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921" r:id="rId3"/>
    <p:sldId id="920" r:id="rId4"/>
    <p:sldId id="903" r:id="rId5"/>
    <p:sldId id="889" r:id="rId6"/>
    <p:sldId id="890" r:id="rId7"/>
    <p:sldId id="888" r:id="rId8"/>
    <p:sldId id="891" r:id="rId9"/>
    <p:sldId id="899" r:id="rId10"/>
    <p:sldId id="901" r:id="rId11"/>
    <p:sldId id="900" r:id="rId12"/>
    <p:sldId id="898" r:id="rId13"/>
    <p:sldId id="895" r:id="rId14"/>
    <p:sldId id="908" r:id="rId15"/>
    <p:sldId id="904" r:id="rId16"/>
    <p:sldId id="905" r:id="rId17"/>
    <p:sldId id="906" r:id="rId18"/>
    <p:sldId id="907" r:id="rId19"/>
    <p:sldId id="909" r:id="rId20"/>
    <p:sldId id="910" r:id="rId21"/>
    <p:sldId id="911" r:id="rId22"/>
    <p:sldId id="912" r:id="rId23"/>
    <p:sldId id="915" r:id="rId24"/>
    <p:sldId id="916" r:id="rId25"/>
    <p:sldId id="917" r:id="rId26"/>
    <p:sldId id="918" r:id="rId27"/>
    <p:sldId id="919" r:id="rId28"/>
    <p:sldId id="914" r:id="rId29"/>
    <p:sldId id="922" r:id="rId30"/>
    <p:sldId id="923" r:id="rId31"/>
    <p:sldId id="924" r:id="rId32"/>
    <p:sldId id="925" r:id="rId33"/>
    <p:sldId id="926" r:id="rId34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CC33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9FFFF"/>
    <a:srgbClr val="E5FEAE"/>
    <a:srgbClr val="000066"/>
    <a:srgbClr val="ADFFFF"/>
    <a:srgbClr val="FFFF00"/>
    <a:srgbClr val="009999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129"/>
    <p:restoredTop sz="90929"/>
  </p:normalViewPr>
  <p:slideViewPr>
    <p:cSldViewPr showGuides="1">
      <p:cViewPr varScale="1">
        <p:scale>
          <a:sx n="77" d="100"/>
          <a:sy n="77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l">
              <a:defRPr sz="1000" b="0" i="1">
                <a:solidFill>
                  <a:schemeClr val="tx1"/>
                </a:solidFill>
                <a:effectLst/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4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l">
              <a:defRPr sz="1000" b="0" i="1">
                <a:solidFill>
                  <a:schemeClr val="tx1"/>
                </a:solidFill>
                <a:effectLst/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zh-CN" sz="1000" b="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b="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0485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0485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764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75000"/>
              <a:buFont typeface="Monotype Sorts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31300" cy="6845300"/>
            <a:chOff x="0" y="0"/>
            <a:chExt cx="5752" cy="4312"/>
          </a:xfrm>
        </p:grpSpPr>
        <p:grpSp>
          <p:nvGrpSpPr>
            <p:cNvPr id="1029" name="Group 3"/>
            <p:cNvGrpSpPr/>
            <p:nvPr/>
          </p:nvGrpSpPr>
          <p:grpSpPr>
            <a:xfrm>
              <a:off x="0" y="0"/>
              <a:ext cx="5752" cy="456"/>
              <a:chOff x="0" y="0"/>
              <a:chExt cx="5752" cy="456"/>
            </a:xfrm>
          </p:grpSpPr>
          <p:sp>
            <p:nvSpPr>
              <p:cNvPr id="84275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2" cy="456"/>
              </a:xfrm>
              <a:prstGeom prst="rect">
                <a:avLst/>
              </a:prstGeom>
              <a:gradFill rotWithShape="0">
                <a:gsLst>
                  <a:gs pos="0">
                    <a:srgbClr val="993FFF"/>
                  </a:gs>
                  <a:gs pos="100000">
                    <a:srgbClr val="993F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62" name="Group 5"/>
              <p:cNvGrpSpPr/>
              <p:nvPr/>
            </p:nvGrpSpPr>
            <p:grpSpPr>
              <a:xfrm>
                <a:off x="0" y="132"/>
                <a:ext cx="5520" cy="293"/>
                <a:chOff x="0" y="132"/>
                <a:chExt cx="5520" cy="293"/>
              </a:xfrm>
            </p:grpSpPr>
            <p:grpSp>
              <p:nvGrpSpPr>
                <p:cNvPr id="1063" name="Group 6"/>
                <p:cNvGrpSpPr/>
                <p:nvPr/>
              </p:nvGrpSpPr>
              <p:grpSpPr>
                <a:xfrm>
                  <a:off x="0" y="396"/>
                  <a:ext cx="4368" cy="16"/>
                  <a:chOff x="0" y="396"/>
                  <a:chExt cx="4368" cy="16"/>
                </a:xfrm>
              </p:grpSpPr>
              <p:sp>
                <p:nvSpPr>
                  <p:cNvPr id="84275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6"/>
                    <a:ext cx="3739" cy="16"/>
                  </a:xfrm>
                  <a:prstGeom prst="rect">
                    <a:avLst/>
                  </a:pr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32" y="396"/>
                    <a:ext cx="636" cy="16"/>
                  </a:xfrm>
                  <a:prstGeom prst="rect">
                    <a:avLst/>
                  </a:pr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064" name="Group 9"/>
                <p:cNvGrpSpPr/>
                <p:nvPr/>
              </p:nvGrpSpPr>
              <p:grpSpPr>
                <a:xfrm>
                  <a:off x="4334" y="132"/>
                  <a:ext cx="1186" cy="293"/>
                  <a:chOff x="4334" y="132"/>
                  <a:chExt cx="1186" cy="293"/>
                </a:xfrm>
              </p:grpSpPr>
              <p:sp>
                <p:nvSpPr>
                  <p:cNvPr id="842762" name="Freeform 10"/>
                  <p:cNvSpPr/>
                  <p:nvPr/>
                </p:nvSpPr>
                <p:spPr bwMode="auto">
                  <a:xfrm>
                    <a:off x="4386" y="132"/>
                    <a:ext cx="1134" cy="293"/>
                  </a:xfrm>
                  <a:custGeom>
                    <a:avLst/>
                    <a:gdLst>
                      <a:gd name="T0" fmla="*/ 0 w 1134"/>
                      <a:gd name="T1" fmla="*/ 48 h 293"/>
                      <a:gd name="T2" fmla="*/ 43 w 1134"/>
                      <a:gd name="T3" fmla="*/ 35 h 293"/>
                      <a:gd name="T4" fmla="*/ 220 w 1134"/>
                      <a:gd name="T5" fmla="*/ 159 h 293"/>
                      <a:gd name="T6" fmla="*/ 232 w 1134"/>
                      <a:gd name="T7" fmla="*/ 166 h 293"/>
                      <a:gd name="T8" fmla="*/ 242 w 1134"/>
                      <a:gd name="T9" fmla="*/ 169 h 293"/>
                      <a:gd name="T10" fmla="*/ 250 w 1134"/>
                      <a:gd name="T11" fmla="*/ 170 h 293"/>
                      <a:gd name="T12" fmla="*/ 257 w 1134"/>
                      <a:gd name="T13" fmla="*/ 170 h 293"/>
                      <a:gd name="T14" fmla="*/ 265 w 1134"/>
                      <a:gd name="T15" fmla="*/ 170 h 293"/>
                      <a:gd name="T16" fmla="*/ 285 w 1134"/>
                      <a:gd name="T17" fmla="*/ 165 h 293"/>
                      <a:gd name="T18" fmla="*/ 901 w 1134"/>
                      <a:gd name="T19" fmla="*/ 18 h 293"/>
                      <a:gd name="T20" fmla="*/ 933 w 1134"/>
                      <a:gd name="T21" fmla="*/ 12 h 293"/>
                      <a:gd name="T22" fmla="*/ 961 w 1134"/>
                      <a:gd name="T23" fmla="*/ 6 h 293"/>
                      <a:gd name="T24" fmla="*/ 979 w 1134"/>
                      <a:gd name="T25" fmla="*/ 4 h 293"/>
                      <a:gd name="T26" fmla="*/ 1003 w 1134"/>
                      <a:gd name="T27" fmla="*/ 2 h 293"/>
                      <a:gd name="T28" fmla="*/ 1023 w 1134"/>
                      <a:gd name="T29" fmla="*/ 0 h 293"/>
                      <a:gd name="T30" fmla="*/ 1042 w 1134"/>
                      <a:gd name="T31" fmla="*/ 2 h 293"/>
                      <a:gd name="T32" fmla="*/ 1070 w 1134"/>
                      <a:gd name="T33" fmla="*/ 6 h 293"/>
                      <a:gd name="T34" fmla="*/ 1088 w 1134"/>
                      <a:gd name="T35" fmla="*/ 11 h 293"/>
                      <a:gd name="T36" fmla="*/ 1105 w 1134"/>
                      <a:gd name="T37" fmla="*/ 19 h 293"/>
                      <a:gd name="T38" fmla="*/ 1124 w 1134"/>
                      <a:gd name="T39" fmla="*/ 28 h 293"/>
                      <a:gd name="T40" fmla="*/ 1133 w 1134"/>
                      <a:gd name="T41" fmla="*/ 47 h 293"/>
                      <a:gd name="T42" fmla="*/ 1127 w 1134"/>
                      <a:gd name="T43" fmla="*/ 63 h 293"/>
                      <a:gd name="T44" fmla="*/ 1115 w 1134"/>
                      <a:gd name="T45" fmla="*/ 76 h 293"/>
                      <a:gd name="T46" fmla="*/ 1100 w 1134"/>
                      <a:gd name="T47" fmla="*/ 88 h 293"/>
                      <a:gd name="T48" fmla="*/ 1073 w 1134"/>
                      <a:gd name="T49" fmla="*/ 104 h 293"/>
                      <a:gd name="T50" fmla="*/ 1039 w 1134"/>
                      <a:gd name="T51" fmla="*/ 118 h 293"/>
                      <a:gd name="T52" fmla="*/ 1019 w 1134"/>
                      <a:gd name="T53" fmla="*/ 126 h 293"/>
                      <a:gd name="T54" fmla="*/ 996 w 1134"/>
                      <a:gd name="T55" fmla="*/ 133 h 293"/>
                      <a:gd name="T56" fmla="*/ 955 w 1134"/>
                      <a:gd name="T57" fmla="*/ 143 h 293"/>
                      <a:gd name="T58" fmla="*/ 898 w 1134"/>
                      <a:gd name="T59" fmla="*/ 156 h 293"/>
                      <a:gd name="T60" fmla="*/ 414 w 1134"/>
                      <a:gd name="T61" fmla="*/ 265 h 293"/>
                      <a:gd name="T62" fmla="*/ 365 w 1134"/>
                      <a:gd name="T63" fmla="*/ 274 h 293"/>
                      <a:gd name="T64" fmla="*/ 332 w 1134"/>
                      <a:gd name="T65" fmla="*/ 280 h 293"/>
                      <a:gd name="T66" fmla="*/ 236 w 1134"/>
                      <a:gd name="T67" fmla="*/ 289 h 293"/>
                      <a:gd name="T68" fmla="*/ 162 w 1134"/>
                      <a:gd name="T69" fmla="*/ 292 h 293"/>
                      <a:gd name="T70" fmla="*/ 83 w 1134"/>
                      <a:gd name="T71" fmla="*/ 290 h 293"/>
                      <a:gd name="T72" fmla="*/ 60 w 1134"/>
                      <a:gd name="T73" fmla="*/ 283 h 293"/>
                      <a:gd name="T74" fmla="*/ 66 w 1134"/>
                      <a:gd name="T75" fmla="*/ 279 h 293"/>
                      <a:gd name="T76" fmla="*/ 62 w 1134"/>
                      <a:gd name="T77" fmla="*/ 275 h 293"/>
                      <a:gd name="T78" fmla="*/ 58 w 1134"/>
                      <a:gd name="T79" fmla="*/ 275 h 293"/>
                      <a:gd name="T80" fmla="*/ 53 w 1134"/>
                      <a:gd name="T81" fmla="*/ 271 h 293"/>
                      <a:gd name="T82" fmla="*/ 53 w 1134"/>
                      <a:gd name="T83" fmla="*/ 267 h 293"/>
                      <a:gd name="T84" fmla="*/ 56 w 1134"/>
                      <a:gd name="T85" fmla="*/ 262 h 293"/>
                      <a:gd name="T86" fmla="*/ 62 w 1134"/>
                      <a:gd name="T87" fmla="*/ 257 h 293"/>
                      <a:gd name="T88" fmla="*/ 78 w 1134"/>
                      <a:gd name="T89" fmla="*/ 245 h 293"/>
                      <a:gd name="T90" fmla="*/ 94 w 1134"/>
                      <a:gd name="T91" fmla="*/ 238 h 293"/>
                      <a:gd name="T92" fmla="*/ 99 w 1134"/>
                      <a:gd name="T93" fmla="*/ 236 h 293"/>
                      <a:gd name="T94" fmla="*/ 0 w 1134"/>
                      <a:gd name="T95" fmla="*/ 48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134" h="293">
                        <a:moveTo>
                          <a:pt x="0" y="48"/>
                        </a:moveTo>
                        <a:lnTo>
                          <a:pt x="43" y="35"/>
                        </a:lnTo>
                        <a:lnTo>
                          <a:pt x="220" y="159"/>
                        </a:lnTo>
                        <a:lnTo>
                          <a:pt x="232" y="166"/>
                        </a:lnTo>
                        <a:lnTo>
                          <a:pt x="242" y="169"/>
                        </a:lnTo>
                        <a:lnTo>
                          <a:pt x="250" y="170"/>
                        </a:lnTo>
                        <a:lnTo>
                          <a:pt x="257" y="170"/>
                        </a:lnTo>
                        <a:lnTo>
                          <a:pt x="265" y="170"/>
                        </a:lnTo>
                        <a:lnTo>
                          <a:pt x="285" y="165"/>
                        </a:lnTo>
                        <a:lnTo>
                          <a:pt x="901" y="18"/>
                        </a:lnTo>
                        <a:lnTo>
                          <a:pt x="933" y="12"/>
                        </a:lnTo>
                        <a:lnTo>
                          <a:pt x="961" y="6"/>
                        </a:lnTo>
                        <a:lnTo>
                          <a:pt x="979" y="4"/>
                        </a:lnTo>
                        <a:lnTo>
                          <a:pt x="1003" y="2"/>
                        </a:lnTo>
                        <a:lnTo>
                          <a:pt x="1023" y="0"/>
                        </a:lnTo>
                        <a:lnTo>
                          <a:pt x="1042" y="2"/>
                        </a:lnTo>
                        <a:lnTo>
                          <a:pt x="1070" y="6"/>
                        </a:lnTo>
                        <a:lnTo>
                          <a:pt x="1088" y="11"/>
                        </a:lnTo>
                        <a:lnTo>
                          <a:pt x="1105" y="19"/>
                        </a:lnTo>
                        <a:lnTo>
                          <a:pt x="1124" y="28"/>
                        </a:lnTo>
                        <a:lnTo>
                          <a:pt x="1133" y="47"/>
                        </a:lnTo>
                        <a:lnTo>
                          <a:pt x="1127" y="63"/>
                        </a:lnTo>
                        <a:lnTo>
                          <a:pt x="1115" y="76"/>
                        </a:lnTo>
                        <a:lnTo>
                          <a:pt x="1100" y="88"/>
                        </a:lnTo>
                        <a:lnTo>
                          <a:pt x="1073" y="104"/>
                        </a:lnTo>
                        <a:lnTo>
                          <a:pt x="1039" y="118"/>
                        </a:lnTo>
                        <a:lnTo>
                          <a:pt x="1019" y="126"/>
                        </a:lnTo>
                        <a:lnTo>
                          <a:pt x="996" y="133"/>
                        </a:lnTo>
                        <a:lnTo>
                          <a:pt x="955" y="143"/>
                        </a:lnTo>
                        <a:lnTo>
                          <a:pt x="898" y="156"/>
                        </a:lnTo>
                        <a:lnTo>
                          <a:pt x="414" y="265"/>
                        </a:lnTo>
                        <a:lnTo>
                          <a:pt x="365" y="274"/>
                        </a:lnTo>
                        <a:lnTo>
                          <a:pt x="332" y="280"/>
                        </a:lnTo>
                        <a:lnTo>
                          <a:pt x="236" y="289"/>
                        </a:lnTo>
                        <a:lnTo>
                          <a:pt x="162" y="292"/>
                        </a:lnTo>
                        <a:lnTo>
                          <a:pt x="83" y="290"/>
                        </a:lnTo>
                        <a:lnTo>
                          <a:pt x="60" y="283"/>
                        </a:lnTo>
                        <a:lnTo>
                          <a:pt x="66" y="279"/>
                        </a:lnTo>
                        <a:lnTo>
                          <a:pt x="62" y="275"/>
                        </a:lnTo>
                        <a:lnTo>
                          <a:pt x="58" y="275"/>
                        </a:lnTo>
                        <a:lnTo>
                          <a:pt x="53" y="271"/>
                        </a:lnTo>
                        <a:lnTo>
                          <a:pt x="53" y="267"/>
                        </a:lnTo>
                        <a:lnTo>
                          <a:pt x="56" y="262"/>
                        </a:lnTo>
                        <a:lnTo>
                          <a:pt x="62" y="257"/>
                        </a:lnTo>
                        <a:lnTo>
                          <a:pt x="78" y="245"/>
                        </a:lnTo>
                        <a:lnTo>
                          <a:pt x="94" y="238"/>
                        </a:lnTo>
                        <a:lnTo>
                          <a:pt x="99" y="236"/>
                        </a:lnTo>
                        <a:lnTo>
                          <a:pt x="0" y="48"/>
                        </a:lnTo>
                      </a:path>
                    </a:pathLst>
                  </a:cu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63" name="Freeform 11"/>
                  <p:cNvSpPr/>
                  <p:nvPr/>
                </p:nvSpPr>
                <p:spPr bwMode="auto">
                  <a:xfrm>
                    <a:off x="4979" y="307"/>
                    <a:ext cx="233" cy="81"/>
                  </a:xfrm>
                  <a:custGeom>
                    <a:avLst/>
                    <a:gdLst>
                      <a:gd name="T0" fmla="*/ 0 w 233"/>
                      <a:gd name="T1" fmla="*/ 49 h 81"/>
                      <a:gd name="T2" fmla="*/ 195 w 233"/>
                      <a:gd name="T3" fmla="*/ 80 h 81"/>
                      <a:gd name="T4" fmla="*/ 232 w 233"/>
                      <a:gd name="T5" fmla="*/ 60 h 81"/>
                      <a:gd name="T6" fmla="*/ 211 w 233"/>
                      <a:gd name="T7" fmla="*/ 0 h 81"/>
                      <a:gd name="T8" fmla="*/ 0 w 233"/>
                      <a:gd name="T9" fmla="*/ 49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3" h="81">
                        <a:moveTo>
                          <a:pt x="0" y="49"/>
                        </a:moveTo>
                        <a:lnTo>
                          <a:pt x="195" y="80"/>
                        </a:lnTo>
                        <a:lnTo>
                          <a:pt x="232" y="60"/>
                        </a:lnTo>
                        <a:lnTo>
                          <a:pt x="211" y="0"/>
                        </a:lnTo>
                        <a:lnTo>
                          <a:pt x="0" y="49"/>
                        </a:lnTo>
                      </a:path>
                    </a:pathLst>
                  </a:cu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64" name="Freeform 12"/>
                  <p:cNvSpPr/>
                  <p:nvPr/>
                </p:nvSpPr>
                <p:spPr bwMode="auto">
                  <a:xfrm>
                    <a:off x="4334" y="354"/>
                    <a:ext cx="236" cy="32"/>
                  </a:xfrm>
                  <a:custGeom>
                    <a:avLst/>
                    <a:gdLst>
                      <a:gd name="T0" fmla="*/ 235 w 236"/>
                      <a:gd name="T1" fmla="*/ 13 h 32"/>
                      <a:gd name="T2" fmla="*/ 233 w 236"/>
                      <a:gd name="T3" fmla="*/ 15 h 32"/>
                      <a:gd name="T4" fmla="*/ 232 w 236"/>
                      <a:gd name="T5" fmla="*/ 17 h 32"/>
                      <a:gd name="T6" fmla="*/ 228 w 236"/>
                      <a:gd name="T7" fmla="*/ 19 h 32"/>
                      <a:gd name="T8" fmla="*/ 222 w 236"/>
                      <a:gd name="T9" fmla="*/ 23 h 32"/>
                      <a:gd name="T10" fmla="*/ 213 w 236"/>
                      <a:gd name="T11" fmla="*/ 26 h 32"/>
                      <a:gd name="T12" fmla="*/ 202 w 236"/>
                      <a:gd name="T13" fmla="*/ 28 h 32"/>
                      <a:gd name="T14" fmla="*/ 184 w 236"/>
                      <a:gd name="T15" fmla="*/ 30 h 32"/>
                      <a:gd name="T16" fmla="*/ 164 w 236"/>
                      <a:gd name="T17" fmla="*/ 31 h 32"/>
                      <a:gd name="T18" fmla="*/ 146 w 236"/>
                      <a:gd name="T19" fmla="*/ 31 h 32"/>
                      <a:gd name="T20" fmla="*/ 138 w 236"/>
                      <a:gd name="T21" fmla="*/ 30 h 32"/>
                      <a:gd name="T22" fmla="*/ 120 w 236"/>
                      <a:gd name="T23" fmla="*/ 28 h 32"/>
                      <a:gd name="T24" fmla="*/ 0 w 236"/>
                      <a:gd name="T25" fmla="*/ 10 h 32"/>
                      <a:gd name="T26" fmla="*/ 6 w 236"/>
                      <a:gd name="T27" fmla="*/ 8 h 32"/>
                      <a:gd name="T28" fmla="*/ 13 w 236"/>
                      <a:gd name="T29" fmla="*/ 6 h 32"/>
                      <a:gd name="T30" fmla="*/ 20 w 236"/>
                      <a:gd name="T31" fmla="*/ 4 h 32"/>
                      <a:gd name="T32" fmla="*/ 35 w 236"/>
                      <a:gd name="T33" fmla="*/ 1 h 32"/>
                      <a:gd name="T34" fmla="*/ 51 w 236"/>
                      <a:gd name="T35" fmla="*/ 0 h 32"/>
                      <a:gd name="T36" fmla="*/ 235 w 236"/>
                      <a:gd name="T37" fmla="*/ 1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36" h="32">
                        <a:moveTo>
                          <a:pt x="235" y="13"/>
                        </a:moveTo>
                        <a:lnTo>
                          <a:pt x="233" y="15"/>
                        </a:lnTo>
                        <a:lnTo>
                          <a:pt x="232" y="17"/>
                        </a:lnTo>
                        <a:lnTo>
                          <a:pt x="228" y="19"/>
                        </a:lnTo>
                        <a:lnTo>
                          <a:pt x="222" y="23"/>
                        </a:lnTo>
                        <a:lnTo>
                          <a:pt x="213" y="26"/>
                        </a:lnTo>
                        <a:lnTo>
                          <a:pt x="202" y="28"/>
                        </a:lnTo>
                        <a:lnTo>
                          <a:pt x="184" y="30"/>
                        </a:lnTo>
                        <a:lnTo>
                          <a:pt x="164" y="31"/>
                        </a:lnTo>
                        <a:lnTo>
                          <a:pt x="146" y="31"/>
                        </a:lnTo>
                        <a:lnTo>
                          <a:pt x="138" y="30"/>
                        </a:lnTo>
                        <a:lnTo>
                          <a:pt x="120" y="28"/>
                        </a:lnTo>
                        <a:lnTo>
                          <a:pt x="0" y="10"/>
                        </a:lnTo>
                        <a:lnTo>
                          <a:pt x="6" y="8"/>
                        </a:lnTo>
                        <a:lnTo>
                          <a:pt x="13" y="6"/>
                        </a:lnTo>
                        <a:lnTo>
                          <a:pt x="20" y="4"/>
                        </a:lnTo>
                        <a:lnTo>
                          <a:pt x="35" y="1"/>
                        </a:lnTo>
                        <a:lnTo>
                          <a:pt x="51" y="0"/>
                        </a:lnTo>
                        <a:lnTo>
                          <a:pt x="235" y="13"/>
                        </a:lnTo>
                      </a:path>
                    </a:pathLst>
                  </a:cu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65" name="Freeform 13"/>
                  <p:cNvSpPr/>
                  <p:nvPr/>
                </p:nvSpPr>
                <p:spPr bwMode="auto">
                  <a:xfrm>
                    <a:off x="4444" y="194"/>
                    <a:ext cx="512" cy="111"/>
                  </a:xfrm>
                  <a:custGeom>
                    <a:avLst/>
                    <a:gdLst>
                      <a:gd name="T0" fmla="*/ 511 w 512"/>
                      <a:gd name="T1" fmla="*/ 72 h 111"/>
                      <a:gd name="T2" fmla="*/ 46 w 512"/>
                      <a:gd name="T3" fmla="*/ 0 h 111"/>
                      <a:gd name="T4" fmla="*/ 0 w 512"/>
                      <a:gd name="T5" fmla="*/ 14 h 111"/>
                      <a:gd name="T6" fmla="*/ 184 w 512"/>
                      <a:gd name="T7" fmla="*/ 67 h 111"/>
                      <a:gd name="T8" fmla="*/ 292 w 512"/>
                      <a:gd name="T9" fmla="*/ 110 h 111"/>
                      <a:gd name="T10" fmla="*/ 511 w 512"/>
                      <a:gd name="T11" fmla="*/ 72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12" h="111">
                        <a:moveTo>
                          <a:pt x="511" y="72"/>
                        </a:moveTo>
                        <a:lnTo>
                          <a:pt x="46" y="0"/>
                        </a:lnTo>
                        <a:lnTo>
                          <a:pt x="0" y="14"/>
                        </a:lnTo>
                        <a:lnTo>
                          <a:pt x="184" y="67"/>
                        </a:lnTo>
                        <a:lnTo>
                          <a:pt x="292" y="110"/>
                        </a:lnTo>
                        <a:lnTo>
                          <a:pt x="511" y="72"/>
                        </a:lnTo>
                      </a:path>
                    </a:pathLst>
                  </a:custGeom>
                  <a:solidFill>
                    <a:srgbClr val="9234DB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030" name="Group 14"/>
            <p:cNvGrpSpPr/>
            <p:nvPr/>
          </p:nvGrpSpPr>
          <p:grpSpPr>
            <a:xfrm>
              <a:off x="0" y="2904"/>
              <a:ext cx="5752" cy="1408"/>
              <a:chOff x="0" y="2904"/>
              <a:chExt cx="5752" cy="1408"/>
            </a:xfrm>
          </p:grpSpPr>
          <p:sp>
            <p:nvSpPr>
              <p:cNvPr id="842767" name="Rectangle 15"/>
              <p:cNvSpPr>
                <a:spLocks noChangeArrowheads="1"/>
              </p:cNvSpPr>
              <p:nvPr/>
            </p:nvSpPr>
            <p:spPr bwMode="auto">
              <a:xfrm>
                <a:off x="0" y="4080"/>
                <a:ext cx="5752" cy="232"/>
              </a:xfrm>
              <a:prstGeom prst="rect">
                <a:avLst/>
              </a:prstGeom>
              <a:gradFill rotWithShape="0">
                <a:gsLst>
                  <a:gs pos="0">
                    <a:srgbClr val="009FFF"/>
                  </a:gs>
                  <a:gs pos="100000">
                    <a:srgbClr val="009FFF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32" name="Group 16"/>
              <p:cNvGrpSpPr/>
              <p:nvPr/>
            </p:nvGrpSpPr>
            <p:grpSpPr>
              <a:xfrm>
                <a:off x="86" y="2904"/>
                <a:ext cx="680" cy="1205"/>
                <a:chOff x="86" y="2904"/>
                <a:chExt cx="680" cy="1205"/>
              </a:xfrm>
            </p:grpSpPr>
            <p:sp>
              <p:nvSpPr>
                <p:cNvPr id="842769" name="Freeform 17"/>
                <p:cNvSpPr/>
                <p:nvPr/>
              </p:nvSpPr>
              <p:spPr bwMode="auto">
                <a:xfrm>
                  <a:off x="206" y="3425"/>
                  <a:ext cx="36" cy="355"/>
                </a:xfrm>
                <a:custGeom>
                  <a:avLst/>
                  <a:gdLst>
                    <a:gd name="T0" fmla="*/ 20 w 36"/>
                    <a:gd name="T1" fmla="*/ 38 h 355"/>
                    <a:gd name="T2" fmla="*/ 20 w 36"/>
                    <a:gd name="T3" fmla="*/ 60 h 355"/>
                    <a:gd name="T4" fmla="*/ 35 w 36"/>
                    <a:gd name="T5" fmla="*/ 354 h 355"/>
                    <a:gd name="T6" fmla="*/ 30 w 36"/>
                    <a:gd name="T7" fmla="*/ 347 h 355"/>
                    <a:gd name="T8" fmla="*/ 25 w 36"/>
                    <a:gd name="T9" fmla="*/ 329 h 355"/>
                    <a:gd name="T10" fmla="*/ 13 w 36"/>
                    <a:gd name="T11" fmla="*/ 272 h 355"/>
                    <a:gd name="T12" fmla="*/ 5 w 36"/>
                    <a:gd name="T13" fmla="*/ 225 h 355"/>
                    <a:gd name="T14" fmla="*/ 2 w 36"/>
                    <a:gd name="T15" fmla="*/ 196 h 355"/>
                    <a:gd name="T16" fmla="*/ 0 w 36"/>
                    <a:gd name="T17" fmla="*/ 167 h 355"/>
                    <a:gd name="T18" fmla="*/ 0 w 36"/>
                    <a:gd name="T19" fmla="*/ 129 h 355"/>
                    <a:gd name="T20" fmla="*/ 1 w 36"/>
                    <a:gd name="T21" fmla="*/ 92 h 355"/>
                    <a:gd name="T22" fmla="*/ 5 w 36"/>
                    <a:gd name="T23" fmla="*/ 50 h 355"/>
                    <a:gd name="T24" fmla="*/ 9 w 36"/>
                    <a:gd name="T25" fmla="*/ 19 h 355"/>
                    <a:gd name="T26" fmla="*/ 12 w 36"/>
                    <a:gd name="T27" fmla="*/ 2 h 355"/>
                    <a:gd name="T28" fmla="*/ 12 w 36"/>
                    <a:gd name="T29" fmla="*/ 0 h 355"/>
                    <a:gd name="T30" fmla="*/ 20 w 36"/>
                    <a:gd name="T31" fmla="*/ 38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" h="355">
                      <a:moveTo>
                        <a:pt x="20" y="38"/>
                      </a:moveTo>
                      <a:lnTo>
                        <a:pt x="20" y="60"/>
                      </a:lnTo>
                      <a:lnTo>
                        <a:pt x="35" y="354"/>
                      </a:lnTo>
                      <a:lnTo>
                        <a:pt x="30" y="347"/>
                      </a:lnTo>
                      <a:lnTo>
                        <a:pt x="25" y="329"/>
                      </a:lnTo>
                      <a:lnTo>
                        <a:pt x="13" y="272"/>
                      </a:lnTo>
                      <a:lnTo>
                        <a:pt x="5" y="225"/>
                      </a:lnTo>
                      <a:lnTo>
                        <a:pt x="2" y="196"/>
                      </a:lnTo>
                      <a:lnTo>
                        <a:pt x="0" y="167"/>
                      </a:lnTo>
                      <a:lnTo>
                        <a:pt x="0" y="129"/>
                      </a:lnTo>
                      <a:lnTo>
                        <a:pt x="1" y="92"/>
                      </a:lnTo>
                      <a:lnTo>
                        <a:pt x="5" y="50"/>
                      </a:lnTo>
                      <a:lnTo>
                        <a:pt x="9" y="19"/>
                      </a:lnTo>
                      <a:lnTo>
                        <a:pt x="12" y="2"/>
                      </a:lnTo>
                      <a:lnTo>
                        <a:pt x="12" y="0"/>
                      </a:lnTo>
                      <a:lnTo>
                        <a:pt x="20" y="38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0" name="Freeform 18"/>
                <p:cNvSpPr/>
                <p:nvPr/>
              </p:nvSpPr>
              <p:spPr bwMode="auto">
                <a:xfrm>
                  <a:off x="238" y="3945"/>
                  <a:ext cx="528" cy="164"/>
                </a:xfrm>
                <a:custGeom>
                  <a:avLst/>
                  <a:gdLst>
                    <a:gd name="T0" fmla="*/ 4 w 528"/>
                    <a:gd name="T1" fmla="*/ 20 h 164"/>
                    <a:gd name="T2" fmla="*/ 56 w 528"/>
                    <a:gd name="T3" fmla="*/ 15 h 164"/>
                    <a:gd name="T4" fmla="*/ 495 w 528"/>
                    <a:gd name="T5" fmla="*/ 1 h 164"/>
                    <a:gd name="T6" fmla="*/ 507 w 528"/>
                    <a:gd name="T7" fmla="*/ 1 h 164"/>
                    <a:gd name="T8" fmla="*/ 520 w 528"/>
                    <a:gd name="T9" fmla="*/ 0 h 164"/>
                    <a:gd name="T10" fmla="*/ 523 w 528"/>
                    <a:gd name="T11" fmla="*/ 3 h 164"/>
                    <a:gd name="T12" fmla="*/ 526 w 528"/>
                    <a:gd name="T13" fmla="*/ 12 h 164"/>
                    <a:gd name="T14" fmla="*/ 527 w 528"/>
                    <a:gd name="T15" fmla="*/ 20 h 164"/>
                    <a:gd name="T16" fmla="*/ 526 w 528"/>
                    <a:gd name="T17" fmla="*/ 28 h 164"/>
                    <a:gd name="T18" fmla="*/ 524 w 528"/>
                    <a:gd name="T19" fmla="*/ 37 h 164"/>
                    <a:gd name="T20" fmla="*/ 521 w 528"/>
                    <a:gd name="T21" fmla="*/ 44 h 164"/>
                    <a:gd name="T22" fmla="*/ 517 w 528"/>
                    <a:gd name="T23" fmla="*/ 51 h 164"/>
                    <a:gd name="T24" fmla="*/ 511 w 528"/>
                    <a:gd name="T25" fmla="*/ 59 h 164"/>
                    <a:gd name="T26" fmla="*/ 503 w 528"/>
                    <a:gd name="T27" fmla="*/ 68 h 164"/>
                    <a:gd name="T28" fmla="*/ 495 w 528"/>
                    <a:gd name="T29" fmla="*/ 75 h 164"/>
                    <a:gd name="T30" fmla="*/ 477 w 528"/>
                    <a:gd name="T31" fmla="*/ 91 h 164"/>
                    <a:gd name="T32" fmla="*/ 470 w 528"/>
                    <a:gd name="T33" fmla="*/ 98 h 164"/>
                    <a:gd name="T34" fmla="*/ 463 w 528"/>
                    <a:gd name="T35" fmla="*/ 106 h 164"/>
                    <a:gd name="T36" fmla="*/ 457 w 528"/>
                    <a:gd name="T37" fmla="*/ 114 h 164"/>
                    <a:gd name="T38" fmla="*/ 450 w 528"/>
                    <a:gd name="T39" fmla="*/ 124 h 164"/>
                    <a:gd name="T40" fmla="*/ 448 w 528"/>
                    <a:gd name="T41" fmla="*/ 127 h 164"/>
                    <a:gd name="T42" fmla="*/ 432 w 528"/>
                    <a:gd name="T43" fmla="*/ 133 h 164"/>
                    <a:gd name="T44" fmla="*/ 425 w 528"/>
                    <a:gd name="T45" fmla="*/ 133 h 164"/>
                    <a:gd name="T46" fmla="*/ 384 w 528"/>
                    <a:gd name="T47" fmla="*/ 136 h 164"/>
                    <a:gd name="T48" fmla="*/ 358 w 528"/>
                    <a:gd name="T49" fmla="*/ 138 h 164"/>
                    <a:gd name="T50" fmla="*/ 317 w 528"/>
                    <a:gd name="T51" fmla="*/ 145 h 164"/>
                    <a:gd name="T52" fmla="*/ 242 w 528"/>
                    <a:gd name="T53" fmla="*/ 160 h 164"/>
                    <a:gd name="T54" fmla="*/ 224 w 528"/>
                    <a:gd name="T55" fmla="*/ 162 h 164"/>
                    <a:gd name="T56" fmla="*/ 207 w 528"/>
                    <a:gd name="T57" fmla="*/ 163 h 164"/>
                    <a:gd name="T58" fmla="*/ 189 w 528"/>
                    <a:gd name="T59" fmla="*/ 163 h 164"/>
                    <a:gd name="T60" fmla="*/ 178 w 528"/>
                    <a:gd name="T61" fmla="*/ 163 h 164"/>
                    <a:gd name="T62" fmla="*/ 161 w 528"/>
                    <a:gd name="T63" fmla="*/ 162 h 164"/>
                    <a:gd name="T64" fmla="*/ 134 w 528"/>
                    <a:gd name="T65" fmla="*/ 159 h 164"/>
                    <a:gd name="T66" fmla="*/ 123 w 528"/>
                    <a:gd name="T67" fmla="*/ 156 h 164"/>
                    <a:gd name="T68" fmla="*/ 113 w 528"/>
                    <a:gd name="T69" fmla="*/ 154 h 164"/>
                    <a:gd name="T70" fmla="*/ 104 w 528"/>
                    <a:gd name="T71" fmla="*/ 151 h 164"/>
                    <a:gd name="T72" fmla="*/ 96 w 528"/>
                    <a:gd name="T73" fmla="*/ 147 h 164"/>
                    <a:gd name="T74" fmla="*/ 87 w 528"/>
                    <a:gd name="T75" fmla="*/ 143 h 164"/>
                    <a:gd name="T76" fmla="*/ 80 w 528"/>
                    <a:gd name="T77" fmla="*/ 139 h 164"/>
                    <a:gd name="T78" fmla="*/ 70 w 528"/>
                    <a:gd name="T79" fmla="*/ 131 h 164"/>
                    <a:gd name="T80" fmla="*/ 61 w 528"/>
                    <a:gd name="T81" fmla="*/ 122 h 164"/>
                    <a:gd name="T82" fmla="*/ 20 w 528"/>
                    <a:gd name="T83" fmla="*/ 73 h 164"/>
                    <a:gd name="T84" fmla="*/ 14 w 528"/>
                    <a:gd name="T85" fmla="*/ 66 h 164"/>
                    <a:gd name="T86" fmla="*/ 10 w 528"/>
                    <a:gd name="T87" fmla="*/ 58 h 164"/>
                    <a:gd name="T88" fmla="*/ 5 w 528"/>
                    <a:gd name="T89" fmla="*/ 50 h 164"/>
                    <a:gd name="T90" fmla="*/ 2 w 528"/>
                    <a:gd name="T91" fmla="*/ 41 h 164"/>
                    <a:gd name="T92" fmla="*/ 1 w 528"/>
                    <a:gd name="T93" fmla="*/ 35 h 164"/>
                    <a:gd name="T94" fmla="*/ 0 w 528"/>
                    <a:gd name="T95" fmla="*/ 27 h 164"/>
                    <a:gd name="T96" fmla="*/ 0 w 528"/>
                    <a:gd name="T97" fmla="*/ 23 h 164"/>
                    <a:gd name="T98" fmla="*/ 4 w 528"/>
                    <a:gd name="T99" fmla="*/ 2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28" h="164">
                      <a:moveTo>
                        <a:pt x="4" y="20"/>
                      </a:moveTo>
                      <a:lnTo>
                        <a:pt x="56" y="15"/>
                      </a:lnTo>
                      <a:lnTo>
                        <a:pt x="495" y="1"/>
                      </a:lnTo>
                      <a:lnTo>
                        <a:pt x="507" y="1"/>
                      </a:lnTo>
                      <a:lnTo>
                        <a:pt x="520" y="0"/>
                      </a:lnTo>
                      <a:lnTo>
                        <a:pt x="523" y="3"/>
                      </a:lnTo>
                      <a:lnTo>
                        <a:pt x="526" y="12"/>
                      </a:lnTo>
                      <a:lnTo>
                        <a:pt x="527" y="20"/>
                      </a:lnTo>
                      <a:lnTo>
                        <a:pt x="526" y="28"/>
                      </a:lnTo>
                      <a:lnTo>
                        <a:pt x="524" y="37"/>
                      </a:lnTo>
                      <a:lnTo>
                        <a:pt x="521" y="44"/>
                      </a:lnTo>
                      <a:lnTo>
                        <a:pt x="517" y="51"/>
                      </a:lnTo>
                      <a:lnTo>
                        <a:pt x="511" y="59"/>
                      </a:lnTo>
                      <a:lnTo>
                        <a:pt x="503" y="68"/>
                      </a:lnTo>
                      <a:lnTo>
                        <a:pt x="495" y="75"/>
                      </a:lnTo>
                      <a:lnTo>
                        <a:pt x="477" y="91"/>
                      </a:lnTo>
                      <a:lnTo>
                        <a:pt x="470" y="98"/>
                      </a:lnTo>
                      <a:lnTo>
                        <a:pt x="463" y="106"/>
                      </a:lnTo>
                      <a:lnTo>
                        <a:pt x="457" y="114"/>
                      </a:lnTo>
                      <a:lnTo>
                        <a:pt x="450" y="124"/>
                      </a:lnTo>
                      <a:lnTo>
                        <a:pt x="448" y="127"/>
                      </a:lnTo>
                      <a:lnTo>
                        <a:pt x="432" y="133"/>
                      </a:lnTo>
                      <a:lnTo>
                        <a:pt x="425" y="133"/>
                      </a:lnTo>
                      <a:lnTo>
                        <a:pt x="384" y="136"/>
                      </a:lnTo>
                      <a:lnTo>
                        <a:pt x="358" y="138"/>
                      </a:lnTo>
                      <a:lnTo>
                        <a:pt x="317" y="145"/>
                      </a:lnTo>
                      <a:lnTo>
                        <a:pt x="242" y="160"/>
                      </a:lnTo>
                      <a:lnTo>
                        <a:pt x="224" y="162"/>
                      </a:lnTo>
                      <a:lnTo>
                        <a:pt x="207" y="163"/>
                      </a:lnTo>
                      <a:lnTo>
                        <a:pt x="189" y="163"/>
                      </a:lnTo>
                      <a:lnTo>
                        <a:pt x="178" y="163"/>
                      </a:lnTo>
                      <a:lnTo>
                        <a:pt x="161" y="162"/>
                      </a:lnTo>
                      <a:lnTo>
                        <a:pt x="134" y="159"/>
                      </a:lnTo>
                      <a:lnTo>
                        <a:pt x="123" y="156"/>
                      </a:lnTo>
                      <a:lnTo>
                        <a:pt x="113" y="154"/>
                      </a:lnTo>
                      <a:lnTo>
                        <a:pt x="104" y="151"/>
                      </a:lnTo>
                      <a:lnTo>
                        <a:pt x="96" y="147"/>
                      </a:lnTo>
                      <a:lnTo>
                        <a:pt x="87" y="143"/>
                      </a:lnTo>
                      <a:lnTo>
                        <a:pt x="80" y="139"/>
                      </a:lnTo>
                      <a:lnTo>
                        <a:pt x="70" y="131"/>
                      </a:lnTo>
                      <a:lnTo>
                        <a:pt x="61" y="122"/>
                      </a:lnTo>
                      <a:lnTo>
                        <a:pt x="20" y="73"/>
                      </a:lnTo>
                      <a:lnTo>
                        <a:pt x="14" y="66"/>
                      </a:lnTo>
                      <a:lnTo>
                        <a:pt x="10" y="58"/>
                      </a:lnTo>
                      <a:lnTo>
                        <a:pt x="5" y="50"/>
                      </a:lnTo>
                      <a:lnTo>
                        <a:pt x="2" y="41"/>
                      </a:lnTo>
                      <a:lnTo>
                        <a:pt x="1" y="35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4" y="20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1" name="Freeform 19"/>
                <p:cNvSpPr/>
                <p:nvPr/>
              </p:nvSpPr>
              <p:spPr bwMode="auto">
                <a:xfrm>
                  <a:off x="238" y="3942"/>
                  <a:ext cx="349" cy="106"/>
                </a:xfrm>
                <a:custGeom>
                  <a:avLst/>
                  <a:gdLst>
                    <a:gd name="T0" fmla="*/ 170 w 349"/>
                    <a:gd name="T1" fmla="*/ 104 h 106"/>
                    <a:gd name="T2" fmla="*/ 134 w 349"/>
                    <a:gd name="T3" fmla="*/ 104 h 106"/>
                    <a:gd name="T4" fmla="*/ 94 w 349"/>
                    <a:gd name="T5" fmla="*/ 101 h 106"/>
                    <a:gd name="T6" fmla="*/ 73 w 349"/>
                    <a:gd name="T7" fmla="*/ 97 h 106"/>
                    <a:gd name="T8" fmla="*/ 56 w 349"/>
                    <a:gd name="T9" fmla="*/ 91 h 106"/>
                    <a:gd name="T10" fmla="*/ 39 w 349"/>
                    <a:gd name="T11" fmla="*/ 84 h 106"/>
                    <a:gd name="T12" fmla="*/ 23 w 349"/>
                    <a:gd name="T13" fmla="*/ 73 h 106"/>
                    <a:gd name="T14" fmla="*/ 8 w 349"/>
                    <a:gd name="T15" fmla="*/ 59 h 106"/>
                    <a:gd name="T16" fmla="*/ 2 w 349"/>
                    <a:gd name="T17" fmla="*/ 45 h 106"/>
                    <a:gd name="T18" fmla="*/ 1 w 349"/>
                    <a:gd name="T19" fmla="*/ 30 h 106"/>
                    <a:gd name="T20" fmla="*/ 17 w 349"/>
                    <a:gd name="T21" fmla="*/ 22 h 106"/>
                    <a:gd name="T22" fmla="*/ 42 w 349"/>
                    <a:gd name="T23" fmla="*/ 20 h 106"/>
                    <a:gd name="T24" fmla="*/ 147 w 349"/>
                    <a:gd name="T25" fmla="*/ 15 h 106"/>
                    <a:gd name="T26" fmla="*/ 203 w 349"/>
                    <a:gd name="T27" fmla="*/ 15 h 106"/>
                    <a:gd name="T28" fmla="*/ 246 w 349"/>
                    <a:gd name="T29" fmla="*/ 11 h 106"/>
                    <a:gd name="T30" fmla="*/ 267 w 349"/>
                    <a:gd name="T31" fmla="*/ 5 h 106"/>
                    <a:gd name="T32" fmla="*/ 284 w 349"/>
                    <a:gd name="T33" fmla="*/ 2 h 106"/>
                    <a:gd name="T34" fmla="*/ 348 w 349"/>
                    <a:gd name="T35" fmla="*/ 0 h 106"/>
                    <a:gd name="T36" fmla="*/ 275 w 349"/>
                    <a:gd name="T37" fmla="*/ 34 h 106"/>
                    <a:gd name="T38" fmla="*/ 244 w 349"/>
                    <a:gd name="T39" fmla="*/ 51 h 106"/>
                    <a:gd name="T40" fmla="*/ 192 w 349"/>
                    <a:gd name="T41" fmla="*/ 56 h 106"/>
                    <a:gd name="T42" fmla="*/ 164 w 349"/>
                    <a:gd name="T43" fmla="*/ 56 h 106"/>
                    <a:gd name="T44" fmla="*/ 140 w 349"/>
                    <a:gd name="T45" fmla="*/ 55 h 106"/>
                    <a:gd name="T46" fmla="*/ 128 w 349"/>
                    <a:gd name="T47" fmla="*/ 65 h 106"/>
                    <a:gd name="T48" fmla="*/ 110 w 349"/>
                    <a:gd name="T49" fmla="*/ 64 h 106"/>
                    <a:gd name="T50" fmla="*/ 90 w 349"/>
                    <a:gd name="T51" fmla="*/ 60 h 106"/>
                    <a:gd name="T52" fmla="*/ 75 w 349"/>
                    <a:gd name="T53" fmla="*/ 54 h 106"/>
                    <a:gd name="T54" fmla="*/ 60 w 349"/>
                    <a:gd name="T55" fmla="*/ 45 h 106"/>
                    <a:gd name="T56" fmla="*/ 55 w 349"/>
                    <a:gd name="T57" fmla="*/ 59 h 106"/>
                    <a:gd name="T58" fmla="*/ 68 w 349"/>
                    <a:gd name="T59" fmla="*/ 73 h 106"/>
                    <a:gd name="T60" fmla="*/ 84 w 349"/>
                    <a:gd name="T61" fmla="*/ 82 h 106"/>
                    <a:gd name="T62" fmla="*/ 99 w 349"/>
                    <a:gd name="T63" fmla="*/ 88 h 106"/>
                    <a:gd name="T64" fmla="*/ 121 w 349"/>
                    <a:gd name="T65" fmla="*/ 94 h 106"/>
                    <a:gd name="T66" fmla="*/ 138 w 349"/>
                    <a:gd name="T67" fmla="*/ 97 h 106"/>
                    <a:gd name="T68" fmla="*/ 169 w 349"/>
                    <a:gd name="T69" fmla="*/ 99 h 106"/>
                    <a:gd name="T70" fmla="*/ 188 w 349"/>
                    <a:gd name="T71" fmla="*/ 9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49" h="106">
                      <a:moveTo>
                        <a:pt x="181" y="105"/>
                      </a:moveTo>
                      <a:lnTo>
                        <a:pt x="170" y="104"/>
                      </a:lnTo>
                      <a:lnTo>
                        <a:pt x="156" y="104"/>
                      </a:lnTo>
                      <a:lnTo>
                        <a:pt x="134" y="104"/>
                      </a:lnTo>
                      <a:lnTo>
                        <a:pt x="112" y="103"/>
                      </a:lnTo>
                      <a:lnTo>
                        <a:pt x="94" y="101"/>
                      </a:lnTo>
                      <a:lnTo>
                        <a:pt x="82" y="99"/>
                      </a:lnTo>
                      <a:lnTo>
                        <a:pt x="73" y="97"/>
                      </a:lnTo>
                      <a:lnTo>
                        <a:pt x="65" y="95"/>
                      </a:lnTo>
                      <a:lnTo>
                        <a:pt x="56" y="91"/>
                      </a:lnTo>
                      <a:lnTo>
                        <a:pt x="47" y="88"/>
                      </a:lnTo>
                      <a:lnTo>
                        <a:pt x="39" y="84"/>
                      </a:lnTo>
                      <a:lnTo>
                        <a:pt x="32" y="80"/>
                      </a:lnTo>
                      <a:lnTo>
                        <a:pt x="23" y="73"/>
                      </a:lnTo>
                      <a:lnTo>
                        <a:pt x="15" y="67"/>
                      </a:lnTo>
                      <a:lnTo>
                        <a:pt x="8" y="59"/>
                      </a:lnTo>
                      <a:lnTo>
                        <a:pt x="4" y="52"/>
                      </a:lnTo>
                      <a:lnTo>
                        <a:pt x="2" y="45"/>
                      </a:lnTo>
                      <a:lnTo>
                        <a:pt x="0" y="38"/>
                      </a:lnTo>
                      <a:lnTo>
                        <a:pt x="1" y="30"/>
                      </a:lnTo>
                      <a:lnTo>
                        <a:pt x="8" y="24"/>
                      </a:lnTo>
                      <a:lnTo>
                        <a:pt x="17" y="22"/>
                      </a:lnTo>
                      <a:lnTo>
                        <a:pt x="26" y="21"/>
                      </a:lnTo>
                      <a:lnTo>
                        <a:pt x="42" y="20"/>
                      </a:lnTo>
                      <a:lnTo>
                        <a:pt x="136" y="15"/>
                      </a:lnTo>
                      <a:lnTo>
                        <a:pt x="147" y="15"/>
                      </a:lnTo>
                      <a:lnTo>
                        <a:pt x="182" y="15"/>
                      </a:lnTo>
                      <a:lnTo>
                        <a:pt x="203" y="15"/>
                      </a:lnTo>
                      <a:lnTo>
                        <a:pt x="239" y="13"/>
                      </a:lnTo>
                      <a:lnTo>
                        <a:pt x="246" y="11"/>
                      </a:lnTo>
                      <a:lnTo>
                        <a:pt x="258" y="7"/>
                      </a:lnTo>
                      <a:lnTo>
                        <a:pt x="267" y="5"/>
                      </a:lnTo>
                      <a:lnTo>
                        <a:pt x="276" y="3"/>
                      </a:lnTo>
                      <a:lnTo>
                        <a:pt x="284" y="2"/>
                      </a:lnTo>
                      <a:lnTo>
                        <a:pt x="296" y="2"/>
                      </a:lnTo>
                      <a:lnTo>
                        <a:pt x="348" y="0"/>
                      </a:lnTo>
                      <a:lnTo>
                        <a:pt x="315" y="13"/>
                      </a:lnTo>
                      <a:lnTo>
                        <a:pt x="275" y="34"/>
                      </a:lnTo>
                      <a:lnTo>
                        <a:pt x="257" y="43"/>
                      </a:lnTo>
                      <a:lnTo>
                        <a:pt x="244" y="51"/>
                      </a:lnTo>
                      <a:lnTo>
                        <a:pt x="236" y="52"/>
                      </a:lnTo>
                      <a:lnTo>
                        <a:pt x="192" y="56"/>
                      </a:lnTo>
                      <a:lnTo>
                        <a:pt x="177" y="57"/>
                      </a:lnTo>
                      <a:lnTo>
                        <a:pt x="164" y="56"/>
                      </a:lnTo>
                      <a:lnTo>
                        <a:pt x="147" y="55"/>
                      </a:lnTo>
                      <a:lnTo>
                        <a:pt x="140" y="55"/>
                      </a:lnTo>
                      <a:lnTo>
                        <a:pt x="136" y="63"/>
                      </a:lnTo>
                      <a:lnTo>
                        <a:pt x="128" y="65"/>
                      </a:lnTo>
                      <a:lnTo>
                        <a:pt x="120" y="65"/>
                      </a:lnTo>
                      <a:lnTo>
                        <a:pt x="110" y="64"/>
                      </a:lnTo>
                      <a:lnTo>
                        <a:pt x="98" y="61"/>
                      </a:lnTo>
                      <a:lnTo>
                        <a:pt x="90" y="60"/>
                      </a:lnTo>
                      <a:lnTo>
                        <a:pt x="83" y="58"/>
                      </a:lnTo>
                      <a:lnTo>
                        <a:pt x="75" y="54"/>
                      </a:lnTo>
                      <a:lnTo>
                        <a:pt x="68" y="50"/>
                      </a:lnTo>
                      <a:lnTo>
                        <a:pt x="60" y="45"/>
                      </a:lnTo>
                      <a:lnTo>
                        <a:pt x="55" y="52"/>
                      </a:lnTo>
                      <a:lnTo>
                        <a:pt x="55" y="59"/>
                      </a:lnTo>
                      <a:lnTo>
                        <a:pt x="58" y="67"/>
                      </a:lnTo>
                      <a:lnTo>
                        <a:pt x="68" y="73"/>
                      </a:lnTo>
                      <a:lnTo>
                        <a:pt x="77" y="78"/>
                      </a:lnTo>
                      <a:lnTo>
                        <a:pt x="84" y="82"/>
                      </a:lnTo>
                      <a:lnTo>
                        <a:pt x="91" y="85"/>
                      </a:lnTo>
                      <a:lnTo>
                        <a:pt x="99" y="88"/>
                      </a:lnTo>
                      <a:lnTo>
                        <a:pt x="107" y="90"/>
                      </a:lnTo>
                      <a:lnTo>
                        <a:pt x="121" y="94"/>
                      </a:lnTo>
                      <a:lnTo>
                        <a:pt x="130" y="96"/>
                      </a:lnTo>
                      <a:lnTo>
                        <a:pt x="138" y="97"/>
                      </a:lnTo>
                      <a:lnTo>
                        <a:pt x="153" y="98"/>
                      </a:lnTo>
                      <a:lnTo>
                        <a:pt x="169" y="99"/>
                      </a:lnTo>
                      <a:lnTo>
                        <a:pt x="182" y="99"/>
                      </a:lnTo>
                      <a:lnTo>
                        <a:pt x="188" y="99"/>
                      </a:lnTo>
                      <a:lnTo>
                        <a:pt x="181" y="105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2" name="Freeform 20"/>
                <p:cNvSpPr/>
                <p:nvPr/>
              </p:nvSpPr>
              <p:spPr bwMode="auto">
                <a:xfrm>
                  <a:off x="373" y="3857"/>
                  <a:ext cx="42" cy="112"/>
                </a:xfrm>
                <a:custGeom>
                  <a:avLst/>
                  <a:gdLst>
                    <a:gd name="T0" fmla="*/ 32 w 42"/>
                    <a:gd name="T1" fmla="*/ 111 h 112"/>
                    <a:gd name="T2" fmla="*/ 0 w 42"/>
                    <a:gd name="T3" fmla="*/ 0 h 112"/>
                    <a:gd name="T4" fmla="*/ 17 w 42"/>
                    <a:gd name="T5" fmla="*/ 27 h 112"/>
                    <a:gd name="T6" fmla="*/ 19 w 42"/>
                    <a:gd name="T7" fmla="*/ 30 h 112"/>
                    <a:gd name="T8" fmla="*/ 20 w 42"/>
                    <a:gd name="T9" fmla="*/ 36 h 112"/>
                    <a:gd name="T10" fmla="*/ 37 w 42"/>
                    <a:gd name="T11" fmla="*/ 100 h 112"/>
                    <a:gd name="T12" fmla="*/ 40 w 42"/>
                    <a:gd name="T13" fmla="*/ 100 h 112"/>
                    <a:gd name="T14" fmla="*/ 41 w 42"/>
                    <a:gd name="T15" fmla="*/ 105 h 112"/>
                    <a:gd name="T16" fmla="*/ 32 w 42"/>
                    <a:gd name="T17" fmla="*/ 111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" h="112">
                      <a:moveTo>
                        <a:pt x="32" y="111"/>
                      </a:moveTo>
                      <a:lnTo>
                        <a:pt x="0" y="0"/>
                      </a:lnTo>
                      <a:lnTo>
                        <a:pt x="17" y="27"/>
                      </a:lnTo>
                      <a:lnTo>
                        <a:pt x="19" y="30"/>
                      </a:lnTo>
                      <a:lnTo>
                        <a:pt x="20" y="36"/>
                      </a:lnTo>
                      <a:lnTo>
                        <a:pt x="37" y="100"/>
                      </a:lnTo>
                      <a:lnTo>
                        <a:pt x="40" y="100"/>
                      </a:lnTo>
                      <a:lnTo>
                        <a:pt x="41" y="105"/>
                      </a:lnTo>
                      <a:lnTo>
                        <a:pt x="32" y="111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3" name="Freeform 21"/>
                <p:cNvSpPr/>
                <p:nvPr/>
              </p:nvSpPr>
              <p:spPr bwMode="auto">
                <a:xfrm>
                  <a:off x="86" y="2904"/>
                  <a:ext cx="431" cy="1025"/>
                </a:xfrm>
                <a:custGeom>
                  <a:avLst/>
                  <a:gdLst>
                    <a:gd name="T0" fmla="*/ 430 w 431"/>
                    <a:gd name="T1" fmla="*/ 1024 h 1025"/>
                    <a:gd name="T2" fmla="*/ 286 w 431"/>
                    <a:gd name="T3" fmla="*/ 540 h 1025"/>
                    <a:gd name="T4" fmla="*/ 57 w 431"/>
                    <a:gd name="T5" fmla="*/ 106 h 1025"/>
                    <a:gd name="T6" fmla="*/ 0 w 431"/>
                    <a:gd name="T7" fmla="*/ 0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1" h="1025">
                      <a:moveTo>
                        <a:pt x="430" y="1024"/>
                      </a:moveTo>
                      <a:lnTo>
                        <a:pt x="286" y="540"/>
                      </a:lnTo>
                      <a:lnTo>
                        <a:pt x="57" y="10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4" name="Freeform 22"/>
                <p:cNvSpPr/>
                <p:nvPr/>
              </p:nvSpPr>
              <p:spPr bwMode="auto">
                <a:xfrm>
                  <a:off x="139" y="3022"/>
                  <a:ext cx="141" cy="460"/>
                </a:xfrm>
                <a:custGeom>
                  <a:avLst/>
                  <a:gdLst>
                    <a:gd name="T0" fmla="*/ 140 w 141"/>
                    <a:gd name="T1" fmla="*/ 459 h 460"/>
                    <a:gd name="T2" fmla="*/ 134 w 141"/>
                    <a:gd name="T3" fmla="*/ 450 h 460"/>
                    <a:gd name="T4" fmla="*/ 115 w 141"/>
                    <a:gd name="T5" fmla="*/ 414 h 460"/>
                    <a:gd name="T6" fmla="*/ 92 w 141"/>
                    <a:gd name="T7" fmla="*/ 364 h 460"/>
                    <a:gd name="T8" fmla="*/ 63 w 141"/>
                    <a:gd name="T9" fmla="*/ 281 h 460"/>
                    <a:gd name="T10" fmla="*/ 40 w 141"/>
                    <a:gd name="T11" fmla="*/ 210 h 460"/>
                    <a:gd name="T12" fmla="*/ 25 w 141"/>
                    <a:gd name="T13" fmla="*/ 152 h 460"/>
                    <a:gd name="T14" fmla="*/ 5 w 141"/>
                    <a:gd name="T15" fmla="*/ 47 h 460"/>
                    <a:gd name="T16" fmla="*/ 1 w 141"/>
                    <a:gd name="T17" fmla="*/ 16 h 460"/>
                    <a:gd name="T18" fmla="*/ 0 w 141"/>
                    <a:gd name="T19" fmla="*/ 8 h 460"/>
                    <a:gd name="T20" fmla="*/ 0 w 141"/>
                    <a:gd name="T21" fmla="*/ 0 h 460"/>
                    <a:gd name="T22" fmla="*/ 6 w 141"/>
                    <a:gd name="T23" fmla="*/ 9 h 460"/>
                    <a:gd name="T24" fmla="*/ 138 w 141"/>
                    <a:gd name="T25" fmla="*/ 453 h 460"/>
                    <a:gd name="T26" fmla="*/ 140 w 141"/>
                    <a:gd name="T27" fmla="*/ 458 h 460"/>
                    <a:gd name="T28" fmla="*/ 140 w 141"/>
                    <a:gd name="T29" fmla="*/ 459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460">
                      <a:moveTo>
                        <a:pt x="140" y="459"/>
                      </a:moveTo>
                      <a:lnTo>
                        <a:pt x="134" y="450"/>
                      </a:lnTo>
                      <a:lnTo>
                        <a:pt x="115" y="414"/>
                      </a:lnTo>
                      <a:lnTo>
                        <a:pt x="92" y="364"/>
                      </a:lnTo>
                      <a:lnTo>
                        <a:pt x="63" y="281"/>
                      </a:lnTo>
                      <a:lnTo>
                        <a:pt x="40" y="210"/>
                      </a:lnTo>
                      <a:lnTo>
                        <a:pt x="25" y="152"/>
                      </a:lnTo>
                      <a:lnTo>
                        <a:pt x="5" y="47"/>
                      </a:lnTo>
                      <a:lnTo>
                        <a:pt x="1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6" y="9"/>
                      </a:lnTo>
                      <a:lnTo>
                        <a:pt x="138" y="453"/>
                      </a:lnTo>
                      <a:lnTo>
                        <a:pt x="140" y="458"/>
                      </a:lnTo>
                      <a:lnTo>
                        <a:pt x="140" y="459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5" name="Freeform 23"/>
                <p:cNvSpPr/>
                <p:nvPr/>
              </p:nvSpPr>
              <p:spPr bwMode="auto">
                <a:xfrm>
                  <a:off x="154" y="3120"/>
                  <a:ext cx="391" cy="756"/>
                </a:xfrm>
                <a:custGeom>
                  <a:avLst/>
                  <a:gdLst>
                    <a:gd name="T0" fmla="*/ 390 w 391"/>
                    <a:gd name="T1" fmla="*/ 732 h 756"/>
                    <a:gd name="T2" fmla="*/ 382 w 391"/>
                    <a:gd name="T3" fmla="*/ 724 h 756"/>
                    <a:gd name="T4" fmla="*/ 256 w 391"/>
                    <a:gd name="T5" fmla="*/ 567 h 756"/>
                    <a:gd name="T6" fmla="*/ 216 w 391"/>
                    <a:gd name="T7" fmla="*/ 510 h 756"/>
                    <a:gd name="T8" fmla="*/ 149 w 391"/>
                    <a:gd name="T9" fmla="*/ 403 h 756"/>
                    <a:gd name="T10" fmla="*/ 113 w 391"/>
                    <a:gd name="T11" fmla="*/ 338 h 756"/>
                    <a:gd name="T12" fmla="*/ 92 w 391"/>
                    <a:gd name="T13" fmla="*/ 287 h 756"/>
                    <a:gd name="T14" fmla="*/ 56 w 391"/>
                    <a:gd name="T15" fmla="*/ 197 h 756"/>
                    <a:gd name="T16" fmla="*/ 25 w 391"/>
                    <a:gd name="T17" fmla="*/ 88 h 756"/>
                    <a:gd name="T18" fmla="*/ 17 w 391"/>
                    <a:gd name="T19" fmla="*/ 60 h 756"/>
                    <a:gd name="T20" fmla="*/ 0 w 391"/>
                    <a:gd name="T21" fmla="*/ 0 h 756"/>
                    <a:gd name="T22" fmla="*/ 8 w 391"/>
                    <a:gd name="T23" fmla="*/ 64 h 756"/>
                    <a:gd name="T24" fmla="*/ 33 w 391"/>
                    <a:gd name="T25" fmla="*/ 181 h 756"/>
                    <a:gd name="T26" fmla="*/ 71 w 391"/>
                    <a:gd name="T27" fmla="*/ 433 h 756"/>
                    <a:gd name="T28" fmla="*/ 89 w 391"/>
                    <a:gd name="T29" fmla="*/ 509 h 756"/>
                    <a:gd name="T30" fmla="*/ 101 w 391"/>
                    <a:gd name="T31" fmla="*/ 552 h 756"/>
                    <a:gd name="T32" fmla="*/ 113 w 391"/>
                    <a:gd name="T33" fmla="*/ 594 h 756"/>
                    <a:gd name="T34" fmla="*/ 129 w 391"/>
                    <a:gd name="T35" fmla="*/ 633 h 756"/>
                    <a:gd name="T36" fmla="*/ 135 w 391"/>
                    <a:gd name="T37" fmla="*/ 648 h 756"/>
                    <a:gd name="T38" fmla="*/ 143 w 391"/>
                    <a:gd name="T39" fmla="*/ 664 h 756"/>
                    <a:gd name="T40" fmla="*/ 151 w 391"/>
                    <a:gd name="T41" fmla="*/ 677 h 756"/>
                    <a:gd name="T42" fmla="*/ 158 w 391"/>
                    <a:gd name="T43" fmla="*/ 690 h 756"/>
                    <a:gd name="T44" fmla="*/ 166 w 391"/>
                    <a:gd name="T45" fmla="*/ 701 h 756"/>
                    <a:gd name="T46" fmla="*/ 174 w 391"/>
                    <a:gd name="T47" fmla="*/ 710 h 756"/>
                    <a:gd name="T48" fmla="*/ 182 w 391"/>
                    <a:gd name="T49" fmla="*/ 718 h 756"/>
                    <a:gd name="T50" fmla="*/ 193 w 391"/>
                    <a:gd name="T51" fmla="*/ 727 h 756"/>
                    <a:gd name="T52" fmla="*/ 202 w 391"/>
                    <a:gd name="T53" fmla="*/ 736 h 756"/>
                    <a:gd name="T54" fmla="*/ 211 w 391"/>
                    <a:gd name="T55" fmla="*/ 743 h 756"/>
                    <a:gd name="T56" fmla="*/ 218 w 391"/>
                    <a:gd name="T57" fmla="*/ 747 h 756"/>
                    <a:gd name="T58" fmla="*/ 225 w 391"/>
                    <a:gd name="T59" fmla="*/ 750 h 756"/>
                    <a:gd name="T60" fmla="*/ 233 w 391"/>
                    <a:gd name="T61" fmla="*/ 755 h 756"/>
                    <a:gd name="T62" fmla="*/ 236 w 391"/>
                    <a:gd name="T63" fmla="*/ 755 h 756"/>
                    <a:gd name="T64" fmla="*/ 390 w 391"/>
                    <a:gd name="T65" fmla="*/ 732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1" h="756">
                      <a:moveTo>
                        <a:pt x="390" y="732"/>
                      </a:moveTo>
                      <a:lnTo>
                        <a:pt x="382" y="724"/>
                      </a:lnTo>
                      <a:lnTo>
                        <a:pt x="256" y="567"/>
                      </a:lnTo>
                      <a:lnTo>
                        <a:pt x="216" y="510"/>
                      </a:lnTo>
                      <a:lnTo>
                        <a:pt x="149" y="403"/>
                      </a:lnTo>
                      <a:lnTo>
                        <a:pt x="113" y="338"/>
                      </a:lnTo>
                      <a:lnTo>
                        <a:pt x="92" y="287"/>
                      </a:lnTo>
                      <a:lnTo>
                        <a:pt x="56" y="197"/>
                      </a:lnTo>
                      <a:lnTo>
                        <a:pt x="25" y="88"/>
                      </a:lnTo>
                      <a:lnTo>
                        <a:pt x="17" y="60"/>
                      </a:lnTo>
                      <a:lnTo>
                        <a:pt x="0" y="0"/>
                      </a:lnTo>
                      <a:lnTo>
                        <a:pt x="8" y="64"/>
                      </a:lnTo>
                      <a:lnTo>
                        <a:pt x="33" y="181"/>
                      </a:lnTo>
                      <a:lnTo>
                        <a:pt x="71" y="433"/>
                      </a:lnTo>
                      <a:lnTo>
                        <a:pt x="89" y="509"/>
                      </a:lnTo>
                      <a:lnTo>
                        <a:pt x="101" y="552"/>
                      </a:lnTo>
                      <a:lnTo>
                        <a:pt x="113" y="594"/>
                      </a:lnTo>
                      <a:lnTo>
                        <a:pt x="129" y="633"/>
                      </a:lnTo>
                      <a:lnTo>
                        <a:pt x="135" y="648"/>
                      </a:lnTo>
                      <a:lnTo>
                        <a:pt x="143" y="664"/>
                      </a:lnTo>
                      <a:lnTo>
                        <a:pt x="151" y="677"/>
                      </a:lnTo>
                      <a:lnTo>
                        <a:pt x="158" y="690"/>
                      </a:lnTo>
                      <a:lnTo>
                        <a:pt x="166" y="701"/>
                      </a:lnTo>
                      <a:lnTo>
                        <a:pt x="174" y="710"/>
                      </a:lnTo>
                      <a:lnTo>
                        <a:pt x="182" y="718"/>
                      </a:lnTo>
                      <a:lnTo>
                        <a:pt x="193" y="727"/>
                      </a:lnTo>
                      <a:lnTo>
                        <a:pt x="202" y="736"/>
                      </a:lnTo>
                      <a:lnTo>
                        <a:pt x="211" y="743"/>
                      </a:lnTo>
                      <a:lnTo>
                        <a:pt x="218" y="747"/>
                      </a:lnTo>
                      <a:lnTo>
                        <a:pt x="225" y="750"/>
                      </a:lnTo>
                      <a:lnTo>
                        <a:pt x="233" y="755"/>
                      </a:lnTo>
                      <a:lnTo>
                        <a:pt x="236" y="755"/>
                      </a:lnTo>
                      <a:lnTo>
                        <a:pt x="390" y="732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6" name="Freeform 24"/>
                <p:cNvSpPr/>
                <p:nvPr/>
              </p:nvSpPr>
              <p:spPr bwMode="auto">
                <a:xfrm>
                  <a:off x="207" y="3529"/>
                  <a:ext cx="87" cy="408"/>
                </a:xfrm>
                <a:custGeom>
                  <a:avLst/>
                  <a:gdLst>
                    <a:gd name="T0" fmla="*/ 86 w 87"/>
                    <a:gd name="T1" fmla="*/ 342 h 408"/>
                    <a:gd name="T2" fmla="*/ 80 w 87"/>
                    <a:gd name="T3" fmla="*/ 333 h 408"/>
                    <a:gd name="T4" fmla="*/ 60 w 87"/>
                    <a:gd name="T5" fmla="*/ 300 h 408"/>
                    <a:gd name="T6" fmla="*/ 47 w 87"/>
                    <a:gd name="T7" fmla="*/ 274 h 408"/>
                    <a:gd name="T8" fmla="*/ 39 w 87"/>
                    <a:gd name="T9" fmla="*/ 256 h 408"/>
                    <a:gd name="T10" fmla="*/ 31 w 87"/>
                    <a:gd name="T11" fmla="*/ 236 h 408"/>
                    <a:gd name="T12" fmla="*/ 24 w 87"/>
                    <a:gd name="T13" fmla="*/ 216 h 408"/>
                    <a:gd name="T14" fmla="*/ 19 w 87"/>
                    <a:gd name="T15" fmla="*/ 194 h 408"/>
                    <a:gd name="T16" fmla="*/ 13 w 87"/>
                    <a:gd name="T17" fmla="*/ 164 h 408"/>
                    <a:gd name="T18" fmla="*/ 6 w 87"/>
                    <a:gd name="T19" fmla="*/ 128 h 408"/>
                    <a:gd name="T20" fmla="*/ 4 w 87"/>
                    <a:gd name="T21" fmla="*/ 106 h 408"/>
                    <a:gd name="T22" fmla="*/ 2 w 87"/>
                    <a:gd name="T23" fmla="*/ 57 h 408"/>
                    <a:gd name="T24" fmla="*/ 2 w 87"/>
                    <a:gd name="T25" fmla="*/ 0 h 408"/>
                    <a:gd name="T26" fmla="*/ 1 w 87"/>
                    <a:gd name="T27" fmla="*/ 10 h 408"/>
                    <a:gd name="T28" fmla="*/ 0 w 87"/>
                    <a:gd name="T29" fmla="*/ 127 h 408"/>
                    <a:gd name="T30" fmla="*/ 5 w 87"/>
                    <a:gd name="T31" fmla="*/ 222 h 408"/>
                    <a:gd name="T32" fmla="*/ 9 w 87"/>
                    <a:gd name="T33" fmla="*/ 262 h 408"/>
                    <a:gd name="T34" fmla="*/ 16 w 87"/>
                    <a:gd name="T35" fmla="*/ 311 h 408"/>
                    <a:gd name="T36" fmla="*/ 22 w 87"/>
                    <a:gd name="T37" fmla="*/ 337 h 408"/>
                    <a:gd name="T38" fmla="*/ 33 w 87"/>
                    <a:gd name="T39" fmla="*/ 375 h 408"/>
                    <a:gd name="T40" fmla="*/ 36 w 87"/>
                    <a:gd name="T41" fmla="*/ 388 h 408"/>
                    <a:gd name="T42" fmla="*/ 44 w 87"/>
                    <a:gd name="T43" fmla="*/ 407 h 408"/>
                    <a:gd name="T44" fmla="*/ 43 w 87"/>
                    <a:gd name="T45" fmla="*/ 400 h 408"/>
                    <a:gd name="T46" fmla="*/ 45 w 87"/>
                    <a:gd name="T47" fmla="*/ 392 h 408"/>
                    <a:gd name="T48" fmla="*/ 48 w 87"/>
                    <a:gd name="T49" fmla="*/ 387 h 408"/>
                    <a:gd name="T50" fmla="*/ 86 w 87"/>
                    <a:gd name="T51" fmla="*/ 342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7" h="408">
                      <a:moveTo>
                        <a:pt x="86" y="342"/>
                      </a:moveTo>
                      <a:lnTo>
                        <a:pt x="80" y="333"/>
                      </a:lnTo>
                      <a:lnTo>
                        <a:pt x="60" y="300"/>
                      </a:lnTo>
                      <a:lnTo>
                        <a:pt x="47" y="274"/>
                      </a:lnTo>
                      <a:lnTo>
                        <a:pt x="39" y="256"/>
                      </a:lnTo>
                      <a:lnTo>
                        <a:pt x="31" y="236"/>
                      </a:lnTo>
                      <a:lnTo>
                        <a:pt x="24" y="216"/>
                      </a:lnTo>
                      <a:lnTo>
                        <a:pt x="19" y="194"/>
                      </a:lnTo>
                      <a:lnTo>
                        <a:pt x="13" y="164"/>
                      </a:lnTo>
                      <a:lnTo>
                        <a:pt x="6" y="128"/>
                      </a:lnTo>
                      <a:lnTo>
                        <a:pt x="4" y="106"/>
                      </a:lnTo>
                      <a:lnTo>
                        <a:pt x="2" y="57"/>
                      </a:lnTo>
                      <a:lnTo>
                        <a:pt x="2" y="0"/>
                      </a:lnTo>
                      <a:lnTo>
                        <a:pt x="1" y="10"/>
                      </a:lnTo>
                      <a:lnTo>
                        <a:pt x="0" y="127"/>
                      </a:lnTo>
                      <a:lnTo>
                        <a:pt x="5" y="222"/>
                      </a:lnTo>
                      <a:lnTo>
                        <a:pt x="9" y="262"/>
                      </a:lnTo>
                      <a:lnTo>
                        <a:pt x="16" y="311"/>
                      </a:lnTo>
                      <a:lnTo>
                        <a:pt x="22" y="337"/>
                      </a:lnTo>
                      <a:lnTo>
                        <a:pt x="33" y="375"/>
                      </a:lnTo>
                      <a:lnTo>
                        <a:pt x="36" y="388"/>
                      </a:lnTo>
                      <a:lnTo>
                        <a:pt x="44" y="407"/>
                      </a:lnTo>
                      <a:lnTo>
                        <a:pt x="43" y="400"/>
                      </a:lnTo>
                      <a:lnTo>
                        <a:pt x="45" y="392"/>
                      </a:lnTo>
                      <a:lnTo>
                        <a:pt x="48" y="387"/>
                      </a:lnTo>
                      <a:lnTo>
                        <a:pt x="86" y="342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7" name="Freeform 25"/>
                <p:cNvSpPr/>
                <p:nvPr/>
              </p:nvSpPr>
              <p:spPr bwMode="auto">
                <a:xfrm>
                  <a:off x="249" y="3919"/>
                  <a:ext cx="9" cy="24"/>
                </a:xfrm>
                <a:custGeom>
                  <a:avLst/>
                  <a:gdLst>
                    <a:gd name="T0" fmla="*/ 6 w 9"/>
                    <a:gd name="T1" fmla="*/ 0 h 24"/>
                    <a:gd name="T2" fmla="*/ 1 w 9"/>
                    <a:gd name="T3" fmla="*/ 7 h 24"/>
                    <a:gd name="T4" fmla="*/ 0 w 9"/>
                    <a:gd name="T5" fmla="*/ 13 h 24"/>
                    <a:gd name="T6" fmla="*/ 2 w 9"/>
                    <a:gd name="T7" fmla="*/ 20 h 24"/>
                    <a:gd name="T8" fmla="*/ 8 w 9"/>
                    <a:gd name="T9" fmla="*/ 23 h 24"/>
                    <a:gd name="T10" fmla="*/ 8 w 9"/>
                    <a:gd name="T11" fmla="*/ 23 h 24"/>
                    <a:gd name="T12" fmla="*/ 6 w 9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24">
                      <a:moveTo>
                        <a:pt x="6" y="0"/>
                      </a:moveTo>
                      <a:lnTo>
                        <a:pt x="1" y="7"/>
                      </a:lnTo>
                      <a:lnTo>
                        <a:pt x="0" y="13"/>
                      </a:lnTo>
                      <a:lnTo>
                        <a:pt x="2" y="20"/>
                      </a:lnTo>
                      <a:lnTo>
                        <a:pt x="8" y="23"/>
                      </a:lnTo>
                      <a:lnTo>
                        <a:pt x="8" y="23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8" name="Freeform 26"/>
                <p:cNvSpPr/>
                <p:nvPr/>
              </p:nvSpPr>
              <p:spPr bwMode="auto">
                <a:xfrm>
                  <a:off x="97" y="3191"/>
                  <a:ext cx="93" cy="738"/>
                </a:xfrm>
                <a:custGeom>
                  <a:avLst/>
                  <a:gdLst>
                    <a:gd name="T0" fmla="*/ 31 w 93"/>
                    <a:gd name="T1" fmla="*/ 0 h 738"/>
                    <a:gd name="T2" fmla="*/ 28 w 93"/>
                    <a:gd name="T3" fmla="*/ 7 h 738"/>
                    <a:gd name="T4" fmla="*/ 26 w 93"/>
                    <a:gd name="T5" fmla="*/ 15 h 738"/>
                    <a:gd name="T6" fmla="*/ 6 w 93"/>
                    <a:gd name="T7" fmla="*/ 167 h 738"/>
                    <a:gd name="T8" fmla="*/ 1 w 93"/>
                    <a:gd name="T9" fmla="*/ 228 h 738"/>
                    <a:gd name="T10" fmla="*/ 0 w 93"/>
                    <a:gd name="T11" fmla="*/ 271 h 738"/>
                    <a:gd name="T12" fmla="*/ 9 w 93"/>
                    <a:gd name="T13" fmla="*/ 450 h 738"/>
                    <a:gd name="T14" fmla="*/ 16 w 93"/>
                    <a:gd name="T15" fmla="*/ 516 h 738"/>
                    <a:gd name="T16" fmla="*/ 30 w 93"/>
                    <a:gd name="T17" fmla="*/ 602 h 738"/>
                    <a:gd name="T18" fmla="*/ 44 w 93"/>
                    <a:gd name="T19" fmla="*/ 662 h 738"/>
                    <a:gd name="T20" fmla="*/ 50 w 93"/>
                    <a:gd name="T21" fmla="*/ 682 h 738"/>
                    <a:gd name="T22" fmla="*/ 53 w 93"/>
                    <a:gd name="T23" fmla="*/ 694 h 738"/>
                    <a:gd name="T24" fmla="*/ 57 w 93"/>
                    <a:gd name="T25" fmla="*/ 704 h 738"/>
                    <a:gd name="T26" fmla="*/ 61 w 93"/>
                    <a:gd name="T27" fmla="*/ 712 h 738"/>
                    <a:gd name="T28" fmla="*/ 68 w 93"/>
                    <a:gd name="T29" fmla="*/ 722 h 738"/>
                    <a:gd name="T30" fmla="*/ 77 w 93"/>
                    <a:gd name="T31" fmla="*/ 731 h 738"/>
                    <a:gd name="T32" fmla="*/ 84 w 93"/>
                    <a:gd name="T33" fmla="*/ 735 h 738"/>
                    <a:gd name="T34" fmla="*/ 92 w 93"/>
                    <a:gd name="T35" fmla="*/ 737 h 738"/>
                    <a:gd name="T36" fmla="*/ 92 w 93"/>
                    <a:gd name="T37" fmla="*/ 728 h 738"/>
                    <a:gd name="T38" fmla="*/ 48 w 93"/>
                    <a:gd name="T39" fmla="*/ 336 h 738"/>
                    <a:gd name="T40" fmla="*/ 32 w 93"/>
                    <a:gd name="T41" fmla="*/ 7 h 738"/>
                    <a:gd name="T42" fmla="*/ 31 w 93"/>
                    <a:gd name="T43" fmla="*/ 0 h 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3" h="738">
                      <a:moveTo>
                        <a:pt x="31" y="0"/>
                      </a:moveTo>
                      <a:lnTo>
                        <a:pt x="28" y="7"/>
                      </a:lnTo>
                      <a:lnTo>
                        <a:pt x="26" y="15"/>
                      </a:lnTo>
                      <a:lnTo>
                        <a:pt x="6" y="167"/>
                      </a:lnTo>
                      <a:lnTo>
                        <a:pt x="1" y="228"/>
                      </a:lnTo>
                      <a:lnTo>
                        <a:pt x="0" y="271"/>
                      </a:lnTo>
                      <a:lnTo>
                        <a:pt x="9" y="450"/>
                      </a:lnTo>
                      <a:lnTo>
                        <a:pt x="16" y="516"/>
                      </a:lnTo>
                      <a:lnTo>
                        <a:pt x="30" y="602"/>
                      </a:lnTo>
                      <a:lnTo>
                        <a:pt x="44" y="662"/>
                      </a:lnTo>
                      <a:lnTo>
                        <a:pt x="50" y="682"/>
                      </a:lnTo>
                      <a:lnTo>
                        <a:pt x="53" y="694"/>
                      </a:lnTo>
                      <a:lnTo>
                        <a:pt x="57" y="704"/>
                      </a:lnTo>
                      <a:lnTo>
                        <a:pt x="61" y="712"/>
                      </a:lnTo>
                      <a:lnTo>
                        <a:pt x="68" y="722"/>
                      </a:lnTo>
                      <a:lnTo>
                        <a:pt x="77" y="731"/>
                      </a:lnTo>
                      <a:lnTo>
                        <a:pt x="84" y="735"/>
                      </a:lnTo>
                      <a:lnTo>
                        <a:pt x="92" y="737"/>
                      </a:lnTo>
                      <a:lnTo>
                        <a:pt x="92" y="728"/>
                      </a:lnTo>
                      <a:lnTo>
                        <a:pt x="48" y="336"/>
                      </a:lnTo>
                      <a:lnTo>
                        <a:pt x="32" y="7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79" name="Freeform 27"/>
                <p:cNvSpPr/>
                <p:nvPr/>
              </p:nvSpPr>
              <p:spPr bwMode="auto">
                <a:xfrm>
                  <a:off x="97" y="3402"/>
                  <a:ext cx="121" cy="494"/>
                </a:xfrm>
                <a:custGeom>
                  <a:avLst/>
                  <a:gdLst>
                    <a:gd name="T0" fmla="*/ 6 w 121"/>
                    <a:gd name="T1" fmla="*/ 17 h 494"/>
                    <a:gd name="T2" fmla="*/ 8 w 121"/>
                    <a:gd name="T3" fmla="*/ 50 h 494"/>
                    <a:gd name="T4" fmla="*/ 17 w 121"/>
                    <a:gd name="T5" fmla="*/ 127 h 494"/>
                    <a:gd name="T6" fmla="*/ 23 w 121"/>
                    <a:gd name="T7" fmla="*/ 157 h 494"/>
                    <a:gd name="T8" fmla="*/ 35 w 121"/>
                    <a:gd name="T9" fmla="*/ 209 h 494"/>
                    <a:gd name="T10" fmla="*/ 47 w 121"/>
                    <a:gd name="T11" fmla="*/ 249 h 494"/>
                    <a:gd name="T12" fmla="*/ 71 w 121"/>
                    <a:gd name="T13" fmla="*/ 314 h 494"/>
                    <a:gd name="T14" fmla="*/ 116 w 121"/>
                    <a:gd name="T15" fmla="*/ 417 h 494"/>
                    <a:gd name="T16" fmla="*/ 119 w 121"/>
                    <a:gd name="T17" fmla="*/ 426 h 494"/>
                    <a:gd name="T18" fmla="*/ 120 w 121"/>
                    <a:gd name="T19" fmla="*/ 433 h 494"/>
                    <a:gd name="T20" fmla="*/ 119 w 121"/>
                    <a:gd name="T21" fmla="*/ 441 h 494"/>
                    <a:gd name="T22" fmla="*/ 113 w 121"/>
                    <a:gd name="T23" fmla="*/ 449 h 494"/>
                    <a:gd name="T24" fmla="*/ 106 w 121"/>
                    <a:gd name="T25" fmla="*/ 456 h 494"/>
                    <a:gd name="T26" fmla="*/ 86 w 121"/>
                    <a:gd name="T27" fmla="*/ 471 h 494"/>
                    <a:gd name="T28" fmla="*/ 77 w 121"/>
                    <a:gd name="T29" fmla="*/ 478 h 494"/>
                    <a:gd name="T30" fmla="*/ 68 w 121"/>
                    <a:gd name="T31" fmla="*/ 487 h 494"/>
                    <a:gd name="T32" fmla="*/ 60 w 121"/>
                    <a:gd name="T33" fmla="*/ 493 h 494"/>
                    <a:gd name="T34" fmla="*/ 56 w 121"/>
                    <a:gd name="T35" fmla="*/ 483 h 494"/>
                    <a:gd name="T36" fmla="*/ 43 w 121"/>
                    <a:gd name="T37" fmla="*/ 438 h 494"/>
                    <a:gd name="T38" fmla="*/ 29 w 121"/>
                    <a:gd name="T39" fmla="*/ 373 h 494"/>
                    <a:gd name="T40" fmla="*/ 14 w 121"/>
                    <a:gd name="T41" fmla="*/ 278 h 494"/>
                    <a:gd name="T42" fmla="*/ 2 w 121"/>
                    <a:gd name="T43" fmla="*/ 164 h 494"/>
                    <a:gd name="T44" fmla="*/ 0 w 121"/>
                    <a:gd name="T45" fmla="*/ 90 h 494"/>
                    <a:gd name="T46" fmla="*/ 0 w 121"/>
                    <a:gd name="T47" fmla="*/ 61 h 494"/>
                    <a:gd name="T48" fmla="*/ 5 w 121"/>
                    <a:gd name="T49" fmla="*/ 0 h 494"/>
                    <a:gd name="T50" fmla="*/ 6 w 121"/>
                    <a:gd name="T51" fmla="*/ 1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1" h="494">
                      <a:moveTo>
                        <a:pt x="6" y="17"/>
                      </a:moveTo>
                      <a:lnTo>
                        <a:pt x="8" y="50"/>
                      </a:lnTo>
                      <a:lnTo>
                        <a:pt x="17" y="127"/>
                      </a:lnTo>
                      <a:lnTo>
                        <a:pt x="23" y="157"/>
                      </a:lnTo>
                      <a:lnTo>
                        <a:pt x="35" y="209"/>
                      </a:lnTo>
                      <a:lnTo>
                        <a:pt x="47" y="249"/>
                      </a:lnTo>
                      <a:lnTo>
                        <a:pt x="71" y="314"/>
                      </a:lnTo>
                      <a:lnTo>
                        <a:pt x="116" y="417"/>
                      </a:lnTo>
                      <a:lnTo>
                        <a:pt x="119" y="426"/>
                      </a:lnTo>
                      <a:lnTo>
                        <a:pt x="120" y="433"/>
                      </a:lnTo>
                      <a:lnTo>
                        <a:pt x="119" y="441"/>
                      </a:lnTo>
                      <a:lnTo>
                        <a:pt x="113" y="449"/>
                      </a:lnTo>
                      <a:lnTo>
                        <a:pt x="106" y="456"/>
                      </a:lnTo>
                      <a:lnTo>
                        <a:pt x="86" y="471"/>
                      </a:lnTo>
                      <a:lnTo>
                        <a:pt x="77" y="478"/>
                      </a:lnTo>
                      <a:lnTo>
                        <a:pt x="68" y="487"/>
                      </a:lnTo>
                      <a:lnTo>
                        <a:pt x="60" y="493"/>
                      </a:lnTo>
                      <a:lnTo>
                        <a:pt x="56" y="483"/>
                      </a:lnTo>
                      <a:lnTo>
                        <a:pt x="43" y="438"/>
                      </a:lnTo>
                      <a:lnTo>
                        <a:pt x="29" y="373"/>
                      </a:lnTo>
                      <a:lnTo>
                        <a:pt x="14" y="278"/>
                      </a:lnTo>
                      <a:lnTo>
                        <a:pt x="2" y="164"/>
                      </a:lnTo>
                      <a:lnTo>
                        <a:pt x="0" y="90"/>
                      </a:lnTo>
                      <a:lnTo>
                        <a:pt x="0" y="61"/>
                      </a:lnTo>
                      <a:lnTo>
                        <a:pt x="5" y="0"/>
                      </a:lnTo>
                      <a:lnTo>
                        <a:pt x="6" y="17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80" name="Freeform 28"/>
                <p:cNvSpPr/>
                <p:nvPr/>
              </p:nvSpPr>
              <p:spPr bwMode="auto">
                <a:xfrm>
                  <a:off x="171" y="3925"/>
                  <a:ext cx="23" cy="37"/>
                </a:xfrm>
                <a:custGeom>
                  <a:avLst/>
                  <a:gdLst>
                    <a:gd name="T0" fmla="*/ 18 w 23"/>
                    <a:gd name="T1" fmla="*/ 36 h 37"/>
                    <a:gd name="T2" fmla="*/ 22 w 23"/>
                    <a:gd name="T3" fmla="*/ 34 h 37"/>
                    <a:gd name="T4" fmla="*/ 2 w 23"/>
                    <a:gd name="T5" fmla="*/ 1 h 37"/>
                    <a:gd name="T6" fmla="*/ 0 w 23"/>
                    <a:gd name="T7" fmla="*/ 0 h 37"/>
                    <a:gd name="T8" fmla="*/ 18 w 23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7">
                      <a:moveTo>
                        <a:pt x="18" y="36"/>
                      </a:moveTo>
                      <a:lnTo>
                        <a:pt x="22" y="3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18" y="36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81" name="Freeform 29"/>
                <p:cNvSpPr/>
                <p:nvPr/>
              </p:nvSpPr>
              <p:spPr bwMode="auto">
                <a:xfrm>
                  <a:off x="190" y="3968"/>
                  <a:ext cx="21" cy="15"/>
                </a:xfrm>
                <a:custGeom>
                  <a:avLst/>
                  <a:gdLst>
                    <a:gd name="T0" fmla="*/ 13 w 21"/>
                    <a:gd name="T1" fmla="*/ 0 h 15"/>
                    <a:gd name="T2" fmla="*/ 20 w 21"/>
                    <a:gd name="T3" fmla="*/ 14 h 15"/>
                    <a:gd name="T4" fmla="*/ 1 w 21"/>
                    <a:gd name="T5" fmla="*/ 5 h 15"/>
                    <a:gd name="T6" fmla="*/ 0 w 21"/>
                    <a:gd name="T7" fmla="*/ 0 h 15"/>
                    <a:gd name="T8" fmla="*/ 13 w 2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13" y="0"/>
                      </a:moveTo>
                      <a:lnTo>
                        <a:pt x="20" y="14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82" name="Freeform 30"/>
                <p:cNvSpPr/>
                <p:nvPr/>
              </p:nvSpPr>
              <p:spPr bwMode="auto">
                <a:xfrm>
                  <a:off x="198" y="3956"/>
                  <a:ext cx="71" cy="24"/>
                </a:xfrm>
                <a:custGeom>
                  <a:avLst/>
                  <a:gdLst>
                    <a:gd name="T0" fmla="*/ 0 w 71"/>
                    <a:gd name="T1" fmla="*/ 3 h 24"/>
                    <a:gd name="T2" fmla="*/ 18 w 71"/>
                    <a:gd name="T3" fmla="*/ 0 h 24"/>
                    <a:gd name="T4" fmla="*/ 70 w 71"/>
                    <a:gd name="T5" fmla="*/ 10 h 24"/>
                    <a:gd name="T6" fmla="*/ 67 w 71"/>
                    <a:gd name="T7" fmla="*/ 23 h 24"/>
                    <a:gd name="T8" fmla="*/ 16 w 71"/>
                    <a:gd name="T9" fmla="*/ 5 h 24"/>
                    <a:gd name="T10" fmla="*/ 0 w 71"/>
                    <a:gd name="T11" fmla="*/ 3 h 24"/>
                    <a:gd name="T12" fmla="*/ 0 w 71"/>
                    <a:gd name="T13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1" h="24">
                      <a:moveTo>
                        <a:pt x="0" y="3"/>
                      </a:moveTo>
                      <a:lnTo>
                        <a:pt x="18" y="0"/>
                      </a:lnTo>
                      <a:lnTo>
                        <a:pt x="70" y="10"/>
                      </a:lnTo>
                      <a:lnTo>
                        <a:pt x="67" y="23"/>
                      </a:lnTo>
                      <a:lnTo>
                        <a:pt x="16" y="5"/>
                      </a:lnTo>
                      <a:lnTo>
                        <a:pt x="0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83" name="Freeform 31"/>
                <p:cNvSpPr/>
                <p:nvPr/>
              </p:nvSpPr>
              <p:spPr bwMode="auto">
                <a:xfrm>
                  <a:off x="215" y="3956"/>
                  <a:ext cx="35" cy="7"/>
                </a:xfrm>
                <a:custGeom>
                  <a:avLst/>
                  <a:gdLst>
                    <a:gd name="T0" fmla="*/ 0 w 35"/>
                    <a:gd name="T1" fmla="*/ 1 h 7"/>
                    <a:gd name="T2" fmla="*/ 3 w 35"/>
                    <a:gd name="T3" fmla="*/ 0 h 7"/>
                    <a:gd name="T4" fmla="*/ 33 w 35"/>
                    <a:gd name="T5" fmla="*/ 4 h 7"/>
                    <a:gd name="T6" fmla="*/ 34 w 35"/>
                    <a:gd name="T7" fmla="*/ 6 h 7"/>
                    <a:gd name="T8" fmla="*/ 28 w 35"/>
                    <a:gd name="T9" fmla="*/ 6 h 7"/>
                    <a:gd name="T10" fmla="*/ 0 w 35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7">
                      <a:moveTo>
                        <a:pt x="0" y="1"/>
                      </a:moveTo>
                      <a:lnTo>
                        <a:pt x="3" y="0"/>
                      </a:lnTo>
                      <a:lnTo>
                        <a:pt x="33" y="4"/>
                      </a:lnTo>
                      <a:lnTo>
                        <a:pt x="34" y="6"/>
                      </a:lnTo>
                      <a:lnTo>
                        <a:pt x="28" y="6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2784" name="Freeform 32"/>
                <p:cNvSpPr/>
                <p:nvPr/>
              </p:nvSpPr>
              <p:spPr bwMode="auto">
                <a:xfrm>
                  <a:off x="395" y="3869"/>
                  <a:ext cx="166" cy="24"/>
                </a:xfrm>
                <a:custGeom>
                  <a:avLst/>
                  <a:gdLst>
                    <a:gd name="T0" fmla="*/ 0 w 166"/>
                    <a:gd name="T1" fmla="*/ 18 h 24"/>
                    <a:gd name="T2" fmla="*/ 159 w 166"/>
                    <a:gd name="T3" fmla="*/ 0 h 24"/>
                    <a:gd name="T4" fmla="*/ 165 w 166"/>
                    <a:gd name="T5" fmla="*/ 5 h 24"/>
                    <a:gd name="T6" fmla="*/ 3 w 166"/>
                    <a:gd name="T7" fmla="*/ 23 h 24"/>
                    <a:gd name="T8" fmla="*/ 0 w 166"/>
                    <a:gd name="T9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24">
                      <a:moveTo>
                        <a:pt x="0" y="18"/>
                      </a:moveTo>
                      <a:lnTo>
                        <a:pt x="159" y="0"/>
                      </a:lnTo>
                      <a:lnTo>
                        <a:pt x="165" y="5"/>
                      </a:lnTo>
                      <a:lnTo>
                        <a:pt x="3" y="23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049" name="Group 33"/>
                <p:cNvGrpSpPr/>
                <p:nvPr/>
              </p:nvGrpSpPr>
              <p:grpSpPr>
                <a:xfrm>
                  <a:off x="143" y="3028"/>
                  <a:ext cx="430" cy="929"/>
                  <a:chOff x="143" y="3028"/>
                  <a:chExt cx="430" cy="929"/>
                </a:xfrm>
              </p:grpSpPr>
              <p:sp>
                <p:nvSpPr>
                  <p:cNvPr id="842786" name="Line 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57" y="3868"/>
                    <a:ext cx="13" cy="5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87" name="Freeform 35"/>
                  <p:cNvSpPr/>
                  <p:nvPr/>
                </p:nvSpPr>
                <p:spPr bwMode="auto">
                  <a:xfrm>
                    <a:off x="143" y="3028"/>
                    <a:ext cx="418" cy="837"/>
                  </a:xfrm>
                  <a:custGeom>
                    <a:avLst/>
                    <a:gdLst>
                      <a:gd name="T0" fmla="*/ 417 w 418"/>
                      <a:gd name="T1" fmla="*/ 836 h 837"/>
                      <a:gd name="T2" fmla="*/ 205 w 418"/>
                      <a:gd name="T3" fmla="*/ 427 h 837"/>
                      <a:gd name="T4" fmla="*/ 0 w 418"/>
                      <a:gd name="T5" fmla="*/ 0 h 8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8" h="837">
                        <a:moveTo>
                          <a:pt x="417" y="836"/>
                        </a:moveTo>
                        <a:lnTo>
                          <a:pt x="205" y="42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/>
                  </a:solidFill>
                  <a:ln w="12700" cap="rnd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2788" name="Freeform 36"/>
                  <p:cNvSpPr/>
                  <p:nvPr/>
                </p:nvSpPr>
                <p:spPr bwMode="auto">
                  <a:xfrm>
                    <a:off x="168" y="3444"/>
                    <a:ext cx="205" cy="63"/>
                  </a:xfrm>
                  <a:custGeom>
                    <a:avLst/>
                    <a:gdLst>
                      <a:gd name="T0" fmla="*/ 113 w 205"/>
                      <a:gd name="T1" fmla="*/ 40 h 63"/>
                      <a:gd name="T2" fmla="*/ 204 w 205"/>
                      <a:gd name="T3" fmla="*/ 0 h 63"/>
                      <a:gd name="T4" fmla="*/ 114 w 205"/>
                      <a:gd name="T5" fmla="*/ 42 h 63"/>
                      <a:gd name="T6" fmla="*/ 0 w 205"/>
                      <a:gd name="T7" fmla="*/ 62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5" h="63">
                        <a:moveTo>
                          <a:pt x="113" y="40"/>
                        </a:moveTo>
                        <a:lnTo>
                          <a:pt x="204" y="0"/>
                        </a:lnTo>
                        <a:lnTo>
                          <a:pt x="114" y="42"/>
                        </a:lnTo>
                        <a:lnTo>
                          <a:pt x="0" y="62"/>
                        </a:lnTo>
                      </a:path>
                    </a:pathLst>
                  </a:custGeom>
                  <a:solidFill>
                    <a:schemeClr val="tx2"/>
                  </a:solidFill>
                  <a:ln w="12700" cap="rnd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1053" name="Group 37"/>
                  <p:cNvGrpSpPr/>
                  <p:nvPr/>
                </p:nvGrpSpPr>
                <p:grpSpPr>
                  <a:xfrm>
                    <a:off x="188" y="3905"/>
                    <a:ext cx="385" cy="52"/>
                    <a:chOff x="188" y="3905"/>
                    <a:chExt cx="385" cy="52"/>
                  </a:xfrm>
                </p:grpSpPr>
                <p:sp>
                  <p:nvSpPr>
                    <p:cNvPr id="84279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" y="3929"/>
                      <a:ext cx="3" cy="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2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grpSp>
                  <p:nvGrpSpPr>
                    <p:cNvPr id="1055" name="Group 39"/>
                    <p:cNvGrpSpPr/>
                    <p:nvPr/>
                  </p:nvGrpSpPr>
                  <p:grpSpPr>
                    <a:xfrm>
                      <a:off x="188" y="3905"/>
                      <a:ext cx="385" cy="50"/>
                      <a:chOff x="188" y="3905"/>
                      <a:chExt cx="385" cy="50"/>
                    </a:xfrm>
                  </p:grpSpPr>
                  <p:sp>
                    <p:nvSpPr>
                      <p:cNvPr id="84279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6" y="3935"/>
                        <a:ext cx="7" cy="2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42793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8" y="3917"/>
                        <a:ext cx="1" cy="3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42794" name="Freeform 42"/>
                      <p:cNvSpPr/>
                      <p:nvPr/>
                    </p:nvSpPr>
                    <p:spPr bwMode="auto">
                      <a:xfrm>
                        <a:off x="258" y="3923"/>
                        <a:ext cx="306" cy="9"/>
                      </a:xfrm>
                      <a:custGeom>
                        <a:avLst/>
                        <a:gdLst>
                          <a:gd name="T0" fmla="*/ 305 w 306"/>
                          <a:gd name="T1" fmla="*/ 1 h 9"/>
                          <a:gd name="T2" fmla="*/ 217 w 306"/>
                          <a:gd name="T3" fmla="*/ 1 h 9"/>
                          <a:gd name="T4" fmla="*/ 101 w 306"/>
                          <a:gd name="T5" fmla="*/ 8 h 9"/>
                          <a:gd name="T6" fmla="*/ 0 w 306"/>
                          <a:gd name="T7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06" h="9">
                            <a:moveTo>
                              <a:pt x="305" y="1"/>
                            </a:moveTo>
                            <a:lnTo>
                              <a:pt x="217" y="1"/>
                            </a:lnTo>
                            <a:lnTo>
                              <a:pt x="101" y="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chemeClr val="tx2"/>
                      </a:solidFill>
                      <a:ln w="12700" cap="rnd" cmpd="sng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42795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88" y="3905"/>
                        <a:ext cx="57" cy="1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42796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0" y="3926"/>
                        <a:ext cx="3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1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84279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048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46"/>
          <p:cNvSpPr>
            <a:spLocks noGrp="1"/>
          </p:cNvSpPr>
          <p:nvPr>
            <p:ph type="body" idx="1"/>
          </p:nvPr>
        </p:nvSpPr>
        <p:spPr>
          <a:xfrm>
            <a:off x="685800" y="2076450"/>
            <a:ext cx="7772400" cy="4114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p>
            <a:pPr lvl="0"/>
            <a:r>
              <a:rPr lang="en-US" altLang="zh-CN" dirty="0"/>
              <a:t>*</a:t>
            </a: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SzPct val="75000"/>
        <a:buFont typeface="Monotype Sorts" charset="2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F9100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总复习串讲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/>
          <a:p>
            <a:r>
              <a:rPr lang="en-US" altLang="zh-CN" b="1" dirty="0"/>
              <a:t>1</a:t>
            </a:r>
            <a:r>
              <a:rPr lang="zh-CN" altLang="en-US" b="1" dirty="0"/>
              <a:t>、复习范围。</a:t>
            </a:r>
            <a:endParaRPr lang="zh-CN" altLang="en-US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、习题讲解。</a:t>
            </a:r>
            <a:endParaRPr lang="zh-CN" altLang="en-US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、模拟题讲解。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2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096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 </a:t>
            </a: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四、自顶向下 语法分析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22531" name="Rectangle 2051"/>
          <p:cNvSpPr>
            <a:spLocks noGrp="1"/>
          </p:cNvSpPr>
          <p:nvPr>
            <p:ph idx="1"/>
          </p:nvPr>
        </p:nvSpPr>
        <p:spPr>
          <a:xfrm>
            <a:off x="762000" y="1295400"/>
            <a:ext cx="8153400" cy="48006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11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、自顶向下：递归子程序、预测分析</a:t>
            </a:r>
            <a:r>
              <a:rPr lang="en-US" altLang="zh-CN" b="1" dirty="0">
                <a:latin typeface="宋体" panose="02010600030101010101" pitchFamily="2" charset="-122"/>
              </a:rPr>
              <a:t>(LL)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sz="3200" b="1" dirty="0"/>
              <a:t>核心寻找最左推导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关键技术：根据当前输入符号确定候选式</a:t>
            </a:r>
            <a:r>
              <a:rPr lang="en-US" altLang="zh-CN" sz="3200" b="1" dirty="0"/>
              <a:t>——FIRST(α)</a:t>
            </a:r>
            <a:r>
              <a:rPr lang="zh-CN" altLang="en-US" sz="3200" b="1" dirty="0"/>
              <a:t>集与</a:t>
            </a:r>
            <a:r>
              <a:rPr lang="en-US" altLang="zh-CN" sz="3200" b="1" dirty="0"/>
              <a:t>FOLLOW(A)</a:t>
            </a:r>
            <a:r>
              <a:rPr lang="zh-CN" altLang="en-US" sz="3200" b="1" dirty="0"/>
              <a:t>集</a:t>
            </a:r>
            <a:endParaRPr lang="zh-CN" altLang="en-US" sz="3200" b="1" dirty="0"/>
          </a:p>
          <a:p>
            <a:r>
              <a:rPr lang="zh-CN" altLang="en-US" sz="3000" b="1" dirty="0">
                <a:latin typeface="宋体" panose="02010600030101010101" pitchFamily="2" charset="-122"/>
              </a:rPr>
              <a:t>对于</a:t>
            </a:r>
            <a:r>
              <a:rPr lang="zh-CN" altLang="en-US" sz="3000" b="1" dirty="0">
                <a:sym typeface="Symbol" panose="05050102010706020507" pitchFamily="18" charset="2"/>
              </a:rPr>
              <a:t></a:t>
            </a:r>
            <a:r>
              <a:rPr lang="en-US" altLang="zh-CN" sz="3000" b="1" dirty="0"/>
              <a:t>α∈(</a:t>
            </a:r>
            <a:r>
              <a:rPr lang="zh-CN" altLang="en-US" sz="2800" b="1" dirty="0">
                <a:latin typeface="宋体" panose="02010600030101010101" pitchFamily="2" charset="-122"/>
              </a:rPr>
              <a:t>Ｖ</a:t>
            </a:r>
            <a:r>
              <a:rPr lang="en-US" altLang="zh-CN" sz="3500" b="1" baseline="-25000" dirty="0">
                <a:latin typeface="宋体" panose="02010600030101010101" pitchFamily="2" charset="-122"/>
              </a:rPr>
              <a:t>T</a:t>
            </a:r>
            <a:r>
              <a:rPr lang="en-US" altLang="zh-CN" sz="3000" b="1" dirty="0">
                <a:latin typeface="宋体" panose="02010600030101010101" pitchFamily="2" charset="-122"/>
              </a:rPr>
              <a:t>∪</a:t>
            </a:r>
            <a:r>
              <a:rPr lang="zh-CN" altLang="en-US" sz="2800" b="1" dirty="0">
                <a:latin typeface="宋体" panose="02010600030101010101" pitchFamily="2" charset="-122"/>
              </a:rPr>
              <a:t>Ｖ</a:t>
            </a:r>
            <a:r>
              <a:rPr lang="en-US" altLang="zh-CN" sz="3400" b="1" baseline="-25000" dirty="0">
                <a:latin typeface="宋体" panose="02010600030101010101" pitchFamily="2" charset="-122"/>
              </a:rPr>
              <a:t>N</a:t>
            </a:r>
            <a:r>
              <a:rPr lang="en-US" altLang="zh-CN" sz="3000" b="1" dirty="0"/>
              <a:t>) </a:t>
            </a:r>
            <a:r>
              <a:rPr lang="en-US" altLang="zh-CN" sz="3500" b="1" baseline="30000" dirty="0">
                <a:latin typeface="宋体" panose="02010600030101010101" pitchFamily="2" charset="-122"/>
              </a:rPr>
              <a:t>*</a:t>
            </a:r>
            <a:r>
              <a:rPr lang="zh-CN" altLang="en-US" sz="3000" b="1" dirty="0">
                <a:latin typeface="宋体" panose="02010600030101010101" pitchFamily="2" charset="-122"/>
              </a:rPr>
              <a:t>定义</a:t>
            </a:r>
            <a:r>
              <a:rPr lang="en-US" altLang="zh-CN" sz="3000" b="1" dirty="0">
                <a:latin typeface="宋体" panose="02010600030101010101" pitchFamily="2" charset="-122"/>
              </a:rPr>
              <a:t>:</a:t>
            </a:r>
            <a:r>
              <a:rPr lang="en-US" altLang="zh-CN" sz="3400" b="1" dirty="0">
                <a:latin typeface="宋体" panose="02010600030101010101" pitchFamily="2" charset="-122"/>
              </a:rPr>
              <a:t>α</a:t>
            </a:r>
            <a:r>
              <a:rPr lang="zh-CN" altLang="en-US" sz="3400" b="1" dirty="0">
                <a:latin typeface="宋体" panose="02010600030101010101" pitchFamily="2" charset="-122"/>
              </a:rPr>
              <a:t>的首符号集</a:t>
            </a:r>
            <a:endParaRPr lang="zh-CN" altLang="en-US" sz="3000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sz="3000" b="1" dirty="0">
                <a:latin typeface="宋体" panose="02010600030101010101" pitchFamily="2" charset="-122"/>
              </a:rPr>
              <a:t>FIRST(α)={a|α</a:t>
            </a:r>
            <a:r>
              <a:rPr lang="en-US" altLang="zh-CN" sz="3000" b="1" dirty="0">
                <a:sym typeface="Symbol" panose="05050102010706020507" pitchFamily="18" charset="2"/>
              </a:rPr>
              <a:t></a:t>
            </a:r>
            <a:r>
              <a:rPr lang="en-US" altLang="zh-CN" sz="30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3000" b="1" dirty="0">
                <a:latin typeface="宋体" panose="02010600030101010101" pitchFamily="2" charset="-122"/>
              </a:rPr>
              <a:t>a</a:t>
            </a:r>
            <a:r>
              <a:rPr lang="en-US" altLang="zh-CN" sz="3000" b="1" dirty="0"/>
              <a:t>…</a:t>
            </a:r>
            <a:r>
              <a:rPr lang="zh-CN" altLang="en-US" sz="3000" b="1" dirty="0">
                <a:latin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宋体" panose="02010600030101010101" pitchFamily="2" charset="-122"/>
              </a:rPr>
              <a:t>a∈</a:t>
            </a:r>
            <a:r>
              <a:rPr lang="zh-CN" altLang="en-US" b="1" dirty="0">
                <a:latin typeface="宋体" panose="02010600030101010101" pitchFamily="2" charset="-122"/>
              </a:rPr>
              <a:t>Ｖ</a:t>
            </a:r>
            <a:r>
              <a:rPr lang="en-US" altLang="zh-CN" sz="3000" b="1" baseline="-25000" dirty="0">
                <a:latin typeface="宋体" panose="02010600030101010101" pitchFamily="2" charset="-122"/>
              </a:rPr>
              <a:t>T </a:t>
            </a:r>
            <a:r>
              <a:rPr lang="en-US" altLang="zh-CN" sz="30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3000" b="1" dirty="0">
                <a:latin typeface="宋体" panose="02010600030101010101" pitchFamily="2" charset="-122"/>
              </a:rPr>
              <a:t>}  P70</a:t>
            </a:r>
            <a:endParaRPr lang="en-US" altLang="zh-CN" sz="3000" b="1" dirty="0">
              <a:latin typeface="宋体" panose="02010600030101010101" pitchFamily="2" charset="-122"/>
            </a:endParaRPr>
          </a:p>
          <a:p>
            <a:r>
              <a:rPr lang="zh-CN" altLang="en-US" sz="3000" b="1" dirty="0">
                <a:latin typeface="宋体" panose="02010600030101010101" pitchFamily="2" charset="-122"/>
              </a:rPr>
              <a:t>对于</a:t>
            </a:r>
            <a:r>
              <a:rPr lang="zh-CN" altLang="en-US" sz="3000" b="1" dirty="0">
                <a:sym typeface="Symbol" panose="05050102010706020507" pitchFamily="18" charset="2"/>
              </a:rPr>
              <a:t></a:t>
            </a:r>
            <a:r>
              <a:rPr lang="en-US" altLang="zh-CN" sz="3000" b="1" dirty="0"/>
              <a:t>A∈</a:t>
            </a:r>
            <a:r>
              <a:rPr lang="zh-CN" altLang="en-US" sz="2800" b="1" dirty="0">
                <a:latin typeface="宋体" panose="02010600030101010101" pitchFamily="2" charset="-122"/>
              </a:rPr>
              <a:t>Ｖ</a:t>
            </a:r>
            <a:r>
              <a:rPr lang="en-US" altLang="zh-CN" sz="3400" b="1" baseline="-25000" dirty="0">
                <a:latin typeface="宋体" panose="02010600030101010101" pitchFamily="2" charset="-122"/>
              </a:rPr>
              <a:t>N</a:t>
            </a:r>
            <a:r>
              <a:rPr lang="zh-CN" altLang="en-US" sz="3000" b="1" dirty="0">
                <a:latin typeface="宋体" panose="02010600030101010101" pitchFamily="2" charset="-122"/>
              </a:rPr>
              <a:t>定义</a:t>
            </a:r>
            <a:r>
              <a:rPr lang="en-US" altLang="zh-CN" sz="3500" b="1" dirty="0">
                <a:latin typeface="宋体" panose="02010600030101010101" pitchFamily="2" charset="-122"/>
              </a:rPr>
              <a:t>A</a:t>
            </a:r>
            <a:r>
              <a:rPr lang="zh-CN" altLang="en-US" sz="3500" b="1" dirty="0">
                <a:latin typeface="宋体" panose="02010600030101010101" pitchFamily="2" charset="-122"/>
              </a:rPr>
              <a:t>的后续符号集</a:t>
            </a:r>
            <a:r>
              <a:rPr lang="zh-CN" altLang="en-US" sz="3000" b="1" dirty="0">
                <a:latin typeface="宋体" panose="02010600030101010101" pitchFamily="2" charset="-122"/>
              </a:rPr>
              <a:t>：  </a:t>
            </a:r>
            <a:r>
              <a:rPr lang="en-US" altLang="zh-CN" sz="3000" b="1" dirty="0">
                <a:latin typeface="宋体" panose="02010600030101010101" pitchFamily="2" charset="-122"/>
              </a:rPr>
              <a:t>P71</a:t>
            </a:r>
            <a:endParaRPr lang="en-US" altLang="zh-CN" sz="3000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sz="3000" b="1" dirty="0">
                <a:latin typeface="宋体" panose="02010600030101010101" pitchFamily="2" charset="-122"/>
              </a:rPr>
              <a:t>FOLLOW(A)={a|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r>
              <a:rPr lang="en-US" altLang="zh-CN" sz="3000" b="1" dirty="0">
                <a:sym typeface="Symbol" panose="05050102010706020507" pitchFamily="18" charset="2"/>
              </a:rPr>
              <a:t></a:t>
            </a:r>
            <a:r>
              <a:rPr lang="en-US" altLang="zh-CN" sz="30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3000" b="1" dirty="0"/>
              <a:t>…</a:t>
            </a:r>
            <a:r>
              <a:rPr lang="en-US" altLang="zh-CN" sz="3000" b="1" dirty="0">
                <a:latin typeface="宋体" panose="02010600030101010101" pitchFamily="2" charset="-122"/>
              </a:rPr>
              <a:t>Aa</a:t>
            </a:r>
            <a:r>
              <a:rPr lang="en-US" altLang="zh-CN" sz="3000" b="1" dirty="0"/>
              <a:t>…</a:t>
            </a:r>
            <a:r>
              <a:rPr lang="zh-CN" altLang="en-US" sz="3000" b="1" dirty="0">
                <a:latin typeface="宋体" panose="02010600030101010101" pitchFamily="2" charset="-122"/>
              </a:rPr>
              <a:t>，</a:t>
            </a:r>
            <a:r>
              <a:rPr lang="en-US" altLang="zh-CN" sz="3000" b="1" dirty="0">
                <a:latin typeface="宋体" panose="02010600030101010101" pitchFamily="2" charset="-122"/>
              </a:rPr>
              <a:t>a∈</a:t>
            </a:r>
            <a:r>
              <a:rPr lang="zh-CN" altLang="en-US" b="1" dirty="0">
                <a:latin typeface="宋体" panose="02010600030101010101" pitchFamily="2" charset="-122"/>
              </a:rPr>
              <a:t>Ｖ</a:t>
            </a:r>
            <a:r>
              <a:rPr lang="en-US" altLang="zh-CN" sz="3000" b="1" baseline="-25000" dirty="0">
                <a:latin typeface="宋体" panose="02010600030101010101" pitchFamily="2" charset="-122"/>
              </a:rPr>
              <a:t>T</a:t>
            </a:r>
            <a:r>
              <a:rPr lang="en-US" altLang="zh-CN" sz="3000" b="1" dirty="0">
                <a:latin typeface="宋体" panose="02010600030101010101" pitchFamily="2" charset="-122"/>
              </a:rPr>
              <a:t> }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7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6096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  </a:t>
            </a: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五、自底向上语法分析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23555" name="Rectangle 1027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816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自底向上：算符优先、 </a:t>
            </a:r>
            <a:r>
              <a:rPr lang="en-US" altLang="zh-CN" sz="2800" b="1" dirty="0">
                <a:latin typeface="宋体" panose="02010600030101010101" pitchFamily="2" charset="-122"/>
              </a:rPr>
              <a:t>LR(0)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SLR(1)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[LR(1)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LALR]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项目：</a:t>
            </a:r>
            <a:r>
              <a:rPr lang="en-US" altLang="zh-CN" b="1" dirty="0">
                <a:latin typeface="宋体" panose="02010600030101010101" pitchFamily="2" charset="-122"/>
              </a:rPr>
              <a:t>A→x.by   A→x.By   A→x.		A→.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项目集闭包与求法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移进归约分析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核心：在句型中寻找句柄进行归约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算符优先关系表、</a:t>
            </a:r>
            <a:r>
              <a:rPr lang="en-US" altLang="zh-CN" b="1" dirty="0">
                <a:latin typeface="宋体" panose="02010600030101010101" pitchFamily="2" charset="-122"/>
              </a:rPr>
              <a:t>LR </a:t>
            </a:r>
            <a:r>
              <a:rPr lang="zh-CN" altLang="en-US" b="1" dirty="0">
                <a:latin typeface="宋体" panose="02010600030101010101" pitchFamily="2" charset="-122"/>
              </a:rPr>
              <a:t>分析表（动作表和状态转移表）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763000" cy="9144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六、语义分析和中间代码生成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09600" y="2286000"/>
            <a:ext cx="8534400" cy="3733800"/>
          </a:xfrm>
          <a:ln/>
        </p:spPr>
        <p:txBody>
          <a:bodyPr vert="horz" wrap="square" lIns="90488" tIns="44450" rIns="90488" bIns="44450" anchor="t"/>
          <a:p>
            <a:r>
              <a:rPr lang="zh-CN" altLang="en-US" b="1" dirty="0">
                <a:latin typeface="宋体" panose="02010600030101010101" pitchFamily="2" charset="-122"/>
              </a:rPr>
              <a:t>属性文法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sz="3200" b="1" dirty="0"/>
              <a:t>定义、属性分类、属性文法分类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简单算术表达式 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中间代码：三元式、四元式、逆波兰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8898" name="Rectangle 307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七、代码优化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848899" name="Rectangle 3075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、基本概念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DAG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图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75000"/>
              <a:buFont typeface="Monotype Sorts" charset="2"/>
              <a:buNone/>
              <a:defRPr/>
            </a:pPr>
            <a:endParaRPr kumimoji="1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97800" cy="6096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练习参考答案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04800" y="914400"/>
            <a:ext cx="8331200" cy="51435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>
                <a:cs typeface="Times New Roman" panose="02020603050405020304" charset="0"/>
              </a:rPr>
              <a:t>1</a:t>
            </a:r>
            <a:r>
              <a:rPr lang="zh-CN" altLang="en-US" sz="2400" b="1" dirty="0"/>
              <a:t>题</a:t>
            </a:r>
            <a:endParaRPr lang="zh-CN" altLang="en-US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(1)</a:t>
            </a:r>
            <a:r>
              <a:rPr lang="zh-CN" altLang="en-US" sz="2400" b="1" dirty="0"/>
              <a:t>允许</a:t>
            </a:r>
            <a:r>
              <a:rPr lang="en-US" altLang="zh-CN" sz="2400" b="1" dirty="0">
                <a:cs typeface="Times New Roman" panose="02020603050405020304" charset="0"/>
              </a:rPr>
              <a:t>0</a:t>
            </a:r>
            <a:r>
              <a:rPr lang="zh-CN" altLang="en-US" sz="2400" b="1" dirty="0"/>
              <a:t>开头的偶正整数集合的文法</a:t>
            </a:r>
            <a:endParaRPr lang="zh-CN" altLang="en-US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解：</a:t>
            </a:r>
            <a:r>
              <a:rPr lang="zh-CN" altLang="en-US" sz="2400" b="1" dirty="0">
                <a:cs typeface="Times New Roman" panose="02020603050405020304" charset="0"/>
              </a:rPr>
              <a:t> </a:t>
            </a:r>
            <a:r>
              <a:rPr lang="en-US" altLang="zh-CN" sz="2400" b="1" dirty="0">
                <a:cs typeface="Times New Roman" panose="02020603050405020304" charset="0"/>
              </a:rPr>
              <a:t>E-&gt;NT|D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T-&gt;NT|D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N-&gt;D|1|3|5|7|9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D-&gt;0|2|4|6|8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(2)</a:t>
            </a:r>
            <a:r>
              <a:rPr lang="zh-CN" altLang="en-US" sz="2400" b="1" dirty="0"/>
              <a:t>不允许</a:t>
            </a:r>
            <a:r>
              <a:rPr lang="en-US" altLang="zh-CN" sz="2400" b="1" dirty="0">
                <a:cs typeface="Times New Roman" panose="02020603050405020304" charset="0"/>
              </a:rPr>
              <a:t>0</a:t>
            </a:r>
            <a:r>
              <a:rPr lang="zh-CN" altLang="en-US" sz="2400" b="1" dirty="0"/>
              <a:t>开头的偶正整数集合的文法</a:t>
            </a:r>
            <a:endParaRPr lang="zh-CN" altLang="en-US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解：</a:t>
            </a:r>
            <a:r>
              <a:rPr lang="zh-CN" altLang="en-US" sz="2400" b="1" dirty="0">
                <a:cs typeface="Times New Roman" panose="02020603050405020304" charset="0"/>
              </a:rPr>
              <a:t> </a:t>
            </a:r>
            <a:r>
              <a:rPr lang="en-US" altLang="zh-CN" sz="2400" b="1" dirty="0">
                <a:cs typeface="Times New Roman" panose="02020603050405020304" charset="0"/>
              </a:rPr>
              <a:t>E-&gt;NT|D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T-&gt;FT|G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N-&gt;D|1|3|5|7|9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D-&gt;2|4|6|8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F-&gt;N|0</a:t>
            </a:r>
            <a:endParaRPr lang="en-US" altLang="zh-CN" sz="24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charset="0"/>
              </a:rPr>
              <a:t>         G-&gt;D|0</a:t>
            </a:r>
            <a:endParaRPr lang="en-US" altLang="zh-CN" sz="2400" b="1" dirty="0">
              <a:ea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第三章练习参考答案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90000"/>
              </a:lnSpc>
            </a:pPr>
            <a:r>
              <a:rPr lang="zh-CN" altLang="en-US" sz="2000" b="1" dirty="0"/>
              <a:t>第</a:t>
            </a:r>
            <a:r>
              <a:rPr lang="en-US" altLang="zh-CN" sz="2000" b="1" dirty="0">
                <a:cs typeface="Times New Roman" panose="02020603050405020304" charset="0"/>
              </a:rPr>
              <a:t>2</a:t>
            </a:r>
            <a:r>
              <a:rPr lang="zh-CN" altLang="en-US" sz="2000" b="1" dirty="0"/>
              <a:t>题</a:t>
            </a:r>
            <a:endParaRPr lang="zh-CN" altLang="en-US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可</a:t>
            </a:r>
            <a:r>
              <a:rPr lang="zh-CN" altLang="en-US" sz="2000" dirty="0"/>
              <a:t>为句子</a:t>
            </a:r>
            <a:r>
              <a:rPr lang="en-US" altLang="zh-CN" sz="2000" dirty="0"/>
              <a:t>a+a*a</a:t>
            </a:r>
            <a:r>
              <a:rPr lang="zh-CN" altLang="en-US" sz="2000" b="1" dirty="0"/>
              <a:t>构造两个不同的最右推导</a:t>
            </a:r>
            <a:r>
              <a:rPr lang="en-US" altLang="zh-CN" sz="2000" b="1" dirty="0">
                <a:cs typeface="Times New Roman" panose="02020603050405020304" charset="0"/>
              </a:rPr>
              <a:t>: 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解：</a:t>
            </a:r>
            <a:r>
              <a:rPr lang="zh-CN" altLang="en-US" sz="2000" b="1" dirty="0"/>
              <a:t>最右推导</a:t>
            </a:r>
            <a:r>
              <a:rPr lang="en-US" altLang="zh-CN" sz="2000" b="1" dirty="0">
                <a:cs typeface="Times New Roman" panose="02020603050405020304" charset="0"/>
              </a:rPr>
              <a:t>1   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〉a 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〉+ a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  a + a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最右推导</a:t>
            </a:r>
            <a:r>
              <a:rPr lang="en-US" altLang="zh-CN" sz="2000" b="1" dirty="0">
                <a:cs typeface="Times New Roman" panose="02020603050405020304" charset="0"/>
              </a:rPr>
              <a:t>2   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〉〈</a:t>
            </a:r>
            <a:r>
              <a:rPr lang="zh-CN" altLang="en-US" sz="2000" b="1" dirty="0"/>
              <a:t>运算符</a:t>
            </a:r>
            <a:r>
              <a:rPr lang="en-US" altLang="zh-CN" sz="2000" b="1" dirty="0"/>
              <a:t>〉a 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〈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〉+ a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000" b="1" dirty="0"/>
              <a:t>   a + a * a</a:t>
            </a:r>
            <a:endParaRPr lang="en-US" altLang="zh-CN" sz="2000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6858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第三章练习参考答案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90000"/>
              </a:lnSpc>
            </a:pPr>
            <a:r>
              <a:rPr lang="en-US" altLang="zh-CN" b="1" dirty="0">
                <a:cs typeface="Times New Roman" panose="02020603050405020304" charset="0"/>
              </a:rPr>
              <a:t> </a:t>
            </a:r>
            <a:r>
              <a:rPr lang="zh-CN" altLang="en-US" b="1" dirty="0"/>
              <a:t>第</a:t>
            </a:r>
            <a:r>
              <a:rPr lang="en-US" altLang="zh-CN" b="1" dirty="0">
                <a:cs typeface="Times New Roman" panose="02020603050405020304" charset="0"/>
              </a:rPr>
              <a:t>3</a:t>
            </a:r>
            <a:r>
              <a:rPr lang="zh-CN" altLang="en-US" b="1" dirty="0"/>
              <a:t>题，</a:t>
            </a:r>
            <a:r>
              <a:rPr lang="en-US" altLang="zh-CN" b="1" dirty="0">
                <a:cs typeface="Times New Roman" panose="02020603050405020304" charset="0"/>
              </a:rPr>
              <a:t>G[E]</a:t>
            </a:r>
            <a:r>
              <a:rPr lang="zh-CN" altLang="en-US" b="1" dirty="0"/>
              <a:t>为</a:t>
            </a:r>
            <a:r>
              <a:rPr lang="en-US" altLang="zh-CN" b="1" dirty="0">
                <a:cs typeface="Times New Roman" panose="02020603050405020304" charset="0"/>
              </a:rPr>
              <a:t>:</a:t>
            </a:r>
            <a:endParaRPr lang="en-US" altLang="zh-CN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cs typeface="Times New Roman" panose="02020603050405020304" charset="0"/>
              </a:rPr>
              <a:t>          E-&gt;E+T|E-T</a:t>
            </a:r>
            <a:endParaRPr lang="en-US" altLang="zh-CN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cs typeface="Times New Roman" panose="02020603050405020304" charset="0"/>
              </a:rPr>
              <a:t>          T-&gt;T*F|T/F|F</a:t>
            </a:r>
            <a:endParaRPr lang="en-US" altLang="zh-CN" dirty="0">
              <a:cs typeface="Times New Roman" panose="0202060305040502030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          F-&gt;(E)|I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解：</a:t>
            </a:r>
            <a:r>
              <a:rPr lang="zh-CN" altLang="en-US" sz="2800" b="1" dirty="0"/>
              <a:t>因为存在推导序列</a:t>
            </a:r>
            <a:r>
              <a:rPr lang="en-US" altLang="zh-CN" sz="2800" b="1" dirty="0">
                <a:cs typeface="Times New Roman" panose="02020603050405020304" charset="0"/>
              </a:rPr>
              <a:t>: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cs typeface="Times New Roman" panose="02020603050405020304" charset="0"/>
              </a:rPr>
              <a:t>E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cs typeface="Times New Roman" panose="02020603050405020304" charset="0"/>
              </a:rPr>
              <a:t>  E+T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anose="02020603050405020304" charset="0"/>
              </a:rPr>
              <a:t>E + T * F</a:t>
            </a:r>
            <a:endParaRPr lang="en-US" altLang="zh-CN" sz="2800" b="1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cs typeface="Times New Roman" panose="02020603050405020304" charset="0"/>
              </a:rPr>
              <a:t>         </a:t>
            </a:r>
            <a:r>
              <a:rPr lang="zh-CN" altLang="en-US" sz="2800" b="1" dirty="0"/>
              <a:t>句型</a:t>
            </a:r>
            <a:r>
              <a:rPr lang="zh-CN" altLang="en-US" sz="2800" b="1" dirty="0">
                <a:cs typeface="Times New Roman" panose="02020603050405020304" charset="0"/>
              </a:rPr>
              <a:t>  </a:t>
            </a:r>
            <a:r>
              <a:rPr lang="en-US" altLang="zh-CN" sz="2800" b="1" dirty="0">
                <a:cs typeface="Times New Roman" panose="02020603050405020304" charset="0"/>
              </a:rPr>
              <a:t>E+T*F</a:t>
            </a:r>
            <a:r>
              <a:rPr lang="zh-CN" altLang="en-US" sz="2800" b="1" dirty="0"/>
              <a:t>的</a:t>
            </a:r>
            <a:endParaRPr lang="zh-CN" altLang="en-US" sz="2800" b="1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cs typeface="Times New Roman" panose="02020603050405020304" charset="0"/>
              </a:rPr>
              <a:t>               </a:t>
            </a:r>
            <a:r>
              <a:rPr lang="zh-CN" altLang="en-US" b="1" dirty="0"/>
              <a:t>短语有</a:t>
            </a:r>
            <a:r>
              <a:rPr lang="en-US" altLang="zh-CN" b="1" dirty="0">
                <a:cs typeface="Times New Roman" panose="02020603050405020304" charset="0"/>
              </a:rPr>
              <a:t>:E+T*F,T*F</a:t>
            </a:r>
            <a:endParaRPr lang="en-US" altLang="zh-CN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cs typeface="Times New Roman" panose="02020603050405020304" charset="0"/>
              </a:rPr>
              <a:t>               </a:t>
            </a:r>
            <a:r>
              <a:rPr lang="zh-CN" altLang="en-US" b="1" dirty="0"/>
              <a:t>直接短语有</a:t>
            </a:r>
            <a:r>
              <a:rPr lang="en-US" altLang="zh-CN" b="1" dirty="0">
                <a:cs typeface="Times New Roman" panose="02020603050405020304" charset="0"/>
              </a:rPr>
              <a:t>:T*F</a:t>
            </a:r>
            <a:endParaRPr lang="en-US" altLang="zh-CN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句柄为</a:t>
            </a:r>
            <a:r>
              <a:rPr lang="en-US" altLang="zh-CN" b="1" dirty="0">
                <a:cs typeface="Times New Roman" panose="02020603050405020304" charset="0"/>
              </a:rPr>
              <a:t>:T*F</a:t>
            </a:r>
            <a:endParaRPr lang="en-US" altLang="zh-CN" dirty="0"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493000" cy="6858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第三章练习参考答案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638800"/>
          </a:xfrm>
          <a:ln/>
        </p:spPr>
        <p:txBody>
          <a:bodyPr vert="horz" wrap="square" lIns="90488" tIns="44450" rIns="90488" bIns="44450" anchor="t"/>
          <a:p>
            <a:r>
              <a:rPr lang="zh-CN" altLang="en-US" sz="2000" b="1" dirty="0"/>
              <a:t>第</a:t>
            </a:r>
            <a:r>
              <a:rPr lang="en-US" altLang="zh-CN" sz="2000" b="1" dirty="0">
                <a:cs typeface="Times New Roman" panose="02020603050405020304" charset="0"/>
              </a:rPr>
              <a:t>4</a:t>
            </a:r>
            <a:r>
              <a:rPr lang="zh-CN" altLang="en-US" sz="2000" b="1" dirty="0"/>
              <a:t>题</a:t>
            </a:r>
            <a:endParaRPr lang="zh-CN" altLang="en-US" sz="2000" dirty="0">
              <a:cs typeface="Times New Roman" panose="02020603050405020304" charset="0"/>
            </a:endParaRPr>
          </a:p>
          <a:p>
            <a:r>
              <a:rPr lang="zh-CN" altLang="en-US" sz="2000" b="1" dirty="0"/>
              <a:t>（</a:t>
            </a:r>
            <a:r>
              <a:rPr lang="en-US" altLang="zh-CN" sz="2000" b="1" dirty="0">
                <a:cs typeface="Times New Roman" panose="02020603050405020304" charset="0"/>
              </a:rPr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>
                <a:cs typeface="Times New Roman" panose="02020603050405020304" charset="0"/>
              </a:rPr>
              <a:t>{ a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b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a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b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| n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cs typeface="Times New Roman" panose="02020603050405020304" charset="0"/>
              </a:rPr>
              <a:t>m&gt;=0}             (2) { 1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0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 1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0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| n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cs typeface="Times New Roman" panose="02020603050405020304" charset="0"/>
              </a:rPr>
              <a:t>m&gt;=0}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      S-&gt;AA                                                  S-&gt;1S0|A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      A-&gt;aAb|</a:t>
            </a:r>
            <a:r>
              <a:rPr lang="en-US" altLang="zh-CN" sz="2000" b="1" dirty="0"/>
              <a:t>ε</a:t>
            </a:r>
            <a:r>
              <a:rPr lang="en-US" altLang="zh-CN" sz="2000" b="1" dirty="0">
                <a:cs typeface="Times New Roman" panose="02020603050405020304" charset="0"/>
              </a:rPr>
              <a:t>                                          A-&gt;0A1|</a:t>
            </a:r>
            <a:r>
              <a:rPr lang="en-US" altLang="zh-CN" sz="2000" b="1" dirty="0"/>
              <a:t>ε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 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zh-CN" altLang="en-US" sz="2000" b="1" dirty="0"/>
              <a:t>第</a:t>
            </a:r>
            <a:r>
              <a:rPr lang="en-US" altLang="zh-CN" sz="2000" b="1" dirty="0">
                <a:cs typeface="Times New Roman" panose="02020603050405020304" charset="0"/>
              </a:rPr>
              <a:t>5</a:t>
            </a:r>
            <a:r>
              <a:rPr lang="zh-CN" altLang="en-US" sz="2000" b="1" dirty="0"/>
              <a:t>题，</a:t>
            </a:r>
            <a:endParaRPr lang="zh-CN" altLang="en-US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(1){ a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b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|n,m&gt;=1 }</a:t>
            </a:r>
            <a:r>
              <a:rPr lang="zh-CN" altLang="en-US" sz="2000" b="1" dirty="0"/>
              <a:t>的三型文法为：</a:t>
            </a:r>
            <a:r>
              <a:rPr lang="zh-CN" altLang="en-US" sz="2000" b="1" dirty="0">
                <a:cs typeface="Times New Roman" panose="02020603050405020304" charset="0"/>
              </a:rPr>
              <a:t> </a:t>
            </a:r>
            <a:endParaRPr lang="zh-CN" altLang="en-US" sz="2000" dirty="0">
              <a:cs typeface="Times New Roman" panose="02020603050405020304" charset="0"/>
            </a:endParaRPr>
          </a:p>
          <a:p>
            <a:r>
              <a:rPr lang="zh-CN" altLang="en-US" sz="2000" b="1" dirty="0">
                <a:cs typeface="Times New Roman" panose="02020603050405020304" charset="0"/>
              </a:rPr>
              <a:t>              </a:t>
            </a:r>
            <a:r>
              <a:rPr lang="en-US" altLang="zh-CN" sz="2000" b="1" dirty="0">
                <a:cs typeface="Times New Roman" panose="02020603050405020304" charset="0"/>
              </a:rPr>
              <a:t>S-&gt;aA     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             A-&gt;aA|B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             B-&gt;bB|b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 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(2){a</a:t>
            </a:r>
            <a:r>
              <a:rPr lang="en-US" altLang="zh-CN" sz="2000" b="1" baseline="30000" dirty="0">
                <a:cs typeface="Times New Roman" panose="02020603050405020304" charset="0"/>
              </a:rPr>
              <a:t>n</a:t>
            </a:r>
            <a:r>
              <a:rPr lang="en-US" altLang="zh-CN" sz="2000" b="1" dirty="0">
                <a:cs typeface="Times New Roman" panose="02020603050405020304" charset="0"/>
              </a:rPr>
              <a:t>b</a:t>
            </a:r>
            <a:r>
              <a:rPr lang="en-US" altLang="zh-CN" sz="2000" b="1" baseline="30000" dirty="0">
                <a:cs typeface="Times New Roman" panose="02020603050405020304" charset="0"/>
              </a:rPr>
              <a:t>m</a:t>
            </a:r>
            <a:r>
              <a:rPr lang="en-US" altLang="zh-CN" sz="2000" b="1" dirty="0">
                <a:cs typeface="Times New Roman" panose="02020603050405020304" charset="0"/>
              </a:rPr>
              <a:t>c</a:t>
            </a:r>
            <a:r>
              <a:rPr lang="en-US" altLang="zh-CN" sz="2000" b="1" baseline="30000" dirty="0">
                <a:cs typeface="Times New Roman" panose="02020603050405020304" charset="0"/>
              </a:rPr>
              <a:t>k</a:t>
            </a:r>
            <a:r>
              <a:rPr lang="en-US" altLang="zh-CN" sz="2000" b="1" dirty="0">
                <a:cs typeface="Times New Roman" panose="02020603050405020304" charset="0"/>
              </a:rPr>
              <a:t>|n,m,k&gt;=0 }</a:t>
            </a:r>
            <a:r>
              <a:rPr lang="zh-CN" altLang="en-US" sz="2000" b="1" dirty="0"/>
              <a:t>的三型文法为</a:t>
            </a:r>
            <a:r>
              <a:rPr lang="en-US" altLang="zh-CN" sz="2000" b="1" dirty="0">
                <a:cs typeface="Times New Roman" panose="02020603050405020304" charset="0"/>
              </a:rPr>
              <a:t>:</a:t>
            </a:r>
            <a:endParaRPr lang="en-US" altLang="zh-CN" sz="2000" dirty="0">
              <a:cs typeface="Times New Roman" panose="02020603050405020304" charset="0"/>
            </a:endParaRPr>
          </a:p>
          <a:p>
            <a:pPr algn="just"/>
            <a:r>
              <a:rPr lang="en-US" altLang="zh-CN" sz="2000" b="1" dirty="0"/>
              <a:t>           A-&gt;aA|B</a:t>
            </a:r>
            <a:endParaRPr lang="en-US" altLang="zh-CN" sz="2000" b="1" dirty="0"/>
          </a:p>
          <a:p>
            <a:r>
              <a:rPr lang="en-US" altLang="zh-CN" sz="2000" b="1" dirty="0">
                <a:cs typeface="Times New Roman" panose="02020603050405020304" charset="0"/>
              </a:rPr>
              <a:t>           B-&gt;bB|C</a:t>
            </a:r>
            <a:endParaRPr lang="en-US" altLang="zh-CN" sz="2000" dirty="0">
              <a:cs typeface="Times New Roman" panose="02020603050405020304" charset="0"/>
            </a:endParaRPr>
          </a:p>
          <a:p>
            <a:r>
              <a:rPr lang="en-US" altLang="zh-CN" sz="2000" b="1" dirty="0">
                <a:cs typeface="Times New Roman" panose="02020603050405020304" charset="0"/>
              </a:rPr>
              <a:t>           C-&gt;cC|</a:t>
            </a:r>
            <a:r>
              <a:rPr lang="en-US" altLang="zh-CN" sz="2000" b="1" dirty="0"/>
              <a:t>ε</a:t>
            </a:r>
            <a:endParaRPr lang="en-US" altLang="zh-CN" sz="2000" dirty="0">
              <a:cs typeface="Times New Roman" panose="02020603050405020304" charset="0"/>
            </a:endParaRPr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+mj-cs"/>
              </a:rPr>
              <a:t>第四章 作业及答案</a:t>
            </a:r>
            <a:b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+mj-cs"/>
              </a:rPr>
            </a:b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28600" y="2076450"/>
            <a:ext cx="8610600" cy="4114800"/>
          </a:xfrm>
          <a:ln/>
        </p:spPr>
        <p:txBody>
          <a:bodyPr vert="horz" wrap="square" lIns="90488" tIns="44450" rIns="90488" bIns="44450" anchor="t"/>
          <a:p>
            <a:r>
              <a:rPr lang="en-US" altLang="zh-CN" dirty="0">
                <a:solidFill>
                  <a:srgbClr val="402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构造正规式</a:t>
            </a:r>
            <a:r>
              <a:rPr lang="en-US" altLang="zh-CN" dirty="0"/>
              <a:t>1(0|1)*101</a:t>
            </a:r>
            <a:r>
              <a:rPr lang="zh-CN" altLang="en-US" dirty="0"/>
              <a:t>相应的</a:t>
            </a:r>
            <a:r>
              <a:rPr lang="en-US" altLang="zh-CN" dirty="0"/>
              <a:t>DFA</a:t>
            </a:r>
            <a:r>
              <a:rPr lang="en-US" altLang="zh-CN" dirty="0">
                <a:solidFill>
                  <a:srgbClr val="FF0000"/>
                </a:solidFill>
              </a:rPr>
              <a:t>.(P66)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33400" y="2719388"/>
          <a:ext cx="7924800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715125" imgH="1419225" progId="Paint.Picture">
                  <p:embed/>
                </p:oleObj>
              </mc:Choice>
              <mc:Fallback>
                <p:oleObj name="" r:id="rId1" imgW="6715125" imgH="14192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719388"/>
                        <a:ext cx="7924800" cy="307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+mj-cs"/>
              </a:rPr>
              <a:t>确定化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（子集法）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1747" name="Group 110"/>
          <p:cNvGrpSpPr/>
          <p:nvPr/>
        </p:nvGrpSpPr>
        <p:grpSpPr>
          <a:xfrm>
            <a:off x="990600" y="2209800"/>
            <a:ext cx="7086600" cy="3648075"/>
            <a:chOff x="-3" y="-3"/>
            <a:chExt cx="2251" cy="2298"/>
          </a:xfrm>
        </p:grpSpPr>
        <p:grpSp>
          <p:nvGrpSpPr>
            <p:cNvPr id="31748" name="Group 108"/>
            <p:cNvGrpSpPr/>
            <p:nvPr/>
          </p:nvGrpSpPr>
          <p:grpSpPr>
            <a:xfrm>
              <a:off x="0" y="0"/>
              <a:ext cx="2245" cy="2292"/>
              <a:chOff x="0" y="0"/>
              <a:chExt cx="2245" cy="2292"/>
            </a:xfrm>
          </p:grpSpPr>
          <p:grpSp>
            <p:nvGrpSpPr>
              <p:cNvPr id="31750" name="Group 73"/>
              <p:cNvGrpSpPr/>
              <p:nvPr/>
            </p:nvGrpSpPr>
            <p:grpSpPr>
              <a:xfrm>
                <a:off x="0" y="0"/>
                <a:ext cx="777" cy="382"/>
                <a:chOff x="0" y="0"/>
                <a:chExt cx="777" cy="382"/>
              </a:xfrm>
            </p:grpSpPr>
            <p:sp>
              <p:nvSpPr>
                <p:cNvPr id="31802" name="Rectangle 54"/>
                <p:cNvSpPr/>
                <p:nvPr/>
              </p:nvSpPr>
              <p:spPr>
                <a:xfrm>
                  <a:off x="43" y="0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algn="l"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 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pPr algn="l"/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16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1" name="Group 75"/>
              <p:cNvGrpSpPr/>
              <p:nvPr/>
            </p:nvGrpSpPr>
            <p:grpSpPr>
              <a:xfrm>
                <a:off x="777" y="0"/>
                <a:ext cx="734" cy="382"/>
                <a:chOff x="777" y="0"/>
                <a:chExt cx="734" cy="382"/>
              </a:xfrm>
            </p:grpSpPr>
            <p:sp>
              <p:nvSpPr>
                <p:cNvPr id="31800" name="Rectangle 55"/>
                <p:cNvSpPr/>
                <p:nvPr/>
              </p:nvSpPr>
              <p:spPr>
                <a:xfrm>
                  <a:off x="820" y="0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2" name="Group 77"/>
              <p:cNvGrpSpPr/>
              <p:nvPr/>
            </p:nvGrpSpPr>
            <p:grpSpPr>
              <a:xfrm>
                <a:off x="1511" y="0"/>
                <a:ext cx="734" cy="382"/>
                <a:chOff x="1511" y="0"/>
                <a:chExt cx="734" cy="382"/>
              </a:xfrm>
            </p:grpSpPr>
            <p:sp>
              <p:nvSpPr>
                <p:cNvPr id="31798" name="Rectangle 56"/>
                <p:cNvSpPr/>
                <p:nvPr/>
              </p:nvSpPr>
              <p:spPr>
                <a:xfrm>
                  <a:off x="1554" y="0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20" name="Rectangle 76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3" name="Group 79"/>
              <p:cNvGrpSpPr/>
              <p:nvPr/>
            </p:nvGrpSpPr>
            <p:grpSpPr>
              <a:xfrm>
                <a:off x="0" y="382"/>
                <a:ext cx="777" cy="382"/>
                <a:chOff x="0" y="382"/>
                <a:chExt cx="777" cy="382"/>
              </a:xfrm>
            </p:grpSpPr>
            <p:sp>
              <p:nvSpPr>
                <p:cNvPr id="31796" name="Rectangle 57"/>
                <p:cNvSpPr/>
                <p:nvPr/>
              </p:nvSpPr>
              <p:spPr>
                <a:xfrm>
                  <a:off x="43" y="382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X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22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382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4" name="Group 81"/>
              <p:cNvGrpSpPr/>
              <p:nvPr/>
            </p:nvGrpSpPr>
            <p:grpSpPr>
              <a:xfrm>
                <a:off x="777" y="382"/>
                <a:ext cx="734" cy="382"/>
                <a:chOff x="777" y="382"/>
                <a:chExt cx="734" cy="382"/>
              </a:xfrm>
            </p:grpSpPr>
            <p:sp>
              <p:nvSpPr>
                <p:cNvPr id="31794" name="Rectangle 58"/>
                <p:cNvSpPr/>
                <p:nvPr/>
              </p:nvSpPr>
              <p:spPr>
                <a:xfrm>
                  <a:off x="820" y="382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 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777" y="382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5" name="Group 83"/>
              <p:cNvGrpSpPr/>
              <p:nvPr/>
            </p:nvGrpSpPr>
            <p:grpSpPr>
              <a:xfrm>
                <a:off x="1511" y="382"/>
                <a:ext cx="734" cy="382"/>
                <a:chOff x="1511" y="382"/>
                <a:chExt cx="734" cy="382"/>
              </a:xfrm>
            </p:grpSpPr>
            <p:sp>
              <p:nvSpPr>
                <p:cNvPr id="31792" name="Rectangle 59"/>
                <p:cNvSpPr/>
                <p:nvPr/>
              </p:nvSpPr>
              <p:spPr>
                <a:xfrm>
                  <a:off x="1554" y="382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26" name="Rectangle 82"/>
                <p:cNvSpPr>
                  <a:spLocks noChangeArrowheads="1"/>
                </p:cNvSpPr>
                <p:nvPr/>
              </p:nvSpPr>
              <p:spPr bwMode="auto">
                <a:xfrm>
                  <a:off x="1511" y="382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6" name="Group 85"/>
              <p:cNvGrpSpPr/>
              <p:nvPr/>
            </p:nvGrpSpPr>
            <p:grpSpPr>
              <a:xfrm>
                <a:off x="0" y="764"/>
                <a:ext cx="777" cy="382"/>
                <a:chOff x="0" y="764"/>
                <a:chExt cx="777" cy="382"/>
              </a:xfrm>
            </p:grpSpPr>
            <p:sp>
              <p:nvSpPr>
                <p:cNvPr id="31790" name="Rectangle 60"/>
                <p:cNvSpPr/>
                <p:nvPr/>
              </p:nvSpPr>
              <p:spPr>
                <a:xfrm>
                  <a:off x="43" y="764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28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764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7" name="Group 87"/>
              <p:cNvGrpSpPr/>
              <p:nvPr/>
            </p:nvGrpSpPr>
            <p:grpSpPr>
              <a:xfrm>
                <a:off x="777" y="764"/>
                <a:ext cx="734" cy="382"/>
                <a:chOff x="777" y="764"/>
                <a:chExt cx="734" cy="382"/>
              </a:xfrm>
            </p:grpSpPr>
            <p:sp>
              <p:nvSpPr>
                <p:cNvPr id="31788" name="Rectangle 61"/>
                <p:cNvSpPr/>
                <p:nvPr/>
              </p:nvSpPr>
              <p:spPr>
                <a:xfrm>
                  <a:off x="820" y="764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777" y="764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8" name="Group 89"/>
              <p:cNvGrpSpPr/>
              <p:nvPr/>
            </p:nvGrpSpPr>
            <p:grpSpPr>
              <a:xfrm>
                <a:off x="1511" y="764"/>
                <a:ext cx="734" cy="382"/>
                <a:chOff x="1511" y="764"/>
                <a:chExt cx="734" cy="382"/>
              </a:xfrm>
            </p:grpSpPr>
            <p:sp>
              <p:nvSpPr>
                <p:cNvPr id="31786" name="Rectangle 62"/>
                <p:cNvSpPr/>
                <p:nvPr/>
              </p:nvSpPr>
              <p:spPr>
                <a:xfrm>
                  <a:off x="1554" y="764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32" name="Rectangle 88"/>
                <p:cNvSpPr>
                  <a:spLocks noChangeArrowheads="1"/>
                </p:cNvSpPr>
                <p:nvPr/>
              </p:nvSpPr>
              <p:spPr bwMode="auto">
                <a:xfrm>
                  <a:off x="1511" y="764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59" name="Group 91"/>
              <p:cNvGrpSpPr/>
              <p:nvPr/>
            </p:nvGrpSpPr>
            <p:grpSpPr>
              <a:xfrm>
                <a:off x="0" y="1146"/>
                <a:ext cx="777" cy="382"/>
                <a:chOff x="0" y="1146"/>
                <a:chExt cx="777" cy="382"/>
              </a:xfrm>
            </p:grpSpPr>
            <p:sp>
              <p:nvSpPr>
                <p:cNvPr id="31784" name="Rectangle 63"/>
                <p:cNvSpPr/>
                <p:nvPr/>
              </p:nvSpPr>
              <p:spPr>
                <a:xfrm>
                  <a:off x="43" y="1146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34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1146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0" name="Group 93"/>
              <p:cNvGrpSpPr/>
              <p:nvPr/>
            </p:nvGrpSpPr>
            <p:grpSpPr>
              <a:xfrm>
                <a:off x="777" y="1146"/>
                <a:ext cx="734" cy="382"/>
                <a:chOff x="777" y="1146"/>
                <a:chExt cx="734" cy="382"/>
              </a:xfrm>
            </p:grpSpPr>
            <p:sp>
              <p:nvSpPr>
                <p:cNvPr id="31782" name="Rectangle 64"/>
                <p:cNvSpPr/>
                <p:nvPr/>
              </p:nvSpPr>
              <p:spPr>
                <a:xfrm>
                  <a:off x="820" y="1146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AC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777" y="1146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1" name="Group 95"/>
              <p:cNvGrpSpPr/>
              <p:nvPr/>
            </p:nvGrpSpPr>
            <p:grpSpPr>
              <a:xfrm>
                <a:off x="1511" y="1146"/>
                <a:ext cx="734" cy="382"/>
                <a:chOff x="1511" y="1146"/>
                <a:chExt cx="734" cy="382"/>
              </a:xfrm>
            </p:grpSpPr>
            <p:sp>
              <p:nvSpPr>
                <p:cNvPr id="31780" name="Rectangle 65"/>
                <p:cNvSpPr/>
                <p:nvPr/>
              </p:nvSpPr>
              <p:spPr>
                <a:xfrm>
                  <a:off x="1554" y="1146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38" name="Rectangle 94"/>
                <p:cNvSpPr>
                  <a:spLocks noChangeArrowheads="1"/>
                </p:cNvSpPr>
                <p:nvPr/>
              </p:nvSpPr>
              <p:spPr bwMode="auto">
                <a:xfrm>
                  <a:off x="1511" y="1146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2" name="Group 97"/>
              <p:cNvGrpSpPr/>
              <p:nvPr/>
            </p:nvGrpSpPr>
            <p:grpSpPr>
              <a:xfrm>
                <a:off x="0" y="1528"/>
                <a:ext cx="777" cy="382"/>
                <a:chOff x="0" y="1528"/>
                <a:chExt cx="777" cy="382"/>
              </a:xfrm>
            </p:grpSpPr>
            <p:sp>
              <p:nvSpPr>
                <p:cNvPr id="31778" name="Rectangle 66"/>
                <p:cNvSpPr/>
                <p:nvPr/>
              </p:nvSpPr>
              <p:spPr>
                <a:xfrm>
                  <a:off x="43" y="1528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AC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40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1528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3" name="Group 99"/>
              <p:cNvGrpSpPr/>
              <p:nvPr/>
            </p:nvGrpSpPr>
            <p:grpSpPr>
              <a:xfrm>
                <a:off x="777" y="1528"/>
                <a:ext cx="734" cy="382"/>
                <a:chOff x="777" y="1528"/>
                <a:chExt cx="734" cy="382"/>
              </a:xfrm>
            </p:grpSpPr>
            <p:sp>
              <p:nvSpPr>
                <p:cNvPr id="31776" name="Rectangle 67"/>
                <p:cNvSpPr/>
                <p:nvPr/>
              </p:nvSpPr>
              <p:spPr>
                <a:xfrm>
                  <a:off x="820" y="1528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777" y="1528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4" name="Group 101"/>
              <p:cNvGrpSpPr/>
              <p:nvPr/>
            </p:nvGrpSpPr>
            <p:grpSpPr>
              <a:xfrm>
                <a:off x="1511" y="1528"/>
                <a:ext cx="734" cy="382"/>
                <a:chOff x="1511" y="1528"/>
                <a:chExt cx="734" cy="382"/>
              </a:xfrm>
            </p:grpSpPr>
            <p:sp>
              <p:nvSpPr>
                <p:cNvPr id="31774" name="Rectangle 68"/>
                <p:cNvSpPr/>
                <p:nvPr/>
              </p:nvSpPr>
              <p:spPr>
                <a:xfrm>
                  <a:off x="1554" y="1528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ABY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44" name="Rectangle 100"/>
                <p:cNvSpPr>
                  <a:spLocks noChangeArrowheads="1"/>
                </p:cNvSpPr>
                <p:nvPr/>
              </p:nvSpPr>
              <p:spPr bwMode="auto">
                <a:xfrm>
                  <a:off x="1511" y="1528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5" name="Group 103"/>
              <p:cNvGrpSpPr/>
              <p:nvPr/>
            </p:nvGrpSpPr>
            <p:grpSpPr>
              <a:xfrm>
                <a:off x="0" y="1910"/>
                <a:ext cx="777" cy="382"/>
                <a:chOff x="0" y="1910"/>
                <a:chExt cx="777" cy="382"/>
              </a:xfrm>
            </p:grpSpPr>
            <p:sp>
              <p:nvSpPr>
                <p:cNvPr id="31772" name="Rectangle 69"/>
                <p:cNvSpPr/>
                <p:nvPr/>
              </p:nvSpPr>
              <p:spPr>
                <a:xfrm>
                  <a:off x="43" y="1910"/>
                  <a:ext cx="691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ABY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46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1910"/>
                  <a:ext cx="777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6" name="Group 105"/>
              <p:cNvGrpSpPr/>
              <p:nvPr/>
            </p:nvGrpSpPr>
            <p:grpSpPr>
              <a:xfrm>
                <a:off x="777" y="1910"/>
                <a:ext cx="734" cy="382"/>
                <a:chOff x="777" y="1910"/>
                <a:chExt cx="734" cy="382"/>
              </a:xfrm>
            </p:grpSpPr>
            <p:sp>
              <p:nvSpPr>
                <p:cNvPr id="31770" name="Rectangle 70"/>
                <p:cNvSpPr/>
                <p:nvPr/>
              </p:nvSpPr>
              <p:spPr>
                <a:xfrm>
                  <a:off x="820" y="1910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AC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48" name="Rectangle 104"/>
                <p:cNvSpPr>
                  <a:spLocks noChangeArrowheads="1"/>
                </p:cNvSpPr>
                <p:nvPr/>
              </p:nvSpPr>
              <p:spPr bwMode="auto">
                <a:xfrm>
                  <a:off x="777" y="1910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767" name="Group 107"/>
              <p:cNvGrpSpPr/>
              <p:nvPr/>
            </p:nvGrpSpPr>
            <p:grpSpPr>
              <a:xfrm>
                <a:off x="1511" y="1910"/>
                <a:ext cx="734" cy="382"/>
                <a:chOff x="1511" y="1910"/>
                <a:chExt cx="734" cy="382"/>
              </a:xfrm>
            </p:grpSpPr>
            <p:sp>
              <p:nvSpPr>
                <p:cNvPr id="31768" name="Rectangle 71"/>
                <p:cNvSpPr/>
                <p:nvPr/>
              </p:nvSpPr>
              <p:spPr>
                <a:xfrm>
                  <a:off x="1554" y="1910"/>
                  <a:ext cx="648" cy="38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AB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0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1511" y="1910"/>
                  <a:ext cx="734" cy="382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51053" name="Rectangle 109"/>
            <p:cNvSpPr>
              <a:spLocks noChangeArrowheads="1"/>
            </p:cNvSpPr>
            <p:nvPr/>
          </p:nvSpPr>
          <p:spPr bwMode="auto">
            <a:xfrm>
              <a:off x="-3" y="-3"/>
              <a:ext cx="2251" cy="2298"/>
            </a:xfrm>
            <a:prstGeom prst="rect">
              <a:avLst/>
            </a:prstGeom>
            <a:noFill/>
            <a:ln w="19050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1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教材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1027"/>
          <p:cNvSpPr>
            <a:spLocks noGrp="1"/>
          </p:cNvSpPr>
          <p:nvPr>
            <p:ph idx="1"/>
          </p:nvPr>
        </p:nvSpPr>
        <p:spPr>
          <a:xfrm>
            <a:off x="381000" y="1981200"/>
            <a:ext cx="8763000" cy="4114800"/>
          </a:xfrm>
          <a:ln/>
        </p:spPr>
        <p:txBody>
          <a:bodyPr vert="horz" wrap="square" lIns="90488" tIns="44450" rIns="90488" bIns="44450" anchor="t"/>
          <a:p>
            <a:r>
              <a:rPr lang="en-US" altLang="zh-CN" b="1" dirty="0"/>
              <a:t>《</a:t>
            </a:r>
            <a:r>
              <a:rPr lang="zh-CN" altLang="en-US" b="1" dirty="0"/>
              <a:t>编译原理</a:t>
            </a:r>
            <a:r>
              <a:rPr lang="en-US" altLang="zh-CN" b="1" dirty="0"/>
              <a:t>》</a:t>
            </a:r>
            <a:r>
              <a:rPr lang="zh-CN" altLang="en-US" b="1" dirty="0"/>
              <a:t>，吕映芝等，清华大学出版社，</a:t>
            </a:r>
            <a:r>
              <a:rPr lang="en-US" altLang="zh-CN" b="1" dirty="0"/>
              <a:t>1998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月第</a:t>
            </a:r>
            <a:r>
              <a:rPr lang="en-US" altLang="zh-CN" b="1" dirty="0"/>
              <a:t>1</a:t>
            </a:r>
            <a:r>
              <a:rPr lang="zh-CN" altLang="en-US" b="1" dirty="0"/>
              <a:t>版或第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版。</a:t>
            </a:r>
            <a:endParaRPr lang="zh-CN" altLang="en-US" b="1" dirty="0"/>
          </a:p>
          <a:p>
            <a:r>
              <a:rPr lang="en-US" altLang="zh-CN" b="1" dirty="0"/>
              <a:t>《</a:t>
            </a:r>
            <a:r>
              <a:rPr lang="zh-CN" altLang="en-US" b="1" dirty="0"/>
              <a:t>编译原理</a:t>
            </a:r>
            <a:r>
              <a:rPr lang="en-US" altLang="zh-CN" b="1" dirty="0"/>
              <a:t>》       </a:t>
            </a:r>
            <a:r>
              <a:rPr lang="zh-CN" altLang="en-US" b="1" dirty="0"/>
              <a:t>陈意云 ，  高教京。</a:t>
            </a:r>
            <a:endParaRPr lang="zh-CN" altLang="en-US" b="1" dirty="0"/>
          </a:p>
          <a:p>
            <a:r>
              <a:rPr lang="zh-CN" altLang="en-US" b="1" dirty="0"/>
              <a:t>参考书籍：</a:t>
            </a:r>
            <a:endParaRPr lang="zh-CN" altLang="en-US" b="1" dirty="0"/>
          </a:p>
          <a:p>
            <a:pPr lvl="1"/>
            <a:r>
              <a:rPr lang="zh-CN" altLang="en-US" b="1" dirty="0"/>
              <a:t>编译原理		陈火旺	国防工业出版社</a:t>
            </a:r>
            <a:endParaRPr lang="zh-CN" altLang="en-US" b="1" dirty="0"/>
          </a:p>
          <a:p>
            <a:pPr lvl="1"/>
            <a:r>
              <a:rPr lang="zh-CN" altLang="en-US" b="1" dirty="0"/>
              <a:t>编译原理及实践	</a:t>
            </a:r>
            <a:r>
              <a:rPr lang="en-US" altLang="zh-CN" b="1" dirty="0"/>
              <a:t>Louden, K.C. </a:t>
            </a:r>
            <a:r>
              <a:rPr lang="zh-CN" altLang="en-US" b="1" dirty="0"/>
              <a:t>机械工业出版社</a:t>
            </a:r>
            <a:endParaRPr lang="zh-CN" altLang="en-US" b="1" dirty="0"/>
          </a:p>
          <a:p>
            <a:pPr lvl="1"/>
            <a:r>
              <a:rPr lang="zh-CN" altLang="en-US" b="1" dirty="0"/>
              <a:t>编译原理和技术	陈意云     中国科技大学出版社</a:t>
            </a:r>
            <a:endParaRPr lang="zh-CN" altLang="en-US" b="1" dirty="0"/>
          </a:p>
          <a:p>
            <a:pPr lvl="1"/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04850"/>
            <a:ext cx="8153400" cy="11430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重新命名，令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AB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为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B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、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AC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为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C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、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ABY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为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D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en-US" altLang="zh-CN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2771" name="Group 60"/>
          <p:cNvGrpSpPr/>
          <p:nvPr/>
        </p:nvGrpSpPr>
        <p:grpSpPr>
          <a:xfrm>
            <a:off x="838200" y="2362200"/>
            <a:ext cx="7239000" cy="3648075"/>
            <a:chOff x="-3" y="-3"/>
            <a:chExt cx="2251" cy="2298"/>
          </a:xfrm>
        </p:grpSpPr>
        <p:grpSp>
          <p:nvGrpSpPr>
            <p:cNvPr id="32772" name="Group 58"/>
            <p:cNvGrpSpPr/>
            <p:nvPr/>
          </p:nvGrpSpPr>
          <p:grpSpPr>
            <a:xfrm>
              <a:off x="0" y="0"/>
              <a:ext cx="2245" cy="2292"/>
              <a:chOff x="0" y="0"/>
              <a:chExt cx="2245" cy="2292"/>
            </a:xfrm>
          </p:grpSpPr>
          <p:grpSp>
            <p:nvGrpSpPr>
              <p:cNvPr id="32774" name="Group 23"/>
              <p:cNvGrpSpPr/>
              <p:nvPr/>
            </p:nvGrpSpPr>
            <p:grpSpPr>
              <a:xfrm>
                <a:off x="0" y="0"/>
                <a:ext cx="777" cy="382"/>
                <a:chOff x="0" y="0"/>
                <a:chExt cx="777" cy="382"/>
              </a:xfrm>
            </p:grpSpPr>
            <p:sp>
              <p:nvSpPr>
                <p:cNvPr id="32826" name="Rectangle 4"/>
                <p:cNvSpPr/>
                <p:nvPr/>
              </p:nvSpPr>
              <p:spPr>
                <a:xfrm>
                  <a:off x="43" y="0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algn="l"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 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pPr algn="l"/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99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75" name="Group 25"/>
              <p:cNvGrpSpPr/>
              <p:nvPr/>
            </p:nvGrpSpPr>
            <p:grpSpPr>
              <a:xfrm>
                <a:off x="777" y="0"/>
                <a:ext cx="734" cy="382"/>
                <a:chOff x="777" y="0"/>
                <a:chExt cx="734" cy="382"/>
              </a:xfrm>
            </p:grpSpPr>
            <p:sp>
              <p:nvSpPr>
                <p:cNvPr id="32824" name="Rectangle 5"/>
                <p:cNvSpPr/>
                <p:nvPr/>
              </p:nvSpPr>
              <p:spPr>
                <a:xfrm>
                  <a:off x="820" y="0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0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992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76" name="Group 27"/>
              <p:cNvGrpSpPr/>
              <p:nvPr/>
            </p:nvGrpSpPr>
            <p:grpSpPr>
              <a:xfrm>
                <a:off x="1511" y="0"/>
                <a:ext cx="734" cy="382"/>
                <a:chOff x="1511" y="0"/>
                <a:chExt cx="734" cy="382"/>
              </a:xfrm>
            </p:grpSpPr>
            <p:sp>
              <p:nvSpPr>
                <p:cNvPr id="32822" name="Rectangle 6"/>
                <p:cNvSpPr/>
                <p:nvPr/>
              </p:nvSpPr>
              <p:spPr>
                <a:xfrm>
                  <a:off x="1554" y="0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77" name="Group 29"/>
              <p:cNvGrpSpPr/>
              <p:nvPr/>
            </p:nvGrpSpPr>
            <p:grpSpPr>
              <a:xfrm>
                <a:off x="0" y="382"/>
                <a:ext cx="777" cy="382"/>
                <a:chOff x="0" y="382"/>
                <a:chExt cx="777" cy="382"/>
              </a:xfrm>
            </p:grpSpPr>
            <p:sp>
              <p:nvSpPr>
                <p:cNvPr id="32820" name="Rectangle 7"/>
                <p:cNvSpPr/>
                <p:nvPr/>
              </p:nvSpPr>
              <p:spPr>
                <a:xfrm>
                  <a:off x="43" y="382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X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996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382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78" name="Group 31"/>
              <p:cNvGrpSpPr/>
              <p:nvPr/>
            </p:nvGrpSpPr>
            <p:grpSpPr>
              <a:xfrm>
                <a:off x="777" y="382"/>
                <a:ext cx="734" cy="382"/>
                <a:chOff x="777" y="382"/>
                <a:chExt cx="734" cy="382"/>
              </a:xfrm>
            </p:grpSpPr>
            <p:sp>
              <p:nvSpPr>
                <p:cNvPr id="32818" name="Rectangle 8"/>
                <p:cNvSpPr/>
                <p:nvPr/>
              </p:nvSpPr>
              <p:spPr>
                <a:xfrm>
                  <a:off x="820" y="382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 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1998" name="Rectangle 30"/>
                <p:cNvSpPr>
                  <a:spLocks noChangeArrowheads="1"/>
                </p:cNvSpPr>
                <p:nvPr/>
              </p:nvSpPr>
              <p:spPr bwMode="auto">
                <a:xfrm>
                  <a:off x="777" y="382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79" name="Group 33"/>
              <p:cNvGrpSpPr/>
              <p:nvPr/>
            </p:nvGrpSpPr>
            <p:grpSpPr>
              <a:xfrm>
                <a:off x="1511" y="382"/>
                <a:ext cx="734" cy="382"/>
                <a:chOff x="1511" y="382"/>
                <a:chExt cx="734" cy="382"/>
              </a:xfrm>
            </p:grpSpPr>
            <p:sp>
              <p:nvSpPr>
                <p:cNvPr id="32816" name="Rectangle 9"/>
                <p:cNvSpPr/>
                <p:nvPr/>
              </p:nvSpPr>
              <p:spPr>
                <a:xfrm>
                  <a:off x="1554" y="382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00" name="Rectangle 32"/>
                <p:cNvSpPr>
                  <a:spLocks noChangeArrowheads="1"/>
                </p:cNvSpPr>
                <p:nvPr/>
              </p:nvSpPr>
              <p:spPr bwMode="auto">
                <a:xfrm>
                  <a:off x="1511" y="382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0" name="Group 35"/>
              <p:cNvGrpSpPr/>
              <p:nvPr/>
            </p:nvGrpSpPr>
            <p:grpSpPr>
              <a:xfrm>
                <a:off x="0" y="764"/>
                <a:ext cx="777" cy="382"/>
                <a:chOff x="0" y="764"/>
                <a:chExt cx="777" cy="382"/>
              </a:xfrm>
            </p:grpSpPr>
            <p:sp>
              <p:nvSpPr>
                <p:cNvPr id="32814" name="Rectangle 10"/>
                <p:cNvSpPr/>
                <p:nvPr/>
              </p:nvSpPr>
              <p:spPr>
                <a:xfrm>
                  <a:off x="43" y="764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02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764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1" name="Group 37"/>
              <p:cNvGrpSpPr/>
              <p:nvPr/>
            </p:nvGrpSpPr>
            <p:grpSpPr>
              <a:xfrm>
                <a:off x="777" y="764"/>
                <a:ext cx="734" cy="382"/>
                <a:chOff x="777" y="764"/>
                <a:chExt cx="734" cy="382"/>
              </a:xfrm>
            </p:grpSpPr>
            <p:sp>
              <p:nvSpPr>
                <p:cNvPr id="32812" name="Rectangle 11"/>
                <p:cNvSpPr/>
                <p:nvPr/>
              </p:nvSpPr>
              <p:spPr>
                <a:xfrm>
                  <a:off x="820" y="764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04" name="Rectangle 36"/>
                <p:cNvSpPr>
                  <a:spLocks noChangeArrowheads="1"/>
                </p:cNvSpPr>
                <p:nvPr/>
              </p:nvSpPr>
              <p:spPr bwMode="auto">
                <a:xfrm>
                  <a:off x="777" y="764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2" name="Group 39"/>
              <p:cNvGrpSpPr/>
              <p:nvPr/>
            </p:nvGrpSpPr>
            <p:grpSpPr>
              <a:xfrm>
                <a:off x="1511" y="764"/>
                <a:ext cx="734" cy="382"/>
                <a:chOff x="1511" y="764"/>
                <a:chExt cx="734" cy="382"/>
              </a:xfrm>
            </p:grpSpPr>
            <p:sp>
              <p:nvSpPr>
                <p:cNvPr id="32810" name="Rectangle 12"/>
                <p:cNvSpPr/>
                <p:nvPr/>
              </p:nvSpPr>
              <p:spPr>
                <a:xfrm>
                  <a:off x="1554" y="764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B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06" name="Rectangle 38"/>
                <p:cNvSpPr>
                  <a:spLocks noChangeArrowheads="1"/>
                </p:cNvSpPr>
                <p:nvPr/>
              </p:nvSpPr>
              <p:spPr bwMode="auto">
                <a:xfrm>
                  <a:off x="1511" y="764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3" name="Group 41"/>
              <p:cNvGrpSpPr/>
              <p:nvPr/>
            </p:nvGrpSpPr>
            <p:grpSpPr>
              <a:xfrm>
                <a:off x="0" y="1146"/>
                <a:ext cx="777" cy="382"/>
                <a:chOff x="0" y="1146"/>
                <a:chExt cx="777" cy="382"/>
              </a:xfrm>
            </p:grpSpPr>
            <p:sp>
              <p:nvSpPr>
                <p:cNvPr id="32808" name="Rectangle 13"/>
                <p:cNvSpPr/>
                <p:nvPr/>
              </p:nvSpPr>
              <p:spPr>
                <a:xfrm>
                  <a:off x="43" y="1146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B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08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146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4" name="Group 43"/>
              <p:cNvGrpSpPr/>
              <p:nvPr/>
            </p:nvGrpSpPr>
            <p:grpSpPr>
              <a:xfrm>
                <a:off x="777" y="1146"/>
                <a:ext cx="734" cy="382"/>
                <a:chOff x="777" y="1146"/>
                <a:chExt cx="734" cy="382"/>
              </a:xfrm>
            </p:grpSpPr>
            <p:sp>
              <p:nvSpPr>
                <p:cNvPr id="32806" name="Rectangle 14"/>
                <p:cNvSpPr/>
                <p:nvPr/>
              </p:nvSpPr>
              <p:spPr>
                <a:xfrm>
                  <a:off x="820" y="1146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C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10" name="Rectangle 42"/>
                <p:cNvSpPr>
                  <a:spLocks noChangeArrowheads="1"/>
                </p:cNvSpPr>
                <p:nvPr/>
              </p:nvSpPr>
              <p:spPr bwMode="auto">
                <a:xfrm>
                  <a:off x="777" y="1146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5" name="Group 45"/>
              <p:cNvGrpSpPr/>
              <p:nvPr/>
            </p:nvGrpSpPr>
            <p:grpSpPr>
              <a:xfrm>
                <a:off x="1511" y="1146"/>
                <a:ext cx="734" cy="382"/>
                <a:chOff x="1511" y="1146"/>
                <a:chExt cx="734" cy="382"/>
              </a:xfrm>
            </p:grpSpPr>
            <p:sp>
              <p:nvSpPr>
                <p:cNvPr id="32804" name="Rectangle 15"/>
                <p:cNvSpPr/>
                <p:nvPr/>
              </p:nvSpPr>
              <p:spPr>
                <a:xfrm>
                  <a:off x="1554" y="1146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B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1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11" y="1146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6" name="Group 47"/>
              <p:cNvGrpSpPr/>
              <p:nvPr/>
            </p:nvGrpSpPr>
            <p:grpSpPr>
              <a:xfrm>
                <a:off x="0" y="1528"/>
                <a:ext cx="777" cy="382"/>
                <a:chOff x="0" y="1528"/>
                <a:chExt cx="777" cy="382"/>
              </a:xfrm>
            </p:grpSpPr>
            <p:sp>
              <p:nvSpPr>
                <p:cNvPr id="32802" name="Rectangle 16"/>
                <p:cNvSpPr/>
                <p:nvPr/>
              </p:nvSpPr>
              <p:spPr>
                <a:xfrm>
                  <a:off x="43" y="1528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C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1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528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7" name="Group 49"/>
              <p:cNvGrpSpPr/>
              <p:nvPr/>
            </p:nvGrpSpPr>
            <p:grpSpPr>
              <a:xfrm>
                <a:off x="777" y="1528"/>
                <a:ext cx="734" cy="382"/>
                <a:chOff x="777" y="1528"/>
                <a:chExt cx="734" cy="382"/>
              </a:xfrm>
            </p:grpSpPr>
            <p:sp>
              <p:nvSpPr>
                <p:cNvPr id="32800" name="Rectangle 17"/>
                <p:cNvSpPr/>
                <p:nvPr/>
              </p:nvSpPr>
              <p:spPr>
                <a:xfrm>
                  <a:off x="820" y="1528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A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16" name="Rectangle 48"/>
                <p:cNvSpPr>
                  <a:spLocks noChangeArrowheads="1"/>
                </p:cNvSpPr>
                <p:nvPr/>
              </p:nvSpPr>
              <p:spPr bwMode="auto">
                <a:xfrm>
                  <a:off x="777" y="1528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8" name="Group 51"/>
              <p:cNvGrpSpPr/>
              <p:nvPr/>
            </p:nvGrpSpPr>
            <p:grpSpPr>
              <a:xfrm>
                <a:off x="1511" y="1528"/>
                <a:ext cx="734" cy="382"/>
                <a:chOff x="1511" y="1528"/>
                <a:chExt cx="734" cy="382"/>
              </a:xfrm>
            </p:grpSpPr>
            <p:sp>
              <p:nvSpPr>
                <p:cNvPr id="32798" name="Rectangle 18"/>
                <p:cNvSpPr/>
                <p:nvPr/>
              </p:nvSpPr>
              <p:spPr>
                <a:xfrm>
                  <a:off x="1554" y="1528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D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18" name="Rectangle 50"/>
                <p:cNvSpPr>
                  <a:spLocks noChangeArrowheads="1"/>
                </p:cNvSpPr>
                <p:nvPr/>
              </p:nvSpPr>
              <p:spPr bwMode="auto">
                <a:xfrm>
                  <a:off x="1511" y="1528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89" name="Group 53"/>
              <p:cNvGrpSpPr/>
              <p:nvPr/>
            </p:nvGrpSpPr>
            <p:grpSpPr>
              <a:xfrm>
                <a:off x="0" y="1910"/>
                <a:ext cx="777" cy="382"/>
                <a:chOff x="0" y="1910"/>
                <a:chExt cx="777" cy="382"/>
              </a:xfrm>
            </p:grpSpPr>
            <p:sp>
              <p:nvSpPr>
                <p:cNvPr id="32796" name="Rectangle 19"/>
                <p:cNvSpPr/>
                <p:nvPr/>
              </p:nvSpPr>
              <p:spPr>
                <a:xfrm>
                  <a:off x="43" y="1910"/>
                  <a:ext cx="691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D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20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910"/>
                  <a:ext cx="777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90" name="Group 55"/>
              <p:cNvGrpSpPr/>
              <p:nvPr/>
            </p:nvGrpSpPr>
            <p:grpSpPr>
              <a:xfrm>
                <a:off x="777" y="1910"/>
                <a:ext cx="734" cy="382"/>
                <a:chOff x="777" y="1910"/>
                <a:chExt cx="734" cy="382"/>
              </a:xfrm>
            </p:grpSpPr>
            <p:sp>
              <p:nvSpPr>
                <p:cNvPr id="32794" name="Rectangle 20"/>
                <p:cNvSpPr/>
                <p:nvPr/>
              </p:nvSpPr>
              <p:spPr>
                <a:xfrm>
                  <a:off x="820" y="1910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C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22" name="Rectangle 54"/>
                <p:cNvSpPr>
                  <a:spLocks noChangeArrowheads="1"/>
                </p:cNvSpPr>
                <p:nvPr/>
              </p:nvSpPr>
              <p:spPr bwMode="auto">
                <a:xfrm>
                  <a:off x="777" y="1910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791" name="Group 57"/>
              <p:cNvGrpSpPr/>
              <p:nvPr/>
            </p:nvGrpSpPr>
            <p:grpSpPr>
              <a:xfrm>
                <a:off x="1511" y="1910"/>
                <a:ext cx="734" cy="382"/>
                <a:chOff x="1511" y="1910"/>
                <a:chExt cx="734" cy="382"/>
              </a:xfrm>
            </p:grpSpPr>
            <p:sp>
              <p:nvSpPr>
                <p:cNvPr id="32792" name="Rectangle 21"/>
                <p:cNvSpPr/>
                <p:nvPr/>
              </p:nvSpPr>
              <p:spPr>
                <a:xfrm>
                  <a:off x="1554" y="1910"/>
                  <a:ext cx="648" cy="38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/>
                <a:p>
                  <a:pPr eaLnBrk="1" hangingPunct="1"/>
                  <a:r>
                    <a:rPr lang="en-US" altLang="zh-CN" sz="3600" dirty="0">
                      <a:solidFill>
                        <a:schemeClr val="tx1"/>
                      </a:solidFill>
                      <a:latin typeface="Times New Roman" panose="02020603050405020304" charset="0"/>
                    </a:rPr>
                    <a:t>B</a:t>
                  </a:r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  <a:p>
                  <a:endParaRPr lang="en-US" altLang="zh-CN" sz="3600" dirty="0">
                    <a:solidFill>
                      <a:schemeClr val="tx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852024" name="Rectangle 56"/>
                <p:cNvSpPr>
                  <a:spLocks noChangeArrowheads="1"/>
                </p:cNvSpPr>
                <p:nvPr/>
              </p:nvSpPr>
              <p:spPr bwMode="auto">
                <a:xfrm>
                  <a:off x="1511" y="1910"/>
                  <a:ext cx="734" cy="3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52027" name="Rectangle 59"/>
            <p:cNvSpPr>
              <a:spLocks noChangeArrowheads="1"/>
            </p:cNvSpPr>
            <p:nvPr/>
          </p:nvSpPr>
          <p:spPr bwMode="auto">
            <a:xfrm>
              <a:off x="-3" y="-3"/>
              <a:ext cx="2251" cy="22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DFA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：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795" name="Picture 4" descr="D:\2004\下\编译\总复习\4-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2600"/>
            <a:ext cx="9144000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练习及答案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/>
          <a:p>
            <a:r>
              <a:rPr lang="en-US" altLang="zh-CN" b="1" dirty="0"/>
              <a:t>7</a:t>
            </a:r>
            <a:r>
              <a:rPr lang="zh-CN" altLang="en-US" b="1" dirty="0"/>
              <a:t>、对于一个文法消除左递归，提取左公共因子。构造</a:t>
            </a:r>
            <a:r>
              <a:rPr lang="en-US" altLang="zh-CN" b="1" dirty="0"/>
              <a:t>LL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	分析表。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练习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1" lang="en-US" altLang="zh-CN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））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86400"/>
          </a:xfrm>
          <a:ln/>
        </p:spPr>
        <p:txBody>
          <a:bodyPr vert="horz" wrap="square" lIns="90488" tIns="44450" rIns="90488" bIns="44450" anchor="t"/>
          <a:p>
            <a:pPr algn="just">
              <a:lnSpc>
                <a:spcPct val="90000"/>
              </a:lnSpc>
            </a:pP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文法：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/>
              <a:t>  </a:t>
            </a:r>
            <a:r>
              <a:rPr lang="en-US" altLang="zh-CN" sz="2800" dirty="0"/>
              <a:t>A-&gt;aABe|a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  B-&gt;Bb|d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   </a:t>
            </a:r>
            <a:r>
              <a:rPr lang="zh-CN" altLang="en-US" sz="2800" dirty="0"/>
              <a:t>改写文法为：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0) A-&gt;a N 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1) N-&gt;A B e 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2) N-&gt;ε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3) B-&gt;d M 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4) M-&gt;b M 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5) M-&gt;ε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</a:t>
            </a:r>
            <a:r>
              <a:rPr kumimoji="1" lang="en-US" altLang="zh-CN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FIRST </a:t>
            </a:r>
            <a:r>
              <a:rPr kumimoji="1" lang="zh-CN" altLang="en-US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 </a:t>
            </a:r>
            <a:r>
              <a:rPr kumimoji="1" lang="en-US" altLang="zh-CN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FOLLOW</a:t>
            </a:r>
            <a:r>
              <a:rPr kumimoji="1" lang="zh-CN" altLang="en-US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集</a:t>
            </a:r>
            <a:endParaRPr kumimoji="1" lang="zh-CN" altLang="en-US" sz="40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114800"/>
          </a:xfrm>
          <a:ln/>
        </p:spPr>
        <p:txBody>
          <a:bodyPr vert="horz" wrap="square" lIns="90488" tIns="44450" rIns="90488" bIns="44450" anchor="t"/>
          <a:p>
            <a:pPr algn="just">
              <a:lnSpc>
                <a:spcPct val="90000"/>
              </a:lnSpc>
            </a:pPr>
            <a:r>
              <a:rPr lang="en-US" altLang="zh-CN" sz="2000" dirty="0"/>
              <a:t>===================================================</a:t>
            </a:r>
            <a:endParaRPr lang="en-US" altLang="zh-CN" sz="2000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|           |       FIRST          |       FOLLOW    |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+-------+--------------------+--------------------+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|  A       | {a}                     | {#,d}                    |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+-------+--------------------+--------------------+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|  B       | {d}                     | {e}                       |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+-------+--------------------+--------------------+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|  M      | {b,ε}                | {e}                       |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+-------+--------------------+--------------------+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400" b="1" dirty="0"/>
              <a:t>|  N       | {ε,a}                | {#,d}                   |</a:t>
            </a:r>
            <a:endParaRPr lang="en-US" altLang="zh-CN" sz="2400" b="1" dirty="0"/>
          </a:p>
          <a:p>
            <a:pPr algn="just">
              <a:lnSpc>
                <a:spcPct val="90000"/>
              </a:lnSpc>
            </a:pPr>
            <a:r>
              <a:rPr lang="en-US" altLang="zh-CN" sz="2000" dirty="0"/>
              <a:t>===================================================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-838200" y="0"/>
            <a:ext cx="9677400" cy="1066800"/>
          </a:xfrm>
          <a:ln w="12700"/>
        </p:spPr>
        <p:txBody>
          <a:bodyPr vert="horz" wrap="square" lIns="90488" tIns="44450" rIns="90488" bIns="44450" anchor="ctr"/>
          <a:p>
            <a:r>
              <a:rPr lang="zh-CN" altLang="en-US" b="1" i="0" dirty="0">
                <a:effectLst/>
                <a:latin typeface="宋体" panose="02010600030101010101" pitchFamily="2" charset="-122"/>
              </a:rPr>
              <a:t>（</a:t>
            </a:r>
            <a:r>
              <a:rPr lang="zh-CN" altLang="en-US" sz="3200" b="1" i="0" dirty="0">
                <a:effectLst/>
                <a:latin typeface="宋体" panose="02010600030101010101" pitchFamily="2" charset="-122"/>
              </a:rPr>
              <a:t>预测分析表</a:t>
            </a:r>
            <a:r>
              <a:rPr lang="en-US" altLang="zh-CN" sz="3200" b="1" i="0" dirty="0">
                <a:effectLst/>
                <a:latin typeface="宋体" panose="02010600030101010101" pitchFamily="2" charset="-122"/>
              </a:rPr>
              <a:t>Predicting Analysis Table</a:t>
            </a:r>
            <a:r>
              <a:rPr lang="zh-CN" altLang="en-US" b="1" i="0" dirty="0">
                <a:effectLst/>
                <a:latin typeface="宋体" panose="02010600030101010101" pitchFamily="2" charset="-122"/>
              </a:rPr>
              <a:t>）</a:t>
            </a:r>
            <a:r>
              <a:rPr lang="zh-CN" altLang="en-US" dirty="0">
                <a:effectLst/>
              </a:rPr>
              <a:t> </a:t>
            </a:r>
            <a:endParaRPr lang="zh-CN" altLang="en-US" dirty="0">
              <a:effectLst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04800" y="914400"/>
            <a:ext cx="9144000" cy="5276850"/>
          </a:xfrm>
          <a:ln/>
        </p:spPr>
        <p:txBody>
          <a:bodyPr vert="horz" wrap="square" lIns="90488" tIns="44450" rIns="90488" bIns="44450" anchor="t"/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================================================================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|       |     a    |     e    |     b    |     d    |     #    |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+-------+----------+----------+----------+----------+----------+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|  A    |-&gt;a N     |          |          |          |          |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+-------+----------+----------+----------+----------+----------+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|  B    |          |          |          |-&gt;d M     |          |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+-------+----------+----------+----------+----------+----------+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|  M    |          |-&gt;ε      |-&gt;b M     |          |          |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+-------+----------+----------+----------+----------+----------+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|  N    |-&gt;A B e   |          |          |-&gt;ε      |-&gt;ε      |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100" b="1" dirty="0">
                <a:latin typeface="宋体" panose="02010600030101010101" pitchFamily="2" charset="-122"/>
              </a:rPr>
              <a:t>================================================================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由预测分析表中无多重入口判定文法是</a:t>
            </a:r>
            <a:r>
              <a:rPr lang="en-US" altLang="zh-CN" b="1" dirty="0">
                <a:latin typeface="宋体" panose="02010600030101010101" pitchFamily="2" charset="-122"/>
              </a:rPr>
              <a:t>LL(1)</a:t>
            </a:r>
            <a:r>
              <a:rPr lang="zh-CN" altLang="en-US" b="1" dirty="0">
                <a:latin typeface="宋体" panose="02010600030101010101" pitchFamily="2" charset="-122"/>
              </a:rPr>
              <a:t>的。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  例题</a:t>
            </a:r>
            <a:endParaRPr kumimoji="1" lang="zh-CN" altLang="en-US" sz="4400" b="0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Text Box 4"/>
          <p:cNvSpPr/>
          <p:nvPr>
            <p:ph idx="1"/>
          </p:nvPr>
        </p:nvSpPr>
        <p:spPr>
          <a:solidFill>
            <a:srgbClr val="D9FFFF">
              <a:alpha val="100000"/>
            </a:srgbClr>
          </a:solidFill>
          <a:ln w="9525"/>
        </p:spPr>
        <p:txBody>
          <a:bodyPr vert="horz" wrap="square" lIns="90488" tIns="44450" rIns="90488" bIns="44450" anchor="t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latin typeface="Comic Sans MS" panose="030F0702030302020204" pitchFamily="66" charset="0"/>
              </a:rPr>
              <a:t>文法</a:t>
            </a:r>
            <a:r>
              <a:rPr lang="en-US" altLang="zh-CN" sz="4000" b="1" dirty="0">
                <a:latin typeface="Comic Sans MS" panose="030F0702030302020204" pitchFamily="66" charset="0"/>
              </a:rPr>
              <a:t>G‘</a:t>
            </a:r>
            <a:r>
              <a:rPr lang="zh-CN" altLang="en-US" sz="4000" b="1" dirty="0">
                <a:latin typeface="Comic Sans MS" panose="030F0702030302020204" pitchFamily="66" charset="0"/>
              </a:rPr>
              <a:t>：</a:t>
            </a:r>
            <a:br>
              <a:rPr lang="zh-CN" altLang="en-US" sz="4000" b="1" dirty="0">
                <a:latin typeface="Comic Sans MS" panose="030F0702030302020204" pitchFamily="66" charset="0"/>
              </a:rPr>
            </a:br>
            <a:r>
              <a:rPr lang="en-US" altLang="zh-CN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(0) S’ </a:t>
            </a:r>
            <a: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CN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S</a:t>
            </a:r>
            <a:br>
              <a:rPr lang="en-US" altLang="zh-CN" sz="4000" b="1" dirty="0">
                <a:latin typeface="Comic Sans MS" panose="030F0702030302020204" pitchFamily="66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</a:rPr>
              <a:t>(1) S </a:t>
            </a:r>
            <a: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 rD </a:t>
            </a:r>
            <a:b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(2) D D,i</a:t>
            </a:r>
            <a:b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(3) D  i</a:t>
            </a:r>
            <a:endParaRPr lang="en-US" altLang="zh-CN" sz="4000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457200" y="273050"/>
            <a:ext cx="2133600" cy="2165350"/>
          </a:xfrm>
          <a:prstGeom prst="rect">
            <a:avLst/>
          </a:prstGeom>
          <a:solidFill>
            <a:srgbClr val="D9FFFF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文法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G‘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(0) S’ 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S</a:t>
            </a:r>
            <a:b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(1) S </a:t>
            </a:r>
            <a: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 rD </a:t>
            </a:r>
            <a:b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(2) D D,i</a:t>
            </a:r>
            <a:b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(3) D  i</a:t>
            </a:r>
            <a:endParaRPr lang="en-US" altLang="zh-CN" b="0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276600" y="381000"/>
          <a:ext cx="70866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629910" imgH="2429510" progId="Word.Document.8">
                  <p:embed/>
                </p:oleObj>
              </mc:Choice>
              <mc:Fallback>
                <p:oleObj name="" r:id="rId1" imgW="5629910" imgH="242951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381000"/>
                        <a:ext cx="7086600" cy="305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343400" y="3667125"/>
          <a:ext cx="69342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629910" imgH="1889760" progId="Word.Document.8">
                  <p:embed/>
                </p:oleObj>
              </mc:Choice>
              <mc:Fallback>
                <p:oleObj name="" r:id="rId3" imgW="5629910" imgH="188976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3667125"/>
                        <a:ext cx="6934200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/>
          <p:nvPr/>
        </p:nvSpPr>
        <p:spPr>
          <a:xfrm>
            <a:off x="457200" y="5715000"/>
            <a:ext cx="914400" cy="685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S‘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S‘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rD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828800" y="5715000"/>
            <a:ext cx="914400" cy="838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r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D,i</a:t>
            </a:r>
            <a:b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i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1828800" y="4343400"/>
            <a:ext cx="914400" cy="68580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rD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 </a:t>
            </a:r>
            <a:b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→D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,i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3124200" y="5791200"/>
            <a:ext cx="914400" cy="533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i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9945" name="Rectangle 9"/>
          <p:cNvSpPr/>
          <p:nvPr/>
        </p:nvSpPr>
        <p:spPr>
          <a:xfrm>
            <a:off x="3124200" y="4572000"/>
            <a:ext cx="914400" cy="457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5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D,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6" name="Rectangle 10"/>
          <p:cNvSpPr/>
          <p:nvPr/>
        </p:nvSpPr>
        <p:spPr>
          <a:xfrm>
            <a:off x="533400" y="4572000"/>
            <a:ext cx="914400" cy="457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S‘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9947" name="Rectangle 11"/>
          <p:cNvSpPr/>
          <p:nvPr/>
        </p:nvSpPr>
        <p:spPr>
          <a:xfrm>
            <a:off x="3124200" y="3505200"/>
            <a:ext cx="914400" cy="457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zh-CN" sz="14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6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b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→D,i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•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9948" name="Rectangle 12"/>
          <p:cNvSpPr/>
          <p:nvPr/>
        </p:nvSpPr>
        <p:spPr>
          <a:xfrm>
            <a:off x="23813" y="5745163"/>
            <a:ext cx="5857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32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</a:t>
            </a:r>
            <a:endParaRPr lang="en-US" altLang="zh-CN" sz="32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55053" name="Line 13"/>
          <p:cNvSpPr>
            <a:spLocks noChangeShapeType="1"/>
          </p:cNvSpPr>
          <p:nvPr/>
        </p:nvSpPr>
        <p:spPr bwMode="auto">
          <a:xfrm>
            <a:off x="1447800" y="60198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54" name="Line 14"/>
          <p:cNvSpPr>
            <a:spLocks noChangeShapeType="1"/>
          </p:cNvSpPr>
          <p:nvPr/>
        </p:nvSpPr>
        <p:spPr bwMode="auto">
          <a:xfrm>
            <a:off x="2743200" y="60198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55" name="Line 15"/>
          <p:cNvSpPr>
            <a:spLocks noChangeShapeType="1"/>
          </p:cNvSpPr>
          <p:nvPr/>
        </p:nvSpPr>
        <p:spPr bwMode="auto">
          <a:xfrm flipV="1">
            <a:off x="990600" y="50292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56" name="Line 16"/>
          <p:cNvSpPr>
            <a:spLocks noChangeShapeType="1"/>
          </p:cNvSpPr>
          <p:nvPr/>
        </p:nvSpPr>
        <p:spPr bwMode="auto">
          <a:xfrm flipV="1">
            <a:off x="2286000" y="50292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57" name="Line 17"/>
          <p:cNvSpPr>
            <a:spLocks noChangeShapeType="1"/>
          </p:cNvSpPr>
          <p:nvPr/>
        </p:nvSpPr>
        <p:spPr bwMode="auto">
          <a:xfrm>
            <a:off x="2743200" y="48006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58" name="Line 18"/>
          <p:cNvSpPr>
            <a:spLocks noChangeShapeType="1"/>
          </p:cNvSpPr>
          <p:nvPr/>
        </p:nvSpPr>
        <p:spPr bwMode="auto">
          <a:xfrm flipV="1">
            <a:off x="3581400" y="39624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5" name="Rectangle 19"/>
          <p:cNvSpPr/>
          <p:nvPr/>
        </p:nvSpPr>
        <p:spPr>
          <a:xfrm>
            <a:off x="685800" y="5257800"/>
            <a:ext cx="3079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56" name="Rectangle 20"/>
          <p:cNvSpPr/>
          <p:nvPr/>
        </p:nvSpPr>
        <p:spPr>
          <a:xfrm>
            <a:off x="1444625" y="5715000"/>
            <a:ext cx="2698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r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57" name="Rectangle 21"/>
          <p:cNvSpPr/>
          <p:nvPr/>
        </p:nvSpPr>
        <p:spPr>
          <a:xfrm>
            <a:off x="2778125" y="5715000"/>
            <a:ext cx="2333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58" name="Rectangle 22"/>
          <p:cNvSpPr/>
          <p:nvPr/>
        </p:nvSpPr>
        <p:spPr>
          <a:xfrm>
            <a:off x="2016125" y="5257800"/>
            <a:ext cx="3127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59" name="Rectangle 23"/>
          <p:cNvSpPr/>
          <p:nvPr/>
        </p:nvSpPr>
        <p:spPr>
          <a:xfrm>
            <a:off x="2778125" y="4398963"/>
            <a:ext cx="30480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2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</a:t>
            </a:r>
            <a:endParaRPr lang="en-US" altLang="zh-CN" sz="22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60" name="Rectangle 24"/>
          <p:cNvSpPr/>
          <p:nvPr/>
        </p:nvSpPr>
        <p:spPr>
          <a:xfrm>
            <a:off x="3352800" y="4114800"/>
            <a:ext cx="2333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altLang="zh-CN" sz="1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9961" name="Text Box 25"/>
          <p:cNvSpPr txBox="1"/>
          <p:nvPr/>
        </p:nvSpPr>
        <p:spPr>
          <a:xfrm>
            <a:off x="5638800" y="6096000"/>
            <a:ext cx="1981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LR(0)</a:t>
            </a:r>
            <a:r>
              <a:rPr lang="zh-CN" altLang="zh-CN" sz="1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分析表</a:t>
            </a:r>
            <a:endParaRPr lang="zh-CN" altLang="en-US" sz="1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5066" name="Text Box 26"/>
          <p:cNvSpPr txBox="1">
            <a:spLocks noChangeArrowheads="1"/>
          </p:cNvSpPr>
          <p:nvPr/>
        </p:nvSpPr>
        <p:spPr bwMode="auto">
          <a:xfrm>
            <a:off x="457200" y="3124200"/>
            <a:ext cx="19954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endParaRPr kumimoji="1" lang="zh-CN" altLang="zh-CN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5067" name="Text Box 27"/>
          <p:cNvSpPr txBox="1">
            <a:spLocks noChangeArrowheads="1"/>
          </p:cNvSpPr>
          <p:nvPr/>
        </p:nvSpPr>
        <p:spPr bwMode="auto">
          <a:xfrm>
            <a:off x="671513" y="2789238"/>
            <a:ext cx="16906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endParaRPr kumimoji="1" lang="zh-CN" altLang="zh-CN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943600"/>
          </a:xfrm>
          <a:ln/>
        </p:spPr>
        <p:txBody>
          <a:bodyPr vert="horz" wrap="square" lIns="90488" tIns="44450" rIns="90488" bIns="44450" anchor="t"/>
          <a:p>
            <a:r>
              <a:rPr lang="zh-CN" altLang="en-US" dirty="0">
                <a:latin typeface="宋体" panose="02010600030101010101" pitchFamily="2" charset="-122"/>
              </a:rPr>
              <a:t>一、单项选择题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、设</a:t>
            </a:r>
            <a:r>
              <a:rPr lang="en-US" altLang="zh-CN" dirty="0">
                <a:latin typeface="宋体" panose="02010600030101010101" pitchFamily="2" charset="-122"/>
              </a:rPr>
              <a:t>r=(a|b|c)(x|y|z)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r>
              <a:rPr lang="en-US" altLang="zh-CN" dirty="0">
                <a:latin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）中元素为 个（ ） 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9</a:t>
            </a:r>
            <a:r>
              <a:rPr lang="en-US" altLang="zh-CN" dirty="0">
                <a:latin typeface="宋体" panose="02010600030101010101" pitchFamily="2" charset="-122"/>
              </a:rPr>
              <a:t> B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6 C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18 D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27 </a:t>
            </a:r>
            <a:br>
              <a:rPr lang="en-US" altLang="zh-CN" dirty="0">
                <a:latin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、正则集合</a:t>
            </a:r>
            <a:r>
              <a:rPr lang="en-US" altLang="zh-CN" dirty="0">
                <a:latin typeface="宋体" panose="02010600030101010101" pitchFamily="2" charset="-122"/>
              </a:rPr>
              <a:t>L={a</a:t>
            </a:r>
            <a:r>
              <a:rPr lang="en-US" altLang="zh-CN" baseline="30000" dirty="0">
                <a:latin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</a:rPr>
              <a:t>|n≧0}</a:t>
            </a:r>
            <a:r>
              <a:rPr lang="zh-CN" altLang="en-US" dirty="0">
                <a:latin typeface="宋体" panose="02010600030101010101" pitchFamily="2" charset="-122"/>
              </a:rPr>
              <a:t>相应的正则表达式是（ ） 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a* 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a+ C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aa* D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dirty="0">
                <a:latin typeface="宋体" panose="02010600030101010101" pitchFamily="2" charset="-122"/>
              </a:rPr>
              <a:t>aa+ </a:t>
            </a:r>
            <a:br>
              <a:rPr lang="en-US" altLang="zh-CN" dirty="0">
                <a:latin typeface="宋体" panose="02010600030101010101" pitchFamily="2" charset="-122"/>
              </a:rPr>
            </a:br>
            <a:br>
              <a:rPr lang="en-US" altLang="zh-CN" dirty="0">
                <a:latin typeface="宋体" panose="02010600030101010101" pitchFamily="2" charset="-122"/>
              </a:rPr>
            </a:b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、如果一个文法的产生式形式为：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→Ba</a:t>
            </a:r>
            <a:r>
              <a:rPr lang="zh-CN" altLang="en-US" sz="2800" dirty="0">
                <a:solidFill>
                  <a:srgbClr val="000000"/>
                </a:solidFill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→a</a:t>
            </a:r>
            <a:r>
              <a:rPr lang="zh-CN" altLang="en-US" sz="2800" dirty="0">
                <a:solidFill>
                  <a:srgbClr val="000000"/>
                </a:solidFill>
              </a:rPr>
              <a:t>，其中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</a:rPr>
              <a:t>∈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</a:rPr>
              <a:t>∈∑</a:t>
            </a:r>
            <a:r>
              <a:rPr lang="zh-CN" altLang="en-US" sz="2800" dirty="0">
                <a:solidFill>
                  <a:srgbClr val="000000"/>
                </a:solidFill>
              </a:rPr>
              <a:t>，则称此文法是左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线性的。对每一个</a:t>
            </a:r>
            <a:r>
              <a:rPr lang="zh-CN" altLang="en-US" sz="2800" dirty="0">
                <a:solidFill>
                  <a:srgbClr val="000000"/>
                </a:solidFill>
              </a:rPr>
              <a:t>左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线性文法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G1,______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一个</a:t>
            </a:r>
            <a:r>
              <a:rPr lang="zh-CN" altLang="en-US" sz="2800" dirty="0">
                <a:solidFill>
                  <a:srgbClr val="000000"/>
                </a:solidFill>
              </a:rPr>
              <a:t>右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线性文法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G2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和其等价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。（ ） </a:t>
            </a:r>
            <a:b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．都存在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             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．不存在</a:t>
            </a:r>
            <a:b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．不一定存在          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．无法判定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</a:rPr>
              <a:t>xab +cde -*f/+:=</a:t>
            </a:r>
            <a:r>
              <a:rPr lang="zh-CN" altLang="en-US" sz="2800" dirty="0">
                <a:latin typeface="宋体" panose="02010600030101010101" pitchFamily="2" charset="-122"/>
              </a:rPr>
              <a:t>是赋值语句（） 相应的后缀式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．</a:t>
            </a:r>
            <a:r>
              <a:rPr lang="en-US" altLang="zh-CN" sz="2800" dirty="0">
                <a:latin typeface="宋体" panose="02010600030101010101" pitchFamily="2" charset="-122"/>
              </a:rPr>
              <a:t>x:=a+b+c*d-e/f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 B</a:t>
            </a:r>
            <a:r>
              <a:rPr lang="zh-CN" altLang="en-US" sz="2800" dirty="0">
                <a:latin typeface="宋体" panose="02010600030101010101" pitchFamily="2" charset="-122"/>
              </a:rPr>
              <a:t>．</a:t>
            </a:r>
            <a:r>
              <a:rPr lang="en-US" altLang="zh-CN" sz="2800" dirty="0">
                <a:latin typeface="宋体" panose="02010600030101010101" pitchFamily="2" charset="-122"/>
              </a:rPr>
              <a:t>x:=a+(b+c)*d-e/f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x:=a+b+c*(d-e)/f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 D</a:t>
            </a:r>
            <a:r>
              <a:rPr lang="zh-CN" altLang="en-US" sz="2800" dirty="0">
                <a:latin typeface="宋体" panose="02010600030101010101" pitchFamily="2" charset="-122"/>
              </a:rPr>
              <a:t>．</a:t>
            </a:r>
            <a:r>
              <a:rPr lang="en-US" altLang="zh-CN" sz="2800" dirty="0">
                <a:latin typeface="宋体" panose="02010600030101010101" pitchFamily="2" charset="-122"/>
              </a:rPr>
              <a:t>x:=a+b+c+(c*d)-e/f </a:t>
            </a:r>
            <a:br>
              <a:rPr lang="en-US" altLang="zh-CN" sz="2800" dirty="0">
                <a:latin typeface="宋体" panose="02010600030101010101" pitchFamily="2" charset="-122"/>
              </a:rPr>
            </a:br>
            <a:br>
              <a:rPr lang="en-US" altLang="zh-CN" sz="2800" dirty="0">
                <a:latin typeface="宋体" panose="02010600030101010101" pitchFamily="2" charset="-122"/>
              </a:rPr>
            </a:b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9535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章节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029200"/>
          </a:xfrm>
          <a:ln/>
        </p:spPr>
        <p:txBody>
          <a:bodyPr vert="horz" wrap="square" lIns="90488" tIns="44450" rIns="90488" bIns="44450" anchor="t"/>
          <a:p>
            <a:pPr marL="0" indent="0"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/>
              <a:t>第一章  概述</a:t>
            </a:r>
            <a:endParaRPr lang="zh-CN" altLang="en-US" b="1" dirty="0"/>
          </a:p>
          <a:p>
            <a:pPr marL="0" indent="0"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/>
              <a:t>第三章 文法和语言</a:t>
            </a:r>
            <a:endParaRPr lang="zh-CN" altLang="en-US" b="1" dirty="0"/>
          </a:p>
          <a:p>
            <a:pPr marL="0" indent="0"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>
                <a:solidFill>
                  <a:srgbClr val="0000FF"/>
                </a:solidFill>
              </a:rPr>
              <a:t>第四章 词法分析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0" indent="0"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>
                <a:solidFill>
                  <a:srgbClr val="0000FF"/>
                </a:solidFill>
              </a:rPr>
              <a:t>第五章 自顶向下语法分析    </a:t>
            </a:r>
            <a:r>
              <a:rPr lang="en-US" altLang="zh-CN" b="1" dirty="0">
                <a:solidFill>
                  <a:srgbClr val="0000FF"/>
                </a:solidFill>
              </a:rPr>
              <a:t>LL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）文法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>
                <a:solidFill>
                  <a:srgbClr val="0000FF"/>
                </a:solidFill>
              </a:rPr>
              <a:t>第六章 自底向上优先语法分析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>
                <a:solidFill>
                  <a:srgbClr val="0000FF"/>
                </a:solidFill>
              </a:rPr>
              <a:t>第七章 自底向上语法分析    </a:t>
            </a:r>
            <a:r>
              <a:rPr lang="en-US" altLang="zh-CN" b="1" dirty="0">
                <a:solidFill>
                  <a:srgbClr val="0000FF"/>
                </a:solidFill>
              </a:rPr>
              <a:t>LR</a:t>
            </a:r>
            <a:r>
              <a:rPr lang="zh-CN" altLang="en-US" b="1" dirty="0">
                <a:solidFill>
                  <a:srgbClr val="0000FF"/>
                </a:solidFill>
              </a:rPr>
              <a:t>分析法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/>
              <a:t>第八章 语法制导翻译和中 间代码生成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Clr>
                <a:srgbClr val="FF00FF"/>
              </a:buClr>
              <a:buSzPct val="75000"/>
              <a:buFont typeface="Monotype Sorts" charset="2"/>
            </a:pPr>
            <a:r>
              <a:rPr lang="zh-CN" altLang="en-US" b="1" dirty="0"/>
              <a:t>第十一章  代码优化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Clr>
                <a:srgbClr val="FF00FF"/>
              </a:buClr>
              <a:buSzPct val="75000"/>
              <a:buFont typeface="Monotype Sorts" charset="2"/>
            </a:pPr>
            <a:endParaRPr lang="zh-CN" altLang="en-US" b="1" dirty="0"/>
          </a:p>
          <a:p>
            <a:pPr marL="0" indent="0">
              <a:buClr>
                <a:srgbClr val="FF00FF"/>
              </a:buClr>
              <a:buSzPct val="75000"/>
              <a:buFont typeface="Monotype Sorts" charset="2"/>
            </a:pPr>
            <a:endParaRPr lang="en-US" altLang="zh-CN" b="1" dirty="0"/>
          </a:p>
        </p:txBody>
      </p:sp>
      <p:sp>
        <p:nvSpPr>
          <p:cNvPr id="15364" name="Rectangle 5"/>
          <p:cNvSpPr/>
          <p:nvPr/>
        </p:nvSpPr>
        <p:spPr>
          <a:xfrm>
            <a:off x="4343400" y="1828800"/>
            <a:ext cx="47244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FF"/>
              </a:buClr>
              <a:buSzPct val="75000"/>
              <a:buFont typeface="Monotype Sorts" charset="2"/>
            </a:pPr>
            <a:endParaRPr lang="zh-CN" altLang="zh-CN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5181600"/>
          </a:xfrm>
          <a:ln/>
        </p:spPr>
        <p:txBody>
          <a:bodyPr vert="horz" wrap="square" lIns="90488" tIns="44450" rIns="90488" bIns="44450" anchor="t"/>
          <a:p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、上下文无关文法其能力相当于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、线性有界自动机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、下推自动机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、图灵机   </a:t>
            </a: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、有限自动机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38800"/>
          </a:xfrm>
          <a:ln/>
        </p:spPr>
        <p:txBody>
          <a:bodyPr vert="horz" wrap="square" lIns="90488" tIns="44450" rIns="90488" bIns="44450" anchor="t"/>
          <a:p>
            <a:r>
              <a:rPr lang="zh-CN" altLang="en-US" dirty="0">
                <a:latin typeface="宋体" panose="02010600030101010101" pitchFamily="2" charset="-122"/>
              </a:rPr>
              <a:t>二、判断题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局部优化是局限于一个基本块范围内的优化。（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、对任意的</a:t>
            </a:r>
            <a:r>
              <a:rPr lang="en-US" altLang="zh-CN" dirty="0">
                <a:latin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）文法</a:t>
            </a:r>
            <a:r>
              <a:rPr lang="en-US" altLang="zh-CN" dirty="0">
                <a:latin typeface="宋体" panose="02010600030101010101" pitchFamily="2" charset="-122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，都存在</a:t>
            </a:r>
            <a:r>
              <a:rPr lang="en-US" altLang="zh-CN" dirty="0">
                <a:latin typeface="宋体" panose="02010600030101010101" pitchFamily="2" charset="-122"/>
              </a:rPr>
              <a:t>DFA M</a:t>
            </a:r>
            <a:r>
              <a:rPr lang="zh-CN" altLang="en-US" dirty="0">
                <a:latin typeface="宋体" panose="02010600030101010101" pitchFamily="2" charset="-122"/>
              </a:rPr>
              <a:t>，满足</a:t>
            </a:r>
            <a:r>
              <a:rPr lang="en-US" altLang="zh-CN" dirty="0">
                <a:latin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=L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G</a:t>
            </a:r>
            <a:r>
              <a:rPr lang="zh-CN" altLang="en-US" dirty="0">
                <a:latin typeface="宋体" panose="02010600030101010101" pitchFamily="2" charset="-122"/>
              </a:rPr>
              <a:t>）。（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r>
              <a:rPr lang="zh-CN" altLang="en-US" dirty="0">
                <a:latin typeface="宋体" panose="02010600030101010101" pitchFamily="2" charset="-122"/>
              </a:rPr>
              <a:t> ）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、对任何一个正则集合</a:t>
            </a:r>
            <a:r>
              <a:rPr lang="en-US" altLang="zh-CN" dirty="0">
                <a:latin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</a:rPr>
              <a:t>，都有正则表达式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，满足</a:t>
            </a:r>
            <a:r>
              <a:rPr lang="en-US" altLang="zh-CN" dirty="0">
                <a:latin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=L</a:t>
            </a:r>
            <a:r>
              <a:rPr lang="zh-CN" altLang="en-US" dirty="0">
                <a:latin typeface="宋体" panose="02010600030101010101" pitchFamily="2" charset="-122"/>
              </a:rPr>
              <a:t>。（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 dirty="0">
                <a:latin typeface="宋体" panose="02010600030101010101" pitchFamily="2" charset="-122"/>
              </a:rPr>
              <a:t> ）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LL(1)</a:t>
            </a:r>
            <a:r>
              <a:rPr lang="zh-CN" altLang="en-US" dirty="0">
                <a:latin typeface="宋体" panose="02010600030101010101" pitchFamily="2" charset="-122"/>
              </a:rPr>
              <a:t>文法的任何句型的句柄都是唯一的。（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LL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）文法一定是无二义性的。（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 dirty="0">
                <a:latin typeface="宋体" panose="02010600030101010101" pitchFamily="2" charset="-122"/>
              </a:rPr>
              <a:t> ） </a:t>
            </a:r>
            <a:br>
              <a:rPr lang="zh-CN" altLang="en-US" dirty="0">
                <a:latin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9378" name="Text Box 2"/>
          <p:cNvSpPr txBox="1">
            <a:spLocks noChangeArrowheads="1"/>
          </p:cNvSpPr>
          <p:nvPr/>
        </p:nvSpPr>
        <p:spPr bwMode="auto">
          <a:xfrm>
            <a:off x="2209800" y="2590800"/>
            <a:ext cx="457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总复习串讲结束！</a:t>
            </a:r>
            <a:endParaRPr kumimoji="1" lang="zh-CN" altLang="en-US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谢谢大家！</a:t>
            </a:r>
            <a:endParaRPr kumimoji="1" lang="zh-CN" altLang="en-US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一、概论主要内容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2076450"/>
            <a:ext cx="4419600" cy="4114800"/>
          </a:xfrm>
          <a:ln/>
        </p:spPr>
        <p:txBody>
          <a:bodyPr vert="horz" wrap="square" lIns="90488" tIns="44450" rIns="90488" bIns="44450" anchor="t"/>
          <a:p>
            <a:r>
              <a:rPr lang="zh-CN" altLang="en-US" b="1" dirty="0"/>
              <a:t>编译程序的实现策略</a:t>
            </a:r>
            <a:endParaRPr lang="zh-CN" altLang="en-US" b="1" dirty="0"/>
          </a:p>
          <a:p>
            <a:pPr lvl="1"/>
            <a:r>
              <a:rPr lang="en-US" altLang="zh-CN" b="1" dirty="0"/>
              <a:t>T</a:t>
            </a:r>
            <a:r>
              <a:rPr lang="zh-CN" altLang="en-US" b="1" dirty="0"/>
              <a:t>型图</a:t>
            </a:r>
            <a:endParaRPr lang="zh-CN" altLang="en-US" b="1" dirty="0"/>
          </a:p>
          <a:p>
            <a:pPr lvl="1"/>
            <a:r>
              <a:rPr lang="zh-CN" altLang="en-US" b="1" dirty="0"/>
              <a:t>交叉编译</a:t>
            </a:r>
            <a:endParaRPr lang="zh-CN" altLang="en-US" b="1" dirty="0"/>
          </a:p>
          <a:p>
            <a:pPr lvl="1"/>
            <a:r>
              <a:rPr lang="zh-CN" altLang="en-US" b="1" dirty="0"/>
              <a:t>自展</a:t>
            </a:r>
            <a:endParaRPr lang="zh-CN" altLang="en-US" b="1" dirty="0"/>
          </a:p>
          <a:p>
            <a:r>
              <a:rPr lang="zh-CN" altLang="en-US" b="1" dirty="0"/>
              <a:t>编译程序总体结构</a:t>
            </a:r>
            <a:endParaRPr lang="zh-CN" altLang="en-US" b="1" dirty="0"/>
          </a:p>
          <a:p>
            <a:pPr lvl="1"/>
            <a:r>
              <a:rPr lang="en-US" altLang="zh-CN" b="1" dirty="0"/>
              <a:t>8</a:t>
            </a:r>
            <a:r>
              <a:rPr lang="zh-CN" altLang="en-US" b="1" dirty="0"/>
              <a:t>项功能、</a:t>
            </a:r>
            <a:r>
              <a:rPr lang="en-US" altLang="zh-CN" b="1" dirty="0"/>
              <a:t>8</a:t>
            </a:r>
            <a:r>
              <a:rPr lang="zh-CN" altLang="en-US" b="1" dirty="0"/>
              <a:t>个模块</a:t>
            </a:r>
            <a:endParaRPr lang="zh-CN" altLang="en-US" b="1" dirty="0"/>
          </a:p>
          <a:p>
            <a:pPr lvl="1"/>
            <a:endParaRPr lang="en-US" altLang="zh-CN" b="1" dirty="0"/>
          </a:p>
        </p:txBody>
      </p:sp>
      <p:grpSp>
        <p:nvGrpSpPr>
          <p:cNvPr id="16388" name="Group 9"/>
          <p:cNvGrpSpPr/>
          <p:nvPr/>
        </p:nvGrpSpPr>
        <p:grpSpPr>
          <a:xfrm>
            <a:off x="5334000" y="3276600"/>
            <a:ext cx="3429000" cy="1143000"/>
            <a:chOff x="3360" y="2064"/>
            <a:chExt cx="2160" cy="720"/>
          </a:xfrm>
        </p:grpSpPr>
        <p:sp>
          <p:nvSpPr>
            <p:cNvPr id="805892" name="Freeform 4"/>
            <p:cNvSpPr/>
            <p:nvPr/>
          </p:nvSpPr>
          <p:spPr bwMode="auto">
            <a:xfrm>
              <a:off x="3360" y="2064"/>
              <a:ext cx="2160" cy="720"/>
            </a:xfrm>
            <a:custGeom>
              <a:avLst/>
              <a:gdLst>
                <a:gd name="T0" fmla="*/ 0 w 2208"/>
                <a:gd name="T1" fmla="*/ 0 h 720"/>
                <a:gd name="T2" fmla="*/ 0 w 2208"/>
                <a:gd name="T3" fmla="*/ 336 h 720"/>
                <a:gd name="T4" fmla="*/ 624 w 2208"/>
                <a:gd name="T5" fmla="*/ 336 h 720"/>
                <a:gd name="T6" fmla="*/ 624 w 2208"/>
                <a:gd name="T7" fmla="*/ 720 h 720"/>
                <a:gd name="T8" fmla="*/ 1584 w 2208"/>
                <a:gd name="T9" fmla="*/ 720 h 720"/>
                <a:gd name="T10" fmla="*/ 1584 w 2208"/>
                <a:gd name="T11" fmla="*/ 336 h 720"/>
                <a:gd name="T12" fmla="*/ 2208 w 2208"/>
                <a:gd name="T13" fmla="*/ 336 h 720"/>
                <a:gd name="T14" fmla="*/ 2208 w 2208"/>
                <a:gd name="T15" fmla="*/ 0 h 720"/>
                <a:gd name="T16" fmla="*/ 0 w 2208"/>
                <a:gd name="T1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8" h="720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720"/>
                  </a:lnTo>
                  <a:lnTo>
                    <a:pt x="1584" y="720"/>
                  </a:lnTo>
                  <a:lnTo>
                    <a:pt x="1584" y="336"/>
                  </a:lnTo>
                  <a:lnTo>
                    <a:pt x="2208" y="336"/>
                  </a:lnTo>
                  <a:lnTo>
                    <a:pt x="2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5894" name="Text Box 6"/>
            <p:cNvSpPr txBox="1">
              <a:spLocks noChangeArrowheads="1"/>
            </p:cNvSpPr>
            <p:nvPr/>
          </p:nvSpPr>
          <p:spPr bwMode="auto">
            <a:xfrm>
              <a:off x="3984" y="2496"/>
              <a:ext cx="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书写语言</a:t>
              </a:r>
              <a:endParaRPr kumimoji="1" lang="zh-CN" altLang="en-US" sz="24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5895" name="Text Box 7"/>
            <p:cNvSpPr txBox="1">
              <a:spLocks noChangeArrowheads="1"/>
            </p:cNvSpPr>
            <p:nvPr/>
          </p:nvSpPr>
          <p:spPr bwMode="auto">
            <a:xfrm>
              <a:off x="4608" y="2064"/>
              <a:ext cx="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目标语言</a:t>
              </a:r>
              <a:endParaRPr kumimoji="1" lang="zh-CN" altLang="en-US" sz="24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5896" name="Text Box 8"/>
            <p:cNvSpPr txBox="1">
              <a:spLocks noChangeArrowheads="1"/>
            </p:cNvSpPr>
            <p:nvPr/>
          </p:nvSpPr>
          <p:spPr bwMode="auto">
            <a:xfrm>
              <a:off x="3360" y="2112"/>
              <a:ext cx="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源语言</a:t>
              </a:r>
              <a:endParaRPr kumimoji="1" lang="zh-CN" altLang="en-US" sz="24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704850"/>
            <a:ext cx="7772400" cy="457200"/>
          </a:xfrm>
          <a:ln w="12700"/>
        </p:spPr>
        <p:txBody>
          <a:bodyPr vert="horz" wrap="square" lIns="92075" tIns="46038" rIns="92075" bIns="46038" anchor="ctr"/>
          <a:p>
            <a:r>
              <a:rPr lang="zh-CN" altLang="en-US" b="1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编译程序的结构</a:t>
            </a:r>
            <a:endParaRPr lang="zh-CN" altLang="en-US" b="1" dirty="0">
              <a:solidFill>
                <a:srgbClr val="000000"/>
              </a:solidFill>
              <a:effectLst/>
              <a:latin typeface="宋体" panose="02010600030101010101" pitchFamily="2" charset="-122"/>
            </a:endParaRPr>
          </a:p>
        </p:txBody>
      </p:sp>
      <p:graphicFrame>
        <p:nvGraphicFramePr>
          <p:cNvPr id="806916" name="Object 4"/>
          <p:cNvGraphicFramePr/>
          <p:nvPr/>
        </p:nvGraphicFramePr>
        <p:xfrm>
          <a:off x="457200" y="1371600"/>
          <a:ext cx="8382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32200" imgH="2413000" progId="Word.Picture.8">
                  <p:embed/>
                </p:oleObj>
              </mc:Choice>
              <mc:Fallback>
                <p:oleObj name="" r:id="rId1" imgW="3632200" imgH="24130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FFFF"/>
                          </a:clrFrom>
                          <a:clrTo>
                            <a:srgbClr val="FFFFFF"/>
                          </a:clrTo>
                        </a:clrChange>
                        <a:lum bright="-51999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1371600"/>
                        <a:ext cx="8382000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07763" dir="2699999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5334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二、文法分类主要内容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181600"/>
          </a:xfrm>
          <a:ln/>
        </p:spPr>
        <p:txBody>
          <a:bodyPr vert="horz" wrap="square" lIns="90488" tIns="44450" rIns="90488" bIns="44450" anchor="t"/>
          <a:p>
            <a:r>
              <a:rPr lang="zh-CN" altLang="en-US" sz="2800" b="1" dirty="0"/>
              <a:t>文法的定义：</a:t>
            </a:r>
            <a:r>
              <a:rPr lang="zh-CN" altLang="en-US" sz="2800" b="1" dirty="0">
                <a:latin typeface="宋体" panose="02010600030101010101" pitchFamily="2" charset="-122"/>
              </a:rPr>
              <a:t>Ｇ</a:t>
            </a:r>
            <a:r>
              <a:rPr lang="en-US" altLang="zh-CN" sz="2800" b="1" dirty="0">
                <a:latin typeface="宋体" panose="02010600030101010101" pitchFamily="2" charset="-122"/>
              </a:rPr>
              <a:t>=(</a:t>
            </a:r>
            <a:r>
              <a:rPr lang="zh-CN" altLang="en-US" sz="2800" b="1" dirty="0">
                <a:latin typeface="宋体" panose="02010600030101010101" pitchFamily="2" charset="-122"/>
              </a:rPr>
              <a:t>Ｖ</a:t>
            </a:r>
            <a:r>
              <a:rPr lang="en-US" altLang="zh-CN" sz="2800" b="1" baseline="-25000" dirty="0"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，Ｖ</a:t>
            </a:r>
            <a:r>
              <a:rPr lang="en-US" altLang="zh-CN" sz="2800" b="1" baseline="-25000" dirty="0"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，Ｐ，Ｓ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zh-CN" altLang="en-US" sz="2800" b="1" dirty="0"/>
              <a:t>推导与归约：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最左推导（左句型、最右归约）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最右推导（右句型、规范句型、规范（最左）归约）</a:t>
            </a:r>
            <a:endParaRPr lang="zh-CN" altLang="en-US" sz="2400" b="1" dirty="0"/>
          </a:p>
          <a:p>
            <a:r>
              <a:rPr lang="zh-CN" altLang="en-US" sz="2800" b="1" dirty="0"/>
              <a:t>语法树（</a:t>
            </a:r>
            <a:r>
              <a:rPr lang="en-US" altLang="zh-CN" sz="2800" b="1" dirty="0">
                <a:latin typeface="宋体" panose="02010600030101010101" pitchFamily="2" charset="-122"/>
              </a:rPr>
              <a:t>CFG</a:t>
            </a:r>
            <a:r>
              <a:rPr lang="zh-CN" altLang="en-US" sz="2800" b="1" dirty="0">
                <a:latin typeface="宋体" panose="02010600030101010101" pitchFamily="2" charset="-122"/>
              </a:rPr>
              <a:t>的分析树）</a:t>
            </a:r>
            <a:endParaRPr lang="zh-CN" altLang="en-US" sz="2800" b="1" dirty="0"/>
          </a:p>
          <a:p>
            <a:r>
              <a:rPr lang="zh-CN" altLang="en-US" sz="2800" b="1" dirty="0"/>
              <a:t>二义性（定义）</a:t>
            </a:r>
            <a:endParaRPr lang="zh-CN" altLang="en-US" sz="2800" b="1" dirty="0"/>
          </a:p>
          <a:p>
            <a:r>
              <a:rPr lang="zh-CN" altLang="en-US" sz="2800" b="1" dirty="0"/>
              <a:t>文法的分类</a:t>
            </a:r>
            <a:endParaRPr lang="zh-CN" altLang="en-US" sz="2800" b="1" dirty="0"/>
          </a:p>
          <a:p>
            <a:pPr lvl="1"/>
            <a:r>
              <a:rPr lang="en-US" altLang="zh-CN" sz="2400" b="1" dirty="0"/>
              <a:t>PSG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CSG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CFG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RG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（短语、上下文有关、上下文无关、正规 文法）</a:t>
            </a:r>
            <a:endParaRPr lang="zh-CN" altLang="en-US" sz="2400" b="1" dirty="0"/>
          </a:p>
          <a:p>
            <a:pPr lvl="1"/>
            <a:r>
              <a:rPr lang="en-US" altLang="zh-CN" sz="2400" b="1" dirty="0"/>
              <a:t>PSL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CSL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CFL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RL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079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5334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三、词法分析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7939" name="Rectangle 205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76800"/>
          </a:xfrm>
          <a:ln/>
        </p:spPr>
        <p:txBody>
          <a:bodyPr vert="horz" wrap="square" lIns="90488" tIns="44450" rIns="90488" bIns="44450" anchor="t"/>
          <a:p>
            <a:pPr>
              <a:lnSpc>
                <a:spcPct val="9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、三型语言（</a:t>
            </a:r>
            <a:r>
              <a:rPr lang="en-US" altLang="zh-CN" b="1" dirty="0"/>
              <a:t>RL</a:t>
            </a:r>
            <a:r>
              <a:rPr lang="zh-CN" altLang="en-US" b="1" dirty="0"/>
              <a:t>）的等价描述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	</a:t>
            </a:r>
            <a:r>
              <a:rPr lang="en-US" altLang="zh-CN" b="1" dirty="0"/>
              <a:t>1)  RG</a:t>
            </a:r>
            <a:r>
              <a:rPr lang="zh-CN" altLang="en-US" b="1" dirty="0"/>
              <a:t>、</a:t>
            </a:r>
            <a:r>
              <a:rPr lang="en-US" altLang="zh-CN" b="1" dirty="0"/>
              <a:t>RE</a:t>
            </a:r>
            <a:r>
              <a:rPr lang="zh-CN" altLang="en-US" b="1" dirty="0"/>
              <a:t>、</a:t>
            </a:r>
            <a:r>
              <a:rPr lang="en-US" altLang="zh-CN" b="1" dirty="0"/>
              <a:t>FA(DFA</a:t>
            </a:r>
            <a:r>
              <a:rPr lang="zh-CN" altLang="en-US" b="1" dirty="0"/>
              <a:t>、</a:t>
            </a:r>
            <a:r>
              <a:rPr lang="en-US" altLang="zh-CN" b="1" dirty="0"/>
              <a:t>NFA </a:t>
            </a:r>
            <a:r>
              <a:rPr lang="zh-CN" altLang="en-US" b="1" dirty="0"/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en-US" altLang="zh-CN" b="1" dirty="0"/>
              <a:t>-NFA)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	2)  RG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 RE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dirty="0">
                <a:latin typeface="宋体" panose="02010600030101010101" pitchFamily="2" charset="-122"/>
              </a:rPr>
              <a:t>S→0A|1B  A→1S|1	B→0S|0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	</a:t>
            </a:r>
            <a:r>
              <a:rPr lang="en-US" altLang="zh-CN" b="1" dirty="0"/>
              <a:t>3) RE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RG(</a:t>
            </a:r>
            <a:r>
              <a:rPr lang="zh-CN" altLang="en-US" b="1" dirty="0"/>
              <a:t>正规定义式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dirty="0">
                <a:latin typeface="宋体" panose="02010600030101010101" pitchFamily="2" charset="-122"/>
              </a:rPr>
              <a:t>1|0  100  0</a:t>
            </a:r>
            <a:r>
              <a:rPr lang="en-US" altLang="zh-CN" b="1" baseline="30000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   (100)</a:t>
            </a:r>
            <a:r>
              <a:rPr lang="en-US" altLang="zh-CN" b="1" baseline="30000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  2(1|0)</a:t>
            </a:r>
            <a:r>
              <a:rPr lang="en-US" altLang="zh-CN" b="1" baseline="30000" dirty="0">
                <a:latin typeface="宋体" panose="02010600030101010101" pitchFamily="2" charset="-122"/>
              </a:rPr>
              <a:t>+</a:t>
            </a:r>
            <a:r>
              <a:rPr lang="en-US" altLang="zh-CN" b="1" dirty="0">
                <a:latin typeface="宋体" panose="02010600030101010101" pitchFamily="2" charset="-122"/>
              </a:rPr>
              <a:t>|0</a:t>
            </a:r>
            <a:r>
              <a:rPr lang="en-US" altLang="zh-CN" b="1" baseline="30000" dirty="0">
                <a:latin typeface="宋体" panose="02010600030101010101" pitchFamily="2" charset="-122"/>
              </a:rPr>
              <a:t>*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	</a:t>
            </a:r>
            <a:r>
              <a:rPr lang="en-US" altLang="zh-CN" b="1" dirty="0"/>
              <a:t>4) RG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FA(FA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RG</a:t>
            </a:r>
            <a:r>
              <a:rPr lang="zh-CN" altLang="en-US" b="1" dirty="0"/>
              <a:t>、</a:t>
            </a:r>
            <a:r>
              <a:rPr lang="en-US" altLang="zh-CN" b="1" dirty="0"/>
              <a:t>RE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FA</a:t>
            </a:r>
            <a:r>
              <a:rPr lang="zh-CN" altLang="en-US" b="1" dirty="0"/>
              <a:t>、</a:t>
            </a:r>
            <a:r>
              <a:rPr lang="en-US" altLang="zh-CN" b="1" dirty="0"/>
              <a:t>FA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RE)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		A→aB:      a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		A→a</a:t>
            </a:r>
            <a:r>
              <a:rPr lang="zh-CN" altLang="en-US" b="1" dirty="0">
                <a:latin typeface="宋体" panose="02010600030101010101" pitchFamily="2" charset="-122"/>
              </a:rPr>
              <a:t>：     </a:t>
            </a:r>
            <a:r>
              <a:rPr lang="en-US" altLang="zh-CN" b="1" dirty="0">
                <a:latin typeface="宋体" panose="02010600030101010101" pitchFamily="2" charset="-122"/>
              </a:rPr>
              <a:t>a	   T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07940" name="Oval 2052"/>
          <p:cNvSpPr>
            <a:spLocks noChangeArrowheads="1"/>
          </p:cNvSpPr>
          <p:nvPr/>
        </p:nvSpPr>
        <p:spPr bwMode="auto">
          <a:xfrm>
            <a:off x="2895600" y="5257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1" name="Oval 2053"/>
          <p:cNvSpPr>
            <a:spLocks noChangeArrowheads="1"/>
          </p:cNvSpPr>
          <p:nvPr/>
        </p:nvSpPr>
        <p:spPr bwMode="auto">
          <a:xfrm>
            <a:off x="4343400" y="5257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2" name="Line 2054"/>
          <p:cNvSpPr>
            <a:spLocks noChangeShapeType="1"/>
          </p:cNvSpPr>
          <p:nvPr/>
        </p:nvSpPr>
        <p:spPr bwMode="auto">
          <a:xfrm>
            <a:off x="31242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3" name="Oval 2055"/>
          <p:cNvSpPr>
            <a:spLocks noChangeArrowheads="1"/>
          </p:cNvSpPr>
          <p:nvPr/>
        </p:nvSpPr>
        <p:spPr bwMode="auto">
          <a:xfrm>
            <a:off x="2895600" y="5867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4" name="Oval 2056"/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5" name="Oval 2057"/>
          <p:cNvSpPr>
            <a:spLocks noChangeArrowheads="1"/>
          </p:cNvSpPr>
          <p:nvPr/>
        </p:nvSpPr>
        <p:spPr bwMode="auto">
          <a:xfrm>
            <a:off x="4191000" y="579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46" name="Line 2058"/>
          <p:cNvSpPr>
            <a:spLocks noChangeShapeType="1"/>
          </p:cNvSpPr>
          <p:nvPr/>
        </p:nvSpPr>
        <p:spPr bwMode="auto">
          <a:xfrm>
            <a:off x="3124200" y="594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1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7939">
                                            <p:txEl>
                                              <p:charRg st="1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7939">
                                            <p:txEl>
                                              <p:charRg st="1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7939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7939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7939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7939">
                                            <p:txEl>
                                              <p:charRg st="5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7939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7939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7939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7939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7939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7939">
                                            <p:txEl>
                                              <p:charRg st="13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793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793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charRg st="18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7939">
                                            <p:txEl>
                                              <p:charRg st="18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7939">
                                            <p:txEl>
                                              <p:charRg st="18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/>
      <p:bldP spid="807940" grpId="0" animBg="1"/>
      <p:bldP spid="807941" grpId="0" animBg="1"/>
      <p:bldP spid="807943" grpId="0" animBg="1"/>
      <p:bldP spid="807944" grpId="0" animBg="1"/>
      <p:bldP spid="8079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主要内容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8180" name="Text Box 4"/>
          <p:cNvSpPr/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、扫描器的设计与实现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1) </a:t>
            </a:r>
            <a:r>
              <a:rPr lang="zh-CN" altLang="en-US" b="1" dirty="0">
                <a:latin typeface="宋体" panose="02010600030101010101" pitchFamily="2" charset="-122"/>
              </a:rPr>
              <a:t>输入</a:t>
            </a:r>
            <a:r>
              <a:rPr lang="en-US" altLang="zh-CN" b="1" dirty="0">
                <a:latin typeface="宋体" panose="02010600030101010101" pitchFamily="2" charset="-122"/>
              </a:rPr>
              <a:t>(Character </a:t>
            </a:r>
            <a:r>
              <a:rPr lang="zh-CN" altLang="en-US" b="1" dirty="0">
                <a:latin typeface="宋体" panose="02010600030101010101" pitchFamily="2" charset="-122"/>
              </a:rPr>
              <a:t>字符流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2) </a:t>
            </a:r>
            <a:r>
              <a:rPr lang="zh-CN" altLang="en-US" b="1" dirty="0">
                <a:latin typeface="宋体" panose="02010600030101010101" pitchFamily="2" charset="-122"/>
              </a:rPr>
              <a:t>输出</a:t>
            </a:r>
            <a:r>
              <a:rPr lang="en-US" altLang="zh-CN" b="1" dirty="0">
                <a:latin typeface="宋体" panose="02010600030101010101" pitchFamily="2" charset="-122"/>
              </a:rPr>
              <a:t>(Token </a:t>
            </a:r>
            <a:r>
              <a:rPr lang="zh-CN" altLang="en-US" b="1" dirty="0">
                <a:latin typeface="宋体" panose="02010600030101010101" pitchFamily="2" charset="-122"/>
              </a:rPr>
              <a:t>符号</a:t>
            </a:r>
            <a:r>
              <a:rPr lang="en-US" altLang="zh-CN" b="1" dirty="0">
                <a:latin typeface="Arial" panose="020B0604020202020204" pitchFamily="34" charset="0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二元组流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3) </a:t>
            </a:r>
            <a:r>
              <a:rPr lang="zh-CN" altLang="en-US" b="1" dirty="0">
                <a:latin typeface="宋体" panose="02010600030101010101" pitchFamily="2" charset="-122"/>
              </a:rPr>
              <a:t>缓冲区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4) </a:t>
            </a:r>
            <a:r>
              <a:rPr lang="zh-CN" altLang="en-US" b="1" dirty="0">
                <a:latin typeface="宋体" panose="02010600030101010101" pitchFamily="2" charset="-122"/>
              </a:rPr>
              <a:t>状态图的实现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、 </a:t>
            </a:r>
            <a:r>
              <a:rPr lang="en-US" altLang="zh-CN" b="1" dirty="0">
                <a:latin typeface="宋体" panose="02010600030101010101" pitchFamily="2" charset="-122"/>
              </a:rPr>
              <a:t>Lex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2125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76200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四、自顶向下 语法分析</a:t>
            </a:r>
            <a:endParaRPr kumimoji="1" lang="zh-CN" altLang="en-US" sz="4400" b="1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21507" name="Rectangle 3075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724400"/>
          </a:xfrm>
          <a:ln/>
        </p:spPr>
        <p:txBody>
          <a:bodyPr vert="horz" wrap="square" lIns="90488" tIns="44450" rIns="90488" bIns="44450" anchor="t"/>
          <a:p>
            <a:r>
              <a:rPr lang="en-US" altLang="zh-CN" sz="3600" b="1" dirty="0"/>
              <a:t>1</a:t>
            </a:r>
            <a:r>
              <a:rPr lang="zh-CN" altLang="en-US" sz="3600" b="1" dirty="0"/>
              <a:t>、左递归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按转换规范完成变换</a:t>
            </a:r>
            <a:endParaRPr lang="zh-CN" altLang="en-US" sz="3600" b="1" dirty="0"/>
          </a:p>
          <a:p>
            <a:r>
              <a:rPr lang="zh-CN" altLang="en-US" b="1" dirty="0">
                <a:latin typeface="宋体" panose="02010600030101010101" pitchFamily="2" charset="-122"/>
              </a:rPr>
              <a:t>将</a:t>
            </a:r>
            <a:r>
              <a:rPr lang="en-US" altLang="zh-CN" b="1" dirty="0">
                <a:latin typeface="宋体" panose="02010600030101010101" pitchFamily="2" charset="-122"/>
              </a:rPr>
              <a:t>A→Aα|β</a:t>
            </a:r>
            <a:r>
              <a:rPr lang="zh-CN" altLang="en-US" b="1" dirty="0">
                <a:latin typeface="宋体" panose="02010600030101010101" pitchFamily="2" charset="-122"/>
              </a:rPr>
              <a:t>替换为</a:t>
            </a:r>
            <a:r>
              <a:rPr lang="en-US" altLang="zh-CN" b="1" dirty="0">
                <a:latin typeface="宋体" panose="02010600030101010101" pitchFamily="2" charset="-122"/>
              </a:rPr>
              <a:t>A→βA</a:t>
            </a:r>
            <a:r>
              <a:rPr lang="en-US" altLang="zh-CN" b="1" dirty="0"/>
              <a:t>’ </a:t>
            </a:r>
            <a:r>
              <a:rPr lang="zh-CN" altLang="en-US" b="1" dirty="0">
                <a:latin typeface="宋体" panose="02010600030101010101" pitchFamily="2" charset="-122"/>
              </a:rPr>
              <a:t>和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/>
              <a:t>’ </a:t>
            </a:r>
            <a:r>
              <a:rPr lang="en-US" altLang="zh-CN" b="1" dirty="0">
                <a:latin typeface="宋体" panose="02010600030101010101" pitchFamily="2" charset="-122"/>
              </a:rPr>
              <a:t>→αA</a:t>
            </a:r>
            <a:r>
              <a:rPr lang="en-US" altLang="zh-CN" b="1" dirty="0"/>
              <a:t>’|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endParaRPr lang="en-US" altLang="zh-CN" b="1" dirty="0">
              <a:latin typeface="宋体" panose="02010600030101010101" pitchFamily="2" charset="-122"/>
            </a:endParaRPr>
          </a:p>
          <a:p>
            <a:r>
              <a:rPr lang="zh-CN" altLang="en-US" b="1" dirty="0"/>
              <a:t>一般地：</a:t>
            </a:r>
            <a:endParaRPr lang="zh-CN" altLang="en-US" b="1" dirty="0"/>
          </a:p>
          <a:p>
            <a:pPr lvl="1"/>
            <a:r>
              <a:rPr lang="zh-CN" altLang="en-US" b="1" dirty="0"/>
              <a:t>用产生式组</a:t>
            </a:r>
            <a:endParaRPr lang="zh-CN" altLang="en-US" b="1" dirty="0"/>
          </a:p>
          <a:p>
            <a:pPr lvl="2"/>
            <a:r>
              <a:rPr lang="en-US" altLang="zh-CN" b="1" dirty="0"/>
              <a:t>A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/>
              <a:t>β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B|β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B</a:t>
            </a:r>
            <a:r>
              <a:rPr lang="en-US" altLang="zh-CN" b="1" baseline="-30000" dirty="0"/>
              <a:t> </a:t>
            </a:r>
            <a:r>
              <a:rPr lang="en-US" altLang="zh-CN" b="1" dirty="0"/>
              <a:t>|…|β</a:t>
            </a:r>
            <a:r>
              <a:rPr lang="en-US" altLang="zh-CN" b="1" baseline="-30000" dirty="0"/>
              <a:t>n </a:t>
            </a:r>
            <a:r>
              <a:rPr lang="en-US" altLang="zh-CN" b="1" dirty="0"/>
              <a:t>B</a:t>
            </a:r>
            <a:endParaRPr lang="en-US" altLang="zh-CN" b="1" dirty="0"/>
          </a:p>
          <a:p>
            <a:pPr lvl="2"/>
            <a:r>
              <a:rPr lang="en-US" altLang="zh-CN" b="1" dirty="0"/>
              <a:t>B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/>
              <a:t>α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B|α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B</a:t>
            </a:r>
            <a:r>
              <a:rPr lang="en-US" altLang="zh-CN" b="1" baseline="-30000" dirty="0"/>
              <a:t> </a:t>
            </a:r>
            <a:r>
              <a:rPr lang="en-US" altLang="zh-CN" b="1" dirty="0"/>
              <a:t>|…|α</a:t>
            </a:r>
            <a:r>
              <a:rPr lang="en-US" altLang="zh-CN" b="1" baseline="-30000" dirty="0"/>
              <a:t>n </a:t>
            </a:r>
            <a:r>
              <a:rPr lang="en-US" altLang="zh-CN" b="1" dirty="0"/>
              <a:t>B|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/>
              <a:t>替换产生式组</a:t>
            </a:r>
            <a:endParaRPr lang="zh-CN" altLang="en-US" b="1" dirty="0"/>
          </a:p>
          <a:p>
            <a:pPr lvl="2"/>
            <a:r>
              <a:rPr lang="en-US" altLang="zh-CN" b="1" dirty="0"/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→A</a:t>
            </a:r>
            <a:r>
              <a:rPr lang="en-US" altLang="zh-CN" b="1" dirty="0"/>
              <a:t>α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|A</a:t>
            </a:r>
            <a:r>
              <a:rPr lang="en-US" altLang="zh-CN" b="1" dirty="0"/>
              <a:t>α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/>
              <a:t>…</a:t>
            </a:r>
            <a:r>
              <a:rPr lang="en-US" altLang="zh-CN" b="1" dirty="0">
                <a:latin typeface="宋体" panose="02010600030101010101" pitchFamily="2" charset="-122"/>
              </a:rPr>
              <a:t>|A</a:t>
            </a:r>
            <a:r>
              <a:rPr lang="en-US" altLang="zh-CN" b="1" dirty="0"/>
              <a:t>α</a:t>
            </a:r>
            <a:r>
              <a:rPr lang="en-US" altLang="zh-CN" b="1" baseline="-30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/>
              <a:t>β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/>
              <a:t>β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/>
              <a:t>…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/>
              <a:t>β</a:t>
            </a:r>
            <a:r>
              <a:rPr lang="en-US" altLang="zh-CN" b="1" baseline="-30000" dirty="0">
                <a:latin typeface="宋体" panose="02010600030101010101" pitchFamily="2" charset="-122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2"/>
            <a:r>
              <a:rPr lang="zh-CN" altLang="en-US" b="1" dirty="0">
                <a:latin typeface="宋体" panose="02010600030101010101" pitchFamily="2" charset="-122"/>
              </a:rPr>
              <a:t>其中：</a:t>
            </a:r>
            <a:r>
              <a:rPr lang="en-US" altLang="zh-CN" b="1" dirty="0"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latin typeface="宋体" panose="02010600030101010101" pitchFamily="2" charset="-122"/>
              </a:rPr>
              <a:t>为新变量，相当于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/>
              <a:t>’</a:t>
            </a: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图">
  <a:themeElements>
    <a:clrScheme name="">
      <a:dk1>
        <a:srgbClr val="000000"/>
      </a:dk1>
      <a:lt1>
        <a:srgbClr val="FFFFFF"/>
      </a:lt1>
      <a:dk2>
        <a:srgbClr val="009FFF"/>
      </a:dk2>
      <a:lt2>
        <a:srgbClr val="676767"/>
      </a:lt2>
      <a:accent1>
        <a:srgbClr val="D49FFF"/>
      </a:accent1>
      <a:accent2>
        <a:srgbClr val="EF9100"/>
      </a:accent2>
      <a:accent3>
        <a:srgbClr val="FFFFFF"/>
      </a:accent3>
      <a:accent4>
        <a:srgbClr val="000000"/>
      </a:accent4>
      <a:accent5>
        <a:srgbClr val="E6CDFF"/>
      </a:accent5>
      <a:accent6>
        <a:srgbClr val="D98300"/>
      </a:accent6>
      <a:hlink>
        <a:srgbClr val="009688"/>
      </a:hlink>
      <a:folHlink>
        <a:srgbClr val="DADADA"/>
      </a:folHlink>
    </a:clrScheme>
    <a:fontScheme name="图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图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图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图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图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图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图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图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009FFF"/>
    </a:dk2>
    <a:lt2>
      <a:srgbClr val="676767"/>
    </a:lt2>
    <a:accent1>
      <a:srgbClr val="D49FFF"/>
    </a:accent1>
    <a:accent2>
      <a:srgbClr val="EF9100"/>
    </a:accent2>
    <a:accent3>
      <a:srgbClr val="FFFFFF"/>
    </a:accent3>
    <a:accent4>
      <a:srgbClr val="DADADA"/>
    </a:accent4>
    <a:accent5>
      <a:srgbClr val="E6CDFF"/>
    </a:accent5>
    <a:accent6>
      <a:srgbClr val="D98300"/>
    </a:accent6>
    <a:hlink>
      <a:srgbClr val="009688"/>
    </a:hlink>
    <a:folHlink>
      <a:srgbClr val="DADAD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D:\2005\pot\沙滩.pot</Template>
  <TotalTime>0</TotalTime>
  <Words>4880</Words>
  <Application>WPS 演示</Application>
  <PresentationFormat>全屏显示(4:3)</PresentationFormat>
  <Paragraphs>416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Monotype Sorts</vt:lpstr>
      <vt:lpstr>Wingdings</vt:lpstr>
      <vt:lpstr>Symbol</vt:lpstr>
      <vt:lpstr>Comic Sans MS</vt:lpstr>
      <vt:lpstr>楷体_GB2312</vt:lpstr>
      <vt:lpstr>新宋体</vt:lpstr>
      <vt:lpstr>微软雅黑</vt:lpstr>
      <vt:lpstr>Arial Unicode MS</vt:lpstr>
      <vt:lpstr>图</vt:lpstr>
      <vt:lpstr>Word.Picture.8</vt:lpstr>
      <vt:lpstr>Paint.Picture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creator>刘远兴</dc:creator>
  <cp:keywords>总复习</cp:keywords>
  <dc:subject>总复习</dc:subject>
  <cp:lastModifiedBy>刘远兴</cp:lastModifiedBy>
  <cp:revision>205</cp:revision>
  <dcterms:created xsi:type="dcterms:W3CDTF">1995-06-17T23:31:02Z</dcterms:created>
  <dcterms:modified xsi:type="dcterms:W3CDTF">2020-11-30T03:41:00Z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