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542" r:id="rId2"/>
    <p:sldId id="543" r:id="rId3"/>
    <p:sldId id="569" r:id="rId4"/>
    <p:sldId id="570" r:id="rId5"/>
    <p:sldId id="571" r:id="rId6"/>
    <p:sldId id="572" r:id="rId7"/>
    <p:sldId id="573" r:id="rId8"/>
    <p:sldId id="574" r:id="rId9"/>
    <p:sldId id="575" r:id="rId10"/>
    <p:sldId id="576" r:id="rId11"/>
    <p:sldId id="577" r:id="rId12"/>
    <p:sldId id="578" r:id="rId13"/>
    <p:sldId id="579" r:id="rId14"/>
    <p:sldId id="580" r:id="rId15"/>
    <p:sldId id="582" r:id="rId16"/>
    <p:sldId id="581" r:id="rId17"/>
    <p:sldId id="583" r:id="rId18"/>
    <p:sldId id="58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3541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2020/11/19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3.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4283"/>
            <a:ext cx="9144000" cy="5263283"/>
          </a:xfrm>
          <a:prstGeom prst="rect">
            <a:avLst/>
          </a:prstGeom>
        </p:spPr>
      </p:pic>
      <p:sp>
        <p:nvSpPr>
          <p:cNvPr id="2" name="标题 1"/>
          <p:cNvSpPr>
            <a:spLocks noGrp="1"/>
          </p:cNvSpPr>
          <p:nvPr>
            <p:ph type="ctrTitle"/>
          </p:nvPr>
        </p:nvSpPr>
        <p:spPr>
          <a:xfrm>
            <a:off x="611189" y="1765262"/>
            <a:ext cx="7921624" cy="1413164"/>
          </a:xfrm>
        </p:spPr>
        <p:txBody>
          <a:bodyPr>
            <a:normAutofit/>
          </a:bodyPr>
          <a:lstStyle/>
          <a:p>
            <a:r>
              <a:rPr lang="zh-CN" altLang="en-US" sz="4000" b="1" dirty="0"/>
              <a:t>计算机网络：自顶向下方法习题</a:t>
            </a:r>
          </a:p>
        </p:txBody>
      </p:sp>
      <p:sp>
        <p:nvSpPr>
          <p:cNvPr id="3" name="副标题 2"/>
          <p:cNvSpPr>
            <a:spLocks noGrp="1"/>
          </p:cNvSpPr>
          <p:nvPr>
            <p:ph type="subTitle" idx="1"/>
          </p:nvPr>
        </p:nvSpPr>
        <p:spPr>
          <a:xfrm>
            <a:off x="3844597" y="5468863"/>
            <a:ext cx="2360894" cy="629036"/>
          </a:xfrm>
        </p:spPr>
        <p:txBody>
          <a:bodyPr>
            <a:noAutofit/>
          </a:bodyPr>
          <a:lstStyle/>
          <a:p>
            <a:pPr algn="l">
              <a:lnSpc>
                <a:spcPct val="150000"/>
              </a:lnSpc>
              <a:spcBef>
                <a:spcPts val="0"/>
              </a:spcBef>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时间：</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月</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66" y="6040583"/>
            <a:ext cx="679692" cy="679692"/>
          </a:xfrm>
          <a:prstGeom prst="rect">
            <a:avLst/>
          </a:prstGeom>
        </p:spPr>
      </p:pic>
      <p:sp>
        <p:nvSpPr>
          <p:cNvPr id="8" name="文本框 7"/>
          <p:cNvSpPr txBox="1"/>
          <p:nvPr/>
        </p:nvSpPr>
        <p:spPr>
          <a:xfrm>
            <a:off x="950775" y="6292514"/>
            <a:ext cx="3476445" cy="323165"/>
          </a:xfrm>
          <a:prstGeom prst="rect">
            <a:avLst/>
          </a:prstGeom>
          <a:noFill/>
        </p:spPr>
        <p:txBody>
          <a:bodyPr wrap="square" rtlCol="0">
            <a:spAutoFit/>
          </a:bodyPr>
          <a:lstStyle/>
          <a:p>
            <a:r>
              <a:rPr lang="en-US" altLang="zh-CN" sz="1500" dirty="0">
                <a:solidFill>
                  <a:schemeClr val="tx2"/>
                </a:solidFill>
                <a:latin typeface="华文仿宋" panose="02010600040101010101" pitchFamily="2" charset="-122"/>
                <a:ea typeface="华文仿宋" panose="02010600040101010101" pitchFamily="2" charset="-122"/>
                <a:cs typeface="Times New Roman" panose="02020603050405020304" pitchFamily="18" charset="0"/>
              </a:rPr>
              <a:t>China University of Geosciences</a:t>
            </a:r>
            <a:endParaRPr lang="zh-CN" altLang="en-US" sz="1500" dirty="0">
              <a:solidFill>
                <a:schemeClr val="tx2"/>
              </a:solidFill>
              <a:latin typeface="华文仿宋" panose="02010600040101010101" pitchFamily="2" charset="-122"/>
              <a:ea typeface="华文仿宋" panose="02010600040101010101" pitchFamily="2" charset="-122"/>
            </a:endParaRPr>
          </a:p>
        </p:txBody>
      </p:sp>
      <p:cxnSp>
        <p:nvCxnSpPr>
          <p:cNvPr id="10" name="直接连接符 9"/>
          <p:cNvCxnSpPr/>
          <p:nvPr/>
        </p:nvCxnSpPr>
        <p:spPr>
          <a:xfrm>
            <a:off x="887064" y="6618982"/>
            <a:ext cx="3212352" cy="0"/>
          </a:xfrm>
          <a:prstGeom prst="line">
            <a:avLst/>
          </a:prstGeom>
          <a:ln>
            <a:solidFill>
              <a:schemeClr val="tx2"/>
            </a:solidFill>
            <a:tailEnd type="oval" w="med" len="lg"/>
          </a:ln>
        </p:spPr>
        <p:style>
          <a:lnRef idx="1">
            <a:schemeClr val="accent1"/>
          </a:lnRef>
          <a:fillRef idx="0">
            <a:schemeClr val="accent1"/>
          </a:fillRef>
          <a:effectRef idx="0">
            <a:schemeClr val="accent1"/>
          </a:effectRef>
          <a:fontRef idx="minor">
            <a:schemeClr val="tx1"/>
          </a:fontRef>
        </p:style>
      </p:cxnSp>
      <p:sp>
        <p:nvSpPr>
          <p:cNvPr id="16" name="Line 14"/>
          <p:cNvSpPr>
            <a:spLocks noChangeShapeType="1"/>
          </p:cNvSpPr>
          <p:nvPr/>
        </p:nvSpPr>
        <p:spPr bwMode="auto">
          <a:xfrm flipV="1">
            <a:off x="3916684" y="5899972"/>
            <a:ext cx="1725163" cy="3312"/>
          </a:xfrm>
          <a:prstGeom prst="line">
            <a:avLst/>
          </a:prstGeom>
          <a:noFill/>
          <a:ln w="19050">
            <a:solidFill>
              <a:schemeClr val="tx1"/>
            </a:solidFill>
            <a:prstDash val="solid"/>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4"/>
          <p:cNvSpPr>
            <a:spLocks noChangeShapeType="1"/>
          </p:cNvSpPr>
          <p:nvPr/>
        </p:nvSpPr>
        <p:spPr bwMode="auto">
          <a:xfrm flipV="1">
            <a:off x="3916684" y="5527260"/>
            <a:ext cx="1725163" cy="3380"/>
          </a:xfrm>
          <a:prstGeom prst="line">
            <a:avLst/>
          </a:prstGeom>
          <a:noFill/>
          <a:ln w="19050">
            <a:solidFill>
              <a:schemeClr val="tx1"/>
            </a:solidFill>
            <a:prstDash val="solid"/>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advTm="1124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90811"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9/20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04938" y="1038726"/>
            <a:ext cx="5961195" cy="461665"/>
          </a:xfrm>
          <a:prstGeom prst="rect">
            <a:avLst/>
          </a:prstGeom>
          <a:noFill/>
        </p:spPr>
        <p:txBody>
          <a:bodyPr wrap="square" rtlCol="0">
            <a:spAutoFit/>
          </a:bodyPr>
          <a:lstStyle/>
          <a:p>
            <a:r>
              <a:rPr lang="en-US" altLang="zh-CN" sz="2400" dirty="0"/>
              <a:t>a.</a:t>
            </a:r>
          </a:p>
        </p:txBody>
      </p:sp>
      <p:grpSp>
        <p:nvGrpSpPr>
          <p:cNvPr id="36" name="组合 35">
            <a:extLst>
              <a:ext uri="{FF2B5EF4-FFF2-40B4-BE49-F238E27FC236}">
                <a16:creationId xmlns:a16="http://schemas.microsoft.com/office/drawing/2014/main" id="{55684D64-4F6B-4060-9CB5-CD487BCA08DD}"/>
              </a:ext>
            </a:extLst>
          </p:cNvPr>
          <p:cNvGrpSpPr/>
          <p:nvPr/>
        </p:nvGrpSpPr>
        <p:grpSpPr>
          <a:xfrm>
            <a:off x="2101080" y="1387595"/>
            <a:ext cx="6199541" cy="4160950"/>
            <a:chOff x="2531712" y="1318248"/>
            <a:chExt cx="5153533" cy="3242659"/>
          </a:xfrm>
        </p:grpSpPr>
        <p:pic>
          <p:nvPicPr>
            <p:cNvPr id="24" name="图片 23">
              <a:extLst>
                <a:ext uri="{FF2B5EF4-FFF2-40B4-BE49-F238E27FC236}">
                  <a16:creationId xmlns:a16="http://schemas.microsoft.com/office/drawing/2014/main" id="{863EFF13-7501-4340-9F56-EC376FFCB3DD}"/>
                </a:ext>
              </a:extLst>
            </p:cNvPr>
            <p:cNvPicPr>
              <a:picLocks noChangeAspect="1"/>
            </p:cNvPicPr>
            <p:nvPr/>
          </p:nvPicPr>
          <p:blipFill>
            <a:blip r:embed="rId3"/>
            <a:stretch>
              <a:fillRect/>
            </a:stretch>
          </p:blipFill>
          <p:spPr>
            <a:xfrm>
              <a:off x="5141202" y="2141452"/>
              <a:ext cx="1905165" cy="281964"/>
            </a:xfrm>
            <a:prstGeom prst="rect">
              <a:avLst/>
            </a:prstGeom>
          </p:spPr>
        </p:pic>
        <p:pic>
          <p:nvPicPr>
            <p:cNvPr id="25" name="图片 24">
              <a:extLst>
                <a:ext uri="{FF2B5EF4-FFF2-40B4-BE49-F238E27FC236}">
                  <a16:creationId xmlns:a16="http://schemas.microsoft.com/office/drawing/2014/main" id="{1B64F632-08BD-4307-8CF0-55CB4E282166}"/>
                </a:ext>
              </a:extLst>
            </p:cNvPr>
            <p:cNvPicPr>
              <a:picLocks noChangeAspect="1"/>
            </p:cNvPicPr>
            <p:nvPr/>
          </p:nvPicPr>
          <p:blipFill>
            <a:blip r:embed="rId4"/>
            <a:stretch>
              <a:fillRect/>
            </a:stretch>
          </p:blipFill>
          <p:spPr>
            <a:xfrm>
              <a:off x="7007006" y="2181637"/>
              <a:ext cx="678239" cy="259102"/>
            </a:xfrm>
            <a:prstGeom prst="rect">
              <a:avLst/>
            </a:prstGeom>
          </p:spPr>
        </p:pic>
        <p:grpSp>
          <p:nvGrpSpPr>
            <p:cNvPr id="35" name="组合 34">
              <a:extLst>
                <a:ext uri="{FF2B5EF4-FFF2-40B4-BE49-F238E27FC236}">
                  <a16:creationId xmlns:a16="http://schemas.microsoft.com/office/drawing/2014/main" id="{AD9BB295-AA72-4354-A81C-1D2BEBCC7043}"/>
                </a:ext>
              </a:extLst>
            </p:cNvPr>
            <p:cNvGrpSpPr/>
            <p:nvPr/>
          </p:nvGrpSpPr>
          <p:grpSpPr>
            <a:xfrm>
              <a:off x="2531712" y="1318248"/>
              <a:ext cx="5096205" cy="3242659"/>
              <a:chOff x="2531712" y="1318248"/>
              <a:chExt cx="5096205" cy="3242659"/>
            </a:xfrm>
          </p:grpSpPr>
          <p:pic>
            <p:nvPicPr>
              <p:cNvPr id="19" name="图片 18">
                <a:extLst>
                  <a:ext uri="{FF2B5EF4-FFF2-40B4-BE49-F238E27FC236}">
                    <a16:creationId xmlns:a16="http://schemas.microsoft.com/office/drawing/2014/main" id="{633BA84C-7E28-41D2-B6BB-0FB8D417FAC2}"/>
                  </a:ext>
                </a:extLst>
              </p:cNvPr>
              <p:cNvPicPr>
                <a:picLocks noChangeAspect="1"/>
              </p:cNvPicPr>
              <p:nvPr/>
            </p:nvPicPr>
            <p:blipFill>
              <a:blip r:embed="rId5"/>
              <a:stretch>
                <a:fillRect/>
              </a:stretch>
            </p:blipFill>
            <p:spPr>
              <a:xfrm>
                <a:off x="2636384" y="1318248"/>
                <a:ext cx="4519052" cy="304826"/>
              </a:xfrm>
              <a:prstGeom prst="rect">
                <a:avLst/>
              </a:prstGeom>
            </p:spPr>
          </p:pic>
          <p:pic>
            <p:nvPicPr>
              <p:cNvPr id="21" name="图片 20">
                <a:extLst>
                  <a:ext uri="{FF2B5EF4-FFF2-40B4-BE49-F238E27FC236}">
                    <a16:creationId xmlns:a16="http://schemas.microsoft.com/office/drawing/2014/main" id="{268E0280-0A10-45E1-8644-8BBD2A603B16}"/>
                  </a:ext>
                </a:extLst>
              </p:cNvPr>
              <p:cNvPicPr>
                <a:picLocks noChangeAspect="1"/>
              </p:cNvPicPr>
              <p:nvPr/>
            </p:nvPicPr>
            <p:blipFill>
              <a:blip r:embed="rId6"/>
              <a:stretch>
                <a:fillRect/>
              </a:stretch>
            </p:blipFill>
            <p:spPr>
              <a:xfrm>
                <a:off x="2531712" y="1623074"/>
                <a:ext cx="3246401" cy="243861"/>
              </a:xfrm>
              <a:prstGeom prst="rect">
                <a:avLst/>
              </a:prstGeom>
            </p:spPr>
          </p:pic>
          <p:pic>
            <p:nvPicPr>
              <p:cNvPr id="22" name="图片 21">
                <a:extLst>
                  <a:ext uri="{FF2B5EF4-FFF2-40B4-BE49-F238E27FC236}">
                    <a16:creationId xmlns:a16="http://schemas.microsoft.com/office/drawing/2014/main" id="{9488E595-0777-419C-8F5A-107E42AA31CA}"/>
                  </a:ext>
                </a:extLst>
              </p:cNvPr>
              <p:cNvPicPr>
                <a:picLocks noChangeAspect="1"/>
              </p:cNvPicPr>
              <p:nvPr/>
            </p:nvPicPr>
            <p:blipFill>
              <a:blip r:embed="rId7"/>
              <a:stretch>
                <a:fillRect/>
              </a:stretch>
            </p:blipFill>
            <p:spPr>
              <a:xfrm>
                <a:off x="2655518" y="1866935"/>
                <a:ext cx="2956816" cy="266723"/>
              </a:xfrm>
              <a:prstGeom prst="rect">
                <a:avLst/>
              </a:prstGeom>
            </p:spPr>
          </p:pic>
          <p:pic>
            <p:nvPicPr>
              <p:cNvPr id="23" name="图片 22">
                <a:extLst>
                  <a:ext uri="{FF2B5EF4-FFF2-40B4-BE49-F238E27FC236}">
                    <a16:creationId xmlns:a16="http://schemas.microsoft.com/office/drawing/2014/main" id="{60C989D6-4B87-4543-BF45-9193B98867B1}"/>
                  </a:ext>
                </a:extLst>
              </p:cNvPr>
              <p:cNvPicPr>
                <a:picLocks noChangeAspect="1"/>
              </p:cNvPicPr>
              <p:nvPr/>
            </p:nvPicPr>
            <p:blipFill>
              <a:blip r:embed="rId8"/>
              <a:stretch>
                <a:fillRect/>
              </a:stretch>
            </p:blipFill>
            <p:spPr>
              <a:xfrm>
                <a:off x="2636384" y="2133658"/>
                <a:ext cx="2552921" cy="281964"/>
              </a:xfrm>
              <a:prstGeom prst="rect">
                <a:avLst/>
              </a:prstGeom>
            </p:spPr>
          </p:pic>
          <p:pic>
            <p:nvPicPr>
              <p:cNvPr id="27" name="图片 26">
                <a:extLst>
                  <a:ext uri="{FF2B5EF4-FFF2-40B4-BE49-F238E27FC236}">
                    <a16:creationId xmlns:a16="http://schemas.microsoft.com/office/drawing/2014/main" id="{D684A0CF-D2DE-4A67-A9E0-C8F4D7FE69EB}"/>
                  </a:ext>
                </a:extLst>
              </p:cNvPr>
              <p:cNvPicPr>
                <a:picLocks noChangeAspect="1"/>
              </p:cNvPicPr>
              <p:nvPr/>
            </p:nvPicPr>
            <p:blipFill>
              <a:blip r:embed="rId9"/>
              <a:stretch>
                <a:fillRect/>
              </a:stretch>
            </p:blipFill>
            <p:spPr>
              <a:xfrm>
                <a:off x="2636384" y="2432325"/>
                <a:ext cx="4519052" cy="251482"/>
              </a:xfrm>
              <a:prstGeom prst="rect">
                <a:avLst/>
              </a:prstGeom>
            </p:spPr>
          </p:pic>
          <p:pic>
            <p:nvPicPr>
              <p:cNvPr id="29" name="图片 28">
                <a:extLst>
                  <a:ext uri="{FF2B5EF4-FFF2-40B4-BE49-F238E27FC236}">
                    <a16:creationId xmlns:a16="http://schemas.microsoft.com/office/drawing/2014/main" id="{BE778ABF-6AA4-44FE-8F20-3AE4CDACD10C}"/>
                  </a:ext>
                </a:extLst>
              </p:cNvPr>
              <p:cNvPicPr>
                <a:picLocks noChangeAspect="1"/>
              </p:cNvPicPr>
              <p:nvPr/>
            </p:nvPicPr>
            <p:blipFill>
              <a:blip r:embed="rId10"/>
              <a:stretch>
                <a:fillRect/>
              </a:stretch>
            </p:blipFill>
            <p:spPr>
              <a:xfrm>
                <a:off x="2655518" y="2678930"/>
                <a:ext cx="2705334" cy="259102"/>
              </a:xfrm>
              <a:prstGeom prst="rect">
                <a:avLst/>
              </a:prstGeom>
            </p:spPr>
          </p:pic>
          <p:pic>
            <p:nvPicPr>
              <p:cNvPr id="30" name="图片 29">
                <a:extLst>
                  <a:ext uri="{FF2B5EF4-FFF2-40B4-BE49-F238E27FC236}">
                    <a16:creationId xmlns:a16="http://schemas.microsoft.com/office/drawing/2014/main" id="{530830EB-5BCD-4F94-B967-C2E01DD18831}"/>
                  </a:ext>
                </a:extLst>
              </p:cNvPr>
              <p:cNvPicPr>
                <a:picLocks noChangeAspect="1"/>
              </p:cNvPicPr>
              <p:nvPr/>
            </p:nvPicPr>
            <p:blipFill>
              <a:blip r:embed="rId11"/>
              <a:stretch>
                <a:fillRect/>
              </a:stretch>
            </p:blipFill>
            <p:spPr>
              <a:xfrm>
                <a:off x="3434731" y="2918123"/>
                <a:ext cx="3101609" cy="396274"/>
              </a:xfrm>
              <a:prstGeom prst="rect">
                <a:avLst/>
              </a:prstGeom>
            </p:spPr>
          </p:pic>
          <p:pic>
            <p:nvPicPr>
              <p:cNvPr id="31" name="图片 30">
                <a:extLst>
                  <a:ext uri="{FF2B5EF4-FFF2-40B4-BE49-F238E27FC236}">
                    <a16:creationId xmlns:a16="http://schemas.microsoft.com/office/drawing/2014/main" id="{E4E618A2-9CDD-4FDC-BE65-73B1EC887BB3}"/>
                  </a:ext>
                </a:extLst>
              </p:cNvPr>
              <p:cNvPicPr>
                <a:picLocks noChangeAspect="1"/>
              </p:cNvPicPr>
              <p:nvPr/>
            </p:nvPicPr>
            <p:blipFill>
              <a:blip r:embed="rId12"/>
              <a:stretch>
                <a:fillRect/>
              </a:stretch>
            </p:blipFill>
            <p:spPr>
              <a:xfrm>
                <a:off x="2636384" y="3284207"/>
                <a:ext cx="4991533" cy="289585"/>
              </a:xfrm>
              <a:prstGeom prst="rect">
                <a:avLst/>
              </a:prstGeom>
            </p:spPr>
          </p:pic>
          <p:pic>
            <p:nvPicPr>
              <p:cNvPr id="32" name="图片 31">
                <a:extLst>
                  <a:ext uri="{FF2B5EF4-FFF2-40B4-BE49-F238E27FC236}">
                    <a16:creationId xmlns:a16="http://schemas.microsoft.com/office/drawing/2014/main" id="{3F93792D-97F5-43C6-A23A-16D743F55B28}"/>
                  </a:ext>
                </a:extLst>
              </p:cNvPr>
              <p:cNvPicPr>
                <a:picLocks noChangeAspect="1"/>
              </p:cNvPicPr>
              <p:nvPr/>
            </p:nvPicPr>
            <p:blipFill>
              <a:blip r:embed="rId13"/>
              <a:stretch>
                <a:fillRect/>
              </a:stretch>
            </p:blipFill>
            <p:spPr>
              <a:xfrm>
                <a:off x="2636384" y="3526873"/>
                <a:ext cx="2872989" cy="281964"/>
              </a:xfrm>
              <a:prstGeom prst="rect">
                <a:avLst/>
              </a:prstGeom>
            </p:spPr>
          </p:pic>
          <p:pic>
            <p:nvPicPr>
              <p:cNvPr id="33" name="图片 32">
                <a:extLst>
                  <a:ext uri="{FF2B5EF4-FFF2-40B4-BE49-F238E27FC236}">
                    <a16:creationId xmlns:a16="http://schemas.microsoft.com/office/drawing/2014/main" id="{AF27DE1F-6250-4D73-8B35-3DDD95E50ABE}"/>
                  </a:ext>
                </a:extLst>
              </p:cNvPr>
              <p:cNvPicPr>
                <a:picLocks noChangeAspect="1"/>
              </p:cNvPicPr>
              <p:nvPr/>
            </p:nvPicPr>
            <p:blipFill>
              <a:blip r:embed="rId14"/>
              <a:stretch>
                <a:fillRect/>
              </a:stretch>
            </p:blipFill>
            <p:spPr>
              <a:xfrm>
                <a:off x="3912844" y="3781500"/>
                <a:ext cx="1859441" cy="434378"/>
              </a:xfrm>
              <a:prstGeom prst="rect">
                <a:avLst/>
              </a:prstGeom>
            </p:spPr>
          </p:pic>
          <p:pic>
            <p:nvPicPr>
              <p:cNvPr id="34" name="图片 33">
                <a:extLst>
                  <a:ext uri="{FF2B5EF4-FFF2-40B4-BE49-F238E27FC236}">
                    <a16:creationId xmlns:a16="http://schemas.microsoft.com/office/drawing/2014/main" id="{04136026-D169-45E7-8593-495F0CDD351E}"/>
                  </a:ext>
                </a:extLst>
              </p:cNvPr>
              <p:cNvPicPr>
                <a:picLocks noChangeAspect="1"/>
              </p:cNvPicPr>
              <p:nvPr/>
            </p:nvPicPr>
            <p:blipFill>
              <a:blip r:embed="rId15"/>
              <a:stretch>
                <a:fillRect/>
              </a:stretch>
            </p:blipFill>
            <p:spPr>
              <a:xfrm>
                <a:off x="2655518" y="4271322"/>
                <a:ext cx="2705334" cy="289585"/>
              </a:xfrm>
              <a:prstGeom prst="rect">
                <a:avLst/>
              </a:prstGeom>
            </p:spPr>
          </p:pic>
        </p:grpSp>
      </p:grpSp>
    </p:spTree>
    <p:extLst>
      <p:ext uri="{BB962C8B-B14F-4D97-AF65-F5344CB8AC3E}">
        <p14:creationId xmlns:p14="http://schemas.microsoft.com/office/powerpoint/2010/main" val="2129997547"/>
      </p:ext>
    </p:extLst>
  </p:cSld>
  <p:clrMapOvr>
    <a:masterClrMapping/>
  </p:clrMapOvr>
  <p:transition advTm="1083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10/20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1985979" y="1056737"/>
            <a:ext cx="5961195" cy="4524315"/>
          </a:xfrm>
          <a:prstGeom prst="rect">
            <a:avLst/>
          </a:prstGeom>
          <a:noFill/>
        </p:spPr>
        <p:txBody>
          <a:bodyPr wrap="square" rtlCol="0">
            <a:spAutoFit/>
          </a:bodyPr>
          <a:lstStyle/>
          <a:p>
            <a:r>
              <a:rPr lang="en-US" altLang="zh-CN" sz="2400" dirty="0"/>
              <a:t>b.</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c.</a:t>
            </a:r>
          </a:p>
        </p:txBody>
      </p:sp>
      <p:grpSp>
        <p:nvGrpSpPr>
          <p:cNvPr id="44" name="组合 43">
            <a:extLst>
              <a:ext uri="{FF2B5EF4-FFF2-40B4-BE49-F238E27FC236}">
                <a16:creationId xmlns:a16="http://schemas.microsoft.com/office/drawing/2014/main" id="{99E403A5-A068-4EC6-9638-A52504F3AE0A}"/>
              </a:ext>
            </a:extLst>
          </p:cNvPr>
          <p:cNvGrpSpPr/>
          <p:nvPr/>
        </p:nvGrpSpPr>
        <p:grpSpPr>
          <a:xfrm>
            <a:off x="2284148" y="1091139"/>
            <a:ext cx="6099852" cy="4027351"/>
            <a:chOff x="2506605" y="1293634"/>
            <a:chExt cx="5993648" cy="3568914"/>
          </a:xfrm>
        </p:grpSpPr>
        <p:pic>
          <p:nvPicPr>
            <p:cNvPr id="7" name="图片 6">
              <a:extLst>
                <a:ext uri="{FF2B5EF4-FFF2-40B4-BE49-F238E27FC236}">
                  <a16:creationId xmlns:a16="http://schemas.microsoft.com/office/drawing/2014/main" id="{FAF5E416-E170-446B-B663-1CC2E38DECBC}"/>
                </a:ext>
              </a:extLst>
            </p:cNvPr>
            <p:cNvPicPr>
              <a:picLocks noChangeAspect="1"/>
            </p:cNvPicPr>
            <p:nvPr/>
          </p:nvPicPr>
          <p:blipFill>
            <a:blip r:embed="rId3"/>
            <a:stretch>
              <a:fillRect/>
            </a:stretch>
          </p:blipFill>
          <p:spPr>
            <a:xfrm>
              <a:off x="2544708" y="1293634"/>
              <a:ext cx="4320914" cy="259102"/>
            </a:xfrm>
            <a:prstGeom prst="rect">
              <a:avLst/>
            </a:prstGeom>
          </p:spPr>
        </p:pic>
        <p:pic>
          <p:nvPicPr>
            <p:cNvPr id="11" name="图片 10">
              <a:extLst>
                <a:ext uri="{FF2B5EF4-FFF2-40B4-BE49-F238E27FC236}">
                  <a16:creationId xmlns:a16="http://schemas.microsoft.com/office/drawing/2014/main" id="{28FF85DB-8BD0-4E55-8E17-52DECDD21A44}"/>
                </a:ext>
              </a:extLst>
            </p:cNvPr>
            <p:cNvPicPr>
              <a:picLocks noChangeAspect="1"/>
            </p:cNvPicPr>
            <p:nvPr/>
          </p:nvPicPr>
          <p:blipFill>
            <a:blip r:embed="rId4"/>
            <a:stretch>
              <a:fillRect/>
            </a:stretch>
          </p:blipFill>
          <p:spPr>
            <a:xfrm>
              <a:off x="2544708" y="1546733"/>
              <a:ext cx="4290432" cy="297206"/>
            </a:xfrm>
            <a:prstGeom prst="rect">
              <a:avLst/>
            </a:prstGeom>
          </p:spPr>
        </p:pic>
        <p:pic>
          <p:nvPicPr>
            <p:cNvPr id="13" name="图片 12">
              <a:extLst>
                <a:ext uri="{FF2B5EF4-FFF2-40B4-BE49-F238E27FC236}">
                  <a16:creationId xmlns:a16="http://schemas.microsoft.com/office/drawing/2014/main" id="{E6DB96A6-1D2E-4A7B-B92B-A6D8435719C0}"/>
                </a:ext>
              </a:extLst>
            </p:cNvPr>
            <p:cNvPicPr>
              <a:picLocks noChangeAspect="1"/>
            </p:cNvPicPr>
            <p:nvPr/>
          </p:nvPicPr>
          <p:blipFill>
            <a:blip r:embed="rId5"/>
            <a:stretch>
              <a:fillRect/>
            </a:stretch>
          </p:blipFill>
          <p:spPr>
            <a:xfrm>
              <a:off x="2544708" y="1821305"/>
              <a:ext cx="2682472" cy="289585"/>
            </a:xfrm>
            <a:prstGeom prst="rect">
              <a:avLst/>
            </a:prstGeom>
          </p:spPr>
        </p:pic>
        <p:pic>
          <p:nvPicPr>
            <p:cNvPr id="14" name="图片 13">
              <a:extLst>
                <a:ext uri="{FF2B5EF4-FFF2-40B4-BE49-F238E27FC236}">
                  <a16:creationId xmlns:a16="http://schemas.microsoft.com/office/drawing/2014/main" id="{BD941B79-CACD-4C3D-B94D-37E903CA9222}"/>
                </a:ext>
              </a:extLst>
            </p:cNvPr>
            <p:cNvPicPr>
              <a:picLocks noChangeAspect="1"/>
            </p:cNvPicPr>
            <p:nvPr/>
          </p:nvPicPr>
          <p:blipFill>
            <a:blip r:embed="rId6"/>
            <a:stretch>
              <a:fillRect/>
            </a:stretch>
          </p:blipFill>
          <p:spPr>
            <a:xfrm>
              <a:off x="2544708" y="2126143"/>
              <a:ext cx="3429297" cy="266723"/>
            </a:xfrm>
            <a:prstGeom prst="rect">
              <a:avLst/>
            </a:prstGeom>
          </p:spPr>
        </p:pic>
        <p:pic>
          <p:nvPicPr>
            <p:cNvPr id="15" name="图片 14">
              <a:extLst>
                <a:ext uri="{FF2B5EF4-FFF2-40B4-BE49-F238E27FC236}">
                  <a16:creationId xmlns:a16="http://schemas.microsoft.com/office/drawing/2014/main" id="{886636F2-1474-4A0A-B9A0-869CF917F629}"/>
                </a:ext>
              </a:extLst>
            </p:cNvPr>
            <p:cNvPicPr>
              <a:picLocks noChangeAspect="1"/>
            </p:cNvPicPr>
            <p:nvPr/>
          </p:nvPicPr>
          <p:blipFill>
            <a:blip r:embed="rId7"/>
            <a:stretch>
              <a:fillRect/>
            </a:stretch>
          </p:blipFill>
          <p:spPr>
            <a:xfrm>
              <a:off x="2544708" y="2379153"/>
              <a:ext cx="3894157" cy="304826"/>
            </a:xfrm>
            <a:prstGeom prst="rect">
              <a:avLst/>
            </a:prstGeom>
          </p:spPr>
        </p:pic>
        <p:pic>
          <p:nvPicPr>
            <p:cNvPr id="16" name="图片 15">
              <a:extLst>
                <a:ext uri="{FF2B5EF4-FFF2-40B4-BE49-F238E27FC236}">
                  <a16:creationId xmlns:a16="http://schemas.microsoft.com/office/drawing/2014/main" id="{F684947F-6FD5-49C1-997B-180173C2A8E1}"/>
                </a:ext>
              </a:extLst>
            </p:cNvPr>
            <p:cNvPicPr>
              <a:picLocks noChangeAspect="1"/>
            </p:cNvPicPr>
            <p:nvPr/>
          </p:nvPicPr>
          <p:blipFill>
            <a:blip r:embed="rId8"/>
            <a:stretch>
              <a:fillRect/>
            </a:stretch>
          </p:blipFill>
          <p:spPr>
            <a:xfrm>
              <a:off x="2544708" y="2634595"/>
              <a:ext cx="381033" cy="251482"/>
            </a:xfrm>
            <a:prstGeom prst="rect">
              <a:avLst/>
            </a:prstGeom>
          </p:spPr>
        </p:pic>
        <p:pic>
          <p:nvPicPr>
            <p:cNvPr id="17" name="图片 16">
              <a:extLst>
                <a:ext uri="{FF2B5EF4-FFF2-40B4-BE49-F238E27FC236}">
                  <a16:creationId xmlns:a16="http://schemas.microsoft.com/office/drawing/2014/main" id="{84809701-43D6-432E-A5C5-3EFF64A912D2}"/>
                </a:ext>
              </a:extLst>
            </p:cNvPr>
            <p:cNvPicPr>
              <a:picLocks noChangeAspect="1"/>
            </p:cNvPicPr>
            <p:nvPr/>
          </p:nvPicPr>
          <p:blipFill>
            <a:blip r:embed="rId9"/>
            <a:stretch>
              <a:fillRect/>
            </a:stretch>
          </p:blipFill>
          <p:spPr>
            <a:xfrm>
              <a:off x="2925741" y="2629598"/>
              <a:ext cx="4465707" cy="312447"/>
            </a:xfrm>
            <a:prstGeom prst="rect">
              <a:avLst/>
            </a:prstGeom>
          </p:spPr>
        </p:pic>
        <p:pic>
          <p:nvPicPr>
            <p:cNvPr id="20" name="图片 19">
              <a:extLst>
                <a:ext uri="{FF2B5EF4-FFF2-40B4-BE49-F238E27FC236}">
                  <a16:creationId xmlns:a16="http://schemas.microsoft.com/office/drawing/2014/main" id="{F50053D4-2320-47BD-9FDA-FAB920F4BAAE}"/>
                </a:ext>
              </a:extLst>
            </p:cNvPr>
            <p:cNvPicPr>
              <a:picLocks noChangeAspect="1"/>
            </p:cNvPicPr>
            <p:nvPr/>
          </p:nvPicPr>
          <p:blipFill>
            <a:blip r:embed="rId10"/>
            <a:stretch>
              <a:fillRect/>
            </a:stretch>
          </p:blipFill>
          <p:spPr>
            <a:xfrm>
              <a:off x="2544708" y="2922645"/>
              <a:ext cx="2141406" cy="297206"/>
            </a:xfrm>
            <a:prstGeom prst="rect">
              <a:avLst/>
            </a:prstGeom>
          </p:spPr>
        </p:pic>
        <p:pic>
          <p:nvPicPr>
            <p:cNvPr id="26" name="图片 25">
              <a:extLst>
                <a:ext uri="{FF2B5EF4-FFF2-40B4-BE49-F238E27FC236}">
                  <a16:creationId xmlns:a16="http://schemas.microsoft.com/office/drawing/2014/main" id="{1EC1EB2E-E790-491A-BE95-CA3BB86E2C01}"/>
                </a:ext>
              </a:extLst>
            </p:cNvPr>
            <p:cNvPicPr>
              <a:picLocks noChangeAspect="1"/>
            </p:cNvPicPr>
            <p:nvPr/>
          </p:nvPicPr>
          <p:blipFill>
            <a:blip r:embed="rId11"/>
            <a:stretch>
              <a:fillRect/>
            </a:stretch>
          </p:blipFill>
          <p:spPr>
            <a:xfrm>
              <a:off x="2544708" y="3192490"/>
              <a:ext cx="1508891" cy="327688"/>
            </a:xfrm>
            <a:prstGeom prst="rect">
              <a:avLst/>
            </a:prstGeom>
          </p:spPr>
        </p:pic>
        <p:pic>
          <p:nvPicPr>
            <p:cNvPr id="37" name="图片 36">
              <a:extLst>
                <a:ext uri="{FF2B5EF4-FFF2-40B4-BE49-F238E27FC236}">
                  <a16:creationId xmlns:a16="http://schemas.microsoft.com/office/drawing/2014/main" id="{FBCC39BA-C29E-45A6-8B44-C76F7FCC8847}"/>
                </a:ext>
              </a:extLst>
            </p:cNvPr>
            <p:cNvPicPr>
              <a:picLocks noChangeAspect="1"/>
            </p:cNvPicPr>
            <p:nvPr/>
          </p:nvPicPr>
          <p:blipFill>
            <a:blip r:embed="rId12"/>
            <a:stretch>
              <a:fillRect/>
            </a:stretch>
          </p:blipFill>
          <p:spPr>
            <a:xfrm>
              <a:off x="2735224" y="3427747"/>
              <a:ext cx="4907705" cy="335309"/>
            </a:xfrm>
            <a:prstGeom prst="rect">
              <a:avLst/>
            </a:prstGeom>
          </p:spPr>
        </p:pic>
        <p:pic>
          <p:nvPicPr>
            <p:cNvPr id="38" name="图片 37">
              <a:extLst>
                <a:ext uri="{FF2B5EF4-FFF2-40B4-BE49-F238E27FC236}">
                  <a16:creationId xmlns:a16="http://schemas.microsoft.com/office/drawing/2014/main" id="{AA4F2554-8A8F-49E2-B348-1E99D9CCE564}"/>
                </a:ext>
              </a:extLst>
            </p:cNvPr>
            <p:cNvPicPr>
              <a:picLocks noChangeAspect="1"/>
            </p:cNvPicPr>
            <p:nvPr/>
          </p:nvPicPr>
          <p:blipFill>
            <a:blip r:embed="rId13"/>
            <a:stretch>
              <a:fillRect/>
            </a:stretch>
          </p:blipFill>
          <p:spPr>
            <a:xfrm>
              <a:off x="2518035" y="3695396"/>
              <a:ext cx="5281118" cy="327688"/>
            </a:xfrm>
            <a:prstGeom prst="rect">
              <a:avLst/>
            </a:prstGeom>
          </p:spPr>
        </p:pic>
        <p:pic>
          <p:nvPicPr>
            <p:cNvPr id="40" name="图片 39">
              <a:extLst>
                <a:ext uri="{FF2B5EF4-FFF2-40B4-BE49-F238E27FC236}">
                  <a16:creationId xmlns:a16="http://schemas.microsoft.com/office/drawing/2014/main" id="{97783148-4356-40EE-AC05-C9F047A8107F}"/>
                </a:ext>
              </a:extLst>
            </p:cNvPr>
            <p:cNvPicPr>
              <a:picLocks noChangeAspect="1"/>
            </p:cNvPicPr>
            <p:nvPr/>
          </p:nvPicPr>
          <p:blipFill>
            <a:blip r:embed="rId14"/>
            <a:stretch>
              <a:fillRect/>
            </a:stretch>
          </p:blipFill>
          <p:spPr>
            <a:xfrm>
              <a:off x="2518035" y="3977372"/>
              <a:ext cx="5608806" cy="320068"/>
            </a:xfrm>
            <a:prstGeom prst="rect">
              <a:avLst/>
            </a:prstGeom>
          </p:spPr>
        </p:pic>
        <p:pic>
          <p:nvPicPr>
            <p:cNvPr id="41" name="图片 40">
              <a:extLst>
                <a:ext uri="{FF2B5EF4-FFF2-40B4-BE49-F238E27FC236}">
                  <a16:creationId xmlns:a16="http://schemas.microsoft.com/office/drawing/2014/main" id="{A3151113-F97A-42A3-82D1-10248D22786F}"/>
                </a:ext>
              </a:extLst>
            </p:cNvPr>
            <p:cNvPicPr>
              <a:picLocks noChangeAspect="1"/>
            </p:cNvPicPr>
            <p:nvPr/>
          </p:nvPicPr>
          <p:blipFill>
            <a:blip r:embed="rId15"/>
            <a:stretch>
              <a:fillRect/>
            </a:stretch>
          </p:blipFill>
          <p:spPr>
            <a:xfrm>
              <a:off x="2518035" y="4293666"/>
              <a:ext cx="5982218" cy="312447"/>
            </a:xfrm>
            <a:prstGeom prst="rect">
              <a:avLst/>
            </a:prstGeom>
          </p:spPr>
        </p:pic>
        <p:pic>
          <p:nvPicPr>
            <p:cNvPr id="42" name="图片 41">
              <a:extLst>
                <a:ext uri="{FF2B5EF4-FFF2-40B4-BE49-F238E27FC236}">
                  <a16:creationId xmlns:a16="http://schemas.microsoft.com/office/drawing/2014/main" id="{D48707B7-1505-4A34-91B8-6E900CE635B6}"/>
                </a:ext>
              </a:extLst>
            </p:cNvPr>
            <p:cNvPicPr>
              <a:picLocks noChangeAspect="1"/>
            </p:cNvPicPr>
            <p:nvPr/>
          </p:nvPicPr>
          <p:blipFill>
            <a:blip r:embed="rId16"/>
            <a:stretch>
              <a:fillRect/>
            </a:stretch>
          </p:blipFill>
          <p:spPr>
            <a:xfrm>
              <a:off x="2506605" y="4557722"/>
              <a:ext cx="3093988" cy="304826"/>
            </a:xfrm>
            <a:prstGeom prst="rect">
              <a:avLst/>
            </a:prstGeom>
          </p:spPr>
        </p:pic>
      </p:grpSp>
      <p:grpSp>
        <p:nvGrpSpPr>
          <p:cNvPr id="45" name="组合 44">
            <a:extLst>
              <a:ext uri="{FF2B5EF4-FFF2-40B4-BE49-F238E27FC236}">
                <a16:creationId xmlns:a16="http://schemas.microsoft.com/office/drawing/2014/main" id="{7BEAB7F6-D70A-4F38-9C92-D9F827F56D1A}"/>
              </a:ext>
            </a:extLst>
          </p:cNvPr>
          <p:cNvGrpSpPr/>
          <p:nvPr/>
        </p:nvGrpSpPr>
        <p:grpSpPr>
          <a:xfrm>
            <a:off x="2348882" y="5122394"/>
            <a:ext cx="4055259" cy="716029"/>
            <a:chOff x="2440086" y="1266390"/>
            <a:chExt cx="3703641" cy="624165"/>
          </a:xfrm>
        </p:grpSpPr>
        <p:pic>
          <p:nvPicPr>
            <p:cNvPr id="46" name="图片 45">
              <a:extLst>
                <a:ext uri="{FF2B5EF4-FFF2-40B4-BE49-F238E27FC236}">
                  <a16:creationId xmlns:a16="http://schemas.microsoft.com/office/drawing/2014/main" id="{5F41C7D7-645D-414A-9FC7-6A44F2B60159}"/>
                </a:ext>
              </a:extLst>
            </p:cNvPr>
            <p:cNvPicPr>
              <a:picLocks noChangeAspect="1"/>
            </p:cNvPicPr>
            <p:nvPr/>
          </p:nvPicPr>
          <p:blipFill>
            <a:blip r:embed="rId17"/>
            <a:stretch>
              <a:fillRect/>
            </a:stretch>
          </p:blipFill>
          <p:spPr>
            <a:xfrm>
              <a:off x="2440086" y="1266390"/>
              <a:ext cx="3703641" cy="289585"/>
            </a:xfrm>
            <a:prstGeom prst="rect">
              <a:avLst/>
            </a:prstGeom>
          </p:spPr>
        </p:pic>
        <p:pic>
          <p:nvPicPr>
            <p:cNvPr id="47" name="图片 46">
              <a:extLst>
                <a:ext uri="{FF2B5EF4-FFF2-40B4-BE49-F238E27FC236}">
                  <a16:creationId xmlns:a16="http://schemas.microsoft.com/office/drawing/2014/main" id="{C8E8290A-CFA5-4C89-9232-00D9949BDF24}"/>
                </a:ext>
              </a:extLst>
            </p:cNvPr>
            <p:cNvPicPr>
              <a:picLocks noChangeAspect="1"/>
            </p:cNvPicPr>
            <p:nvPr/>
          </p:nvPicPr>
          <p:blipFill>
            <a:blip r:embed="rId18"/>
            <a:stretch>
              <a:fillRect/>
            </a:stretch>
          </p:blipFill>
          <p:spPr>
            <a:xfrm>
              <a:off x="3076574" y="1570487"/>
              <a:ext cx="2987299" cy="320068"/>
            </a:xfrm>
            <a:prstGeom prst="rect">
              <a:avLst/>
            </a:prstGeom>
          </p:spPr>
        </p:pic>
      </p:grpSp>
    </p:spTree>
    <p:extLst>
      <p:ext uri="{BB962C8B-B14F-4D97-AF65-F5344CB8AC3E}">
        <p14:creationId xmlns:p14="http://schemas.microsoft.com/office/powerpoint/2010/main" val="2710490644"/>
      </p:ext>
    </p:extLst>
  </p:cSld>
  <p:clrMapOvr>
    <a:masterClrMapping/>
  </p:clrMapOvr>
  <p:transition advTm="1083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第三章</a:t>
            </a:r>
            <a:r>
              <a:rPr lang="en-US" altLang="zh-CN" sz="3200" b="1" dirty="0">
                <a:latin typeface="+mj-lt"/>
              </a:rPr>
              <a:t>T40</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11/20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04938" y="1021606"/>
            <a:ext cx="5961195" cy="4524315"/>
          </a:xfrm>
          <a:prstGeom prst="rect">
            <a:avLst/>
          </a:prstGeom>
          <a:noFill/>
        </p:spPr>
        <p:txBody>
          <a:bodyPr wrap="square" rtlCol="0">
            <a:spAutoFit/>
          </a:bodyPr>
          <a:lstStyle/>
          <a:p>
            <a:r>
              <a:rPr lang="zh-CN" altLang="en-US" sz="2400" dirty="0"/>
              <a:t>考虑图</a:t>
            </a:r>
            <a:r>
              <a:rPr lang="en-US" altLang="zh-CN" sz="2400" dirty="0"/>
              <a:t>3-58</a:t>
            </a:r>
            <a:r>
              <a:rPr lang="zh-CN" altLang="en-US" sz="2400" dirty="0"/>
              <a:t>。假设</a:t>
            </a:r>
            <a:r>
              <a:rPr lang="en-US" altLang="zh-CN" sz="2400" dirty="0"/>
              <a:t>TCP Reno</a:t>
            </a:r>
            <a:r>
              <a:rPr lang="zh-CN" altLang="en-US" sz="2400" dirty="0"/>
              <a:t>是一个经历如上所示行为的协议，回答下列问题。在各种情况中，简要地论证你的回答。</a:t>
            </a:r>
            <a:endParaRPr lang="en-US" altLang="zh-CN" sz="2400" dirty="0"/>
          </a:p>
          <a:p>
            <a:r>
              <a:rPr lang="en-US" altLang="zh-CN" sz="2400" dirty="0"/>
              <a:t>d.</a:t>
            </a:r>
            <a:r>
              <a:rPr lang="zh-CN" altLang="en-US" sz="2400" dirty="0"/>
              <a:t>在第</a:t>
            </a:r>
            <a:r>
              <a:rPr lang="en-US" altLang="zh-CN" sz="2400" dirty="0"/>
              <a:t>22</a:t>
            </a:r>
            <a:r>
              <a:rPr lang="zh-CN" altLang="en-US" sz="2400" dirty="0"/>
              <a:t>个传输轮回</a:t>
            </a:r>
            <a:endParaRPr lang="en-US" altLang="zh-CN" sz="2400" dirty="0"/>
          </a:p>
          <a:p>
            <a:r>
              <a:rPr lang="zh-CN" altLang="en-US" sz="2400" dirty="0"/>
              <a:t>之后</a:t>
            </a:r>
            <a:r>
              <a:rPr lang="en-US" altLang="zh-CN" sz="2400" dirty="0"/>
              <a:t>,</a:t>
            </a:r>
            <a:r>
              <a:rPr lang="zh-CN" altLang="en-US" sz="2400" dirty="0"/>
              <a:t>报文段的丢失是</a:t>
            </a:r>
            <a:endParaRPr lang="en-US" altLang="zh-CN" sz="2400" dirty="0"/>
          </a:p>
          <a:p>
            <a:r>
              <a:rPr lang="zh-CN" altLang="en-US" sz="2400" dirty="0"/>
              <a:t>根据</a:t>
            </a:r>
            <a:r>
              <a:rPr lang="en-US" altLang="zh-CN" sz="2400" dirty="0"/>
              <a:t>3</a:t>
            </a:r>
            <a:r>
              <a:rPr lang="zh-CN" altLang="en-US" sz="2400" dirty="0"/>
              <a:t>个冗余</a:t>
            </a:r>
            <a:r>
              <a:rPr lang="en-US" altLang="zh-CN" sz="2400" dirty="0"/>
              <a:t>ACK</a:t>
            </a:r>
            <a:r>
              <a:rPr lang="zh-CN" altLang="en-US" sz="2400" dirty="0"/>
              <a:t>还是</a:t>
            </a:r>
            <a:endParaRPr lang="en-US" altLang="zh-CN" sz="2400" dirty="0"/>
          </a:p>
          <a:p>
            <a:r>
              <a:rPr lang="zh-CN" altLang="en-US" sz="2400" dirty="0"/>
              <a:t>根据超时检测出来的</a:t>
            </a:r>
            <a:r>
              <a:rPr lang="en-US" altLang="zh-CN" sz="2400" dirty="0"/>
              <a:t>?</a:t>
            </a:r>
          </a:p>
          <a:p>
            <a:r>
              <a:rPr lang="en-US" altLang="zh-CN" sz="2400" dirty="0"/>
              <a:t>j.</a:t>
            </a:r>
            <a:r>
              <a:rPr lang="zh-CN" altLang="en-US" sz="2400" dirty="0"/>
              <a:t>假定使用</a:t>
            </a:r>
            <a:r>
              <a:rPr lang="en-US" altLang="zh-CN" sz="2400" dirty="0"/>
              <a:t>TCP Tahoe </a:t>
            </a:r>
          </a:p>
          <a:p>
            <a:r>
              <a:rPr lang="en-US" altLang="zh-CN" sz="2400" dirty="0"/>
              <a:t>(</a:t>
            </a:r>
            <a:r>
              <a:rPr lang="zh-CN" altLang="en-US" sz="2400" dirty="0"/>
              <a:t>而不是</a:t>
            </a:r>
            <a:r>
              <a:rPr lang="en-US" altLang="zh-CN" sz="2400" dirty="0"/>
              <a:t>TCP Reno)</a:t>
            </a:r>
            <a:r>
              <a:rPr lang="zh-CN" altLang="en-US" sz="2400" dirty="0"/>
              <a:t>，并</a:t>
            </a:r>
            <a:endParaRPr lang="en-US" altLang="zh-CN" sz="2400" dirty="0"/>
          </a:p>
          <a:p>
            <a:r>
              <a:rPr lang="zh-CN" altLang="en-US" sz="2400" dirty="0"/>
              <a:t>假定在第</a:t>
            </a:r>
            <a:r>
              <a:rPr lang="en-US" altLang="zh-CN" sz="2400" dirty="0"/>
              <a:t>16</a:t>
            </a:r>
            <a:r>
              <a:rPr lang="zh-CN" altLang="en-US" sz="2400" dirty="0"/>
              <a:t>个传输轮</a:t>
            </a:r>
            <a:endParaRPr lang="en-US" altLang="zh-CN" sz="2400" dirty="0"/>
          </a:p>
          <a:p>
            <a:r>
              <a:rPr lang="zh-CN" altLang="en-US" sz="2400" dirty="0"/>
              <a:t>回收到</a:t>
            </a:r>
            <a:r>
              <a:rPr lang="en-US" altLang="zh-CN" sz="2400" dirty="0"/>
              <a:t>3</a:t>
            </a:r>
            <a:r>
              <a:rPr lang="zh-CN" altLang="en-US" sz="2400" dirty="0"/>
              <a:t>个冗余</a:t>
            </a:r>
            <a:r>
              <a:rPr lang="en-US" altLang="zh-CN" sz="2400" dirty="0"/>
              <a:t>ACK</a:t>
            </a:r>
            <a:r>
              <a:rPr lang="zh-CN" altLang="en-US" sz="2400" dirty="0"/>
              <a:t>。在第</a:t>
            </a:r>
            <a:r>
              <a:rPr lang="en-US" altLang="zh-CN" sz="2400" dirty="0"/>
              <a:t>19</a:t>
            </a:r>
            <a:r>
              <a:rPr lang="zh-CN" altLang="en-US" sz="2400" dirty="0"/>
              <a:t>个传输轮回</a:t>
            </a:r>
            <a:r>
              <a:rPr lang="en-US" altLang="zh-CN" sz="2400" dirty="0"/>
              <a:t>, </a:t>
            </a:r>
            <a:r>
              <a:rPr lang="en-US" altLang="zh-CN" sz="2400" dirty="0" err="1"/>
              <a:t>ssthresh</a:t>
            </a:r>
            <a:r>
              <a:rPr lang="zh-CN" altLang="en-US" sz="2400" dirty="0"/>
              <a:t>和拥塞窗口长度是什么</a:t>
            </a:r>
            <a:r>
              <a:rPr lang="en-US" altLang="zh-CN" sz="2400" dirty="0"/>
              <a:t>?</a:t>
            </a:r>
          </a:p>
        </p:txBody>
      </p:sp>
      <p:pic>
        <p:nvPicPr>
          <p:cNvPr id="14" name="图片 13">
            <a:extLst>
              <a:ext uri="{FF2B5EF4-FFF2-40B4-BE49-F238E27FC236}">
                <a16:creationId xmlns:a16="http://schemas.microsoft.com/office/drawing/2014/main" id="{4551B73B-B746-4C76-A9AC-36ED6D1F201B}"/>
              </a:ext>
            </a:extLst>
          </p:cNvPr>
          <p:cNvPicPr>
            <a:picLocks noChangeAspect="1"/>
          </p:cNvPicPr>
          <p:nvPr/>
        </p:nvPicPr>
        <p:blipFill>
          <a:blip r:embed="rId3"/>
          <a:stretch>
            <a:fillRect/>
          </a:stretch>
        </p:blipFill>
        <p:spPr>
          <a:xfrm>
            <a:off x="5195967" y="2179491"/>
            <a:ext cx="3163438" cy="2473666"/>
          </a:xfrm>
          <a:prstGeom prst="rect">
            <a:avLst/>
          </a:prstGeom>
        </p:spPr>
      </p:pic>
    </p:spTree>
    <p:extLst>
      <p:ext uri="{BB962C8B-B14F-4D97-AF65-F5344CB8AC3E}">
        <p14:creationId xmlns:p14="http://schemas.microsoft.com/office/powerpoint/2010/main" val="481250244"/>
      </p:ext>
    </p:extLst>
  </p:cSld>
  <p:clrMapOvr>
    <a:masterClrMapping/>
  </p:clrMapOvr>
  <p:transition advTm="108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第三章</a:t>
            </a:r>
            <a:r>
              <a:rPr lang="en-US" altLang="zh-CN" sz="3200" b="1" dirty="0">
                <a:latin typeface="+mj-lt"/>
              </a:rPr>
              <a:t>T40</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12/20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40716" y="1387594"/>
            <a:ext cx="5961195" cy="2308324"/>
          </a:xfrm>
          <a:prstGeom prst="rect">
            <a:avLst/>
          </a:prstGeom>
          <a:noFill/>
        </p:spPr>
        <p:txBody>
          <a:bodyPr wrap="square" rtlCol="0">
            <a:spAutoFit/>
          </a:bodyPr>
          <a:lstStyle/>
          <a:p>
            <a:r>
              <a:rPr lang="en-US" altLang="zh-CN" sz="2400" b="0" i="0" dirty="0">
                <a:solidFill>
                  <a:srgbClr val="303030"/>
                </a:solidFill>
                <a:effectLst/>
                <a:latin typeface="Titillium Web"/>
              </a:rPr>
              <a:t>d.</a:t>
            </a:r>
            <a:r>
              <a:rPr lang="zh-CN" altLang="en-US" sz="2400" b="0" i="0" dirty="0">
                <a:solidFill>
                  <a:srgbClr val="303030"/>
                </a:solidFill>
                <a:effectLst/>
                <a:latin typeface="Titillium Web"/>
              </a:rPr>
              <a:t>第</a:t>
            </a:r>
            <a:r>
              <a:rPr lang="en-US" altLang="zh-CN" sz="2400" b="0" i="0" dirty="0">
                <a:solidFill>
                  <a:srgbClr val="303030"/>
                </a:solidFill>
                <a:effectLst/>
                <a:latin typeface="Titillium Web"/>
              </a:rPr>
              <a:t>22</a:t>
            </a:r>
            <a:r>
              <a:rPr lang="zh-CN" altLang="en-US" sz="2400" b="0" i="0" dirty="0">
                <a:solidFill>
                  <a:srgbClr val="303030"/>
                </a:solidFill>
                <a:effectLst/>
                <a:latin typeface="Titillium Web"/>
              </a:rPr>
              <a:t>次传输循环后，由于超时而检测到段丢失，因此，拥塞窗口大小设置为</a:t>
            </a:r>
            <a:r>
              <a:rPr lang="en-US" altLang="zh-CN" sz="2400" b="0" i="0" dirty="0">
                <a:solidFill>
                  <a:srgbClr val="303030"/>
                </a:solidFill>
                <a:effectLst/>
                <a:latin typeface="Titillium Web"/>
              </a:rPr>
              <a:t>1</a:t>
            </a:r>
            <a:r>
              <a:rPr lang="zh-CN" altLang="en-US" sz="2400" b="0" i="0" dirty="0">
                <a:solidFill>
                  <a:srgbClr val="303030"/>
                </a:solidFill>
                <a:effectLst/>
                <a:latin typeface="Titillium Web"/>
              </a:rPr>
              <a:t>。</a:t>
            </a:r>
            <a:endParaRPr lang="en-US" altLang="zh-CN" sz="2400" b="0" i="0" dirty="0">
              <a:solidFill>
                <a:srgbClr val="303030"/>
              </a:solidFill>
              <a:effectLst/>
              <a:latin typeface="Titillium Web"/>
            </a:endParaRPr>
          </a:p>
          <a:p>
            <a:r>
              <a:rPr lang="en-US" altLang="zh-CN" sz="2400" b="0" i="0" dirty="0">
                <a:solidFill>
                  <a:srgbClr val="303030"/>
                </a:solidFill>
                <a:effectLst/>
                <a:latin typeface="Titillium Web"/>
              </a:rPr>
              <a:t>j .</a:t>
            </a:r>
            <a:r>
              <a:rPr lang="zh-CN" altLang="en-US" sz="2400" b="0" i="0" dirty="0">
                <a:solidFill>
                  <a:srgbClr val="303030"/>
                </a:solidFill>
                <a:effectLst/>
                <a:latin typeface="Titillium Web"/>
              </a:rPr>
              <a:t>阈值为</a:t>
            </a:r>
            <a:r>
              <a:rPr lang="en-US" altLang="zh-CN" sz="2400" b="0" i="0" dirty="0">
                <a:solidFill>
                  <a:srgbClr val="303030"/>
                </a:solidFill>
                <a:effectLst/>
                <a:latin typeface="Titillium Web"/>
              </a:rPr>
              <a:t>21</a:t>
            </a:r>
            <a:r>
              <a:rPr lang="zh-CN" altLang="en-US" sz="2400" b="0" i="0" dirty="0">
                <a:solidFill>
                  <a:srgbClr val="303030"/>
                </a:solidFill>
                <a:effectLst/>
                <a:latin typeface="Titillium Web"/>
              </a:rPr>
              <a:t>，拥塞窗口大小为</a:t>
            </a:r>
            <a:r>
              <a:rPr lang="en-US" altLang="zh-CN" sz="2400" b="0" i="0" dirty="0">
                <a:solidFill>
                  <a:srgbClr val="303030"/>
                </a:solidFill>
                <a:effectLst/>
                <a:latin typeface="Titillium Web"/>
              </a:rPr>
              <a:t>1</a:t>
            </a:r>
            <a:r>
              <a:rPr lang="zh-CN" altLang="en-US" sz="2400" b="0" i="0" dirty="0">
                <a:solidFill>
                  <a:srgbClr val="303030"/>
                </a:solidFill>
                <a:effectLst/>
                <a:latin typeface="Titillium Web"/>
              </a:rPr>
              <a:t>。</a:t>
            </a:r>
            <a:endParaRPr lang="en-US" altLang="zh-CN" sz="2400" dirty="0">
              <a:solidFill>
                <a:srgbClr val="303030"/>
              </a:solidFill>
              <a:latin typeface="Titillium Web"/>
            </a:endParaRPr>
          </a:p>
          <a:p>
            <a:endParaRPr lang="en-US" altLang="zh-CN" sz="2400" b="0" i="0" dirty="0">
              <a:solidFill>
                <a:srgbClr val="303030"/>
              </a:solidFill>
              <a:effectLst/>
              <a:latin typeface="Titillium Web"/>
            </a:endParaRPr>
          </a:p>
          <a:p>
            <a:endParaRPr lang="en-US" altLang="zh-CN" sz="2400" b="0" i="0" dirty="0">
              <a:solidFill>
                <a:srgbClr val="303030"/>
              </a:solidFill>
              <a:effectLst/>
              <a:latin typeface="Titillium Web"/>
            </a:endParaRPr>
          </a:p>
          <a:p>
            <a:endParaRPr lang="en-US" altLang="zh-CN" sz="2400" dirty="0"/>
          </a:p>
        </p:txBody>
      </p:sp>
      <p:pic>
        <p:nvPicPr>
          <p:cNvPr id="3" name="图片 2">
            <a:extLst>
              <a:ext uri="{FF2B5EF4-FFF2-40B4-BE49-F238E27FC236}">
                <a16:creationId xmlns:a16="http://schemas.microsoft.com/office/drawing/2014/main" id="{E091F9BB-A6A9-472A-8F85-A7BF25771913}"/>
              </a:ext>
            </a:extLst>
          </p:cNvPr>
          <p:cNvPicPr>
            <a:picLocks noChangeAspect="1"/>
          </p:cNvPicPr>
          <p:nvPr/>
        </p:nvPicPr>
        <p:blipFill>
          <a:blip r:embed="rId3"/>
          <a:stretch>
            <a:fillRect/>
          </a:stretch>
        </p:blipFill>
        <p:spPr>
          <a:xfrm>
            <a:off x="3439595" y="2715194"/>
            <a:ext cx="3163438" cy="2473666"/>
          </a:xfrm>
          <a:prstGeom prst="rect">
            <a:avLst/>
          </a:prstGeom>
        </p:spPr>
      </p:pic>
    </p:spTree>
    <p:extLst>
      <p:ext uri="{BB962C8B-B14F-4D97-AF65-F5344CB8AC3E}">
        <p14:creationId xmlns:p14="http://schemas.microsoft.com/office/powerpoint/2010/main" val="4188768273"/>
      </p:ext>
    </p:extLst>
  </p:cSld>
  <p:clrMapOvr>
    <a:masterClrMapping/>
  </p:clrMapOvr>
  <p:transition advTm="1083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13/20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04938" y="1021606"/>
            <a:ext cx="5961195" cy="1200329"/>
          </a:xfrm>
          <a:prstGeom prst="rect">
            <a:avLst/>
          </a:prstGeom>
          <a:noFill/>
        </p:spPr>
        <p:txBody>
          <a:bodyPr wrap="square" rtlCol="0">
            <a:spAutoFit/>
          </a:bodyPr>
          <a:lstStyle/>
          <a:p>
            <a:r>
              <a:rPr lang="zh-CN" altLang="en-US" sz="2400" dirty="0"/>
              <a:t>考虑使用</a:t>
            </a:r>
            <a:r>
              <a:rPr lang="en-US" altLang="zh-CN" sz="2400" dirty="0"/>
              <a:t>32</a:t>
            </a:r>
            <a:r>
              <a:rPr lang="zh-CN" altLang="en-US" sz="2400" dirty="0"/>
              <a:t>比特主机地址的某数据报网络。假定一台路由器具有</a:t>
            </a:r>
            <a:r>
              <a:rPr lang="en-US" altLang="zh-CN" sz="2400" dirty="0"/>
              <a:t>4</a:t>
            </a:r>
            <a:r>
              <a:rPr lang="zh-CN" altLang="en-US" sz="2400" dirty="0"/>
              <a:t>条链路，编号为</a:t>
            </a:r>
            <a:r>
              <a:rPr lang="en-US" altLang="zh-CN" sz="2400" dirty="0"/>
              <a:t>0~3</a:t>
            </a:r>
            <a:r>
              <a:rPr lang="zh-CN" altLang="en-US" sz="2400" dirty="0"/>
              <a:t>，分组能被转发到如下的各链路接口</a:t>
            </a:r>
            <a:r>
              <a:rPr lang="en-US" altLang="zh-CN" sz="2400" dirty="0"/>
              <a:t>:</a:t>
            </a:r>
          </a:p>
        </p:txBody>
      </p:sp>
      <p:pic>
        <p:nvPicPr>
          <p:cNvPr id="7" name="图片 6">
            <a:extLst>
              <a:ext uri="{FF2B5EF4-FFF2-40B4-BE49-F238E27FC236}">
                <a16:creationId xmlns:a16="http://schemas.microsoft.com/office/drawing/2014/main" id="{8A419410-E2D4-4CA3-AFD6-6296B6BCF6D8}"/>
              </a:ext>
            </a:extLst>
          </p:cNvPr>
          <p:cNvPicPr>
            <a:picLocks noChangeAspect="1"/>
          </p:cNvPicPr>
          <p:nvPr/>
        </p:nvPicPr>
        <p:blipFill>
          <a:blip r:embed="rId3"/>
          <a:stretch>
            <a:fillRect/>
          </a:stretch>
        </p:blipFill>
        <p:spPr>
          <a:xfrm>
            <a:off x="2995387" y="2136116"/>
            <a:ext cx="4373079" cy="2585767"/>
          </a:xfrm>
          <a:prstGeom prst="rect">
            <a:avLst/>
          </a:prstGeom>
        </p:spPr>
      </p:pic>
    </p:spTree>
    <p:extLst>
      <p:ext uri="{BB962C8B-B14F-4D97-AF65-F5344CB8AC3E}">
        <p14:creationId xmlns:p14="http://schemas.microsoft.com/office/powerpoint/2010/main" val="3892660867"/>
      </p:ext>
    </p:extLst>
  </p:cSld>
  <p:clrMapOvr>
    <a:masterClrMapping/>
  </p:clrMapOvr>
  <p:transition advTm="1083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08567"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14/20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85104" y="1255559"/>
            <a:ext cx="5961195" cy="830997"/>
          </a:xfrm>
          <a:prstGeom prst="rect">
            <a:avLst/>
          </a:prstGeom>
          <a:noFill/>
        </p:spPr>
        <p:txBody>
          <a:bodyPr wrap="square" rtlCol="0">
            <a:spAutoFit/>
          </a:bodyPr>
          <a:lstStyle/>
          <a:p>
            <a:r>
              <a:rPr lang="en-US" altLang="zh-CN" sz="2400" b="0" i="0" dirty="0">
                <a:solidFill>
                  <a:srgbClr val="303030"/>
                </a:solidFill>
                <a:effectLst/>
                <a:latin typeface="Titillium Web"/>
              </a:rPr>
              <a:t>a.</a:t>
            </a:r>
            <a:r>
              <a:rPr lang="zh-CN" altLang="en-US" sz="2400" b="0" i="0" dirty="0">
                <a:solidFill>
                  <a:srgbClr val="303030"/>
                </a:solidFill>
                <a:effectLst/>
                <a:latin typeface="Titillium Web"/>
              </a:rPr>
              <a:t>提供一个具有</a:t>
            </a:r>
            <a:r>
              <a:rPr lang="en-US" altLang="zh-CN" sz="2400" b="0" i="0" dirty="0">
                <a:solidFill>
                  <a:srgbClr val="303030"/>
                </a:solidFill>
                <a:effectLst/>
                <a:latin typeface="Titillium Web"/>
              </a:rPr>
              <a:t>5</a:t>
            </a:r>
            <a:r>
              <a:rPr lang="zh-CN" altLang="en-US" sz="2400" b="0" i="0" dirty="0">
                <a:solidFill>
                  <a:srgbClr val="303030"/>
                </a:solidFill>
                <a:effectLst/>
                <a:latin typeface="Titillium Web"/>
              </a:rPr>
              <a:t>个表项的转发表，使用最长前缀匹配，转发分组到正确的链路接口。</a:t>
            </a:r>
            <a:endParaRPr lang="en-US" altLang="zh-CN" sz="2400" dirty="0"/>
          </a:p>
        </p:txBody>
      </p:sp>
      <p:graphicFrame>
        <p:nvGraphicFramePr>
          <p:cNvPr id="7" name="表格 10">
            <a:extLst>
              <a:ext uri="{FF2B5EF4-FFF2-40B4-BE49-F238E27FC236}">
                <a16:creationId xmlns:a16="http://schemas.microsoft.com/office/drawing/2014/main" id="{253CCA39-E914-4846-9238-F54279690E00}"/>
              </a:ext>
            </a:extLst>
          </p:cNvPr>
          <p:cNvGraphicFramePr>
            <a:graphicFrameLocks noGrp="1"/>
          </p:cNvGraphicFramePr>
          <p:nvPr>
            <p:extLst>
              <p:ext uri="{D42A27DB-BD31-4B8C-83A1-F6EECF244321}">
                <p14:modId xmlns:p14="http://schemas.microsoft.com/office/powerpoint/2010/main" val="3278417671"/>
              </p:ext>
            </p:extLst>
          </p:nvPr>
        </p:nvGraphicFramePr>
        <p:xfrm>
          <a:off x="2147967" y="2502320"/>
          <a:ext cx="6096000" cy="222504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243605704"/>
                    </a:ext>
                  </a:extLst>
                </a:gridCol>
                <a:gridCol w="3048000">
                  <a:extLst>
                    <a:ext uri="{9D8B030D-6E8A-4147-A177-3AD203B41FA5}">
                      <a16:colId xmlns:a16="http://schemas.microsoft.com/office/drawing/2014/main" val="1748743789"/>
                    </a:ext>
                  </a:extLst>
                </a:gridCol>
              </a:tblGrid>
              <a:tr h="370840">
                <a:tc>
                  <a:txBody>
                    <a:bodyPr/>
                    <a:lstStyle/>
                    <a:p>
                      <a:pPr algn="ctr"/>
                      <a:r>
                        <a:rPr lang="zh-CN" altLang="en-US" dirty="0"/>
                        <a:t>前缀匹配</a:t>
                      </a:r>
                    </a:p>
                  </a:txBody>
                  <a:tcPr/>
                </a:tc>
                <a:tc>
                  <a:txBody>
                    <a:bodyPr/>
                    <a:lstStyle/>
                    <a:p>
                      <a:pPr algn="ctr"/>
                      <a:r>
                        <a:rPr lang="zh-CN" altLang="en-US" sz="1800" b="1" i="0" kern="1200" dirty="0">
                          <a:solidFill>
                            <a:schemeClr val="lt1"/>
                          </a:solidFill>
                          <a:effectLst/>
                          <a:latin typeface="+mn-lt"/>
                          <a:ea typeface="+mn-ea"/>
                          <a:cs typeface="+mn-cs"/>
                        </a:rPr>
                        <a:t>链路接口</a:t>
                      </a:r>
                      <a:endParaRPr lang="zh-CN" altLang="en-US" dirty="0"/>
                    </a:p>
                  </a:txBody>
                  <a:tcPr/>
                </a:tc>
                <a:extLst>
                  <a:ext uri="{0D108BD9-81ED-4DB2-BD59-A6C34878D82A}">
                    <a16:rowId xmlns:a16="http://schemas.microsoft.com/office/drawing/2014/main" val="1774002292"/>
                  </a:ext>
                </a:extLst>
              </a:tr>
              <a:tr h="370840">
                <a:tc>
                  <a:txBody>
                    <a:bodyPr/>
                    <a:lstStyle/>
                    <a:p>
                      <a:pPr algn="ctr"/>
                      <a:r>
                        <a:rPr lang="en-US" altLang="zh-CN" sz="1800" b="0" i="0" kern="1200" dirty="0">
                          <a:solidFill>
                            <a:schemeClr val="dk1"/>
                          </a:solidFill>
                          <a:effectLst/>
                          <a:latin typeface="+mn-lt"/>
                          <a:ea typeface="+mn-ea"/>
                          <a:cs typeface="+mn-cs"/>
                        </a:rPr>
                        <a:t>11100000 00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670335558"/>
                  </a:ext>
                </a:extLst>
              </a:tr>
              <a:tr h="370840">
                <a:tc>
                  <a:txBody>
                    <a:bodyPr/>
                    <a:lstStyle/>
                    <a:p>
                      <a:pPr algn="ctr"/>
                      <a:r>
                        <a:rPr lang="en-US" altLang="zh-CN" sz="1800" b="0" i="0" kern="1200" dirty="0">
                          <a:solidFill>
                            <a:schemeClr val="dk1"/>
                          </a:solidFill>
                          <a:effectLst/>
                          <a:latin typeface="+mn-lt"/>
                          <a:ea typeface="+mn-ea"/>
                          <a:cs typeface="+mn-cs"/>
                        </a:rPr>
                        <a:t>11100000 01000000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928526725"/>
                  </a:ext>
                </a:extLst>
              </a:tr>
              <a:tr h="370840">
                <a:tc>
                  <a:txBody>
                    <a:bodyPr/>
                    <a:lstStyle/>
                    <a:p>
                      <a:pPr algn="ctr"/>
                      <a:r>
                        <a:rPr lang="en-US" altLang="zh-CN" sz="1800" b="0" i="0" kern="1200" dirty="0">
                          <a:solidFill>
                            <a:schemeClr val="dk1"/>
                          </a:solidFill>
                          <a:effectLst/>
                          <a:latin typeface="+mn-lt"/>
                          <a:ea typeface="+mn-ea"/>
                          <a:cs typeface="+mn-cs"/>
                        </a:rPr>
                        <a:t>1110000</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930681711"/>
                  </a:ext>
                </a:extLst>
              </a:tr>
              <a:tr h="370840">
                <a:tc>
                  <a:txBody>
                    <a:bodyPr/>
                    <a:lstStyle/>
                    <a:p>
                      <a:pPr algn="ctr"/>
                      <a:r>
                        <a:rPr lang="en-US" altLang="zh-CN" sz="1800" b="0" i="0" kern="1200" dirty="0">
                          <a:solidFill>
                            <a:schemeClr val="dk1"/>
                          </a:solidFill>
                          <a:effectLst/>
                          <a:latin typeface="+mn-lt"/>
                          <a:ea typeface="+mn-ea"/>
                          <a:cs typeface="+mn-cs"/>
                        </a:rPr>
                        <a:t>11100001 1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547580276"/>
                  </a:ext>
                </a:extLst>
              </a:tr>
              <a:tr h="370840">
                <a:tc>
                  <a:txBody>
                    <a:bodyPr/>
                    <a:lstStyle/>
                    <a:p>
                      <a:pPr algn="ctr"/>
                      <a:r>
                        <a:rPr lang="zh-CN" altLang="en-US" sz="1800" b="0" i="0" kern="1200" dirty="0">
                          <a:solidFill>
                            <a:schemeClr val="dk1"/>
                          </a:solidFill>
                          <a:effectLst/>
                          <a:latin typeface="+mn-lt"/>
                          <a:ea typeface="+mn-ea"/>
                          <a:cs typeface="+mn-cs"/>
                        </a:rPr>
                        <a:t>否则</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956377432"/>
                  </a:ext>
                </a:extLst>
              </a:tr>
            </a:tbl>
          </a:graphicData>
        </a:graphic>
      </p:graphicFrame>
    </p:spTree>
    <p:extLst>
      <p:ext uri="{BB962C8B-B14F-4D97-AF65-F5344CB8AC3E}">
        <p14:creationId xmlns:p14="http://schemas.microsoft.com/office/powerpoint/2010/main" val="4130655774"/>
      </p:ext>
    </p:extLst>
  </p:cSld>
  <p:clrMapOvr>
    <a:masterClrMapping/>
  </p:clrMapOvr>
  <p:transition advTm="1083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T5</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15/20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85104" y="1255559"/>
            <a:ext cx="5961195" cy="4154984"/>
          </a:xfrm>
          <a:prstGeom prst="rect">
            <a:avLst/>
          </a:prstGeom>
          <a:noFill/>
        </p:spPr>
        <p:txBody>
          <a:bodyPr wrap="square" rtlCol="0">
            <a:spAutoFit/>
          </a:bodyPr>
          <a:lstStyle/>
          <a:p>
            <a:r>
              <a:rPr lang="en-US" altLang="zh-CN" sz="2400" b="0" i="0" dirty="0">
                <a:solidFill>
                  <a:srgbClr val="303030"/>
                </a:solidFill>
                <a:effectLst/>
                <a:latin typeface="Titillium Web"/>
              </a:rPr>
              <a:t>b.</a:t>
            </a:r>
            <a:r>
              <a:rPr lang="zh-CN" altLang="en-US" sz="2400" b="0" i="0" dirty="0">
                <a:solidFill>
                  <a:srgbClr val="303030"/>
                </a:solidFill>
                <a:effectLst/>
                <a:latin typeface="Titillium Web"/>
              </a:rPr>
              <a:t>描述你的转发表是如何为具有下列目的地址的数据报决定适当的链路接口的。</a:t>
            </a:r>
            <a:endParaRPr lang="en-US" altLang="zh-CN" sz="2400" b="0" i="0" dirty="0">
              <a:solidFill>
                <a:srgbClr val="303030"/>
              </a:solidFill>
              <a:effectLst/>
              <a:latin typeface="Titillium Web"/>
            </a:endParaRPr>
          </a:p>
          <a:p>
            <a:endParaRPr lang="en-US" altLang="zh-CN" sz="2400" dirty="0">
              <a:solidFill>
                <a:srgbClr val="303030"/>
              </a:solidFill>
              <a:latin typeface="Titillium Web"/>
            </a:endParaRPr>
          </a:p>
          <a:p>
            <a:endParaRPr lang="en-US" altLang="zh-CN" sz="2400" dirty="0">
              <a:solidFill>
                <a:srgbClr val="303030"/>
              </a:solidFill>
              <a:latin typeface="Titillium Web"/>
            </a:endParaRPr>
          </a:p>
          <a:p>
            <a:endParaRPr lang="en-US" altLang="zh-CN" sz="2400" dirty="0">
              <a:solidFill>
                <a:srgbClr val="303030"/>
              </a:solidFill>
              <a:latin typeface="Titillium Web"/>
            </a:endParaRPr>
          </a:p>
          <a:p>
            <a:r>
              <a:rPr lang="zh-CN" altLang="en-US" sz="2400" b="0" i="0" dirty="0">
                <a:solidFill>
                  <a:srgbClr val="303030"/>
                </a:solidFill>
                <a:effectLst/>
                <a:latin typeface="Titillium Web"/>
              </a:rPr>
              <a:t>第一个地址的前缀匹配是第</a:t>
            </a:r>
            <a:r>
              <a:rPr lang="en-US" altLang="zh-CN" sz="2400" b="0" i="0" dirty="0">
                <a:solidFill>
                  <a:srgbClr val="303030"/>
                </a:solidFill>
                <a:effectLst/>
                <a:latin typeface="Titillium Web"/>
              </a:rPr>
              <a:t>5</a:t>
            </a:r>
            <a:r>
              <a:rPr lang="zh-CN" altLang="en-US" sz="2400" b="0" i="0" dirty="0">
                <a:solidFill>
                  <a:srgbClr val="303030"/>
                </a:solidFill>
                <a:effectLst/>
                <a:latin typeface="Titillium Web"/>
              </a:rPr>
              <a:t>条目的：链路接口</a:t>
            </a:r>
            <a:r>
              <a:rPr lang="en-US" altLang="zh-CN" sz="2400" b="0" i="0" dirty="0">
                <a:solidFill>
                  <a:srgbClr val="303030"/>
                </a:solidFill>
                <a:effectLst/>
                <a:latin typeface="Titillium Web"/>
              </a:rPr>
              <a:t>3</a:t>
            </a:r>
          </a:p>
          <a:p>
            <a:r>
              <a:rPr lang="zh-CN" altLang="en-US" sz="2400" b="0" i="0" dirty="0">
                <a:solidFill>
                  <a:srgbClr val="303030"/>
                </a:solidFill>
                <a:effectLst/>
                <a:latin typeface="Titillium Web"/>
              </a:rPr>
              <a:t>第二个地址的前缀匹配是</a:t>
            </a:r>
            <a:r>
              <a:rPr lang="en-US" altLang="zh-CN" sz="2400" b="0" i="0" dirty="0">
                <a:solidFill>
                  <a:srgbClr val="303030"/>
                </a:solidFill>
                <a:effectLst/>
                <a:latin typeface="Titillium Web"/>
              </a:rPr>
              <a:t>3nd</a:t>
            </a:r>
            <a:r>
              <a:rPr lang="zh-CN" altLang="en-US" sz="2400" b="0" i="0" dirty="0">
                <a:solidFill>
                  <a:srgbClr val="303030"/>
                </a:solidFill>
                <a:effectLst/>
                <a:latin typeface="Titillium Web"/>
              </a:rPr>
              <a:t>条目</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链路接口</a:t>
            </a:r>
            <a:r>
              <a:rPr lang="en-US" altLang="zh-CN" sz="2400" b="0" i="0" dirty="0">
                <a:solidFill>
                  <a:srgbClr val="303030"/>
                </a:solidFill>
                <a:effectLst/>
                <a:latin typeface="Titillium Web"/>
              </a:rPr>
              <a:t>2</a:t>
            </a:r>
          </a:p>
          <a:p>
            <a:r>
              <a:rPr lang="zh-CN" altLang="en-US" sz="2400" b="0" i="0" dirty="0">
                <a:solidFill>
                  <a:srgbClr val="303030"/>
                </a:solidFill>
                <a:effectLst/>
                <a:latin typeface="Titillium Web"/>
              </a:rPr>
              <a:t>第三个地址的前缀匹配是第</a:t>
            </a:r>
            <a:r>
              <a:rPr lang="en-US" altLang="zh-CN" sz="2400" b="0" i="0" dirty="0">
                <a:solidFill>
                  <a:srgbClr val="303030"/>
                </a:solidFill>
                <a:effectLst/>
                <a:latin typeface="Titillium Web"/>
              </a:rPr>
              <a:t>4</a:t>
            </a:r>
            <a:r>
              <a:rPr lang="zh-CN" altLang="en-US" sz="2400" b="0" i="0" dirty="0">
                <a:solidFill>
                  <a:srgbClr val="303030"/>
                </a:solidFill>
                <a:effectLst/>
                <a:latin typeface="Titillium Web"/>
              </a:rPr>
              <a:t>条目的</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链路接口</a:t>
            </a:r>
            <a:r>
              <a:rPr lang="en-US" altLang="zh-CN" sz="2400" b="0" i="0" dirty="0">
                <a:solidFill>
                  <a:srgbClr val="303030"/>
                </a:solidFill>
                <a:effectLst/>
                <a:latin typeface="Titillium Web"/>
              </a:rPr>
              <a:t>3</a:t>
            </a:r>
            <a:endParaRPr lang="en-US" altLang="zh-CN" sz="2400" dirty="0">
              <a:solidFill>
                <a:srgbClr val="303030"/>
              </a:solidFill>
              <a:latin typeface="Titillium Web"/>
            </a:endParaRPr>
          </a:p>
        </p:txBody>
      </p:sp>
      <p:pic>
        <p:nvPicPr>
          <p:cNvPr id="13" name="图片 12">
            <a:extLst>
              <a:ext uri="{FF2B5EF4-FFF2-40B4-BE49-F238E27FC236}">
                <a16:creationId xmlns:a16="http://schemas.microsoft.com/office/drawing/2014/main" id="{91ED4917-615B-478F-B3D5-7C234A84EA9A}"/>
              </a:ext>
            </a:extLst>
          </p:cNvPr>
          <p:cNvPicPr>
            <a:picLocks noChangeAspect="1"/>
          </p:cNvPicPr>
          <p:nvPr/>
        </p:nvPicPr>
        <p:blipFill>
          <a:blip r:embed="rId3"/>
          <a:stretch>
            <a:fillRect/>
          </a:stretch>
        </p:blipFill>
        <p:spPr>
          <a:xfrm>
            <a:off x="3213650" y="2086556"/>
            <a:ext cx="3887528" cy="967362"/>
          </a:xfrm>
          <a:prstGeom prst="rect">
            <a:avLst/>
          </a:prstGeom>
        </p:spPr>
      </p:pic>
    </p:spTree>
    <p:extLst>
      <p:ext uri="{BB962C8B-B14F-4D97-AF65-F5344CB8AC3E}">
        <p14:creationId xmlns:p14="http://schemas.microsoft.com/office/powerpoint/2010/main" val="611172311"/>
      </p:ext>
    </p:extLst>
  </p:cSld>
  <p:clrMapOvr>
    <a:masterClrMapping/>
  </p:clrMapOvr>
  <p:transition advTm="1083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T7</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16/20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5BC507A-8EFE-48A7-BBBC-4EED503C9C96}"/>
              </a:ext>
            </a:extLst>
          </p:cNvPr>
          <p:cNvSpPr txBox="1"/>
          <p:nvPr/>
        </p:nvSpPr>
        <p:spPr>
          <a:xfrm>
            <a:off x="2085104" y="1255559"/>
            <a:ext cx="5961195" cy="1200329"/>
          </a:xfrm>
          <a:prstGeom prst="rect">
            <a:avLst/>
          </a:prstGeom>
          <a:noFill/>
        </p:spPr>
        <p:txBody>
          <a:bodyPr wrap="square" rtlCol="0">
            <a:spAutoFit/>
          </a:bodyPr>
          <a:lstStyle/>
          <a:p>
            <a:r>
              <a:rPr lang="zh-CN" altLang="en-US" sz="2400" b="0" i="0" dirty="0">
                <a:solidFill>
                  <a:srgbClr val="303030"/>
                </a:solidFill>
                <a:effectLst/>
                <a:latin typeface="Titillium Web"/>
              </a:rPr>
              <a:t>考虑使用</a:t>
            </a:r>
            <a:r>
              <a:rPr lang="en-US" altLang="zh-CN" sz="2400" b="0" i="0" dirty="0">
                <a:solidFill>
                  <a:srgbClr val="303030"/>
                </a:solidFill>
                <a:effectLst/>
                <a:latin typeface="Titillium Web"/>
              </a:rPr>
              <a:t>8</a:t>
            </a:r>
            <a:r>
              <a:rPr lang="zh-CN" altLang="en-US" sz="2400" b="0" i="0" dirty="0">
                <a:solidFill>
                  <a:srgbClr val="303030"/>
                </a:solidFill>
                <a:effectLst/>
                <a:latin typeface="Titillium Web"/>
              </a:rPr>
              <a:t>比特主机地址的数据报网络。假定一台路由器使用最长前缀匹配并具有下列转发表</a:t>
            </a:r>
            <a:r>
              <a:rPr lang="en-US" altLang="zh-CN" sz="2400" b="0" i="0" dirty="0">
                <a:solidFill>
                  <a:srgbClr val="303030"/>
                </a:solidFill>
                <a:effectLst/>
                <a:latin typeface="Titillium Web"/>
              </a:rPr>
              <a:t>:</a:t>
            </a:r>
            <a:endParaRPr lang="en-US" altLang="zh-CN" sz="2400" dirty="0"/>
          </a:p>
        </p:txBody>
      </p:sp>
      <p:pic>
        <p:nvPicPr>
          <p:cNvPr id="11" name="图片 10">
            <a:extLst>
              <a:ext uri="{FF2B5EF4-FFF2-40B4-BE49-F238E27FC236}">
                <a16:creationId xmlns:a16="http://schemas.microsoft.com/office/drawing/2014/main" id="{485992EF-3EE2-4110-84B2-FBE75EFD7418}"/>
              </a:ext>
            </a:extLst>
          </p:cNvPr>
          <p:cNvPicPr>
            <a:picLocks noChangeAspect="1"/>
          </p:cNvPicPr>
          <p:nvPr/>
        </p:nvPicPr>
        <p:blipFill>
          <a:blip r:embed="rId3"/>
          <a:stretch>
            <a:fillRect/>
          </a:stretch>
        </p:blipFill>
        <p:spPr>
          <a:xfrm>
            <a:off x="2284160" y="2481984"/>
            <a:ext cx="5563082" cy="1478408"/>
          </a:xfrm>
          <a:prstGeom prst="rect">
            <a:avLst/>
          </a:prstGeom>
        </p:spPr>
      </p:pic>
    </p:spTree>
    <p:extLst>
      <p:ext uri="{BB962C8B-B14F-4D97-AF65-F5344CB8AC3E}">
        <p14:creationId xmlns:p14="http://schemas.microsoft.com/office/powerpoint/2010/main" val="414598588"/>
      </p:ext>
    </p:extLst>
  </p:cSld>
  <p:clrMapOvr>
    <a:masterClrMapping/>
  </p:clrMapOvr>
  <p:transition advTm="1083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第四章</a:t>
            </a:r>
            <a:r>
              <a:rPr lang="en-US" altLang="zh-CN" sz="3200" b="1" dirty="0">
                <a:latin typeface="+mj-lt"/>
              </a:rPr>
              <a:t>T7</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93629"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17/20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10">
            <a:extLst>
              <a:ext uri="{FF2B5EF4-FFF2-40B4-BE49-F238E27FC236}">
                <a16:creationId xmlns:a16="http://schemas.microsoft.com/office/drawing/2014/main" id="{253CCA39-E914-4846-9238-F54279690E00}"/>
              </a:ext>
            </a:extLst>
          </p:cNvPr>
          <p:cNvGraphicFramePr>
            <a:graphicFrameLocks noGrp="1"/>
          </p:cNvGraphicFramePr>
          <p:nvPr>
            <p:extLst>
              <p:ext uri="{D42A27DB-BD31-4B8C-83A1-F6EECF244321}">
                <p14:modId xmlns:p14="http://schemas.microsoft.com/office/powerpoint/2010/main" val="3443113295"/>
              </p:ext>
            </p:extLst>
          </p:nvPr>
        </p:nvGraphicFramePr>
        <p:xfrm>
          <a:off x="2147967" y="1448103"/>
          <a:ext cx="6096000" cy="402844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243605704"/>
                    </a:ext>
                  </a:extLst>
                </a:gridCol>
                <a:gridCol w="3048000">
                  <a:extLst>
                    <a:ext uri="{9D8B030D-6E8A-4147-A177-3AD203B41FA5}">
                      <a16:colId xmlns:a16="http://schemas.microsoft.com/office/drawing/2014/main" val="1748743789"/>
                    </a:ext>
                  </a:extLst>
                </a:gridCol>
              </a:tblGrid>
              <a:tr h="370840">
                <a:tc>
                  <a:txBody>
                    <a:bodyPr/>
                    <a:lstStyle/>
                    <a:p>
                      <a:pPr algn="ctr"/>
                      <a:r>
                        <a:rPr lang="en-US" altLang="zh-CN" sz="1800" b="1" i="0" kern="1200" dirty="0">
                          <a:solidFill>
                            <a:schemeClr val="lt1"/>
                          </a:solidFill>
                          <a:effectLst/>
                          <a:latin typeface="+mn-lt"/>
                          <a:ea typeface="+mn-ea"/>
                          <a:cs typeface="+mn-cs"/>
                        </a:rPr>
                        <a:t>Destination Address Range</a:t>
                      </a:r>
                      <a:endParaRPr lang="zh-CN" altLang="en-US" dirty="0"/>
                    </a:p>
                  </a:txBody>
                  <a:tcPr anchor="ctr"/>
                </a:tc>
                <a:tc>
                  <a:txBody>
                    <a:bodyPr/>
                    <a:lstStyle/>
                    <a:p>
                      <a:pPr algn="ctr"/>
                      <a:r>
                        <a:rPr lang="en-US" altLang="zh-CN" sz="1800" b="1" i="0" kern="1200" dirty="0">
                          <a:solidFill>
                            <a:schemeClr val="lt1"/>
                          </a:solidFill>
                          <a:effectLst/>
                          <a:latin typeface="+mn-lt"/>
                          <a:ea typeface="+mn-ea"/>
                          <a:cs typeface="+mn-cs"/>
                        </a:rPr>
                        <a:t>Link Interface</a:t>
                      </a:r>
                      <a:endParaRPr lang="zh-CN" altLang="en-US" dirty="0"/>
                    </a:p>
                  </a:txBody>
                  <a:tcPr anchor="ctr"/>
                </a:tc>
                <a:extLst>
                  <a:ext uri="{0D108BD9-81ED-4DB2-BD59-A6C34878D82A}">
                    <a16:rowId xmlns:a16="http://schemas.microsoft.com/office/drawing/2014/main" val="1774002292"/>
                  </a:ext>
                </a:extLst>
              </a:tr>
              <a:tr h="370840">
                <a:tc>
                  <a:txBody>
                    <a:bodyPr/>
                    <a:lstStyle/>
                    <a:p>
                      <a:pPr algn="ctr"/>
                      <a:r>
                        <a:rPr lang="en-US" altLang="zh-CN" sz="1800" b="0" i="0" kern="1200" dirty="0">
                          <a:solidFill>
                            <a:schemeClr val="dk1"/>
                          </a:solidFill>
                          <a:effectLst/>
                          <a:latin typeface="+mn-lt"/>
                          <a:ea typeface="+mn-ea"/>
                          <a:cs typeface="+mn-cs"/>
                        </a:rPr>
                        <a:t>11000000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through(32</a:t>
                      </a:r>
                      <a:r>
                        <a:rPr lang="zh-CN" altLang="en-US" sz="1800" b="0" i="0" kern="1200" dirty="0">
                          <a:solidFill>
                            <a:schemeClr val="dk1"/>
                          </a:solidFill>
                          <a:effectLst/>
                          <a:latin typeface="+mn-lt"/>
                          <a:ea typeface="+mn-ea"/>
                          <a:cs typeface="+mn-cs"/>
                        </a:rPr>
                        <a:t>个地址</a:t>
                      </a:r>
                      <a:r>
                        <a:rPr lang="en-US" altLang="zh-CN" sz="1800" b="0" i="0" kern="1200" dirty="0">
                          <a:solidFill>
                            <a:schemeClr val="dk1"/>
                          </a:solidFill>
                          <a:effectLst/>
                          <a:latin typeface="+mn-lt"/>
                          <a:ea typeface="+mn-ea"/>
                          <a:cs typeface="+mn-cs"/>
                        </a:rPr>
                        <a:t>)</a:t>
                      </a:r>
                      <a:endParaRPr lang="zh-CN" alt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11011111</a:t>
                      </a:r>
                      <a:endParaRPr lang="zh-CN" altLang="en-US" dirty="0"/>
                    </a:p>
                  </a:txBody>
                  <a:tcPr anchor="ctr"/>
                </a:tc>
                <a:tc>
                  <a:txBody>
                    <a:bodyPr/>
                    <a:lstStyle/>
                    <a:p>
                      <a:pPr algn="ctr"/>
                      <a:r>
                        <a:rPr lang="en-US" altLang="zh-CN" dirty="0"/>
                        <a:t>0</a:t>
                      </a:r>
                      <a:endParaRPr lang="zh-CN" altLang="en-US" dirty="0"/>
                    </a:p>
                  </a:txBody>
                  <a:tcPr anchor="ctr"/>
                </a:tc>
                <a:extLst>
                  <a:ext uri="{0D108BD9-81ED-4DB2-BD59-A6C34878D82A}">
                    <a16:rowId xmlns:a16="http://schemas.microsoft.com/office/drawing/2014/main" val="1670335558"/>
                  </a:ext>
                </a:extLst>
              </a:tr>
              <a:tr h="370840">
                <a:tc>
                  <a:txBody>
                    <a:bodyPr/>
                    <a:lstStyle/>
                    <a:p>
                      <a:pPr algn="ctr"/>
                      <a:r>
                        <a:rPr lang="en-US" altLang="zh-CN" sz="1800" b="0" i="0" kern="1200" dirty="0">
                          <a:solidFill>
                            <a:schemeClr val="dk1"/>
                          </a:solidFill>
                          <a:effectLst/>
                          <a:latin typeface="+mn-lt"/>
                          <a:ea typeface="+mn-ea"/>
                          <a:cs typeface="+mn-cs"/>
                        </a:rPr>
                        <a:t>10000000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through</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64</a:t>
                      </a:r>
                      <a:r>
                        <a:rPr lang="zh-CN" altLang="en-US" sz="1800" b="0" i="0" kern="1200" dirty="0">
                          <a:solidFill>
                            <a:schemeClr val="dk1"/>
                          </a:solidFill>
                          <a:effectLst/>
                          <a:latin typeface="+mn-lt"/>
                          <a:ea typeface="+mn-ea"/>
                          <a:cs typeface="+mn-cs"/>
                        </a:rPr>
                        <a:t>个地址）</a:t>
                      </a:r>
                      <a:endParaRPr lang="zh-CN" altLang="en-US" dirty="0"/>
                    </a:p>
                    <a:p>
                      <a:pPr algn="ctr"/>
                      <a:r>
                        <a:rPr lang="en-US" altLang="zh-CN" sz="1800" b="0" i="0" kern="1200" dirty="0">
                          <a:solidFill>
                            <a:schemeClr val="dk1"/>
                          </a:solidFill>
                          <a:effectLst/>
                          <a:latin typeface="+mn-lt"/>
                          <a:ea typeface="+mn-ea"/>
                          <a:cs typeface="+mn-cs"/>
                        </a:rPr>
                        <a:t>10111111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928526725"/>
                  </a:ext>
                </a:extLst>
              </a:tr>
              <a:tr h="370840">
                <a:tc>
                  <a:txBody>
                    <a:bodyPr/>
                    <a:lstStyle/>
                    <a:p>
                      <a:pPr algn="ctr"/>
                      <a:r>
                        <a:rPr lang="en-US" altLang="zh-CN" sz="1800" b="0" i="0" kern="1200" dirty="0">
                          <a:solidFill>
                            <a:schemeClr val="dk1"/>
                          </a:solidFill>
                          <a:effectLst/>
                          <a:latin typeface="+mn-lt"/>
                          <a:ea typeface="+mn-ea"/>
                          <a:cs typeface="+mn-cs"/>
                        </a:rPr>
                        <a:t>11100000</a:t>
                      </a:r>
                    </a:p>
                    <a:p>
                      <a:pPr algn="ctr"/>
                      <a:r>
                        <a:rPr lang="en-US" altLang="zh-CN" sz="1800" b="0" i="0" kern="1200" dirty="0">
                          <a:solidFill>
                            <a:schemeClr val="dk1"/>
                          </a:solidFill>
                          <a:effectLst/>
                          <a:latin typeface="+mn-lt"/>
                          <a:ea typeface="+mn-ea"/>
                          <a:cs typeface="+mn-cs"/>
                        </a:rPr>
                        <a:t>through(32</a:t>
                      </a:r>
                      <a:r>
                        <a:rPr lang="zh-CN" altLang="en-US" sz="1800" b="0" i="0" kern="1200" dirty="0">
                          <a:solidFill>
                            <a:schemeClr val="dk1"/>
                          </a:solidFill>
                          <a:effectLst/>
                          <a:latin typeface="+mn-lt"/>
                          <a:ea typeface="+mn-ea"/>
                          <a:cs typeface="+mn-cs"/>
                        </a:rPr>
                        <a:t>个地址）</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11111111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930681711"/>
                  </a:ext>
                </a:extLst>
              </a:tr>
              <a:tr h="370840">
                <a:tc>
                  <a:txBody>
                    <a:bodyPr/>
                    <a:lstStyle/>
                    <a:p>
                      <a:pPr algn="ctr"/>
                      <a:r>
                        <a:rPr lang="en-US" altLang="zh-CN" sz="1800" b="0" i="0" kern="1200" dirty="0">
                          <a:solidFill>
                            <a:schemeClr val="dk1"/>
                          </a:solidFill>
                          <a:effectLst/>
                          <a:latin typeface="+mn-lt"/>
                          <a:ea typeface="+mn-ea"/>
                          <a:cs typeface="+mn-cs"/>
                        </a:rPr>
                        <a:t>00000000</a:t>
                      </a:r>
                    </a:p>
                    <a:p>
                      <a:pPr algn="ctr"/>
                      <a:r>
                        <a:rPr lang="en-US" altLang="zh-CN" sz="1800" b="0" i="0" kern="1200" dirty="0">
                          <a:solidFill>
                            <a:schemeClr val="dk1"/>
                          </a:solidFill>
                          <a:effectLst/>
                          <a:latin typeface="+mn-lt"/>
                          <a:ea typeface="+mn-ea"/>
                          <a:cs typeface="+mn-cs"/>
                        </a:rPr>
                        <a:t>through</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128</a:t>
                      </a:r>
                      <a:r>
                        <a:rPr lang="zh-CN" altLang="en-US" sz="1800" b="0" i="0" kern="1200" dirty="0">
                          <a:solidFill>
                            <a:schemeClr val="dk1"/>
                          </a:solidFill>
                          <a:effectLst/>
                          <a:latin typeface="+mn-lt"/>
                          <a:ea typeface="+mn-ea"/>
                          <a:cs typeface="+mn-cs"/>
                        </a:rPr>
                        <a:t>个地址）</a:t>
                      </a:r>
                      <a:endParaRPr lang="en-US" altLang="zh-CN" sz="1800" b="0" i="0" kern="1200" dirty="0">
                        <a:solidFill>
                          <a:schemeClr val="dk1"/>
                        </a:solidFill>
                        <a:effectLst/>
                        <a:latin typeface="+mn-lt"/>
                        <a:ea typeface="+mn-ea"/>
                        <a:cs typeface="+mn-cs"/>
                      </a:endParaRPr>
                    </a:p>
                    <a:p>
                      <a:pPr algn="ctr"/>
                      <a:r>
                        <a:rPr lang="en-US" altLang="zh-CN" sz="1800" b="0" i="0" kern="1200" dirty="0">
                          <a:solidFill>
                            <a:schemeClr val="dk1"/>
                          </a:solidFill>
                          <a:effectLst/>
                          <a:latin typeface="+mn-lt"/>
                          <a:ea typeface="+mn-ea"/>
                          <a:cs typeface="+mn-cs"/>
                        </a:rPr>
                        <a:t>01111111</a:t>
                      </a:r>
                      <a:endParaRPr lang="zh-CN" altLang="en-US" dirty="0"/>
                    </a:p>
                  </a:txBody>
                  <a:tcPr anchor="ctr"/>
                </a:tc>
                <a:tc>
                  <a:txBody>
                    <a:bodyPr/>
                    <a:lstStyle/>
                    <a:p>
                      <a:pPr algn="ctr"/>
                      <a:r>
                        <a:rPr lang="en-US" altLang="zh-CN" dirty="0"/>
                        <a:t>3</a:t>
                      </a:r>
                      <a:endParaRPr lang="zh-CN" altLang="en-US" dirty="0"/>
                    </a:p>
                  </a:txBody>
                  <a:tcPr anchor="ctr"/>
                </a:tc>
                <a:extLst>
                  <a:ext uri="{0D108BD9-81ED-4DB2-BD59-A6C34878D82A}">
                    <a16:rowId xmlns:a16="http://schemas.microsoft.com/office/drawing/2014/main" val="3547580276"/>
                  </a:ext>
                </a:extLst>
              </a:tr>
            </a:tbl>
          </a:graphicData>
        </a:graphic>
      </p:graphicFrame>
    </p:spTree>
    <p:extLst>
      <p:ext uri="{BB962C8B-B14F-4D97-AF65-F5344CB8AC3E}">
        <p14:creationId xmlns:p14="http://schemas.microsoft.com/office/powerpoint/2010/main" val="1046860254"/>
      </p:ext>
    </p:extLst>
  </p:cSld>
  <p:clrMapOvr>
    <a:masterClrMapping/>
  </p:clrMapOvr>
  <p:transition advTm="108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T6:C</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1/20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830997"/>
          </a:xfrm>
          <a:prstGeom prst="rect">
            <a:avLst/>
          </a:prstGeom>
          <a:noFill/>
        </p:spPr>
        <p:txBody>
          <a:bodyPr wrap="square" rtlCol="0">
            <a:spAutoFit/>
          </a:bodyPr>
          <a:lstStyle/>
          <a:p>
            <a:r>
              <a:rPr lang="zh-CN" altLang="en-US" sz="2400" dirty="0"/>
              <a:t>一个客户能够与给定的服务器打开</a:t>
            </a:r>
            <a:r>
              <a:rPr lang="en-US" altLang="zh-CN" sz="2400" dirty="0"/>
              <a:t>3</a:t>
            </a:r>
            <a:r>
              <a:rPr lang="zh-CN" altLang="en-US" sz="2400" dirty="0"/>
              <a:t>条或更多条并发连接吗？</a:t>
            </a: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6" y="2823372"/>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6BEF1FF-6C16-4139-AB56-B6CF6297A0B1}"/>
              </a:ext>
            </a:extLst>
          </p:cNvPr>
          <p:cNvSpPr txBox="1"/>
          <p:nvPr/>
        </p:nvSpPr>
        <p:spPr>
          <a:xfrm>
            <a:off x="2192785" y="3301492"/>
            <a:ext cx="5749115" cy="1569660"/>
          </a:xfrm>
          <a:prstGeom prst="rect">
            <a:avLst/>
          </a:prstGeom>
          <a:noFill/>
        </p:spPr>
        <p:txBody>
          <a:bodyPr wrap="square" rtlCol="0">
            <a:spAutoFit/>
          </a:bodyPr>
          <a:lstStyle/>
          <a:p>
            <a:r>
              <a:rPr lang="en-US" altLang="zh-CN" sz="2400" dirty="0"/>
              <a:t>(</a:t>
            </a:r>
            <a:r>
              <a:rPr lang="zh-CN" altLang="en-US" sz="2400" b="0" i="0" dirty="0">
                <a:solidFill>
                  <a:srgbClr val="303030"/>
                </a:solidFill>
                <a:effectLst/>
                <a:latin typeface="Monaco"/>
              </a:rPr>
              <a:t>来自</a:t>
            </a:r>
            <a:r>
              <a:rPr lang="en-US" altLang="zh-CN" sz="2400" b="0" i="0" dirty="0">
                <a:solidFill>
                  <a:srgbClr val="303030"/>
                </a:solidFill>
                <a:effectLst/>
                <a:latin typeface="Monaco"/>
              </a:rPr>
              <a:t>RFC 2616 </a:t>
            </a:r>
            <a:r>
              <a:rPr lang="en-US" altLang="zh-CN" sz="2400" dirty="0"/>
              <a:t>)</a:t>
            </a:r>
            <a:r>
              <a:rPr lang="zh-CN" altLang="en-US" sz="2400" dirty="0"/>
              <a:t> “使用持久连接的客户端应该限制同时维护到给定服务器的连接。单用户客户端与任何服务器或代理服务器的连接不应超过</a:t>
            </a:r>
            <a:r>
              <a:rPr lang="en-US" altLang="zh-CN" sz="2400" dirty="0"/>
              <a:t>2</a:t>
            </a:r>
            <a:r>
              <a:rPr lang="zh-CN" altLang="en-US" sz="2400" dirty="0"/>
              <a:t>个。”</a:t>
            </a:r>
          </a:p>
        </p:txBody>
      </p:sp>
      <p:cxnSp>
        <p:nvCxnSpPr>
          <p:cNvPr id="48" name="直接连接符 47">
            <a:extLst>
              <a:ext uri="{FF2B5EF4-FFF2-40B4-BE49-F238E27FC236}">
                <a16:creationId xmlns:a16="http://schemas.microsoft.com/office/drawing/2014/main" id="{9305FF7C-89DB-4CA2-B2FC-0994D013E31B}"/>
              </a:ext>
            </a:extLst>
          </p:cNvPr>
          <p:cNvCxnSpPr/>
          <p:nvPr/>
        </p:nvCxnSpPr>
        <p:spPr>
          <a:xfrm>
            <a:off x="1988564" y="2952131"/>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cSld>
  <p:clrMapOvr>
    <a:masterClrMapping/>
  </p:clrMapOvr>
  <p:transition advTm="108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T6:D</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2/20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938992"/>
          </a:xfrm>
          <a:prstGeom prst="rect">
            <a:avLst/>
          </a:prstGeom>
          <a:noFill/>
        </p:spPr>
        <p:txBody>
          <a:bodyPr wrap="square" rtlCol="0">
            <a:spAutoFit/>
          </a:bodyPr>
          <a:lstStyle/>
          <a:p>
            <a:r>
              <a:rPr lang="zh-CN" altLang="en-US" sz="2400" dirty="0"/>
              <a:t>如果一个服务器或一个客户检测到连接已经空闲一段时间，该服务器或客户可以关闭两者之间的传输连接。一侧开始关闭连接而另一侧通过该连接传输数据是可能的吗</a:t>
            </a:r>
            <a:r>
              <a:rPr lang="en-US" altLang="zh-CN" sz="2400" dirty="0"/>
              <a:t>?</a:t>
            </a:r>
            <a:r>
              <a:rPr lang="zh-CN" altLang="en-US" sz="2400" dirty="0"/>
              <a:t>请解释。</a:t>
            </a: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6BEF1FF-6C16-4139-AB56-B6CF6297A0B1}"/>
              </a:ext>
            </a:extLst>
          </p:cNvPr>
          <p:cNvSpPr txBox="1"/>
          <p:nvPr/>
        </p:nvSpPr>
        <p:spPr>
          <a:xfrm>
            <a:off x="2192785" y="3301492"/>
            <a:ext cx="5749115" cy="1938992"/>
          </a:xfrm>
          <a:prstGeom prst="rect">
            <a:avLst/>
          </a:prstGeom>
          <a:noFill/>
        </p:spPr>
        <p:txBody>
          <a:bodyPr wrap="square" rtlCol="0">
            <a:spAutoFit/>
          </a:bodyPr>
          <a:lstStyle/>
          <a:p>
            <a:r>
              <a:rPr lang="zh-CN" altLang="en-US" sz="2400" dirty="0"/>
              <a:t>是。（来自</a:t>
            </a:r>
            <a:r>
              <a:rPr lang="en-US" altLang="zh-CN" sz="2400" dirty="0"/>
              <a:t>RFC 2616</a:t>
            </a:r>
            <a:r>
              <a:rPr lang="zh-CN" altLang="en-US" sz="2400" dirty="0"/>
              <a:t>）在服务器决定关闭“空闲”连接的同时，客户端可能已经开始发送新请求。从服务器的角度来看，连接是在空闲时关闭的，但从客户端的角度来看，请求正在进行中。</a:t>
            </a:r>
          </a:p>
        </p:txBody>
      </p:sp>
      <p:cxnSp>
        <p:nvCxnSpPr>
          <p:cNvPr id="48" name="直接连接符 47">
            <a:extLst>
              <a:ext uri="{FF2B5EF4-FFF2-40B4-BE49-F238E27FC236}">
                <a16:creationId xmlns:a16="http://schemas.microsoft.com/office/drawing/2014/main" id="{9305FF7C-89DB-4CA2-B2FC-0994D013E31B}"/>
              </a:ext>
            </a:extLst>
          </p:cNvPr>
          <p:cNvCxnSpPr/>
          <p:nvPr/>
        </p:nvCxnSpPr>
        <p:spPr>
          <a:xfrm>
            <a:off x="1988564" y="3142434"/>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6837032"/>
      </p:ext>
    </p:extLst>
  </p:cSld>
  <p:clrMapOvr>
    <a:masterClrMapping/>
  </p:clrMapOvr>
  <p:transition advTm="1083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T8</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3/20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938992"/>
          </a:xfrm>
          <a:prstGeom prst="rect">
            <a:avLst/>
          </a:prstGeom>
          <a:noFill/>
        </p:spPr>
        <p:txBody>
          <a:bodyPr wrap="square" rtlCol="0">
            <a:spAutoFit/>
          </a:bodyPr>
          <a:lstStyle/>
          <a:p>
            <a:r>
              <a:rPr lang="zh-CN" altLang="en-US" sz="2400" dirty="0"/>
              <a:t>参照习题</a:t>
            </a:r>
            <a:r>
              <a:rPr lang="en-US" altLang="zh-CN" sz="2400" dirty="0"/>
              <a:t>P7</a:t>
            </a:r>
            <a:r>
              <a:rPr lang="zh-CN" altLang="en-US" sz="2400" dirty="0"/>
              <a:t>，假定在同</a:t>
            </a:r>
            <a:r>
              <a:rPr lang="en-US" altLang="zh-CN" sz="2400" dirty="0"/>
              <a:t>-</a:t>
            </a:r>
            <a:r>
              <a:rPr lang="zh-CN" altLang="en-US" sz="2400" dirty="0"/>
              <a:t>服务器上某</a:t>
            </a:r>
            <a:r>
              <a:rPr lang="en-US" altLang="zh-CN" sz="2400" dirty="0"/>
              <a:t>HTML</a:t>
            </a:r>
            <a:r>
              <a:rPr lang="zh-CN" altLang="en-US" sz="2400" dirty="0"/>
              <a:t>文件引用了</a:t>
            </a:r>
            <a:r>
              <a:rPr lang="en-US" altLang="zh-CN" sz="2400" dirty="0"/>
              <a:t>8</a:t>
            </a:r>
            <a:r>
              <a:rPr lang="zh-CN" altLang="en-US" sz="2400" dirty="0"/>
              <a:t>个非常小的对象。忽略发送时间，在下列情况下需要多长时间</a:t>
            </a:r>
            <a:r>
              <a:rPr lang="en-US" altLang="zh-CN" sz="2400" dirty="0"/>
              <a:t>:</a:t>
            </a:r>
          </a:p>
          <a:p>
            <a:r>
              <a:rPr lang="en-US" altLang="zh-CN" sz="2400" dirty="0"/>
              <a:t>a</a:t>
            </a:r>
            <a:r>
              <a:rPr lang="zh-CN" altLang="en-US" sz="2400" dirty="0"/>
              <a:t>、没有并行</a:t>
            </a:r>
            <a:r>
              <a:rPr lang="en-US" altLang="zh-CN" sz="2400" dirty="0"/>
              <a:t>TCP</a:t>
            </a:r>
            <a:r>
              <a:rPr lang="zh-CN" altLang="en-US" sz="2400" dirty="0"/>
              <a:t>连接的非持续</a:t>
            </a:r>
            <a:r>
              <a:rPr lang="en-US" altLang="zh-CN" sz="2400" dirty="0"/>
              <a:t>HTTP</a:t>
            </a:r>
            <a:r>
              <a:rPr lang="zh-CN" altLang="en-US" sz="2400" dirty="0"/>
              <a:t>。</a:t>
            </a:r>
            <a:endParaRPr lang="en-US" altLang="zh-CN" sz="2400" dirty="0"/>
          </a:p>
          <a:p>
            <a:r>
              <a:rPr lang="en-US" altLang="zh-CN" sz="2400" dirty="0"/>
              <a:t>b</a:t>
            </a:r>
            <a:r>
              <a:rPr lang="zh-CN" altLang="en-US" sz="2400" dirty="0"/>
              <a:t>、配置有</a:t>
            </a:r>
            <a:r>
              <a:rPr lang="en-US" altLang="zh-CN" sz="2400" dirty="0"/>
              <a:t>5</a:t>
            </a:r>
            <a:r>
              <a:rPr lang="zh-CN" altLang="en-US" sz="2400" dirty="0"/>
              <a:t>个并行连接的非持续</a:t>
            </a:r>
            <a:r>
              <a:rPr lang="en-US" altLang="zh-CN" sz="2400" dirty="0"/>
              <a:t>HTTP</a:t>
            </a:r>
            <a:r>
              <a:rPr lang="zh-CN" altLang="en-US" sz="2400" dirty="0"/>
              <a:t>。</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6BEF1FF-6C16-4139-AB56-B6CF6297A0B1}"/>
              </a:ext>
            </a:extLst>
          </p:cNvPr>
          <p:cNvSpPr txBox="1"/>
          <p:nvPr/>
        </p:nvSpPr>
        <p:spPr>
          <a:xfrm>
            <a:off x="2215369" y="3551160"/>
            <a:ext cx="5749115" cy="1815882"/>
          </a:xfrm>
          <a:prstGeom prst="rect">
            <a:avLst/>
          </a:prstGeom>
          <a:noFill/>
        </p:spPr>
        <p:txBody>
          <a:bodyPr wrap="square" rtlCol="0">
            <a:spAutoFit/>
          </a:bodyPr>
          <a:lstStyle/>
          <a:p>
            <a:r>
              <a:rPr lang="en-US" altLang="zh-CN" sz="2400" i="1" dirty="0">
                <a:effectLst/>
                <a:latin typeface="KaTeX_Math"/>
              </a:rPr>
              <a:t>(a)RTT</a:t>
            </a:r>
            <a:r>
              <a:rPr lang="en-US" altLang="zh-CN" sz="2400" i="1" baseline="-25000" dirty="0">
                <a:solidFill>
                  <a:srgbClr val="303030"/>
                </a:solidFill>
                <a:latin typeface="KaTeX_Math"/>
              </a:rPr>
              <a:t>1</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2</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a:t>
            </a:r>
            <a:r>
              <a:rPr lang="en-US" altLang="zh-CN" sz="2400" dirty="0">
                <a:effectLst/>
              </a:rPr>
              <a:t>+2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+8⋅2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 			=18</a:t>
            </a:r>
            <a:r>
              <a:rPr lang="en-US" altLang="zh-CN" sz="2400" i="1" dirty="0">
                <a:effectLst/>
                <a:latin typeface="KaTeX_Math"/>
              </a:rPr>
              <a:t>RTT</a:t>
            </a:r>
            <a:r>
              <a:rPr lang="en-US" altLang="zh-CN" sz="2400" dirty="0"/>
              <a:t>​</a:t>
            </a:r>
            <a:r>
              <a:rPr lang="en-US" altLang="zh-CN" sz="2400" i="1" baseline="-25000" dirty="0">
                <a:solidFill>
                  <a:srgbClr val="303030"/>
                </a:solidFill>
                <a:latin typeface="KaTeX_Math"/>
              </a:rPr>
              <a:t>0</a:t>
            </a:r>
            <a:r>
              <a:rPr lang="en-US" altLang="zh-CN" sz="2400" dirty="0"/>
              <a:t>+</a:t>
            </a:r>
            <a:r>
              <a:rPr lang="en-US" altLang="zh-CN" sz="2400" i="1" dirty="0">
                <a:effectLst/>
                <a:latin typeface="KaTeX_Math"/>
              </a:rPr>
              <a:t>RTT</a:t>
            </a:r>
            <a:r>
              <a:rPr lang="en-US" altLang="zh-CN" sz="2400" i="1" baseline="-25000" dirty="0">
                <a:solidFill>
                  <a:srgbClr val="303030"/>
                </a:solidFill>
                <a:latin typeface="KaTeX_Math"/>
              </a:rPr>
              <a:t>1</a:t>
            </a:r>
            <a:r>
              <a:rPr lang="en-US" altLang="zh-CN" sz="2400" dirty="0">
                <a:effectLst/>
              </a:rPr>
              <a:t>​+…+</a:t>
            </a:r>
            <a:r>
              <a:rPr lang="en-US" altLang="zh-CN" sz="2400" i="1" dirty="0" err="1">
                <a:effectLst/>
                <a:latin typeface="KaTeX_Math"/>
              </a:rPr>
              <a:t>RTT</a:t>
            </a:r>
            <a:r>
              <a:rPr lang="en-US" altLang="zh-CN" sz="2400" b="0" i="1" baseline="-25000" dirty="0" err="1">
                <a:solidFill>
                  <a:srgbClr val="303030"/>
                </a:solidFill>
                <a:effectLst/>
                <a:latin typeface="KaTeX_Math"/>
              </a:rPr>
              <a:t>n</a:t>
            </a:r>
            <a:r>
              <a:rPr lang="en-US" altLang="zh-CN" sz="2400" b="0" i="0" baseline="-25000" dirty="0">
                <a:solidFill>
                  <a:srgbClr val="303030"/>
                </a:solidFill>
                <a:effectLst/>
                <a:latin typeface="KaTeX_Main"/>
              </a:rPr>
              <a:t>​</a:t>
            </a:r>
          </a:p>
          <a:p>
            <a:r>
              <a:rPr lang="en-US" altLang="zh-CN" sz="2400" b="0" i="0" dirty="0">
                <a:solidFill>
                  <a:srgbClr val="303030"/>
                </a:solidFill>
                <a:effectLst/>
                <a:latin typeface="KaTeX_Main"/>
              </a:rPr>
              <a:t>(b)</a:t>
            </a:r>
            <a:r>
              <a:rPr lang="en-US" altLang="zh-CN" sz="2400" i="1" dirty="0">
                <a:effectLst/>
                <a:latin typeface="KaTeX_Math"/>
              </a:rPr>
              <a:t> RTT</a:t>
            </a:r>
            <a:r>
              <a:rPr lang="en-US" altLang="zh-CN" sz="2400" i="1" baseline="-25000" dirty="0">
                <a:solidFill>
                  <a:srgbClr val="303030"/>
                </a:solidFill>
                <a:latin typeface="KaTeX_Math"/>
              </a:rPr>
              <a:t>1​</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2</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a:t>
            </a:r>
            <a:r>
              <a:rPr lang="en-US" altLang="zh-CN" sz="2400" dirty="0">
                <a:effectLst/>
              </a:rPr>
              <a:t>+2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​+2⋅2</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 			=6</a:t>
            </a:r>
            <a:r>
              <a:rPr lang="en-US" altLang="zh-CN" sz="2400" i="1" dirty="0">
                <a:effectLst/>
                <a:latin typeface="KaTeX_Math"/>
              </a:rPr>
              <a:t>RTT</a:t>
            </a:r>
            <a:r>
              <a:rPr lang="en-US" altLang="zh-CN" sz="2400" i="1" baseline="-25000" dirty="0">
                <a:solidFill>
                  <a:srgbClr val="303030"/>
                </a:solidFill>
                <a:latin typeface="KaTeX_Math"/>
              </a:rPr>
              <a:t>0</a:t>
            </a:r>
            <a:r>
              <a:rPr lang="en-US" altLang="zh-CN" sz="2400" dirty="0">
                <a:effectLst/>
              </a:rPr>
              <a:t>​+</a:t>
            </a:r>
            <a:r>
              <a:rPr lang="en-US" altLang="zh-CN" sz="2400" i="1" dirty="0">
                <a:effectLst/>
                <a:latin typeface="KaTeX_Math"/>
              </a:rPr>
              <a:t>RTT</a:t>
            </a:r>
            <a:r>
              <a:rPr lang="en-US" altLang="zh-CN" sz="2400" i="1" baseline="-25000" dirty="0">
                <a:solidFill>
                  <a:srgbClr val="303030"/>
                </a:solidFill>
                <a:latin typeface="KaTeX_Math"/>
              </a:rPr>
              <a:t>1</a:t>
            </a:r>
            <a:r>
              <a:rPr lang="en-US" altLang="zh-CN" sz="2400" dirty="0">
                <a:effectLst/>
              </a:rPr>
              <a:t>​+…+</a:t>
            </a:r>
            <a:r>
              <a:rPr lang="en-US" altLang="zh-CN" sz="2400" i="1" dirty="0" err="1">
                <a:effectLst/>
                <a:latin typeface="KaTeX_Math"/>
              </a:rPr>
              <a:t>RTT</a:t>
            </a:r>
            <a:r>
              <a:rPr lang="en-US" altLang="zh-CN" sz="2400" i="1" baseline="-25000" dirty="0" err="1">
                <a:solidFill>
                  <a:srgbClr val="303030"/>
                </a:solidFill>
                <a:latin typeface="KaTeX_Math"/>
              </a:rPr>
              <a:t>n</a:t>
            </a:r>
            <a:r>
              <a:rPr lang="en-US" altLang="zh-CN" sz="2400" b="0" i="0" dirty="0">
                <a:solidFill>
                  <a:srgbClr val="303030"/>
                </a:solidFill>
                <a:effectLst/>
                <a:latin typeface="KaTeX_Main"/>
              </a:rPr>
              <a:t>​</a:t>
            </a:r>
            <a:br>
              <a:rPr lang="en-US" altLang="zh-CN" sz="2400" b="0" i="0" dirty="0">
                <a:solidFill>
                  <a:srgbClr val="303030"/>
                </a:solidFill>
                <a:effectLst/>
                <a:latin typeface="KaTeX_Main"/>
              </a:rPr>
            </a:br>
            <a:endParaRPr lang="en-US" altLang="zh-CN" sz="2400" b="0" i="0" baseline="-25000" dirty="0">
              <a:solidFill>
                <a:srgbClr val="303030"/>
              </a:solidFill>
              <a:effectLst/>
              <a:latin typeface="KaTeX_Main"/>
            </a:endParaRPr>
          </a:p>
        </p:txBody>
      </p:sp>
      <p:cxnSp>
        <p:nvCxnSpPr>
          <p:cNvPr id="48" name="直接连接符 47">
            <a:extLst>
              <a:ext uri="{FF2B5EF4-FFF2-40B4-BE49-F238E27FC236}">
                <a16:creationId xmlns:a16="http://schemas.microsoft.com/office/drawing/2014/main" id="{9305FF7C-89DB-4CA2-B2FC-0994D013E31B}"/>
              </a:ext>
            </a:extLst>
          </p:cNvPr>
          <p:cNvCxnSpPr/>
          <p:nvPr/>
        </p:nvCxnSpPr>
        <p:spPr>
          <a:xfrm>
            <a:off x="1988564" y="3429000"/>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6228817"/>
      </p:ext>
    </p:extLst>
  </p:cSld>
  <p:clrMapOvr>
    <a:masterClrMapping/>
  </p:clrMapOvr>
  <p:transition advTm="1083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T8</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4/20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1569660"/>
          </a:xfrm>
          <a:prstGeom prst="rect">
            <a:avLst/>
          </a:prstGeom>
          <a:noFill/>
        </p:spPr>
        <p:txBody>
          <a:bodyPr wrap="square" rtlCol="0">
            <a:spAutoFit/>
          </a:bodyPr>
          <a:lstStyle/>
          <a:p>
            <a:r>
              <a:rPr lang="zh-CN" altLang="en-US" sz="2400" dirty="0"/>
              <a:t>参照习题</a:t>
            </a:r>
            <a:r>
              <a:rPr lang="en-US" altLang="zh-CN" sz="2400" dirty="0"/>
              <a:t>P7</a:t>
            </a:r>
            <a:r>
              <a:rPr lang="zh-CN" altLang="en-US" sz="2400" dirty="0"/>
              <a:t>，假定在同</a:t>
            </a:r>
            <a:r>
              <a:rPr lang="en-US" altLang="zh-CN" sz="2400" dirty="0"/>
              <a:t>-</a:t>
            </a:r>
            <a:r>
              <a:rPr lang="zh-CN" altLang="en-US" sz="2400" dirty="0"/>
              <a:t>服务器上某</a:t>
            </a:r>
            <a:r>
              <a:rPr lang="en-US" altLang="zh-CN" sz="2400" dirty="0"/>
              <a:t>HTML</a:t>
            </a:r>
            <a:r>
              <a:rPr lang="zh-CN" altLang="en-US" sz="2400" dirty="0"/>
              <a:t>文件引用了</a:t>
            </a:r>
            <a:r>
              <a:rPr lang="en-US" altLang="zh-CN" sz="2400" dirty="0"/>
              <a:t>8</a:t>
            </a:r>
            <a:r>
              <a:rPr lang="zh-CN" altLang="en-US" sz="2400" dirty="0"/>
              <a:t>个非常小的对象。忽略发送时间，在下列情况下需要多长时间</a:t>
            </a:r>
            <a:r>
              <a:rPr lang="en-US" altLang="zh-CN" sz="2400" dirty="0"/>
              <a:t>:</a:t>
            </a:r>
          </a:p>
          <a:p>
            <a:r>
              <a:rPr lang="en-US" altLang="zh-CN" sz="2400" dirty="0"/>
              <a:t>c</a:t>
            </a:r>
            <a:r>
              <a:rPr lang="zh-CN" altLang="en-US" sz="2400" dirty="0"/>
              <a:t>、持续</a:t>
            </a:r>
            <a:r>
              <a:rPr lang="en-US" altLang="zh-CN" sz="2400" dirty="0"/>
              <a:t>HTTP</a:t>
            </a:r>
            <a:r>
              <a:rPr lang="zh-CN" altLang="en-US" sz="2400" dirty="0"/>
              <a:t>。</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40" name="椭圆 39"/>
          <p:cNvSpPr/>
          <p:nvPr/>
        </p:nvSpPr>
        <p:spPr>
          <a:xfrm>
            <a:off x="982225" y="3196129"/>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ea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6BEF1FF-6C16-4139-AB56-B6CF6297A0B1}"/>
              </a:ext>
            </a:extLst>
          </p:cNvPr>
          <p:cNvSpPr txBox="1"/>
          <p:nvPr/>
        </p:nvSpPr>
        <p:spPr>
          <a:xfrm>
            <a:off x="2215369" y="3035067"/>
            <a:ext cx="5749115" cy="3293209"/>
          </a:xfrm>
          <a:prstGeom prst="rect">
            <a:avLst/>
          </a:prstGeom>
          <a:noFill/>
        </p:spPr>
        <p:txBody>
          <a:bodyPr wrap="square" rtlCol="0">
            <a:spAutoFit/>
          </a:bodyPr>
          <a:lstStyle/>
          <a:p>
            <a:r>
              <a:rPr lang="en-US" altLang="zh-CN" sz="2400" dirty="0">
                <a:solidFill>
                  <a:srgbClr val="303030"/>
                </a:solidFill>
                <a:latin typeface="KaTeX_Main"/>
              </a:rPr>
              <a:t>(c)</a:t>
            </a:r>
            <a:r>
              <a:rPr lang="zh-CN" altLang="en-US" sz="2400" dirty="0">
                <a:effectLst/>
              </a:rPr>
              <a:t>与流水线的持久连接。这是</a:t>
            </a:r>
            <a:r>
              <a:rPr lang="en-US" altLang="zh-CN" sz="2400" dirty="0">
                <a:effectLst/>
              </a:rPr>
              <a:t>HTTP</a:t>
            </a:r>
            <a:r>
              <a:rPr lang="zh-CN" altLang="en-US" sz="2400" dirty="0">
                <a:effectLst/>
              </a:rPr>
              <a:t>的默认模式。</a:t>
            </a:r>
            <a:endParaRPr lang="en-US" altLang="zh-CN" sz="2400" dirty="0">
              <a:effectLst/>
            </a:endParaRPr>
          </a:p>
          <a:p>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+RTT</a:t>
            </a:r>
            <a:r>
              <a:rPr lang="en-US" altLang="zh-CN" sz="2400" i="1" baseline="-25000" dirty="0">
                <a:solidFill>
                  <a:srgbClr val="303030"/>
                </a:solidFill>
                <a:latin typeface="KaTeX_Math"/>
              </a:rPr>
              <a:t>2</a:t>
            </a:r>
            <a:r>
              <a:rPr lang="en-US" altLang="zh-CN" sz="2400" dirty="0">
                <a:effectLst/>
                <a:latin typeface="KaTeX_Main"/>
              </a:rPr>
              <a:t>+…+RTT</a:t>
            </a:r>
            <a:r>
              <a:rPr lang="en-US" altLang="zh-CN" sz="2400" i="1" baseline="-25000" dirty="0">
                <a:solidFill>
                  <a:srgbClr val="303030"/>
                </a:solidFill>
                <a:latin typeface="KaTeX_Math"/>
              </a:rPr>
              <a:t>n</a:t>
            </a:r>
            <a:r>
              <a:rPr lang="en-US" altLang="zh-CN" sz="2400" dirty="0">
                <a:effectLst/>
                <a:latin typeface="KaTeX_Main"/>
              </a:rPr>
              <a:t>+2RTT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0</a:t>
            </a:r>
          </a:p>
          <a:p>
            <a:r>
              <a:rPr lang="en-US" altLang="zh-CN" sz="2400" dirty="0">
                <a:effectLst/>
                <a:latin typeface="KaTeX_Main"/>
              </a:rPr>
              <a:t>		=3RTT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a:t>
            </a:r>
            <a:r>
              <a:rPr lang="en-US" altLang="zh-CN" sz="2400" dirty="0" err="1">
                <a:effectLst/>
                <a:latin typeface="KaTeX_Main"/>
              </a:rPr>
              <a:t>RTT</a:t>
            </a:r>
            <a:r>
              <a:rPr lang="en-US" altLang="zh-CN" sz="2400" i="1" baseline="-25000" dirty="0" err="1">
                <a:solidFill>
                  <a:srgbClr val="303030"/>
                </a:solidFill>
                <a:latin typeface="KaTeX_Math"/>
              </a:rPr>
              <a:t>n</a:t>
            </a:r>
            <a:r>
              <a:rPr lang="zh-CN" altLang="en-US" sz="2400" dirty="0">
                <a:effectLst/>
              </a:rPr>
              <a:t>。</a:t>
            </a:r>
          </a:p>
          <a:p>
            <a:r>
              <a:rPr lang="zh-CN" altLang="en-US" sz="2400" dirty="0">
                <a:effectLst/>
              </a:rPr>
              <a:t>持续连接，没有流水线，没有并行连接。</a:t>
            </a:r>
            <a:endParaRPr lang="en-US" altLang="zh-CN" sz="2400" dirty="0">
              <a:effectLst/>
            </a:endParaRPr>
          </a:p>
          <a:p>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+RTT</a:t>
            </a:r>
            <a:r>
              <a:rPr lang="en-US" altLang="zh-CN" sz="2400" i="1" baseline="-25000" dirty="0">
                <a:solidFill>
                  <a:srgbClr val="303030"/>
                </a:solidFill>
                <a:latin typeface="KaTeX_Math"/>
              </a:rPr>
              <a:t>2</a:t>
            </a:r>
            <a:r>
              <a:rPr lang="en-US" altLang="zh-CN" sz="2400" dirty="0">
                <a:effectLst/>
                <a:latin typeface="KaTeX_Main"/>
              </a:rPr>
              <a:t>+…+RTT</a:t>
            </a:r>
            <a:r>
              <a:rPr lang="en-US" altLang="zh-CN" sz="2400" i="1" baseline="-25000" dirty="0">
                <a:solidFill>
                  <a:srgbClr val="303030"/>
                </a:solidFill>
                <a:latin typeface="KaTeX_Math"/>
              </a:rPr>
              <a:t>n</a:t>
            </a:r>
            <a:r>
              <a:rPr lang="en-US" altLang="zh-CN" sz="2400" dirty="0">
                <a:effectLst/>
                <a:latin typeface="KaTeX_Main"/>
              </a:rPr>
              <a:t>+2RTT</a:t>
            </a:r>
            <a:r>
              <a:rPr lang="en-US" altLang="zh-CN" sz="2400" i="1" baseline="-25000" dirty="0">
                <a:solidFill>
                  <a:srgbClr val="303030"/>
                </a:solidFill>
                <a:latin typeface="KaTeX_Math"/>
              </a:rPr>
              <a:t>0</a:t>
            </a:r>
            <a:r>
              <a:rPr lang="en-US" altLang="zh-CN" sz="2400" dirty="0">
                <a:effectLst/>
                <a:latin typeface="KaTeX_Main"/>
              </a:rPr>
              <a:t>+8RTT</a:t>
            </a:r>
            <a:r>
              <a:rPr lang="en-US" altLang="zh-CN" sz="2400" i="1" baseline="-25000" dirty="0">
                <a:solidFill>
                  <a:srgbClr val="303030"/>
                </a:solidFill>
                <a:latin typeface="KaTeX_Math"/>
              </a:rPr>
              <a:t>0</a:t>
            </a:r>
          </a:p>
          <a:p>
            <a:r>
              <a:rPr lang="en-US" altLang="zh-CN" sz="2400" i="1" baseline="-25000" dirty="0">
                <a:solidFill>
                  <a:srgbClr val="303030"/>
                </a:solidFill>
                <a:effectLst/>
                <a:latin typeface="KaTeX_Math"/>
              </a:rPr>
              <a:t>		</a:t>
            </a:r>
            <a:r>
              <a:rPr lang="en-US" altLang="zh-CN" sz="2400" dirty="0">
                <a:effectLst/>
                <a:latin typeface="KaTeX_Main"/>
              </a:rPr>
              <a:t>=10RTT</a:t>
            </a:r>
            <a:r>
              <a:rPr lang="en-US" altLang="zh-CN" sz="2400" i="1" baseline="-25000" dirty="0">
                <a:solidFill>
                  <a:srgbClr val="303030"/>
                </a:solidFill>
                <a:latin typeface="KaTeX_Math"/>
              </a:rPr>
              <a:t>0</a:t>
            </a:r>
            <a:r>
              <a:rPr lang="en-US" altLang="zh-CN" sz="2400" dirty="0">
                <a:effectLst/>
                <a:latin typeface="KaTeX_Main"/>
              </a:rPr>
              <a:t>+RTT</a:t>
            </a:r>
            <a:r>
              <a:rPr lang="en-US" altLang="zh-CN" sz="2400" i="1" baseline="-25000" dirty="0">
                <a:solidFill>
                  <a:srgbClr val="303030"/>
                </a:solidFill>
                <a:latin typeface="KaTeX_Math"/>
              </a:rPr>
              <a:t>1</a:t>
            </a:r>
            <a:r>
              <a:rPr lang="en-US" altLang="zh-CN" sz="2400" dirty="0">
                <a:effectLst/>
                <a:latin typeface="KaTeX_Main"/>
              </a:rPr>
              <a:t>+…+</a:t>
            </a:r>
            <a:r>
              <a:rPr lang="en-US" altLang="zh-CN" sz="2400" dirty="0" err="1">
                <a:effectLst/>
                <a:latin typeface="KaTeX_Main"/>
              </a:rPr>
              <a:t>RTT</a:t>
            </a:r>
            <a:r>
              <a:rPr lang="en-US" altLang="zh-CN" sz="2400" i="1" baseline="-25000" dirty="0" err="1">
                <a:solidFill>
                  <a:srgbClr val="303030"/>
                </a:solidFill>
                <a:latin typeface="KaTeX_Math"/>
              </a:rPr>
              <a:t>n</a:t>
            </a:r>
            <a:br>
              <a:rPr lang="en-US" altLang="zh-CN" sz="2400" b="0" i="0" dirty="0">
                <a:solidFill>
                  <a:srgbClr val="303030"/>
                </a:solidFill>
                <a:effectLst/>
                <a:latin typeface="KaTeX_Main"/>
              </a:rPr>
            </a:br>
            <a:br>
              <a:rPr lang="en-US" altLang="zh-CN" sz="2400" b="0" i="0" dirty="0">
                <a:solidFill>
                  <a:srgbClr val="303030"/>
                </a:solidFill>
                <a:effectLst/>
                <a:latin typeface="KaTeX_Main"/>
              </a:rPr>
            </a:br>
            <a:endParaRPr lang="en-US" altLang="zh-CN" sz="2400" b="0" i="0" baseline="-25000" dirty="0">
              <a:solidFill>
                <a:srgbClr val="303030"/>
              </a:solidFill>
              <a:effectLst/>
              <a:latin typeface="KaTeX_Main"/>
            </a:endParaRPr>
          </a:p>
        </p:txBody>
      </p:sp>
      <p:cxnSp>
        <p:nvCxnSpPr>
          <p:cNvPr id="48" name="直接连接符 47">
            <a:extLst>
              <a:ext uri="{FF2B5EF4-FFF2-40B4-BE49-F238E27FC236}">
                <a16:creationId xmlns:a16="http://schemas.microsoft.com/office/drawing/2014/main" id="{9305FF7C-89DB-4CA2-B2FC-0994D013E31B}"/>
              </a:ext>
            </a:extLst>
          </p:cNvPr>
          <p:cNvCxnSpPr/>
          <p:nvPr/>
        </p:nvCxnSpPr>
        <p:spPr>
          <a:xfrm>
            <a:off x="1988564" y="2814965"/>
            <a:ext cx="6414807" cy="0"/>
          </a:xfrm>
          <a:prstGeom prst="line">
            <a:avLst/>
          </a:prstGeom>
          <a:ln w="31750">
            <a:solidFill>
              <a:srgbClr val="80808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8912341"/>
      </p:ext>
    </p:extLst>
  </p:cSld>
  <p:clrMapOvr>
    <a:masterClrMapping/>
  </p:clrMapOvr>
  <p:transition advTm="1083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5/20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046988"/>
          </a:xfrm>
          <a:prstGeom prst="rect">
            <a:avLst/>
          </a:prstGeom>
          <a:noFill/>
        </p:spPr>
        <p:txBody>
          <a:bodyPr wrap="square" rtlCol="0">
            <a:spAutoFit/>
          </a:bodyPr>
          <a:lstStyle/>
          <a:p>
            <a:r>
              <a:rPr lang="zh-CN" altLang="en-US" sz="2400" dirty="0"/>
              <a:t>考虑向</a:t>
            </a:r>
            <a:r>
              <a:rPr lang="en-US" altLang="zh-CN" sz="2400" dirty="0"/>
              <a:t>N</a:t>
            </a:r>
            <a:r>
              <a:rPr lang="zh-CN" altLang="en-US" sz="2400" dirty="0"/>
              <a:t>个对等方分发</a:t>
            </a:r>
            <a:r>
              <a:rPr lang="en-US" altLang="zh-CN" sz="2400" dirty="0"/>
              <a:t>F=15Gb</a:t>
            </a:r>
            <a:r>
              <a:rPr lang="zh-CN" altLang="en-US" sz="2400" dirty="0"/>
              <a:t>的一个文件。该服务器具有</a:t>
            </a:r>
            <a:r>
              <a:rPr lang="en-US" altLang="zh-CN" sz="2400" dirty="0"/>
              <a:t>u, =30Mbps </a:t>
            </a:r>
            <a:r>
              <a:rPr lang="zh-CN" altLang="en-US" sz="2400" dirty="0"/>
              <a:t>的上载速率，每个对等方具有</a:t>
            </a:r>
            <a:r>
              <a:rPr lang="en-US" altLang="zh-CN" sz="2400" dirty="0"/>
              <a:t>d, =2Mbps</a:t>
            </a:r>
            <a:r>
              <a:rPr lang="zh-CN" altLang="en-US" sz="2400" dirty="0"/>
              <a:t>的下载速率和上载速率</a:t>
            </a:r>
            <a:r>
              <a:rPr lang="en-US" altLang="zh-CN" sz="2400" dirty="0"/>
              <a:t>u</a:t>
            </a:r>
            <a:r>
              <a:rPr lang="zh-CN" altLang="en-US" sz="2400" dirty="0"/>
              <a:t>。对于</a:t>
            </a:r>
            <a:r>
              <a:rPr lang="en-US" altLang="zh-CN" sz="2400" dirty="0"/>
              <a:t>N=10</a:t>
            </a:r>
            <a:r>
              <a:rPr lang="zh-CN" altLang="en-US" sz="2400" dirty="0"/>
              <a:t>、</a:t>
            </a:r>
            <a:r>
              <a:rPr lang="en-US" altLang="zh-CN" sz="2400" dirty="0"/>
              <a:t>100</a:t>
            </a:r>
            <a:r>
              <a:rPr lang="zh-CN" altLang="en-US" sz="2400" dirty="0"/>
              <a:t>和</a:t>
            </a:r>
            <a:r>
              <a:rPr lang="en-US" altLang="zh-CN" sz="2400" dirty="0"/>
              <a:t>1000</a:t>
            </a:r>
            <a:r>
              <a:rPr lang="zh-CN" altLang="en-US" sz="2400" dirty="0"/>
              <a:t>并且 </a:t>
            </a:r>
            <a:r>
              <a:rPr lang="en-US" altLang="zh-CN" sz="2400" dirty="0"/>
              <a:t>u = 300kbps</a:t>
            </a:r>
            <a:r>
              <a:rPr lang="zh-CN" altLang="en-US" sz="2400" dirty="0"/>
              <a:t>、</a:t>
            </a:r>
            <a:r>
              <a:rPr lang="en-US" altLang="zh-CN" sz="2400" dirty="0"/>
              <a:t>700kbps </a:t>
            </a:r>
            <a:r>
              <a:rPr lang="zh-CN" altLang="en-US" sz="2400" dirty="0"/>
              <a:t>和</a:t>
            </a:r>
            <a:r>
              <a:rPr lang="en-US" altLang="zh-CN" sz="2400" dirty="0"/>
              <a:t>2Mbps</a:t>
            </a:r>
            <a:r>
              <a:rPr lang="zh-CN" altLang="en-US" sz="2400" dirty="0"/>
              <a:t>，对于</a:t>
            </a:r>
            <a:r>
              <a:rPr lang="en-US" altLang="zh-CN" sz="2400" dirty="0"/>
              <a:t>N</a:t>
            </a:r>
            <a:r>
              <a:rPr lang="zh-CN" altLang="en-US" sz="2400" dirty="0"/>
              <a:t>和</a:t>
            </a:r>
            <a:r>
              <a:rPr lang="en-US" altLang="zh-CN" sz="2400" dirty="0"/>
              <a:t>u</a:t>
            </a:r>
            <a:r>
              <a:rPr lang="zh-CN" altLang="en-US" sz="2400" dirty="0"/>
              <a:t>的每种组合绘制出确定最小分发时间的图表。需要分别针对客户</a:t>
            </a:r>
            <a:r>
              <a:rPr lang="en-US" altLang="zh-CN" sz="2400" dirty="0"/>
              <a:t>–</a:t>
            </a:r>
            <a:r>
              <a:rPr lang="zh-CN" altLang="en-US" sz="2400" dirty="0"/>
              <a:t>服务器分发和</a:t>
            </a:r>
            <a:r>
              <a:rPr lang="en-US" altLang="zh-CN" sz="2400" dirty="0"/>
              <a:t>P2P</a:t>
            </a:r>
            <a:r>
              <a:rPr lang="zh-CN" altLang="en-US" sz="2400" dirty="0"/>
              <a:t>分发两种情况制作。</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343595"/>
      </p:ext>
    </p:extLst>
  </p:cSld>
  <p:clrMapOvr>
    <a:masterClrMapping/>
  </p:clrMapOvr>
  <p:transition advTm="1083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6/20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785652"/>
          </a:xfrm>
          <a:prstGeom prst="rect">
            <a:avLst/>
          </a:prstGeom>
          <a:noFill/>
        </p:spPr>
        <p:txBody>
          <a:bodyPr wrap="square" rtlCol="0">
            <a:spAutoFit/>
          </a:bodyPr>
          <a:lstStyle/>
          <a:p>
            <a:pPr algn="l"/>
            <a:r>
              <a:rPr lang="zh-CN" altLang="en-US" sz="2400" b="0" i="0" dirty="0">
                <a:solidFill>
                  <a:srgbClr val="303030"/>
                </a:solidFill>
                <a:effectLst/>
                <a:latin typeface="Titillium Web"/>
              </a:rPr>
              <a:t>在计算客户端</a:t>
            </a:r>
            <a:r>
              <a:rPr lang="en-US" altLang="zh-CN" sz="2400" b="0" i="0" dirty="0">
                <a:solidFill>
                  <a:srgbClr val="303030"/>
                </a:solidFill>
                <a:effectLst/>
                <a:latin typeface="Titillium Web"/>
              </a:rPr>
              <a:t>-</a:t>
            </a:r>
            <a:r>
              <a:rPr lang="zh-CN" altLang="en-US" sz="2400" b="0" i="0" dirty="0">
                <a:solidFill>
                  <a:srgbClr val="303030"/>
                </a:solidFill>
                <a:effectLst/>
                <a:latin typeface="Titillium Web"/>
              </a:rPr>
              <a:t>服务器分发的最小分发时间时，我们使用以下公式：</a:t>
            </a:r>
          </a:p>
          <a:p>
            <a:pPr algn="l"/>
            <a:endParaRPr lang="en-US" altLang="zh-CN" sz="2400" b="0" i="0" dirty="0">
              <a:solidFill>
                <a:srgbClr val="303030"/>
              </a:solidFill>
              <a:effectLst/>
              <a:latin typeface="Titillium Web"/>
            </a:endParaRPr>
          </a:p>
          <a:p>
            <a:pPr algn="l"/>
            <a:r>
              <a:rPr lang="zh-CN" altLang="en-US" sz="2400" b="0" i="0" dirty="0">
                <a:solidFill>
                  <a:srgbClr val="303030"/>
                </a:solidFill>
                <a:effectLst/>
                <a:latin typeface="Titillium Web"/>
              </a:rPr>
              <a:t>同样地，在计算</a:t>
            </a:r>
            <a:r>
              <a:rPr lang="en-US" altLang="zh-CN" sz="2400" b="0" i="0" dirty="0">
                <a:solidFill>
                  <a:srgbClr val="303030"/>
                </a:solidFill>
                <a:effectLst/>
                <a:latin typeface="Titillium Web"/>
              </a:rPr>
              <a:t>P2P</a:t>
            </a:r>
            <a:r>
              <a:rPr lang="zh-CN" altLang="en-US" sz="2400" b="0" i="0" dirty="0">
                <a:solidFill>
                  <a:srgbClr val="303030"/>
                </a:solidFill>
                <a:effectLst/>
                <a:latin typeface="Titillium Web"/>
              </a:rPr>
              <a:t>分发的最小分发时间时，我们使用以下公式：</a:t>
            </a:r>
            <a:endParaRPr lang="en-US" altLang="zh-CN" sz="2400" b="0" i="0" dirty="0">
              <a:solidFill>
                <a:srgbClr val="303030"/>
              </a:solidFill>
              <a:effectLst/>
              <a:latin typeface="Titillium Web"/>
            </a:endParaRPr>
          </a:p>
          <a:p>
            <a:pPr algn="l"/>
            <a:endParaRPr lang="zh-CN" altLang="en-US" sz="2400" b="0" i="0" dirty="0">
              <a:solidFill>
                <a:srgbClr val="303030"/>
              </a:solidFill>
              <a:effectLst/>
              <a:latin typeface="Titillium Web"/>
            </a:endParaRPr>
          </a:p>
          <a:p>
            <a:pPr algn="l"/>
            <a:r>
              <a:rPr lang="zh-CN" altLang="en-US" sz="2400" b="0" i="0" dirty="0">
                <a:solidFill>
                  <a:srgbClr val="303030"/>
                </a:solidFill>
                <a:effectLst/>
                <a:latin typeface="Titillium Web"/>
              </a:rPr>
              <a:t>其中</a:t>
            </a:r>
            <a:endParaRPr lang="en-US" altLang="zh-CN" sz="2400" b="0" i="0" dirty="0">
              <a:solidFill>
                <a:srgbClr val="303030"/>
              </a:solidFill>
              <a:effectLst/>
              <a:latin typeface="Titillium Web"/>
            </a:endParaRPr>
          </a:p>
          <a:p>
            <a:pPr algn="l"/>
            <a:endParaRPr lang="en-US" altLang="zh-CN" sz="2400" b="0" i="0" dirty="0">
              <a:solidFill>
                <a:srgbClr val="303030"/>
              </a:solidFill>
              <a:effectLst/>
              <a:latin typeface="Titillium Web"/>
            </a:endParaRPr>
          </a:p>
          <a:p>
            <a:pPr algn="l"/>
            <a:r>
              <a:rPr lang="zh-CN" altLang="en-US" sz="2400" b="0" i="0" dirty="0">
                <a:solidFill>
                  <a:srgbClr val="303030"/>
                </a:solidFill>
                <a:effectLst/>
                <a:latin typeface="Titillium Web"/>
              </a:rPr>
              <a:t>其中</a:t>
            </a:r>
            <a:endParaRPr lang="en-US" altLang="zh-CN" sz="2400" b="0" i="0" dirty="0">
              <a:solidFill>
                <a:srgbClr val="303030"/>
              </a:solidFill>
              <a:effectLst/>
              <a:latin typeface="Titillium Web"/>
            </a:endParaRPr>
          </a:p>
          <a:p>
            <a:pPr algn="l"/>
            <a:endParaRPr lang="zh-CN" altLang="en-US" sz="2400" b="0" i="0" dirty="0">
              <a:solidFill>
                <a:srgbClr val="303030"/>
              </a:solidFill>
              <a:effectLst/>
              <a:latin typeface="Titillium Web"/>
            </a:endParaRP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9BD49AA8-4D2D-492A-9BF2-58B565DB7D32}"/>
              </a:ext>
            </a:extLst>
          </p:cNvPr>
          <p:cNvPicPr>
            <a:picLocks noChangeAspect="1"/>
          </p:cNvPicPr>
          <p:nvPr/>
        </p:nvPicPr>
        <p:blipFill>
          <a:blip r:embed="rId3"/>
          <a:stretch>
            <a:fillRect/>
          </a:stretch>
        </p:blipFill>
        <p:spPr>
          <a:xfrm>
            <a:off x="3440135" y="1929616"/>
            <a:ext cx="2530059" cy="441998"/>
          </a:xfrm>
          <a:prstGeom prst="rect">
            <a:avLst/>
          </a:prstGeom>
        </p:spPr>
      </p:pic>
      <p:pic>
        <p:nvPicPr>
          <p:cNvPr id="11" name="图片 10">
            <a:extLst>
              <a:ext uri="{FF2B5EF4-FFF2-40B4-BE49-F238E27FC236}">
                <a16:creationId xmlns:a16="http://schemas.microsoft.com/office/drawing/2014/main" id="{C9872CD8-379B-4124-9803-2A666D9C3078}"/>
              </a:ext>
            </a:extLst>
          </p:cNvPr>
          <p:cNvPicPr>
            <a:picLocks noChangeAspect="1"/>
          </p:cNvPicPr>
          <p:nvPr/>
        </p:nvPicPr>
        <p:blipFill>
          <a:blip r:embed="rId4"/>
          <a:stretch>
            <a:fillRect/>
          </a:stretch>
        </p:blipFill>
        <p:spPr>
          <a:xfrm>
            <a:off x="3023838" y="3030546"/>
            <a:ext cx="4145639" cy="502964"/>
          </a:xfrm>
          <a:prstGeom prst="rect">
            <a:avLst/>
          </a:prstGeom>
        </p:spPr>
      </p:pic>
      <p:pic>
        <p:nvPicPr>
          <p:cNvPr id="12" name="图片 11">
            <a:extLst>
              <a:ext uri="{FF2B5EF4-FFF2-40B4-BE49-F238E27FC236}">
                <a16:creationId xmlns:a16="http://schemas.microsoft.com/office/drawing/2014/main" id="{1CC54608-4F77-4ACB-926C-18DDB41DF5BC}"/>
              </a:ext>
            </a:extLst>
          </p:cNvPr>
          <p:cNvPicPr>
            <a:picLocks noChangeAspect="1"/>
          </p:cNvPicPr>
          <p:nvPr/>
        </p:nvPicPr>
        <p:blipFill>
          <a:blip r:embed="rId5"/>
          <a:stretch>
            <a:fillRect/>
          </a:stretch>
        </p:blipFill>
        <p:spPr>
          <a:xfrm>
            <a:off x="3023838" y="3861470"/>
            <a:ext cx="2796782" cy="274344"/>
          </a:xfrm>
          <a:prstGeom prst="rect">
            <a:avLst/>
          </a:prstGeom>
        </p:spPr>
      </p:pic>
      <p:pic>
        <p:nvPicPr>
          <p:cNvPr id="13" name="图片 12">
            <a:extLst>
              <a:ext uri="{FF2B5EF4-FFF2-40B4-BE49-F238E27FC236}">
                <a16:creationId xmlns:a16="http://schemas.microsoft.com/office/drawing/2014/main" id="{6940C9A5-26B1-4460-9C63-45C037E85473}"/>
              </a:ext>
            </a:extLst>
          </p:cNvPr>
          <p:cNvPicPr>
            <a:picLocks noChangeAspect="1"/>
          </p:cNvPicPr>
          <p:nvPr/>
        </p:nvPicPr>
        <p:blipFill>
          <a:blip r:embed="rId6"/>
          <a:stretch>
            <a:fillRect/>
          </a:stretch>
        </p:blipFill>
        <p:spPr>
          <a:xfrm>
            <a:off x="5639913" y="3655669"/>
            <a:ext cx="1943268" cy="762066"/>
          </a:xfrm>
          <a:prstGeom prst="rect">
            <a:avLst/>
          </a:prstGeom>
        </p:spPr>
      </p:pic>
      <p:pic>
        <p:nvPicPr>
          <p:cNvPr id="14" name="图片 13">
            <a:extLst>
              <a:ext uri="{FF2B5EF4-FFF2-40B4-BE49-F238E27FC236}">
                <a16:creationId xmlns:a16="http://schemas.microsoft.com/office/drawing/2014/main" id="{797DAB6B-A09D-4784-8246-317E74EEB134}"/>
              </a:ext>
            </a:extLst>
          </p:cNvPr>
          <p:cNvPicPr>
            <a:picLocks noChangeAspect="1"/>
          </p:cNvPicPr>
          <p:nvPr/>
        </p:nvPicPr>
        <p:blipFill>
          <a:blip r:embed="rId7"/>
          <a:stretch>
            <a:fillRect/>
          </a:stretch>
        </p:blipFill>
        <p:spPr>
          <a:xfrm>
            <a:off x="3125095" y="4638541"/>
            <a:ext cx="2514818" cy="312447"/>
          </a:xfrm>
          <a:prstGeom prst="rect">
            <a:avLst/>
          </a:prstGeom>
        </p:spPr>
      </p:pic>
    </p:spTree>
    <p:extLst>
      <p:ext uri="{BB962C8B-B14F-4D97-AF65-F5344CB8AC3E}">
        <p14:creationId xmlns:p14="http://schemas.microsoft.com/office/powerpoint/2010/main" val="1306372541"/>
      </p:ext>
    </p:extLst>
  </p:cSld>
  <p:clrMapOvr>
    <a:masterClrMapping/>
  </p:clrMapOvr>
  <p:transition advTm="1083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T22</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560185"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7/20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416320"/>
          </a:xfrm>
          <a:prstGeom prst="rect">
            <a:avLst/>
          </a:prstGeom>
          <a:noFill/>
        </p:spPr>
        <p:txBody>
          <a:bodyPr wrap="square" rtlCol="0">
            <a:spAutoFit/>
          </a:bodyPr>
          <a:lstStyle/>
          <a:p>
            <a:pPr algn="l"/>
            <a:r>
              <a:rPr lang="en-US" altLang="zh-CN" sz="2400" b="1" i="0" dirty="0">
                <a:solidFill>
                  <a:srgbClr val="303030"/>
                </a:solidFill>
                <a:effectLst/>
                <a:latin typeface="Titillium Web"/>
              </a:rPr>
              <a:t>Client Server</a:t>
            </a:r>
          </a:p>
          <a:p>
            <a:pPr algn="l"/>
            <a:endParaRPr lang="en-US" altLang="zh-CN" sz="2400" b="1" dirty="0">
              <a:solidFill>
                <a:srgbClr val="303030"/>
              </a:solidFill>
              <a:latin typeface="Titillium Web"/>
            </a:endParaRPr>
          </a:p>
          <a:p>
            <a:pPr algn="l"/>
            <a:endParaRPr lang="en-US" altLang="zh-CN" sz="2400" b="1" i="0" dirty="0">
              <a:solidFill>
                <a:srgbClr val="303030"/>
              </a:solidFill>
              <a:effectLst/>
              <a:latin typeface="Titillium Web"/>
            </a:endParaRPr>
          </a:p>
          <a:p>
            <a:pPr algn="l"/>
            <a:endParaRPr lang="en-US" altLang="zh-CN" sz="2400" b="1" dirty="0">
              <a:solidFill>
                <a:srgbClr val="303030"/>
              </a:solidFill>
              <a:latin typeface="Titillium Web"/>
            </a:endParaRPr>
          </a:p>
          <a:p>
            <a:pPr algn="l"/>
            <a:endParaRPr lang="en-US" altLang="zh-CN" sz="2400" b="1" i="0" dirty="0">
              <a:solidFill>
                <a:srgbClr val="303030"/>
              </a:solidFill>
              <a:effectLst/>
              <a:latin typeface="Titillium Web"/>
            </a:endParaRPr>
          </a:p>
          <a:p>
            <a:pPr algn="l"/>
            <a:endParaRPr lang="en-US" altLang="zh-CN" sz="2400" b="1" i="0" dirty="0">
              <a:solidFill>
                <a:srgbClr val="303030"/>
              </a:solidFill>
              <a:effectLst/>
              <a:latin typeface="Titillium Web"/>
            </a:endParaRPr>
          </a:p>
          <a:p>
            <a:r>
              <a:rPr lang="en-US" altLang="zh-CN" sz="2400" b="1" i="0" dirty="0">
                <a:solidFill>
                  <a:srgbClr val="303030"/>
                </a:solidFill>
                <a:effectLst/>
                <a:latin typeface="Titillium Web"/>
              </a:rPr>
              <a:t>Peer to Peer</a:t>
            </a:r>
          </a:p>
          <a:p>
            <a:pPr algn="l"/>
            <a:endParaRPr lang="en-US" altLang="zh-CN" sz="2400" b="1" i="0" dirty="0">
              <a:solidFill>
                <a:srgbClr val="303030"/>
              </a:solidFill>
              <a:effectLst/>
              <a:latin typeface="Titillium Web"/>
            </a:endParaRPr>
          </a:p>
          <a:p>
            <a:pPr algn="l"/>
            <a:endParaRPr lang="zh-CN" altLang="en-US" sz="2400" b="0" i="0" dirty="0">
              <a:solidFill>
                <a:srgbClr val="303030"/>
              </a:solidFill>
              <a:effectLst/>
              <a:latin typeface="Titillium Web"/>
            </a:endParaRPr>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A</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6">
            <a:extLst>
              <a:ext uri="{FF2B5EF4-FFF2-40B4-BE49-F238E27FC236}">
                <a16:creationId xmlns:a16="http://schemas.microsoft.com/office/drawing/2014/main" id="{E1EEE7BB-0DE4-4B44-A575-0B6D7605675C}"/>
              </a:ext>
            </a:extLst>
          </p:cNvPr>
          <p:cNvGraphicFramePr>
            <a:graphicFrameLocks noGrp="1"/>
          </p:cNvGraphicFramePr>
          <p:nvPr>
            <p:extLst>
              <p:ext uri="{D42A27DB-BD31-4B8C-83A1-F6EECF244321}">
                <p14:modId xmlns:p14="http://schemas.microsoft.com/office/powerpoint/2010/main" val="478737200"/>
              </p:ext>
            </p:extLst>
          </p:nvPr>
        </p:nvGraphicFramePr>
        <p:xfrm>
          <a:off x="2147964" y="1628283"/>
          <a:ext cx="6028600" cy="1828800"/>
        </p:xfrm>
        <a:graphic>
          <a:graphicData uri="http://schemas.openxmlformats.org/drawingml/2006/table">
            <a:tbl>
              <a:tblPr firstRow="1" bandRow="1">
                <a:tableStyleId>{F5AB1C69-6EDB-4FF4-983F-18BD219EF322}</a:tableStyleId>
              </a:tblPr>
              <a:tblGrid>
                <a:gridCol w="1205720">
                  <a:extLst>
                    <a:ext uri="{9D8B030D-6E8A-4147-A177-3AD203B41FA5}">
                      <a16:colId xmlns:a16="http://schemas.microsoft.com/office/drawing/2014/main" val="1782327853"/>
                    </a:ext>
                  </a:extLst>
                </a:gridCol>
                <a:gridCol w="1205720">
                  <a:extLst>
                    <a:ext uri="{9D8B030D-6E8A-4147-A177-3AD203B41FA5}">
                      <a16:colId xmlns:a16="http://schemas.microsoft.com/office/drawing/2014/main" val="1945695888"/>
                    </a:ext>
                  </a:extLst>
                </a:gridCol>
                <a:gridCol w="1205720">
                  <a:extLst>
                    <a:ext uri="{9D8B030D-6E8A-4147-A177-3AD203B41FA5}">
                      <a16:colId xmlns:a16="http://schemas.microsoft.com/office/drawing/2014/main" val="4263447154"/>
                    </a:ext>
                  </a:extLst>
                </a:gridCol>
                <a:gridCol w="1205720">
                  <a:extLst>
                    <a:ext uri="{9D8B030D-6E8A-4147-A177-3AD203B41FA5}">
                      <a16:colId xmlns:a16="http://schemas.microsoft.com/office/drawing/2014/main" val="2762839355"/>
                    </a:ext>
                  </a:extLst>
                </a:gridCol>
                <a:gridCol w="1205720">
                  <a:extLst>
                    <a:ext uri="{9D8B030D-6E8A-4147-A177-3AD203B41FA5}">
                      <a16:colId xmlns:a16="http://schemas.microsoft.com/office/drawing/2014/main" val="2716197743"/>
                    </a:ext>
                  </a:extLst>
                </a:gridCol>
              </a:tblGrid>
              <a:tr h="341973">
                <a:tc>
                  <a:txBody>
                    <a:bodyPr/>
                    <a:lstStyle/>
                    <a:p>
                      <a:endParaRPr lang="zh-CN" altLang="en-US"/>
                    </a:p>
                  </a:txBody>
                  <a:tcPr/>
                </a:tc>
                <a:tc>
                  <a:txBody>
                    <a:bodyPr/>
                    <a:lstStyle/>
                    <a:p>
                      <a:endParaRPr lang="zh-CN" altLang="en-US"/>
                    </a:p>
                  </a:txBody>
                  <a:tcPr/>
                </a:tc>
                <a:tc>
                  <a:txBody>
                    <a:bodyPr/>
                    <a:lstStyle/>
                    <a:p>
                      <a:pPr algn="ctr"/>
                      <a:r>
                        <a:rPr lang="en-US" altLang="zh-CN" dirty="0"/>
                        <a:t>N</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856187333"/>
                  </a:ext>
                </a:extLst>
              </a:tr>
              <a:tr h="341973">
                <a:tc>
                  <a:txBody>
                    <a:bodyPr/>
                    <a:lstStyle/>
                    <a:p>
                      <a:endParaRPr lang="zh-CN" altLang="en-US" dirty="0"/>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1000</a:t>
                      </a:r>
                      <a:endParaRPr lang="zh-CN" altLang="en-US" dirty="0"/>
                    </a:p>
                  </a:txBody>
                  <a:tcPr/>
                </a:tc>
                <a:extLst>
                  <a:ext uri="{0D108BD9-81ED-4DB2-BD59-A6C34878D82A}">
                    <a16:rowId xmlns:a16="http://schemas.microsoft.com/office/drawing/2014/main" val="728806737"/>
                  </a:ext>
                </a:extLst>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300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extLst>
                  <a:ext uri="{0D108BD9-81ED-4DB2-BD59-A6C34878D82A}">
                    <a16:rowId xmlns:a16="http://schemas.microsoft.com/office/drawing/2014/main" val="3017028845"/>
                  </a:ext>
                </a:extLst>
              </a:tr>
              <a:tr h="341973">
                <a:tc>
                  <a:txBody>
                    <a:bodyPr/>
                    <a:lstStyle/>
                    <a:p>
                      <a:pPr algn="ctr"/>
                      <a:r>
                        <a:rPr lang="en-US" altLang="zh-CN" dirty="0"/>
                        <a:t>U</a:t>
                      </a:r>
                      <a:endParaRPr lang="zh-CN" altLang="en-US" dirty="0"/>
                    </a:p>
                  </a:txBody>
                  <a:tcPr/>
                </a:tc>
                <a:tc>
                  <a:txBody>
                    <a:bodyPr/>
                    <a:lstStyle/>
                    <a:p>
                      <a:r>
                        <a:rPr lang="en-US" altLang="zh-CN" sz="1800" b="0" i="0" kern="1200" dirty="0">
                          <a:solidFill>
                            <a:schemeClr val="dk1"/>
                          </a:solidFill>
                          <a:effectLst/>
                          <a:latin typeface="+mn-lt"/>
                          <a:ea typeface="+mn-ea"/>
                          <a:cs typeface="+mn-cs"/>
                        </a:rPr>
                        <a:t>700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extLst>
                  <a:ext uri="{0D108BD9-81ED-4DB2-BD59-A6C34878D82A}">
                    <a16:rowId xmlns:a16="http://schemas.microsoft.com/office/drawing/2014/main" val="4254190482"/>
                  </a:ext>
                </a:extLst>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2 Mbps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tc>
                  <a:txBody>
                    <a:bodyPr/>
                    <a:lstStyle/>
                    <a:p>
                      <a:r>
                        <a:rPr lang="en-US" altLang="zh-CN" sz="1800" b="0" i="0" kern="1200" dirty="0">
                          <a:solidFill>
                            <a:schemeClr val="dk1"/>
                          </a:solidFill>
                          <a:effectLst/>
                          <a:latin typeface="+mn-lt"/>
                          <a:ea typeface="+mn-ea"/>
                          <a:cs typeface="+mn-cs"/>
                        </a:rPr>
                        <a:t>51200</a:t>
                      </a:r>
                      <a:endParaRPr lang="zh-CN" altLang="en-US" dirty="0"/>
                    </a:p>
                  </a:txBody>
                  <a:tcPr/>
                </a:tc>
                <a:extLst>
                  <a:ext uri="{0D108BD9-81ED-4DB2-BD59-A6C34878D82A}">
                    <a16:rowId xmlns:a16="http://schemas.microsoft.com/office/drawing/2014/main" val="1160159322"/>
                  </a:ext>
                </a:extLst>
              </a:tr>
            </a:tbl>
          </a:graphicData>
        </a:graphic>
      </p:graphicFrame>
      <p:graphicFrame>
        <p:nvGraphicFramePr>
          <p:cNvPr id="17" name="表格 16">
            <a:extLst>
              <a:ext uri="{FF2B5EF4-FFF2-40B4-BE49-F238E27FC236}">
                <a16:creationId xmlns:a16="http://schemas.microsoft.com/office/drawing/2014/main" id="{F7C4E5EF-D0C0-4D29-8174-3B0CEF8D97AE}"/>
              </a:ext>
            </a:extLst>
          </p:cNvPr>
          <p:cNvGraphicFramePr>
            <a:graphicFrameLocks noGrp="1"/>
          </p:cNvGraphicFramePr>
          <p:nvPr>
            <p:extLst>
              <p:ext uri="{D42A27DB-BD31-4B8C-83A1-F6EECF244321}">
                <p14:modId xmlns:p14="http://schemas.microsoft.com/office/powerpoint/2010/main" val="824028037"/>
              </p:ext>
            </p:extLst>
          </p:nvPr>
        </p:nvGraphicFramePr>
        <p:xfrm>
          <a:off x="2147964" y="3877791"/>
          <a:ext cx="6028600" cy="1828800"/>
        </p:xfrm>
        <a:graphic>
          <a:graphicData uri="http://schemas.openxmlformats.org/drawingml/2006/table">
            <a:tbl>
              <a:tblPr firstRow="1" bandRow="1">
                <a:tableStyleId>{F5AB1C69-6EDB-4FF4-983F-18BD219EF322}</a:tableStyleId>
              </a:tblPr>
              <a:tblGrid>
                <a:gridCol w="1205720">
                  <a:extLst>
                    <a:ext uri="{9D8B030D-6E8A-4147-A177-3AD203B41FA5}">
                      <a16:colId xmlns:a16="http://schemas.microsoft.com/office/drawing/2014/main" val="1782327853"/>
                    </a:ext>
                  </a:extLst>
                </a:gridCol>
                <a:gridCol w="1205720">
                  <a:extLst>
                    <a:ext uri="{9D8B030D-6E8A-4147-A177-3AD203B41FA5}">
                      <a16:colId xmlns:a16="http://schemas.microsoft.com/office/drawing/2014/main" val="1945695888"/>
                    </a:ext>
                  </a:extLst>
                </a:gridCol>
                <a:gridCol w="1205720">
                  <a:extLst>
                    <a:ext uri="{9D8B030D-6E8A-4147-A177-3AD203B41FA5}">
                      <a16:colId xmlns:a16="http://schemas.microsoft.com/office/drawing/2014/main" val="4263447154"/>
                    </a:ext>
                  </a:extLst>
                </a:gridCol>
                <a:gridCol w="1205720">
                  <a:extLst>
                    <a:ext uri="{9D8B030D-6E8A-4147-A177-3AD203B41FA5}">
                      <a16:colId xmlns:a16="http://schemas.microsoft.com/office/drawing/2014/main" val="2762839355"/>
                    </a:ext>
                  </a:extLst>
                </a:gridCol>
                <a:gridCol w="1205720">
                  <a:extLst>
                    <a:ext uri="{9D8B030D-6E8A-4147-A177-3AD203B41FA5}">
                      <a16:colId xmlns:a16="http://schemas.microsoft.com/office/drawing/2014/main" val="2716197743"/>
                    </a:ext>
                  </a:extLst>
                </a:gridCol>
              </a:tblGrid>
              <a:tr h="341973">
                <a:tc>
                  <a:txBody>
                    <a:bodyPr/>
                    <a:lstStyle/>
                    <a:p>
                      <a:endParaRPr lang="zh-CN" altLang="en-US"/>
                    </a:p>
                  </a:txBody>
                  <a:tcPr/>
                </a:tc>
                <a:tc>
                  <a:txBody>
                    <a:bodyPr/>
                    <a:lstStyle/>
                    <a:p>
                      <a:endParaRPr lang="zh-CN" altLang="en-US"/>
                    </a:p>
                  </a:txBody>
                  <a:tcPr/>
                </a:tc>
                <a:tc>
                  <a:txBody>
                    <a:bodyPr/>
                    <a:lstStyle/>
                    <a:p>
                      <a:pPr algn="ctr"/>
                      <a:r>
                        <a:rPr lang="en-US" altLang="zh-CN" dirty="0"/>
                        <a:t>N</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856187333"/>
                  </a:ext>
                </a:extLst>
              </a:tr>
              <a:tr h="341973">
                <a:tc>
                  <a:txBody>
                    <a:bodyPr/>
                    <a:lstStyle/>
                    <a:p>
                      <a:endParaRPr lang="zh-CN" altLang="en-US" dirty="0"/>
                    </a:p>
                  </a:txBody>
                  <a:tcPr/>
                </a:tc>
                <a:tc>
                  <a:txBody>
                    <a:bodyPr/>
                    <a:lstStyle/>
                    <a:p>
                      <a:endParaRPr lang="zh-CN" altLang="en-US" dirty="0"/>
                    </a:p>
                  </a:txBody>
                  <a:tcPr/>
                </a:tc>
                <a:tc>
                  <a:txBody>
                    <a:bodyPr/>
                    <a:lstStyle/>
                    <a:p>
                      <a:r>
                        <a:rPr lang="en-US" altLang="zh-CN" dirty="0"/>
                        <a:t>10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1000</a:t>
                      </a:r>
                      <a:endParaRPr lang="zh-CN" altLang="en-US" dirty="0"/>
                    </a:p>
                  </a:txBody>
                  <a:tcPr/>
                </a:tc>
                <a:extLst>
                  <a:ext uri="{0D108BD9-81ED-4DB2-BD59-A6C34878D82A}">
                    <a16:rowId xmlns:a16="http://schemas.microsoft.com/office/drawing/2014/main" val="728806737"/>
                  </a:ext>
                </a:extLst>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300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25904</a:t>
                      </a:r>
                      <a:endParaRPr lang="zh-CN" altLang="en-US" dirty="0"/>
                    </a:p>
                  </a:txBody>
                  <a:tcPr/>
                </a:tc>
                <a:tc>
                  <a:txBody>
                    <a:bodyPr/>
                    <a:lstStyle/>
                    <a:p>
                      <a:r>
                        <a:rPr lang="en-US" altLang="zh-CN" sz="1800" b="0" i="0" kern="1200" dirty="0">
                          <a:solidFill>
                            <a:schemeClr val="dk1"/>
                          </a:solidFill>
                          <a:effectLst/>
                          <a:latin typeface="+mn-lt"/>
                          <a:ea typeface="+mn-ea"/>
                          <a:cs typeface="+mn-cs"/>
                        </a:rPr>
                        <a:t>47559</a:t>
                      </a:r>
                      <a:endParaRPr lang="zh-CN" altLang="en-US" dirty="0"/>
                    </a:p>
                  </a:txBody>
                  <a:tcPr/>
                </a:tc>
                <a:extLst>
                  <a:ext uri="{0D108BD9-81ED-4DB2-BD59-A6C34878D82A}">
                    <a16:rowId xmlns:a16="http://schemas.microsoft.com/office/drawing/2014/main" val="3017028845"/>
                  </a:ext>
                </a:extLst>
              </a:tr>
              <a:tr h="341973">
                <a:tc>
                  <a:txBody>
                    <a:bodyPr/>
                    <a:lstStyle/>
                    <a:p>
                      <a:pPr algn="ctr"/>
                      <a:r>
                        <a:rPr lang="en-US" altLang="zh-CN" dirty="0"/>
                        <a:t>U</a:t>
                      </a:r>
                      <a:endParaRPr lang="zh-CN" altLang="en-US" dirty="0"/>
                    </a:p>
                  </a:txBody>
                  <a:tcPr/>
                </a:tc>
                <a:tc>
                  <a:txBody>
                    <a:bodyPr/>
                    <a:lstStyle/>
                    <a:p>
                      <a:r>
                        <a:rPr lang="en-US" altLang="zh-CN" sz="1800" b="0" i="0" kern="1200" dirty="0">
                          <a:solidFill>
                            <a:schemeClr val="dk1"/>
                          </a:solidFill>
                          <a:effectLst/>
                          <a:latin typeface="+mn-lt"/>
                          <a:ea typeface="+mn-ea"/>
                          <a:cs typeface="+mn-cs"/>
                        </a:rPr>
                        <a:t>700 Kbps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sz="1800" b="0" i="0" kern="1200" dirty="0">
                          <a:solidFill>
                            <a:schemeClr val="dk1"/>
                          </a:solidFill>
                          <a:effectLst/>
                          <a:latin typeface="+mn-lt"/>
                          <a:ea typeface="+mn-ea"/>
                          <a:cs typeface="+mn-cs"/>
                        </a:rPr>
                        <a:t>15616</a:t>
                      </a:r>
                      <a:endParaRPr lang="zh-CN" altLang="en-US" dirty="0"/>
                    </a:p>
                  </a:txBody>
                  <a:tcPr/>
                </a:tc>
                <a:tc>
                  <a:txBody>
                    <a:bodyPr/>
                    <a:lstStyle/>
                    <a:p>
                      <a:r>
                        <a:rPr lang="en-US" altLang="zh-CN" sz="1800" b="0" i="0" kern="1200" dirty="0">
                          <a:solidFill>
                            <a:schemeClr val="dk1"/>
                          </a:solidFill>
                          <a:effectLst/>
                          <a:latin typeface="+mn-lt"/>
                          <a:ea typeface="+mn-ea"/>
                          <a:cs typeface="+mn-cs"/>
                        </a:rPr>
                        <a:t>21525</a:t>
                      </a:r>
                      <a:endParaRPr lang="zh-CN" altLang="en-US" dirty="0"/>
                    </a:p>
                  </a:txBody>
                  <a:tcPr/>
                </a:tc>
                <a:extLst>
                  <a:ext uri="{0D108BD9-81ED-4DB2-BD59-A6C34878D82A}">
                    <a16:rowId xmlns:a16="http://schemas.microsoft.com/office/drawing/2014/main" val="4254190482"/>
                  </a:ext>
                </a:extLst>
              </a:tr>
              <a:tr h="341973">
                <a:tc>
                  <a:txBody>
                    <a:bodyPr/>
                    <a:lstStyle/>
                    <a:p>
                      <a:endParaRPr lang="zh-CN" altLang="en-US" dirty="0"/>
                    </a:p>
                  </a:txBody>
                  <a:tcPr/>
                </a:tc>
                <a:tc>
                  <a:txBody>
                    <a:bodyPr/>
                    <a:lstStyle/>
                    <a:p>
                      <a:r>
                        <a:rPr lang="en-US" altLang="zh-CN" sz="1800" b="0" i="0" kern="1200" dirty="0">
                          <a:solidFill>
                            <a:schemeClr val="dk1"/>
                          </a:solidFill>
                          <a:effectLst/>
                          <a:latin typeface="+mn-lt"/>
                          <a:ea typeface="+mn-ea"/>
                          <a:cs typeface="+mn-cs"/>
                        </a:rPr>
                        <a:t>2 Mbps</a:t>
                      </a:r>
                      <a:endParaRPr lang="zh-CN" altLang="en-US" dirty="0"/>
                    </a:p>
                  </a:txBody>
                  <a:tcPr/>
                </a:tc>
                <a:tc>
                  <a:txBody>
                    <a:bodyPr/>
                    <a:lstStyle/>
                    <a:p>
                      <a:r>
                        <a:rPr lang="en-US" altLang="zh-CN" sz="1800" b="0" i="0" kern="1200" dirty="0">
                          <a:solidFill>
                            <a:schemeClr val="dk1"/>
                          </a:solidFill>
                          <a:effectLst/>
                          <a:latin typeface="+mn-lt"/>
                          <a:ea typeface="+mn-ea"/>
                          <a:cs typeface="+mn-cs"/>
                        </a:rPr>
                        <a:t>7680</a:t>
                      </a:r>
                      <a:endParaRPr lang="zh-CN" altLang="en-US" dirty="0"/>
                    </a:p>
                  </a:txBody>
                  <a:tcPr/>
                </a:tc>
                <a:tc>
                  <a:txBody>
                    <a:bodyPr/>
                    <a:lstStyle/>
                    <a:p>
                      <a:r>
                        <a:rPr lang="en-US" altLang="zh-CN" dirty="0">
                          <a:effectLst/>
                        </a:rPr>
                        <a:t>7680</a:t>
                      </a:r>
                    </a:p>
                  </a:txBody>
                  <a:tcPr anchor="ctr"/>
                </a:tc>
                <a:tc>
                  <a:txBody>
                    <a:bodyPr/>
                    <a:lstStyle/>
                    <a:p>
                      <a:r>
                        <a:rPr lang="en-US" altLang="zh-CN" dirty="0">
                          <a:effectLst/>
                        </a:rPr>
                        <a:t>7680</a:t>
                      </a:r>
                    </a:p>
                  </a:txBody>
                  <a:tcPr anchor="ctr"/>
                </a:tc>
                <a:extLst>
                  <a:ext uri="{0D108BD9-81ED-4DB2-BD59-A6C34878D82A}">
                    <a16:rowId xmlns:a16="http://schemas.microsoft.com/office/drawing/2014/main" val="1160159322"/>
                  </a:ext>
                </a:extLst>
              </a:tr>
            </a:tbl>
          </a:graphicData>
        </a:graphic>
      </p:graphicFrame>
    </p:spTree>
    <p:extLst>
      <p:ext uri="{BB962C8B-B14F-4D97-AF65-F5344CB8AC3E}">
        <p14:creationId xmlns:p14="http://schemas.microsoft.com/office/powerpoint/2010/main" val="2492167590"/>
      </p:ext>
    </p:extLst>
  </p:cSld>
  <p:clrMapOvr>
    <a:masterClrMapping/>
  </p:clrMapOvr>
  <p:transition advTm="1083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332509"/>
            <a:ext cx="212888" cy="593035"/>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3723" y="335275"/>
            <a:ext cx="96976" cy="5930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1532" y="340769"/>
            <a:ext cx="7470368" cy="584775"/>
          </a:xfrm>
          <a:prstGeom prst="rect">
            <a:avLst/>
          </a:prstGeom>
          <a:noFill/>
        </p:spPr>
        <p:txBody>
          <a:bodyPr wrap="square" rtlCol="0">
            <a:spAutoFit/>
          </a:bodyPr>
          <a:lstStyle/>
          <a:p>
            <a:r>
              <a:rPr lang="zh-CN" altLang="en-US" sz="3200" b="1" dirty="0">
                <a:latin typeface="+mj-lt"/>
              </a:rPr>
              <a:t>第二章</a:t>
            </a:r>
            <a:r>
              <a:rPr lang="en-US" altLang="zh-CN" sz="3200" b="1" dirty="0">
                <a:latin typeface="+mj-lt"/>
              </a:rPr>
              <a:t>T24</a:t>
            </a:r>
            <a:endParaRPr lang="zh-CN" altLang="en-US" sz="3200" b="1" dirty="0">
              <a:latin typeface="+mj-lt"/>
            </a:endParaRPr>
          </a:p>
        </p:txBody>
      </p:sp>
      <p:sp>
        <p:nvSpPr>
          <p:cNvPr id="8" name="任意多边形 11"/>
          <p:cNvSpPr>
            <a:spLocks noChangeArrowheads="1"/>
          </p:cNvSpPr>
          <p:nvPr/>
        </p:nvSpPr>
        <p:spPr bwMode="auto">
          <a:xfrm>
            <a:off x="-3550" y="6600569"/>
            <a:ext cx="9147550" cy="255587"/>
          </a:xfrm>
          <a:custGeom>
            <a:avLst/>
            <a:gdLst>
              <a:gd name="T0" fmla="*/ 0 w 9144000"/>
              <a:gd name="T1" fmla="*/ 0 h 756293"/>
              <a:gd name="T2" fmla="*/ 51376988 w 9144000"/>
              <a:gd name="T3" fmla="*/ 0 h 756293"/>
              <a:gd name="T4" fmla="*/ 51376988 w 9144000"/>
              <a:gd name="T5" fmla="*/ 8393 h 756293"/>
              <a:gd name="T6" fmla="*/ 45561211 w 9144000"/>
              <a:gd name="T7" fmla="*/ 8393 h 756293"/>
              <a:gd name="T8" fmla="*/ 45561211 w 9144000"/>
              <a:gd name="T9" fmla="*/ 8393 h 756293"/>
              <a:gd name="T10" fmla="*/ 0 w 9144000"/>
              <a:gd name="T11" fmla="*/ 8393 h 756293"/>
              <a:gd name="T12" fmla="*/ 0 w 9144000"/>
              <a:gd name="T13" fmla="*/ 0 h 756293"/>
              <a:gd name="T14" fmla="*/ 0 60000 65536"/>
              <a:gd name="T15" fmla="*/ 0 60000 65536"/>
              <a:gd name="T16" fmla="*/ 0 60000 65536"/>
              <a:gd name="T17" fmla="*/ 0 60000 65536"/>
              <a:gd name="T18" fmla="*/ 0 60000 65536"/>
              <a:gd name="T19" fmla="*/ 0 60000 65536"/>
              <a:gd name="T20" fmla="*/ 0 60000 65536"/>
              <a:gd name="T21" fmla="*/ 0 w 9144000"/>
              <a:gd name="T22" fmla="*/ 0 h 756293"/>
              <a:gd name="T23" fmla="*/ 9144000 w 9144000"/>
              <a:gd name="T24" fmla="*/ 756293 h 756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4000" h="756293">
                <a:moveTo>
                  <a:pt x="0" y="0"/>
                </a:moveTo>
                <a:lnTo>
                  <a:pt x="9144000" y="0"/>
                </a:lnTo>
                <a:lnTo>
                  <a:pt x="9144000" y="756293"/>
                </a:lnTo>
                <a:lnTo>
                  <a:pt x="8108917" y="756293"/>
                </a:lnTo>
                <a:lnTo>
                  <a:pt x="8108917" y="756292"/>
                </a:lnTo>
                <a:lnTo>
                  <a:pt x="0" y="756292"/>
                </a:lnTo>
                <a:lnTo>
                  <a:pt x="0" y="0"/>
                </a:lnTo>
                <a:close/>
              </a:path>
            </a:pathLst>
          </a:custGeom>
          <a:solidFill>
            <a:schemeClr val="tx1">
              <a:lumMod val="75000"/>
              <a:lumOff val="25000"/>
            </a:schemeClr>
          </a:solidFill>
          <a:ln>
            <a:noFill/>
          </a:ln>
        </p:spPr>
        <p:txBody>
          <a:bodyPr lIns="121908" tIns="60955" rIns="121908" bIns="60955" anchor="ctr"/>
          <a:lstStyle/>
          <a:p>
            <a:endParaRPr lang="zh-CN" altLang="en-US"/>
          </a:p>
        </p:txBody>
      </p:sp>
      <p:sp>
        <p:nvSpPr>
          <p:cNvPr id="9" name="平行四边形 13"/>
          <p:cNvSpPr>
            <a:spLocks noChangeArrowheads="1"/>
          </p:cNvSpPr>
          <p:nvPr/>
        </p:nvSpPr>
        <p:spPr bwMode="auto">
          <a:xfrm>
            <a:off x="4154913" y="6600569"/>
            <a:ext cx="830623" cy="255587"/>
          </a:xfrm>
          <a:prstGeom prst="parallelogram">
            <a:avLst>
              <a:gd name="adj" fmla="val 24976"/>
            </a:avLst>
          </a:prstGeom>
          <a:solidFill>
            <a:schemeClr val="accent1"/>
          </a:solidFill>
          <a:ln>
            <a:noFill/>
          </a:ln>
        </p:spPr>
        <p:txBody>
          <a:bodyPr lIns="121908" tIns="60955" rIns="121908" bIns="60955"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32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91907" y="6574473"/>
            <a:ext cx="617444" cy="307777"/>
          </a:xfrm>
          <a:prstGeom prst="rect">
            <a:avLst/>
          </a:prstGeom>
          <a:noFill/>
        </p:spPr>
        <p:txBody>
          <a:bodyPr wrap="square" rtlCol="0">
            <a:spAutoFit/>
          </a:bodyPr>
          <a:lstStyle/>
          <a:p>
            <a:r>
              <a:rPr lang="en-US" altLang="zh-CN" sz="1400" dirty="0">
                <a:solidFill>
                  <a:schemeClr val="bg1"/>
                </a:solidFill>
                <a:latin typeface="Times New Roman" panose="02020603050405020304" pitchFamily="18" charset="0"/>
                <a:cs typeface="Times New Roman" panose="02020603050405020304" pitchFamily="18" charset="0"/>
              </a:rPr>
              <a:t>8/20</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0232" y="236445"/>
            <a:ext cx="785161" cy="785161"/>
          </a:xfrm>
          <a:prstGeom prst="rect">
            <a:avLst/>
          </a:prstGeom>
        </p:spPr>
      </p:pic>
      <p:sp>
        <p:nvSpPr>
          <p:cNvPr id="3" name="文本框 2"/>
          <p:cNvSpPr txBox="1"/>
          <p:nvPr/>
        </p:nvSpPr>
        <p:spPr>
          <a:xfrm>
            <a:off x="2215369" y="1207575"/>
            <a:ext cx="5961195" cy="3785652"/>
          </a:xfrm>
          <a:prstGeom prst="rect">
            <a:avLst/>
          </a:prstGeom>
          <a:noFill/>
        </p:spPr>
        <p:txBody>
          <a:bodyPr wrap="square" rtlCol="0">
            <a:spAutoFit/>
          </a:bodyPr>
          <a:lstStyle/>
          <a:p>
            <a:r>
              <a:rPr lang="zh-CN" altLang="en-US" sz="2400" dirty="0"/>
              <a:t>考虑使用</a:t>
            </a:r>
            <a:r>
              <a:rPr lang="en-US" altLang="zh-CN" sz="2400" dirty="0"/>
              <a:t>P2P</a:t>
            </a:r>
            <a:r>
              <a:rPr lang="zh-CN" altLang="en-US" sz="2400" dirty="0"/>
              <a:t>体系结构向</a:t>
            </a:r>
            <a:r>
              <a:rPr lang="en-US" altLang="zh-CN" sz="2400" dirty="0"/>
              <a:t>N</a:t>
            </a:r>
            <a:r>
              <a:rPr lang="zh-CN" altLang="en-US" sz="2400" dirty="0"/>
              <a:t>个用户分发</a:t>
            </a:r>
            <a:r>
              <a:rPr lang="en-US" altLang="zh-CN" sz="2400" dirty="0"/>
              <a:t>F</a:t>
            </a:r>
            <a:r>
              <a:rPr lang="zh-CN" altLang="en-US" sz="2400" dirty="0"/>
              <a:t>比特的一个文件。假定一种流体模型。为了简化起见，假定</a:t>
            </a:r>
            <a:r>
              <a:rPr lang="en-US" altLang="zh-CN" sz="2400" dirty="0" err="1"/>
              <a:t>dmin</a:t>
            </a:r>
            <a:r>
              <a:rPr lang="zh-CN" altLang="en-US" sz="2400" dirty="0"/>
              <a:t>很大，因此对等方下载带宽不会成为瓶颈。</a:t>
            </a:r>
            <a:endParaRPr lang="en-US" altLang="zh-CN" sz="2400" dirty="0"/>
          </a:p>
          <a:p>
            <a:r>
              <a:rPr lang="en-US" altLang="zh-CN" sz="2400" dirty="0"/>
              <a:t>a.</a:t>
            </a:r>
            <a:r>
              <a:rPr lang="zh-CN" altLang="en-US" sz="2400" dirty="0"/>
              <a:t>假定</a:t>
            </a:r>
            <a:r>
              <a:rPr lang="en-US" altLang="zh-CN" sz="2400" dirty="0" err="1"/>
              <a:t>u</a:t>
            </a:r>
            <a:r>
              <a:rPr lang="en-US" altLang="zh-CN" sz="2400" i="1" baseline="-25000" dirty="0" err="1">
                <a:solidFill>
                  <a:srgbClr val="303030"/>
                </a:solidFill>
                <a:latin typeface="KaTeX_Math"/>
              </a:rPr>
              <a:t>S</a:t>
            </a:r>
            <a:r>
              <a:rPr lang="en-US" altLang="zh-CN" sz="2400" dirty="0"/>
              <a:t>≤( </a:t>
            </a:r>
            <a:r>
              <a:rPr lang="en-US" altLang="zh-CN" sz="2400" dirty="0" err="1"/>
              <a:t>u</a:t>
            </a:r>
            <a:r>
              <a:rPr lang="en-US" altLang="zh-CN" sz="2400" i="1" baseline="-25000" dirty="0" err="1">
                <a:solidFill>
                  <a:srgbClr val="303030"/>
                </a:solidFill>
                <a:latin typeface="KaTeX_Math"/>
              </a:rPr>
              <a:t>S</a:t>
            </a:r>
            <a:r>
              <a:rPr lang="en-US" altLang="zh-CN" sz="2400" dirty="0"/>
              <a:t>+ u</a:t>
            </a:r>
            <a:r>
              <a:rPr lang="en-US" altLang="zh-CN" sz="2400" i="1" baseline="-25000" dirty="0">
                <a:solidFill>
                  <a:srgbClr val="303030"/>
                </a:solidFill>
                <a:latin typeface="KaTeX_Math"/>
              </a:rPr>
              <a:t>1</a:t>
            </a:r>
            <a:r>
              <a:rPr lang="en-US" altLang="zh-CN" sz="2400" dirty="0"/>
              <a:t>+…+</a:t>
            </a:r>
            <a:r>
              <a:rPr lang="en-US" altLang="zh-CN" sz="2400" dirty="0" err="1"/>
              <a:t>u</a:t>
            </a:r>
            <a:r>
              <a:rPr lang="en-US" altLang="zh-CN" sz="2400" i="1" baseline="-25000" dirty="0" err="1">
                <a:solidFill>
                  <a:srgbClr val="303030"/>
                </a:solidFill>
                <a:latin typeface="KaTeX_Math"/>
              </a:rPr>
              <a:t>N</a:t>
            </a:r>
            <a:r>
              <a:rPr lang="en-US" altLang="zh-CN" sz="2400" dirty="0"/>
              <a:t> )/N</a:t>
            </a:r>
            <a:r>
              <a:rPr lang="zh-CN" altLang="en-US" sz="2400" dirty="0"/>
              <a:t>。定义一个具有</a:t>
            </a:r>
            <a:endParaRPr lang="en-US" altLang="zh-CN" sz="2400" dirty="0"/>
          </a:p>
          <a:p>
            <a:r>
              <a:rPr lang="en-US" altLang="zh-CN" sz="2400" dirty="0"/>
              <a:t>    F/</a:t>
            </a:r>
            <a:r>
              <a:rPr lang="en-US" altLang="zh-CN" sz="2400" dirty="0" err="1"/>
              <a:t>u</a:t>
            </a:r>
            <a:r>
              <a:rPr lang="en-US" altLang="zh-CN" sz="2400" i="1" baseline="-25000" dirty="0" err="1">
                <a:solidFill>
                  <a:srgbClr val="303030"/>
                </a:solidFill>
                <a:latin typeface="KaTeX_Math"/>
              </a:rPr>
              <a:t>S</a:t>
            </a:r>
            <a:r>
              <a:rPr lang="zh-CN" altLang="en-US" sz="2400" dirty="0"/>
              <a:t>分发时间的分发方案。</a:t>
            </a:r>
            <a:endParaRPr lang="en-US" altLang="zh-CN" sz="2400" dirty="0"/>
          </a:p>
          <a:p>
            <a:r>
              <a:rPr lang="en-US" altLang="zh-CN" sz="2400" dirty="0"/>
              <a:t>b.</a:t>
            </a:r>
            <a:r>
              <a:rPr lang="zh-CN" altLang="en-US" sz="2400" dirty="0"/>
              <a:t>假定</a:t>
            </a:r>
            <a:r>
              <a:rPr lang="en-US" altLang="zh-CN" sz="2400" dirty="0" err="1"/>
              <a:t>u</a:t>
            </a:r>
            <a:r>
              <a:rPr lang="en-US" altLang="zh-CN" sz="2400" i="1" baseline="-25000" dirty="0" err="1">
                <a:solidFill>
                  <a:srgbClr val="303030"/>
                </a:solidFill>
                <a:latin typeface="KaTeX_Math"/>
              </a:rPr>
              <a:t>S</a:t>
            </a:r>
            <a:r>
              <a:rPr lang="en-US" altLang="zh-CN" sz="2400" dirty="0"/>
              <a:t>≥(u</a:t>
            </a:r>
            <a:r>
              <a:rPr lang="en-US" altLang="zh-CN" sz="2400" i="1" baseline="-25000" dirty="0">
                <a:solidFill>
                  <a:srgbClr val="303030"/>
                </a:solidFill>
                <a:latin typeface="KaTeX_Math"/>
              </a:rPr>
              <a:t>S</a:t>
            </a:r>
            <a:r>
              <a:rPr lang="en-US" altLang="zh-CN" sz="2400" dirty="0"/>
              <a:t>+u</a:t>
            </a:r>
            <a:r>
              <a:rPr lang="en-US" altLang="zh-CN" sz="2400" i="1" baseline="-25000" dirty="0">
                <a:solidFill>
                  <a:srgbClr val="303030"/>
                </a:solidFill>
                <a:latin typeface="KaTeX_Math"/>
              </a:rPr>
              <a:t>1</a:t>
            </a:r>
            <a:r>
              <a:rPr lang="en-US" altLang="zh-CN" sz="2400" dirty="0"/>
              <a:t> +…+</a:t>
            </a:r>
            <a:r>
              <a:rPr lang="en-US" altLang="zh-CN" sz="2400" dirty="0" err="1"/>
              <a:t>u</a:t>
            </a:r>
            <a:r>
              <a:rPr lang="en-US" altLang="zh-CN" sz="2400" i="1" baseline="-25000" dirty="0" err="1">
                <a:solidFill>
                  <a:srgbClr val="303030"/>
                </a:solidFill>
                <a:latin typeface="KaTeX_Math"/>
              </a:rPr>
              <a:t>N</a:t>
            </a:r>
            <a:r>
              <a:rPr lang="en-US" altLang="zh-CN" sz="2400" dirty="0"/>
              <a:t>)/N</a:t>
            </a:r>
            <a:r>
              <a:rPr lang="zh-CN" altLang="en-US" sz="2400" dirty="0"/>
              <a:t>。定义一个具有</a:t>
            </a:r>
            <a:r>
              <a:rPr lang="en-US" altLang="zh-CN" sz="2400" dirty="0"/>
              <a:t>   </a:t>
            </a:r>
          </a:p>
          <a:p>
            <a:r>
              <a:rPr lang="en-US" altLang="zh-CN" sz="2400" dirty="0"/>
              <a:t>    NF/(</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en-US" altLang="zh-CN" sz="2400" dirty="0"/>
              <a:t>+ u</a:t>
            </a:r>
            <a:r>
              <a:rPr lang="en-US" altLang="zh-CN" sz="2400" i="1" baseline="-25000" dirty="0">
                <a:solidFill>
                  <a:srgbClr val="303030"/>
                </a:solidFill>
                <a:latin typeface="KaTeX_Math"/>
              </a:rPr>
              <a:t>1</a:t>
            </a:r>
            <a:r>
              <a:rPr lang="en-US" altLang="zh-CN" sz="2400" dirty="0"/>
              <a:t> +…+ </a:t>
            </a:r>
            <a:r>
              <a:rPr lang="en-US" altLang="zh-CN" sz="2400" dirty="0" err="1"/>
              <a:t>u</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 </a:t>
            </a:r>
            <a:r>
              <a:rPr lang="en-US" altLang="zh-CN" sz="2400" dirty="0"/>
              <a:t>)</a:t>
            </a:r>
            <a:r>
              <a:rPr lang="zh-CN" altLang="en-US" sz="2400" dirty="0"/>
              <a:t>分发时间的分发方案。</a:t>
            </a:r>
            <a:endParaRPr lang="en-US" altLang="zh-CN" sz="2400" dirty="0"/>
          </a:p>
          <a:p>
            <a:r>
              <a:rPr lang="en-US" altLang="zh-CN" sz="2400" dirty="0"/>
              <a:t>c.</a:t>
            </a:r>
            <a:r>
              <a:rPr lang="zh-CN" altLang="en-US" sz="2400" dirty="0"/>
              <a:t>得出最小分发时间通常是由 </a:t>
            </a:r>
            <a:r>
              <a:rPr lang="en-US" altLang="zh-CN" sz="2400" dirty="0"/>
              <a:t>max {F/ </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zh-CN" altLang="en-US" sz="2400" dirty="0"/>
              <a:t>，</a:t>
            </a:r>
            <a:r>
              <a:rPr lang="en-US" altLang="zh-CN" sz="2400" dirty="0"/>
              <a:t> </a:t>
            </a:r>
          </a:p>
          <a:p>
            <a:r>
              <a:rPr lang="en-US" altLang="zh-CN" sz="2400" dirty="0"/>
              <a:t>    NF/(</a:t>
            </a:r>
            <a:r>
              <a:rPr lang="en-US" altLang="zh-CN" sz="2400" dirty="0" err="1"/>
              <a:t>u</a:t>
            </a:r>
            <a:r>
              <a:rPr lang="en-US" altLang="zh-CN" sz="2400" i="1" baseline="-25000" dirty="0" err="1">
                <a:solidFill>
                  <a:srgbClr val="303030"/>
                </a:solidFill>
                <a:latin typeface="KaTeX_Math"/>
              </a:rPr>
              <a:t>S</a:t>
            </a:r>
            <a:r>
              <a:rPr lang="zh-CN" altLang="en-US" sz="2400" i="1" baseline="-25000" dirty="0">
                <a:solidFill>
                  <a:srgbClr val="303030"/>
                </a:solidFill>
                <a:latin typeface="KaTeX_Math"/>
              </a:rPr>
              <a:t> </a:t>
            </a:r>
            <a:r>
              <a:rPr lang="en-US" altLang="zh-CN" sz="2400" dirty="0"/>
              <a:t>+ u</a:t>
            </a:r>
            <a:r>
              <a:rPr lang="en-US" altLang="zh-CN" sz="2400" i="1" baseline="-25000" dirty="0">
                <a:solidFill>
                  <a:srgbClr val="303030"/>
                </a:solidFill>
                <a:latin typeface="KaTeX_Math"/>
              </a:rPr>
              <a:t>1</a:t>
            </a:r>
            <a:r>
              <a:rPr lang="en-US" altLang="zh-CN" sz="2400" dirty="0"/>
              <a:t> +…+ </a:t>
            </a:r>
            <a:r>
              <a:rPr lang="en-US" altLang="zh-CN" sz="2400" dirty="0" err="1"/>
              <a:t>u</a:t>
            </a:r>
            <a:r>
              <a:rPr lang="en-US" altLang="zh-CN" sz="2400" i="1" baseline="-25000" dirty="0" err="1">
                <a:solidFill>
                  <a:srgbClr val="303030"/>
                </a:solidFill>
                <a:latin typeface="KaTeX_Math"/>
              </a:rPr>
              <a:t>N</a:t>
            </a:r>
            <a:r>
              <a:rPr lang="en-US" altLang="zh-CN" sz="2400" i="1" baseline="-25000" dirty="0">
                <a:solidFill>
                  <a:srgbClr val="303030"/>
                </a:solidFill>
                <a:latin typeface="KaTeX_Math"/>
              </a:rPr>
              <a:t> </a:t>
            </a:r>
            <a:r>
              <a:rPr lang="en-US" altLang="zh-CN" sz="2400" dirty="0"/>
              <a:t>)</a:t>
            </a:r>
            <a:r>
              <a:rPr lang="zh-CN" altLang="en-US" sz="2400" dirty="0"/>
              <a:t> </a:t>
            </a:r>
            <a:r>
              <a:rPr lang="en-US" altLang="zh-CN" sz="2400" dirty="0"/>
              <a:t>}</a:t>
            </a:r>
            <a:r>
              <a:rPr lang="zh-CN" altLang="en-US" sz="2400" dirty="0"/>
              <a:t>所决定的结论。</a:t>
            </a:r>
            <a:endParaRPr lang="en-US" altLang="zh-CN" sz="2400" dirty="0"/>
          </a:p>
        </p:txBody>
      </p:sp>
      <p:sp>
        <p:nvSpPr>
          <p:cNvPr id="39" name="椭圆 38"/>
          <p:cNvSpPr/>
          <p:nvPr/>
        </p:nvSpPr>
        <p:spPr>
          <a:xfrm>
            <a:off x="982226" y="1104131"/>
            <a:ext cx="566927" cy="566927"/>
          </a:xfrm>
          <a:prstGeom prst="ellipse">
            <a:avLst/>
          </a:prstGeom>
          <a:solidFill>
            <a:srgbClr val="313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Ebrima" panose="02000000000000000000" pitchFamily="2" charset="0"/>
                <a:cs typeface="Ebrima" panose="02000000000000000000" pitchFamily="2" charset="0"/>
              </a:rPr>
              <a:t>Q</a:t>
            </a:r>
            <a:endParaRPr lang="zh-CN" altLang="en-US" sz="2400" dirty="0">
              <a:latin typeface="Ebrima" panose="02000000000000000000" pitchFamily="2" charset="0"/>
              <a:cs typeface="Ebrima" panose="02000000000000000000" pitchFamily="2" charset="0"/>
            </a:endParaRPr>
          </a:p>
        </p:txBody>
      </p:sp>
      <p:sp>
        <p:nvSpPr>
          <p:cNvPr id="28" name="矩形 27">
            <a:extLst>
              <a:ext uri="{FF2B5EF4-FFF2-40B4-BE49-F238E27FC236}">
                <a16:creationId xmlns:a16="http://schemas.microsoft.com/office/drawing/2014/main" id="{510AB714-73CF-44F0-B063-3B252EACF3C7}"/>
              </a:ext>
            </a:extLst>
          </p:cNvPr>
          <p:cNvSpPr/>
          <p:nvPr/>
        </p:nvSpPr>
        <p:spPr>
          <a:xfrm>
            <a:off x="1988564" y="1047703"/>
            <a:ext cx="6414807" cy="4829240"/>
          </a:xfrm>
          <a:prstGeom prst="rect">
            <a:avLst/>
          </a:prstGeom>
          <a:noFill/>
          <a:ln w="317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2665066"/>
      </p:ext>
    </p:extLst>
  </p:cSld>
  <p:clrMapOvr>
    <a:masterClrMapping/>
  </p:clrMapOvr>
  <p:transition advTm="1083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1146</Words>
  <Application>Microsoft Office PowerPoint</Application>
  <PresentationFormat>全屏显示(4:3)</PresentationFormat>
  <Paragraphs>196</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KaTeX_Main</vt:lpstr>
      <vt:lpstr>KaTeX_Math</vt:lpstr>
      <vt:lpstr>Monaco</vt:lpstr>
      <vt:lpstr>Titillium Web</vt:lpstr>
      <vt:lpstr>华文仿宋</vt:lpstr>
      <vt:lpstr>宋体</vt:lpstr>
      <vt:lpstr>Arial</vt:lpstr>
      <vt:lpstr>Calibri</vt:lpstr>
      <vt:lpstr>Calibri Light</vt:lpstr>
      <vt:lpstr>Ebrima</vt:lpstr>
      <vt:lpstr>Times New Roman</vt:lpstr>
      <vt:lpstr>Office 主题</vt:lpstr>
      <vt:lpstr>计算机网络：自顶向下方法习题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基于神经网络和外部知识融合的 文本分析</dc:title>
  <dc:creator>王家小菜</dc:creator>
  <cp:lastModifiedBy>水 智源</cp:lastModifiedBy>
  <cp:revision>505</cp:revision>
  <dcterms:created xsi:type="dcterms:W3CDTF">2015-05-05T08:02:00Z</dcterms:created>
  <dcterms:modified xsi:type="dcterms:W3CDTF">2020-11-19T01:22:36Z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