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42"/>
  </p:notesMasterIdLst>
  <p:handoutMasterIdLst>
    <p:handoutMasterId r:id="rId43"/>
  </p:handoutMasterIdLst>
  <p:sldIdLst>
    <p:sldId id="333" r:id="rId2"/>
    <p:sldId id="335" r:id="rId3"/>
    <p:sldId id="310" r:id="rId4"/>
    <p:sldId id="295" r:id="rId5"/>
    <p:sldId id="296" r:id="rId6"/>
    <p:sldId id="299" r:id="rId7"/>
    <p:sldId id="298" r:id="rId8"/>
    <p:sldId id="300" r:id="rId9"/>
    <p:sldId id="301" r:id="rId10"/>
    <p:sldId id="302" r:id="rId11"/>
    <p:sldId id="303" r:id="rId12"/>
    <p:sldId id="305" r:id="rId13"/>
    <p:sldId id="257" r:id="rId14"/>
    <p:sldId id="274" r:id="rId15"/>
    <p:sldId id="258" r:id="rId16"/>
    <p:sldId id="294" r:id="rId17"/>
    <p:sldId id="283" r:id="rId18"/>
    <p:sldId id="317" r:id="rId19"/>
    <p:sldId id="316" r:id="rId20"/>
    <p:sldId id="318" r:id="rId21"/>
    <p:sldId id="319" r:id="rId22"/>
    <p:sldId id="336" r:id="rId23"/>
    <p:sldId id="320" r:id="rId24"/>
    <p:sldId id="321" r:id="rId25"/>
    <p:sldId id="322" r:id="rId26"/>
    <p:sldId id="323" r:id="rId27"/>
    <p:sldId id="324" r:id="rId28"/>
    <p:sldId id="325" r:id="rId29"/>
    <p:sldId id="326" r:id="rId30"/>
    <p:sldId id="327" r:id="rId31"/>
    <p:sldId id="328" r:id="rId32"/>
    <p:sldId id="267" r:id="rId33"/>
    <p:sldId id="268" r:id="rId34"/>
    <p:sldId id="269" r:id="rId35"/>
    <p:sldId id="270" r:id="rId36"/>
    <p:sldId id="271" r:id="rId37"/>
    <p:sldId id="272" r:id="rId38"/>
    <p:sldId id="259" r:id="rId39"/>
    <p:sldId id="266" r:id="rId40"/>
    <p:sldId id="275" r:id="rId41"/>
  </p:sldIdLst>
  <p:sldSz cx="9144000" cy="6858000" type="screen4x3"/>
  <p:notesSz cx="6858000" cy="9144000"/>
  <p:defaultTextStyle>
    <a:defPPr>
      <a:defRPr lang="zh-CN"/>
    </a:defPPr>
    <a:lvl1pPr algn="ctr" rtl="0" fontAlgn="base">
      <a:spcBef>
        <a:spcPct val="0"/>
      </a:spcBef>
      <a:spcAft>
        <a:spcPct val="0"/>
      </a:spcAft>
      <a:defRPr kern="1200">
        <a:solidFill>
          <a:srgbClr val="FF0000"/>
        </a:solidFill>
        <a:latin typeface="Arial" charset="0"/>
        <a:ea typeface="宋体" pitchFamily="2" charset="-122"/>
        <a:cs typeface="+mn-cs"/>
      </a:defRPr>
    </a:lvl1pPr>
    <a:lvl2pPr marL="457200" algn="ctr" rtl="0" fontAlgn="base">
      <a:spcBef>
        <a:spcPct val="0"/>
      </a:spcBef>
      <a:spcAft>
        <a:spcPct val="0"/>
      </a:spcAft>
      <a:defRPr kern="1200">
        <a:solidFill>
          <a:srgbClr val="FF0000"/>
        </a:solidFill>
        <a:latin typeface="Arial" charset="0"/>
        <a:ea typeface="宋体" pitchFamily="2" charset="-122"/>
        <a:cs typeface="+mn-cs"/>
      </a:defRPr>
    </a:lvl2pPr>
    <a:lvl3pPr marL="914400" algn="ctr" rtl="0" fontAlgn="base">
      <a:spcBef>
        <a:spcPct val="0"/>
      </a:spcBef>
      <a:spcAft>
        <a:spcPct val="0"/>
      </a:spcAft>
      <a:defRPr kern="1200">
        <a:solidFill>
          <a:srgbClr val="FF0000"/>
        </a:solidFill>
        <a:latin typeface="Arial" charset="0"/>
        <a:ea typeface="宋体" pitchFamily="2" charset="-122"/>
        <a:cs typeface="+mn-cs"/>
      </a:defRPr>
    </a:lvl3pPr>
    <a:lvl4pPr marL="1371600" algn="ctr" rtl="0" fontAlgn="base">
      <a:spcBef>
        <a:spcPct val="0"/>
      </a:spcBef>
      <a:spcAft>
        <a:spcPct val="0"/>
      </a:spcAft>
      <a:defRPr kern="1200">
        <a:solidFill>
          <a:srgbClr val="FF0000"/>
        </a:solidFill>
        <a:latin typeface="Arial" charset="0"/>
        <a:ea typeface="宋体" pitchFamily="2" charset="-122"/>
        <a:cs typeface="+mn-cs"/>
      </a:defRPr>
    </a:lvl4pPr>
    <a:lvl5pPr marL="1828800" algn="ctr" rtl="0" fontAlgn="base">
      <a:spcBef>
        <a:spcPct val="0"/>
      </a:spcBef>
      <a:spcAft>
        <a:spcPct val="0"/>
      </a:spcAft>
      <a:defRPr kern="1200">
        <a:solidFill>
          <a:srgbClr val="FF0000"/>
        </a:solidFill>
        <a:latin typeface="Arial" charset="0"/>
        <a:ea typeface="宋体" pitchFamily="2" charset="-122"/>
        <a:cs typeface="+mn-cs"/>
      </a:defRPr>
    </a:lvl5pPr>
    <a:lvl6pPr marL="2286000" algn="l" defTabSz="914400" rtl="0" eaLnBrk="1" latinLnBrk="0" hangingPunct="1">
      <a:defRPr kern="1200">
        <a:solidFill>
          <a:srgbClr val="FF0000"/>
        </a:solidFill>
        <a:latin typeface="Arial" charset="0"/>
        <a:ea typeface="宋体" pitchFamily="2" charset="-122"/>
        <a:cs typeface="+mn-cs"/>
      </a:defRPr>
    </a:lvl6pPr>
    <a:lvl7pPr marL="2743200" algn="l" defTabSz="914400" rtl="0" eaLnBrk="1" latinLnBrk="0" hangingPunct="1">
      <a:defRPr kern="1200">
        <a:solidFill>
          <a:srgbClr val="FF0000"/>
        </a:solidFill>
        <a:latin typeface="Arial" charset="0"/>
        <a:ea typeface="宋体" pitchFamily="2" charset="-122"/>
        <a:cs typeface="+mn-cs"/>
      </a:defRPr>
    </a:lvl7pPr>
    <a:lvl8pPr marL="3200400" algn="l" defTabSz="914400" rtl="0" eaLnBrk="1" latinLnBrk="0" hangingPunct="1">
      <a:defRPr kern="1200">
        <a:solidFill>
          <a:srgbClr val="FF0000"/>
        </a:solidFill>
        <a:latin typeface="Arial" charset="0"/>
        <a:ea typeface="宋体" pitchFamily="2" charset="-122"/>
        <a:cs typeface="+mn-cs"/>
      </a:defRPr>
    </a:lvl8pPr>
    <a:lvl9pPr marL="3657600" algn="l" defTabSz="914400" rtl="0" eaLnBrk="1" latinLnBrk="0" hangingPunct="1">
      <a:defRPr kern="1200">
        <a:solidFill>
          <a:srgbClr val="FF0000"/>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C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17" autoAdjust="0"/>
    <p:restoredTop sz="95736" autoAdjust="0"/>
  </p:normalViewPr>
  <p:slideViewPr>
    <p:cSldViewPr>
      <p:cViewPr varScale="1">
        <p:scale>
          <a:sx n="116" d="100"/>
          <a:sy n="116" d="100"/>
        </p:scale>
        <p:origin x="1458" y="10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6" d="100"/>
          <a:sy n="56" d="100"/>
        </p:scale>
        <p:origin x="-185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solidFill>
                  <a:schemeClr val="tx1"/>
                </a:solidFill>
              </a:defRPr>
            </a:lvl1pPr>
          </a:lstStyle>
          <a:p>
            <a:pPr>
              <a:defRPr/>
            </a:pPr>
            <a:endParaRPr lang="en-US" altLang="zh-CN"/>
          </a:p>
        </p:txBody>
      </p:sp>
      <p:sp>
        <p:nvSpPr>
          <p:cNvPr id="10240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solidFill>
                  <a:schemeClr val="tx1"/>
                </a:solidFill>
              </a:defRPr>
            </a:lvl1pPr>
          </a:lstStyle>
          <a:p>
            <a:pPr>
              <a:defRPr/>
            </a:pPr>
            <a:endParaRPr lang="en-US" altLang="zh-CN"/>
          </a:p>
        </p:txBody>
      </p:sp>
      <p:sp>
        <p:nvSpPr>
          <p:cNvPr id="10240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solidFill>
                  <a:schemeClr val="tx1"/>
                </a:solidFill>
              </a:defRPr>
            </a:lvl1pPr>
          </a:lstStyle>
          <a:p>
            <a:pPr>
              <a:defRPr/>
            </a:pPr>
            <a:endParaRPr lang="en-US" altLang="zh-CN"/>
          </a:p>
        </p:txBody>
      </p:sp>
      <p:sp>
        <p:nvSpPr>
          <p:cNvPr id="10240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solidFill>
                  <a:schemeClr val="tx1"/>
                </a:solidFill>
              </a:defRPr>
            </a:lvl1pPr>
          </a:lstStyle>
          <a:p>
            <a:pPr>
              <a:defRPr/>
            </a:pPr>
            <a:fld id="{AE6FC98A-B841-41D0-9B47-FE213AEE19E1}" type="slidenum">
              <a:rPr lang="en-US" altLang="zh-CN"/>
              <a:pPr>
                <a:defRPr/>
              </a:pPr>
              <a:t>‹#›</a:t>
            </a:fld>
            <a:endParaRPr lang="en-US" altLang="zh-CN"/>
          </a:p>
        </p:txBody>
      </p:sp>
    </p:spTree>
    <p:extLst>
      <p:ext uri="{BB962C8B-B14F-4D97-AF65-F5344CB8AC3E}">
        <p14:creationId xmlns:p14="http://schemas.microsoft.com/office/powerpoint/2010/main" val="68353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solidFill>
                  <a:schemeClr val="tx1"/>
                </a:solidFill>
              </a:defRPr>
            </a:lvl1pPr>
          </a:lstStyle>
          <a:p>
            <a:pPr>
              <a:defRPr/>
            </a:pPr>
            <a:endParaRPr lang="en-US" altLang="zh-CN"/>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solidFill>
                  <a:schemeClr val="tx1"/>
                </a:solidFill>
              </a:defRPr>
            </a:lvl1pPr>
          </a:lstStyle>
          <a:p>
            <a:pPr>
              <a:defRPr/>
            </a:pPr>
            <a:endParaRPr lang="en-US" altLang="zh-CN"/>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solidFill>
                  <a:schemeClr val="tx1"/>
                </a:solidFill>
              </a:defRPr>
            </a:lvl1pPr>
          </a:lstStyle>
          <a:p>
            <a:pPr>
              <a:defRPr/>
            </a:pPr>
            <a:endParaRPr lang="en-US" altLang="zh-CN"/>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solidFill>
                  <a:schemeClr val="tx1"/>
                </a:solidFill>
              </a:defRPr>
            </a:lvl1pPr>
          </a:lstStyle>
          <a:p>
            <a:pPr>
              <a:defRPr/>
            </a:pPr>
            <a:fld id="{208A7FA9-CCAC-4F43-8CFB-4A055CDDBC89}" type="slidenum">
              <a:rPr lang="en-US" altLang="zh-CN"/>
              <a:pPr>
                <a:defRPr/>
              </a:pPr>
              <a:t>‹#›</a:t>
            </a:fld>
            <a:endParaRPr lang="en-US" altLang="zh-CN"/>
          </a:p>
        </p:txBody>
      </p:sp>
    </p:spTree>
    <p:extLst>
      <p:ext uri="{BB962C8B-B14F-4D97-AF65-F5344CB8AC3E}">
        <p14:creationId xmlns:p14="http://schemas.microsoft.com/office/powerpoint/2010/main" val="12771127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514A2E0-843E-4D6B-83E9-0CA3DD3CF3F0}" type="slidenum">
              <a:rPr lang="en-US" altLang="zh-CN"/>
              <a:pPr/>
              <a:t>1</a:t>
            </a:fld>
            <a:endParaRPr lang="en-US" altLang="zh-CN"/>
          </a:p>
        </p:txBody>
      </p:sp>
      <p:sp>
        <p:nvSpPr>
          <p:cNvPr id="4710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49093350-C73D-4F71-93F5-3E2A4AF2AE5A}" type="slidenum">
              <a:rPr lang="en-US" altLang="zh-CN" sz="1200">
                <a:solidFill>
                  <a:schemeClr val="tx1"/>
                </a:solidFill>
                <a:latin typeface="Times New Roman" pitchFamily="18" charset="0"/>
              </a:rPr>
              <a:pPr algn="r" eaLnBrk="0" hangingPunct="0"/>
              <a:t>1</a:t>
            </a:fld>
            <a:endParaRPr lang="en-US" altLang="zh-CN" sz="1200">
              <a:solidFill>
                <a:schemeClr val="tx1"/>
              </a:solidFill>
              <a:latin typeface="Times New Roman" pitchFamily="18" charset="0"/>
            </a:endParaRPr>
          </a:p>
        </p:txBody>
      </p:sp>
      <p:sp>
        <p:nvSpPr>
          <p:cNvPr id="47108" name="Rectangle 2"/>
          <p:cNvSpPr>
            <a:spLocks noGrp="1" noRot="1" noChangeAspect="1" noChangeArrowheads="1" noTextEdit="1"/>
          </p:cNvSpPr>
          <p:nvPr>
            <p:ph type="sldImg"/>
          </p:nvPr>
        </p:nvSpPr>
        <p:spPr>
          <a:xfrm>
            <a:off x="1144588" y="685800"/>
            <a:ext cx="4572000" cy="3429000"/>
          </a:xfrm>
          <a:ln/>
        </p:spPr>
      </p:sp>
      <p:sp>
        <p:nvSpPr>
          <p:cNvPr id="47109" name="Rectangle 3"/>
          <p:cNvSpPr>
            <a:spLocks noGrp="1" noChangeArrowheads="1"/>
          </p:cNvSpPr>
          <p:nvPr>
            <p:ph type="body" idx="1"/>
          </p:nvPr>
        </p:nvSpPr>
        <p:spPr>
          <a:noFill/>
          <a:ln/>
        </p:spPr>
        <p:txBody>
          <a:bodyPr lIns="91432" tIns="45716" rIns="91432" bIns="45716"/>
          <a:lstStyle/>
          <a:p>
            <a:pPr eaLnBrk="1" hangingPunct="1"/>
            <a:endParaRPr lang="zh-CN" altLang="zh-CN" dirty="0" smtClean="0"/>
          </a:p>
        </p:txBody>
      </p:sp>
    </p:spTree>
    <p:extLst>
      <p:ext uri="{BB962C8B-B14F-4D97-AF65-F5344CB8AC3E}">
        <p14:creationId xmlns:p14="http://schemas.microsoft.com/office/powerpoint/2010/main" val="1333745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540E6E1-C2FF-4EA4-88EC-7FDB8C48BA7E}" type="slidenum">
              <a:rPr lang="en-US" altLang="zh-CN"/>
              <a:pPr/>
              <a:t>20</a:t>
            </a:fld>
            <a:endParaRPr lang="en-US" altLang="zh-CN"/>
          </a:p>
        </p:txBody>
      </p:sp>
      <p:sp>
        <p:nvSpPr>
          <p:cNvPr id="56323"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pPr algn="ctr" eaLnBrk="1" hangingPunct="1">
              <a:lnSpc>
                <a:spcPct val="80000"/>
              </a:lnSpc>
              <a:defRPr/>
            </a:pPr>
            <a:r>
              <a:rPr lang="en-US" altLang="zh-CN" b="1" dirty="0" smtClean="0">
                <a:effectLst>
                  <a:outerShdw blurRad="38100" dist="38100" dir="2700000" algn="tl">
                    <a:srgbClr val="C0C0C0"/>
                  </a:outerShdw>
                </a:effectLst>
              </a:rPr>
              <a:t>Top 4 Computer Network Books Compared  </a:t>
            </a:r>
          </a:p>
          <a:p>
            <a:pPr eaLnBrk="1" hangingPunct="1">
              <a:lnSpc>
                <a:spcPct val="80000"/>
              </a:lnSpc>
              <a:defRPr/>
            </a:pPr>
            <a:r>
              <a:rPr lang="en-US" altLang="zh-CN" sz="800" dirty="0" smtClean="0"/>
              <a:t>This review compares the following four books: </a:t>
            </a:r>
          </a:p>
          <a:p>
            <a:pPr eaLnBrk="1" hangingPunct="1">
              <a:lnSpc>
                <a:spcPct val="80000"/>
              </a:lnSpc>
              <a:defRPr/>
            </a:pPr>
            <a:r>
              <a:rPr lang="en-US" altLang="zh-CN" sz="800" b="1" dirty="0" smtClean="0"/>
              <a:t>Computer Networking by Kurose and Ross (K R)</a:t>
            </a:r>
          </a:p>
          <a:p>
            <a:pPr eaLnBrk="1" hangingPunct="1">
              <a:lnSpc>
                <a:spcPct val="80000"/>
              </a:lnSpc>
              <a:defRPr/>
            </a:pPr>
            <a:r>
              <a:rPr lang="en-US" altLang="zh-CN" sz="800" b="1" dirty="0" smtClean="0"/>
              <a:t>Computer Networks by Peterson and Davie (P D) </a:t>
            </a:r>
          </a:p>
          <a:p>
            <a:pPr eaLnBrk="1" hangingPunct="1">
              <a:lnSpc>
                <a:spcPct val="80000"/>
              </a:lnSpc>
              <a:defRPr/>
            </a:pPr>
            <a:r>
              <a:rPr lang="en-US" altLang="zh-CN" sz="800" b="1" dirty="0" smtClean="0"/>
              <a:t>Computer Networks and Internets / Internetworking with TCP/IP by Comer </a:t>
            </a:r>
          </a:p>
          <a:p>
            <a:pPr eaLnBrk="1" hangingPunct="1">
              <a:lnSpc>
                <a:spcPct val="80000"/>
              </a:lnSpc>
              <a:defRPr/>
            </a:pPr>
            <a:r>
              <a:rPr lang="en-US" altLang="zh-CN" sz="800" b="1" dirty="0" smtClean="0"/>
              <a:t>Computer Networks by Tanenbaum</a:t>
            </a:r>
          </a:p>
          <a:p>
            <a:pPr eaLnBrk="1" hangingPunct="1">
              <a:lnSpc>
                <a:spcPct val="80000"/>
              </a:lnSpc>
              <a:defRPr/>
            </a:pPr>
            <a:endParaRPr lang="en-US" altLang="zh-CN" sz="800" b="1" dirty="0" smtClean="0"/>
          </a:p>
          <a:p>
            <a:pPr eaLnBrk="1" hangingPunct="1">
              <a:lnSpc>
                <a:spcPct val="80000"/>
              </a:lnSpc>
              <a:defRPr/>
            </a:pPr>
            <a:r>
              <a:rPr lang="en-US" altLang="zh-CN" sz="800" dirty="0" smtClean="0"/>
              <a:t>    By far the best book in the list is "Computer Networking" by Kurose and Ross. </a:t>
            </a:r>
          </a:p>
          <a:p>
            <a:pPr eaLnBrk="1" hangingPunct="1">
              <a:lnSpc>
                <a:spcPct val="80000"/>
              </a:lnSpc>
              <a:defRPr/>
            </a:pPr>
            <a:r>
              <a:rPr lang="en-US" altLang="zh-CN" sz="800" dirty="0" smtClean="0"/>
              <a:t>    This book covers all of the essential material that is in the other books but manages to do so in a relevant and entertaining way. </a:t>
            </a:r>
          </a:p>
          <a:p>
            <a:pPr eaLnBrk="1" hangingPunct="1">
              <a:lnSpc>
                <a:spcPct val="80000"/>
              </a:lnSpc>
              <a:defRPr/>
            </a:pPr>
            <a:r>
              <a:rPr lang="en-US" altLang="zh-CN" sz="800" dirty="0" smtClean="0"/>
              <a:t>    This book is very up to date as seen by the release of the 5th Ed when the 4th Ed is barely two years old. There are lots of practical exercises using Wireshark and the companion website is actually useful and relevant. </a:t>
            </a:r>
          </a:p>
          <a:p>
            <a:pPr eaLnBrk="1" hangingPunct="1">
              <a:lnSpc>
                <a:spcPct val="80000"/>
              </a:lnSpc>
              <a:defRPr/>
            </a:pPr>
            <a:r>
              <a:rPr lang="en-US" altLang="zh-CN" sz="800" dirty="0" smtClean="0"/>
              <a:t>    The attitude of this book with regard to teaching networking concepts could be summed up as "try it out and see for yourself". </a:t>
            </a:r>
          </a:p>
          <a:p>
            <a:pPr eaLnBrk="1" hangingPunct="1">
              <a:lnSpc>
                <a:spcPct val="80000"/>
              </a:lnSpc>
              <a:defRPr/>
            </a:pPr>
            <a:r>
              <a:rPr lang="en-US" altLang="zh-CN" sz="800" dirty="0" smtClean="0"/>
              <a:t>    One interesting thing to note is that the socket programming example are all in Java. </a:t>
            </a:r>
          </a:p>
          <a:p>
            <a:pPr eaLnBrk="1" hangingPunct="1">
              <a:lnSpc>
                <a:spcPct val="80000"/>
              </a:lnSpc>
              <a:defRPr/>
            </a:pPr>
            <a:endParaRPr lang="en-US" altLang="zh-CN" sz="800" dirty="0" smtClean="0"/>
          </a:p>
          <a:p>
            <a:pPr eaLnBrk="1" hangingPunct="1">
              <a:lnSpc>
                <a:spcPct val="80000"/>
              </a:lnSpc>
              <a:defRPr/>
            </a:pPr>
            <a:r>
              <a:rPr lang="en-US" altLang="zh-CN" sz="800" dirty="0" smtClean="0"/>
              <a:t>    Next up is the Peterson and Davie book which covers everything that Kurose and Ross discuss but is slightly more mathematical in how it goes about things. </a:t>
            </a:r>
          </a:p>
          <a:p>
            <a:pPr eaLnBrk="1" hangingPunct="1">
              <a:lnSpc>
                <a:spcPct val="80000"/>
              </a:lnSpc>
              <a:defRPr/>
            </a:pPr>
            <a:r>
              <a:rPr lang="en-US" altLang="zh-CN" sz="800" dirty="0" smtClean="0"/>
              <a:t>   There are a lot more numerical examples and defining of formulas in this book which is fine by me and in no way detracts from the book. </a:t>
            </a:r>
          </a:p>
          <a:p>
            <a:pPr eaLnBrk="1" hangingPunct="1">
              <a:lnSpc>
                <a:spcPct val="80000"/>
              </a:lnSpc>
              <a:defRPr/>
            </a:pPr>
            <a:r>
              <a:rPr lang="en-US" altLang="zh-CN" sz="800" dirty="0" smtClean="0"/>
              <a:t>    Also the socket programming examples are in C which is a little more traditional. </a:t>
            </a:r>
          </a:p>
          <a:p>
            <a:pPr eaLnBrk="1" hangingPunct="1">
              <a:lnSpc>
                <a:spcPct val="80000"/>
              </a:lnSpc>
              <a:defRPr/>
            </a:pPr>
            <a:r>
              <a:rPr lang="en-US" altLang="zh-CN" sz="800" dirty="0" smtClean="0"/>
              <a:t>    The points where this text loses ground to K R is that it doesn't have the practical application exercises that K R has and it also doesn't extend the basic networking theory that is covered to modern protocols like K R. </a:t>
            </a:r>
          </a:p>
          <a:p>
            <a:pPr eaLnBrk="1" hangingPunct="1">
              <a:lnSpc>
                <a:spcPct val="80000"/>
              </a:lnSpc>
              <a:defRPr/>
            </a:pPr>
            <a:endParaRPr lang="en-US" altLang="zh-CN" sz="800" dirty="0" smtClean="0"/>
          </a:p>
          <a:p>
            <a:pPr eaLnBrk="1" hangingPunct="1">
              <a:lnSpc>
                <a:spcPct val="80000"/>
              </a:lnSpc>
              <a:defRPr/>
            </a:pPr>
            <a:r>
              <a:rPr lang="en-US" altLang="zh-CN" sz="800" dirty="0" smtClean="0"/>
              <a:t>    The two Comer books come next. </a:t>
            </a:r>
          </a:p>
          <a:p>
            <a:pPr eaLnBrk="1" hangingPunct="1">
              <a:lnSpc>
                <a:spcPct val="80000"/>
              </a:lnSpc>
              <a:defRPr/>
            </a:pPr>
            <a:r>
              <a:rPr lang="en-US" altLang="zh-CN" sz="800" dirty="0" smtClean="0"/>
              <a:t>    Comer's "Computer Networks" book is probably the most introductory book out of this whole list and is more of a survey of networking topics that doesn't cover anything in any real depth. </a:t>
            </a:r>
          </a:p>
          <a:p>
            <a:pPr eaLnBrk="1" hangingPunct="1">
              <a:lnSpc>
                <a:spcPct val="80000"/>
              </a:lnSpc>
              <a:defRPr/>
            </a:pPr>
            <a:r>
              <a:rPr lang="en-US" altLang="zh-CN" sz="800" dirty="0" smtClean="0"/>
              <a:t>    Still, this is an excellent book in that it is a quick clear read that is very lucid in its explanations and you can't help feeling that you understand everything that is covered in the book. </a:t>
            </a:r>
          </a:p>
          <a:p>
            <a:pPr eaLnBrk="1" hangingPunct="1">
              <a:lnSpc>
                <a:spcPct val="80000"/>
              </a:lnSpc>
              <a:defRPr/>
            </a:pPr>
            <a:r>
              <a:rPr lang="en-US" altLang="zh-CN" sz="800" dirty="0" smtClean="0"/>
              <a:t>    Comer's TCP/IP book is the equivalent of the other authors' computer network books and in that respect it is pretty average. It covers all of the relevant material and in a manner which is more than readable but that is all. </a:t>
            </a:r>
          </a:p>
          <a:p>
            <a:pPr eaLnBrk="1" hangingPunct="1">
              <a:lnSpc>
                <a:spcPct val="80000"/>
              </a:lnSpc>
              <a:defRPr/>
            </a:pPr>
            <a:r>
              <a:rPr lang="en-US" altLang="zh-CN" sz="800" dirty="0" smtClean="0"/>
              <a:t>    There is nothing exceptional about the book which stands out from the rest. </a:t>
            </a:r>
          </a:p>
          <a:p>
            <a:pPr eaLnBrk="1" hangingPunct="1">
              <a:lnSpc>
                <a:spcPct val="80000"/>
              </a:lnSpc>
              <a:defRPr/>
            </a:pPr>
            <a:r>
              <a:rPr lang="en-US" altLang="zh-CN" sz="800" dirty="0" smtClean="0"/>
              <a:t> </a:t>
            </a:r>
          </a:p>
          <a:p>
            <a:pPr eaLnBrk="1" hangingPunct="1">
              <a:lnSpc>
                <a:spcPct val="80000"/>
              </a:lnSpc>
              <a:defRPr/>
            </a:pPr>
            <a:r>
              <a:rPr lang="en-US" altLang="zh-CN" sz="800" dirty="0" smtClean="0"/>
              <a:t>   Last comes Tanenbaum's book from the author who is probably most famous for his OS books. </a:t>
            </a:r>
          </a:p>
          <a:p>
            <a:pPr eaLnBrk="1" hangingPunct="1">
              <a:lnSpc>
                <a:spcPct val="80000"/>
              </a:lnSpc>
              <a:defRPr/>
            </a:pPr>
            <a:r>
              <a:rPr lang="en-US" altLang="zh-CN" sz="800" dirty="0" smtClean="0"/>
              <a:t>   This is probably the most technical and detailed of the books with lots of sample C code belying his experience with operating systems and their network stack code. </a:t>
            </a:r>
          </a:p>
          <a:p>
            <a:pPr eaLnBrk="1" hangingPunct="1">
              <a:lnSpc>
                <a:spcPct val="80000"/>
              </a:lnSpc>
              <a:defRPr/>
            </a:pPr>
            <a:r>
              <a:rPr lang="en-US" altLang="zh-CN" sz="800" dirty="0" smtClean="0"/>
              <a:t>   The weak point of this book is that all of the code and technical minutia might prevent the reader from seeing the forest for the trees. </a:t>
            </a:r>
          </a:p>
          <a:p>
            <a:pPr eaLnBrk="1" hangingPunct="1">
              <a:lnSpc>
                <a:spcPct val="80000"/>
              </a:lnSpc>
              <a:defRPr/>
            </a:pPr>
            <a:r>
              <a:rPr lang="en-US" altLang="zh-CN" sz="800" dirty="0" smtClean="0"/>
              <a:t>   Unless you are trying to learn how to program your own network stack for a Unix/Linux system, then I would get either the K R book or the P D book to learn networking for the first time. </a:t>
            </a:r>
          </a:p>
          <a:p>
            <a:pPr eaLnBrk="1" hangingPunct="1">
              <a:lnSpc>
                <a:spcPct val="80000"/>
              </a:lnSpc>
              <a:defRPr/>
            </a:pPr>
            <a:r>
              <a:rPr lang="en-US" altLang="zh-CN" sz="800" dirty="0" smtClean="0"/>
              <a:t>   This book would best be served as a reference in which case the technical nature of the book becomes a benefit rather than detracting from the text.</a:t>
            </a:r>
          </a:p>
          <a:p>
            <a:pPr eaLnBrk="1" hangingPunct="1">
              <a:lnSpc>
                <a:spcPct val="80000"/>
              </a:lnSpc>
              <a:defRPr/>
            </a:pPr>
            <a:endParaRPr lang="en-US" altLang="zh-CN" sz="800" dirty="0" smtClean="0"/>
          </a:p>
          <a:p>
            <a:pPr eaLnBrk="1" hangingPunct="1">
              <a:lnSpc>
                <a:spcPct val="80000"/>
              </a:lnSpc>
              <a:defRPr/>
            </a:pPr>
            <a:r>
              <a:rPr lang="en-US" altLang="zh-CN" sz="800" u="sng" dirty="0" smtClean="0"/>
              <a:t>More Fun than Sudoku Puzzles</a:t>
            </a:r>
            <a:r>
              <a:rPr lang="en-US" altLang="zh-CN" sz="800" dirty="0" smtClean="0"/>
              <a:t>    </a:t>
            </a:r>
          </a:p>
          <a:p>
            <a:pPr eaLnBrk="1" hangingPunct="1">
              <a:lnSpc>
                <a:spcPct val="80000"/>
              </a:lnSpc>
              <a:defRPr/>
            </a:pPr>
            <a:r>
              <a:rPr lang="en-US" altLang="zh-CN" sz="800" dirty="0" smtClean="0"/>
              <a:t>   This book is a thoroughly enjoyable learning experience!!! I bought this book before Christmas out of curiosity and out of a potential need to learn more about computer networking and brush up on it when asked about it on a technical interview. </a:t>
            </a:r>
          </a:p>
          <a:p>
            <a:pPr eaLnBrk="1" hangingPunct="1">
              <a:lnSpc>
                <a:spcPct val="80000"/>
              </a:lnSpc>
              <a:defRPr/>
            </a:pPr>
            <a:r>
              <a:rPr lang="en-US" altLang="zh-CN" sz="800" dirty="0" smtClean="0"/>
              <a:t>   Since I already had certified as a Java Enterprise Architect, which required knowledge of Java 2 Network Security and protocols such as HTTP, HTTPS, IIOP, JRMP, I had some limited, specialized knowledge of network protocols. However, this book really gave me much more background on the Internet than I had anticipated and it broadened my perspective about future technology developments, which will probably continue to be born out of the Internet. </a:t>
            </a:r>
          </a:p>
          <a:p>
            <a:pPr eaLnBrk="1" hangingPunct="1">
              <a:lnSpc>
                <a:spcPct val="80000"/>
              </a:lnSpc>
              <a:defRPr/>
            </a:pPr>
            <a:r>
              <a:rPr lang="en-US" altLang="zh-CN" sz="800" dirty="0" smtClean="0"/>
              <a:t>   Should it be no surprise that a language such as Java, which started out as a network programming language has become much more than that? No doubt the Internet has proven to be much larger of an influence in the world than ever expected. For example, years ago I remember reading about the seven-layer ISO OSI reference model using in data communications in telecommunications. </a:t>
            </a:r>
          </a:p>
          <a:p>
            <a:pPr eaLnBrk="1" hangingPunct="1">
              <a:lnSpc>
                <a:spcPct val="80000"/>
              </a:lnSpc>
              <a:defRPr/>
            </a:pPr>
            <a:r>
              <a:rPr lang="en-US" altLang="zh-CN" sz="800" dirty="0" smtClean="0"/>
              <a:t>   This book made it clear that this has all been compacted into a five-layer Internet protocol stack. Something </a:t>
            </a:r>
            <a:r>
              <a:rPr lang="en-US" altLang="zh-CN" sz="800" b="1" dirty="0" smtClean="0"/>
              <a:t>arcane and mystical</a:t>
            </a:r>
            <a:r>
              <a:rPr lang="en-US" altLang="zh-CN" sz="800" dirty="0" smtClean="0"/>
              <a:t> has been simplified and is very public domain. </a:t>
            </a:r>
          </a:p>
          <a:p>
            <a:pPr eaLnBrk="1" hangingPunct="1">
              <a:lnSpc>
                <a:spcPct val="80000"/>
              </a:lnSpc>
              <a:defRPr/>
            </a:pPr>
            <a:r>
              <a:rPr lang="en-US" altLang="zh-CN" sz="800" dirty="0" smtClean="0"/>
              <a:t>   This book covers the five-layer protocol stack: Application Layer, Transport Layer, Network Layer, Link Layer, and Physical Layer. I thought </a:t>
            </a:r>
            <a:r>
              <a:rPr lang="en-US" altLang="zh-CN" sz="800" b="1" dirty="0" smtClean="0"/>
              <a:t>I might be turned off</a:t>
            </a:r>
            <a:r>
              <a:rPr lang="en-US" altLang="zh-CN" sz="800" dirty="0" smtClean="0"/>
              <a:t> by some of the </a:t>
            </a:r>
            <a:r>
              <a:rPr lang="en-US" altLang="zh-CN" sz="800" b="1" dirty="0" smtClean="0"/>
              <a:t>geeky</a:t>
            </a:r>
            <a:r>
              <a:rPr lang="en-US" altLang="zh-CN" sz="800" dirty="0" smtClean="0"/>
              <a:t> topics in the network protocols, but instead I found them quite tasty too and I </a:t>
            </a:r>
            <a:r>
              <a:rPr lang="en-US" altLang="zh-CN" sz="800" b="1" dirty="0" smtClean="0"/>
              <a:t>gobbled up</a:t>
            </a:r>
            <a:r>
              <a:rPr lang="en-US" altLang="zh-CN" sz="800" dirty="0" smtClean="0"/>
              <a:t> the whole book. </a:t>
            </a:r>
          </a:p>
          <a:p>
            <a:pPr eaLnBrk="1" hangingPunct="1">
              <a:lnSpc>
                <a:spcPct val="80000"/>
              </a:lnSpc>
              <a:defRPr/>
            </a:pPr>
            <a:r>
              <a:rPr lang="en-US" altLang="zh-CN" sz="800" dirty="0" smtClean="0"/>
              <a:t>   The introduction chapter outlined most of the topics covered in later chapters such as each of the layer protocols and then topics that build on them such as security, wireless and mobile networks, multimedia networking, and network management. </a:t>
            </a:r>
          </a:p>
          <a:p>
            <a:pPr eaLnBrk="1" hangingPunct="1">
              <a:lnSpc>
                <a:spcPct val="80000"/>
              </a:lnSpc>
              <a:defRPr/>
            </a:pPr>
            <a:r>
              <a:rPr lang="en-US" altLang="zh-CN" sz="800" dirty="0" smtClean="0"/>
              <a:t>   Some of my major learning experiences included: DSL, circuit switching, packet switching, application protocols, DNS servers, socket programming using either TCP or UDP, building reliable data transfer protocols such as TCP, TCP congestion control, routers, IPv4 and IPv6, routing algorithms, designing subnet IP addresses, network interface cards/MAC addresses, Ethernet protocol details, and then some. </a:t>
            </a:r>
          </a:p>
          <a:p>
            <a:pPr eaLnBrk="1" hangingPunct="1">
              <a:lnSpc>
                <a:spcPct val="80000"/>
              </a:lnSpc>
              <a:defRPr/>
            </a:pPr>
            <a:r>
              <a:rPr lang="en-US" altLang="zh-CN" sz="800" dirty="0" smtClean="0"/>
              <a:t>   I also used the book's programming assignment downloads, and Ethernet Wireshark labs, study guides and self-assessment tests. All of this really </a:t>
            </a:r>
            <a:r>
              <a:rPr lang="en-US" altLang="zh-CN" sz="800" b="1" dirty="0" smtClean="0"/>
              <a:t>anchors</a:t>
            </a:r>
            <a:r>
              <a:rPr lang="en-US" altLang="zh-CN" sz="800" dirty="0" smtClean="0"/>
              <a:t> and </a:t>
            </a:r>
            <a:r>
              <a:rPr lang="en-US" altLang="zh-CN" sz="800" b="1" dirty="0" smtClean="0"/>
              <a:t>expands</a:t>
            </a:r>
            <a:r>
              <a:rPr lang="en-US" altLang="zh-CN" sz="800" dirty="0" smtClean="0"/>
              <a:t> upon the topics covered in each chapter. This book and the online learning aids was more fun and </a:t>
            </a:r>
            <a:r>
              <a:rPr lang="en-US" altLang="zh-CN" sz="800" b="1" dirty="0" smtClean="0"/>
              <a:t>brain expanding</a:t>
            </a:r>
            <a:r>
              <a:rPr lang="en-US" altLang="zh-CN" sz="800" dirty="0" smtClean="0"/>
              <a:t> than sudoku puzzles!</a:t>
            </a:r>
          </a:p>
          <a:p>
            <a:pPr eaLnBrk="1" hangingPunct="1">
              <a:lnSpc>
                <a:spcPct val="80000"/>
              </a:lnSpc>
              <a:defRPr/>
            </a:pPr>
            <a:endParaRPr lang="en-US" altLang="zh-CN" sz="800" dirty="0" smtClean="0"/>
          </a:p>
          <a:p>
            <a:pPr eaLnBrk="1" hangingPunct="1">
              <a:lnSpc>
                <a:spcPct val="80000"/>
              </a:lnSpc>
              <a:defRPr/>
            </a:pPr>
            <a:r>
              <a:rPr lang="en-US" altLang="zh-CN" sz="800" b="1" u="sng" dirty="0" smtClean="0"/>
              <a:t>good book to read</a:t>
            </a:r>
            <a:r>
              <a:rPr lang="en-US" altLang="zh-CN" sz="800" dirty="0" smtClean="0"/>
              <a:t>  </a:t>
            </a:r>
          </a:p>
          <a:p>
            <a:pPr eaLnBrk="1" hangingPunct="1">
              <a:lnSpc>
                <a:spcPct val="80000"/>
              </a:lnSpc>
              <a:defRPr/>
            </a:pPr>
            <a:r>
              <a:rPr lang="en-US" altLang="zh-CN" sz="800" dirty="0" smtClean="0"/>
              <a:t>   This book is very easy to understand, but some of the assignment is challenge. I learn a lot from this book.</a:t>
            </a:r>
          </a:p>
          <a:p>
            <a:pPr eaLnBrk="1" hangingPunct="1">
              <a:lnSpc>
                <a:spcPct val="80000"/>
              </a:lnSpc>
              <a:defRPr/>
            </a:pPr>
            <a:endParaRPr lang="en-US" altLang="zh-CN" sz="800" dirty="0" smtClean="0"/>
          </a:p>
          <a:p>
            <a:pPr eaLnBrk="1" hangingPunct="1">
              <a:lnSpc>
                <a:spcPct val="80000"/>
              </a:lnSpc>
              <a:defRPr/>
            </a:pPr>
            <a:r>
              <a:rPr lang="en-US" altLang="zh-CN" sz="800" b="1" u="sng" dirty="0" smtClean="0"/>
              <a:t>A good book for CS/EE student to begin studying Computer Networks</a:t>
            </a:r>
            <a:r>
              <a:rPr lang="en-US" altLang="zh-CN" sz="800" dirty="0" smtClean="0"/>
              <a:t>  </a:t>
            </a:r>
          </a:p>
          <a:p>
            <a:pPr eaLnBrk="1" hangingPunct="1">
              <a:lnSpc>
                <a:spcPct val="80000"/>
              </a:lnSpc>
              <a:defRPr/>
            </a:pPr>
            <a:r>
              <a:rPr lang="en-US" altLang="zh-CN" sz="800" dirty="0" smtClean="0"/>
              <a:t>   Good book for those students who wishes to take computer/data network courses, and also helpful to those who wishes to take the CISCO exams. </a:t>
            </a:r>
          </a:p>
          <a:p>
            <a:pPr eaLnBrk="1" hangingPunct="1">
              <a:lnSpc>
                <a:spcPct val="80000"/>
              </a:lnSpc>
              <a:defRPr/>
            </a:pPr>
            <a:r>
              <a:rPr lang="en-US" altLang="zh-CN" sz="800" dirty="0" smtClean="0"/>
              <a:t>    Keith Ross is one of the best professors I've known so far, and he totally rocks!</a:t>
            </a:r>
          </a:p>
          <a:p>
            <a:pPr eaLnBrk="1" hangingPunct="1">
              <a:lnSpc>
                <a:spcPct val="80000"/>
              </a:lnSpc>
              <a:defRPr/>
            </a:pPr>
            <a:endParaRPr lang="en-US" altLang="zh-CN" sz="800" dirty="0" smtClean="0"/>
          </a:p>
          <a:p>
            <a:pPr eaLnBrk="1" hangingPunct="1">
              <a:lnSpc>
                <a:spcPct val="80000"/>
              </a:lnSpc>
              <a:defRPr/>
            </a:pPr>
            <a:r>
              <a:rPr lang="en-US" altLang="zh-CN" sz="800" b="1" u="sng" dirty="0" smtClean="0"/>
              <a:t>Excellent Book for Networking Fundamentals  </a:t>
            </a:r>
          </a:p>
          <a:p>
            <a:pPr eaLnBrk="1" hangingPunct="1">
              <a:lnSpc>
                <a:spcPct val="80000"/>
              </a:lnSpc>
              <a:defRPr/>
            </a:pPr>
            <a:r>
              <a:rPr lang="en-US" altLang="zh-CN" sz="800" dirty="0" smtClean="0"/>
              <a:t>   Coming from an Electronic Engineering Background and having passed the CCNA exam I wanted to fill in some of the networking gaps as I'm not from an IT background.  </a:t>
            </a:r>
          </a:p>
          <a:p>
            <a:pPr eaLnBrk="1" hangingPunct="1">
              <a:lnSpc>
                <a:spcPct val="80000"/>
              </a:lnSpc>
              <a:defRPr/>
            </a:pPr>
            <a:r>
              <a:rPr lang="en-US" altLang="zh-CN" sz="800" dirty="0" smtClean="0"/>
              <a:t>   I've found this book gave an excellent explanation on Application level and Security which are not covered in the CCNA. </a:t>
            </a:r>
          </a:p>
          <a:p>
            <a:pPr eaLnBrk="1" hangingPunct="1">
              <a:lnSpc>
                <a:spcPct val="80000"/>
              </a:lnSpc>
              <a:defRPr/>
            </a:pPr>
            <a:r>
              <a:rPr lang="en-US" altLang="zh-CN" sz="800" dirty="0" smtClean="0"/>
              <a:t>   This is an excellent reference book for all 7 layers of the OSI model and I would highly recommend it for people migrating into a networking role or wishing to gain a solid understanding of networking fundamentals.</a:t>
            </a:r>
          </a:p>
        </p:txBody>
      </p:sp>
    </p:spTree>
    <p:extLst>
      <p:ext uri="{BB962C8B-B14F-4D97-AF65-F5344CB8AC3E}">
        <p14:creationId xmlns:p14="http://schemas.microsoft.com/office/powerpoint/2010/main" val="2749849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39FCFC3E-E10E-4508-A696-22A707D376C1}" type="slidenum">
              <a:rPr lang="en-US" altLang="zh-CN"/>
              <a:pPr/>
              <a:t>21</a:t>
            </a:fld>
            <a:endParaRPr lang="en-US" altLang="zh-CN"/>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algn="ctr" eaLnBrk="1" hangingPunct="1"/>
            <a:r>
              <a:rPr lang="en-US" altLang="zh-CN" b="1" smtClean="0"/>
              <a:t>Editorial Reviews  — Product Description</a:t>
            </a:r>
            <a:r>
              <a:rPr lang="en-US" altLang="zh-CN" smtClean="0"/>
              <a:t/>
            </a:r>
            <a:br>
              <a:rPr lang="en-US" altLang="zh-CN" smtClean="0"/>
            </a:br>
            <a:r>
              <a:rPr lang="en-US" altLang="zh-CN" smtClean="0"/>
              <a:t>   As one of the fastest growing technologies in our culture today, data communications and networking presents a unique challenge for instructors. </a:t>
            </a:r>
          </a:p>
          <a:p>
            <a:pPr eaLnBrk="1" hangingPunct="1"/>
            <a:r>
              <a:rPr lang="en-US" altLang="zh-CN" smtClean="0"/>
              <a:t>   As both the number and types of students are increasing, it is essential to have a textbook that provides coverage of the latest advances, while presenting the material in a way that is accessible to students with little or no background in the field. </a:t>
            </a:r>
          </a:p>
          <a:p>
            <a:pPr eaLnBrk="1" hangingPunct="1"/>
            <a:r>
              <a:rPr lang="en-US" altLang="zh-CN" smtClean="0"/>
              <a:t>   Using a bottom-up approach, Data Communications and Networking presents this highly technical subject matter without relying on complex formulas by using a strong pedagogical approach supported by more than 700 figures. </a:t>
            </a:r>
          </a:p>
          <a:p>
            <a:pPr eaLnBrk="1" hangingPunct="1"/>
            <a:r>
              <a:rPr lang="en-US" altLang="zh-CN" smtClean="0"/>
              <a:t>   Now in its Fourth Edition, this textbook brings the beginning student right to the forefront of the latest advances in the field, while presenting the fundamentals in a clear, straightforward manner. </a:t>
            </a:r>
          </a:p>
          <a:p>
            <a:pPr eaLnBrk="1" hangingPunct="1"/>
            <a:r>
              <a:rPr lang="en-US" altLang="zh-CN" smtClean="0"/>
              <a:t>   Students will find better coverage, improved figures and better explanations </a:t>
            </a:r>
            <a:r>
              <a:rPr lang="en-US" altLang="zh-CN" u="sng" smtClean="0"/>
              <a:t>on cutting-edge material</a:t>
            </a:r>
            <a:r>
              <a:rPr lang="en-US" altLang="zh-CN" smtClean="0"/>
              <a:t>. </a:t>
            </a:r>
          </a:p>
          <a:p>
            <a:pPr eaLnBrk="1" hangingPunct="1"/>
            <a:r>
              <a:rPr lang="en-US" altLang="zh-CN" smtClean="0"/>
              <a:t>   The "bottom-up" approach allows instructors to cover the material in one course, rather than having separate courses on data communications and networking. </a:t>
            </a:r>
          </a:p>
          <a:p>
            <a:pPr eaLnBrk="1" hangingPunct="1"/>
            <a:endParaRPr lang="en-US" altLang="zh-CN" smtClean="0"/>
          </a:p>
          <a:p>
            <a:pPr eaLnBrk="1" hangingPunct="1"/>
            <a:endParaRPr lang="en-US" altLang="zh-CN" smtClean="0"/>
          </a:p>
          <a:p>
            <a:pPr algn="ctr" eaLnBrk="1" hangingPunct="1"/>
            <a:r>
              <a:rPr lang="en-US" altLang="zh-CN" b="1" smtClean="0"/>
              <a:t>This new networking text follows a top-down approach. </a:t>
            </a:r>
          </a:p>
          <a:p>
            <a:pPr eaLnBrk="1" hangingPunct="1"/>
            <a:r>
              <a:rPr lang="en-US" altLang="zh-CN" smtClean="0"/>
              <a:t>   The presentation begins with an explanation of the application layer, which makes it easier for students to understand how network devices work, and then, with the students fully engaged, the authors move on to discuss the other layers, ending with the physical layer. </a:t>
            </a:r>
          </a:p>
          <a:p>
            <a:pPr eaLnBrk="1" hangingPunct="1"/>
            <a:r>
              <a:rPr lang="en-US" altLang="zh-CN" smtClean="0"/>
              <a:t>   With this top-down approach, its thorough treatment of the topic, and a host of pedagogical features, this new networking book offers the market something it hasn't had for many years- a well-crafted, modern text that places the student at the center of the learning experience.</a:t>
            </a:r>
          </a:p>
          <a:p>
            <a:pPr eaLnBrk="1" hangingPunct="1"/>
            <a:endParaRPr lang="en-US" altLang="zh-CN" smtClean="0"/>
          </a:p>
          <a:p>
            <a:pPr eaLnBrk="1" hangingPunct="1"/>
            <a:r>
              <a:rPr lang="en-US" altLang="zh-CN" smtClean="0"/>
              <a:t>   Forouzan's Computer Networks presents a complex topic in an accessible, student-friendly way that makes learning the material not only manageable but fun as well. </a:t>
            </a:r>
          </a:p>
          <a:p>
            <a:pPr eaLnBrk="1" hangingPunct="1"/>
            <a:r>
              <a:rPr lang="en-US" altLang="zh-CN" smtClean="0"/>
              <a:t>   The appealing visual layout combines with numerous figures and examples to provide multiple routes to understanding. </a:t>
            </a:r>
          </a:p>
          <a:p>
            <a:pPr eaLnBrk="1" hangingPunct="1"/>
            <a:r>
              <a:rPr lang="en-US" altLang="zh-CN" smtClean="0"/>
              <a:t>   Students are presented with the most up-to-date material currently available and are encouraged to view what they are learning in a real-world context. </a:t>
            </a:r>
          </a:p>
          <a:p>
            <a:pPr eaLnBrk="1" hangingPunct="1"/>
            <a:r>
              <a:rPr lang="en-US" altLang="zh-CN" smtClean="0"/>
              <a:t>   This approach is both motivating and practical in that students begin to see themselves as the professionals they will soon become.</a:t>
            </a:r>
          </a:p>
          <a:p>
            <a:pPr eaLnBrk="1" hangingPunct="1"/>
            <a:endParaRPr lang="en-US" altLang="zh-CN" smtClean="0"/>
          </a:p>
        </p:txBody>
      </p:sp>
    </p:spTree>
    <p:extLst>
      <p:ext uri="{BB962C8B-B14F-4D97-AF65-F5344CB8AC3E}">
        <p14:creationId xmlns:p14="http://schemas.microsoft.com/office/powerpoint/2010/main" val="1699093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39FCFC3E-E10E-4508-A696-22A707D376C1}" type="slidenum">
              <a:rPr lang="en-US" altLang="zh-CN"/>
              <a:pPr/>
              <a:t>22</a:t>
            </a:fld>
            <a:endParaRPr lang="en-US" altLang="zh-CN"/>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algn="ctr" eaLnBrk="1" hangingPunct="1"/>
            <a:r>
              <a:rPr lang="en-US" altLang="zh-CN" b="1" smtClean="0"/>
              <a:t>Editorial Reviews  — Product Description</a:t>
            </a:r>
            <a:r>
              <a:rPr lang="en-US" altLang="zh-CN" smtClean="0"/>
              <a:t/>
            </a:r>
            <a:br>
              <a:rPr lang="en-US" altLang="zh-CN" smtClean="0"/>
            </a:br>
            <a:r>
              <a:rPr lang="en-US" altLang="zh-CN" smtClean="0"/>
              <a:t>   As one of the fastest growing technologies in our culture today, data communications and networking presents a unique challenge for instructors. </a:t>
            </a:r>
          </a:p>
          <a:p>
            <a:pPr eaLnBrk="1" hangingPunct="1"/>
            <a:r>
              <a:rPr lang="en-US" altLang="zh-CN" smtClean="0"/>
              <a:t>   As both the number and types of students are increasing, it is essential to have a textbook that provides coverage of the latest advances, while presenting the material in a way that is accessible to students with little or no background in the field. </a:t>
            </a:r>
          </a:p>
          <a:p>
            <a:pPr eaLnBrk="1" hangingPunct="1"/>
            <a:r>
              <a:rPr lang="en-US" altLang="zh-CN" smtClean="0"/>
              <a:t>   Using a bottom-up approach, Data Communications and Networking presents this highly technical subject matter without relying on complex formulas by using a strong pedagogical approach supported by more than 700 figures. </a:t>
            </a:r>
          </a:p>
          <a:p>
            <a:pPr eaLnBrk="1" hangingPunct="1"/>
            <a:r>
              <a:rPr lang="en-US" altLang="zh-CN" smtClean="0"/>
              <a:t>   Now in its Fourth Edition, this textbook brings the beginning student right to the forefront of the latest advances in the field, while presenting the fundamentals in a clear, straightforward manner. </a:t>
            </a:r>
          </a:p>
          <a:p>
            <a:pPr eaLnBrk="1" hangingPunct="1"/>
            <a:r>
              <a:rPr lang="en-US" altLang="zh-CN" smtClean="0"/>
              <a:t>   Students will find better coverage, improved figures and better explanations </a:t>
            </a:r>
            <a:r>
              <a:rPr lang="en-US" altLang="zh-CN" u="sng" smtClean="0"/>
              <a:t>on cutting-edge material</a:t>
            </a:r>
            <a:r>
              <a:rPr lang="en-US" altLang="zh-CN" smtClean="0"/>
              <a:t>. </a:t>
            </a:r>
          </a:p>
          <a:p>
            <a:pPr eaLnBrk="1" hangingPunct="1"/>
            <a:r>
              <a:rPr lang="en-US" altLang="zh-CN" smtClean="0"/>
              <a:t>   The "bottom-up" approach allows instructors to cover the material in one course, rather than having separate courses on data communications and networking. </a:t>
            </a:r>
          </a:p>
          <a:p>
            <a:pPr eaLnBrk="1" hangingPunct="1"/>
            <a:endParaRPr lang="en-US" altLang="zh-CN" smtClean="0"/>
          </a:p>
          <a:p>
            <a:pPr eaLnBrk="1" hangingPunct="1"/>
            <a:endParaRPr lang="en-US" altLang="zh-CN" smtClean="0"/>
          </a:p>
          <a:p>
            <a:pPr algn="ctr" eaLnBrk="1" hangingPunct="1"/>
            <a:r>
              <a:rPr lang="en-US" altLang="zh-CN" b="1" smtClean="0"/>
              <a:t>This new networking text follows a top-down approach. </a:t>
            </a:r>
          </a:p>
          <a:p>
            <a:pPr eaLnBrk="1" hangingPunct="1"/>
            <a:r>
              <a:rPr lang="en-US" altLang="zh-CN" smtClean="0"/>
              <a:t>   The presentation begins with an explanation of the application layer, which makes it easier for students to understand how network devices work, and then, with the students fully engaged, the authors move on to discuss the other layers, ending with the physical layer. </a:t>
            </a:r>
          </a:p>
          <a:p>
            <a:pPr eaLnBrk="1" hangingPunct="1"/>
            <a:r>
              <a:rPr lang="en-US" altLang="zh-CN" smtClean="0"/>
              <a:t>   With this top-down approach, its thorough treatment of the topic, and a host of pedagogical features, this new networking book offers the market something it hasn't had for many years- a well-crafted, modern text that places the student at the center of the learning experience.</a:t>
            </a:r>
          </a:p>
          <a:p>
            <a:pPr eaLnBrk="1" hangingPunct="1"/>
            <a:endParaRPr lang="en-US" altLang="zh-CN" smtClean="0"/>
          </a:p>
          <a:p>
            <a:pPr eaLnBrk="1" hangingPunct="1"/>
            <a:r>
              <a:rPr lang="en-US" altLang="zh-CN" smtClean="0"/>
              <a:t>   Forouzan's Computer Networks presents a complex topic in an accessible, student-friendly way that makes learning the material not only manageable but fun as well. </a:t>
            </a:r>
          </a:p>
          <a:p>
            <a:pPr eaLnBrk="1" hangingPunct="1"/>
            <a:r>
              <a:rPr lang="en-US" altLang="zh-CN" smtClean="0"/>
              <a:t>   The appealing visual layout combines with numerous figures and examples to provide multiple routes to understanding. </a:t>
            </a:r>
          </a:p>
          <a:p>
            <a:pPr eaLnBrk="1" hangingPunct="1"/>
            <a:r>
              <a:rPr lang="en-US" altLang="zh-CN" smtClean="0"/>
              <a:t>   Students are presented with the most up-to-date material currently available and are encouraged to view what they are learning in a real-world context. </a:t>
            </a:r>
          </a:p>
          <a:p>
            <a:pPr eaLnBrk="1" hangingPunct="1"/>
            <a:r>
              <a:rPr lang="en-US" altLang="zh-CN" smtClean="0"/>
              <a:t>   This approach is both motivating and practical in that students begin to see themselves as the professionals they will soon become.</a:t>
            </a:r>
          </a:p>
          <a:p>
            <a:pPr eaLnBrk="1" hangingPunct="1"/>
            <a:endParaRPr lang="en-US" altLang="zh-CN" smtClean="0"/>
          </a:p>
        </p:txBody>
      </p:sp>
    </p:spTree>
    <p:extLst>
      <p:ext uri="{BB962C8B-B14F-4D97-AF65-F5344CB8AC3E}">
        <p14:creationId xmlns:p14="http://schemas.microsoft.com/office/powerpoint/2010/main" val="1682911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1E21FA0-D115-40BD-B1F8-B5ED26BAC369}" type="slidenum">
              <a:rPr lang="en-US" altLang="zh-CN"/>
              <a:pPr/>
              <a:t>24</a:t>
            </a:fld>
            <a:endParaRPr lang="en-US" altLang="zh-CN"/>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lnSpc>
                <a:spcPct val="80000"/>
              </a:lnSpc>
            </a:pPr>
            <a:r>
              <a:rPr lang="zh-CN" altLang="en-US" sz="800" b="1" smtClean="0"/>
              <a:t>计算机网络：网络设计的原理、技术和协议</a:t>
            </a:r>
            <a:r>
              <a:rPr lang="en-US" altLang="zh-CN" sz="800" smtClean="0"/>
              <a:t>ISBN</a:t>
            </a:r>
            <a:r>
              <a:rPr lang="zh-CN" altLang="en-US" sz="800" smtClean="0"/>
              <a:t>：</a:t>
            </a:r>
            <a:r>
              <a:rPr lang="en-US" altLang="zh-CN" sz="800" smtClean="0"/>
              <a:t>7-111-22885-1</a:t>
            </a:r>
            <a:r>
              <a:rPr lang="zh-CN" altLang="en-US" sz="800" smtClean="0"/>
              <a:t>作者：</a:t>
            </a:r>
            <a:r>
              <a:rPr lang="en-US" altLang="zh-CN" sz="800" smtClean="0"/>
              <a:t>Natalia Olifer; Victor Olifer </a:t>
            </a:r>
            <a:r>
              <a:rPr lang="zh-CN" altLang="en-US" sz="800" smtClean="0"/>
              <a:t>译者：高传善出版日期：</a:t>
            </a:r>
            <a:r>
              <a:rPr lang="en-US" altLang="zh-CN" sz="800" smtClean="0"/>
              <a:t>2007-12-30</a:t>
            </a:r>
            <a:r>
              <a:rPr lang="zh-CN" altLang="en-US" sz="800" smtClean="0"/>
              <a:t>目录：译者序</a:t>
            </a:r>
            <a:br>
              <a:rPr lang="zh-CN" altLang="en-US" sz="800" smtClean="0"/>
            </a:br>
            <a:r>
              <a:rPr lang="zh-CN" altLang="en-US" sz="800" smtClean="0"/>
              <a:t>译者简介</a:t>
            </a:r>
            <a:br>
              <a:rPr lang="zh-CN" altLang="en-US" sz="800" smtClean="0"/>
            </a:br>
            <a:r>
              <a:rPr lang="zh-CN" altLang="en-US" sz="800" smtClean="0"/>
              <a:t>前言</a:t>
            </a:r>
            <a:br>
              <a:rPr lang="zh-CN" altLang="en-US" sz="800" smtClean="0"/>
            </a:br>
            <a:r>
              <a:rPr lang="zh-CN" altLang="en-US" sz="800" smtClean="0"/>
              <a:t>第一部分　网络基础</a:t>
            </a:r>
            <a:br>
              <a:rPr lang="zh-CN" altLang="en-US" sz="800" smtClean="0"/>
            </a:br>
            <a:r>
              <a:rPr lang="zh-CN" altLang="en-US" sz="800" smtClean="0"/>
              <a:t>第</a:t>
            </a:r>
            <a:r>
              <a:rPr lang="en-US" altLang="zh-CN" sz="800" smtClean="0"/>
              <a:t>1</a:t>
            </a:r>
            <a:r>
              <a:rPr lang="zh-CN" altLang="en-US" sz="800" smtClean="0"/>
              <a:t>章　计算机网络的发展        </a:t>
            </a:r>
            <a:r>
              <a:rPr lang="en-US" altLang="zh-CN" sz="800" smtClean="0"/>
              <a:t>2</a:t>
            </a:r>
            <a:br>
              <a:rPr lang="en-US" altLang="zh-CN" sz="800" smtClean="0"/>
            </a:br>
            <a:r>
              <a:rPr lang="en-US" altLang="zh-CN" sz="800" smtClean="0"/>
              <a:t>1.1</a:t>
            </a:r>
            <a:r>
              <a:rPr lang="zh-CN" altLang="en-US" sz="800" smtClean="0"/>
              <a:t>　引言        </a:t>
            </a:r>
            <a:r>
              <a:rPr lang="en-US" altLang="zh-CN" sz="800" smtClean="0"/>
              <a:t>2</a:t>
            </a:r>
            <a:br>
              <a:rPr lang="en-US" altLang="zh-CN" sz="800" smtClean="0"/>
            </a:br>
            <a:r>
              <a:rPr lang="en-US" altLang="zh-CN" sz="800" smtClean="0"/>
              <a:t>1.2</a:t>
            </a:r>
            <a:r>
              <a:rPr lang="zh-CN" altLang="en-US" sz="800" smtClean="0"/>
              <a:t>　计算机网络的起源        </a:t>
            </a:r>
            <a:r>
              <a:rPr lang="en-US" altLang="zh-CN" sz="800" smtClean="0"/>
              <a:t>2</a:t>
            </a:r>
            <a:br>
              <a:rPr lang="en-US" altLang="zh-CN" sz="800" smtClean="0"/>
            </a:br>
            <a:r>
              <a:rPr lang="en-US" altLang="zh-CN" sz="800" smtClean="0"/>
              <a:t>1.2.1</a:t>
            </a:r>
            <a:r>
              <a:rPr lang="zh-CN" altLang="en-US" sz="800" smtClean="0"/>
              <a:t>　计算机网络是计算和通信技术</a:t>
            </a:r>
            <a:br>
              <a:rPr lang="zh-CN" altLang="en-US" sz="800" smtClean="0"/>
            </a:br>
            <a:r>
              <a:rPr lang="zh-CN" altLang="en-US" sz="800" smtClean="0"/>
              <a:t>发展的产物        </a:t>
            </a:r>
            <a:r>
              <a:rPr lang="en-US" altLang="zh-CN" sz="800" smtClean="0"/>
              <a:t>2</a:t>
            </a:r>
            <a:br>
              <a:rPr lang="en-US" altLang="zh-CN" sz="800" smtClean="0"/>
            </a:br>
            <a:r>
              <a:rPr lang="en-US" altLang="zh-CN" sz="800" smtClean="0"/>
              <a:t>1.2.2</a:t>
            </a:r>
            <a:r>
              <a:rPr lang="zh-CN" altLang="en-US" sz="800" smtClean="0"/>
              <a:t>　批处理系统        </a:t>
            </a:r>
            <a:r>
              <a:rPr lang="en-US" altLang="zh-CN" sz="800" smtClean="0"/>
              <a:t>3</a:t>
            </a:r>
            <a:br>
              <a:rPr lang="en-US" altLang="zh-CN" sz="800" smtClean="0"/>
            </a:br>
            <a:r>
              <a:rPr lang="en-US" altLang="zh-CN" sz="800" smtClean="0"/>
              <a:t>1.2.3</a:t>
            </a:r>
            <a:r>
              <a:rPr lang="zh-CN" altLang="en-US" sz="800" smtClean="0"/>
              <a:t>　多终端系统：计算机网络的原型        </a:t>
            </a:r>
            <a:r>
              <a:rPr lang="en-US" altLang="zh-CN" sz="800" smtClean="0"/>
              <a:t>3</a:t>
            </a:r>
            <a:br>
              <a:rPr lang="en-US" altLang="zh-CN" sz="800" smtClean="0"/>
            </a:br>
            <a:r>
              <a:rPr lang="en-US" altLang="zh-CN" sz="800" smtClean="0"/>
              <a:t>1.3</a:t>
            </a:r>
            <a:r>
              <a:rPr lang="zh-CN" altLang="en-US" sz="800" smtClean="0"/>
              <a:t>　第一代计算机网络        </a:t>
            </a:r>
            <a:r>
              <a:rPr lang="en-US" altLang="zh-CN" sz="800" smtClean="0"/>
              <a:t>4</a:t>
            </a:r>
            <a:br>
              <a:rPr lang="en-US" altLang="zh-CN" sz="800" smtClean="0"/>
            </a:br>
            <a:r>
              <a:rPr lang="en-US" altLang="zh-CN" sz="800" smtClean="0"/>
              <a:t>1.3.1</a:t>
            </a:r>
            <a:r>
              <a:rPr lang="zh-CN" altLang="en-US" sz="800" smtClean="0"/>
              <a:t>　第一代广域网</a:t>
            </a:r>
            <a:r>
              <a:rPr lang="en-US" altLang="zh-CN" sz="800" smtClean="0"/>
              <a:t>(WAN)        4</a:t>
            </a:r>
            <a:br>
              <a:rPr lang="en-US" altLang="zh-CN" sz="800" smtClean="0"/>
            </a:br>
            <a:r>
              <a:rPr lang="en-US" altLang="zh-CN" sz="800" smtClean="0"/>
              <a:t>1.3.2</a:t>
            </a:r>
            <a:r>
              <a:rPr lang="zh-CN" altLang="en-US" sz="800" smtClean="0"/>
              <a:t>　第一代局域网</a:t>
            </a:r>
            <a:r>
              <a:rPr lang="en-US" altLang="zh-CN" sz="800" smtClean="0"/>
              <a:t>(LAN)        6</a:t>
            </a:r>
            <a:br>
              <a:rPr lang="en-US" altLang="zh-CN" sz="800" smtClean="0"/>
            </a:br>
            <a:r>
              <a:rPr lang="en-US" altLang="zh-CN" sz="800" smtClean="0"/>
              <a:t>1.4</a:t>
            </a:r>
            <a:r>
              <a:rPr lang="zh-CN" altLang="en-US" sz="800" smtClean="0"/>
              <a:t>　网络融合        </a:t>
            </a:r>
            <a:r>
              <a:rPr lang="en-US" altLang="zh-CN" sz="800" smtClean="0"/>
              <a:t>7</a:t>
            </a:r>
            <a:br>
              <a:rPr lang="en-US" altLang="zh-CN" sz="800" smtClean="0"/>
            </a:br>
            <a:r>
              <a:rPr lang="en-US" altLang="zh-CN" sz="800" smtClean="0"/>
              <a:t>1.4.1</a:t>
            </a:r>
            <a:r>
              <a:rPr lang="zh-CN" altLang="en-US" sz="800" smtClean="0"/>
              <a:t>　</a:t>
            </a:r>
            <a:r>
              <a:rPr lang="en-US" altLang="zh-CN" sz="800" smtClean="0"/>
              <a:t>LAN</a:t>
            </a:r>
            <a:r>
              <a:rPr lang="zh-CN" altLang="en-US" sz="800" smtClean="0"/>
              <a:t>和</a:t>
            </a:r>
            <a:r>
              <a:rPr lang="en-US" altLang="zh-CN" sz="800" smtClean="0"/>
              <a:t>WAN</a:t>
            </a:r>
            <a:r>
              <a:rPr lang="zh-CN" altLang="en-US" sz="800" smtClean="0"/>
              <a:t>的融合        </a:t>
            </a:r>
            <a:r>
              <a:rPr lang="en-US" altLang="zh-CN" sz="800" smtClean="0"/>
              <a:t>7</a:t>
            </a:r>
            <a:br>
              <a:rPr lang="en-US" altLang="zh-CN" sz="800" smtClean="0"/>
            </a:br>
            <a:r>
              <a:rPr lang="en-US" altLang="zh-CN" sz="800" smtClean="0"/>
              <a:t>1.4.2</a:t>
            </a:r>
            <a:r>
              <a:rPr lang="zh-CN" altLang="en-US" sz="800" smtClean="0"/>
              <a:t>　计算机网络和电信网络的融合        </a:t>
            </a:r>
            <a:r>
              <a:rPr lang="en-US" altLang="zh-CN" sz="800" smtClean="0"/>
              <a:t>9</a:t>
            </a:r>
            <a:br>
              <a:rPr lang="en-US" altLang="zh-CN" sz="800" smtClean="0"/>
            </a:br>
            <a:r>
              <a:rPr lang="zh-CN" altLang="en-US" sz="800" smtClean="0"/>
              <a:t>小结        </a:t>
            </a:r>
            <a:r>
              <a:rPr lang="en-US" altLang="zh-CN" sz="800" smtClean="0"/>
              <a:t>10</a:t>
            </a:r>
            <a:br>
              <a:rPr lang="en-US" altLang="zh-CN" sz="800" smtClean="0"/>
            </a:br>
            <a:r>
              <a:rPr lang="zh-CN" altLang="en-US" sz="800" smtClean="0"/>
              <a:t>复习题        </a:t>
            </a:r>
            <a:r>
              <a:rPr lang="en-US" altLang="zh-CN" sz="800" smtClean="0"/>
              <a:t>10</a:t>
            </a:r>
            <a:br>
              <a:rPr lang="en-US" altLang="zh-CN" sz="800" smtClean="0"/>
            </a:br>
            <a:r>
              <a:rPr lang="zh-CN" altLang="en-US" sz="800" smtClean="0"/>
              <a:t>练习题        </a:t>
            </a:r>
            <a:r>
              <a:rPr lang="en-US" altLang="zh-CN" sz="800" smtClean="0"/>
              <a:t>11</a:t>
            </a:r>
            <a:br>
              <a:rPr lang="en-US" altLang="zh-CN" sz="800" smtClean="0"/>
            </a:br>
            <a:r>
              <a:rPr lang="zh-CN" altLang="en-US" sz="800" smtClean="0"/>
              <a:t>第</a:t>
            </a:r>
            <a:r>
              <a:rPr lang="en-US" altLang="zh-CN" sz="800" smtClean="0"/>
              <a:t>2</a:t>
            </a:r>
            <a:r>
              <a:rPr lang="zh-CN" altLang="en-US" sz="800" smtClean="0"/>
              <a:t>章　网络设计的一般原理        </a:t>
            </a:r>
            <a:r>
              <a:rPr lang="en-US" altLang="zh-CN" sz="800" smtClean="0"/>
              <a:t>12</a:t>
            </a:r>
            <a:br>
              <a:rPr lang="en-US" altLang="zh-CN" sz="800" smtClean="0"/>
            </a:br>
            <a:r>
              <a:rPr lang="en-US" altLang="zh-CN" sz="800" smtClean="0"/>
              <a:t>2.1</a:t>
            </a:r>
            <a:r>
              <a:rPr lang="zh-CN" altLang="en-US" sz="800" smtClean="0"/>
              <a:t>　引言        </a:t>
            </a:r>
            <a:r>
              <a:rPr lang="en-US" altLang="zh-CN" sz="800" smtClean="0"/>
              <a:t>12</a:t>
            </a:r>
            <a:br>
              <a:rPr lang="en-US" altLang="zh-CN" sz="800" smtClean="0"/>
            </a:br>
            <a:r>
              <a:rPr lang="en-US" altLang="zh-CN" sz="800" smtClean="0"/>
              <a:t>2.2</a:t>
            </a:r>
            <a:r>
              <a:rPr lang="zh-CN" altLang="en-US" sz="800" smtClean="0"/>
              <a:t>　共享计算机资源的问题        </a:t>
            </a:r>
            <a:r>
              <a:rPr lang="en-US" altLang="zh-CN" sz="800" smtClean="0"/>
              <a:t>12</a:t>
            </a:r>
            <a:br>
              <a:rPr lang="en-US" altLang="zh-CN" sz="800" smtClean="0"/>
            </a:br>
            <a:r>
              <a:rPr lang="en-US" altLang="zh-CN" sz="800" smtClean="0"/>
              <a:t>2.2.1</a:t>
            </a:r>
            <a:r>
              <a:rPr lang="zh-CN" altLang="en-US" sz="800" smtClean="0"/>
              <a:t>　计算机与外部设备间的交互作用        </a:t>
            </a:r>
            <a:r>
              <a:rPr lang="en-US" altLang="zh-CN" sz="800" smtClean="0"/>
              <a:t>12</a:t>
            </a:r>
            <a:br>
              <a:rPr lang="en-US" altLang="zh-CN" sz="800" smtClean="0"/>
            </a:br>
            <a:r>
              <a:rPr lang="en-US" altLang="zh-CN" sz="800" smtClean="0"/>
              <a:t>2.2.2</a:t>
            </a:r>
            <a:r>
              <a:rPr lang="zh-CN" altLang="en-US" sz="800" smtClean="0"/>
              <a:t>　两个计算机间最简单的交互作用        </a:t>
            </a:r>
            <a:r>
              <a:rPr lang="en-US" altLang="zh-CN" sz="800" smtClean="0"/>
              <a:t>14</a:t>
            </a:r>
            <a:br>
              <a:rPr lang="en-US" altLang="zh-CN" sz="800" smtClean="0"/>
            </a:br>
            <a:r>
              <a:rPr lang="en-US" altLang="zh-CN" sz="800" smtClean="0"/>
              <a:t>2.2.3</a:t>
            </a:r>
            <a:r>
              <a:rPr lang="zh-CN" altLang="en-US" sz="800" smtClean="0"/>
              <a:t>　网络应用程序        </a:t>
            </a:r>
            <a:r>
              <a:rPr lang="en-US" altLang="zh-CN" sz="800" smtClean="0"/>
              <a:t>16</a:t>
            </a:r>
            <a:br>
              <a:rPr lang="en-US" altLang="zh-CN" sz="800" smtClean="0"/>
            </a:br>
            <a:r>
              <a:rPr lang="en-US" altLang="zh-CN" sz="800" smtClean="0"/>
              <a:t>2.3</a:t>
            </a:r>
            <a:r>
              <a:rPr lang="zh-CN" altLang="en-US" sz="800" smtClean="0"/>
              <a:t>　使用通信链路的物理数据传输的</a:t>
            </a:r>
            <a:br>
              <a:rPr lang="zh-CN" altLang="en-US" sz="800" smtClean="0"/>
            </a:br>
            <a:r>
              <a:rPr lang="zh-CN" altLang="en-US" sz="800" smtClean="0"/>
              <a:t>问题        </a:t>
            </a:r>
            <a:r>
              <a:rPr lang="en-US" altLang="zh-CN" sz="800" smtClean="0"/>
              <a:t>17</a:t>
            </a:r>
            <a:br>
              <a:rPr lang="en-US" altLang="zh-CN" sz="800" smtClean="0"/>
            </a:br>
            <a:r>
              <a:rPr lang="en-US" altLang="zh-CN" sz="800" smtClean="0"/>
              <a:t>2.3.1</a:t>
            </a:r>
            <a:r>
              <a:rPr lang="zh-CN" altLang="en-US" sz="800" smtClean="0"/>
              <a:t>　编码        </a:t>
            </a:r>
            <a:r>
              <a:rPr lang="en-US" altLang="zh-CN" sz="800" smtClean="0"/>
              <a:t>18</a:t>
            </a:r>
            <a:br>
              <a:rPr lang="en-US" altLang="zh-CN" sz="800" smtClean="0"/>
            </a:br>
            <a:r>
              <a:rPr lang="en-US" altLang="zh-CN" sz="800" smtClean="0"/>
              <a:t>2.3.2</a:t>
            </a:r>
            <a:r>
              <a:rPr lang="zh-CN" altLang="en-US" sz="800" smtClean="0"/>
              <a:t>　物理链路的特性        </a:t>
            </a:r>
            <a:r>
              <a:rPr lang="en-US" altLang="zh-CN" sz="800" smtClean="0"/>
              <a:t>19</a:t>
            </a:r>
            <a:br>
              <a:rPr lang="en-US" altLang="zh-CN" sz="800" smtClean="0"/>
            </a:br>
            <a:r>
              <a:rPr lang="en-US" altLang="zh-CN" sz="800" smtClean="0"/>
              <a:t>2.4</a:t>
            </a:r>
            <a:r>
              <a:rPr lang="zh-CN" altLang="en-US" sz="800" smtClean="0"/>
              <a:t>　多台计算机交互的问题        </a:t>
            </a:r>
            <a:r>
              <a:rPr lang="en-US" altLang="zh-CN" sz="800" smtClean="0"/>
              <a:t>20</a:t>
            </a:r>
            <a:br>
              <a:rPr lang="en-US" altLang="zh-CN" sz="800" smtClean="0"/>
            </a:br>
            <a:r>
              <a:rPr lang="en-US" altLang="zh-CN" sz="800" smtClean="0"/>
              <a:t>2.4.1</a:t>
            </a:r>
            <a:r>
              <a:rPr lang="zh-CN" altLang="en-US" sz="800" smtClean="0"/>
              <a:t>　物理链路的拓扑        </a:t>
            </a:r>
            <a:r>
              <a:rPr lang="en-US" altLang="zh-CN" sz="800" smtClean="0"/>
              <a:t>20</a:t>
            </a:r>
            <a:br>
              <a:rPr lang="en-US" altLang="zh-CN" sz="800" smtClean="0"/>
            </a:br>
            <a:r>
              <a:rPr lang="en-US" altLang="zh-CN" sz="800" smtClean="0"/>
              <a:t>2.4.2</a:t>
            </a:r>
            <a:r>
              <a:rPr lang="zh-CN" altLang="en-US" sz="800" smtClean="0"/>
              <a:t>　网络节点的编址        </a:t>
            </a:r>
            <a:r>
              <a:rPr lang="en-US" altLang="zh-CN" sz="800" smtClean="0"/>
              <a:t>22</a:t>
            </a:r>
            <a:br>
              <a:rPr lang="en-US" altLang="zh-CN" sz="800" smtClean="0"/>
            </a:br>
            <a:r>
              <a:rPr lang="en-US" altLang="zh-CN" sz="800" smtClean="0"/>
              <a:t>2.4.3</a:t>
            </a:r>
            <a:r>
              <a:rPr lang="zh-CN" altLang="en-US" sz="800" smtClean="0"/>
              <a:t>　交换        </a:t>
            </a:r>
            <a:r>
              <a:rPr lang="en-US" altLang="zh-CN" sz="800" smtClean="0"/>
              <a:t>24</a:t>
            </a:r>
            <a:br>
              <a:rPr lang="en-US" altLang="zh-CN" sz="800" smtClean="0"/>
            </a:br>
            <a:r>
              <a:rPr lang="en-US" altLang="zh-CN" sz="800" smtClean="0"/>
              <a:t>2.5</a:t>
            </a:r>
            <a:r>
              <a:rPr lang="zh-CN" altLang="en-US" sz="800" smtClean="0"/>
              <a:t>　通用的交换问题        </a:t>
            </a:r>
            <a:r>
              <a:rPr lang="en-US" altLang="zh-CN" sz="800" smtClean="0"/>
              <a:t>24</a:t>
            </a:r>
            <a:br>
              <a:rPr lang="en-US" altLang="zh-CN" sz="800" smtClean="0"/>
            </a:br>
            <a:r>
              <a:rPr lang="en-US" altLang="zh-CN" sz="800" smtClean="0"/>
              <a:t>2.5.1</a:t>
            </a:r>
            <a:r>
              <a:rPr lang="zh-CN" altLang="en-US" sz="800" smtClean="0"/>
              <a:t>　流定义        </a:t>
            </a:r>
            <a:r>
              <a:rPr lang="en-US" altLang="zh-CN" sz="800" smtClean="0"/>
              <a:t>24</a:t>
            </a:r>
            <a:br>
              <a:rPr lang="en-US" altLang="zh-CN" sz="800" smtClean="0"/>
            </a:br>
            <a:r>
              <a:rPr lang="en-US" altLang="zh-CN" sz="800" smtClean="0"/>
              <a:t>2.5.2</a:t>
            </a:r>
            <a:r>
              <a:rPr lang="zh-CN" altLang="en-US" sz="800" smtClean="0"/>
              <a:t>　路由        </a:t>
            </a:r>
            <a:r>
              <a:rPr lang="en-US" altLang="zh-CN" sz="800" smtClean="0"/>
              <a:t>25</a:t>
            </a:r>
            <a:br>
              <a:rPr lang="en-US" altLang="zh-CN" sz="800" smtClean="0"/>
            </a:br>
            <a:r>
              <a:rPr lang="en-US" altLang="zh-CN" sz="800" smtClean="0"/>
              <a:t>2.5.3</a:t>
            </a:r>
            <a:r>
              <a:rPr lang="zh-CN" altLang="en-US" sz="800" smtClean="0"/>
              <a:t>　数据转发        </a:t>
            </a:r>
            <a:r>
              <a:rPr lang="en-US" altLang="zh-CN" sz="800" smtClean="0"/>
              <a:t>27</a:t>
            </a:r>
            <a:br>
              <a:rPr lang="en-US" altLang="zh-CN" sz="800" smtClean="0"/>
            </a:br>
            <a:r>
              <a:rPr lang="en-US" altLang="zh-CN" sz="800" smtClean="0"/>
              <a:t>2.5.4</a:t>
            </a:r>
            <a:r>
              <a:rPr lang="zh-CN" altLang="en-US" sz="800" smtClean="0"/>
              <a:t>　多路复用和解多路复用        </a:t>
            </a:r>
            <a:r>
              <a:rPr lang="en-US" altLang="zh-CN" sz="800" smtClean="0"/>
              <a:t>28</a:t>
            </a:r>
            <a:br>
              <a:rPr lang="en-US" altLang="zh-CN" sz="800" smtClean="0"/>
            </a:br>
            <a:r>
              <a:rPr lang="en-US" altLang="zh-CN" sz="800" smtClean="0"/>
              <a:t>2.5.5</a:t>
            </a:r>
            <a:r>
              <a:rPr lang="zh-CN" altLang="en-US" sz="800" smtClean="0"/>
              <a:t>　共享介质        </a:t>
            </a:r>
            <a:r>
              <a:rPr lang="en-US" altLang="zh-CN" sz="800" smtClean="0"/>
              <a:t>29</a:t>
            </a:r>
            <a:br>
              <a:rPr lang="en-US" altLang="zh-CN" sz="800" smtClean="0"/>
            </a:br>
            <a:r>
              <a:rPr lang="en-US" altLang="zh-CN" sz="800" smtClean="0"/>
              <a:t>2.5.6</a:t>
            </a:r>
            <a:r>
              <a:rPr lang="zh-CN" altLang="en-US" sz="800" smtClean="0"/>
              <a:t>　交换类型        </a:t>
            </a:r>
            <a:r>
              <a:rPr lang="en-US" altLang="zh-CN" sz="800" smtClean="0"/>
              <a:t>30</a:t>
            </a:r>
            <a:br>
              <a:rPr lang="en-US" altLang="zh-CN" sz="800" smtClean="0"/>
            </a:br>
            <a:r>
              <a:rPr lang="zh-CN" altLang="en-US" sz="800" smtClean="0"/>
              <a:t>小结        </a:t>
            </a:r>
            <a:r>
              <a:rPr lang="en-US" altLang="zh-CN" sz="800" smtClean="0"/>
              <a:t>31</a:t>
            </a:r>
            <a:br>
              <a:rPr lang="en-US" altLang="zh-CN" sz="800" smtClean="0"/>
            </a:br>
            <a:r>
              <a:rPr lang="zh-CN" altLang="en-US" sz="800" smtClean="0"/>
              <a:t>复习题        </a:t>
            </a:r>
            <a:r>
              <a:rPr lang="en-US" altLang="zh-CN" sz="800" smtClean="0"/>
              <a:t>31</a:t>
            </a:r>
            <a:br>
              <a:rPr lang="en-US" altLang="zh-CN" sz="800" smtClean="0"/>
            </a:br>
            <a:r>
              <a:rPr lang="zh-CN" altLang="en-US" sz="800" smtClean="0"/>
              <a:t>练习题        </a:t>
            </a:r>
            <a:r>
              <a:rPr lang="en-US" altLang="zh-CN" sz="800" smtClean="0"/>
              <a:t>32</a:t>
            </a:r>
            <a:br>
              <a:rPr lang="en-US" altLang="zh-CN" sz="800" smtClean="0"/>
            </a:br>
            <a:r>
              <a:rPr lang="zh-CN" altLang="en-US" sz="800" smtClean="0"/>
              <a:t>第</a:t>
            </a:r>
            <a:r>
              <a:rPr lang="en-US" altLang="zh-CN" sz="800" smtClean="0"/>
              <a:t>3</a:t>
            </a:r>
            <a:r>
              <a:rPr lang="zh-CN" altLang="en-US" sz="800" smtClean="0"/>
              <a:t>章　分组和电路交换        </a:t>
            </a:r>
            <a:r>
              <a:rPr lang="en-US" altLang="zh-CN" sz="800" smtClean="0"/>
              <a:t>33</a:t>
            </a:r>
            <a:br>
              <a:rPr lang="en-US" altLang="zh-CN" sz="800" smtClean="0"/>
            </a:br>
            <a:r>
              <a:rPr lang="en-US" altLang="zh-CN" sz="800" smtClean="0"/>
              <a:t>3.1</a:t>
            </a:r>
            <a:r>
              <a:rPr lang="zh-CN" altLang="en-US" sz="800" smtClean="0"/>
              <a:t>　引言        </a:t>
            </a:r>
            <a:r>
              <a:rPr lang="en-US" altLang="zh-CN" sz="800" smtClean="0"/>
              <a:t>33</a:t>
            </a:r>
            <a:br>
              <a:rPr lang="en-US" altLang="zh-CN" sz="800" smtClean="0"/>
            </a:br>
            <a:r>
              <a:rPr lang="en-US" altLang="zh-CN" sz="800" smtClean="0"/>
              <a:t>3.2</a:t>
            </a:r>
            <a:r>
              <a:rPr lang="zh-CN" altLang="en-US" sz="800" smtClean="0"/>
              <a:t>　电路交换        </a:t>
            </a:r>
            <a:r>
              <a:rPr lang="en-US" altLang="zh-CN" sz="800" smtClean="0"/>
              <a:t>33</a:t>
            </a:r>
            <a:br>
              <a:rPr lang="en-US" altLang="zh-CN" sz="800" smtClean="0"/>
            </a:br>
            <a:r>
              <a:rPr lang="en-US" altLang="zh-CN" sz="800" smtClean="0"/>
              <a:t>3.2.1</a:t>
            </a:r>
            <a:r>
              <a:rPr lang="zh-CN" altLang="en-US" sz="800" smtClean="0"/>
              <a:t>　连接建立        </a:t>
            </a:r>
            <a:r>
              <a:rPr lang="en-US" altLang="zh-CN" sz="800" smtClean="0"/>
              <a:t>34</a:t>
            </a:r>
            <a:br>
              <a:rPr lang="en-US" altLang="zh-CN" sz="800" smtClean="0"/>
            </a:br>
            <a:r>
              <a:rPr lang="en-US" altLang="zh-CN" sz="800" smtClean="0"/>
              <a:t>3.2.2</a:t>
            </a:r>
            <a:r>
              <a:rPr lang="zh-CN" altLang="en-US" sz="800" smtClean="0"/>
              <a:t>　建立请求的阻塞        </a:t>
            </a:r>
            <a:r>
              <a:rPr lang="en-US" altLang="zh-CN" sz="800" smtClean="0"/>
              <a:t>34</a:t>
            </a:r>
            <a:br>
              <a:rPr lang="en-US" altLang="zh-CN" sz="800" smtClean="0"/>
            </a:br>
            <a:r>
              <a:rPr lang="en-US" altLang="zh-CN" sz="800" smtClean="0"/>
              <a:t>3.2.3</a:t>
            </a:r>
            <a:r>
              <a:rPr lang="zh-CN" altLang="en-US" sz="800" smtClean="0"/>
              <a:t>　保证带宽        </a:t>
            </a:r>
            <a:r>
              <a:rPr lang="en-US" altLang="zh-CN" sz="800" smtClean="0"/>
              <a:t>34</a:t>
            </a:r>
            <a:br>
              <a:rPr lang="en-US" altLang="zh-CN" sz="800" smtClean="0"/>
            </a:br>
            <a:r>
              <a:rPr lang="en-US" altLang="zh-CN" sz="800" smtClean="0"/>
              <a:t>3.2.4</a:t>
            </a:r>
            <a:r>
              <a:rPr lang="zh-CN" altLang="en-US" sz="800" smtClean="0"/>
              <a:t>　多路复用        </a:t>
            </a:r>
            <a:r>
              <a:rPr lang="en-US" altLang="zh-CN" sz="800" smtClean="0"/>
              <a:t>35</a:t>
            </a:r>
            <a:br>
              <a:rPr lang="en-US" altLang="zh-CN" sz="800" smtClean="0"/>
            </a:br>
            <a:r>
              <a:rPr lang="en-US" altLang="zh-CN" sz="800" smtClean="0"/>
              <a:t>3.2.5</a:t>
            </a:r>
            <a:r>
              <a:rPr lang="zh-CN" altLang="en-US" sz="800" smtClean="0"/>
              <a:t>　传送突发流量的低效率        </a:t>
            </a:r>
            <a:r>
              <a:rPr lang="en-US" altLang="zh-CN" sz="800" smtClean="0"/>
              <a:t>39</a:t>
            </a:r>
            <a:br>
              <a:rPr lang="en-US" altLang="zh-CN" sz="800" smtClean="0"/>
            </a:br>
            <a:r>
              <a:rPr lang="en-US" altLang="zh-CN" sz="800" smtClean="0"/>
              <a:t>3.3</a:t>
            </a:r>
            <a:r>
              <a:rPr lang="zh-CN" altLang="en-US" sz="800" smtClean="0"/>
              <a:t>　分组交换        </a:t>
            </a:r>
            <a:r>
              <a:rPr lang="en-US" altLang="zh-CN" sz="800" smtClean="0"/>
              <a:t>37</a:t>
            </a:r>
            <a:br>
              <a:rPr lang="en-US" altLang="zh-CN" sz="800" smtClean="0"/>
            </a:br>
            <a:r>
              <a:rPr lang="en-US" altLang="zh-CN" sz="800" smtClean="0"/>
              <a:t>3.3.1</a:t>
            </a:r>
            <a:r>
              <a:rPr lang="zh-CN" altLang="en-US" sz="800" smtClean="0"/>
              <a:t>　缓存与队列        </a:t>
            </a:r>
            <a:r>
              <a:rPr lang="en-US" altLang="zh-CN" sz="800" smtClean="0"/>
              <a:t>37</a:t>
            </a:r>
            <a:br>
              <a:rPr lang="en-US" altLang="zh-CN" sz="800" smtClean="0"/>
            </a:br>
            <a:r>
              <a:rPr lang="en-US" altLang="zh-CN" sz="800" smtClean="0"/>
              <a:t>3.3.2</a:t>
            </a:r>
            <a:r>
              <a:rPr lang="zh-CN" altLang="en-US" sz="800" smtClean="0"/>
              <a:t>　分组转发方法        </a:t>
            </a:r>
            <a:r>
              <a:rPr lang="en-US" altLang="zh-CN" sz="800" smtClean="0"/>
              <a:t>39</a:t>
            </a:r>
            <a:br>
              <a:rPr lang="en-US" altLang="zh-CN" sz="800" smtClean="0"/>
            </a:br>
            <a:r>
              <a:rPr lang="en-US" altLang="zh-CN" sz="800" smtClean="0"/>
              <a:t>3.3.3</a:t>
            </a:r>
            <a:r>
              <a:rPr lang="zh-CN" altLang="en-US" sz="800" smtClean="0"/>
              <a:t>　数据报传输        </a:t>
            </a:r>
            <a:r>
              <a:rPr lang="en-US" altLang="zh-CN" sz="800" smtClean="0"/>
              <a:t>39</a:t>
            </a:r>
            <a:br>
              <a:rPr lang="en-US" altLang="zh-CN" sz="800" smtClean="0"/>
            </a:br>
            <a:r>
              <a:rPr lang="en-US" altLang="zh-CN" sz="800" smtClean="0"/>
              <a:t>3.3.4</a:t>
            </a:r>
            <a:r>
              <a:rPr lang="zh-CN" altLang="en-US" sz="800" smtClean="0"/>
              <a:t>　逻辑连接        </a:t>
            </a:r>
            <a:r>
              <a:rPr lang="en-US" altLang="zh-CN" sz="800" smtClean="0"/>
              <a:t>41</a:t>
            </a:r>
            <a:br>
              <a:rPr lang="en-US" altLang="zh-CN" sz="800" smtClean="0"/>
            </a:br>
            <a:r>
              <a:rPr lang="en-US" altLang="zh-CN" sz="800" smtClean="0"/>
              <a:t>3.3.5</a:t>
            </a:r>
            <a:r>
              <a:rPr lang="zh-CN" altLang="en-US" sz="800" smtClean="0"/>
              <a:t>　虚电路        </a:t>
            </a:r>
            <a:r>
              <a:rPr lang="en-US" altLang="zh-CN" sz="800" smtClean="0"/>
              <a:t>41</a:t>
            </a:r>
            <a:br>
              <a:rPr lang="en-US" altLang="zh-CN" sz="800" smtClean="0"/>
            </a:br>
            <a:r>
              <a:rPr lang="en-US" altLang="zh-CN" sz="800" smtClean="0"/>
              <a:t>3.3.6</a:t>
            </a:r>
            <a:r>
              <a:rPr lang="zh-CN" altLang="en-US" sz="800" smtClean="0"/>
              <a:t>　电路交换网络与分组交换网络</a:t>
            </a:r>
            <a:br>
              <a:rPr lang="zh-CN" altLang="en-US" sz="800" smtClean="0"/>
            </a:br>
            <a:r>
              <a:rPr lang="zh-CN" altLang="en-US" sz="800" smtClean="0"/>
              <a:t>的比较        </a:t>
            </a:r>
            <a:r>
              <a:rPr lang="en-US" altLang="zh-CN" sz="800" smtClean="0"/>
              <a:t>43</a:t>
            </a:r>
            <a:br>
              <a:rPr lang="en-US" altLang="zh-CN" sz="800" smtClean="0"/>
            </a:br>
            <a:r>
              <a:rPr lang="en-US" altLang="zh-CN" sz="800" smtClean="0"/>
              <a:t>3.4</a:t>
            </a:r>
            <a:r>
              <a:rPr lang="zh-CN" altLang="en-US" sz="800" smtClean="0"/>
              <a:t>　在共享介质网络中的分组交换        </a:t>
            </a:r>
            <a:r>
              <a:rPr lang="en-US" altLang="zh-CN" sz="800" smtClean="0"/>
              <a:t>48</a:t>
            </a:r>
            <a:br>
              <a:rPr lang="en-US" altLang="zh-CN" sz="800" smtClean="0"/>
            </a:br>
            <a:r>
              <a:rPr lang="en-US" altLang="zh-CN" sz="800" smtClean="0"/>
              <a:t>3.4.1</a:t>
            </a:r>
            <a:r>
              <a:rPr lang="zh-CN" altLang="en-US" sz="800" smtClean="0"/>
              <a:t>　介质共享的原理        </a:t>
            </a:r>
            <a:r>
              <a:rPr lang="en-US" altLang="zh-CN" sz="800" smtClean="0"/>
              <a:t>48</a:t>
            </a:r>
            <a:br>
              <a:rPr lang="en-US" altLang="zh-CN" sz="800" smtClean="0"/>
            </a:br>
            <a:r>
              <a:rPr lang="en-US" altLang="zh-CN" sz="800" smtClean="0"/>
              <a:t>3.4.2</a:t>
            </a:r>
            <a:r>
              <a:rPr lang="zh-CN" altLang="en-US" sz="800" smtClean="0"/>
              <a:t>　</a:t>
            </a:r>
            <a:r>
              <a:rPr lang="en-US" altLang="zh-CN" sz="800" smtClean="0"/>
              <a:t>LAN</a:t>
            </a:r>
            <a:r>
              <a:rPr lang="zh-CN" altLang="en-US" sz="800" smtClean="0"/>
              <a:t>结构的理由        </a:t>
            </a:r>
            <a:r>
              <a:rPr lang="en-US" altLang="zh-CN" sz="800" smtClean="0"/>
              <a:t>49</a:t>
            </a:r>
            <a:br>
              <a:rPr lang="en-US" altLang="zh-CN" sz="800" smtClean="0"/>
            </a:br>
            <a:r>
              <a:rPr lang="en-US" altLang="zh-CN" sz="800" smtClean="0"/>
              <a:t>3.4.3</a:t>
            </a:r>
            <a:r>
              <a:rPr lang="zh-CN" altLang="en-US" sz="800" smtClean="0"/>
              <a:t>　</a:t>
            </a:r>
            <a:r>
              <a:rPr lang="en-US" altLang="zh-CN" sz="800" smtClean="0"/>
              <a:t>LAN</a:t>
            </a:r>
            <a:r>
              <a:rPr lang="zh-CN" altLang="en-US" sz="800" smtClean="0"/>
              <a:t>的物理构造        </a:t>
            </a:r>
            <a:r>
              <a:rPr lang="en-US" altLang="zh-CN" sz="800" smtClean="0"/>
              <a:t>50</a:t>
            </a:r>
            <a:br>
              <a:rPr lang="en-US" altLang="zh-CN" sz="800" smtClean="0"/>
            </a:br>
            <a:r>
              <a:rPr lang="en-US" altLang="zh-CN" sz="800" smtClean="0"/>
              <a:t>3.4.4</a:t>
            </a:r>
            <a:r>
              <a:rPr lang="zh-CN" altLang="en-US" sz="800" smtClean="0"/>
              <a:t>　共享介质网络的逻辑构造        </a:t>
            </a:r>
            <a:r>
              <a:rPr lang="en-US" altLang="zh-CN" sz="800" smtClean="0"/>
              <a:t>51</a:t>
            </a:r>
            <a:br>
              <a:rPr lang="en-US" altLang="zh-CN" sz="800" smtClean="0"/>
            </a:br>
            <a:r>
              <a:rPr lang="en-US" altLang="zh-CN" sz="800" smtClean="0"/>
              <a:t>3.4.5</a:t>
            </a:r>
            <a:r>
              <a:rPr lang="zh-CN" altLang="en-US" sz="800" smtClean="0"/>
              <a:t>　作为标准技术例子的以太网        </a:t>
            </a:r>
            <a:r>
              <a:rPr lang="en-US" altLang="zh-CN" sz="800" smtClean="0"/>
              <a:t>53</a:t>
            </a:r>
            <a:br>
              <a:rPr lang="en-US" altLang="zh-CN" sz="800" smtClean="0"/>
            </a:br>
            <a:r>
              <a:rPr lang="zh-CN" altLang="en-US" sz="800" smtClean="0"/>
              <a:t>小结        </a:t>
            </a:r>
            <a:r>
              <a:rPr lang="en-US" altLang="zh-CN" sz="800" smtClean="0"/>
              <a:t>54</a:t>
            </a:r>
            <a:br>
              <a:rPr lang="en-US" altLang="zh-CN" sz="800" smtClean="0"/>
            </a:br>
            <a:r>
              <a:rPr lang="zh-CN" altLang="en-US" sz="800" smtClean="0"/>
              <a:t>复习题        </a:t>
            </a:r>
            <a:r>
              <a:rPr lang="en-US" altLang="zh-CN" sz="800" smtClean="0"/>
              <a:t>55</a:t>
            </a:r>
            <a:br>
              <a:rPr lang="en-US" altLang="zh-CN" sz="800" smtClean="0"/>
            </a:br>
            <a:r>
              <a:rPr lang="zh-CN" altLang="en-US" sz="800" smtClean="0"/>
              <a:t>练习题        </a:t>
            </a:r>
            <a:r>
              <a:rPr lang="en-US" altLang="zh-CN" sz="800" smtClean="0"/>
              <a:t>55</a:t>
            </a:r>
            <a:br>
              <a:rPr lang="en-US" altLang="zh-CN" sz="800" smtClean="0"/>
            </a:br>
            <a:r>
              <a:rPr lang="zh-CN" altLang="en-US" sz="800" smtClean="0"/>
              <a:t>第</a:t>
            </a:r>
            <a:r>
              <a:rPr lang="en-US" altLang="zh-CN" sz="800" smtClean="0"/>
              <a:t>4</a:t>
            </a:r>
            <a:r>
              <a:rPr lang="zh-CN" altLang="en-US" sz="800" smtClean="0"/>
              <a:t>章　网络体系结构与标准        </a:t>
            </a:r>
            <a:r>
              <a:rPr lang="en-US" altLang="zh-CN" sz="800" smtClean="0"/>
              <a:t>57</a:t>
            </a:r>
            <a:br>
              <a:rPr lang="en-US" altLang="zh-CN" sz="800" smtClean="0"/>
            </a:br>
            <a:r>
              <a:rPr lang="en-US" altLang="zh-CN" sz="800" smtClean="0"/>
              <a:t>4.1</a:t>
            </a:r>
            <a:r>
              <a:rPr lang="zh-CN" altLang="en-US" sz="800" smtClean="0"/>
              <a:t>　引言        </a:t>
            </a:r>
            <a:r>
              <a:rPr lang="en-US" altLang="zh-CN" sz="800" smtClean="0"/>
              <a:t>57</a:t>
            </a:r>
            <a:br>
              <a:rPr lang="en-US" altLang="zh-CN" sz="800" smtClean="0"/>
            </a:br>
            <a:r>
              <a:rPr lang="en-US" altLang="zh-CN" sz="800" smtClean="0"/>
              <a:t>4.2</a:t>
            </a:r>
            <a:r>
              <a:rPr lang="zh-CN" altLang="en-US" sz="800" smtClean="0"/>
              <a:t>　网络节点互动的分解        </a:t>
            </a:r>
            <a:r>
              <a:rPr lang="en-US" altLang="zh-CN" sz="800" smtClean="0"/>
              <a:t>57</a:t>
            </a:r>
            <a:br>
              <a:rPr lang="en-US" altLang="zh-CN" sz="800" smtClean="0"/>
            </a:br>
            <a:r>
              <a:rPr lang="en-US" altLang="zh-CN" sz="800" smtClean="0"/>
              <a:t>4.2.1</a:t>
            </a:r>
            <a:r>
              <a:rPr lang="zh-CN" altLang="en-US" sz="800" smtClean="0"/>
              <a:t>　多层的方法        </a:t>
            </a:r>
            <a:r>
              <a:rPr lang="en-US" altLang="zh-CN" sz="800" smtClean="0"/>
              <a:t>57</a:t>
            </a:r>
            <a:br>
              <a:rPr lang="en-US" altLang="zh-CN" sz="800" smtClean="0"/>
            </a:br>
            <a:r>
              <a:rPr lang="en-US" altLang="zh-CN" sz="800" smtClean="0"/>
              <a:t>4.2.2</a:t>
            </a:r>
            <a:r>
              <a:rPr lang="zh-CN" altLang="en-US" sz="800" smtClean="0"/>
              <a:t>　协议和协议栈        </a:t>
            </a:r>
            <a:r>
              <a:rPr lang="en-US" altLang="zh-CN" sz="800" smtClean="0"/>
              <a:t>59</a:t>
            </a:r>
            <a:br>
              <a:rPr lang="en-US" altLang="zh-CN" sz="800" smtClean="0"/>
            </a:br>
            <a:r>
              <a:rPr lang="en-US" altLang="zh-CN" sz="800" smtClean="0"/>
              <a:t>4.3</a:t>
            </a:r>
            <a:r>
              <a:rPr lang="zh-CN" altLang="en-US" sz="800" smtClean="0"/>
              <a:t>　</a:t>
            </a:r>
            <a:r>
              <a:rPr lang="en-US" altLang="zh-CN" sz="800" smtClean="0"/>
              <a:t>OSI</a:t>
            </a:r>
            <a:r>
              <a:rPr lang="zh-CN" altLang="en-US" sz="800" smtClean="0"/>
              <a:t>模型        </a:t>
            </a:r>
            <a:r>
              <a:rPr lang="en-US" altLang="zh-CN" sz="800" smtClean="0"/>
              <a:t>60</a:t>
            </a:r>
            <a:br>
              <a:rPr lang="en-US" altLang="zh-CN" sz="800" smtClean="0"/>
            </a:br>
            <a:r>
              <a:rPr lang="en-US" altLang="zh-CN" sz="800" smtClean="0"/>
              <a:t>4.3.1</a:t>
            </a:r>
            <a:r>
              <a:rPr lang="zh-CN" altLang="en-US" sz="800" smtClean="0"/>
              <a:t>　</a:t>
            </a:r>
            <a:r>
              <a:rPr lang="en-US" altLang="zh-CN" sz="800" smtClean="0"/>
              <a:t>OSI</a:t>
            </a:r>
            <a:r>
              <a:rPr lang="zh-CN" altLang="en-US" sz="800" smtClean="0"/>
              <a:t>模型的一般特性        </a:t>
            </a:r>
            <a:r>
              <a:rPr lang="en-US" altLang="zh-CN" sz="800" smtClean="0"/>
              <a:t>60</a:t>
            </a:r>
            <a:br>
              <a:rPr lang="en-US" altLang="zh-CN" sz="800" smtClean="0"/>
            </a:br>
            <a:r>
              <a:rPr lang="en-US" altLang="zh-CN" sz="800" smtClean="0"/>
              <a:t>4.3.2</a:t>
            </a:r>
            <a:r>
              <a:rPr lang="zh-CN" altLang="en-US" sz="800" smtClean="0"/>
              <a:t>　物理层        </a:t>
            </a:r>
            <a:r>
              <a:rPr lang="en-US" altLang="zh-CN" sz="800" smtClean="0"/>
              <a:t>62</a:t>
            </a:r>
            <a:br>
              <a:rPr lang="en-US" altLang="zh-CN" sz="800" smtClean="0"/>
            </a:br>
            <a:r>
              <a:rPr lang="en-US" altLang="zh-CN" sz="800" smtClean="0"/>
              <a:t>4.3.3</a:t>
            </a:r>
            <a:r>
              <a:rPr lang="zh-CN" altLang="en-US" sz="800" smtClean="0"/>
              <a:t>　数据链路层        </a:t>
            </a:r>
            <a:r>
              <a:rPr lang="en-US" altLang="zh-CN" sz="800" smtClean="0"/>
              <a:t>62</a:t>
            </a:r>
            <a:br>
              <a:rPr lang="en-US" altLang="zh-CN" sz="800" smtClean="0"/>
            </a:br>
            <a:r>
              <a:rPr lang="en-US" altLang="zh-CN" sz="800" smtClean="0"/>
              <a:t>4.3.4</a:t>
            </a:r>
            <a:r>
              <a:rPr lang="zh-CN" altLang="en-US" sz="800" smtClean="0"/>
              <a:t>　网络层        </a:t>
            </a:r>
            <a:r>
              <a:rPr lang="en-US" altLang="zh-CN" sz="800" smtClean="0"/>
              <a:t>63</a:t>
            </a:r>
            <a:br>
              <a:rPr lang="en-US" altLang="zh-CN" sz="800" smtClean="0"/>
            </a:br>
            <a:r>
              <a:rPr lang="en-US" altLang="zh-CN" sz="800" smtClean="0"/>
              <a:t>4.3.5</a:t>
            </a:r>
            <a:r>
              <a:rPr lang="zh-CN" altLang="en-US" sz="800" smtClean="0"/>
              <a:t>　运输层        </a:t>
            </a:r>
            <a:r>
              <a:rPr lang="en-US" altLang="zh-CN" sz="800" smtClean="0"/>
              <a:t>66</a:t>
            </a:r>
            <a:br>
              <a:rPr lang="en-US" altLang="zh-CN" sz="800" smtClean="0"/>
            </a:br>
            <a:r>
              <a:rPr lang="en-US" altLang="zh-CN" sz="800" smtClean="0"/>
              <a:t>4.3.6</a:t>
            </a:r>
            <a:r>
              <a:rPr lang="zh-CN" altLang="en-US" sz="800" smtClean="0"/>
              <a:t>　会话层        </a:t>
            </a:r>
            <a:r>
              <a:rPr lang="en-US" altLang="zh-CN" sz="800" smtClean="0"/>
              <a:t>67</a:t>
            </a:r>
            <a:br>
              <a:rPr lang="en-US" altLang="zh-CN" sz="800" smtClean="0"/>
            </a:br>
            <a:r>
              <a:rPr lang="en-US" altLang="zh-CN" sz="800" smtClean="0"/>
              <a:t>4.3.7</a:t>
            </a:r>
            <a:r>
              <a:rPr lang="zh-CN" altLang="en-US" sz="800" smtClean="0"/>
              <a:t>　表示层        </a:t>
            </a:r>
            <a:r>
              <a:rPr lang="en-US" altLang="zh-CN" sz="800" smtClean="0"/>
              <a:t>67</a:t>
            </a:r>
            <a:br>
              <a:rPr lang="en-US" altLang="zh-CN" sz="800" smtClean="0"/>
            </a:br>
            <a:r>
              <a:rPr lang="en-US" altLang="zh-CN" sz="800" smtClean="0"/>
              <a:t>4.3.8</a:t>
            </a:r>
            <a:r>
              <a:rPr lang="zh-CN" altLang="en-US" sz="800" smtClean="0"/>
              <a:t>　应用层        </a:t>
            </a:r>
            <a:r>
              <a:rPr lang="en-US" altLang="zh-CN" sz="800" smtClean="0"/>
              <a:t>67</a:t>
            </a:r>
            <a:br>
              <a:rPr lang="en-US" altLang="zh-CN" sz="800" smtClean="0"/>
            </a:br>
            <a:r>
              <a:rPr lang="en-US" altLang="zh-CN" sz="800" smtClean="0"/>
              <a:t>4.3.9</a:t>
            </a:r>
            <a:r>
              <a:rPr lang="zh-CN" altLang="en-US" sz="800" smtClean="0"/>
              <a:t>　</a:t>
            </a:r>
            <a:r>
              <a:rPr lang="en-US" altLang="zh-CN" sz="800" smtClean="0"/>
              <a:t>OSI</a:t>
            </a:r>
            <a:r>
              <a:rPr lang="zh-CN" altLang="en-US" sz="800" smtClean="0"/>
              <a:t>模型和电路交换网络        </a:t>
            </a:r>
            <a:r>
              <a:rPr lang="en-US" altLang="zh-CN" sz="800" smtClean="0"/>
              <a:t>67</a:t>
            </a:r>
            <a:br>
              <a:rPr lang="en-US" altLang="zh-CN" sz="800" smtClean="0"/>
            </a:br>
            <a:r>
              <a:rPr lang="en-US" altLang="zh-CN" sz="800" smtClean="0"/>
              <a:t>4.4</a:t>
            </a:r>
            <a:r>
              <a:rPr lang="zh-CN" altLang="en-US" sz="800" smtClean="0"/>
              <a:t>　网络标准        </a:t>
            </a:r>
            <a:r>
              <a:rPr lang="en-US" altLang="zh-CN" sz="800" smtClean="0"/>
              <a:t>67</a:t>
            </a:r>
            <a:br>
              <a:rPr lang="en-US" altLang="zh-CN" sz="800" smtClean="0"/>
            </a:br>
            <a:r>
              <a:rPr lang="en-US" altLang="zh-CN" sz="800" smtClean="0"/>
              <a:t>4.4.1</a:t>
            </a:r>
            <a:r>
              <a:rPr lang="zh-CN" altLang="en-US" sz="800" smtClean="0"/>
              <a:t>　开放系统的概念        </a:t>
            </a:r>
            <a:r>
              <a:rPr lang="en-US" altLang="zh-CN" sz="800" smtClean="0"/>
              <a:t>68</a:t>
            </a:r>
            <a:br>
              <a:rPr lang="en-US" altLang="zh-CN" sz="800" smtClean="0"/>
            </a:br>
            <a:r>
              <a:rPr lang="en-US" altLang="zh-CN" sz="800" smtClean="0"/>
              <a:t>4.4.2</a:t>
            </a:r>
            <a:r>
              <a:rPr lang="zh-CN" altLang="en-US" sz="800" smtClean="0"/>
              <a:t>　标准的类型        </a:t>
            </a:r>
            <a:r>
              <a:rPr lang="en-US" altLang="zh-CN" sz="800" smtClean="0"/>
              <a:t>68</a:t>
            </a:r>
            <a:br>
              <a:rPr lang="en-US" altLang="zh-CN" sz="800" smtClean="0"/>
            </a:br>
            <a:r>
              <a:rPr lang="en-US" altLang="zh-CN" sz="800" smtClean="0"/>
              <a:t>4.4.3</a:t>
            </a:r>
            <a:r>
              <a:rPr lang="zh-CN" altLang="en-US" sz="800" smtClean="0"/>
              <a:t>　因特网标准        </a:t>
            </a:r>
            <a:r>
              <a:rPr lang="en-US" altLang="zh-CN" sz="800" smtClean="0"/>
              <a:t>69</a:t>
            </a:r>
            <a:br>
              <a:rPr lang="en-US" altLang="zh-CN" sz="800" smtClean="0"/>
            </a:br>
            <a:r>
              <a:rPr lang="en-US" altLang="zh-CN" sz="800" smtClean="0"/>
              <a:t>4.4.4</a:t>
            </a:r>
            <a:r>
              <a:rPr lang="zh-CN" altLang="en-US" sz="800" smtClean="0"/>
              <a:t>　通信协议的标准栈        </a:t>
            </a:r>
            <a:r>
              <a:rPr lang="en-US" altLang="zh-CN" sz="800" smtClean="0"/>
              <a:t>69</a:t>
            </a:r>
            <a:br>
              <a:rPr lang="en-US" altLang="zh-CN" sz="800" smtClean="0"/>
            </a:br>
            <a:r>
              <a:rPr lang="en-US" altLang="zh-CN" sz="800" smtClean="0"/>
              <a:t>4.4.5</a:t>
            </a:r>
            <a:r>
              <a:rPr lang="zh-CN" altLang="en-US" sz="800" smtClean="0"/>
              <a:t>　流行协议栈与</a:t>
            </a:r>
            <a:r>
              <a:rPr lang="en-US" altLang="zh-CN" sz="800" smtClean="0"/>
              <a:t>OSI</a:t>
            </a:r>
            <a:r>
              <a:rPr lang="zh-CN" altLang="en-US" sz="800" smtClean="0"/>
              <a:t>模型间的对应</a:t>
            </a:r>
            <a:br>
              <a:rPr lang="zh-CN" altLang="en-US" sz="800" smtClean="0"/>
            </a:br>
            <a:r>
              <a:rPr lang="zh-CN" altLang="en-US" sz="800" smtClean="0"/>
              <a:t>关系        </a:t>
            </a:r>
            <a:r>
              <a:rPr lang="en-US" altLang="zh-CN" sz="800" smtClean="0"/>
              <a:t>74</a:t>
            </a:r>
            <a:br>
              <a:rPr lang="en-US" altLang="zh-CN" sz="800" smtClean="0"/>
            </a:br>
            <a:r>
              <a:rPr lang="en-US" altLang="zh-CN" sz="800" smtClean="0"/>
              <a:t>4.5</a:t>
            </a:r>
            <a:r>
              <a:rPr lang="zh-CN" altLang="en-US" sz="800" smtClean="0"/>
              <a:t>　信息和运输服务        </a:t>
            </a:r>
            <a:r>
              <a:rPr lang="en-US" altLang="zh-CN" sz="800" smtClean="0"/>
              <a:t>75</a:t>
            </a:r>
            <a:br>
              <a:rPr lang="en-US" altLang="zh-CN" sz="800" smtClean="0"/>
            </a:br>
            <a:r>
              <a:rPr lang="en-US" altLang="zh-CN" sz="800" smtClean="0"/>
              <a:t>4.5.1</a:t>
            </a:r>
            <a:r>
              <a:rPr lang="zh-CN" altLang="en-US" sz="800" smtClean="0"/>
              <a:t>　网络元素的协议分布        </a:t>
            </a:r>
            <a:r>
              <a:rPr lang="en-US" altLang="zh-CN" sz="800" smtClean="0"/>
              <a:t>76</a:t>
            </a:r>
            <a:br>
              <a:rPr lang="en-US" altLang="zh-CN" sz="800" smtClean="0"/>
            </a:br>
            <a:r>
              <a:rPr lang="en-US" altLang="zh-CN" sz="800" smtClean="0"/>
              <a:t>4.5.2</a:t>
            </a:r>
            <a:r>
              <a:rPr lang="zh-CN" altLang="en-US" sz="800" smtClean="0"/>
              <a:t>　运输系统的辅助协议        </a:t>
            </a:r>
            <a:r>
              <a:rPr lang="en-US" altLang="zh-CN" sz="800" smtClean="0"/>
              <a:t>77</a:t>
            </a:r>
            <a:br>
              <a:rPr lang="en-US" altLang="zh-CN" sz="800" smtClean="0"/>
            </a:br>
            <a:r>
              <a:rPr lang="zh-CN" altLang="en-US" sz="800" smtClean="0"/>
              <a:t>小结        </a:t>
            </a:r>
            <a:r>
              <a:rPr lang="en-US" altLang="zh-CN" sz="800" smtClean="0"/>
              <a:t>78</a:t>
            </a:r>
            <a:br>
              <a:rPr lang="en-US" altLang="zh-CN" sz="800" smtClean="0"/>
            </a:br>
            <a:r>
              <a:rPr lang="zh-CN" altLang="en-US" sz="800" smtClean="0"/>
              <a:t>复习题        </a:t>
            </a:r>
            <a:r>
              <a:rPr lang="en-US" altLang="zh-CN" sz="800" smtClean="0"/>
              <a:t>78</a:t>
            </a:r>
            <a:br>
              <a:rPr lang="en-US" altLang="zh-CN" sz="800" smtClean="0"/>
            </a:br>
            <a:r>
              <a:rPr lang="zh-CN" altLang="en-US" sz="800" smtClean="0"/>
              <a:t>练习题        </a:t>
            </a:r>
            <a:r>
              <a:rPr lang="en-US" altLang="zh-CN" sz="800" smtClean="0"/>
              <a:t>79</a:t>
            </a:r>
            <a:br>
              <a:rPr lang="en-US" altLang="zh-CN" sz="800" smtClean="0"/>
            </a:br>
            <a:r>
              <a:rPr lang="zh-CN" altLang="en-US" sz="800" smtClean="0"/>
              <a:t>第</a:t>
            </a:r>
            <a:r>
              <a:rPr lang="en-US" altLang="zh-CN" sz="800" smtClean="0"/>
              <a:t>5</a:t>
            </a:r>
            <a:r>
              <a:rPr lang="zh-CN" altLang="en-US" sz="800" smtClean="0"/>
              <a:t>章　网络的例子        </a:t>
            </a:r>
            <a:r>
              <a:rPr lang="en-US" altLang="zh-CN" sz="800" smtClean="0"/>
              <a:t>80</a:t>
            </a:r>
            <a:br>
              <a:rPr lang="en-US" altLang="zh-CN" sz="800" smtClean="0"/>
            </a:br>
            <a:r>
              <a:rPr lang="en-US" altLang="zh-CN" sz="800" smtClean="0"/>
              <a:t>5.1</a:t>
            </a:r>
            <a:r>
              <a:rPr lang="zh-CN" altLang="en-US" sz="800" smtClean="0"/>
              <a:t>　引言        </a:t>
            </a:r>
            <a:r>
              <a:rPr lang="en-US" altLang="zh-CN" sz="800" smtClean="0"/>
              <a:t>80</a:t>
            </a:r>
            <a:br>
              <a:rPr lang="en-US" altLang="zh-CN" sz="800" smtClean="0"/>
            </a:br>
            <a:r>
              <a:rPr lang="en-US" altLang="zh-CN" sz="800" smtClean="0"/>
              <a:t>5.2</a:t>
            </a:r>
            <a:r>
              <a:rPr lang="zh-CN" altLang="en-US" sz="800" smtClean="0"/>
              <a:t>　电信网络的一般结构        </a:t>
            </a:r>
            <a:r>
              <a:rPr lang="en-US" altLang="zh-CN" sz="800" smtClean="0"/>
              <a:t>80</a:t>
            </a:r>
            <a:br>
              <a:rPr lang="en-US" altLang="zh-CN" sz="800" smtClean="0"/>
            </a:br>
            <a:r>
              <a:rPr lang="en-US" altLang="zh-CN" sz="800" smtClean="0"/>
              <a:t>5.2.1</a:t>
            </a:r>
            <a:r>
              <a:rPr lang="zh-CN" altLang="en-US" sz="800" smtClean="0"/>
              <a:t>　接入网        </a:t>
            </a:r>
            <a:r>
              <a:rPr lang="en-US" altLang="zh-CN" sz="800" smtClean="0"/>
              <a:t>81</a:t>
            </a:r>
            <a:br>
              <a:rPr lang="en-US" altLang="zh-CN" sz="800" smtClean="0"/>
            </a:br>
            <a:r>
              <a:rPr lang="en-US" altLang="zh-CN" sz="800" smtClean="0"/>
              <a:t>5.2.2</a:t>
            </a:r>
            <a:r>
              <a:rPr lang="zh-CN" altLang="en-US" sz="800" smtClean="0"/>
              <a:t>　主干        </a:t>
            </a:r>
            <a:r>
              <a:rPr lang="en-US" altLang="zh-CN" sz="800" smtClean="0"/>
              <a:t>81</a:t>
            </a:r>
            <a:br>
              <a:rPr lang="en-US" altLang="zh-CN" sz="800" smtClean="0"/>
            </a:br>
            <a:r>
              <a:rPr lang="en-US" altLang="zh-CN" sz="800" smtClean="0"/>
              <a:t>5.2.3</a:t>
            </a:r>
            <a:r>
              <a:rPr lang="zh-CN" altLang="en-US" sz="800" smtClean="0"/>
              <a:t>　数据中心        </a:t>
            </a:r>
            <a:r>
              <a:rPr lang="en-US" altLang="zh-CN" sz="800" smtClean="0"/>
              <a:t>81</a:t>
            </a:r>
            <a:br>
              <a:rPr lang="en-US" altLang="zh-CN" sz="800" smtClean="0"/>
            </a:br>
            <a:r>
              <a:rPr lang="en-US" altLang="zh-CN" sz="800" smtClean="0"/>
              <a:t>5.3</a:t>
            </a:r>
            <a:r>
              <a:rPr lang="zh-CN" altLang="en-US" sz="800" smtClean="0"/>
              <a:t>　电信运营商网络        </a:t>
            </a:r>
            <a:r>
              <a:rPr lang="en-US" altLang="zh-CN" sz="800" smtClean="0"/>
              <a:t>82</a:t>
            </a:r>
            <a:br>
              <a:rPr lang="en-US" altLang="zh-CN" sz="800" smtClean="0"/>
            </a:br>
            <a:r>
              <a:rPr lang="en-US" altLang="zh-CN" sz="800" smtClean="0"/>
              <a:t>5.3.1</a:t>
            </a:r>
            <a:r>
              <a:rPr lang="zh-CN" altLang="en-US" sz="800" smtClean="0"/>
              <a:t>　服务        </a:t>
            </a:r>
            <a:r>
              <a:rPr lang="en-US" altLang="zh-CN" sz="800" smtClean="0"/>
              <a:t>82</a:t>
            </a:r>
            <a:br>
              <a:rPr lang="en-US" altLang="zh-CN" sz="800" smtClean="0"/>
            </a:br>
            <a:r>
              <a:rPr lang="en-US" altLang="zh-CN" sz="800" smtClean="0"/>
              <a:t>5.3.2</a:t>
            </a:r>
            <a:r>
              <a:rPr lang="zh-CN" altLang="en-US" sz="800" smtClean="0"/>
              <a:t>　客户        </a:t>
            </a:r>
            <a:r>
              <a:rPr lang="en-US" altLang="zh-CN" sz="800" smtClean="0"/>
              <a:t>83</a:t>
            </a:r>
            <a:br>
              <a:rPr lang="en-US" altLang="zh-CN" sz="800" smtClean="0"/>
            </a:br>
            <a:r>
              <a:rPr lang="en-US" altLang="zh-CN" sz="800" smtClean="0"/>
              <a:t>5.3.3</a:t>
            </a:r>
            <a:r>
              <a:rPr lang="zh-CN" altLang="en-US" sz="800" smtClean="0"/>
              <a:t>　基础结构        </a:t>
            </a:r>
            <a:r>
              <a:rPr lang="en-US" altLang="zh-CN" sz="800" smtClean="0"/>
              <a:t>84</a:t>
            </a:r>
            <a:br>
              <a:rPr lang="en-US" altLang="zh-CN" sz="800" smtClean="0"/>
            </a:br>
            <a:r>
              <a:rPr lang="en-US" altLang="zh-CN" sz="800" smtClean="0"/>
              <a:t>5.3.4</a:t>
            </a:r>
            <a:r>
              <a:rPr lang="zh-CN" altLang="en-US" sz="800" smtClean="0"/>
              <a:t>　覆盖的范围        </a:t>
            </a:r>
            <a:r>
              <a:rPr lang="en-US" altLang="zh-CN" sz="800" smtClean="0"/>
              <a:t>85</a:t>
            </a:r>
            <a:br>
              <a:rPr lang="en-US" altLang="zh-CN" sz="800" smtClean="0"/>
            </a:br>
            <a:r>
              <a:rPr lang="en-US" altLang="zh-CN" sz="800" smtClean="0"/>
              <a:t>5.3.5</a:t>
            </a:r>
            <a:r>
              <a:rPr lang="zh-CN" altLang="en-US" sz="800" smtClean="0"/>
              <a:t>　不同类型运营商间的关系        </a:t>
            </a:r>
            <a:r>
              <a:rPr lang="en-US" altLang="zh-CN" sz="800" smtClean="0"/>
              <a:t>85</a:t>
            </a:r>
            <a:br>
              <a:rPr lang="en-US" altLang="zh-CN" sz="800" smtClean="0"/>
            </a:br>
            <a:r>
              <a:rPr lang="en-US" altLang="zh-CN" sz="800" smtClean="0"/>
              <a:t>5.4</a:t>
            </a:r>
            <a:r>
              <a:rPr lang="zh-CN" altLang="en-US" sz="800" smtClean="0"/>
              <a:t>　公司网络        </a:t>
            </a:r>
            <a:r>
              <a:rPr lang="en-US" altLang="zh-CN" sz="800" smtClean="0"/>
              <a:t>86</a:t>
            </a:r>
            <a:br>
              <a:rPr lang="en-US" altLang="zh-CN" sz="800" smtClean="0"/>
            </a:br>
            <a:r>
              <a:rPr lang="en-US" altLang="zh-CN" sz="800" smtClean="0"/>
              <a:t>5.4.1</a:t>
            </a:r>
            <a:r>
              <a:rPr lang="zh-CN" altLang="en-US" sz="800" smtClean="0"/>
              <a:t>　部门网        </a:t>
            </a:r>
            <a:r>
              <a:rPr lang="en-US" altLang="zh-CN" sz="800" smtClean="0"/>
              <a:t>87</a:t>
            </a:r>
            <a:br>
              <a:rPr lang="en-US" altLang="zh-CN" sz="800" smtClean="0"/>
            </a:br>
            <a:r>
              <a:rPr lang="en-US" altLang="zh-CN" sz="800" smtClean="0"/>
              <a:t>5.4.2</a:t>
            </a:r>
            <a:r>
              <a:rPr lang="zh-CN" altLang="en-US" sz="800" smtClean="0"/>
              <a:t>　楼宇或校园网        </a:t>
            </a:r>
            <a:r>
              <a:rPr lang="en-US" altLang="zh-CN" sz="800" smtClean="0"/>
              <a:t>87</a:t>
            </a:r>
            <a:br>
              <a:rPr lang="en-US" altLang="zh-CN" sz="800" smtClean="0"/>
            </a:br>
            <a:r>
              <a:rPr lang="en-US" altLang="zh-CN" sz="800" smtClean="0"/>
              <a:t>5.4.3</a:t>
            </a:r>
            <a:r>
              <a:rPr lang="zh-CN" altLang="en-US" sz="800" smtClean="0"/>
              <a:t>　企业范围的网络        </a:t>
            </a:r>
            <a:r>
              <a:rPr lang="en-US" altLang="zh-CN" sz="800" smtClean="0"/>
              <a:t>88</a:t>
            </a:r>
            <a:br>
              <a:rPr lang="en-US" altLang="zh-CN" sz="800" smtClean="0"/>
            </a:br>
            <a:r>
              <a:rPr lang="en-US" altLang="zh-CN" sz="800" smtClean="0"/>
              <a:t>5.5</a:t>
            </a:r>
            <a:r>
              <a:rPr lang="zh-CN" altLang="en-US" sz="800" smtClean="0"/>
              <a:t>　因特网        </a:t>
            </a:r>
            <a:r>
              <a:rPr lang="en-US" altLang="zh-CN" sz="800" smtClean="0"/>
              <a:t>90</a:t>
            </a:r>
            <a:br>
              <a:rPr lang="en-US" altLang="zh-CN" sz="800" smtClean="0"/>
            </a:br>
            <a:r>
              <a:rPr lang="en-US" altLang="zh-CN" sz="800" smtClean="0"/>
              <a:t>5.5.1</a:t>
            </a:r>
            <a:r>
              <a:rPr lang="zh-CN" altLang="en-US" sz="800" smtClean="0"/>
              <a:t>　因特网的独特性        </a:t>
            </a:r>
            <a:r>
              <a:rPr lang="en-US" altLang="zh-CN" sz="800" smtClean="0"/>
              <a:t>90</a:t>
            </a:r>
            <a:br>
              <a:rPr lang="en-US" altLang="zh-CN" sz="800" smtClean="0"/>
            </a:br>
            <a:r>
              <a:rPr lang="en-US" altLang="zh-CN" sz="800" smtClean="0"/>
              <a:t>5.5.2</a:t>
            </a:r>
            <a:r>
              <a:rPr lang="zh-CN" altLang="en-US" sz="800" smtClean="0"/>
              <a:t>　因特网的结构        </a:t>
            </a:r>
            <a:r>
              <a:rPr lang="en-US" altLang="zh-CN" sz="800" smtClean="0"/>
              <a:t>91</a:t>
            </a:r>
            <a:br>
              <a:rPr lang="en-US" altLang="zh-CN" sz="800" smtClean="0"/>
            </a:br>
            <a:r>
              <a:rPr lang="en-US" altLang="zh-CN" sz="800" smtClean="0"/>
              <a:t>5.5.3</a:t>
            </a:r>
            <a:r>
              <a:rPr lang="zh-CN" altLang="en-US" sz="800" smtClean="0"/>
              <a:t>　因特网的边界        </a:t>
            </a:r>
            <a:r>
              <a:rPr lang="en-US" altLang="zh-CN" sz="800" smtClean="0"/>
              <a:t>93</a:t>
            </a:r>
            <a:br>
              <a:rPr lang="en-US" altLang="zh-CN" sz="800" smtClean="0"/>
            </a:br>
            <a:r>
              <a:rPr lang="zh-CN" altLang="en-US" sz="800" smtClean="0"/>
              <a:t>小结        </a:t>
            </a:r>
            <a:r>
              <a:rPr lang="en-US" altLang="zh-CN" sz="800" smtClean="0"/>
              <a:t>95</a:t>
            </a:r>
            <a:br>
              <a:rPr lang="en-US" altLang="zh-CN" sz="800" smtClean="0"/>
            </a:br>
            <a:r>
              <a:rPr lang="zh-CN" altLang="en-US" sz="800" smtClean="0"/>
              <a:t>复习题        </a:t>
            </a:r>
            <a:r>
              <a:rPr lang="en-US" altLang="zh-CN" sz="800" smtClean="0"/>
              <a:t>95</a:t>
            </a:r>
            <a:br>
              <a:rPr lang="en-US" altLang="zh-CN" sz="800" smtClean="0"/>
            </a:br>
            <a:r>
              <a:rPr lang="zh-CN" altLang="en-US" sz="800" smtClean="0"/>
              <a:t>练习题        </a:t>
            </a:r>
            <a:r>
              <a:rPr lang="en-US" altLang="zh-CN" sz="800" smtClean="0"/>
              <a:t>96</a:t>
            </a:r>
            <a:br>
              <a:rPr lang="en-US" altLang="zh-CN" sz="800" smtClean="0"/>
            </a:br>
            <a:r>
              <a:rPr lang="zh-CN" altLang="en-US" sz="800" smtClean="0"/>
              <a:t>第</a:t>
            </a:r>
            <a:r>
              <a:rPr lang="en-US" altLang="zh-CN" sz="800" smtClean="0"/>
              <a:t>6</a:t>
            </a:r>
            <a:r>
              <a:rPr lang="zh-CN" altLang="en-US" sz="800" smtClean="0"/>
              <a:t>章　网络的特性        </a:t>
            </a:r>
            <a:r>
              <a:rPr lang="en-US" altLang="zh-CN" sz="800" smtClean="0"/>
              <a:t>97</a:t>
            </a:r>
            <a:br>
              <a:rPr lang="en-US" altLang="zh-CN" sz="800" smtClean="0"/>
            </a:br>
            <a:r>
              <a:rPr lang="en-US" altLang="zh-CN" sz="800" smtClean="0"/>
              <a:t>6.1</a:t>
            </a:r>
            <a:r>
              <a:rPr lang="zh-CN" altLang="en-US" sz="800" smtClean="0"/>
              <a:t>　引言        </a:t>
            </a:r>
            <a:r>
              <a:rPr lang="en-US" altLang="zh-CN" sz="800" smtClean="0"/>
              <a:t>97</a:t>
            </a:r>
            <a:br>
              <a:rPr lang="en-US" altLang="zh-CN" sz="800" smtClean="0"/>
            </a:br>
            <a:r>
              <a:rPr lang="en-US" altLang="zh-CN" sz="800" smtClean="0"/>
              <a:t>6.2</a:t>
            </a:r>
            <a:r>
              <a:rPr lang="zh-CN" altLang="en-US" sz="800" smtClean="0"/>
              <a:t>　特性的类型        </a:t>
            </a:r>
            <a:r>
              <a:rPr lang="en-US" altLang="zh-CN" sz="800" smtClean="0"/>
              <a:t>97</a:t>
            </a:r>
            <a:br>
              <a:rPr lang="en-US" altLang="zh-CN" sz="800" smtClean="0"/>
            </a:br>
            <a:r>
              <a:rPr lang="en-US" altLang="zh-CN" sz="800" smtClean="0"/>
              <a:t>6.2.1</a:t>
            </a:r>
            <a:r>
              <a:rPr lang="zh-CN" altLang="en-US" sz="800" smtClean="0"/>
              <a:t>　主观质量特性        </a:t>
            </a:r>
            <a:r>
              <a:rPr lang="en-US" altLang="zh-CN" sz="800" smtClean="0"/>
              <a:t>97</a:t>
            </a:r>
            <a:br>
              <a:rPr lang="en-US" altLang="zh-CN" sz="800" smtClean="0"/>
            </a:br>
            <a:r>
              <a:rPr lang="en-US" altLang="zh-CN" sz="800" smtClean="0"/>
              <a:t>6.2.2</a:t>
            </a:r>
            <a:r>
              <a:rPr lang="zh-CN" altLang="en-US" sz="800" smtClean="0"/>
              <a:t>　网络特性和要求        </a:t>
            </a:r>
            <a:r>
              <a:rPr lang="en-US" altLang="zh-CN" sz="800" smtClean="0"/>
              <a:t>98</a:t>
            </a:r>
            <a:br>
              <a:rPr lang="en-US" altLang="zh-CN" sz="800" smtClean="0"/>
            </a:br>
            <a:r>
              <a:rPr lang="en-US" altLang="zh-CN" sz="800" smtClean="0"/>
              <a:t>6.2.3</a:t>
            </a:r>
            <a:r>
              <a:rPr lang="zh-CN" altLang="en-US" sz="800" smtClean="0"/>
              <a:t>　时间尺度        </a:t>
            </a:r>
            <a:r>
              <a:rPr lang="en-US" altLang="zh-CN" sz="800" smtClean="0"/>
              <a:t>98</a:t>
            </a:r>
            <a:br>
              <a:rPr lang="en-US" altLang="zh-CN" sz="800" smtClean="0"/>
            </a:br>
            <a:r>
              <a:rPr lang="en-US" altLang="zh-CN" sz="800" smtClean="0"/>
              <a:t>6.2.4</a:t>
            </a:r>
            <a:r>
              <a:rPr lang="zh-CN" altLang="en-US" sz="800" smtClean="0"/>
              <a:t>　服务水平约定        </a:t>
            </a:r>
            <a:r>
              <a:rPr lang="en-US" altLang="zh-CN" sz="800" smtClean="0"/>
              <a:t>99</a:t>
            </a:r>
            <a:br>
              <a:rPr lang="en-US" altLang="zh-CN" sz="800" smtClean="0"/>
            </a:br>
            <a:r>
              <a:rPr lang="en-US" altLang="zh-CN" sz="800" smtClean="0"/>
              <a:t>6.3</a:t>
            </a:r>
            <a:r>
              <a:rPr lang="zh-CN" altLang="en-US" sz="800" smtClean="0"/>
              <a:t>　性能        </a:t>
            </a:r>
            <a:r>
              <a:rPr lang="en-US" altLang="zh-CN" sz="800" smtClean="0"/>
              <a:t>99</a:t>
            </a:r>
            <a:br>
              <a:rPr lang="en-US" altLang="zh-CN" sz="800" smtClean="0"/>
            </a:br>
            <a:r>
              <a:rPr lang="en-US" altLang="zh-CN" sz="800" smtClean="0"/>
              <a:t>6.3.1</a:t>
            </a:r>
            <a:r>
              <a:rPr lang="zh-CN" altLang="en-US" sz="800" smtClean="0"/>
              <a:t>　理想的网络        </a:t>
            </a:r>
            <a:r>
              <a:rPr lang="en-US" altLang="zh-CN" sz="800" smtClean="0"/>
              <a:t>99</a:t>
            </a:r>
            <a:br>
              <a:rPr lang="en-US" altLang="zh-CN" sz="800" smtClean="0"/>
            </a:br>
            <a:r>
              <a:rPr lang="en-US" altLang="zh-CN" sz="800" smtClean="0"/>
              <a:t>6.3.2</a:t>
            </a:r>
            <a:r>
              <a:rPr lang="zh-CN" altLang="en-US" sz="800" smtClean="0"/>
              <a:t>　分组延迟的特性        </a:t>
            </a:r>
            <a:r>
              <a:rPr lang="en-US" altLang="zh-CN" sz="800" smtClean="0"/>
              <a:t>101</a:t>
            </a:r>
            <a:br>
              <a:rPr lang="en-US" altLang="zh-CN" sz="800" smtClean="0"/>
            </a:br>
            <a:r>
              <a:rPr lang="en-US" altLang="zh-CN" sz="800" smtClean="0"/>
              <a:t>6.3.3</a:t>
            </a:r>
            <a:r>
              <a:rPr lang="zh-CN" altLang="en-US" sz="800" smtClean="0"/>
              <a:t>　信息率的特性        </a:t>
            </a:r>
            <a:r>
              <a:rPr lang="en-US" altLang="zh-CN" sz="800" smtClean="0"/>
              <a:t>103</a:t>
            </a:r>
            <a:br>
              <a:rPr lang="en-US" altLang="zh-CN" sz="800" smtClean="0"/>
            </a:br>
            <a:r>
              <a:rPr lang="en-US" altLang="zh-CN" sz="800" smtClean="0"/>
              <a:t>6.4</a:t>
            </a:r>
            <a:r>
              <a:rPr lang="zh-CN" altLang="en-US" sz="800" smtClean="0"/>
              <a:t>　可靠性        </a:t>
            </a:r>
            <a:r>
              <a:rPr lang="en-US" altLang="zh-CN" sz="800" smtClean="0"/>
              <a:t>104</a:t>
            </a:r>
            <a:br>
              <a:rPr lang="en-US" altLang="zh-CN" sz="800" smtClean="0"/>
            </a:br>
            <a:r>
              <a:rPr lang="en-US" altLang="zh-CN" sz="800" smtClean="0"/>
              <a:t>6.4.1</a:t>
            </a:r>
            <a:r>
              <a:rPr lang="zh-CN" altLang="en-US" sz="800" smtClean="0"/>
              <a:t>　分组丢失特性        </a:t>
            </a:r>
            <a:r>
              <a:rPr lang="en-US" altLang="zh-CN" sz="800" smtClean="0"/>
              <a:t>104</a:t>
            </a:r>
            <a:br>
              <a:rPr lang="en-US" altLang="zh-CN" sz="800" smtClean="0"/>
            </a:br>
            <a:r>
              <a:rPr lang="en-US" altLang="zh-CN" sz="800" smtClean="0"/>
              <a:t>6.4.2</a:t>
            </a:r>
            <a:r>
              <a:rPr lang="zh-CN" altLang="en-US" sz="800" smtClean="0"/>
              <a:t>　可用性和容错        </a:t>
            </a:r>
            <a:r>
              <a:rPr lang="en-US" altLang="zh-CN" sz="800" smtClean="0"/>
              <a:t>104</a:t>
            </a:r>
            <a:br>
              <a:rPr lang="en-US" altLang="zh-CN" sz="800" smtClean="0"/>
            </a:br>
            <a:r>
              <a:rPr lang="en-US" altLang="zh-CN" sz="800" smtClean="0"/>
              <a:t>6.4.3</a:t>
            </a:r>
            <a:r>
              <a:rPr lang="zh-CN" altLang="en-US" sz="800" smtClean="0"/>
              <a:t>　可替换的路由        </a:t>
            </a:r>
            <a:r>
              <a:rPr lang="en-US" altLang="zh-CN" sz="800" smtClean="0"/>
              <a:t>105</a:t>
            </a:r>
            <a:br>
              <a:rPr lang="en-US" altLang="zh-CN" sz="800" smtClean="0"/>
            </a:br>
            <a:r>
              <a:rPr lang="en-US" altLang="zh-CN" sz="800" smtClean="0"/>
              <a:t>6.4.4</a:t>
            </a:r>
            <a:r>
              <a:rPr lang="zh-CN" altLang="en-US" sz="800" smtClean="0"/>
              <a:t>　数据重传和滑动窗口        </a:t>
            </a:r>
            <a:r>
              <a:rPr lang="en-US" altLang="zh-CN" sz="800" smtClean="0"/>
              <a:t>106</a:t>
            </a:r>
            <a:br>
              <a:rPr lang="en-US" altLang="zh-CN" sz="800" smtClean="0"/>
            </a:br>
            <a:r>
              <a:rPr lang="en-US" altLang="zh-CN" sz="800" smtClean="0"/>
              <a:t>6.5</a:t>
            </a:r>
            <a:r>
              <a:rPr lang="zh-CN" altLang="en-US" sz="800" smtClean="0"/>
              <a:t>　安全        </a:t>
            </a:r>
            <a:r>
              <a:rPr lang="en-US" altLang="zh-CN" sz="800" smtClean="0"/>
              <a:t>108</a:t>
            </a:r>
            <a:br>
              <a:rPr lang="en-US" altLang="zh-CN" sz="800" smtClean="0"/>
            </a:br>
            <a:r>
              <a:rPr lang="en-US" altLang="zh-CN" sz="800" smtClean="0"/>
              <a:t>6.5.1</a:t>
            </a:r>
            <a:r>
              <a:rPr lang="zh-CN" altLang="en-US" sz="800" smtClean="0"/>
              <a:t>　计算机和网络安全        </a:t>
            </a:r>
            <a:r>
              <a:rPr lang="en-US" altLang="zh-CN" sz="800" smtClean="0"/>
              <a:t>109</a:t>
            </a:r>
            <a:br>
              <a:rPr lang="en-US" altLang="zh-CN" sz="800" smtClean="0"/>
            </a:br>
            <a:r>
              <a:rPr lang="en-US" altLang="zh-CN" sz="800" smtClean="0"/>
              <a:t>6.5.2</a:t>
            </a:r>
            <a:r>
              <a:rPr lang="zh-CN" altLang="en-US" sz="800" smtClean="0"/>
              <a:t>　数据保密性、完整性和可用性        </a:t>
            </a:r>
            <a:r>
              <a:rPr lang="en-US" altLang="zh-CN" sz="800" smtClean="0"/>
              <a:t>109</a:t>
            </a:r>
            <a:br>
              <a:rPr lang="en-US" altLang="zh-CN" sz="800" smtClean="0"/>
            </a:br>
            <a:r>
              <a:rPr lang="en-US" altLang="zh-CN" sz="800" smtClean="0"/>
              <a:t>6.5.3</a:t>
            </a:r>
            <a:r>
              <a:rPr lang="zh-CN" altLang="en-US" sz="800" smtClean="0"/>
              <a:t>　网络安全服务        </a:t>
            </a:r>
            <a:r>
              <a:rPr lang="en-US" altLang="zh-CN" sz="800" smtClean="0"/>
              <a:t>110</a:t>
            </a:r>
            <a:br>
              <a:rPr lang="en-US" altLang="zh-CN" sz="800" smtClean="0"/>
            </a:br>
            <a:r>
              <a:rPr lang="en-US" altLang="zh-CN" sz="800" smtClean="0"/>
              <a:t>6.6</a:t>
            </a:r>
            <a:r>
              <a:rPr lang="zh-CN" altLang="en-US" sz="800" smtClean="0"/>
              <a:t>　仅用于服务提供商的特性        </a:t>
            </a:r>
            <a:r>
              <a:rPr lang="en-US" altLang="zh-CN" sz="800" smtClean="0"/>
              <a:t>111</a:t>
            </a:r>
            <a:br>
              <a:rPr lang="en-US" altLang="zh-CN" sz="800" smtClean="0"/>
            </a:br>
            <a:r>
              <a:rPr lang="en-US" altLang="zh-CN" sz="800" smtClean="0"/>
              <a:t>6.6.1</a:t>
            </a:r>
            <a:r>
              <a:rPr lang="zh-CN" altLang="en-US" sz="800" smtClean="0"/>
              <a:t>　可扩展性和可延拓性        </a:t>
            </a:r>
            <a:r>
              <a:rPr lang="en-US" altLang="zh-CN" sz="800" smtClean="0"/>
              <a:t>111</a:t>
            </a:r>
            <a:br>
              <a:rPr lang="en-US" altLang="zh-CN" sz="800" smtClean="0"/>
            </a:br>
            <a:r>
              <a:rPr lang="en-US" altLang="zh-CN" sz="800" smtClean="0"/>
              <a:t>6.6.2</a:t>
            </a:r>
            <a:r>
              <a:rPr lang="zh-CN" altLang="en-US" sz="800" smtClean="0"/>
              <a:t>　可管理性        </a:t>
            </a:r>
            <a:r>
              <a:rPr lang="en-US" altLang="zh-CN" sz="800" smtClean="0"/>
              <a:t>112</a:t>
            </a:r>
            <a:br>
              <a:rPr lang="en-US" altLang="zh-CN" sz="800" smtClean="0"/>
            </a:br>
            <a:r>
              <a:rPr lang="en-US" altLang="zh-CN" sz="800" smtClean="0"/>
              <a:t>6.6.3</a:t>
            </a:r>
            <a:r>
              <a:rPr lang="zh-CN" altLang="en-US" sz="800" smtClean="0"/>
              <a:t>　兼容性        </a:t>
            </a:r>
            <a:r>
              <a:rPr lang="en-US" altLang="zh-CN" sz="800" smtClean="0"/>
              <a:t>112</a:t>
            </a:r>
            <a:br>
              <a:rPr lang="en-US" altLang="zh-CN" sz="800" smtClean="0"/>
            </a:br>
            <a:r>
              <a:rPr lang="zh-CN" altLang="en-US" sz="800" smtClean="0"/>
              <a:t>小结        </a:t>
            </a:r>
            <a:r>
              <a:rPr lang="en-US" altLang="zh-CN" sz="800" smtClean="0"/>
              <a:t>112</a:t>
            </a:r>
            <a:br>
              <a:rPr lang="en-US" altLang="zh-CN" sz="800" smtClean="0"/>
            </a:br>
            <a:r>
              <a:rPr lang="zh-CN" altLang="en-US" sz="800" smtClean="0"/>
              <a:t>复习题        </a:t>
            </a:r>
            <a:r>
              <a:rPr lang="en-US" altLang="zh-CN" sz="800" smtClean="0"/>
              <a:t>113</a:t>
            </a:r>
            <a:br>
              <a:rPr lang="en-US" altLang="zh-CN" sz="800" smtClean="0"/>
            </a:br>
            <a:r>
              <a:rPr lang="zh-CN" altLang="en-US" sz="800" smtClean="0"/>
              <a:t>练习题        </a:t>
            </a:r>
            <a:r>
              <a:rPr lang="en-US" altLang="zh-CN" sz="800" smtClean="0"/>
              <a:t>113</a:t>
            </a:r>
            <a:br>
              <a:rPr lang="en-US" altLang="zh-CN" sz="800" smtClean="0"/>
            </a:br>
            <a:r>
              <a:rPr lang="zh-CN" altLang="en-US" sz="800" smtClean="0"/>
              <a:t>第</a:t>
            </a:r>
            <a:r>
              <a:rPr lang="en-US" altLang="zh-CN" sz="800" smtClean="0"/>
              <a:t>7</a:t>
            </a:r>
            <a:r>
              <a:rPr lang="zh-CN" altLang="en-US" sz="800" smtClean="0"/>
              <a:t>章　保证服务质量的方法        </a:t>
            </a:r>
            <a:r>
              <a:rPr lang="en-US" altLang="zh-CN" sz="800" smtClean="0"/>
              <a:t>114</a:t>
            </a:r>
            <a:br>
              <a:rPr lang="en-US" altLang="zh-CN" sz="800" smtClean="0"/>
            </a:br>
            <a:r>
              <a:rPr lang="en-US" altLang="zh-CN" sz="800" smtClean="0"/>
              <a:t>7.1</a:t>
            </a:r>
            <a:r>
              <a:rPr lang="zh-CN" altLang="en-US" sz="800" smtClean="0"/>
              <a:t>　引言        </a:t>
            </a:r>
            <a:r>
              <a:rPr lang="en-US" altLang="zh-CN" sz="800" smtClean="0"/>
              <a:t>114</a:t>
            </a:r>
            <a:br>
              <a:rPr lang="en-US" altLang="zh-CN" sz="800" smtClean="0"/>
            </a:br>
            <a:r>
              <a:rPr lang="en-US" altLang="zh-CN" sz="800" smtClean="0"/>
              <a:t>7.2</a:t>
            </a:r>
            <a:r>
              <a:rPr lang="zh-CN" altLang="en-US" sz="800" smtClean="0"/>
              <a:t>　应用与</a:t>
            </a:r>
            <a:r>
              <a:rPr lang="en-US" altLang="zh-CN" sz="800" smtClean="0"/>
              <a:t>QoS        114</a:t>
            </a:r>
            <a:br>
              <a:rPr lang="en-US" altLang="zh-CN" sz="800" smtClean="0"/>
            </a:br>
            <a:r>
              <a:rPr lang="en-US" altLang="zh-CN" sz="800" smtClean="0"/>
              <a:t>7.2.1</a:t>
            </a:r>
            <a:r>
              <a:rPr lang="zh-CN" altLang="en-US" sz="800" smtClean="0"/>
              <a:t>　不同类型应用的</a:t>
            </a:r>
            <a:r>
              <a:rPr lang="en-US" altLang="zh-CN" sz="800" smtClean="0"/>
              <a:t>QoS</a:t>
            </a:r>
            <a:r>
              <a:rPr lang="zh-CN" altLang="en-US" sz="800" smtClean="0"/>
              <a:t>要求        </a:t>
            </a:r>
            <a:r>
              <a:rPr lang="en-US" altLang="zh-CN" sz="800" smtClean="0"/>
              <a:t>114</a:t>
            </a:r>
            <a:br>
              <a:rPr lang="en-US" altLang="zh-CN" sz="800" smtClean="0"/>
            </a:br>
            <a:r>
              <a:rPr lang="en-US" altLang="zh-CN" sz="800" smtClean="0"/>
              <a:t>7.2.2</a:t>
            </a:r>
            <a:r>
              <a:rPr lang="zh-CN" altLang="en-US" sz="800" smtClean="0"/>
              <a:t>　信息率的可预测性        </a:t>
            </a:r>
            <a:r>
              <a:rPr lang="en-US" altLang="zh-CN" sz="800" smtClean="0"/>
              <a:t>115</a:t>
            </a:r>
            <a:br>
              <a:rPr lang="en-US" altLang="zh-CN" sz="800" smtClean="0"/>
            </a:br>
            <a:r>
              <a:rPr lang="en-US" altLang="zh-CN" sz="800" smtClean="0"/>
              <a:t>7.2.3</a:t>
            </a:r>
            <a:r>
              <a:rPr lang="zh-CN" altLang="en-US" sz="800" smtClean="0"/>
              <a:t>　应用对分组延迟的敏感性        </a:t>
            </a:r>
            <a:r>
              <a:rPr lang="en-US" altLang="zh-CN" sz="800" smtClean="0"/>
              <a:t>116</a:t>
            </a:r>
            <a:br>
              <a:rPr lang="en-US" altLang="zh-CN" sz="800" smtClean="0"/>
            </a:br>
            <a:r>
              <a:rPr lang="en-US" altLang="zh-CN" sz="800" smtClean="0"/>
              <a:t>7.2.4</a:t>
            </a:r>
            <a:r>
              <a:rPr lang="zh-CN" altLang="en-US" sz="800" smtClean="0"/>
              <a:t>　应用对分组丢失的敏感性        </a:t>
            </a:r>
            <a:r>
              <a:rPr lang="en-US" altLang="zh-CN" sz="800" smtClean="0"/>
              <a:t>116</a:t>
            </a:r>
            <a:br>
              <a:rPr lang="en-US" altLang="zh-CN" sz="800" smtClean="0"/>
            </a:br>
            <a:r>
              <a:rPr lang="en-US" altLang="zh-CN" sz="800" smtClean="0"/>
              <a:t>7.2.5</a:t>
            </a:r>
            <a:r>
              <a:rPr lang="zh-CN" altLang="en-US" sz="800" smtClean="0"/>
              <a:t>　应用类别        </a:t>
            </a:r>
            <a:r>
              <a:rPr lang="en-US" altLang="zh-CN" sz="800" smtClean="0"/>
              <a:t>117</a:t>
            </a:r>
            <a:br>
              <a:rPr lang="en-US" altLang="zh-CN" sz="800" smtClean="0"/>
            </a:br>
            <a:r>
              <a:rPr lang="en-US" altLang="zh-CN" sz="800" smtClean="0"/>
              <a:t>7.3</a:t>
            </a:r>
            <a:r>
              <a:rPr lang="zh-CN" altLang="en-US" sz="800" smtClean="0"/>
              <a:t>　队列分析        </a:t>
            </a:r>
            <a:r>
              <a:rPr lang="en-US" altLang="zh-CN" sz="800" smtClean="0"/>
              <a:t>117</a:t>
            </a:r>
            <a:br>
              <a:rPr lang="en-US" altLang="zh-CN" sz="800" smtClean="0"/>
            </a:br>
            <a:r>
              <a:rPr lang="en-US" altLang="zh-CN" sz="800" smtClean="0"/>
              <a:t>7.3.1</a:t>
            </a:r>
            <a:r>
              <a:rPr lang="zh-CN" altLang="en-US" sz="800" smtClean="0"/>
              <a:t>　</a:t>
            </a:r>
            <a:r>
              <a:rPr lang="en-US" altLang="zh-CN" sz="800" smtClean="0"/>
              <a:t>M/M/1</a:t>
            </a:r>
            <a:r>
              <a:rPr lang="zh-CN" altLang="en-US" sz="800" smtClean="0"/>
              <a:t>模型        </a:t>
            </a:r>
            <a:r>
              <a:rPr lang="en-US" altLang="zh-CN" sz="800" smtClean="0"/>
              <a:t>118</a:t>
            </a:r>
            <a:br>
              <a:rPr lang="en-US" altLang="zh-CN" sz="800" smtClean="0"/>
            </a:br>
            <a:r>
              <a:rPr lang="en-US" altLang="zh-CN" sz="800" smtClean="0"/>
              <a:t>7.3.2</a:t>
            </a:r>
            <a:r>
              <a:rPr lang="zh-CN" altLang="en-US" sz="800" smtClean="0"/>
              <a:t>　作为分组处理模型的</a:t>
            </a:r>
            <a:r>
              <a:rPr lang="en-US" altLang="zh-CN" sz="800" smtClean="0"/>
              <a:t>M/M/1        119</a:t>
            </a:r>
            <a:br>
              <a:rPr lang="en-US" altLang="zh-CN" sz="800" smtClean="0"/>
            </a:br>
            <a:r>
              <a:rPr lang="en-US" altLang="zh-CN" sz="800" smtClean="0"/>
              <a:t>7.4</a:t>
            </a:r>
            <a:r>
              <a:rPr lang="zh-CN" altLang="en-US" sz="800" smtClean="0"/>
              <a:t>　</a:t>
            </a:r>
            <a:r>
              <a:rPr lang="en-US" altLang="zh-CN" sz="800" smtClean="0"/>
              <a:t>QoS</a:t>
            </a:r>
            <a:r>
              <a:rPr lang="zh-CN" altLang="en-US" sz="800" smtClean="0"/>
              <a:t>机制        </a:t>
            </a:r>
            <a:r>
              <a:rPr lang="en-US" altLang="zh-CN" sz="800" smtClean="0"/>
              <a:t>121</a:t>
            </a:r>
            <a:br>
              <a:rPr lang="en-US" altLang="zh-CN" sz="800" smtClean="0"/>
            </a:br>
            <a:r>
              <a:rPr lang="en-US" altLang="zh-CN" sz="800" smtClean="0"/>
              <a:t>7.4.1</a:t>
            </a:r>
            <a:r>
              <a:rPr lang="zh-CN" altLang="en-US" sz="800" smtClean="0"/>
              <a:t>　在低负载方式下运行        </a:t>
            </a:r>
            <a:r>
              <a:rPr lang="en-US" altLang="zh-CN" sz="800" smtClean="0"/>
              <a:t>121</a:t>
            </a:r>
            <a:br>
              <a:rPr lang="en-US" altLang="zh-CN" sz="800" smtClean="0"/>
            </a:br>
            <a:r>
              <a:rPr lang="en-US" altLang="zh-CN" sz="800" smtClean="0"/>
              <a:t>7.4.2</a:t>
            </a:r>
            <a:r>
              <a:rPr lang="zh-CN" altLang="en-US" sz="800" smtClean="0"/>
              <a:t>　不同的服务类别        </a:t>
            </a:r>
            <a:r>
              <a:rPr lang="en-US" altLang="zh-CN" sz="800" smtClean="0"/>
              <a:t>121</a:t>
            </a:r>
            <a:br>
              <a:rPr lang="en-US" altLang="zh-CN" sz="800" smtClean="0"/>
            </a:br>
            <a:r>
              <a:rPr lang="en-US" altLang="zh-CN" sz="800" smtClean="0"/>
              <a:t>7.5</a:t>
            </a:r>
            <a:r>
              <a:rPr lang="zh-CN" altLang="en-US" sz="800" smtClean="0"/>
              <a:t>　队列管理算法        </a:t>
            </a:r>
            <a:r>
              <a:rPr lang="en-US" altLang="zh-CN" sz="800" smtClean="0"/>
              <a:t>122</a:t>
            </a:r>
            <a:br>
              <a:rPr lang="en-US" altLang="zh-CN" sz="800" smtClean="0"/>
            </a:br>
            <a:r>
              <a:rPr lang="en-US" altLang="zh-CN" sz="800" smtClean="0"/>
              <a:t>7.5.1</a:t>
            </a:r>
            <a:r>
              <a:rPr lang="zh-CN" altLang="en-US" sz="800" smtClean="0"/>
              <a:t>　</a:t>
            </a:r>
            <a:r>
              <a:rPr lang="en-US" altLang="zh-CN" sz="800" smtClean="0"/>
              <a:t>FIFO</a:t>
            </a:r>
            <a:r>
              <a:rPr lang="zh-CN" altLang="en-US" sz="800" smtClean="0"/>
              <a:t>算法        </a:t>
            </a:r>
            <a:r>
              <a:rPr lang="en-US" altLang="zh-CN" sz="800" smtClean="0"/>
              <a:t>122</a:t>
            </a:r>
            <a:br>
              <a:rPr lang="en-US" altLang="zh-CN" sz="800" smtClean="0"/>
            </a:br>
            <a:r>
              <a:rPr lang="en-US" altLang="zh-CN" sz="800" smtClean="0"/>
              <a:t>7.5.2</a:t>
            </a:r>
            <a:r>
              <a:rPr lang="zh-CN" altLang="en-US" sz="800" smtClean="0"/>
              <a:t>　优先权排队        </a:t>
            </a:r>
            <a:r>
              <a:rPr lang="en-US" altLang="zh-CN" sz="800" smtClean="0"/>
              <a:t>122</a:t>
            </a:r>
            <a:br>
              <a:rPr lang="en-US" altLang="zh-CN" sz="800" smtClean="0"/>
            </a:br>
            <a:r>
              <a:rPr lang="en-US" altLang="zh-CN" sz="800" smtClean="0"/>
              <a:t>7.5.3</a:t>
            </a:r>
            <a:r>
              <a:rPr lang="zh-CN" altLang="en-US" sz="800" smtClean="0"/>
              <a:t>　加权排队        </a:t>
            </a:r>
            <a:r>
              <a:rPr lang="en-US" altLang="zh-CN" sz="800" smtClean="0"/>
              <a:t>124</a:t>
            </a:r>
            <a:br>
              <a:rPr lang="en-US" altLang="zh-CN" sz="800" smtClean="0"/>
            </a:br>
            <a:r>
              <a:rPr lang="en-US" altLang="zh-CN" sz="800" smtClean="0"/>
              <a:t>7.5.4</a:t>
            </a:r>
            <a:r>
              <a:rPr lang="zh-CN" altLang="en-US" sz="800" smtClean="0"/>
              <a:t>　混合的排队算法        </a:t>
            </a:r>
            <a:r>
              <a:rPr lang="en-US" altLang="zh-CN" sz="800" smtClean="0"/>
              <a:t>125</a:t>
            </a:r>
            <a:br>
              <a:rPr lang="en-US" altLang="zh-CN" sz="800" smtClean="0"/>
            </a:br>
            <a:r>
              <a:rPr lang="en-US" altLang="zh-CN" sz="800" smtClean="0"/>
              <a:t>7.6</a:t>
            </a:r>
            <a:r>
              <a:rPr lang="zh-CN" altLang="en-US" sz="800" smtClean="0"/>
              <a:t>　反馈        </a:t>
            </a:r>
            <a:r>
              <a:rPr lang="en-US" altLang="zh-CN" sz="800" smtClean="0"/>
              <a:t>125</a:t>
            </a:r>
            <a:br>
              <a:rPr lang="en-US" altLang="zh-CN" sz="800" smtClean="0"/>
            </a:br>
            <a:r>
              <a:rPr lang="en-US" altLang="zh-CN" sz="800" smtClean="0"/>
              <a:t>7.6.1</a:t>
            </a:r>
            <a:r>
              <a:rPr lang="zh-CN" altLang="en-US" sz="800" smtClean="0"/>
              <a:t>　目的        </a:t>
            </a:r>
            <a:r>
              <a:rPr lang="en-US" altLang="zh-CN" sz="800" smtClean="0"/>
              <a:t>125</a:t>
            </a:r>
            <a:br>
              <a:rPr lang="en-US" altLang="zh-CN" sz="800" smtClean="0"/>
            </a:br>
            <a:r>
              <a:rPr lang="en-US" altLang="zh-CN" sz="800" smtClean="0"/>
              <a:t>7.6.2</a:t>
            </a:r>
            <a:r>
              <a:rPr lang="zh-CN" altLang="en-US" sz="800" smtClean="0"/>
              <a:t>　反馈参与者        </a:t>
            </a:r>
            <a:r>
              <a:rPr lang="en-US" altLang="zh-CN" sz="800" smtClean="0"/>
              <a:t>126</a:t>
            </a:r>
            <a:br>
              <a:rPr lang="en-US" altLang="zh-CN" sz="800" smtClean="0"/>
            </a:br>
            <a:r>
              <a:rPr lang="en-US" altLang="zh-CN" sz="800" smtClean="0"/>
              <a:t>7.6.3</a:t>
            </a:r>
            <a:r>
              <a:rPr lang="zh-CN" altLang="en-US" sz="800" smtClean="0"/>
              <a:t>　反馈信息        </a:t>
            </a:r>
            <a:r>
              <a:rPr lang="en-US" altLang="zh-CN" sz="800" smtClean="0"/>
              <a:t>127</a:t>
            </a:r>
            <a:br>
              <a:rPr lang="en-US" altLang="zh-CN" sz="800" smtClean="0"/>
            </a:br>
            <a:r>
              <a:rPr lang="en-US" altLang="zh-CN" sz="800" smtClean="0"/>
              <a:t>7.7</a:t>
            </a:r>
            <a:r>
              <a:rPr lang="zh-CN" altLang="en-US" sz="800" smtClean="0"/>
              <a:t>　资源预留        </a:t>
            </a:r>
            <a:r>
              <a:rPr lang="en-US" altLang="zh-CN" sz="800" smtClean="0"/>
              <a:t>128</a:t>
            </a:r>
            <a:br>
              <a:rPr lang="en-US" altLang="zh-CN" sz="800" smtClean="0"/>
            </a:br>
            <a:r>
              <a:rPr lang="en-US" altLang="zh-CN" sz="800" smtClean="0"/>
              <a:t>7.7.1</a:t>
            </a:r>
            <a:r>
              <a:rPr lang="zh-CN" altLang="en-US" sz="800" smtClean="0"/>
              <a:t>　资源预留和分组交换        </a:t>
            </a:r>
            <a:r>
              <a:rPr lang="en-US" altLang="zh-CN" sz="800" smtClean="0"/>
              <a:t>128</a:t>
            </a:r>
            <a:br>
              <a:rPr lang="en-US" altLang="zh-CN" sz="800" smtClean="0"/>
            </a:br>
            <a:r>
              <a:rPr lang="en-US" altLang="zh-CN" sz="800" smtClean="0"/>
              <a:t>7.7.2</a:t>
            </a:r>
            <a:r>
              <a:rPr lang="zh-CN" altLang="en-US" sz="800" smtClean="0"/>
              <a:t>　基于预留的</a:t>
            </a:r>
            <a:r>
              <a:rPr lang="en-US" altLang="zh-CN" sz="800" smtClean="0"/>
              <a:t>QoS</a:t>
            </a:r>
            <a:r>
              <a:rPr lang="zh-CN" altLang="en-US" sz="800" smtClean="0"/>
              <a:t>系统        </a:t>
            </a:r>
            <a:r>
              <a:rPr lang="en-US" altLang="zh-CN" sz="800" smtClean="0"/>
              <a:t>131</a:t>
            </a:r>
            <a:br>
              <a:rPr lang="en-US" altLang="zh-CN" sz="800" smtClean="0"/>
            </a:br>
            <a:r>
              <a:rPr lang="en-US" altLang="zh-CN" sz="800" smtClean="0"/>
              <a:t>7.8</a:t>
            </a:r>
            <a:r>
              <a:rPr lang="zh-CN" altLang="en-US" sz="800" smtClean="0"/>
              <a:t>　流量工程        </a:t>
            </a:r>
            <a:r>
              <a:rPr lang="en-US" altLang="zh-CN" sz="800" smtClean="0"/>
              <a:t>133</a:t>
            </a:r>
            <a:br>
              <a:rPr lang="en-US" altLang="zh-CN" sz="800" smtClean="0"/>
            </a:br>
            <a:r>
              <a:rPr lang="en-US" altLang="zh-CN" sz="800" smtClean="0"/>
              <a:t>7.8.1</a:t>
            </a:r>
            <a:r>
              <a:rPr lang="zh-CN" altLang="en-US" sz="800" smtClean="0"/>
              <a:t>　传统路由方法的不足        </a:t>
            </a:r>
            <a:r>
              <a:rPr lang="en-US" altLang="zh-CN" sz="800" smtClean="0"/>
              <a:t>133</a:t>
            </a:r>
            <a:br>
              <a:rPr lang="en-US" altLang="zh-CN" sz="800" smtClean="0"/>
            </a:br>
            <a:r>
              <a:rPr lang="en-US" altLang="zh-CN" sz="800" smtClean="0"/>
              <a:t>7.8.2</a:t>
            </a:r>
            <a:r>
              <a:rPr lang="zh-CN" altLang="en-US" sz="800" smtClean="0"/>
              <a:t>　流量工程的思想        </a:t>
            </a:r>
            <a:r>
              <a:rPr lang="en-US" altLang="zh-CN" sz="800" smtClean="0"/>
              <a:t>134</a:t>
            </a:r>
            <a:br>
              <a:rPr lang="en-US" altLang="zh-CN" sz="800" smtClean="0"/>
            </a:br>
            <a:r>
              <a:rPr lang="en-US" altLang="zh-CN" sz="800" smtClean="0"/>
              <a:t>7.8.3</a:t>
            </a:r>
            <a:r>
              <a:rPr lang="zh-CN" altLang="en-US" sz="800" smtClean="0"/>
              <a:t>　不同流量类别的流量工程        </a:t>
            </a:r>
            <a:r>
              <a:rPr lang="en-US" altLang="zh-CN" sz="800" smtClean="0"/>
              <a:t>136</a:t>
            </a:r>
            <a:br>
              <a:rPr lang="en-US" altLang="zh-CN" sz="800" smtClean="0"/>
            </a:br>
            <a:r>
              <a:rPr lang="zh-CN" altLang="en-US" sz="800" smtClean="0"/>
              <a:t>小结        </a:t>
            </a:r>
            <a:r>
              <a:rPr lang="en-US" altLang="zh-CN" sz="800" smtClean="0"/>
              <a:t>137</a:t>
            </a:r>
            <a:br>
              <a:rPr lang="en-US" altLang="zh-CN" sz="800" smtClean="0"/>
            </a:br>
            <a:r>
              <a:rPr lang="zh-CN" altLang="en-US" sz="800" smtClean="0"/>
              <a:t>复习题        </a:t>
            </a:r>
            <a:r>
              <a:rPr lang="en-US" altLang="zh-CN" sz="800" smtClean="0"/>
              <a:t>137</a:t>
            </a:r>
            <a:br>
              <a:rPr lang="en-US" altLang="zh-CN" sz="800" smtClean="0"/>
            </a:br>
            <a:r>
              <a:rPr lang="zh-CN" altLang="en-US" sz="800" smtClean="0"/>
              <a:t>练习题        </a:t>
            </a:r>
            <a:r>
              <a:rPr lang="en-US" altLang="zh-CN" sz="800" smtClean="0"/>
              <a:t>137</a:t>
            </a:r>
            <a:br>
              <a:rPr lang="en-US" altLang="zh-CN" sz="800" smtClean="0"/>
            </a:br>
            <a:r>
              <a:rPr lang="zh-CN" altLang="en-US" sz="800" smtClean="0"/>
              <a:t>第二部分　物理层技术</a:t>
            </a:r>
            <a:br>
              <a:rPr lang="zh-CN" altLang="en-US" sz="800" smtClean="0"/>
            </a:br>
            <a:r>
              <a:rPr lang="zh-CN" altLang="en-US" sz="800" smtClean="0"/>
              <a:t>第</a:t>
            </a:r>
            <a:r>
              <a:rPr lang="en-US" altLang="zh-CN" sz="800" smtClean="0"/>
              <a:t>8</a:t>
            </a:r>
            <a:r>
              <a:rPr lang="zh-CN" altLang="en-US" sz="800" smtClean="0"/>
              <a:t>章　传输链路        </a:t>
            </a:r>
            <a:r>
              <a:rPr lang="en-US" altLang="zh-CN" sz="800" smtClean="0"/>
              <a:t>140</a:t>
            </a:r>
            <a:br>
              <a:rPr lang="en-US" altLang="zh-CN" sz="800" smtClean="0"/>
            </a:br>
            <a:r>
              <a:rPr lang="en-US" altLang="zh-CN" sz="800" smtClean="0"/>
              <a:t>8.1</a:t>
            </a:r>
            <a:r>
              <a:rPr lang="zh-CN" altLang="en-US" sz="800" smtClean="0"/>
              <a:t>　引言        </a:t>
            </a:r>
            <a:r>
              <a:rPr lang="en-US" altLang="zh-CN" sz="800" smtClean="0"/>
              <a:t>140</a:t>
            </a:r>
            <a:br>
              <a:rPr lang="en-US" altLang="zh-CN" sz="800" smtClean="0"/>
            </a:br>
            <a:r>
              <a:rPr lang="en-US" altLang="zh-CN" sz="800" smtClean="0"/>
              <a:t>8.2</a:t>
            </a:r>
            <a:r>
              <a:rPr lang="zh-CN" altLang="en-US" sz="800" smtClean="0"/>
              <a:t>　分类        </a:t>
            </a:r>
            <a:r>
              <a:rPr lang="en-US" altLang="zh-CN" sz="800" smtClean="0"/>
              <a:t>140</a:t>
            </a:r>
            <a:br>
              <a:rPr lang="en-US" altLang="zh-CN" sz="800" smtClean="0"/>
            </a:br>
            <a:r>
              <a:rPr lang="en-US" altLang="zh-CN" sz="800" smtClean="0"/>
              <a:t>8.2.1</a:t>
            </a:r>
            <a:r>
              <a:rPr lang="zh-CN" altLang="en-US" sz="800" smtClean="0"/>
              <a:t>　传输网、电路和链路        </a:t>
            </a:r>
            <a:r>
              <a:rPr lang="en-US" altLang="zh-CN" sz="800" smtClean="0"/>
              <a:t>140</a:t>
            </a:r>
            <a:br>
              <a:rPr lang="en-US" altLang="zh-CN" sz="800" smtClean="0"/>
            </a:br>
            <a:r>
              <a:rPr lang="en-US" altLang="zh-CN" sz="800" smtClean="0"/>
              <a:t>8.2.2</a:t>
            </a:r>
            <a:r>
              <a:rPr lang="zh-CN" altLang="en-US" sz="800" smtClean="0"/>
              <a:t>　介质        </a:t>
            </a:r>
            <a:r>
              <a:rPr lang="en-US" altLang="zh-CN" sz="800" smtClean="0"/>
              <a:t>141</a:t>
            </a:r>
            <a:br>
              <a:rPr lang="en-US" altLang="zh-CN" sz="800" smtClean="0"/>
            </a:br>
            <a:r>
              <a:rPr lang="en-US" altLang="zh-CN" sz="800" smtClean="0"/>
              <a:t>8.2.3</a:t>
            </a:r>
            <a:r>
              <a:rPr lang="zh-CN" altLang="en-US" sz="800" smtClean="0"/>
              <a:t>　传输设备        </a:t>
            </a:r>
            <a:r>
              <a:rPr lang="en-US" altLang="zh-CN" sz="800" smtClean="0"/>
              <a:t>142</a:t>
            </a:r>
            <a:br>
              <a:rPr lang="en-US" altLang="zh-CN" sz="800" smtClean="0"/>
            </a:br>
            <a:r>
              <a:rPr lang="en-US" altLang="zh-CN" sz="800" smtClean="0"/>
              <a:t>8.3</a:t>
            </a:r>
            <a:r>
              <a:rPr lang="zh-CN" altLang="en-US" sz="800" smtClean="0"/>
              <a:t>　传输链路特性        </a:t>
            </a:r>
            <a:r>
              <a:rPr lang="en-US" altLang="zh-CN" sz="800" smtClean="0"/>
              <a:t>143</a:t>
            </a:r>
            <a:br>
              <a:rPr lang="en-US" altLang="zh-CN" sz="800" smtClean="0"/>
            </a:br>
            <a:r>
              <a:rPr lang="en-US" altLang="zh-CN" sz="800" smtClean="0"/>
              <a:t>8.3.1</a:t>
            </a:r>
            <a:r>
              <a:rPr lang="zh-CN" altLang="en-US" sz="800" smtClean="0"/>
              <a:t>　通信链路中信号的频谱分析        </a:t>
            </a:r>
            <a:r>
              <a:rPr lang="en-US" altLang="zh-CN" sz="800" smtClean="0"/>
              <a:t>143</a:t>
            </a:r>
            <a:br>
              <a:rPr lang="en-US" altLang="zh-CN" sz="800" smtClean="0"/>
            </a:br>
            <a:r>
              <a:rPr lang="en-US" altLang="zh-CN" sz="800" smtClean="0"/>
              <a:t>8.3.2</a:t>
            </a:r>
            <a:r>
              <a:rPr lang="zh-CN" altLang="en-US" sz="800" smtClean="0"/>
              <a:t>　衰减与阻抗        </a:t>
            </a:r>
            <a:r>
              <a:rPr lang="en-US" altLang="zh-CN" sz="800" smtClean="0"/>
              <a:t>145</a:t>
            </a:r>
            <a:br>
              <a:rPr lang="en-US" altLang="zh-CN" sz="800" smtClean="0"/>
            </a:br>
            <a:r>
              <a:rPr lang="en-US" altLang="zh-CN" sz="800" smtClean="0"/>
              <a:t>8.3.3</a:t>
            </a:r>
            <a:r>
              <a:rPr lang="zh-CN" altLang="en-US" sz="800" smtClean="0"/>
              <a:t>　抗噪声与传输可靠性        </a:t>
            </a:r>
            <a:r>
              <a:rPr lang="en-US" altLang="zh-CN" sz="800" smtClean="0"/>
              <a:t>146</a:t>
            </a:r>
            <a:br>
              <a:rPr lang="en-US" altLang="zh-CN" sz="800" smtClean="0"/>
            </a:br>
            <a:r>
              <a:rPr lang="en-US" altLang="zh-CN" sz="800" smtClean="0"/>
              <a:t>8.3.4</a:t>
            </a:r>
            <a:r>
              <a:rPr lang="zh-CN" altLang="en-US" sz="800" smtClean="0"/>
              <a:t>　带宽与容量        </a:t>
            </a:r>
            <a:r>
              <a:rPr lang="en-US" altLang="zh-CN" sz="800" smtClean="0"/>
              <a:t>148</a:t>
            </a:r>
            <a:br>
              <a:rPr lang="en-US" altLang="zh-CN" sz="800" smtClean="0"/>
            </a:br>
            <a:r>
              <a:rPr lang="en-US" altLang="zh-CN" sz="800" smtClean="0"/>
              <a:t>8.3.5</a:t>
            </a:r>
            <a:r>
              <a:rPr lang="zh-CN" altLang="en-US" sz="800" smtClean="0"/>
              <a:t>　比特与波特        </a:t>
            </a:r>
            <a:r>
              <a:rPr lang="en-US" altLang="zh-CN" sz="800" smtClean="0"/>
              <a:t>149</a:t>
            </a:r>
            <a:br>
              <a:rPr lang="en-US" altLang="zh-CN" sz="800" smtClean="0"/>
            </a:br>
            <a:r>
              <a:rPr lang="en-US" altLang="zh-CN" sz="800" smtClean="0"/>
              <a:t>8.3.6</a:t>
            </a:r>
            <a:r>
              <a:rPr lang="zh-CN" altLang="en-US" sz="800" smtClean="0"/>
              <a:t>　带宽与容量间的相关性        </a:t>
            </a:r>
            <a:r>
              <a:rPr lang="en-US" altLang="zh-CN" sz="800" smtClean="0"/>
              <a:t>150</a:t>
            </a:r>
            <a:br>
              <a:rPr lang="en-US" altLang="zh-CN" sz="800" smtClean="0"/>
            </a:br>
            <a:r>
              <a:rPr lang="en-US" altLang="zh-CN" sz="800" smtClean="0"/>
              <a:t>8.4</a:t>
            </a:r>
            <a:r>
              <a:rPr lang="zh-CN" altLang="en-US" sz="800" smtClean="0"/>
              <a:t>　电缆类型        </a:t>
            </a:r>
            <a:r>
              <a:rPr lang="en-US" altLang="zh-CN" sz="800" smtClean="0"/>
              <a:t>151</a:t>
            </a:r>
            <a:br>
              <a:rPr lang="en-US" altLang="zh-CN" sz="800" smtClean="0"/>
            </a:br>
            <a:r>
              <a:rPr lang="en-US" altLang="zh-CN" sz="800" smtClean="0"/>
              <a:t>8.4.1</a:t>
            </a:r>
            <a:r>
              <a:rPr lang="zh-CN" altLang="en-US" sz="800" smtClean="0"/>
              <a:t>　非屏蔽和屏蔽双绞线        </a:t>
            </a:r>
            <a:r>
              <a:rPr lang="en-US" altLang="zh-CN" sz="800" smtClean="0"/>
              <a:t>151</a:t>
            </a:r>
            <a:br>
              <a:rPr lang="en-US" altLang="zh-CN" sz="800" smtClean="0"/>
            </a:br>
            <a:r>
              <a:rPr lang="en-US" altLang="zh-CN" sz="800" smtClean="0"/>
              <a:t>8.4.2</a:t>
            </a:r>
            <a:r>
              <a:rPr lang="zh-CN" altLang="en-US" sz="800" smtClean="0"/>
              <a:t>　同轴电缆        </a:t>
            </a:r>
            <a:r>
              <a:rPr lang="en-US" altLang="zh-CN" sz="800" smtClean="0"/>
              <a:t>152</a:t>
            </a:r>
            <a:br>
              <a:rPr lang="en-US" altLang="zh-CN" sz="800" smtClean="0"/>
            </a:br>
            <a:r>
              <a:rPr lang="en-US" altLang="zh-CN" sz="800" smtClean="0"/>
              <a:t>8.4.3</a:t>
            </a:r>
            <a:r>
              <a:rPr lang="zh-CN" altLang="en-US" sz="800" smtClean="0"/>
              <a:t>　光缆        </a:t>
            </a:r>
            <a:r>
              <a:rPr lang="en-US" altLang="zh-CN" sz="800" smtClean="0"/>
              <a:t>153</a:t>
            </a:r>
            <a:br>
              <a:rPr lang="en-US" altLang="zh-CN" sz="800" smtClean="0"/>
            </a:br>
            <a:r>
              <a:rPr lang="en-US" altLang="zh-CN" sz="800" smtClean="0"/>
              <a:t>8.4.4</a:t>
            </a:r>
            <a:r>
              <a:rPr lang="zh-CN" altLang="en-US" sz="800" smtClean="0"/>
              <a:t>　楼宇的结构化布线系统        </a:t>
            </a:r>
            <a:r>
              <a:rPr lang="en-US" altLang="zh-CN" sz="800" smtClean="0"/>
              <a:t>154</a:t>
            </a:r>
            <a:br>
              <a:rPr lang="en-US" altLang="zh-CN" sz="800" smtClean="0"/>
            </a:br>
            <a:r>
              <a:rPr lang="zh-CN" altLang="en-US" sz="800" smtClean="0"/>
              <a:t>小结        </a:t>
            </a:r>
            <a:r>
              <a:rPr lang="en-US" altLang="zh-CN" sz="800" smtClean="0"/>
              <a:t>155</a:t>
            </a:r>
            <a:br>
              <a:rPr lang="en-US" altLang="zh-CN" sz="800" smtClean="0"/>
            </a:br>
            <a:r>
              <a:rPr lang="zh-CN" altLang="en-US" sz="800" smtClean="0"/>
              <a:t>复习题        </a:t>
            </a:r>
            <a:r>
              <a:rPr lang="en-US" altLang="zh-CN" sz="800" smtClean="0"/>
              <a:t>155</a:t>
            </a:r>
            <a:br>
              <a:rPr lang="en-US" altLang="zh-CN" sz="800" smtClean="0"/>
            </a:br>
            <a:r>
              <a:rPr lang="zh-CN" altLang="en-US" sz="800" smtClean="0"/>
              <a:t>练习题        </a:t>
            </a:r>
            <a:r>
              <a:rPr lang="en-US" altLang="zh-CN" sz="800" smtClean="0"/>
              <a:t>156</a:t>
            </a:r>
            <a:br>
              <a:rPr lang="en-US" altLang="zh-CN" sz="800" smtClean="0"/>
            </a:br>
            <a:r>
              <a:rPr lang="zh-CN" altLang="en-US" sz="800" smtClean="0"/>
              <a:t>第</a:t>
            </a:r>
            <a:r>
              <a:rPr lang="en-US" altLang="zh-CN" sz="800" smtClean="0"/>
              <a:t>9</a:t>
            </a:r>
            <a:r>
              <a:rPr lang="zh-CN" altLang="en-US" sz="800" smtClean="0"/>
              <a:t>章　数据编码和多路复用        </a:t>
            </a:r>
            <a:r>
              <a:rPr lang="en-US" altLang="zh-CN" sz="800" smtClean="0"/>
              <a:t>157</a:t>
            </a:r>
            <a:br>
              <a:rPr lang="en-US" altLang="zh-CN" sz="800" smtClean="0"/>
            </a:br>
            <a:r>
              <a:rPr lang="en-US" altLang="zh-CN" sz="800" smtClean="0"/>
              <a:t>9.1</a:t>
            </a:r>
            <a:r>
              <a:rPr lang="zh-CN" altLang="en-US" sz="800" smtClean="0"/>
              <a:t>　引言        </a:t>
            </a:r>
            <a:r>
              <a:rPr lang="en-US" altLang="zh-CN" sz="800" smtClean="0"/>
              <a:t>157</a:t>
            </a:r>
            <a:br>
              <a:rPr lang="en-US" altLang="zh-CN" sz="800" smtClean="0"/>
            </a:br>
            <a:r>
              <a:rPr lang="en-US" altLang="zh-CN" sz="800" smtClean="0"/>
              <a:t>9.2</a:t>
            </a:r>
            <a:r>
              <a:rPr lang="zh-CN" altLang="en-US" sz="800" smtClean="0"/>
              <a:t>　调制        </a:t>
            </a:r>
            <a:r>
              <a:rPr lang="en-US" altLang="zh-CN" sz="800" smtClean="0"/>
              <a:t>157</a:t>
            </a:r>
            <a:br>
              <a:rPr lang="en-US" altLang="zh-CN" sz="800" smtClean="0"/>
            </a:br>
            <a:r>
              <a:rPr lang="en-US" altLang="zh-CN" sz="800" smtClean="0"/>
              <a:t>9.2.1</a:t>
            </a:r>
            <a:r>
              <a:rPr lang="zh-CN" altLang="en-US" sz="800" smtClean="0"/>
              <a:t>　传输模拟信号时的调制        </a:t>
            </a:r>
            <a:r>
              <a:rPr lang="en-US" altLang="zh-CN" sz="800" smtClean="0"/>
              <a:t>157</a:t>
            </a:r>
            <a:br>
              <a:rPr lang="en-US" altLang="zh-CN" sz="800" smtClean="0"/>
            </a:br>
            <a:r>
              <a:rPr lang="en-US" altLang="zh-CN" sz="800" smtClean="0"/>
              <a:t>9.2.2</a:t>
            </a:r>
            <a:r>
              <a:rPr lang="zh-CN" altLang="en-US" sz="800" smtClean="0"/>
              <a:t>　传输离散信号时的调制        </a:t>
            </a:r>
            <a:r>
              <a:rPr lang="en-US" altLang="zh-CN" sz="800" smtClean="0"/>
              <a:t>157</a:t>
            </a:r>
            <a:br>
              <a:rPr lang="en-US" altLang="zh-CN" sz="800" smtClean="0"/>
            </a:br>
            <a:r>
              <a:rPr lang="en-US" altLang="zh-CN" sz="800" smtClean="0"/>
              <a:t>9.2.3</a:t>
            </a:r>
            <a:r>
              <a:rPr lang="zh-CN" altLang="en-US" sz="800" smtClean="0"/>
              <a:t>　组合调制方式        </a:t>
            </a:r>
            <a:r>
              <a:rPr lang="en-US" altLang="zh-CN" sz="800" smtClean="0"/>
              <a:t>158</a:t>
            </a:r>
            <a:br>
              <a:rPr lang="en-US" altLang="zh-CN" sz="800" smtClean="0"/>
            </a:br>
            <a:r>
              <a:rPr lang="en-US" altLang="zh-CN" sz="800" smtClean="0"/>
              <a:t>9.3</a:t>
            </a:r>
            <a:r>
              <a:rPr lang="zh-CN" altLang="en-US" sz="800" smtClean="0"/>
              <a:t>　数字化模拟信号        </a:t>
            </a:r>
            <a:r>
              <a:rPr lang="en-US" altLang="zh-CN" sz="800" smtClean="0"/>
              <a:t>160</a:t>
            </a:r>
            <a:br>
              <a:rPr lang="en-US" altLang="zh-CN" sz="800" smtClean="0"/>
            </a:br>
            <a:r>
              <a:rPr lang="en-US" altLang="zh-CN" sz="800" smtClean="0"/>
              <a:t>9.3.1</a:t>
            </a:r>
            <a:r>
              <a:rPr lang="zh-CN" altLang="en-US" sz="800" smtClean="0"/>
              <a:t>　脉冲编码调制        </a:t>
            </a:r>
            <a:r>
              <a:rPr lang="en-US" altLang="zh-CN" sz="800" smtClean="0"/>
              <a:t>160</a:t>
            </a:r>
            <a:br>
              <a:rPr lang="en-US" altLang="zh-CN" sz="800" smtClean="0"/>
            </a:br>
            <a:r>
              <a:rPr lang="en-US" altLang="zh-CN" sz="800" smtClean="0"/>
              <a:t>9.3.2</a:t>
            </a:r>
            <a:r>
              <a:rPr lang="zh-CN" altLang="en-US" sz="800" smtClean="0"/>
              <a:t>　数字化声音        </a:t>
            </a:r>
            <a:r>
              <a:rPr lang="en-US" altLang="zh-CN" sz="800" smtClean="0"/>
              <a:t>161</a:t>
            </a:r>
            <a:br>
              <a:rPr lang="en-US" altLang="zh-CN" sz="800" smtClean="0"/>
            </a:br>
            <a:r>
              <a:rPr lang="en-US" altLang="zh-CN" sz="800" smtClean="0"/>
              <a:t>9.4</a:t>
            </a:r>
            <a:r>
              <a:rPr lang="zh-CN" altLang="en-US" sz="800" smtClean="0"/>
              <a:t>　编码方法        </a:t>
            </a:r>
            <a:r>
              <a:rPr lang="en-US" altLang="zh-CN" sz="800" smtClean="0"/>
              <a:t>161</a:t>
            </a:r>
            <a:br>
              <a:rPr lang="en-US" altLang="zh-CN" sz="800" smtClean="0"/>
            </a:br>
            <a:r>
              <a:rPr lang="en-US" altLang="zh-CN" sz="800" smtClean="0"/>
              <a:t>9.4.1</a:t>
            </a:r>
            <a:r>
              <a:rPr lang="zh-CN" altLang="en-US" sz="800" smtClean="0"/>
              <a:t>　选择编码方法        </a:t>
            </a:r>
            <a:r>
              <a:rPr lang="en-US" altLang="zh-CN" sz="800" smtClean="0"/>
              <a:t>161</a:t>
            </a:r>
            <a:br>
              <a:rPr lang="en-US" altLang="zh-CN" sz="800" smtClean="0"/>
            </a:br>
            <a:r>
              <a:rPr lang="en-US" altLang="zh-CN" sz="800" smtClean="0"/>
              <a:t>9.4.2</a:t>
            </a:r>
            <a:r>
              <a:rPr lang="zh-CN" altLang="en-US" sz="800" smtClean="0"/>
              <a:t>　电平不归零码        </a:t>
            </a:r>
            <a:r>
              <a:rPr lang="en-US" altLang="zh-CN" sz="800" smtClean="0"/>
              <a:t>162</a:t>
            </a:r>
            <a:br>
              <a:rPr lang="en-US" altLang="zh-CN" sz="800" smtClean="0"/>
            </a:br>
            <a:r>
              <a:rPr lang="en-US" altLang="zh-CN" sz="800" smtClean="0"/>
              <a:t>9.4.3</a:t>
            </a:r>
            <a:r>
              <a:rPr lang="zh-CN" altLang="en-US" sz="800" smtClean="0"/>
              <a:t>　双极标记交替反转编码        </a:t>
            </a:r>
            <a:r>
              <a:rPr lang="en-US" altLang="zh-CN" sz="800" smtClean="0"/>
              <a:t>163</a:t>
            </a:r>
            <a:br>
              <a:rPr lang="en-US" altLang="zh-CN" sz="800" smtClean="0"/>
            </a:br>
            <a:r>
              <a:rPr lang="en-US" altLang="zh-CN" sz="800" smtClean="0"/>
              <a:t>9.4.4</a:t>
            </a:r>
            <a:r>
              <a:rPr lang="zh-CN" altLang="en-US" sz="800" smtClean="0"/>
              <a:t>　“</a:t>
            </a:r>
            <a:r>
              <a:rPr lang="en-US" altLang="zh-CN" sz="800" smtClean="0"/>
              <a:t>1”</a:t>
            </a:r>
            <a:r>
              <a:rPr lang="zh-CN" altLang="en-US" sz="800" smtClean="0"/>
              <a:t>翻转的不归零码        </a:t>
            </a:r>
            <a:r>
              <a:rPr lang="en-US" altLang="zh-CN" sz="800" smtClean="0"/>
              <a:t>163</a:t>
            </a:r>
            <a:br>
              <a:rPr lang="en-US" altLang="zh-CN" sz="800" smtClean="0"/>
            </a:br>
            <a:r>
              <a:rPr lang="en-US" altLang="zh-CN" sz="800" smtClean="0"/>
              <a:t>9.4.5</a:t>
            </a:r>
            <a:r>
              <a:rPr lang="zh-CN" altLang="en-US" sz="800" smtClean="0"/>
              <a:t>　双极脉冲编码        </a:t>
            </a:r>
            <a:r>
              <a:rPr lang="en-US" altLang="zh-CN" sz="800" smtClean="0"/>
              <a:t>164</a:t>
            </a:r>
            <a:br>
              <a:rPr lang="en-US" altLang="zh-CN" sz="800" smtClean="0"/>
            </a:br>
            <a:r>
              <a:rPr lang="en-US" altLang="zh-CN" sz="800" smtClean="0"/>
              <a:t>9.4.6</a:t>
            </a:r>
            <a:r>
              <a:rPr lang="zh-CN" altLang="en-US" sz="800" smtClean="0"/>
              <a:t>　曼彻斯特编码        </a:t>
            </a:r>
            <a:r>
              <a:rPr lang="en-US" altLang="zh-CN" sz="800" smtClean="0"/>
              <a:t>164</a:t>
            </a:r>
            <a:br>
              <a:rPr lang="en-US" altLang="zh-CN" sz="800" smtClean="0"/>
            </a:br>
            <a:r>
              <a:rPr lang="en-US" altLang="zh-CN" sz="800" smtClean="0"/>
              <a:t>9.4.7</a:t>
            </a:r>
            <a:r>
              <a:rPr lang="zh-CN" altLang="en-US" sz="800" smtClean="0"/>
              <a:t>　</a:t>
            </a:r>
            <a:r>
              <a:rPr lang="en-US" altLang="zh-CN" sz="800" smtClean="0"/>
              <a:t>2B1Q</a:t>
            </a:r>
            <a:r>
              <a:rPr lang="zh-CN" altLang="en-US" sz="800" smtClean="0"/>
              <a:t>电平码        </a:t>
            </a:r>
            <a:r>
              <a:rPr lang="en-US" altLang="zh-CN" sz="800" smtClean="0"/>
              <a:t>164</a:t>
            </a:r>
            <a:br>
              <a:rPr lang="en-US" altLang="zh-CN" sz="800" smtClean="0"/>
            </a:br>
            <a:r>
              <a:rPr lang="en-US" altLang="zh-CN" sz="800" smtClean="0"/>
              <a:t>9.4.8</a:t>
            </a:r>
            <a:r>
              <a:rPr lang="zh-CN" altLang="en-US" sz="800" smtClean="0"/>
              <a:t>　冗余码        </a:t>
            </a:r>
            <a:r>
              <a:rPr lang="en-US" altLang="zh-CN" sz="800" smtClean="0"/>
              <a:t>165</a:t>
            </a:r>
            <a:br>
              <a:rPr lang="en-US" altLang="zh-CN" sz="800" smtClean="0"/>
            </a:br>
            <a:r>
              <a:rPr lang="en-US" altLang="zh-CN" sz="800" smtClean="0"/>
              <a:t>9.4.9</a:t>
            </a:r>
            <a:r>
              <a:rPr lang="zh-CN" altLang="en-US" sz="800" smtClean="0"/>
              <a:t>　扰频        </a:t>
            </a:r>
            <a:r>
              <a:rPr lang="en-US" altLang="zh-CN" sz="800" smtClean="0"/>
              <a:t>165</a:t>
            </a:r>
            <a:br>
              <a:rPr lang="en-US" altLang="zh-CN" sz="800" smtClean="0"/>
            </a:br>
            <a:r>
              <a:rPr lang="en-US" altLang="zh-CN" sz="800" smtClean="0"/>
              <a:t>9.4.10</a:t>
            </a:r>
            <a:r>
              <a:rPr lang="zh-CN" altLang="en-US" sz="800" smtClean="0"/>
              <a:t>　数据压缩        </a:t>
            </a:r>
            <a:r>
              <a:rPr lang="en-US" altLang="zh-CN" sz="800" smtClean="0"/>
              <a:t>167</a:t>
            </a:r>
            <a:br>
              <a:rPr lang="en-US" altLang="zh-CN" sz="800" smtClean="0"/>
            </a:br>
            <a:r>
              <a:rPr lang="en-US" altLang="zh-CN" sz="800" smtClean="0"/>
              <a:t>9.5</a:t>
            </a:r>
            <a:r>
              <a:rPr lang="zh-CN" altLang="en-US" sz="800" smtClean="0"/>
              <a:t>　差错检测与校正        </a:t>
            </a:r>
            <a:r>
              <a:rPr lang="en-US" altLang="zh-CN" sz="800" smtClean="0"/>
              <a:t>168</a:t>
            </a:r>
            <a:br>
              <a:rPr lang="en-US" altLang="zh-CN" sz="800" smtClean="0"/>
            </a:br>
            <a:r>
              <a:rPr lang="en-US" altLang="zh-CN" sz="800" smtClean="0"/>
              <a:t>9.5.1</a:t>
            </a:r>
            <a:r>
              <a:rPr lang="zh-CN" altLang="en-US" sz="800" smtClean="0"/>
              <a:t>　差错检测技术        </a:t>
            </a:r>
            <a:r>
              <a:rPr lang="en-US" altLang="zh-CN" sz="800" smtClean="0"/>
              <a:t>168</a:t>
            </a:r>
            <a:br>
              <a:rPr lang="en-US" altLang="zh-CN" sz="800" smtClean="0"/>
            </a:br>
            <a:r>
              <a:rPr lang="en-US" altLang="zh-CN" sz="800" smtClean="0"/>
              <a:t>9.5.2</a:t>
            </a:r>
            <a:r>
              <a:rPr lang="zh-CN" altLang="en-US" sz="800" smtClean="0"/>
              <a:t>　差错校正        </a:t>
            </a:r>
            <a:r>
              <a:rPr lang="en-US" altLang="zh-CN" sz="800" smtClean="0"/>
              <a:t>169</a:t>
            </a:r>
            <a:br>
              <a:rPr lang="en-US" altLang="zh-CN" sz="800" smtClean="0"/>
            </a:br>
            <a:r>
              <a:rPr lang="en-US" altLang="zh-CN" sz="800" smtClean="0"/>
              <a:t>9.6</a:t>
            </a:r>
            <a:r>
              <a:rPr lang="zh-CN" altLang="en-US" sz="800" smtClean="0"/>
              <a:t>　多路复用和交换        </a:t>
            </a:r>
            <a:r>
              <a:rPr lang="en-US" altLang="zh-CN" sz="800" smtClean="0"/>
              <a:t>169</a:t>
            </a:r>
            <a:br>
              <a:rPr lang="en-US" altLang="zh-CN" sz="800" smtClean="0"/>
            </a:br>
            <a:r>
              <a:rPr lang="en-US" altLang="zh-CN" sz="800" smtClean="0"/>
              <a:t>9.6.1</a:t>
            </a:r>
            <a:r>
              <a:rPr lang="zh-CN" altLang="en-US" sz="800" smtClean="0"/>
              <a:t>　基于</a:t>
            </a:r>
            <a:r>
              <a:rPr lang="en-US" altLang="zh-CN" sz="800" smtClean="0"/>
              <a:t>FDM</a:t>
            </a:r>
            <a:r>
              <a:rPr lang="zh-CN" altLang="en-US" sz="800" smtClean="0"/>
              <a:t>和</a:t>
            </a:r>
            <a:r>
              <a:rPr lang="en-US" altLang="zh-CN" sz="800" smtClean="0"/>
              <a:t>WDM</a:t>
            </a:r>
            <a:r>
              <a:rPr lang="zh-CN" altLang="en-US" sz="800" smtClean="0"/>
              <a:t>的电路交换        </a:t>
            </a:r>
            <a:r>
              <a:rPr lang="en-US" altLang="zh-CN" sz="800" smtClean="0"/>
              <a:t>170</a:t>
            </a:r>
            <a:br>
              <a:rPr lang="en-US" altLang="zh-CN" sz="800" smtClean="0"/>
            </a:br>
            <a:r>
              <a:rPr lang="en-US" altLang="zh-CN" sz="800" smtClean="0"/>
              <a:t>9.6.2</a:t>
            </a:r>
            <a:r>
              <a:rPr lang="zh-CN" altLang="en-US" sz="800" smtClean="0"/>
              <a:t>　基于</a:t>
            </a:r>
            <a:r>
              <a:rPr lang="en-US" altLang="zh-CN" sz="800" smtClean="0"/>
              <a:t>TDM</a:t>
            </a:r>
            <a:r>
              <a:rPr lang="zh-CN" altLang="en-US" sz="800" smtClean="0"/>
              <a:t>的电路交换        </a:t>
            </a:r>
            <a:r>
              <a:rPr lang="en-US" altLang="zh-CN" sz="800" smtClean="0"/>
              <a:t>171</a:t>
            </a:r>
            <a:br>
              <a:rPr lang="en-US" altLang="zh-CN" sz="800" smtClean="0"/>
            </a:br>
            <a:r>
              <a:rPr lang="en-US" altLang="zh-CN" sz="800" smtClean="0"/>
              <a:t>9.6.3</a:t>
            </a:r>
            <a:r>
              <a:rPr lang="zh-CN" altLang="en-US" sz="800" smtClean="0"/>
              <a:t>　信道运行的双工方式        </a:t>
            </a:r>
            <a:r>
              <a:rPr lang="en-US" altLang="zh-CN" sz="800" smtClean="0"/>
              <a:t>172</a:t>
            </a:r>
            <a:br>
              <a:rPr lang="en-US" altLang="zh-CN" sz="800" smtClean="0"/>
            </a:br>
            <a:r>
              <a:rPr lang="zh-CN" altLang="en-US" sz="800" smtClean="0"/>
              <a:t>小结        </a:t>
            </a:r>
            <a:r>
              <a:rPr lang="en-US" altLang="zh-CN" sz="800" smtClean="0"/>
              <a:t>173</a:t>
            </a:r>
            <a:br>
              <a:rPr lang="en-US" altLang="zh-CN" sz="800" smtClean="0"/>
            </a:br>
            <a:r>
              <a:rPr lang="zh-CN" altLang="en-US" sz="800" smtClean="0"/>
              <a:t>复习题        </a:t>
            </a:r>
            <a:r>
              <a:rPr lang="en-US" altLang="zh-CN" sz="800" smtClean="0"/>
              <a:t>173</a:t>
            </a:r>
            <a:br>
              <a:rPr lang="en-US" altLang="zh-CN" sz="800" smtClean="0"/>
            </a:br>
            <a:r>
              <a:rPr lang="zh-CN" altLang="en-US" sz="800" smtClean="0"/>
              <a:t>练习题        </a:t>
            </a:r>
            <a:r>
              <a:rPr lang="en-US" altLang="zh-CN" sz="800" smtClean="0"/>
              <a:t>174</a:t>
            </a:r>
            <a:br>
              <a:rPr lang="en-US" altLang="zh-CN" sz="800" smtClean="0"/>
            </a:br>
            <a:r>
              <a:rPr lang="zh-CN" altLang="en-US" sz="800" smtClean="0"/>
              <a:t>第</a:t>
            </a:r>
            <a:r>
              <a:rPr lang="en-US" altLang="zh-CN" sz="800" smtClean="0"/>
              <a:t>10</a:t>
            </a:r>
            <a:r>
              <a:rPr lang="zh-CN" altLang="en-US" sz="800" smtClean="0"/>
              <a:t>章　无线传输        </a:t>
            </a:r>
            <a:r>
              <a:rPr lang="en-US" altLang="zh-CN" sz="800" smtClean="0"/>
              <a:t>175</a:t>
            </a:r>
            <a:br>
              <a:rPr lang="en-US" altLang="zh-CN" sz="800" smtClean="0"/>
            </a:br>
            <a:r>
              <a:rPr lang="en-US" altLang="zh-CN" sz="800" smtClean="0"/>
              <a:t>10.1</a:t>
            </a:r>
            <a:r>
              <a:rPr lang="zh-CN" altLang="en-US" sz="800" smtClean="0"/>
              <a:t>　引言        </a:t>
            </a:r>
            <a:r>
              <a:rPr lang="en-US" altLang="zh-CN" sz="800" smtClean="0"/>
              <a:t>175</a:t>
            </a:r>
            <a:br>
              <a:rPr lang="en-US" altLang="zh-CN" sz="800" smtClean="0"/>
            </a:br>
            <a:r>
              <a:rPr lang="en-US" altLang="zh-CN" sz="800" smtClean="0"/>
              <a:t>10.2</a:t>
            </a:r>
            <a:r>
              <a:rPr lang="zh-CN" altLang="en-US" sz="800" smtClean="0"/>
              <a:t>　无线介质        </a:t>
            </a:r>
            <a:r>
              <a:rPr lang="en-US" altLang="zh-CN" sz="800" smtClean="0"/>
              <a:t>175</a:t>
            </a:r>
            <a:br>
              <a:rPr lang="en-US" altLang="zh-CN" sz="800" smtClean="0"/>
            </a:br>
            <a:r>
              <a:rPr lang="en-US" altLang="zh-CN" sz="800" smtClean="0"/>
              <a:t>10.2.1</a:t>
            </a:r>
            <a:r>
              <a:rPr lang="zh-CN" altLang="en-US" sz="800" smtClean="0"/>
              <a:t>　无线通信的优点        </a:t>
            </a:r>
            <a:r>
              <a:rPr lang="en-US" altLang="zh-CN" sz="800" smtClean="0"/>
              <a:t>175</a:t>
            </a:r>
            <a:br>
              <a:rPr lang="en-US" altLang="zh-CN" sz="800" smtClean="0"/>
            </a:br>
            <a:r>
              <a:rPr lang="en-US" altLang="zh-CN" sz="800" smtClean="0"/>
              <a:t>10.2.2</a:t>
            </a:r>
            <a:r>
              <a:rPr lang="zh-CN" altLang="en-US" sz="800" smtClean="0"/>
              <a:t>　无线链路        </a:t>
            </a:r>
            <a:r>
              <a:rPr lang="en-US" altLang="zh-CN" sz="800" smtClean="0"/>
              <a:t>176</a:t>
            </a:r>
            <a:br>
              <a:rPr lang="en-US" altLang="zh-CN" sz="800" smtClean="0"/>
            </a:br>
            <a:r>
              <a:rPr lang="en-US" altLang="zh-CN" sz="800" smtClean="0"/>
              <a:t>10.2.3</a:t>
            </a:r>
            <a:r>
              <a:rPr lang="zh-CN" altLang="en-US" sz="800" smtClean="0"/>
              <a:t>　电磁频谱        </a:t>
            </a:r>
            <a:r>
              <a:rPr lang="en-US" altLang="zh-CN" sz="800" smtClean="0"/>
              <a:t>176</a:t>
            </a:r>
            <a:br>
              <a:rPr lang="en-US" altLang="zh-CN" sz="800" smtClean="0"/>
            </a:br>
            <a:r>
              <a:rPr lang="en-US" altLang="zh-CN" sz="800" smtClean="0"/>
              <a:t>10.2.4</a:t>
            </a:r>
            <a:r>
              <a:rPr lang="zh-CN" altLang="en-US" sz="800" smtClean="0"/>
              <a:t>　电磁波的传播        </a:t>
            </a:r>
            <a:r>
              <a:rPr lang="en-US" altLang="zh-CN" sz="800" smtClean="0"/>
              <a:t>177</a:t>
            </a:r>
            <a:br>
              <a:rPr lang="en-US" altLang="zh-CN" sz="800" smtClean="0"/>
            </a:br>
            <a:r>
              <a:rPr lang="en-US" altLang="zh-CN" sz="800" smtClean="0"/>
              <a:t>10.2.5</a:t>
            </a:r>
            <a:r>
              <a:rPr lang="zh-CN" altLang="en-US" sz="800" smtClean="0"/>
              <a:t>　许可        </a:t>
            </a:r>
            <a:r>
              <a:rPr lang="en-US" altLang="zh-CN" sz="800" smtClean="0"/>
              <a:t>178</a:t>
            </a:r>
            <a:br>
              <a:rPr lang="en-US" altLang="zh-CN" sz="800" smtClean="0"/>
            </a:br>
            <a:r>
              <a:rPr lang="en-US" altLang="zh-CN" sz="800" smtClean="0"/>
              <a:t>10.3</a:t>
            </a:r>
            <a:r>
              <a:rPr lang="zh-CN" altLang="en-US" sz="800" smtClean="0"/>
              <a:t>　无线系统        </a:t>
            </a:r>
            <a:r>
              <a:rPr lang="en-US" altLang="zh-CN" sz="800" smtClean="0"/>
              <a:t>179</a:t>
            </a:r>
            <a:br>
              <a:rPr lang="en-US" altLang="zh-CN" sz="800" smtClean="0"/>
            </a:br>
            <a:r>
              <a:rPr lang="en-US" altLang="zh-CN" sz="800" smtClean="0"/>
              <a:t>10.3.1</a:t>
            </a:r>
            <a:r>
              <a:rPr lang="zh-CN" altLang="en-US" sz="800" smtClean="0"/>
              <a:t>　点对点系统        </a:t>
            </a:r>
            <a:r>
              <a:rPr lang="en-US" altLang="zh-CN" sz="800" smtClean="0"/>
              <a:t>179</a:t>
            </a:r>
            <a:br>
              <a:rPr lang="en-US" altLang="zh-CN" sz="800" smtClean="0"/>
            </a:br>
            <a:r>
              <a:rPr lang="en-US" altLang="zh-CN" sz="800" smtClean="0"/>
              <a:t>10.3.2</a:t>
            </a:r>
            <a:r>
              <a:rPr lang="zh-CN" altLang="en-US" sz="800" smtClean="0"/>
              <a:t>　点对多点系统        </a:t>
            </a:r>
            <a:r>
              <a:rPr lang="en-US" altLang="zh-CN" sz="800" smtClean="0"/>
              <a:t>180</a:t>
            </a:r>
            <a:br>
              <a:rPr lang="en-US" altLang="zh-CN" sz="800" smtClean="0"/>
            </a:br>
            <a:r>
              <a:rPr lang="en-US" altLang="zh-CN" sz="800" smtClean="0"/>
              <a:t>10.3.3</a:t>
            </a:r>
            <a:r>
              <a:rPr lang="zh-CN" altLang="en-US" sz="800" smtClean="0"/>
              <a:t>　多点对多点系统        </a:t>
            </a:r>
            <a:r>
              <a:rPr lang="en-US" altLang="zh-CN" sz="800" smtClean="0"/>
              <a:t>181</a:t>
            </a:r>
            <a:br>
              <a:rPr lang="en-US" altLang="zh-CN" sz="800" smtClean="0"/>
            </a:br>
            <a:r>
              <a:rPr lang="en-US" altLang="zh-CN" sz="800" smtClean="0"/>
              <a:t>10.3.4</a:t>
            </a:r>
            <a:r>
              <a:rPr lang="zh-CN" altLang="en-US" sz="800" smtClean="0"/>
              <a:t>　卫星系统        </a:t>
            </a:r>
            <a:r>
              <a:rPr lang="en-US" altLang="zh-CN" sz="800" smtClean="0"/>
              <a:t>181</a:t>
            </a:r>
            <a:br>
              <a:rPr lang="en-US" altLang="zh-CN" sz="800" smtClean="0"/>
            </a:br>
            <a:r>
              <a:rPr lang="en-US" altLang="zh-CN" sz="800" smtClean="0"/>
              <a:t>10.3.5</a:t>
            </a:r>
            <a:r>
              <a:rPr lang="zh-CN" altLang="en-US" sz="800" smtClean="0"/>
              <a:t>　同步卫星        </a:t>
            </a:r>
            <a:r>
              <a:rPr lang="en-US" altLang="zh-CN" sz="800" smtClean="0"/>
              <a:t>183</a:t>
            </a:r>
            <a:br>
              <a:rPr lang="en-US" altLang="zh-CN" sz="800" smtClean="0"/>
            </a:br>
            <a:r>
              <a:rPr lang="en-US" altLang="zh-CN" sz="800" smtClean="0"/>
              <a:t>10.3.6</a:t>
            </a:r>
            <a:r>
              <a:rPr lang="zh-CN" altLang="en-US" sz="800" smtClean="0"/>
              <a:t>　媒体和中低轨道卫星        </a:t>
            </a:r>
            <a:r>
              <a:rPr lang="en-US" altLang="zh-CN" sz="800" smtClean="0"/>
              <a:t>183</a:t>
            </a:r>
            <a:br>
              <a:rPr lang="en-US" altLang="zh-CN" sz="800" smtClean="0"/>
            </a:br>
            <a:r>
              <a:rPr lang="en-US" altLang="zh-CN" sz="800" smtClean="0"/>
              <a:t>10.4</a:t>
            </a:r>
            <a:r>
              <a:rPr lang="zh-CN" altLang="en-US" sz="800" smtClean="0"/>
              <a:t>　扩频技术        </a:t>
            </a:r>
            <a:r>
              <a:rPr lang="en-US" altLang="zh-CN" sz="800" smtClean="0"/>
              <a:t>184</a:t>
            </a:r>
            <a:br>
              <a:rPr lang="en-US" altLang="zh-CN" sz="800" smtClean="0"/>
            </a:br>
            <a:r>
              <a:rPr lang="en-US" altLang="zh-CN" sz="800" smtClean="0"/>
              <a:t>10.4.1</a:t>
            </a:r>
            <a:r>
              <a:rPr lang="zh-CN" altLang="en-US" sz="800" smtClean="0"/>
              <a:t>　跳频扩频        </a:t>
            </a:r>
            <a:r>
              <a:rPr lang="en-US" altLang="zh-CN" sz="800" smtClean="0"/>
              <a:t>185</a:t>
            </a:r>
            <a:br>
              <a:rPr lang="en-US" altLang="zh-CN" sz="800" smtClean="0"/>
            </a:br>
            <a:r>
              <a:rPr lang="en-US" altLang="zh-CN" sz="800" smtClean="0"/>
              <a:t>10.4.2</a:t>
            </a:r>
            <a:r>
              <a:rPr lang="zh-CN" altLang="en-US" sz="800" smtClean="0"/>
              <a:t>　直接序列扩频        </a:t>
            </a:r>
            <a:r>
              <a:rPr lang="en-US" altLang="zh-CN" sz="800" smtClean="0"/>
              <a:t>186</a:t>
            </a:r>
            <a:br>
              <a:rPr lang="en-US" altLang="zh-CN" sz="800" smtClean="0"/>
            </a:br>
            <a:r>
              <a:rPr lang="en-US" altLang="zh-CN" sz="800" smtClean="0"/>
              <a:t>10.4.3</a:t>
            </a:r>
            <a:r>
              <a:rPr lang="zh-CN" altLang="en-US" sz="800" smtClean="0"/>
              <a:t>　码分多路访问        </a:t>
            </a:r>
            <a:r>
              <a:rPr lang="en-US" altLang="zh-CN" sz="800" smtClean="0"/>
              <a:t>187</a:t>
            </a:r>
            <a:br>
              <a:rPr lang="en-US" altLang="zh-CN" sz="800" smtClean="0"/>
            </a:br>
            <a:r>
              <a:rPr lang="zh-CN" altLang="en-US" sz="800" smtClean="0"/>
              <a:t>小结        </a:t>
            </a:r>
            <a:r>
              <a:rPr lang="en-US" altLang="zh-CN" sz="800" smtClean="0"/>
              <a:t>188</a:t>
            </a:r>
            <a:br>
              <a:rPr lang="en-US" altLang="zh-CN" sz="800" smtClean="0"/>
            </a:br>
            <a:r>
              <a:rPr lang="zh-CN" altLang="en-US" sz="800" smtClean="0"/>
              <a:t>复习题        </a:t>
            </a:r>
            <a:r>
              <a:rPr lang="en-US" altLang="zh-CN" sz="800" smtClean="0"/>
              <a:t>189</a:t>
            </a:r>
            <a:br>
              <a:rPr lang="en-US" altLang="zh-CN" sz="800" smtClean="0"/>
            </a:br>
            <a:r>
              <a:rPr lang="zh-CN" altLang="en-US" sz="800" smtClean="0"/>
              <a:t>练习题        </a:t>
            </a:r>
            <a:r>
              <a:rPr lang="en-US" altLang="zh-CN" sz="800" smtClean="0"/>
              <a:t>189</a:t>
            </a:r>
            <a:br>
              <a:rPr lang="en-US" altLang="zh-CN" sz="800" smtClean="0"/>
            </a:br>
            <a:r>
              <a:rPr lang="zh-CN" altLang="en-US" sz="800" smtClean="0"/>
              <a:t>第</a:t>
            </a:r>
            <a:r>
              <a:rPr lang="en-US" altLang="zh-CN" sz="800" smtClean="0"/>
              <a:t>11</a:t>
            </a:r>
            <a:r>
              <a:rPr lang="zh-CN" altLang="en-US" sz="800" smtClean="0"/>
              <a:t>章　传输网络        </a:t>
            </a:r>
            <a:r>
              <a:rPr lang="en-US" altLang="zh-CN" sz="800" smtClean="0"/>
              <a:t>190</a:t>
            </a:r>
            <a:br>
              <a:rPr lang="en-US" altLang="zh-CN" sz="800" smtClean="0"/>
            </a:br>
            <a:r>
              <a:rPr lang="en-US" altLang="zh-CN" sz="800" smtClean="0"/>
              <a:t>11.1</a:t>
            </a:r>
            <a:r>
              <a:rPr lang="zh-CN" altLang="en-US" sz="800" smtClean="0"/>
              <a:t>　引言        </a:t>
            </a:r>
            <a:r>
              <a:rPr lang="en-US" altLang="zh-CN" sz="800" smtClean="0"/>
              <a:t>190</a:t>
            </a:r>
            <a:br>
              <a:rPr lang="en-US" altLang="zh-CN" sz="800" smtClean="0"/>
            </a:br>
            <a:r>
              <a:rPr lang="en-US" altLang="zh-CN" sz="800" smtClean="0"/>
              <a:t>11.2</a:t>
            </a:r>
            <a:r>
              <a:rPr lang="zh-CN" altLang="en-US" sz="800" smtClean="0"/>
              <a:t>　</a:t>
            </a:r>
            <a:r>
              <a:rPr lang="en-US" altLang="zh-CN" sz="800" smtClean="0"/>
              <a:t>PDH</a:t>
            </a:r>
            <a:r>
              <a:rPr lang="zh-CN" altLang="en-US" sz="800" smtClean="0"/>
              <a:t>网        </a:t>
            </a:r>
            <a:r>
              <a:rPr lang="en-US" altLang="zh-CN" sz="800" smtClean="0"/>
              <a:t>190</a:t>
            </a:r>
            <a:br>
              <a:rPr lang="en-US" altLang="zh-CN" sz="800" smtClean="0"/>
            </a:br>
            <a:r>
              <a:rPr lang="en-US" altLang="zh-CN" sz="800" smtClean="0"/>
              <a:t>11.2.1</a:t>
            </a:r>
            <a:r>
              <a:rPr lang="zh-CN" altLang="en-US" sz="800" smtClean="0"/>
              <a:t>　速率层次        </a:t>
            </a:r>
            <a:r>
              <a:rPr lang="en-US" altLang="zh-CN" sz="800" smtClean="0"/>
              <a:t>190</a:t>
            </a:r>
            <a:br>
              <a:rPr lang="en-US" altLang="zh-CN" sz="800" smtClean="0"/>
            </a:br>
            <a:r>
              <a:rPr lang="en-US" altLang="zh-CN" sz="800" smtClean="0"/>
              <a:t>11.2.2</a:t>
            </a:r>
            <a:r>
              <a:rPr lang="zh-CN" altLang="en-US" sz="800" smtClean="0"/>
              <a:t>　多路复用方法        </a:t>
            </a:r>
            <a:r>
              <a:rPr lang="en-US" altLang="zh-CN" sz="800" smtClean="0"/>
              <a:t>191</a:t>
            </a:r>
            <a:br>
              <a:rPr lang="en-US" altLang="zh-CN" sz="800" smtClean="0"/>
            </a:br>
            <a:r>
              <a:rPr lang="en-US" altLang="zh-CN" sz="800" smtClean="0"/>
              <a:t>11.2.3</a:t>
            </a:r>
            <a:r>
              <a:rPr lang="zh-CN" altLang="en-US" sz="800" smtClean="0"/>
              <a:t>　</a:t>
            </a:r>
            <a:r>
              <a:rPr lang="en-US" altLang="zh-CN" sz="800" smtClean="0"/>
              <a:t>PDH</a:t>
            </a:r>
            <a:r>
              <a:rPr lang="zh-CN" altLang="en-US" sz="800" smtClean="0"/>
              <a:t>技术的局限性        </a:t>
            </a:r>
            <a:r>
              <a:rPr lang="en-US" altLang="zh-CN" sz="800" smtClean="0"/>
              <a:t>192</a:t>
            </a:r>
            <a:br>
              <a:rPr lang="en-US" altLang="zh-CN" sz="800" smtClean="0"/>
            </a:br>
            <a:r>
              <a:rPr lang="en-US" altLang="zh-CN" sz="800" smtClean="0"/>
              <a:t>11.3</a:t>
            </a:r>
            <a:r>
              <a:rPr lang="zh-CN" altLang="en-US" sz="800" smtClean="0"/>
              <a:t>　</a:t>
            </a:r>
            <a:r>
              <a:rPr lang="en-US" altLang="zh-CN" sz="800" smtClean="0"/>
              <a:t>SONET/SDH</a:t>
            </a:r>
            <a:r>
              <a:rPr lang="zh-CN" altLang="en-US" sz="800" smtClean="0"/>
              <a:t>网        </a:t>
            </a:r>
            <a:r>
              <a:rPr lang="en-US" altLang="zh-CN" sz="800" smtClean="0"/>
              <a:t>193</a:t>
            </a:r>
            <a:br>
              <a:rPr lang="en-US" altLang="zh-CN" sz="800" smtClean="0"/>
            </a:br>
            <a:r>
              <a:rPr lang="en-US" altLang="zh-CN" sz="800" smtClean="0"/>
              <a:t>11.3.1</a:t>
            </a:r>
            <a:r>
              <a:rPr lang="zh-CN" altLang="en-US" sz="800" smtClean="0"/>
              <a:t>　速率层次与多路复用方法        </a:t>
            </a:r>
            <a:r>
              <a:rPr lang="en-US" altLang="zh-CN" sz="800" smtClean="0"/>
              <a:t>193</a:t>
            </a:r>
            <a:br>
              <a:rPr lang="en-US" altLang="zh-CN" sz="800" smtClean="0"/>
            </a:br>
            <a:r>
              <a:rPr lang="en-US" altLang="zh-CN" sz="800" smtClean="0"/>
              <a:t>11.3.2</a:t>
            </a:r>
            <a:r>
              <a:rPr lang="zh-CN" altLang="en-US" sz="800" smtClean="0"/>
              <a:t>　设备类型        </a:t>
            </a:r>
            <a:r>
              <a:rPr lang="en-US" altLang="zh-CN" sz="800" smtClean="0"/>
              <a:t>195</a:t>
            </a:r>
            <a:br>
              <a:rPr lang="en-US" altLang="zh-CN" sz="800" smtClean="0"/>
            </a:br>
            <a:r>
              <a:rPr lang="en-US" altLang="zh-CN" sz="800" smtClean="0"/>
              <a:t>11.3.3</a:t>
            </a:r>
            <a:r>
              <a:rPr lang="zh-CN" altLang="en-US" sz="800" smtClean="0"/>
              <a:t>　协议栈        </a:t>
            </a:r>
            <a:r>
              <a:rPr lang="en-US" altLang="zh-CN" sz="800" smtClean="0"/>
              <a:t>196</a:t>
            </a:r>
            <a:br>
              <a:rPr lang="en-US" altLang="zh-CN" sz="800" smtClean="0"/>
            </a:br>
            <a:r>
              <a:rPr lang="en-US" altLang="zh-CN" sz="800" smtClean="0"/>
              <a:t>11.3.4</a:t>
            </a:r>
            <a:r>
              <a:rPr lang="zh-CN" altLang="en-US" sz="800" smtClean="0"/>
              <a:t>　</a:t>
            </a:r>
            <a:r>
              <a:rPr lang="en-US" altLang="zh-CN" sz="800" smtClean="0"/>
              <a:t>STM-N</a:t>
            </a:r>
            <a:r>
              <a:rPr lang="zh-CN" altLang="en-US" sz="800" smtClean="0"/>
              <a:t>帧        </a:t>
            </a:r>
            <a:r>
              <a:rPr lang="en-US" altLang="zh-CN" sz="800" smtClean="0"/>
              <a:t>196</a:t>
            </a:r>
            <a:br>
              <a:rPr lang="en-US" altLang="zh-CN" sz="800" smtClean="0"/>
            </a:br>
            <a:r>
              <a:rPr lang="en-US" altLang="zh-CN" sz="800" smtClean="0"/>
              <a:t>11.3.5</a:t>
            </a:r>
            <a:r>
              <a:rPr lang="zh-CN" altLang="en-US" sz="800" smtClean="0"/>
              <a:t>　典型的拓扑        </a:t>
            </a:r>
            <a:r>
              <a:rPr lang="en-US" altLang="zh-CN" sz="800" smtClean="0"/>
              <a:t>198</a:t>
            </a:r>
            <a:br>
              <a:rPr lang="en-US" altLang="zh-CN" sz="800" smtClean="0"/>
            </a:br>
            <a:r>
              <a:rPr lang="en-US" altLang="zh-CN" sz="800" smtClean="0"/>
              <a:t>11.3.6</a:t>
            </a:r>
            <a:r>
              <a:rPr lang="zh-CN" altLang="en-US" sz="800" smtClean="0"/>
              <a:t>　保证网络抗毁性的方法        </a:t>
            </a:r>
            <a:r>
              <a:rPr lang="en-US" altLang="zh-CN" sz="800" smtClean="0"/>
              <a:t>199</a:t>
            </a:r>
            <a:br>
              <a:rPr lang="en-US" altLang="zh-CN" sz="800" smtClean="0"/>
            </a:br>
            <a:r>
              <a:rPr lang="en-US" altLang="zh-CN" sz="800" smtClean="0"/>
              <a:t>11.4</a:t>
            </a:r>
            <a:r>
              <a:rPr lang="zh-CN" altLang="en-US" sz="800" smtClean="0"/>
              <a:t>　</a:t>
            </a:r>
            <a:r>
              <a:rPr lang="en-US" altLang="zh-CN" sz="800" smtClean="0"/>
              <a:t>DWDM</a:t>
            </a:r>
            <a:r>
              <a:rPr lang="zh-CN" altLang="en-US" sz="800" smtClean="0"/>
              <a:t>网络        </a:t>
            </a:r>
            <a:r>
              <a:rPr lang="en-US" altLang="zh-CN" sz="800" smtClean="0"/>
              <a:t>202</a:t>
            </a:r>
            <a:br>
              <a:rPr lang="en-US" altLang="zh-CN" sz="800" smtClean="0"/>
            </a:br>
            <a:r>
              <a:rPr lang="en-US" altLang="zh-CN" sz="800" smtClean="0"/>
              <a:t>11.4.1</a:t>
            </a:r>
            <a:r>
              <a:rPr lang="zh-CN" altLang="en-US" sz="800" smtClean="0"/>
              <a:t>　运行原理        </a:t>
            </a:r>
            <a:r>
              <a:rPr lang="en-US" altLang="zh-CN" sz="800" smtClean="0"/>
              <a:t>203</a:t>
            </a:r>
            <a:br>
              <a:rPr lang="en-US" altLang="zh-CN" sz="800" smtClean="0"/>
            </a:br>
            <a:r>
              <a:rPr lang="en-US" altLang="zh-CN" sz="800" smtClean="0"/>
              <a:t>11.4.2</a:t>
            </a:r>
            <a:r>
              <a:rPr lang="zh-CN" altLang="en-US" sz="800" smtClean="0"/>
              <a:t>　光纤放大器        </a:t>
            </a:r>
            <a:r>
              <a:rPr lang="en-US" altLang="zh-CN" sz="800" smtClean="0"/>
              <a:t>204</a:t>
            </a:r>
            <a:br>
              <a:rPr lang="en-US" altLang="zh-CN" sz="800" smtClean="0"/>
            </a:br>
            <a:r>
              <a:rPr lang="en-US" altLang="zh-CN" sz="800" smtClean="0"/>
              <a:t>11.4.3</a:t>
            </a:r>
            <a:r>
              <a:rPr lang="zh-CN" altLang="en-US" sz="800" smtClean="0"/>
              <a:t>　典型的拓扑        </a:t>
            </a:r>
            <a:r>
              <a:rPr lang="en-US" altLang="zh-CN" sz="800" smtClean="0"/>
              <a:t>205</a:t>
            </a:r>
            <a:br>
              <a:rPr lang="en-US" altLang="zh-CN" sz="800" smtClean="0"/>
            </a:br>
            <a:r>
              <a:rPr lang="en-US" altLang="zh-CN" sz="800" smtClean="0"/>
              <a:t>11.4.4</a:t>
            </a:r>
            <a:r>
              <a:rPr lang="zh-CN" altLang="en-US" sz="800" smtClean="0"/>
              <a:t>　光添加</a:t>
            </a:r>
            <a:r>
              <a:rPr lang="en-US" altLang="zh-CN" sz="800" smtClean="0"/>
              <a:t>/</a:t>
            </a:r>
            <a:r>
              <a:rPr lang="zh-CN" altLang="en-US" sz="800" smtClean="0"/>
              <a:t>丢弃多路复用器        </a:t>
            </a:r>
            <a:r>
              <a:rPr lang="en-US" altLang="zh-CN" sz="800" smtClean="0"/>
              <a:t>206</a:t>
            </a:r>
            <a:br>
              <a:rPr lang="en-US" altLang="zh-CN" sz="800" smtClean="0"/>
            </a:br>
            <a:r>
              <a:rPr lang="en-US" altLang="zh-CN" sz="800" smtClean="0"/>
              <a:t>11.4.5</a:t>
            </a:r>
            <a:r>
              <a:rPr lang="zh-CN" altLang="en-US" sz="800" smtClean="0"/>
              <a:t>　光交叉连接器        </a:t>
            </a:r>
            <a:r>
              <a:rPr lang="en-US" altLang="zh-CN" sz="800" smtClean="0"/>
              <a:t>207</a:t>
            </a:r>
            <a:br>
              <a:rPr lang="en-US" altLang="zh-CN" sz="800" smtClean="0"/>
            </a:br>
            <a:r>
              <a:rPr lang="en-US" altLang="zh-CN" sz="800" smtClean="0"/>
              <a:t>11.5</a:t>
            </a:r>
            <a:r>
              <a:rPr lang="zh-CN" altLang="en-US" sz="800" smtClean="0"/>
              <a:t>　案例学习        </a:t>
            </a:r>
            <a:r>
              <a:rPr lang="en-US" altLang="zh-CN" sz="800" smtClean="0"/>
              <a:t>208</a:t>
            </a:r>
            <a:br>
              <a:rPr lang="en-US" altLang="zh-CN" sz="800" smtClean="0"/>
            </a:br>
            <a:r>
              <a:rPr lang="zh-CN" altLang="en-US" sz="800" smtClean="0"/>
              <a:t>小结        </a:t>
            </a:r>
            <a:r>
              <a:rPr lang="en-US" altLang="zh-CN" sz="800" smtClean="0"/>
              <a:t>209</a:t>
            </a:r>
            <a:br>
              <a:rPr lang="en-US" altLang="zh-CN" sz="800" smtClean="0"/>
            </a:br>
            <a:r>
              <a:rPr lang="zh-CN" altLang="en-US" sz="800" smtClean="0"/>
              <a:t>复习题        </a:t>
            </a:r>
            <a:r>
              <a:rPr lang="en-US" altLang="zh-CN" sz="800" smtClean="0"/>
              <a:t>210</a:t>
            </a:r>
            <a:br>
              <a:rPr lang="en-US" altLang="zh-CN" sz="800" smtClean="0"/>
            </a:br>
            <a:r>
              <a:rPr lang="zh-CN" altLang="en-US" sz="800" smtClean="0"/>
              <a:t>练习题        </a:t>
            </a:r>
            <a:r>
              <a:rPr lang="en-US" altLang="zh-CN" sz="800" smtClean="0"/>
              <a:t>211</a:t>
            </a:r>
            <a:br>
              <a:rPr lang="en-US" altLang="zh-CN" sz="800" smtClean="0"/>
            </a:br>
            <a:r>
              <a:rPr lang="zh-CN" altLang="en-US" sz="800" smtClean="0"/>
              <a:t>第三部分　局  域  网</a:t>
            </a:r>
            <a:br>
              <a:rPr lang="zh-CN" altLang="en-US" sz="800" smtClean="0"/>
            </a:br>
            <a:r>
              <a:rPr lang="zh-CN" altLang="en-US" sz="800" smtClean="0"/>
              <a:t>第</a:t>
            </a:r>
            <a:r>
              <a:rPr lang="en-US" altLang="zh-CN" sz="800" smtClean="0"/>
              <a:t>12</a:t>
            </a:r>
            <a:r>
              <a:rPr lang="zh-CN" altLang="en-US" sz="800" smtClean="0"/>
              <a:t>章　以太网        </a:t>
            </a:r>
            <a:r>
              <a:rPr lang="en-US" altLang="zh-CN" sz="800" smtClean="0"/>
              <a:t>214</a:t>
            </a:r>
            <a:br>
              <a:rPr lang="en-US" altLang="zh-CN" sz="800" smtClean="0"/>
            </a:br>
            <a:r>
              <a:rPr lang="en-US" altLang="zh-CN" sz="800" smtClean="0"/>
              <a:t>12.1</a:t>
            </a:r>
            <a:r>
              <a:rPr lang="zh-CN" altLang="en-US" sz="800" smtClean="0"/>
              <a:t>　引言        </a:t>
            </a:r>
            <a:r>
              <a:rPr lang="en-US" altLang="zh-CN" sz="800" smtClean="0"/>
              <a:t>214</a:t>
            </a:r>
            <a:br>
              <a:rPr lang="en-US" altLang="zh-CN" sz="800" smtClean="0"/>
            </a:br>
            <a:r>
              <a:rPr lang="en-US" altLang="zh-CN" sz="800" smtClean="0"/>
              <a:t>12.2</a:t>
            </a:r>
            <a:r>
              <a:rPr lang="zh-CN" altLang="en-US" sz="800" smtClean="0"/>
              <a:t>　</a:t>
            </a:r>
            <a:r>
              <a:rPr lang="en-US" altLang="zh-CN" sz="800" smtClean="0"/>
              <a:t>LAN</a:t>
            </a:r>
            <a:r>
              <a:rPr lang="zh-CN" altLang="en-US" sz="800" smtClean="0"/>
              <a:t>协议的一般特性        </a:t>
            </a:r>
            <a:r>
              <a:rPr lang="en-US" altLang="zh-CN" sz="800" smtClean="0"/>
              <a:t>214</a:t>
            </a:r>
            <a:br>
              <a:rPr lang="en-US" altLang="zh-CN" sz="800" smtClean="0"/>
            </a:br>
            <a:r>
              <a:rPr lang="en-US" altLang="zh-CN" sz="800" smtClean="0"/>
              <a:t>12.2.1</a:t>
            </a:r>
            <a:r>
              <a:rPr lang="zh-CN" altLang="en-US" sz="800" smtClean="0"/>
              <a:t>　标准拓扑和共享介质        </a:t>
            </a:r>
            <a:r>
              <a:rPr lang="en-US" altLang="zh-CN" sz="800" smtClean="0"/>
              <a:t>214</a:t>
            </a:r>
            <a:br>
              <a:rPr lang="en-US" altLang="zh-CN" sz="800" smtClean="0"/>
            </a:br>
            <a:r>
              <a:rPr lang="en-US" altLang="zh-CN" sz="800" smtClean="0"/>
              <a:t>12.2.2</a:t>
            </a:r>
            <a:r>
              <a:rPr lang="zh-CN" altLang="en-US" sz="800" smtClean="0"/>
              <a:t>　</a:t>
            </a:r>
            <a:r>
              <a:rPr lang="en-US" altLang="zh-CN" sz="800" smtClean="0"/>
              <a:t>LAN</a:t>
            </a:r>
            <a:r>
              <a:rPr lang="zh-CN" altLang="en-US" sz="800" smtClean="0"/>
              <a:t>协议栈        </a:t>
            </a:r>
            <a:r>
              <a:rPr lang="en-US" altLang="zh-CN" sz="800" smtClean="0"/>
              <a:t>215</a:t>
            </a:r>
            <a:br>
              <a:rPr lang="en-US" altLang="zh-CN" sz="800" smtClean="0"/>
            </a:br>
            <a:r>
              <a:rPr lang="en-US" altLang="zh-CN" sz="800" smtClean="0"/>
              <a:t>12.2.3</a:t>
            </a:r>
            <a:r>
              <a:rPr lang="zh-CN" altLang="en-US" sz="800" smtClean="0"/>
              <a:t>　</a:t>
            </a:r>
            <a:r>
              <a:rPr lang="en-US" altLang="zh-CN" sz="800" smtClean="0"/>
              <a:t>IEEE 802.x</a:t>
            </a:r>
            <a:r>
              <a:rPr lang="zh-CN" altLang="en-US" sz="800" smtClean="0"/>
              <a:t>标准的结构        </a:t>
            </a:r>
            <a:r>
              <a:rPr lang="en-US" altLang="zh-CN" sz="800" smtClean="0"/>
              <a:t>219</a:t>
            </a:r>
            <a:br>
              <a:rPr lang="en-US" altLang="zh-CN" sz="800" smtClean="0"/>
            </a:br>
            <a:r>
              <a:rPr lang="en-US" altLang="zh-CN" sz="800" smtClean="0"/>
              <a:t>12.3</a:t>
            </a:r>
            <a:r>
              <a:rPr lang="zh-CN" altLang="en-US" sz="800" smtClean="0"/>
              <a:t>　</a:t>
            </a:r>
            <a:r>
              <a:rPr lang="en-US" altLang="zh-CN" sz="800" smtClean="0"/>
              <a:t>CSMA/CD        220</a:t>
            </a:r>
            <a:br>
              <a:rPr lang="en-US" altLang="zh-CN" sz="800" smtClean="0"/>
            </a:br>
            <a:r>
              <a:rPr lang="en-US" altLang="zh-CN" sz="800" smtClean="0"/>
              <a:t>12.3.1</a:t>
            </a:r>
            <a:r>
              <a:rPr lang="zh-CN" altLang="en-US" sz="800" smtClean="0"/>
              <a:t>　</a:t>
            </a:r>
            <a:r>
              <a:rPr lang="en-US" altLang="zh-CN" sz="800" smtClean="0"/>
              <a:t>MAC</a:t>
            </a:r>
            <a:r>
              <a:rPr lang="zh-CN" altLang="en-US" sz="800" smtClean="0"/>
              <a:t>地址        </a:t>
            </a:r>
            <a:r>
              <a:rPr lang="en-US" altLang="zh-CN" sz="800" smtClean="0"/>
              <a:t>220</a:t>
            </a:r>
            <a:br>
              <a:rPr lang="en-US" altLang="zh-CN" sz="800" smtClean="0"/>
            </a:br>
            <a:r>
              <a:rPr lang="en-US" altLang="zh-CN" sz="800" smtClean="0"/>
              <a:t>12.3.2</a:t>
            </a:r>
            <a:r>
              <a:rPr lang="zh-CN" altLang="en-US" sz="800" smtClean="0"/>
              <a:t>　介质访问和数据传输        </a:t>
            </a:r>
            <a:r>
              <a:rPr lang="en-US" altLang="zh-CN" sz="800" smtClean="0"/>
              <a:t>221</a:t>
            </a:r>
            <a:br>
              <a:rPr lang="en-US" altLang="zh-CN" sz="800" smtClean="0"/>
            </a:br>
            <a:r>
              <a:rPr lang="en-US" altLang="zh-CN" sz="800" smtClean="0"/>
              <a:t>12.3.3</a:t>
            </a:r>
            <a:r>
              <a:rPr lang="zh-CN" altLang="en-US" sz="800" smtClean="0"/>
              <a:t>　冲突        </a:t>
            </a:r>
            <a:r>
              <a:rPr lang="en-US" altLang="zh-CN" sz="800" smtClean="0"/>
              <a:t>222</a:t>
            </a:r>
            <a:br>
              <a:rPr lang="en-US" altLang="zh-CN" sz="800" smtClean="0"/>
            </a:br>
            <a:r>
              <a:rPr lang="en-US" altLang="zh-CN" sz="800" smtClean="0"/>
              <a:t>12.3.4</a:t>
            </a:r>
            <a:r>
              <a:rPr lang="zh-CN" altLang="en-US" sz="800" smtClean="0"/>
              <a:t>　路径延迟值和冲突检测        </a:t>
            </a:r>
            <a:r>
              <a:rPr lang="en-US" altLang="zh-CN" sz="800" smtClean="0"/>
              <a:t>223</a:t>
            </a:r>
            <a:br>
              <a:rPr lang="en-US" altLang="zh-CN" sz="800" smtClean="0"/>
            </a:br>
            <a:r>
              <a:rPr lang="en-US" altLang="zh-CN" sz="800" smtClean="0"/>
              <a:t>12.4</a:t>
            </a:r>
            <a:r>
              <a:rPr lang="zh-CN" altLang="en-US" sz="800" smtClean="0"/>
              <a:t>　以太网帧格式        </a:t>
            </a:r>
            <a:r>
              <a:rPr lang="en-US" altLang="zh-CN" sz="800" smtClean="0"/>
              <a:t>224</a:t>
            </a:r>
            <a:br>
              <a:rPr lang="en-US" altLang="zh-CN" sz="800" smtClean="0"/>
            </a:br>
            <a:r>
              <a:rPr lang="en-US" altLang="zh-CN" sz="800" smtClean="0"/>
              <a:t>12.4.1</a:t>
            </a:r>
            <a:r>
              <a:rPr lang="zh-CN" altLang="en-US" sz="800" smtClean="0"/>
              <a:t>　</a:t>
            </a:r>
            <a:r>
              <a:rPr lang="en-US" altLang="zh-CN" sz="800" smtClean="0"/>
              <a:t>802.3/LLC        225</a:t>
            </a:r>
            <a:br>
              <a:rPr lang="en-US" altLang="zh-CN" sz="800" smtClean="0"/>
            </a:br>
            <a:r>
              <a:rPr lang="en-US" altLang="zh-CN" sz="800" smtClean="0"/>
              <a:t>12.4.2</a:t>
            </a:r>
            <a:r>
              <a:rPr lang="zh-CN" altLang="en-US" sz="800" smtClean="0"/>
              <a:t>　原始</a:t>
            </a:r>
            <a:r>
              <a:rPr lang="en-US" altLang="zh-CN" sz="800" smtClean="0"/>
              <a:t>802.3/Novell 802.3</a:t>
            </a:r>
            <a:r>
              <a:rPr lang="zh-CN" altLang="en-US" sz="800" smtClean="0"/>
              <a:t>帧        </a:t>
            </a:r>
            <a:r>
              <a:rPr lang="en-US" altLang="zh-CN" sz="800" smtClean="0"/>
              <a:t>226</a:t>
            </a:r>
            <a:br>
              <a:rPr lang="en-US" altLang="zh-CN" sz="800" smtClean="0"/>
            </a:br>
            <a:r>
              <a:rPr lang="en-US" altLang="zh-CN" sz="800" smtClean="0"/>
              <a:t>12.4.3</a:t>
            </a:r>
            <a:r>
              <a:rPr lang="zh-CN" altLang="en-US" sz="800" smtClean="0"/>
              <a:t>　以太网</a:t>
            </a:r>
            <a:r>
              <a:rPr lang="en-US" altLang="zh-CN" sz="800" smtClean="0"/>
              <a:t>DIX/</a:t>
            </a:r>
            <a:r>
              <a:rPr lang="zh-CN" altLang="en-US" sz="800" smtClean="0"/>
              <a:t>以太网</a:t>
            </a:r>
            <a:r>
              <a:rPr lang="en-US" altLang="zh-CN" sz="800" smtClean="0"/>
              <a:t>II</a:t>
            </a:r>
            <a:r>
              <a:rPr lang="zh-CN" altLang="en-US" sz="800" smtClean="0"/>
              <a:t>帧        </a:t>
            </a:r>
            <a:r>
              <a:rPr lang="en-US" altLang="zh-CN" sz="800" smtClean="0"/>
              <a:t>226</a:t>
            </a:r>
            <a:br>
              <a:rPr lang="en-US" altLang="zh-CN" sz="800" smtClean="0"/>
            </a:br>
            <a:r>
              <a:rPr lang="en-US" altLang="zh-CN" sz="800" smtClean="0"/>
              <a:t>12.4.4</a:t>
            </a:r>
            <a:r>
              <a:rPr lang="zh-CN" altLang="en-US" sz="800" smtClean="0"/>
              <a:t>　以太网</a:t>
            </a:r>
            <a:r>
              <a:rPr lang="en-US" altLang="zh-CN" sz="800" smtClean="0"/>
              <a:t>SNAP</a:t>
            </a:r>
            <a:r>
              <a:rPr lang="zh-CN" altLang="en-US" sz="800" smtClean="0"/>
              <a:t>帧        </a:t>
            </a:r>
            <a:r>
              <a:rPr lang="en-US" altLang="zh-CN" sz="800" smtClean="0"/>
              <a:t>226</a:t>
            </a:r>
            <a:br>
              <a:rPr lang="en-US" altLang="zh-CN" sz="800" smtClean="0"/>
            </a:br>
            <a:r>
              <a:rPr lang="en-US" altLang="zh-CN" sz="800" smtClean="0"/>
              <a:t>12.4.5</a:t>
            </a:r>
            <a:r>
              <a:rPr lang="zh-CN" altLang="en-US" sz="800" smtClean="0"/>
              <a:t>　使用各种类型的以太网帧        </a:t>
            </a:r>
            <a:r>
              <a:rPr lang="en-US" altLang="zh-CN" sz="800" smtClean="0"/>
              <a:t>226</a:t>
            </a:r>
            <a:br>
              <a:rPr lang="en-US" altLang="zh-CN" sz="800" smtClean="0"/>
            </a:br>
            <a:r>
              <a:rPr lang="en-US" altLang="zh-CN" sz="800" smtClean="0"/>
              <a:t>12.5</a:t>
            </a:r>
            <a:r>
              <a:rPr lang="zh-CN" altLang="en-US" sz="800" smtClean="0"/>
              <a:t>　以太网的最好性能        </a:t>
            </a:r>
            <a:r>
              <a:rPr lang="en-US" altLang="zh-CN" sz="800" smtClean="0"/>
              <a:t>227</a:t>
            </a:r>
            <a:br>
              <a:rPr lang="en-US" altLang="zh-CN" sz="800" smtClean="0"/>
            </a:br>
            <a:r>
              <a:rPr lang="en-US" altLang="zh-CN" sz="800" smtClean="0"/>
              <a:t>12.6</a:t>
            </a:r>
            <a:r>
              <a:rPr lang="zh-CN" altLang="en-US" sz="800" smtClean="0"/>
              <a:t>　以太网物理介质规范        </a:t>
            </a:r>
            <a:r>
              <a:rPr lang="en-US" altLang="zh-CN" sz="800" smtClean="0"/>
              <a:t>228</a:t>
            </a:r>
            <a:br>
              <a:rPr lang="en-US" altLang="zh-CN" sz="800" smtClean="0"/>
            </a:br>
            <a:r>
              <a:rPr lang="en-US" altLang="zh-CN" sz="800" smtClean="0"/>
              <a:t>12.6.1</a:t>
            </a:r>
            <a:r>
              <a:rPr lang="zh-CN" altLang="en-US" sz="800" smtClean="0"/>
              <a:t>　</a:t>
            </a:r>
            <a:r>
              <a:rPr lang="en-US" altLang="zh-CN" sz="800" smtClean="0"/>
              <a:t>10Base-5        229</a:t>
            </a:r>
            <a:br>
              <a:rPr lang="en-US" altLang="zh-CN" sz="800" smtClean="0"/>
            </a:br>
            <a:r>
              <a:rPr lang="en-US" altLang="zh-CN" sz="800" smtClean="0"/>
              <a:t>12.6.2</a:t>
            </a:r>
            <a:r>
              <a:rPr lang="zh-CN" altLang="en-US" sz="800" smtClean="0"/>
              <a:t>　</a:t>
            </a:r>
            <a:r>
              <a:rPr lang="en-US" altLang="zh-CN" sz="800" smtClean="0"/>
              <a:t>10Base-2        230</a:t>
            </a:r>
            <a:br>
              <a:rPr lang="en-US" altLang="zh-CN" sz="800" smtClean="0"/>
            </a:br>
            <a:r>
              <a:rPr lang="en-US" altLang="zh-CN" sz="800" smtClean="0"/>
              <a:t>12.6.3</a:t>
            </a:r>
            <a:r>
              <a:rPr lang="zh-CN" altLang="en-US" sz="800" smtClean="0"/>
              <a:t>　</a:t>
            </a:r>
            <a:r>
              <a:rPr lang="en-US" altLang="zh-CN" sz="800" smtClean="0"/>
              <a:t>10Base-T        231</a:t>
            </a:r>
            <a:br>
              <a:rPr lang="en-US" altLang="zh-CN" sz="800" smtClean="0"/>
            </a:br>
            <a:r>
              <a:rPr lang="en-US" altLang="zh-CN" sz="800" smtClean="0"/>
              <a:t>12.6.4</a:t>
            </a:r>
            <a:r>
              <a:rPr lang="zh-CN" altLang="en-US" sz="800" smtClean="0"/>
              <a:t>　光纤以太网        </a:t>
            </a:r>
            <a:r>
              <a:rPr lang="en-US" altLang="zh-CN" sz="800" smtClean="0"/>
              <a:t>233</a:t>
            </a:r>
            <a:br>
              <a:rPr lang="en-US" altLang="zh-CN" sz="800" smtClean="0"/>
            </a:br>
            <a:r>
              <a:rPr lang="en-US" altLang="zh-CN" sz="800" smtClean="0"/>
              <a:t>12.6.5</a:t>
            </a:r>
            <a:r>
              <a:rPr lang="zh-CN" altLang="en-US" sz="800" smtClean="0"/>
              <a:t>　冲突域        </a:t>
            </a:r>
            <a:r>
              <a:rPr lang="en-US" altLang="zh-CN" sz="800" smtClean="0"/>
              <a:t>234</a:t>
            </a:r>
            <a:br>
              <a:rPr lang="en-US" altLang="zh-CN" sz="800" smtClean="0"/>
            </a:br>
            <a:r>
              <a:rPr lang="en-US" altLang="zh-CN" sz="800" smtClean="0"/>
              <a:t>12.6.6</a:t>
            </a:r>
            <a:r>
              <a:rPr lang="zh-CN" altLang="en-US" sz="800" smtClean="0"/>
              <a:t>　</a:t>
            </a:r>
            <a:r>
              <a:rPr lang="en-US" altLang="zh-CN" sz="800" smtClean="0"/>
              <a:t>10Mb/s</a:t>
            </a:r>
            <a:r>
              <a:rPr lang="zh-CN" altLang="en-US" sz="800" smtClean="0"/>
              <a:t>以太网标准的公共特性        </a:t>
            </a:r>
            <a:r>
              <a:rPr lang="en-US" altLang="zh-CN" sz="800" smtClean="0"/>
              <a:t>234</a:t>
            </a:r>
            <a:br>
              <a:rPr lang="en-US" altLang="zh-CN" sz="800" smtClean="0"/>
            </a:br>
            <a:r>
              <a:rPr lang="en-US" altLang="zh-CN" sz="800" smtClean="0"/>
              <a:t>12.7</a:t>
            </a:r>
            <a:r>
              <a:rPr lang="zh-CN" altLang="en-US" sz="800" smtClean="0"/>
              <a:t>　案例学习        </a:t>
            </a:r>
            <a:r>
              <a:rPr lang="en-US" altLang="zh-CN" sz="800" smtClean="0"/>
              <a:t>234</a:t>
            </a:r>
            <a:br>
              <a:rPr lang="en-US" altLang="zh-CN" sz="800" smtClean="0"/>
            </a:br>
            <a:r>
              <a:rPr lang="zh-CN" altLang="en-US" sz="800" smtClean="0"/>
              <a:t>小结        </a:t>
            </a:r>
            <a:r>
              <a:rPr lang="en-US" altLang="zh-CN" sz="800" smtClean="0"/>
              <a:t>237</a:t>
            </a:r>
            <a:br>
              <a:rPr lang="en-US" altLang="zh-CN" sz="800" smtClean="0"/>
            </a:br>
            <a:r>
              <a:rPr lang="zh-CN" altLang="en-US" sz="800" smtClean="0"/>
              <a:t>复习题        </a:t>
            </a:r>
            <a:r>
              <a:rPr lang="en-US" altLang="zh-CN" sz="800" smtClean="0"/>
              <a:t>238</a:t>
            </a:r>
            <a:br>
              <a:rPr lang="en-US" altLang="zh-CN" sz="800" smtClean="0"/>
            </a:br>
            <a:r>
              <a:rPr lang="zh-CN" altLang="en-US" sz="800" smtClean="0"/>
              <a:t>练习题        </a:t>
            </a:r>
            <a:r>
              <a:rPr lang="en-US" altLang="zh-CN" sz="800" smtClean="0"/>
              <a:t>239</a:t>
            </a:r>
            <a:br>
              <a:rPr lang="en-US" altLang="zh-CN" sz="800" smtClean="0"/>
            </a:br>
            <a:r>
              <a:rPr lang="zh-CN" altLang="en-US" sz="800" smtClean="0"/>
              <a:t>第</a:t>
            </a:r>
            <a:r>
              <a:rPr lang="en-US" altLang="zh-CN" sz="800" smtClean="0"/>
              <a:t>13</a:t>
            </a:r>
            <a:r>
              <a:rPr lang="zh-CN" altLang="en-US" sz="800" smtClean="0"/>
              <a:t>章　高速以太网        </a:t>
            </a:r>
            <a:r>
              <a:rPr lang="en-US" altLang="zh-CN" sz="800" smtClean="0"/>
              <a:t>241</a:t>
            </a:r>
            <a:br>
              <a:rPr lang="en-US" altLang="zh-CN" sz="800" smtClean="0"/>
            </a:br>
            <a:r>
              <a:rPr lang="en-US" altLang="zh-CN" sz="800" smtClean="0"/>
              <a:t>13.1</a:t>
            </a:r>
            <a:r>
              <a:rPr lang="zh-CN" altLang="en-US" sz="800" smtClean="0"/>
              <a:t>　引言        </a:t>
            </a:r>
            <a:r>
              <a:rPr lang="en-US" altLang="zh-CN" sz="800" smtClean="0"/>
              <a:t>241</a:t>
            </a:r>
            <a:br>
              <a:rPr lang="en-US" altLang="zh-CN" sz="800" smtClean="0"/>
            </a:br>
            <a:r>
              <a:rPr lang="en-US" altLang="zh-CN" sz="800" smtClean="0"/>
              <a:t>13.2</a:t>
            </a:r>
            <a:r>
              <a:rPr lang="zh-CN" altLang="en-US" sz="800" smtClean="0"/>
              <a:t>　快速以太网        </a:t>
            </a:r>
            <a:r>
              <a:rPr lang="en-US" altLang="zh-CN" sz="800" smtClean="0"/>
              <a:t>241</a:t>
            </a:r>
            <a:br>
              <a:rPr lang="en-US" altLang="zh-CN" sz="800" smtClean="0"/>
            </a:br>
            <a:r>
              <a:rPr lang="en-US" altLang="zh-CN" sz="800" smtClean="0"/>
              <a:t>13.2.1</a:t>
            </a:r>
            <a:r>
              <a:rPr lang="zh-CN" altLang="en-US" sz="800" smtClean="0"/>
              <a:t>　历史概述        </a:t>
            </a:r>
            <a:r>
              <a:rPr lang="en-US" altLang="zh-CN" sz="800" smtClean="0"/>
              <a:t>241</a:t>
            </a:r>
            <a:br>
              <a:rPr lang="en-US" altLang="zh-CN" sz="800" smtClean="0"/>
            </a:br>
            <a:r>
              <a:rPr lang="en-US" altLang="zh-CN" sz="800" smtClean="0"/>
              <a:t>13.2.2</a:t>
            </a:r>
            <a:r>
              <a:rPr lang="zh-CN" altLang="en-US" sz="800" smtClean="0"/>
              <a:t>　快速以太网的物理层        </a:t>
            </a:r>
            <a:r>
              <a:rPr lang="en-US" altLang="zh-CN" sz="800" smtClean="0"/>
              <a:t>242</a:t>
            </a:r>
            <a:br>
              <a:rPr lang="en-US" altLang="zh-CN" sz="800" smtClean="0"/>
            </a:br>
            <a:r>
              <a:rPr lang="en-US" altLang="zh-CN" sz="800" smtClean="0"/>
              <a:t>13.2.3</a:t>
            </a:r>
            <a:r>
              <a:rPr lang="zh-CN" altLang="en-US" sz="800" smtClean="0"/>
              <a:t>　</a:t>
            </a:r>
            <a:r>
              <a:rPr lang="en-US" altLang="zh-CN" sz="800" smtClean="0"/>
              <a:t>100Base-FX/TX/T4</a:t>
            </a:r>
            <a:r>
              <a:rPr lang="zh-CN" altLang="en-US" sz="800" smtClean="0"/>
              <a:t>规范        </a:t>
            </a:r>
            <a:r>
              <a:rPr lang="en-US" altLang="zh-CN" sz="800" smtClean="0"/>
              <a:t>243</a:t>
            </a:r>
            <a:br>
              <a:rPr lang="en-US" altLang="zh-CN" sz="800" smtClean="0"/>
            </a:br>
            <a:r>
              <a:rPr lang="en-US" altLang="zh-CN" sz="800" smtClean="0"/>
              <a:t>13.2.4</a:t>
            </a:r>
            <a:r>
              <a:rPr lang="zh-CN" altLang="en-US" sz="800" smtClean="0"/>
              <a:t>　使用中继器构建快速以太网段</a:t>
            </a:r>
            <a:br>
              <a:rPr lang="zh-CN" altLang="en-US" sz="800" smtClean="0"/>
            </a:br>
            <a:r>
              <a:rPr lang="zh-CN" altLang="en-US" sz="800" smtClean="0"/>
              <a:t>的规则        </a:t>
            </a:r>
            <a:r>
              <a:rPr lang="en-US" altLang="zh-CN" sz="800" smtClean="0"/>
              <a:t>245</a:t>
            </a:r>
            <a:br>
              <a:rPr lang="en-US" altLang="zh-CN" sz="800" smtClean="0"/>
            </a:br>
            <a:r>
              <a:rPr lang="en-US" altLang="zh-CN" sz="800" smtClean="0"/>
              <a:t>13.2.5</a:t>
            </a:r>
            <a:r>
              <a:rPr lang="zh-CN" altLang="en-US" sz="800" smtClean="0"/>
              <a:t>　</a:t>
            </a:r>
            <a:r>
              <a:rPr lang="en-US" altLang="zh-CN" sz="800" smtClean="0"/>
              <a:t>100VG-AnyLAN</a:t>
            </a:r>
            <a:r>
              <a:rPr lang="zh-CN" altLang="en-US" sz="800" smtClean="0"/>
              <a:t>的特殊性质        </a:t>
            </a:r>
            <a:r>
              <a:rPr lang="en-US" altLang="zh-CN" sz="800" smtClean="0"/>
              <a:t>246</a:t>
            </a:r>
            <a:br>
              <a:rPr lang="en-US" altLang="zh-CN" sz="800" smtClean="0"/>
            </a:br>
            <a:r>
              <a:rPr lang="en-US" altLang="zh-CN" sz="800" smtClean="0"/>
              <a:t>13.3</a:t>
            </a:r>
            <a:r>
              <a:rPr lang="zh-CN" altLang="en-US" sz="800" smtClean="0"/>
              <a:t>　千兆以太网        </a:t>
            </a:r>
            <a:r>
              <a:rPr lang="en-US" altLang="zh-CN" sz="800" smtClean="0"/>
              <a:t>247</a:t>
            </a:r>
            <a:br>
              <a:rPr lang="en-US" altLang="zh-CN" sz="800" smtClean="0"/>
            </a:br>
            <a:r>
              <a:rPr lang="en-US" altLang="zh-CN" sz="800" smtClean="0"/>
              <a:t>13.3.1</a:t>
            </a:r>
            <a:r>
              <a:rPr lang="zh-CN" altLang="en-US" sz="800" smtClean="0"/>
              <a:t>　历史概述        </a:t>
            </a:r>
            <a:r>
              <a:rPr lang="en-US" altLang="zh-CN" sz="800" smtClean="0"/>
              <a:t>247</a:t>
            </a:r>
            <a:br>
              <a:rPr lang="en-US" altLang="zh-CN" sz="800" smtClean="0"/>
            </a:br>
            <a:r>
              <a:rPr lang="en-US" altLang="zh-CN" sz="800" smtClean="0"/>
              <a:t>13.3.2</a:t>
            </a:r>
            <a:r>
              <a:rPr lang="zh-CN" altLang="en-US" sz="800" smtClean="0"/>
              <a:t>　问题        </a:t>
            </a:r>
            <a:r>
              <a:rPr lang="en-US" altLang="zh-CN" sz="800" smtClean="0"/>
              <a:t>248</a:t>
            </a:r>
            <a:br>
              <a:rPr lang="en-US" altLang="zh-CN" sz="800" smtClean="0"/>
            </a:br>
            <a:r>
              <a:rPr lang="en-US" altLang="zh-CN" sz="800" smtClean="0"/>
              <a:t>13.3.3</a:t>
            </a:r>
            <a:r>
              <a:rPr lang="zh-CN" altLang="en-US" sz="800" smtClean="0"/>
              <a:t>　保证</a:t>
            </a:r>
            <a:r>
              <a:rPr lang="en-US" altLang="zh-CN" sz="800" smtClean="0"/>
              <a:t>200m</a:t>
            </a:r>
            <a:r>
              <a:rPr lang="zh-CN" altLang="en-US" sz="800" smtClean="0"/>
              <a:t>直径的网络        </a:t>
            </a:r>
            <a:r>
              <a:rPr lang="en-US" altLang="zh-CN" sz="800" smtClean="0"/>
              <a:t>249</a:t>
            </a:r>
            <a:br>
              <a:rPr lang="en-US" altLang="zh-CN" sz="800" smtClean="0"/>
            </a:br>
            <a:r>
              <a:rPr lang="en-US" altLang="zh-CN" sz="800" smtClean="0"/>
              <a:t>13.3.4</a:t>
            </a:r>
            <a:r>
              <a:rPr lang="zh-CN" altLang="en-US" sz="800" smtClean="0"/>
              <a:t>　</a:t>
            </a:r>
            <a:r>
              <a:rPr lang="en-US" altLang="zh-CN" sz="800" smtClean="0"/>
              <a:t>802.3z</a:t>
            </a:r>
            <a:r>
              <a:rPr lang="zh-CN" altLang="en-US" sz="800" smtClean="0"/>
              <a:t>物理介质规范        </a:t>
            </a:r>
            <a:r>
              <a:rPr lang="en-US" altLang="zh-CN" sz="800" smtClean="0"/>
              <a:t>249</a:t>
            </a:r>
            <a:br>
              <a:rPr lang="en-US" altLang="zh-CN" sz="800" smtClean="0"/>
            </a:br>
            <a:r>
              <a:rPr lang="en-US" altLang="zh-CN" sz="800" smtClean="0"/>
              <a:t>13.3.5</a:t>
            </a:r>
            <a:r>
              <a:rPr lang="zh-CN" altLang="en-US" sz="800" smtClean="0"/>
              <a:t>　基于</a:t>
            </a:r>
            <a:r>
              <a:rPr lang="en-US" altLang="zh-CN" sz="800" smtClean="0"/>
              <a:t>5</a:t>
            </a:r>
            <a:r>
              <a:rPr lang="zh-CN" altLang="en-US" sz="800" smtClean="0"/>
              <a:t>类双绞线的千兆以太网        </a:t>
            </a:r>
            <a:r>
              <a:rPr lang="en-US" altLang="zh-CN" sz="800" smtClean="0"/>
              <a:t>249</a:t>
            </a:r>
            <a:br>
              <a:rPr lang="en-US" altLang="zh-CN" sz="800" smtClean="0"/>
            </a:br>
            <a:r>
              <a:rPr lang="zh-CN" altLang="en-US" sz="800" smtClean="0"/>
              <a:t>小结        </a:t>
            </a:r>
            <a:r>
              <a:rPr lang="en-US" altLang="zh-CN" sz="800" smtClean="0"/>
              <a:t>250</a:t>
            </a:r>
            <a:br>
              <a:rPr lang="en-US" altLang="zh-CN" sz="800" smtClean="0"/>
            </a:br>
            <a:r>
              <a:rPr lang="zh-CN" altLang="en-US" sz="800" smtClean="0"/>
              <a:t>复习题        </a:t>
            </a:r>
            <a:r>
              <a:rPr lang="en-US" altLang="zh-CN" sz="800" smtClean="0"/>
              <a:t>251</a:t>
            </a:r>
            <a:br>
              <a:rPr lang="en-US" altLang="zh-CN" sz="800" smtClean="0"/>
            </a:br>
            <a:r>
              <a:rPr lang="zh-CN" altLang="en-US" sz="800" smtClean="0"/>
              <a:t>练习题        </a:t>
            </a:r>
            <a:r>
              <a:rPr lang="en-US" altLang="zh-CN" sz="800" smtClean="0"/>
              <a:t>251</a:t>
            </a:r>
            <a:br>
              <a:rPr lang="en-US" altLang="zh-CN" sz="800" smtClean="0"/>
            </a:br>
            <a:r>
              <a:rPr lang="zh-CN" altLang="en-US" sz="800" smtClean="0"/>
              <a:t>第</a:t>
            </a:r>
            <a:r>
              <a:rPr lang="en-US" altLang="zh-CN" sz="800" smtClean="0"/>
              <a:t>14</a:t>
            </a:r>
            <a:r>
              <a:rPr lang="zh-CN" altLang="en-US" sz="800" smtClean="0"/>
              <a:t>章　共享介质的</a:t>
            </a:r>
            <a:r>
              <a:rPr lang="en-US" altLang="zh-CN" sz="800" smtClean="0"/>
              <a:t>LAN        253</a:t>
            </a:r>
            <a:br>
              <a:rPr lang="en-US" altLang="zh-CN" sz="800" smtClean="0"/>
            </a:br>
            <a:r>
              <a:rPr lang="en-US" altLang="zh-CN" sz="800" smtClean="0"/>
              <a:t>14.1</a:t>
            </a:r>
            <a:r>
              <a:rPr lang="zh-CN" altLang="en-US" sz="800" smtClean="0"/>
              <a:t>　引言        </a:t>
            </a:r>
            <a:r>
              <a:rPr lang="en-US" altLang="zh-CN" sz="800" smtClean="0"/>
              <a:t>253</a:t>
            </a:r>
            <a:br>
              <a:rPr lang="en-US" altLang="zh-CN" sz="800" smtClean="0"/>
            </a:br>
            <a:r>
              <a:rPr lang="en-US" altLang="zh-CN" sz="800" smtClean="0"/>
              <a:t>14.2</a:t>
            </a:r>
            <a:r>
              <a:rPr lang="zh-CN" altLang="en-US" sz="800" smtClean="0"/>
              <a:t>　令牌环        </a:t>
            </a:r>
            <a:r>
              <a:rPr lang="en-US" altLang="zh-CN" sz="800" smtClean="0"/>
              <a:t>253</a:t>
            </a:r>
            <a:br>
              <a:rPr lang="en-US" altLang="zh-CN" sz="800" smtClean="0"/>
            </a:br>
            <a:r>
              <a:rPr lang="en-US" altLang="zh-CN" sz="800" smtClean="0"/>
              <a:t>14.2.1</a:t>
            </a:r>
            <a:r>
              <a:rPr lang="zh-CN" altLang="en-US" sz="800" smtClean="0"/>
              <a:t>　令牌传递访问        </a:t>
            </a:r>
            <a:r>
              <a:rPr lang="en-US" altLang="zh-CN" sz="800" smtClean="0"/>
              <a:t>253</a:t>
            </a:r>
            <a:br>
              <a:rPr lang="en-US" altLang="zh-CN" sz="800" smtClean="0"/>
            </a:br>
            <a:r>
              <a:rPr lang="en-US" altLang="zh-CN" sz="800" smtClean="0"/>
              <a:t>14.2.2</a:t>
            </a:r>
            <a:r>
              <a:rPr lang="zh-CN" altLang="en-US" sz="800" smtClean="0"/>
              <a:t>　令牌环物理层        </a:t>
            </a:r>
            <a:r>
              <a:rPr lang="en-US" altLang="zh-CN" sz="800" smtClean="0"/>
              <a:t>255</a:t>
            </a:r>
            <a:br>
              <a:rPr lang="en-US" altLang="zh-CN" sz="800" smtClean="0"/>
            </a:br>
            <a:r>
              <a:rPr lang="en-US" altLang="zh-CN" sz="800" smtClean="0"/>
              <a:t>14.3</a:t>
            </a:r>
            <a:r>
              <a:rPr lang="zh-CN" altLang="en-US" sz="800" smtClean="0"/>
              <a:t>　</a:t>
            </a:r>
            <a:r>
              <a:rPr lang="en-US" altLang="zh-CN" sz="800" smtClean="0"/>
              <a:t>FDDI        256</a:t>
            </a:r>
            <a:br>
              <a:rPr lang="en-US" altLang="zh-CN" sz="800" smtClean="0"/>
            </a:br>
            <a:r>
              <a:rPr lang="en-US" altLang="zh-CN" sz="800" smtClean="0"/>
              <a:t>14.3.1</a:t>
            </a:r>
            <a:r>
              <a:rPr lang="zh-CN" altLang="en-US" sz="800" smtClean="0"/>
              <a:t>　主要的</a:t>
            </a:r>
            <a:r>
              <a:rPr lang="en-US" altLang="zh-CN" sz="800" smtClean="0"/>
              <a:t>FDDI</a:t>
            </a:r>
            <a:r>
              <a:rPr lang="zh-CN" altLang="en-US" sz="800" smtClean="0"/>
              <a:t>特性        </a:t>
            </a:r>
            <a:r>
              <a:rPr lang="en-US" altLang="zh-CN" sz="800" smtClean="0"/>
              <a:t>256</a:t>
            </a:r>
            <a:br>
              <a:rPr lang="en-US" altLang="zh-CN" sz="800" smtClean="0"/>
            </a:br>
            <a:r>
              <a:rPr lang="en-US" altLang="zh-CN" sz="800" smtClean="0"/>
              <a:t>14.3.2</a:t>
            </a:r>
            <a:r>
              <a:rPr lang="zh-CN" altLang="en-US" sz="800" smtClean="0"/>
              <a:t>　</a:t>
            </a:r>
            <a:r>
              <a:rPr lang="en-US" altLang="zh-CN" sz="800" smtClean="0"/>
              <a:t>FDDI</a:t>
            </a:r>
            <a:r>
              <a:rPr lang="zh-CN" altLang="en-US" sz="800" smtClean="0"/>
              <a:t>容错        </a:t>
            </a:r>
            <a:r>
              <a:rPr lang="en-US" altLang="zh-CN" sz="800" smtClean="0"/>
              <a:t>257</a:t>
            </a:r>
            <a:br>
              <a:rPr lang="en-US" altLang="zh-CN" sz="800" smtClean="0"/>
            </a:br>
            <a:r>
              <a:rPr lang="en-US" altLang="zh-CN" sz="800" smtClean="0"/>
              <a:t>14.4</a:t>
            </a:r>
            <a:r>
              <a:rPr lang="zh-CN" altLang="en-US" sz="800" smtClean="0"/>
              <a:t>　无线</a:t>
            </a:r>
            <a:r>
              <a:rPr lang="en-US" altLang="zh-CN" sz="800" smtClean="0"/>
              <a:t>LAN        259</a:t>
            </a:r>
            <a:br>
              <a:rPr lang="en-US" altLang="zh-CN" sz="800" smtClean="0"/>
            </a:br>
            <a:r>
              <a:rPr lang="en-US" altLang="zh-CN" sz="800" smtClean="0"/>
              <a:t>14.4.1</a:t>
            </a:r>
            <a:r>
              <a:rPr lang="zh-CN" altLang="en-US" sz="800" smtClean="0"/>
              <a:t>　无线</a:t>
            </a:r>
            <a:r>
              <a:rPr lang="en-US" altLang="zh-CN" sz="800" smtClean="0"/>
              <a:t>LAN</a:t>
            </a:r>
            <a:r>
              <a:rPr lang="zh-CN" altLang="en-US" sz="800" smtClean="0"/>
              <a:t>的特殊性质        </a:t>
            </a:r>
            <a:r>
              <a:rPr lang="en-US" altLang="zh-CN" sz="800" smtClean="0"/>
              <a:t>259</a:t>
            </a:r>
            <a:br>
              <a:rPr lang="en-US" altLang="zh-CN" sz="800" smtClean="0"/>
            </a:br>
            <a:r>
              <a:rPr lang="en-US" altLang="zh-CN" sz="800" smtClean="0"/>
              <a:t>14.4.2</a:t>
            </a:r>
            <a:r>
              <a:rPr lang="zh-CN" altLang="en-US" sz="800" smtClean="0"/>
              <a:t>　</a:t>
            </a:r>
            <a:r>
              <a:rPr lang="en-US" altLang="zh-CN" sz="800" smtClean="0"/>
              <a:t>IEEE 802.11</a:t>
            </a:r>
            <a:r>
              <a:rPr lang="zh-CN" altLang="en-US" sz="800" smtClean="0"/>
              <a:t>协议栈        </a:t>
            </a:r>
            <a:r>
              <a:rPr lang="en-US" altLang="zh-CN" sz="800" smtClean="0"/>
              <a:t>261</a:t>
            </a:r>
            <a:br>
              <a:rPr lang="en-US" altLang="zh-CN" sz="800" smtClean="0"/>
            </a:br>
            <a:r>
              <a:rPr lang="en-US" altLang="zh-CN" sz="800" smtClean="0"/>
              <a:t>14.4.3</a:t>
            </a:r>
            <a:r>
              <a:rPr lang="zh-CN" altLang="en-US" sz="800" smtClean="0"/>
              <a:t>　</a:t>
            </a:r>
            <a:r>
              <a:rPr lang="en-US" altLang="zh-CN" sz="800" smtClean="0"/>
              <a:t>802.11 LAN</a:t>
            </a:r>
            <a:r>
              <a:rPr lang="zh-CN" altLang="en-US" sz="800" smtClean="0"/>
              <a:t>的拓扑        </a:t>
            </a:r>
            <a:r>
              <a:rPr lang="en-US" altLang="zh-CN" sz="800" smtClean="0"/>
              <a:t>262</a:t>
            </a:r>
            <a:br>
              <a:rPr lang="en-US" altLang="zh-CN" sz="800" smtClean="0"/>
            </a:br>
            <a:r>
              <a:rPr lang="en-US" altLang="zh-CN" sz="800" smtClean="0"/>
              <a:t>14.4.4</a:t>
            </a:r>
            <a:r>
              <a:rPr lang="zh-CN" altLang="en-US" sz="800" smtClean="0"/>
              <a:t>　访问共享介质        </a:t>
            </a:r>
            <a:r>
              <a:rPr lang="en-US" altLang="zh-CN" sz="800" smtClean="0"/>
              <a:t>263</a:t>
            </a:r>
            <a:br>
              <a:rPr lang="en-US" altLang="zh-CN" sz="800" smtClean="0"/>
            </a:br>
            <a:r>
              <a:rPr lang="en-US" altLang="zh-CN" sz="800" smtClean="0"/>
              <a:t>14.4.5</a:t>
            </a:r>
            <a:r>
              <a:rPr lang="zh-CN" altLang="en-US" sz="800" smtClean="0"/>
              <a:t>　安全        </a:t>
            </a:r>
            <a:r>
              <a:rPr lang="en-US" altLang="zh-CN" sz="800" smtClean="0"/>
              <a:t>265</a:t>
            </a:r>
            <a:br>
              <a:rPr lang="en-US" altLang="zh-CN" sz="800" smtClean="0"/>
            </a:br>
            <a:r>
              <a:rPr lang="en-US" altLang="zh-CN" sz="800" smtClean="0"/>
              <a:t>14.5</a:t>
            </a:r>
            <a:r>
              <a:rPr lang="zh-CN" altLang="en-US" sz="800" smtClean="0"/>
              <a:t>　</a:t>
            </a:r>
            <a:r>
              <a:rPr lang="en-US" altLang="zh-CN" sz="800" smtClean="0"/>
              <a:t>PAN</a:t>
            </a:r>
            <a:r>
              <a:rPr lang="zh-CN" altLang="en-US" sz="800" smtClean="0"/>
              <a:t>与蓝牙        </a:t>
            </a:r>
            <a:r>
              <a:rPr lang="en-US" altLang="zh-CN" sz="800" smtClean="0"/>
              <a:t>266</a:t>
            </a:r>
            <a:br>
              <a:rPr lang="en-US" altLang="zh-CN" sz="800" smtClean="0"/>
            </a:br>
            <a:r>
              <a:rPr lang="en-US" altLang="zh-CN" sz="800" smtClean="0"/>
              <a:t>14.5.1</a:t>
            </a:r>
            <a:r>
              <a:rPr lang="zh-CN" altLang="en-US" sz="800" smtClean="0"/>
              <a:t>　</a:t>
            </a:r>
            <a:r>
              <a:rPr lang="en-US" altLang="zh-CN" sz="800" smtClean="0"/>
              <a:t>PAN</a:t>
            </a:r>
            <a:r>
              <a:rPr lang="zh-CN" altLang="en-US" sz="800" smtClean="0"/>
              <a:t>的特殊性质        </a:t>
            </a:r>
            <a:r>
              <a:rPr lang="en-US" altLang="zh-CN" sz="800" smtClean="0"/>
              <a:t>266</a:t>
            </a:r>
            <a:br>
              <a:rPr lang="en-US" altLang="zh-CN" sz="800" smtClean="0"/>
            </a:br>
            <a:r>
              <a:rPr lang="en-US" altLang="zh-CN" sz="800" smtClean="0"/>
              <a:t>14.5.2</a:t>
            </a:r>
            <a:r>
              <a:rPr lang="zh-CN" altLang="en-US" sz="800" smtClean="0"/>
              <a:t>　蓝牙的体系结构        </a:t>
            </a:r>
            <a:r>
              <a:rPr lang="en-US" altLang="zh-CN" sz="800" smtClean="0"/>
              <a:t>266</a:t>
            </a:r>
            <a:br>
              <a:rPr lang="en-US" altLang="zh-CN" sz="800" smtClean="0"/>
            </a:br>
            <a:r>
              <a:rPr lang="en-US" altLang="zh-CN" sz="800" smtClean="0"/>
              <a:t>14.5.3</a:t>
            </a:r>
            <a:r>
              <a:rPr lang="zh-CN" altLang="en-US" sz="800" smtClean="0"/>
              <a:t>　蓝牙协议栈        </a:t>
            </a:r>
            <a:r>
              <a:rPr lang="en-US" altLang="zh-CN" sz="800" smtClean="0"/>
              <a:t>268</a:t>
            </a:r>
            <a:br>
              <a:rPr lang="en-US" altLang="zh-CN" sz="800" smtClean="0"/>
            </a:br>
            <a:r>
              <a:rPr lang="en-US" altLang="zh-CN" sz="800" smtClean="0"/>
              <a:t>14.5.4</a:t>
            </a:r>
            <a:r>
              <a:rPr lang="zh-CN" altLang="en-US" sz="800" smtClean="0"/>
              <a:t>　蓝牙帧        </a:t>
            </a:r>
            <a:r>
              <a:rPr lang="en-US" altLang="zh-CN" sz="800" smtClean="0"/>
              <a:t>269</a:t>
            </a:r>
            <a:br>
              <a:rPr lang="en-US" altLang="zh-CN" sz="800" smtClean="0"/>
            </a:br>
            <a:r>
              <a:rPr lang="en-US" altLang="zh-CN" sz="800" smtClean="0"/>
              <a:t>14.5.5</a:t>
            </a:r>
            <a:r>
              <a:rPr lang="zh-CN" altLang="en-US" sz="800" smtClean="0"/>
              <a:t>　蓝牙如何运作        </a:t>
            </a:r>
            <a:r>
              <a:rPr lang="en-US" altLang="zh-CN" sz="800" smtClean="0"/>
              <a:t>270</a:t>
            </a:r>
            <a:br>
              <a:rPr lang="en-US" altLang="zh-CN" sz="800" smtClean="0"/>
            </a:br>
            <a:r>
              <a:rPr lang="en-US" altLang="zh-CN" sz="800" smtClean="0"/>
              <a:t>14.6</a:t>
            </a:r>
            <a:r>
              <a:rPr lang="zh-CN" altLang="en-US" sz="800" smtClean="0"/>
              <a:t>　共享介质</a:t>
            </a:r>
            <a:r>
              <a:rPr lang="en-US" altLang="zh-CN" sz="800" smtClean="0"/>
              <a:t>LAN</a:t>
            </a:r>
            <a:r>
              <a:rPr lang="zh-CN" altLang="en-US" sz="800" smtClean="0"/>
              <a:t>的设备        </a:t>
            </a:r>
            <a:r>
              <a:rPr lang="en-US" altLang="zh-CN" sz="800" smtClean="0"/>
              <a:t>270</a:t>
            </a:r>
            <a:br>
              <a:rPr lang="en-US" altLang="zh-CN" sz="800" smtClean="0"/>
            </a:br>
            <a:r>
              <a:rPr lang="en-US" altLang="zh-CN" sz="800" smtClean="0"/>
              <a:t>14.6.1</a:t>
            </a:r>
            <a:r>
              <a:rPr lang="zh-CN" altLang="en-US" sz="800" smtClean="0"/>
              <a:t>　网络适配器的主要功能        </a:t>
            </a:r>
            <a:r>
              <a:rPr lang="en-US" altLang="zh-CN" sz="800" smtClean="0"/>
              <a:t>271</a:t>
            </a:r>
            <a:br>
              <a:rPr lang="en-US" altLang="zh-CN" sz="800" smtClean="0"/>
            </a:br>
            <a:r>
              <a:rPr lang="en-US" altLang="zh-CN" sz="800" smtClean="0"/>
              <a:t>14.6.2</a:t>
            </a:r>
            <a:r>
              <a:rPr lang="zh-CN" altLang="en-US" sz="800" smtClean="0"/>
              <a:t>　集中器的主要功能        </a:t>
            </a:r>
            <a:r>
              <a:rPr lang="en-US" altLang="zh-CN" sz="800" smtClean="0"/>
              <a:t>272</a:t>
            </a:r>
            <a:br>
              <a:rPr lang="en-US" altLang="zh-CN" sz="800" smtClean="0"/>
            </a:br>
            <a:r>
              <a:rPr lang="en-US" altLang="zh-CN" sz="800" smtClean="0"/>
              <a:t>14.6.3</a:t>
            </a:r>
            <a:r>
              <a:rPr lang="zh-CN" altLang="en-US" sz="800" smtClean="0"/>
              <a:t>　自动分隔        </a:t>
            </a:r>
            <a:r>
              <a:rPr lang="en-US" altLang="zh-CN" sz="800" smtClean="0"/>
              <a:t>273</a:t>
            </a:r>
            <a:br>
              <a:rPr lang="en-US" altLang="zh-CN" sz="800" smtClean="0"/>
            </a:br>
            <a:r>
              <a:rPr lang="en-US" altLang="zh-CN" sz="800" smtClean="0"/>
              <a:t>14.6.4</a:t>
            </a:r>
            <a:r>
              <a:rPr lang="zh-CN" altLang="en-US" sz="800" smtClean="0"/>
              <a:t>　反相链路的支持        </a:t>
            </a:r>
            <a:r>
              <a:rPr lang="en-US" altLang="zh-CN" sz="800" smtClean="0"/>
              <a:t>274</a:t>
            </a:r>
            <a:br>
              <a:rPr lang="en-US" altLang="zh-CN" sz="800" smtClean="0"/>
            </a:br>
            <a:r>
              <a:rPr lang="en-US" altLang="zh-CN" sz="800" smtClean="0"/>
              <a:t>14.6.5</a:t>
            </a:r>
            <a:r>
              <a:rPr lang="zh-CN" altLang="en-US" sz="800" smtClean="0"/>
              <a:t>　保护以防未授权访问        </a:t>
            </a:r>
            <a:r>
              <a:rPr lang="en-US" altLang="zh-CN" sz="800" smtClean="0"/>
              <a:t>274</a:t>
            </a:r>
            <a:br>
              <a:rPr lang="en-US" altLang="zh-CN" sz="800" smtClean="0"/>
            </a:br>
            <a:r>
              <a:rPr lang="en-US" altLang="zh-CN" sz="800" smtClean="0"/>
              <a:t>14.6.6</a:t>
            </a:r>
            <a:r>
              <a:rPr lang="zh-CN" altLang="en-US" sz="800" smtClean="0"/>
              <a:t>　多段集中器        </a:t>
            </a:r>
            <a:r>
              <a:rPr lang="en-US" altLang="zh-CN" sz="800" smtClean="0"/>
              <a:t>275</a:t>
            </a:r>
            <a:br>
              <a:rPr lang="en-US" altLang="zh-CN" sz="800" smtClean="0"/>
            </a:br>
            <a:r>
              <a:rPr lang="en-US" altLang="zh-CN" sz="800" smtClean="0"/>
              <a:t>14.6.7</a:t>
            </a:r>
            <a:r>
              <a:rPr lang="zh-CN" altLang="en-US" sz="800" smtClean="0"/>
              <a:t>　集中器设计        </a:t>
            </a:r>
            <a:r>
              <a:rPr lang="en-US" altLang="zh-CN" sz="800" smtClean="0"/>
              <a:t>276</a:t>
            </a:r>
            <a:br>
              <a:rPr lang="en-US" altLang="zh-CN" sz="800" smtClean="0"/>
            </a:br>
            <a:r>
              <a:rPr lang="zh-CN" altLang="en-US" sz="800" smtClean="0"/>
              <a:t>小结        </a:t>
            </a:r>
            <a:r>
              <a:rPr lang="en-US" altLang="zh-CN" sz="800" smtClean="0"/>
              <a:t>277</a:t>
            </a:r>
            <a:br>
              <a:rPr lang="en-US" altLang="zh-CN" sz="800" smtClean="0"/>
            </a:br>
            <a:r>
              <a:rPr lang="zh-CN" altLang="en-US" sz="800" smtClean="0"/>
              <a:t>复习题        </a:t>
            </a:r>
            <a:r>
              <a:rPr lang="en-US" altLang="zh-CN" sz="800" smtClean="0"/>
              <a:t>278</a:t>
            </a:r>
            <a:br>
              <a:rPr lang="en-US" altLang="zh-CN" sz="800" smtClean="0"/>
            </a:br>
            <a:r>
              <a:rPr lang="zh-CN" altLang="en-US" sz="800" smtClean="0"/>
              <a:t>练习题        </a:t>
            </a:r>
            <a:r>
              <a:rPr lang="en-US" altLang="zh-CN" sz="800" smtClean="0"/>
              <a:t>279</a:t>
            </a:r>
            <a:br>
              <a:rPr lang="en-US" altLang="zh-CN" sz="800" smtClean="0"/>
            </a:br>
            <a:r>
              <a:rPr lang="zh-CN" altLang="en-US" sz="800" smtClean="0"/>
              <a:t>第</a:t>
            </a:r>
            <a:r>
              <a:rPr lang="en-US" altLang="zh-CN" sz="800" smtClean="0"/>
              <a:t>15</a:t>
            </a:r>
            <a:r>
              <a:rPr lang="zh-CN" altLang="en-US" sz="800" smtClean="0"/>
              <a:t>章　交换</a:t>
            </a:r>
            <a:r>
              <a:rPr lang="en-US" altLang="zh-CN" sz="800" smtClean="0"/>
              <a:t>LAN</a:t>
            </a:r>
            <a:r>
              <a:rPr lang="zh-CN" altLang="en-US" sz="800" smtClean="0"/>
              <a:t>基础        </a:t>
            </a:r>
            <a:r>
              <a:rPr lang="en-US" altLang="zh-CN" sz="800" smtClean="0"/>
              <a:t>280</a:t>
            </a:r>
            <a:br>
              <a:rPr lang="en-US" altLang="zh-CN" sz="800" smtClean="0"/>
            </a:br>
            <a:r>
              <a:rPr lang="en-US" altLang="zh-CN" sz="800" smtClean="0"/>
              <a:t>15.1</a:t>
            </a:r>
            <a:r>
              <a:rPr lang="zh-CN" altLang="en-US" sz="800" smtClean="0"/>
              <a:t>　引言        </a:t>
            </a:r>
            <a:r>
              <a:rPr lang="en-US" altLang="zh-CN" sz="800" smtClean="0"/>
              <a:t>280</a:t>
            </a:r>
            <a:br>
              <a:rPr lang="en-US" altLang="zh-CN" sz="800" smtClean="0"/>
            </a:br>
            <a:r>
              <a:rPr lang="en-US" altLang="zh-CN" sz="800" smtClean="0"/>
              <a:t>15.2</a:t>
            </a:r>
            <a:r>
              <a:rPr lang="zh-CN" altLang="en-US" sz="800" smtClean="0"/>
              <a:t>　使用网桥和交换机的逻辑网络结构        </a:t>
            </a:r>
            <a:r>
              <a:rPr lang="en-US" altLang="zh-CN" sz="800" smtClean="0"/>
              <a:t>280</a:t>
            </a:r>
            <a:br>
              <a:rPr lang="en-US" altLang="zh-CN" sz="800" smtClean="0"/>
            </a:br>
            <a:r>
              <a:rPr lang="en-US" altLang="zh-CN" sz="800" smtClean="0"/>
              <a:t>15.2.1</a:t>
            </a:r>
            <a:r>
              <a:rPr lang="zh-CN" altLang="en-US" sz="800" smtClean="0"/>
              <a:t>　共享介质</a:t>
            </a:r>
            <a:r>
              <a:rPr lang="en-US" altLang="zh-CN" sz="800" smtClean="0"/>
              <a:t>LAN</a:t>
            </a:r>
            <a:r>
              <a:rPr lang="zh-CN" altLang="en-US" sz="800" smtClean="0"/>
              <a:t>的优点与不足        </a:t>
            </a:r>
            <a:r>
              <a:rPr lang="en-US" altLang="zh-CN" sz="800" smtClean="0"/>
              <a:t>280</a:t>
            </a:r>
            <a:br>
              <a:rPr lang="en-US" altLang="zh-CN" sz="800" smtClean="0"/>
            </a:br>
            <a:r>
              <a:rPr lang="en-US" altLang="zh-CN" sz="800" smtClean="0"/>
              <a:t>15.2.2</a:t>
            </a:r>
            <a:r>
              <a:rPr lang="zh-CN" altLang="en-US" sz="800" smtClean="0"/>
              <a:t>　逻辑网络结构的优点        </a:t>
            </a:r>
            <a:r>
              <a:rPr lang="en-US" altLang="zh-CN" sz="800" smtClean="0"/>
              <a:t>281</a:t>
            </a:r>
            <a:br>
              <a:rPr lang="en-US" altLang="zh-CN" sz="800" smtClean="0"/>
            </a:br>
            <a:r>
              <a:rPr lang="en-US" altLang="zh-CN" sz="800" smtClean="0"/>
              <a:t>15.2.3</a:t>
            </a:r>
            <a:r>
              <a:rPr lang="zh-CN" altLang="en-US" sz="800" smtClean="0"/>
              <a:t>　</a:t>
            </a:r>
            <a:r>
              <a:rPr lang="en-US" altLang="zh-CN" sz="800" smtClean="0"/>
              <a:t>IEEE 802.1D</a:t>
            </a:r>
            <a:r>
              <a:rPr lang="zh-CN" altLang="en-US" sz="800" smtClean="0"/>
              <a:t>标准的透明网桥</a:t>
            </a:r>
            <a:br>
              <a:rPr lang="zh-CN" altLang="en-US" sz="800" smtClean="0"/>
            </a:br>
            <a:r>
              <a:rPr lang="zh-CN" altLang="en-US" sz="800" smtClean="0"/>
              <a:t>算法        </a:t>
            </a:r>
            <a:r>
              <a:rPr lang="en-US" altLang="zh-CN" sz="800" smtClean="0"/>
              <a:t>283</a:t>
            </a:r>
            <a:br>
              <a:rPr lang="en-US" altLang="zh-CN" sz="800" smtClean="0"/>
            </a:br>
            <a:r>
              <a:rPr lang="en-US" altLang="zh-CN" sz="800" smtClean="0"/>
              <a:t>15.2.4</a:t>
            </a:r>
            <a:r>
              <a:rPr lang="zh-CN" altLang="en-US" sz="800" smtClean="0"/>
              <a:t>　交换机</a:t>
            </a:r>
            <a:r>
              <a:rPr lang="en-US" altLang="zh-CN" sz="800" smtClean="0"/>
              <a:t>LAN</a:t>
            </a:r>
            <a:r>
              <a:rPr lang="zh-CN" altLang="en-US" sz="800" smtClean="0"/>
              <a:t>的拓扑局限性        </a:t>
            </a:r>
            <a:r>
              <a:rPr lang="en-US" altLang="zh-CN" sz="800" smtClean="0"/>
              <a:t>287</a:t>
            </a:r>
            <a:br>
              <a:rPr lang="en-US" altLang="zh-CN" sz="800" smtClean="0"/>
            </a:br>
            <a:r>
              <a:rPr lang="en-US" altLang="zh-CN" sz="800" smtClean="0"/>
              <a:t>15.3</a:t>
            </a:r>
            <a:r>
              <a:rPr lang="zh-CN" altLang="en-US" sz="800" smtClean="0"/>
              <a:t>　交换机        </a:t>
            </a:r>
            <a:r>
              <a:rPr lang="en-US" altLang="zh-CN" sz="800" smtClean="0"/>
              <a:t>288</a:t>
            </a:r>
            <a:br>
              <a:rPr lang="en-US" altLang="zh-CN" sz="800" smtClean="0"/>
            </a:br>
            <a:r>
              <a:rPr lang="en-US" altLang="zh-CN" sz="800" smtClean="0"/>
              <a:t>15.3.1</a:t>
            </a:r>
            <a:r>
              <a:rPr lang="zh-CN" altLang="en-US" sz="800" smtClean="0"/>
              <a:t>　交换机的特殊性质        </a:t>
            </a:r>
            <a:r>
              <a:rPr lang="en-US" altLang="zh-CN" sz="800" smtClean="0"/>
              <a:t>288</a:t>
            </a:r>
            <a:br>
              <a:rPr lang="en-US" altLang="zh-CN" sz="800" smtClean="0"/>
            </a:br>
            <a:r>
              <a:rPr lang="en-US" altLang="zh-CN" sz="800" smtClean="0"/>
              <a:t>15.3.2</a:t>
            </a:r>
            <a:r>
              <a:rPr lang="zh-CN" altLang="en-US" sz="800" smtClean="0"/>
              <a:t>　无阻塞的交换机        </a:t>
            </a:r>
            <a:r>
              <a:rPr lang="en-US" altLang="zh-CN" sz="800" smtClean="0"/>
              <a:t>292</a:t>
            </a:r>
            <a:br>
              <a:rPr lang="en-US" altLang="zh-CN" sz="800" smtClean="0"/>
            </a:br>
            <a:r>
              <a:rPr lang="en-US" altLang="zh-CN" sz="800" smtClean="0"/>
              <a:t>15.3.3</a:t>
            </a:r>
            <a:r>
              <a:rPr lang="zh-CN" altLang="en-US" sz="800" smtClean="0"/>
              <a:t>　克服拥塞        </a:t>
            </a:r>
            <a:r>
              <a:rPr lang="en-US" altLang="zh-CN" sz="800" smtClean="0"/>
              <a:t>292</a:t>
            </a:r>
            <a:br>
              <a:rPr lang="en-US" altLang="zh-CN" sz="800" smtClean="0"/>
            </a:br>
            <a:r>
              <a:rPr lang="en-US" altLang="zh-CN" sz="800" smtClean="0"/>
              <a:t>15.3.4</a:t>
            </a:r>
            <a:r>
              <a:rPr lang="zh-CN" altLang="en-US" sz="800" smtClean="0"/>
              <a:t>　数据链路层协议的翻译        </a:t>
            </a:r>
            <a:r>
              <a:rPr lang="en-US" altLang="zh-CN" sz="800" smtClean="0"/>
              <a:t>293</a:t>
            </a:r>
            <a:br>
              <a:rPr lang="en-US" altLang="zh-CN" sz="800" smtClean="0"/>
            </a:br>
            <a:r>
              <a:rPr lang="en-US" altLang="zh-CN" sz="800" smtClean="0"/>
              <a:t>15.3.5</a:t>
            </a:r>
            <a:r>
              <a:rPr lang="zh-CN" altLang="en-US" sz="800" smtClean="0"/>
              <a:t>　流量过滤        </a:t>
            </a:r>
            <a:r>
              <a:rPr lang="en-US" altLang="zh-CN" sz="800" smtClean="0"/>
              <a:t>294</a:t>
            </a:r>
            <a:br>
              <a:rPr lang="en-US" altLang="zh-CN" sz="800" smtClean="0"/>
            </a:br>
            <a:r>
              <a:rPr lang="en-US" altLang="zh-CN" sz="800" smtClean="0"/>
              <a:t>15.3.6</a:t>
            </a:r>
            <a:r>
              <a:rPr lang="zh-CN" altLang="en-US" sz="800" smtClean="0"/>
              <a:t>　交换机体系结构和设计        </a:t>
            </a:r>
            <a:r>
              <a:rPr lang="en-US" altLang="zh-CN" sz="800" smtClean="0"/>
              <a:t>294</a:t>
            </a:r>
            <a:br>
              <a:rPr lang="en-US" altLang="zh-CN" sz="800" smtClean="0"/>
            </a:br>
            <a:r>
              <a:rPr lang="en-US" altLang="zh-CN" sz="800" smtClean="0"/>
              <a:t>15.3.7</a:t>
            </a:r>
            <a:r>
              <a:rPr lang="zh-CN" altLang="en-US" sz="800" smtClean="0"/>
              <a:t>　交换机的性能特性        </a:t>
            </a:r>
            <a:r>
              <a:rPr lang="en-US" altLang="zh-CN" sz="800" smtClean="0"/>
              <a:t>297</a:t>
            </a:r>
            <a:br>
              <a:rPr lang="en-US" altLang="zh-CN" sz="800" smtClean="0"/>
            </a:br>
            <a:r>
              <a:rPr lang="en-US" altLang="zh-CN" sz="800" smtClean="0"/>
              <a:t>15.4</a:t>
            </a:r>
            <a:r>
              <a:rPr lang="zh-CN" altLang="en-US" sz="800" smtClean="0"/>
              <a:t>　全双工</a:t>
            </a:r>
            <a:r>
              <a:rPr lang="en-US" altLang="zh-CN" sz="800" smtClean="0"/>
              <a:t>LAN</a:t>
            </a:r>
            <a:r>
              <a:rPr lang="zh-CN" altLang="en-US" sz="800" smtClean="0"/>
              <a:t>协议        </a:t>
            </a:r>
            <a:r>
              <a:rPr lang="en-US" altLang="zh-CN" sz="800" smtClean="0"/>
              <a:t>299</a:t>
            </a:r>
            <a:br>
              <a:rPr lang="en-US" altLang="zh-CN" sz="800" smtClean="0"/>
            </a:br>
            <a:r>
              <a:rPr lang="en-US" altLang="zh-CN" sz="800" smtClean="0"/>
              <a:t>15.4.1</a:t>
            </a:r>
            <a:r>
              <a:rPr lang="zh-CN" altLang="en-US" sz="800" smtClean="0"/>
              <a:t>　在全双工模式运行中引入</a:t>
            </a:r>
            <a:r>
              <a:rPr lang="en-US" altLang="zh-CN" sz="800" smtClean="0"/>
              <a:t>MAC</a:t>
            </a:r>
            <a:br>
              <a:rPr lang="en-US" altLang="zh-CN" sz="800" smtClean="0"/>
            </a:br>
            <a:r>
              <a:rPr lang="zh-CN" altLang="en-US" sz="800" smtClean="0"/>
              <a:t>层的变化        </a:t>
            </a:r>
            <a:r>
              <a:rPr lang="en-US" altLang="zh-CN" sz="800" smtClean="0"/>
              <a:t>299</a:t>
            </a:r>
            <a:br>
              <a:rPr lang="en-US" altLang="zh-CN" sz="800" smtClean="0"/>
            </a:br>
            <a:r>
              <a:rPr lang="en-US" altLang="zh-CN" sz="800" smtClean="0"/>
              <a:t>15.4.2</a:t>
            </a:r>
            <a:r>
              <a:rPr lang="zh-CN" altLang="en-US" sz="800" smtClean="0"/>
              <a:t>　在全双工模式中拥塞控制的</a:t>
            </a:r>
            <a:br>
              <a:rPr lang="zh-CN" altLang="en-US" sz="800" smtClean="0"/>
            </a:br>
            <a:r>
              <a:rPr lang="zh-CN" altLang="en-US" sz="800" smtClean="0"/>
              <a:t>问题        </a:t>
            </a:r>
            <a:r>
              <a:rPr lang="en-US" altLang="zh-CN" sz="800" smtClean="0"/>
              <a:t>300</a:t>
            </a:r>
            <a:br>
              <a:rPr lang="en-US" altLang="zh-CN" sz="800" smtClean="0"/>
            </a:br>
            <a:r>
              <a:rPr lang="en-US" altLang="zh-CN" sz="800" smtClean="0"/>
              <a:t>15.4.3</a:t>
            </a:r>
            <a:r>
              <a:rPr lang="zh-CN" altLang="en-US" sz="800" smtClean="0"/>
              <a:t>　</a:t>
            </a:r>
            <a:r>
              <a:rPr lang="en-US" altLang="zh-CN" sz="800" smtClean="0"/>
              <a:t>10G</a:t>
            </a:r>
            <a:r>
              <a:rPr lang="zh-CN" altLang="en-US" sz="800" smtClean="0"/>
              <a:t>以太网        </a:t>
            </a:r>
            <a:r>
              <a:rPr lang="en-US" altLang="zh-CN" sz="800" smtClean="0"/>
              <a:t>301</a:t>
            </a:r>
            <a:br>
              <a:rPr lang="en-US" altLang="zh-CN" sz="800" smtClean="0"/>
            </a:br>
            <a:r>
              <a:rPr lang="zh-CN" altLang="en-US" sz="800" smtClean="0"/>
              <a:t>小结        </a:t>
            </a:r>
            <a:r>
              <a:rPr lang="en-US" altLang="zh-CN" sz="800" smtClean="0"/>
              <a:t>303</a:t>
            </a:r>
            <a:br>
              <a:rPr lang="en-US" altLang="zh-CN" sz="800" smtClean="0"/>
            </a:br>
            <a:r>
              <a:rPr lang="zh-CN" altLang="en-US" sz="800" smtClean="0"/>
              <a:t>复习题        </a:t>
            </a:r>
            <a:r>
              <a:rPr lang="en-US" altLang="zh-CN" sz="800" smtClean="0"/>
              <a:t>303</a:t>
            </a:r>
            <a:br>
              <a:rPr lang="en-US" altLang="zh-CN" sz="800" smtClean="0"/>
            </a:br>
            <a:r>
              <a:rPr lang="zh-CN" altLang="en-US" sz="800" smtClean="0"/>
              <a:t>练习题        </a:t>
            </a:r>
            <a:r>
              <a:rPr lang="en-US" altLang="zh-CN" sz="800" smtClean="0"/>
              <a:t>304</a:t>
            </a:r>
            <a:br>
              <a:rPr lang="en-US" altLang="zh-CN" sz="800" smtClean="0"/>
            </a:br>
            <a:r>
              <a:rPr lang="zh-CN" altLang="en-US" sz="800" smtClean="0"/>
              <a:t>第</a:t>
            </a:r>
            <a:r>
              <a:rPr lang="en-US" altLang="zh-CN" sz="800" smtClean="0"/>
              <a:t>16</a:t>
            </a:r>
            <a:r>
              <a:rPr lang="zh-CN" altLang="en-US" sz="800" smtClean="0"/>
              <a:t>章　交换</a:t>
            </a:r>
            <a:r>
              <a:rPr lang="en-US" altLang="zh-CN" sz="800" smtClean="0"/>
              <a:t>LAN</a:t>
            </a:r>
            <a:r>
              <a:rPr lang="zh-CN" altLang="en-US" sz="800" smtClean="0"/>
              <a:t>的高级特性        </a:t>
            </a:r>
            <a:r>
              <a:rPr lang="en-US" altLang="zh-CN" sz="800" smtClean="0"/>
              <a:t>305</a:t>
            </a:r>
            <a:br>
              <a:rPr lang="en-US" altLang="zh-CN" sz="800" smtClean="0"/>
            </a:br>
            <a:r>
              <a:rPr lang="en-US" altLang="zh-CN" sz="800" smtClean="0"/>
              <a:t>16.1</a:t>
            </a:r>
            <a:r>
              <a:rPr lang="zh-CN" altLang="en-US" sz="800" smtClean="0"/>
              <a:t>　引言        </a:t>
            </a:r>
            <a:r>
              <a:rPr lang="en-US" altLang="zh-CN" sz="800" smtClean="0"/>
              <a:t>305</a:t>
            </a:r>
            <a:br>
              <a:rPr lang="en-US" altLang="zh-CN" sz="800" smtClean="0"/>
            </a:br>
            <a:r>
              <a:rPr lang="en-US" altLang="zh-CN" sz="800" smtClean="0"/>
              <a:t>16.2</a:t>
            </a:r>
            <a:r>
              <a:rPr lang="zh-CN" altLang="en-US" sz="800" smtClean="0"/>
              <a:t>　生成树算法        </a:t>
            </a:r>
            <a:r>
              <a:rPr lang="en-US" altLang="zh-CN" sz="800" smtClean="0"/>
              <a:t>305</a:t>
            </a:r>
            <a:br>
              <a:rPr lang="en-US" altLang="zh-CN" sz="800" smtClean="0"/>
            </a:br>
            <a:r>
              <a:rPr lang="en-US" altLang="zh-CN" sz="800" smtClean="0"/>
              <a:t>16.2.1</a:t>
            </a:r>
            <a:r>
              <a:rPr lang="zh-CN" altLang="en-US" sz="800" smtClean="0"/>
              <a:t>　必要的定义        </a:t>
            </a:r>
            <a:r>
              <a:rPr lang="en-US" altLang="zh-CN" sz="800" smtClean="0"/>
              <a:t>306</a:t>
            </a:r>
            <a:br>
              <a:rPr lang="en-US" altLang="zh-CN" sz="800" smtClean="0"/>
            </a:br>
            <a:r>
              <a:rPr lang="en-US" altLang="zh-CN" sz="800" smtClean="0"/>
              <a:t>16.2.2</a:t>
            </a:r>
            <a:r>
              <a:rPr lang="zh-CN" altLang="en-US" sz="800" smtClean="0"/>
              <a:t>　构建生成树的三步过程        </a:t>
            </a:r>
            <a:r>
              <a:rPr lang="en-US" altLang="zh-CN" sz="800" smtClean="0"/>
              <a:t>307</a:t>
            </a:r>
            <a:br>
              <a:rPr lang="en-US" altLang="zh-CN" sz="800" smtClean="0"/>
            </a:br>
            <a:r>
              <a:rPr lang="en-US" altLang="zh-CN" sz="800" smtClean="0"/>
              <a:t>16.2.3</a:t>
            </a:r>
            <a:r>
              <a:rPr lang="zh-CN" altLang="en-US" sz="800" smtClean="0"/>
              <a:t>　</a:t>
            </a:r>
            <a:r>
              <a:rPr lang="en-US" altLang="zh-CN" sz="800" smtClean="0"/>
              <a:t>STA</a:t>
            </a:r>
            <a:r>
              <a:rPr lang="zh-CN" altLang="en-US" sz="800" smtClean="0"/>
              <a:t>的优点和不足        </a:t>
            </a:r>
            <a:r>
              <a:rPr lang="en-US" altLang="zh-CN" sz="800" smtClean="0"/>
              <a:t>309</a:t>
            </a:r>
            <a:br>
              <a:rPr lang="en-US" altLang="zh-CN" sz="800" smtClean="0"/>
            </a:br>
            <a:r>
              <a:rPr lang="en-US" altLang="zh-CN" sz="800" smtClean="0"/>
              <a:t>16.3</a:t>
            </a:r>
            <a:r>
              <a:rPr lang="zh-CN" altLang="en-US" sz="800" smtClean="0"/>
              <a:t>　</a:t>
            </a:r>
            <a:r>
              <a:rPr lang="en-US" altLang="zh-CN" sz="800" smtClean="0"/>
              <a:t>LAN</a:t>
            </a:r>
            <a:r>
              <a:rPr lang="zh-CN" altLang="en-US" sz="800" smtClean="0"/>
              <a:t>中的链路聚合        </a:t>
            </a:r>
            <a:r>
              <a:rPr lang="en-US" altLang="zh-CN" sz="800" smtClean="0"/>
              <a:t>309</a:t>
            </a:r>
            <a:br>
              <a:rPr lang="en-US" altLang="zh-CN" sz="800" smtClean="0"/>
            </a:br>
            <a:r>
              <a:rPr lang="en-US" altLang="zh-CN" sz="800" smtClean="0"/>
              <a:t>16.3.1</a:t>
            </a:r>
            <a:r>
              <a:rPr lang="zh-CN" altLang="en-US" sz="800" smtClean="0"/>
              <a:t>　干线与逻辑信道        </a:t>
            </a:r>
            <a:r>
              <a:rPr lang="en-US" altLang="zh-CN" sz="800" smtClean="0"/>
              <a:t>309</a:t>
            </a:r>
            <a:br>
              <a:rPr lang="en-US" altLang="zh-CN" sz="800" smtClean="0"/>
            </a:br>
            <a:r>
              <a:rPr lang="en-US" altLang="zh-CN" sz="800" smtClean="0"/>
              <a:t>16.3.2</a:t>
            </a:r>
            <a:r>
              <a:rPr lang="zh-CN" altLang="en-US" sz="800" smtClean="0"/>
              <a:t>　消除帧的生育        </a:t>
            </a:r>
            <a:r>
              <a:rPr lang="en-US" altLang="zh-CN" sz="800" smtClean="0"/>
              <a:t>311</a:t>
            </a:r>
            <a:br>
              <a:rPr lang="en-US" altLang="zh-CN" sz="800" smtClean="0"/>
            </a:br>
            <a:r>
              <a:rPr lang="en-US" altLang="zh-CN" sz="800" smtClean="0"/>
              <a:t>16.3.3</a:t>
            </a:r>
            <a:r>
              <a:rPr lang="zh-CN" altLang="en-US" sz="800" smtClean="0"/>
              <a:t>　端口选择        </a:t>
            </a:r>
            <a:r>
              <a:rPr lang="en-US" altLang="zh-CN" sz="800" smtClean="0"/>
              <a:t>312</a:t>
            </a:r>
            <a:br>
              <a:rPr lang="en-US" altLang="zh-CN" sz="800" smtClean="0"/>
            </a:br>
            <a:r>
              <a:rPr lang="en-US" altLang="zh-CN" sz="800" smtClean="0"/>
              <a:t>16.4</a:t>
            </a:r>
            <a:r>
              <a:rPr lang="zh-CN" altLang="en-US" sz="800" smtClean="0"/>
              <a:t>　虚拟</a:t>
            </a:r>
            <a:r>
              <a:rPr lang="en-US" altLang="zh-CN" sz="800" smtClean="0"/>
              <a:t>LAN        314</a:t>
            </a:r>
            <a:br>
              <a:rPr lang="en-US" altLang="zh-CN" sz="800" smtClean="0"/>
            </a:br>
            <a:r>
              <a:rPr lang="en-US" altLang="zh-CN" sz="800" smtClean="0"/>
              <a:t>16.4.1</a:t>
            </a:r>
            <a:r>
              <a:rPr lang="zh-CN" altLang="en-US" sz="800" smtClean="0"/>
              <a:t>　</a:t>
            </a:r>
            <a:r>
              <a:rPr lang="en-US" altLang="zh-CN" sz="800" smtClean="0"/>
              <a:t>VLAN</a:t>
            </a:r>
            <a:r>
              <a:rPr lang="zh-CN" altLang="en-US" sz="800" smtClean="0"/>
              <a:t>目的        </a:t>
            </a:r>
            <a:r>
              <a:rPr lang="en-US" altLang="zh-CN" sz="800" smtClean="0"/>
              <a:t>315</a:t>
            </a:r>
            <a:br>
              <a:rPr lang="en-US" altLang="zh-CN" sz="800" smtClean="0"/>
            </a:br>
            <a:r>
              <a:rPr lang="en-US" altLang="zh-CN" sz="800" smtClean="0"/>
              <a:t>16.4.2</a:t>
            </a:r>
            <a:r>
              <a:rPr lang="zh-CN" altLang="en-US" sz="800" smtClean="0"/>
              <a:t>　构建基于一个交换机的</a:t>
            </a:r>
            <a:r>
              <a:rPr lang="en-US" altLang="zh-CN" sz="800" smtClean="0"/>
              <a:t>VLAN        316</a:t>
            </a:r>
            <a:br>
              <a:rPr lang="en-US" altLang="zh-CN" sz="800" smtClean="0"/>
            </a:br>
            <a:r>
              <a:rPr lang="en-US" altLang="zh-CN" sz="800" smtClean="0"/>
              <a:t>16.4.3</a:t>
            </a:r>
            <a:r>
              <a:rPr lang="zh-CN" altLang="en-US" sz="800" smtClean="0"/>
              <a:t>　构建基于多个交换机的</a:t>
            </a:r>
            <a:r>
              <a:rPr lang="en-US" altLang="zh-CN" sz="800" smtClean="0"/>
              <a:t>VLAN        316</a:t>
            </a:r>
            <a:br>
              <a:rPr lang="en-US" altLang="zh-CN" sz="800" smtClean="0"/>
            </a:br>
            <a:r>
              <a:rPr lang="en-US" altLang="zh-CN" sz="800" smtClean="0"/>
              <a:t>16.5</a:t>
            </a:r>
            <a:r>
              <a:rPr lang="zh-CN" altLang="en-US" sz="800" smtClean="0"/>
              <a:t>　</a:t>
            </a:r>
            <a:r>
              <a:rPr lang="en-US" altLang="zh-CN" sz="800" smtClean="0"/>
              <a:t>LAN</a:t>
            </a:r>
            <a:r>
              <a:rPr lang="zh-CN" altLang="en-US" sz="800" smtClean="0"/>
              <a:t>中的服务质量        </a:t>
            </a:r>
            <a:r>
              <a:rPr lang="en-US" altLang="zh-CN" sz="800" smtClean="0"/>
              <a:t>319</a:t>
            </a:r>
            <a:br>
              <a:rPr lang="en-US" altLang="zh-CN" sz="800" smtClean="0"/>
            </a:br>
            <a:r>
              <a:rPr lang="en-US" altLang="zh-CN" sz="800" smtClean="0"/>
              <a:t>16.6</a:t>
            </a:r>
            <a:r>
              <a:rPr lang="zh-CN" altLang="en-US" sz="800" smtClean="0"/>
              <a:t>　网桥和交换机的局限性        </a:t>
            </a:r>
            <a:r>
              <a:rPr lang="en-US" altLang="zh-CN" sz="800" smtClean="0"/>
              <a:t>321</a:t>
            </a:r>
            <a:br>
              <a:rPr lang="en-US" altLang="zh-CN" sz="800" smtClean="0"/>
            </a:br>
            <a:r>
              <a:rPr lang="en-US" altLang="zh-CN" sz="800" smtClean="0"/>
              <a:t>16.7</a:t>
            </a:r>
            <a:r>
              <a:rPr lang="zh-CN" altLang="en-US" sz="800" smtClean="0"/>
              <a:t>　案例学习        </a:t>
            </a:r>
            <a:r>
              <a:rPr lang="en-US" altLang="zh-CN" sz="800" smtClean="0"/>
              <a:t>321</a:t>
            </a:r>
            <a:br>
              <a:rPr lang="en-US" altLang="zh-CN" sz="800" smtClean="0"/>
            </a:br>
            <a:r>
              <a:rPr lang="zh-CN" altLang="en-US" sz="800" smtClean="0"/>
              <a:t>小结        </a:t>
            </a:r>
            <a:r>
              <a:rPr lang="en-US" altLang="zh-CN" sz="800" smtClean="0"/>
              <a:t>322</a:t>
            </a:r>
            <a:br>
              <a:rPr lang="en-US" altLang="zh-CN" sz="800" smtClean="0"/>
            </a:br>
            <a:r>
              <a:rPr lang="zh-CN" altLang="en-US" sz="800" smtClean="0"/>
              <a:t>复习题        </a:t>
            </a:r>
            <a:r>
              <a:rPr lang="en-US" altLang="zh-CN" sz="800" smtClean="0"/>
              <a:t>323</a:t>
            </a:r>
            <a:br>
              <a:rPr lang="en-US" altLang="zh-CN" sz="800" smtClean="0"/>
            </a:br>
            <a:r>
              <a:rPr lang="zh-CN" altLang="en-US" sz="800" smtClean="0"/>
              <a:t>第四部分　</a:t>
            </a:r>
            <a:r>
              <a:rPr lang="en-US" altLang="zh-CN" sz="800" smtClean="0"/>
              <a:t>TCP/IP</a:t>
            </a:r>
            <a:r>
              <a:rPr lang="zh-CN" altLang="en-US" sz="800" smtClean="0"/>
              <a:t>网际互联</a:t>
            </a:r>
            <a:br>
              <a:rPr lang="zh-CN" altLang="en-US" sz="800" smtClean="0"/>
            </a:br>
            <a:r>
              <a:rPr lang="zh-CN" altLang="en-US" sz="800" smtClean="0"/>
              <a:t>第</a:t>
            </a:r>
            <a:r>
              <a:rPr lang="en-US" altLang="zh-CN" sz="800" smtClean="0"/>
              <a:t>17</a:t>
            </a:r>
            <a:r>
              <a:rPr lang="zh-CN" altLang="en-US" sz="800" smtClean="0"/>
              <a:t>章　</a:t>
            </a:r>
            <a:r>
              <a:rPr lang="en-US" altLang="zh-CN" sz="800" smtClean="0"/>
              <a:t>TCP/IP</a:t>
            </a:r>
            <a:r>
              <a:rPr lang="zh-CN" altLang="en-US" sz="800" smtClean="0"/>
              <a:t>网络中的寻址        </a:t>
            </a:r>
            <a:r>
              <a:rPr lang="en-US" altLang="zh-CN" sz="800" smtClean="0"/>
              <a:t>326</a:t>
            </a:r>
            <a:br>
              <a:rPr lang="en-US" altLang="zh-CN" sz="800" smtClean="0"/>
            </a:br>
            <a:r>
              <a:rPr lang="en-US" altLang="zh-CN" sz="800" smtClean="0"/>
              <a:t>17.1</a:t>
            </a:r>
            <a:r>
              <a:rPr lang="zh-CN" altLang="en-US" sz="800" smtClean="0"/>
              <a:t>　引言        </a:t>
            </a:r>
            <a:r>
              <a:rPr lang="en-US" altLang="zh-CN" sz="800" smtClean="0"/>
              <a:t>326</a:t>
            </a:r>
            <a:br>
              <a:rPr lang="en-US" altLang="zh-CN" sz="800" smtClean="0"/>
            </a:br>
            <a:r>
              <a:rPr lang="en-US" altLang="zh-CN" sz="800" smtClean="0"/>
              <a:t>17.2</a:t>
            </a:r>
            <a:r>
              <a:rPr lang="zh-CN" altLang="en-US" sz="800" smtClean="0"/>
              <a:t>　</a:t>
            </a:r>
            <a:r>
              <a:rPr lang="en-US" altLang="zh-CN" sz="800" smtClean="0"/>
              <a:t>TCP/IP</a:t>
            </a:r>
            <a:r>
              <a:rPr lang="zh-CN" altLang="en-US" sz="800" smtClean="0"/>
              <a:t>栈的地址类型        </a:t>
            </a:r>
            <a:r>
              <a:rPr lang="en-US" altLang="zh-CN" sz="800" smtClean="0"/>
              <a:t>326</a:t>
            </a:r>
            <a:br>
              <a:rPr lang="en-US" altLang="zh-CN" sz="800" smtClean="0"/>
            </a:br>
            <a:r>
              <a:rPr lang="en-US" altLang="zh-CN" sz="800" smtClean="0"/>
              <a:t>17.2.1</a:t>
            </a:r>
            <a:r>
              <a:rPr lang="zh-CN" altLang="en-US" sz="800" smtClean="0"/>
              <a:t>　本地地址        </a:t>
            </a:r>
            <a:r>
              <a:rPr lang="en-US" altLang="zh-CN" sz="800" smtClean="0"/>
              <a:t>326</a:t>
            </a:r>
            <a:br>
              <a:rPr lang="en-US" altLang="zh-CN" sz="800" smtClean="0"/>
            </a:br>
            <a:r>
              <a:rPr lang="en-US" altLang="zh-CN" sz="800" smtClean="0"/>
              <a:t>17.2.2</a:t>
            </a:r>
            <a:r>
              <a:rPr lang="zh-CN" altLang="en-US" sz="800" smtClean="0"/>
              <a:t>　</a:t>
            </a:r>
            <a:r>
              <a:rPr lang="en-US" altLang="zh-CN" sz="800" smtClean="0"/>
              <a:t>IP</a:t>
            </a:r>
            <a:r>
              <a:rPr lang="zh-CN" altLang="en-US" sz="800" smtClean="0"/>
              <a:t>网络地址        </a:t>
            </a:r>
            <a:r>
              <a:rPr lang="en-US" altLang="zh-CN" sz="800" smtClean="0"/>
              <a:t>327</a:t>
            </a:r>
            <a:br>
              <a:rPr lang="en-US" altLang="zh-CN" sz="800" smtClean="0"/>
            </a:br>
            <a:r>
              <a:rPr lang="en-US" altLang="zh-CN" sz="800" smtClean="0"/>
              <a:t>17.2.3</a:t>
            </a:r>
            <a:r>
              <a:rPr lang="zh-CN" altLang="en-US" sz="800" smtClean="0"/>
              <a:t>　域名        </a:t>
            </a:r>
            <a:r>
              <a:rPr lang="en-US" altLang="zh-CN" sz="800" smtClean="0"/>
              <a:t>327</a:t>
            </a:r>
            <a:br>
              <a:rPr lang="en-US" altLang="zh-CN" sz="800" smtClean="0"/>
            </a:br>
            <a:r>
              <a:rPr lang="en-US" altLang="zh-CN" sz="800" smtClean="0"/>
              <a:t>17.3</a:t>
            </a:r>
            <a:r>
              <a:rPr lang="zh-CN" altLang="en-US" sz="800" smtClean="0"/>
              <a:t>　</a:t>
            </a:r>
            <a:r>
              <a:rPr lang="en-US" altLang="zh-CN" sz="800" smtClean="0"/>
              <a:t>IP</a:t>
            </a:r>
            <a:r>
              <a:rPr lang="zh-CN" altLang="en-US" sz="800" smtClean="0"/>
              <a:t>地址格式        </a:t>
            </a:r>
            <a:r>
              <a:rPr lang="en-US" altLang="zh-CN" sz="800" smtClean="0"/>
              <a:t>328</a:t>
            </a:r>
            <a:br>
              <a:rPr lang="en-US" altLang="zh-CN" sz="800" smtClean="0"/>
            </a:br>
            <a:r>
              <a:rPr lang="en-US" altLang="zh-CN" sz="800" smtClean="0"/>
              <a:t>17.3.1</a:t>
            </a:r>
            <a:r>
              <a:rPr lang="zh-CN" altLang="en-US" sz="800" smtClean="0"/>
              <a:t>　</a:t>
            </a:r>
            <a:r>
              <a:rPr lang="en-US" altLang="zh-CN" sz="800" smtClean="0"/>
              <a:t>IP</a:t>
            </a:r>
            <a:r>
              <a:rPr lang="zh-CN" altLang="en-US" sz="800" smtClean="0"/>
              <a:t>地址的分类        </a:t>
            </a:r>
            <a:r>
              <a:rPr lang="en-US" altLang="zh-CN" sz="800" smtClean="0"/>
              <a:t>328</a:t>
            </a:r>
            <a:br>
              <a:rPr lang="en-US" altLang="zh-CN" sz="800" smtClean="0"/>
            </a:br>
            <a:r>
              <a:rPr lang="en-US" altLang="zh-CN" sz="800" smtClean="0"/>
              <a:t>17.3.2</a:t>
            </a:r>
            <a:r>
              <a:rPr lang="zh-CN" altLang="en-US" sz="800" smtClean="0"/>
              <a:t>　特殊的</a:t>
            </a:r>
            <a:r>
              <a:rPr lang="en-US" altLang="zh-CN" sz="800" smtClean="0"/>
              <a:t>IP</a:t>
            </a:r>
            <a:r>
              <a:rPr lang="zh-CN" altLang="en-US" sz="800" smtClean="0"/>
              <a:t>地址        </a:t>
            </a:r>
            <a:r>
              <a:rPr lang="en-US" altLang="zh-CN" sz="800" smtClean="0"/>
              <a:t>329</a:t>
            </a:r>
            <a:br>
              <a:rPr lang="en-US" altLang="zh-CN" sz="800" smtClean="0"/>
            </a:br>
            <a:r>
              <a:rPr lang="en-US" altLang="zh-CN" sz="800" smtClean="0"/>
              <a:t>17.3.3</a:t>
            </a:r>
            <a:r>
              <a:rPr lang="zh-CN" altLang="en-US" sz="800" smtClean="0"/>
              <a:t>　在</a:t>
            </a:r>
            <a:r>
              <a:rPr lang="en-US" altLang="zh-CN" sz="800" smtClean="0"/>
              <a:t>IP</a:t>
            </a:r>
            <a:r>
              <a:rPr lang="zh-CN" altLang="en-US" sz="800" smtClean="0"/>
              <a:t>地址中使用掩码        </a:t>
            </a:r>
            <a:r>
              <a:rPr lang="en-US" altLang="zh-CN" sz="800" smtClean="0"/>
              <a:t>330</a:t>
            </a:r>
            <a:br>
              <a:rPr lang="en-US" altLang="zh-CN" sz="800" smtClean="0"/>
            </a:br>
            <a:r>
              <a:rPr lang="en-US" altLang="zh-CN" sz="800" smtClean="0"/>
              <a:t>17.4</a:t>
            </a:r>
            <a:r>
              <a:rPr lang="zh-CN" altLang="en-US" sz="800" smtClean="0"/>
              <a:t>　</a:t>
            </a:r>
            <a:r>
              <a:rPr lang="en-US" altLang="zh-CN" sz="800" smtClean="0"/>
              <a:t>IP</a:t>
            </a:r>
            <a:r>
              <a:rPr lang="zh-CN" altLang="en-US" sz="800" smtClean="0"/>
              <a:t>地址分配顺序        </a:t>
            </a:r>
            <a:r>
              <a:rPr lang="en-US" altLang="zh-CN" sz="800" smtClean="0"/>
              <a:t>331</a:t>
            </a:r>
            <a:br>
              <a:rPr lang="en-US" altLang="zh-CN" sz="800" smtClean="0"/>
            </a:br>
            <a:r>
              <a:rPr lang="en-US" altLang="zh-CN" sz="800" smtClean="0"/>
              <a:t>17.4.1</a:t>
            </a:r>
            <a:r>
              <a:rPr lang="zh-CN" altLang="en-US" sz="800" smtClean="0"/>
              <a:t>　自治网络中的地址分配        </a:t>
            </a:r>
            <a:r>
              <a:rPr lang="en-US" altLang="zh-CN" sz="800" smtClean="0"/>
              <a:t>331</a:t>
            </a:r>
            <a:br>
              <a:rPr lang="en-US" altLang="zh-CN" sz="800" smtClean="0"/>
            </a:br>
            <a:r>
              <a:rPr lang="en-US" altLang="zh-CN" sz="800" smtClean="0"/>
              <a:t>17.4.2</a:t>
            </a:r>
            <a:r>
              <a:rPr lang="zh-CN" altLang="en-US" sz="800" smtClean="0"/>
              <a:t>　集中式的地址分配        </a:t>
            </a:r>
            <a:r>
              <a:rPr lang="en-US" altLang="zh-CN" sz="800" smtClean="0"/>
              <a:t>332</a:t>
            </a:r>
            <a:br>
              <a:rPr lang="en-US" altLang="zh-CN" sz="800" smtClean="0"/>
            </a:br>
            <a:r>
              <a:rPr lang="en-US" altLang="zh-CN" sz="800" smtClean="0"/>
              <a:t>17.4.3</a:t>
            </a:r>
            <a:r>
              <a:rPr lang="zh-CN" altLang="en-US" sz="800" smtClean="0"/>
              <a:t>　寻址和</a:t>
            </a:r>
            <a:r>
              <a:rPr lang="en-US" altLang="zh-CN" sz="800" smtClean="0"/>
              <a:t>CIDR        332</a:t>
            </a:r>
            <a:br>
              <a:rPr lang="en-US" altLang="zh-CN" sz="800" smtClean="0"/>
            </a:br>
            <a:r>
              <a:rPr lang="en-US" altLang="zh-CN" sz="800" smtClean="0"/>
              <a:t>17.5</a:t>
            </a:r>
            <a:r>
              <a:rPr lang="zh-CN" altLang="en-US" sz="800" smtClean="0"/>
              <a:t>　将</a:t>
            </a:r>
            <a:r>
              <a:rPr lang="en-US" altLang="zh-CN" sz="800" smtClean="0"/>
              <a:t>IP</a:t>
            </a:r>
            <a:r>
              <a:rPr lang="zh-CN" altLang="en-US" sz="800" smtClean="0"/>
              <a:t>地址映射到本地地址        </a:t>
            </a:r>
            <a:r>
              <a:rPr lang="en-US" altLang="zh-CN" sz="800" smtClean="0"/>
              <a:t>333</a:t>
            </a:r>
            <a:br>
              <a:rPr lang="en-US" altLang="zh-CN" sz="800" smtClean="0"/>
            </a:br>
            <a:r>
              <a:rPr lang="en-US" altLang="zh-CN" sz="800" smtClean="0"/>
              <a:t>17.5.1</a:t>
            </a:r>
            <a:r>
              <a:rPr lang="zh-CN" altLang="en-US" sz="800" smtClean="0"/>
              <a:t>　</a:t>
            </a:r>
            <a:r>
              <a:rPr lang="en-US" altLang="zh-CN" sz="800" smtClean="0"/>
              <a:t>ARP        334</a:t>
            </a:r>
            <a:br>
              <a:rPr lang="en-US" altLang="zh-CN" sz="800" smtClean="0"/>
            </a:br>
            <a:r>
              <a:rPr lang="en-US" altLang="zh-CN" sz="800" smtClean="0"/>
              <a:t>17.5.2</a:t>
            </a:r>
            <a:r>
              <a:rPr lang="zh-CN" altLang="en-US" sz="800" smtClean="0"/>
              <a:t>　代理</a:t>
            </a:r>
            <a:r>
              <a:rPr lang="en-US" altLang="zh-CN" sz="800" smtClean="0"/>
              <a:t>ARP        337</a:t>
            </a:r>
            <a:br>
              <a:rPr lang="en-US" altLang="zh-CN" sz="800" smtClean="0"/>
            </a:br>
            <a:r>
              <a:rPr lang="en-US" altLang="zh-CN" sz="800" smtClean="0"/>
              <a:t>17.6</a:t>
            </a:r>
            <a:r>
              <a:rPr lang="zh-CN" altLang="en-US" sz="800" smtClean="0"/>
              <a:t>　</a:t>
            </a:r>
            <a:r>
              <a:rPr lang="en-US" altLang="zh-CN" sz="800" smtClean="0"/>
              <a:t>DNS        338</a:t>
            </a:r>
            <a:br>
              <a:rPr lang="en-US" altLang="zh-CN" sz="800" smtClean="0"/>
            </a:br>
            <a:r>
              <a:rPr lang="en-US" altLang="zh-CN" sz="800" smtClean="0"/>
              <a:t>17.6.1</a:t>
            </a:r>
            <a:r>
              <a:rPr lang="zh-CN" altLang="en-US" sz="800" smtClean="0"/>
              <a:t>　平面符号名称        </a:t>
            </a:r>
            <a:r>
              <a:rPr lang="en-US" altLang="zh-CN" sz="800" smtClean="0"/>
              <a:t>338</a:t>
            </a:r>
            <a:br>
              <a:rPr lang="en-US" altLang="zh-CN" sz="800" smtClean="0"/>
            </a:br>
            <a:r>
              <a:rPr lang="en-US" altLang="zh-CN" sz="800" smtClean="0"/>
              <a:t>17.6.2</a:t>
            </a:r>
            <a:r>
              <a:rPr lang="zh-CN" altLang="en-US" sz="800" smtClean="0"/>
              <a:t>　层次式符号名称        </a:t>
            </a:r>
            <a:r>
              <a:rPr lang="en-US" altLang="zh-CN" sz="800" smtClean="0"/>
              <a:t>338</a:t>
            </a:r>
            <a:br>
              <a:rPr lang="en-US" altLang="zh-CN" sz="800" smtClean="0"/>
            </a:br>
            <a:r>
              <a:rPr lang="en-US" altLang="zh-CN" sz="800" smtClean="0"/>
              <a:t>17.6.3</a:t>
            </a:r>
            <a:r>
              <a:rPr lang="zh-CN" altLang="en-US" sz="800" smtClean="0"/>
              <a:t>　</a:t>
            </a:r>
            <a:r>
              <a:rPr lang="en-US" altLang="zh-CN" sz="800" smtClean="0"/>
              <a:t>DNS</a:t>
            </a:r>
            <a:r>
              <a:rPr lang="zh-CN" altLang="en-US" sz="800" smtClean="0"/>
              <a:t>的操作方式        </a:t>
            </a:r>
            <a:r>
              <a:rPr lang="en-US" altLang="zh-CN" sz="800" smtClean="0"/>
              <a:t>339</a:t>
            </a:r>
            <a:br>
              <a:rPr lang="en-US" altLang="zh-CN" sz="800" smtClean="0"/>
            </a:br>
            <a:r>
              <a:rPr lang="en-US" altLang="zh-CN" sz="800" smtClean="0"/>
              <a:t>17.6.4</a:t>
            </a:r>
            <a:r>
              <a:rPr lang="zh-CN" altLang="en-US" sz="800" smtClean="0"/>
              <a:t>　反向搜索区域        </a:t>
            </a:r>
            <a:r>
              <a:rPr lang="en-US" altLang="zh-CN" sz="800" smtClean="0"/>
              <a:t>341</a:t>
            </a:r>
            <a:br>
              <a:rPr lang="en-US" altLang="zh-CN" sz="800" smtClean="0"/>
            </a:br>
            <a:r>
              <a:rPr lang="en-US" altLang="zh-CN" sz="800" smtClean="0"/>
              <a:t>17.7</a:t>
            </a:r>
            <a:r>
              <a:rPr lang="zh-CN" altLang="en-US" sz="800" smtClean="0"/>
              <a:t>　</a:t>
            </a:r>
            <a:r>
              <a:rPr lang="en-US" altLang="zh-CN" sz="800" smtClean="0"/>
              <a:t>DHCP        341</a:t>
            </a:r>
            <a:br>
              <a:rPr lang="en-US" altLang="zh-CN" sz="800" smtClean="0"/>
            </a:br>
            <a:r>
              <a:rPr lang="en-US" altLang="zh-CN" sz="800" smtClean="0"/>
              <a:t>17.7.1</a:t>
            </a:r>
            <a:r>
              <a:rPr lang="zh-CN" altLang="en-US" sz="800" smtClean="0"/>
              <a:t>　</a:t>
            </a:r>
            <a:r>
              <a:rPr lang="en-US" altLang="zh-CN" sz="800" smtClean="0"/>
              <a:t>DHCP</a:t>
            </a:r>
            <a:r>
              <a:rPr lang="zh-CN" altLang="en-US" sz="800" smtClean="0"/>
              <a:t>方式        </a:t>
            </a:r>
            <a:r>
              <a:rPr lang="en-US" altLang="zh-CN" sz="800" smtClean="0"/>
              <a:t>342</a:t>
            </a:r>
            <a:br>
              <a:rPr lang="en-US" altLang="zh-CN" sz="800" smtClean="0"/>
            </a:br>
            <a:r>
              <a:rPr lang="en-US" altLang="zh-CN" sz="800" smtClean="0"/>
              <a:t>17.7.2</a:t>
            </a:r>
            <a:r>
              <a:rPr lang="zh-CN" altLang="en-US" sz="800" smtClean="0"/>
              <a:t>　动态地址分配算法        </a:t>
            </a:r>
            <a:r>
              <a:rPr lang="en-US" altLang="zh-CN" sz="800" smtClean="0"/>
              <a:t>343</a:t>
            </a:r>
            <a:br>
              <a:rPr lang="en-US" altLang="zh-CN" sz="800" smtClean="0"/>
            </a:br>
            <a:r>
              <a:rPr lang="zh-CN" altLang="en-US" sz="800" smtClean="0"/>
              <a:t>小结        </a:t>
            </a:r>
            <a:r>
              <a:rPr lang="en-US" altLang="zh-CN" sz="800" smtClean="0"/>
              <a:t>344</a:t>
            </a:r>
            <a:br>
              <a:rPr lang="en-US" altLang="zh-CN" sz="800" smtClean="0"/>
            </a:br>
            <a:r>
              <a:rPr lang="zh-CN" altLang="en-US" sz="800" smtClean="0"/>
              <a:t>复习题        </a:t>
            </a:r>
            <a:r>
              <a:rPr lang="en-US" altLang="zh-CN" sz="800" smtClean="0"/>
              <a:t>345</a:t>
            </a:r>
            <a:br>
              <a:rPr lang="en-US" altLang="zh-CN" sz="800" smtClean="0"/>
            </a:br>
            <a:r>
              <a:rPr lang="zh-CN" altLang="en-US" sz="800" smtClean="0"/>
              <a:t>练习题        </a:t>
            </a:r>
            <a:r>
              <a:rPr lang="en-US" altLang="zh-CN" sz="800" smtClean="0"/>
              <a:t>346</a:t>
            </a:r>
            <a:br>
              <a:rPr lang="en-US" altLang="zh-CN" sz="800" smtClean="0"/>
            </a:br>
            <a:r>
              <a:rPr lang="zh-CN" altLang="en-US" sz="800" smtClean="0"/>
              <a:t>第</a:t>
            </a:r>
            <a:r>
              <a:rPr lang="en-US" altLang="zh-CN" sz="800" smtClean="0"/>
              <a:t>18</a:t>
            </a:r>
            <a:r>
              <a:rPr lang="zh-CN" altLang="en-US" sz="800" smtClean="0"/>
              <a:t>章　因特网协议        </a:t>
            </a:r>
            <a:r>
              <a:rPr lang="en-US" altLang="zh-CN" sz="800" smtClean="0"/>
              <a:t>347</a:t>
            </a:r>
            <a:br>
              <a:rPr lang="en-US" altLang="zh-CN" sz="800" smtClean="0"/>
            </a:br>
            <a:r>
              <a:rPr lang="en-US" altLang="zh-CN" sz="800" smtClean="0"/>
              <a:t>18.1</a:t>
            </a:r>
            <a:r>
              <a:rPr lang="zh-CN" altLang="en-US" sz="800" smtClean="0"/>
              <a:t>　引言        </a:t>
            </a:r>
            <a:r>
              <a:rPr lang="en-US" altLang="zh-CN" sz="800" smtClean="0"/>
              <a:t>347</a:t>
            </a:r>
            <a:br>
              <a:rPr lang="en-US" altLang="zh-CN" sz="800" smtClean="0"/>
            </a:br>
            <a:r>
              <a:rPr lang="en-US" altLang="zh-CN" sz="800" smtClean="0"/>
              <a:t>18.2</a:t>
            </a:r>
            <a:r>
              <a:rPr lang="zh-CN" altLang="en-US" sz="800" smtClean="0"/>
              <a:t>　</a:t>
            </a:r>
            <a:r>
              <a:rPr lang="en-US" altLang="zh-CN" sz="800" smtClean="0"/>
              <a:t>IP</a:t>
            </a:r>
            <a:r>
              <a:rPr lang="zh-CN" altLang="en-US" sz="800" smtClean="0"/>
              <a:t>分组格式        </a:t>
            </a:r>
            <a:r>
              <a:rPr lang="en-US" altLang="zh-CN" sz="800" smtClean="0"/>
              <a:t>347</a:t>
            </a:r>
            <a:br>
              <a:rPr lang="en-US" altLang="zh-CN" sz="800" smtClean="0"/>
            </a:br>
            <a:r>
              <a:rPr lang="en-US" altLang="zh-CN" sz="800" smtClean="0"/>
              <a:t>18.3</a:t>
            </a:r>
            <a:r>
              <a:rPr lang="zh-CN" altLang="en-US" sz="800" smtClean="0"/>
              <a:t>　</a:t>
            </a:r>
            <a:r>
              <a:rPr lang="en-US" altLang="zh-CN" sz="800" smtClean="0"/>
              <a:t>IP</a:t>
            </a:r>
            <a:r>
              <a:rPr lang="zh-CN" altLang="en-US" sz="800" smtClean="0"/>
              <a:t>路由方法        </a:t>
            </a:r>
            <a:r>
              <a:rPr lang="en-US" altLang="zh-CN" sz="800" smtClean="0"/>
              <a:t>349</a:t>
            </a:r>
            <a:br>
              <a:rPr lang="en-US" altLang="zh-CN" sz="800" smtClean="0"/>
            </a:br>
            <a:r>
              <a:rPr lang="en-US" altLang="zh-CN" sz="800" smtClean="0"/>
              <a:t>18.3.1</a:t>
            </a:r>
            <a:r>
              <a:rPr lang="zh-CN" altLang="en-US" sz="800" smtClean="0"/>
              <a:t>　简化的路由表结构        </a:t>
            </a:r>
            <a:r>
              <a:rPr lang="en-US" altLang="zh-CN" sz="800" smtClean="0"/>
              <a:t>350</a:t>
            </a:r>
            <a:br>
              <a:rPr lang="en-US" altLang="zh-CN" sz="800" smtClean="0"/>
            </a:br>
            <a:r>
              <a:rPr lang="en-US" altLang="zh-CN" sz="800" smtClean="0"/>
              <a:t>18.3.2</a:t>
            </a:r>
            <a:r>
              <a:rPr lang="zh-CN" altLang="en-US" sz="800" smtClean="0"/>
              <a:t>　端节点上的路由表        </a:t>
            </a:r>
            <a:r>
              <a:rPr lang="en-US" altLang="zh-CN" sz="800" smtClean="0"/>
              <a:t>352</a:t>
            </a:r>
            <a:br>
              <a:rPr lang="en-US" altLang="zh-CN" sz="800" smtClean="0"/>
            </a:br>
            <a:r>
              <a:rPr lang="en-US" altLang="zh-CN" sz="800" smtClean="0"/>
              <a:t>18.3.3</a:t>
            </a:r>
            <a:r>
              <a:rPr lang="zh-CN" altLang="en-US" sz="800" smtClean="0"/>
              <a:t>　搜索不含掩码的路由表        </a:t>
            </a:r>
            <a:r>
              <a:rPr lang="en-US" altLang="zh-CN" sz="800" smtClean="0"/>
              <a:t>352</a:t>
            </a:r>
            <a:br>
              <a:rPr lang="en-US" altLang="zh-CN" sz="800" smtClean="0"/>
            </a:br>
            <a:r>
              <a:rPr lang="en-US" altLang="zh-CN" sz="800" smtClean="0"/>
              <a:t>18.3.4</a:t>
            </a:r>
            <a:r>
              <a:rPr lang="zh-CN" altLang="en-US" sz="800" smtClean="0"/>
              <a:t>　不同格式路由表的例子        </a:t>
            </a:r>
            <a:r>
              <a:rPr lang="en-US" altLang="zh-CN" sz="800" smtClean="0"/>
              <a:t>353</a:t>
            </a:r>
            <a:br>
              <a:rPr lang="en-US" altLang="zh-CN" sz="800" smtClean="0"/>
            </a:br>
            <a:r>
              <a:rPr lang="en-US" altLang="zh-CN" sz="800" smtClean="0"/>
              <a:t>18.3.5</a:t>
            </a:r>
            <a:r>
              <a:rPr lang="zh-CN" altLang="en-US" sz="800" smtClean="0"/>
              <a:t>　在路由表中记录的来源和类型        </a:t>
            </a:r>
            <a:r>
              <a:rPr lang="en-US" altLang="zh-CN" sz="800" smtClean="0"/>
              <a:t>356</a:t>
            </a:r>
            <a:br>
              <a:rPr lang="en-US" altLang="zh-CN" sz="800" smtClean="0"/>
            </a:br>
            <a:r>
              <a:rPr lang="en-US" altLang="zh-CN" sz="800" smtClean="0"/>
              <a:t>18.3.6</a:t>
            </a:r>
            <a:r>
              <a:rPr lang="zh-CN" altLang="en-US" sz="800" smtClean="0"/>
              <a:t>　不带掩码的</a:t>
            </a:r>
            <a:r>
              <a:rPr lang="en-US" altLang="zh-CN" sz="800" smtClean="0"/>
              <a:t>IP</a:t>
            </a:r>
            <a:r>
              <a:rPr lang="zh-CN" altLang="en-US" sz="800" smtClean="0"/>
              <a:t>路由的例子        </a:t>
            </a:r>
            <a:r>
              <a:rPr lang="en-US" altLang="zh-CN" sz="800" smtClean="0"/>
              <a:t>357</a:t>
            </a:r>
            <a:br>
              <a:rPr lang="en-US" altLang="zh-CN" sz="800" smtClean="0"/>
            </a:br>
            <a:r>
              <a:rPr lang="en-US" altLang="zh-CN" sz="800" smtClean="0"/>
              <a:t>18.4</a:t>
            </a:r>
            <a:r>
              <a:rPr lang="zh-CN" altLang="en-US" sz="800" smtClean="0"/>
              <a:t>　使用掩码的路由        </a:t>
            </a:r>
            <a:r>
              <a:rPr lang="en-US" altLang="zh-CN" sz="800" smtClean="0"/>
              <a:t>360</a:t>
            </a:r>
            <a:br>
              <a:rPr lang="en-US" altLang="zh-CN" sz="800" smtClean="0"/>
            </a:br>
            <a:r>
              <a:rPr lang="en-US" altLang="zh-CN" sz="800" smtClean="0"/>
              <a:t>18.4.1</a:t>
            </a:r>
            <a:r>
              <a:rPr lang="zh-CN" altLang="en-US" sz="800" smtClean="0"/>
              <a:t>　构造一个带同样长度掩码的</a:t>
            </a:r>
            <a:br>
              <a:rPr lang="zh-CN" altLang="en-US" sz="800" smtClean="0"/>
            </a:br>
            <a:r>
              <a:rPr lang="zh-CN" altLang="en-US" sz="800" smtClean="0"/>
              <a:t>网络        </a:t>
            </a:r>
            <a:r>
              <a:rPr lang="en-US" altLang="zh-CN" sz="800" smtClean="0"/>
              <a:t>360</a:t>
            </a:r>
            <a:br>
              <a:rPr lang="en-US" altLang="zh-CN" sz="800" smtClean="0"/>
            </a:br>
            <a:r>
              <a:rPr lang="en-US" altLang="zh-CN" sz="800" smtClean="0"/>
              <a:t>18.4.2</a:t>
            </a:r>
            <a:r>
              <a:rPr lang="zh-CN" altLang="en-US" sz="800" smtClean="0"/>
              <a:t>　考虑掩码的表查找算法        </a:t>
            </a:r>
            <a:r>
              <a:rPr lang="en-US" altLang="zh-CN" sz="800" smtClean="0"/>
              <a:t>362</a:t>
            </a:r>
            <a:br>
              <a:rPr lang="en-US" altLang="zh-CN" sz="800" smtClean="0"/>
            </a:br>
            <a:r>
              <a:rPr lang="en-US" altLang="zh-CN" sz="800" smtClean="0"/>
              <a:t>18.4.3</a:t>
            </a:r>
            <a:r>
              <a:rPr lang="zh-CN" altLang="en-US" sz="800" smtClean="0"/>
              <a:t>　使用可变长的掩码        </a:t>
            </a:r>
            <a:r>
              <a:rPr lang="en-US" altLang="zh-CN" sz="800" smtClean="0"/>
              <a:t>363</a:t>
            </a:r>
            <a:br>
              <a:rPr lang="en-US" altLang="zh-CN" sz="800" smtClean="0"/>
            </a:br>
            <a:r>
              <a:rPr lang="en-US" altLang="zh-CN" sz="800" smtClean="0"/>
              <a:t>18.4.4</a:t>
            </a:r>
            <a:r>
              <a:rPr lang="zh-CN" altLang="en-US" sz="800" smtClean="0"/>
              <a:t>　复用地址空间        </a:t>
            </a:r>
            <a:r>
              <a:rPr lang="en-US" altLang="zh-CN" sz="800" smtClean="0"/>
              <a:t>365</a:t>
            </a:r>
            <a:br>
              <a:rPr lang="en-US" altLang="zh-CN" sz="800" smtClean="0"/>
            </a:br>
            <a:r>
              <a:rPr lang="en-US" altLang="zh-CN" sz="800" smtClean="0"/>
              <a:t>18.4.5</a:t>
            </a:r>
            <a:r>
              <a:rPr lang="zh-CN" altLang="en-US" sz="800" smtClean="0"/>
              <a:t>　路由和</a:t>
            </a:r>
            <a:r>
              <a:rPr lang="en-US" altLang="zh-CN" sz="800" smtClean="0"/>
              <a:t>CIDR        368</a:t>
            </a:r>
            <a:br>
              <a:rPr lang="en-US" altLang="zh-CN" sz="800" smtClean="0"/>
            </a:br>
            <a:r>
              <a:rPr lang="en-US" altLang="zh-CN" sz="800" smtClean="0"/>
              <a:t>18.5</a:t>
            </a:r>
            <a:r>
              <a:rPr lang="zh-CN" altLang="en-US" sz="800" smtClean="0"/>
              <a:t>　</a:t>
            </a:r>
            <a:r>
              <a:rPr lang="en-US" altLang="zh-CN" sz="800" smtClean="0"/>
              <a:t>IP</a:t>
            </a:r>
            <a:r>
              <a:rPr lang="zh-CN" altLang="en-US" sz="800" smtClean="0"/>
              <a:t>分组的分片        </a:t>
            </a:r>
            <a:r>
              <a:rPr lang="en-US" altLang="zh-CN" sz="800" smtClean="0"/>
              <a:t>369</a:t>
            </a:r>
            <a:br>
              <a:rPr lang="en-US" altLang="zh-CN" sz="800" smtClean="0"/>
            </a:br>
            <a:r>
              <a:rPr lang="en-US" altLang="zh-CN" sz="800" smtClean="0"/>
              <a:t>18.5.1</a:t>
            </a:r>
            <a:r>
              <a:rPr lang="zh-CN" altLang="en-US" sz="800" smtClean="0"/>
              <a:t>　</a:t>
            </a:r>
            <a:r>
              <a:rPr lang="en-US" altLang="zh-CN" sz="800" smtClean="0"/>
              <a:t>MTU</a:t>
            </a:r>
            <a:r>
              <a:rPr lang="zh-CN" altLang="en-US" sz="800" smtClean="0"/>
              <a:t>作为一个技术参数        </a:t>
            </a:r>
            <a:r>
              <a:rPr lang="en-US" altLang="zh-CN" sz="800" smtClean="0"/>
              <a:t>370</a:t>
            </a:r>
            <a:br>
              <a:rPr lang="en-US" altLang="zh-CN" sz="800" smtClean="0"/>
            </a:br>
            <a:r>
              <a:rPr lang="en-US" altLang="zh-CN" sz="800" smtClean="0"/>
              <a:t>18.5.2</a:t>
            </a:r>
            <a:r>
              <a:rPr lang="zh-CN" altLang="en-US" sz="800" smtClean="0"/>
              <a:t>　分片参数        </a:t>
            </a:r>
            <a:r>
              <a:rPr lang="en-US" altLang="zh-CN" sz="800" smtClean="0"/>
              <a:t>370</a:t>
            </a:r>
            <a:br>
              <a:rPr lang="en-US" altLang="zh-CN" sz="800" smtClean="0"/>
            </a:br>
            <a:r>
              <a:rPr lang="en-US" altLang="zh-CN" sz="800" smtClean="0"/>
              <a:t>18.5.3</a:t>
            </a:r>
            <a:r>
              <a:rPr lang="zh-CN" altLang="en-US" sz="800" smtClean="0"/>
              <a:t>　分片和组装分组的过程        </a:t>
            </a:r>
            <a:r>
              <a:rPr lang="en-US" altLang="zh-CN" sz="800" smtClean="0"/>
              <a:t>371</a:t>
            </a:r>
            <a:br>
              <a:rPr lang="en-US" altLang="zh-CN" sz="800" smtClean="0"/>
            </a:br>
            <a:r>
              <a:rPr lang="en-US" altLang="zh-CN" sz="800" smtClean="0"/>
              <a:t>18.5.4</a:t>
            </a:r>
            <a:r>
              <a:rPr lang="zh-CN" altLang="en-US" sz="800" smtClean="0"/>
              <a:t>　分片的例子        </a:t>
            </a:r>
            <a:r>
              <a:rPr lang="en-US" altLang="zh-CN" sz="800" smtClean="0"/>
              <a:t>371</a:t>
            </a:r>
            <a:br>
              <a:rPr lang="en-US" altLang="zh-CN" sz="800" smtClean="0"/>
            </a:br>
            <a:r>
              <a:rPr lang="en-US" altLang="zh-CN" sz="800" smtClean="0"/>
              <a:t>18.6</a:t>
            </a:r>
            <a:r>
              <a:rPr lang="zh-CN" altLang="en-US" sz="800" smtClean="0"/>
              <a:t>　</a:t>
            </a:r>
            <a:r>
              <a:rPr lang="en-US" altLang="zh-CN" sz="800" smtClean="0"/>
              <a:t>IPv6        372</a:t>
            </a:r>
            <a:br>
              <a:rPr lang="en-US" altLang="zh-CN" sz="800" smtClean="0"/>
            </a:br>
            <a:r>
              <a:rPr lang="en-US" altLang="zh-CN" sz="800" smtClean="0"/>
              <a:t>18.6.1</a:t>
            </a:r>
            <a:r>
              <a:rPr lang="zh-CN" altLang="en-US" sz="800" smtClean="0"/>
              <a:t>　</a:t>
            </a:r>
            <a:r>
              <a:rPr lang="en-US" altLang="zh-CN" sz="800" smtClean="0"/>
              <a:t>TCP/IP</a:t>
            </a:r>
            <a:r>
              <a:rPr lang="zh-CN" altLang="en-US" sz="800" smtClean="0"/>
              <a:t>栈的新方向        </a:t>
            </a:r>
            <a:r>
              <a:rPr lang="en-US" altLang="zh-CN" sz="800" smtClean="0"/>
              <a:t>372</a:t>
            </a:r>
            <a:br>
              <a:rPr lang="en-US" altLang="zh-CN" sz="800" smtClean="0"/>
            </a:br>
            <a:r>
              <a:rPr lang="en-US" altLang="zh-CN" sz="800" smtClean="0"/>
              <a:t>18.6.2</a:t>
            </a:r>
            <a:r>
              <a:rPr lang="zh-CN" altLang="en-US" sz="800" smtClean="0"/>
              <a:t>　可延拓的寻址系统        </a:t>
            </a:r>
            <a:r>
              <a:rPr lang="en-US" altLang="zh-CN" sz="800" smtClean="0"/>
              <a:t>373</a:t>
            </a:r>
            <a:br>
              <a:rPr lang="en-US" altLang="zh-CN" sz="800" smtClean="0"/>
            </a:br>
            <a:r>
              <a:rPr lang="en-US" altLang="zh-CN" sz="800" smtClean="0"/>
              <a:t>18.6.3</a:t>
            </a:r>
            <a:r>
              <a:rPr lang="zh-CN" altLang="en-US" sz="800" smtClean="0"/>
              <a:t>　灵活的头格式        </a:t>
            </a:r>
            <a:r>
              <a:rPr lang="en-US" altLang="zh-CN" sz="800" smtClean="0"/>
              <a:t>377</a:t>
            </a:r>
            <a:br>
              <a:rPr lang="en-US" altLang="zh-CN" sz="800" smtClean="0"/>
            </a:br>
            <a:r>
              <a:rPr lang="en-US" altLang="zh-CN" sz="800" smtClean="0"/>
              <a:t>18.6.4</a:t>
            </a:r>
            <a:r>
              <a:rPr lang="zh-CN" altLang="en-US" sz="800" smtClean="0"/>
              <a:t>　减少路由器的负荷        </a:t>
            </a:r>
            <a:r>
              <a:rPr lang="en-US" altLang="zh-CN" sz="800" smtClean="0"/>
              <a:t>378</a:t>
            </a:r>
            <a:br>
              <a:rPr lang="en-US" altLang="zh-CN" sz="800" smtClean="0"/>
            </a:br>
            <a:r>
              <a:rPr lang="zh-CN" altLang="en-US" sz="800" smtClean="0"/>
              <a:t>小结        </a:t>
            </a:r>
            <a:r>
              <a:rPr lang="en-US" altLang="zh-CN" sz="800" smtClean="0"/>
              <a:t>378</a:t>
            </a:r>
            <a:br>
              <a:rPr lang="en-US" altLang="zh-CN" sz="800" smtClean="0"/>
            </a:br>
            <a:r>
              <a:rPr lang="zh-CN" altLang="en-US" sz="800" smtClean="0"/>
              <a:t>复习题        </a:t>
            </a:r>
            <a:r>
              <a:rPr lang="en-US" altLang="zh-CN" sz="800" smtClean="0"/>
              <a:t>379</a:t>
            </a:r>
            <a:br>
              <a:rPr lang="en-US" altLang="zh-CN" sz="800" smtClean="0"/>
            </a:br>
            <a:r>
              <a:rPr lang="zh-CN" altLang="en-US" sz="800" smtClean="0"/>
              <a:t>练习题        </a:t>
            </a:r>
            <a:r>
              <a:rPr lang="en-US" altLang="zh-CN" sz="800" smtClean="0"/>
              <a:t>380</a:t>
            </a:r>
            <a:br>
              <a:rPr lang="en-US" altLang="zh-CN" sz="800" smtClean="0"/>
            </a:br>
            <a:r>
              <a:rPr lang="zh-CN" altLang="en-US" sz="800" smtClean="0"/>
              <a:t>第</a:t>
            </a:r>
            <a:r>
              <a:rPr lang="en-US" altLang="zh-CN" sz="800" smtClean="0"/>
              <a:t>19</a:t>
            </a:r>
            <a:r>
              <a:rPr lang="zh-CN" altLang="en-US" sz="800" smtClean="0"/>
              <a:t>章　</a:t>
            </a:r>
            <a:r>
              <a:rPr lang="en-US" altLang="zh-CN" sz="800" smtClean="0"/>
              <a:t>TCP/IP</a:t>
            </a:r>
            <a:r>
              <a:rPr lang="zh-CN" altLang="en-US" sz="800" smtClean="0"/>
              <a:t>栈的核心协议        </a:t>
            </a:r>
            <a:r>
              <a:rPr lang="en-US" altLang="zh-CN" sz="800" smtClean="0"/>
              <a:t>381</a:t>
            </a:r>
            <a:br>
              <a:rPr lang="en-US" altLang="zh-CN" sz="800" smtClean="0"/>
            </a:br>
            <a:r>
              <a:rPr lang="en-US" altLang="zh-CN" sz="800" smtClean="0"/>
              <a:t>19.1</a:t>
            </a:r>
            <a:r>
              <a:rPr lang="zh-CN" altLang="en-US" sz="800" smtClean="0"/>
              <a:t>　引言        </a:t>
            </a:r>
            <a:r>
              <a:rPr lang="en-US" altLang="zh-CN" sz="800" smtClean="0"/>
              <a:t>381</a:t>
            </a:r>
            <a:br>
              <a:rPr lang="en-US" altLang="zh-CN" sz="800" smtClean="0"/>
            </a:br>
            <a:r>
              <a:rPr lang="en-US" altLang="zh-CN" sz="800" smtClean="0"/>
              <a:t>19.2</a:t>
            </a:r>
            <a:r>
              <a:rPr lang="zh-CN" altLang="en-US" sz="800" smtClean="0"/>
              <a:t>　</a:t>
            </a:r>
            <a:r>
              <a:rPr lang="en-US" altLang="zh-CN" sz="800" smtClean="0"/>
              <a:t>TCP</a:t>
            </a:r>
            <a:r>
              <a:rPr lang="zh-CN" altLang="en-US" sz="800" smtClean="0"/>
              <a:t>和</a:t>
            </a:r>
            <a:r>
              <a:rPr lang="en-US" altLang="zh-CN" sz="800" smtClean="0"/>
              <a:t>UDP</a:t>
            </a:r>
            <a:r>
              <a:rPr lang="zh-CN" altLang="en-US" sz="800" smtClean="0"/>
              <a:t>运输层协议        </a:t>
            </a:r>
            <a:r>
              <a:rPr lang="en-US" altLang="zh-CN" sz="800" smtClean="0"/>
              <a:t>381</a:t>
            </a:r>
            <a:br>
              <a:rPr lang="en-US" altLang="zh-CN" sz="800" smtClean="0"/>
            </a:br>
            <a:r>
              <a:rPr lang="en-US" altLang="zh-CN" sz="800" smtClean="0"/>
              <a:t>19.2.1</a:t>
            </a:r>
            <a:r>
              <a:rPr lang="zh-CN" altLang="en-US" sz="800" smtClean="0"/>
              <a:t>　端口        </a:t>
            </a:r>
            <a:r>
              <a:rPr lang="en-US" altLang="zh-CN" sz="800" smtClean="0"/>
              <a:t>381</a:t>
            </a:r>
            <a:br>
              <a:rPr lang="en-US" altLang="zh-CN" sz="800" smtClean="0"/>
            </a:br>
            <a:r>
              <a:rPr lang="en-US" altLang="zh-CN" sz="800" smtClean="0"/>
              <a:t>19.2.2</a:t>
            </a:r>
            <a:r>
              <a:rPr lang="zh-CN" altLang="en-US" sz="800" smtClean="0"/>
              <a:t>　</a:t>
            </a:r>
            <a:r>
              <a:rPr lang="en-US" altLang="zh-CN" sz="800" smtClean="0"/>
              <a:t>UDP        382</a:t>
            </a:r>
            <a:br>
              <a:rPr lang="en-US" altLang="zh-CN" sz="800" smtClean="0"/>
            </a:br>
            <a:r>
              <a:rPr lang="en-US" altLang="zh-CN" sz="800" smtClean="0"/>
              <a:t>19.2.3</a:t>
            </a:r>
            <a:r>
              <a:rPr lang="zh-CN" altLang="en-US" sz="800" smtClean="0"/>
              <a:t>　</a:t>
            </a:r>
            <a:r>
              <a:rPr lang="en-US" altLang="zh-CN" sz="800" smtClean="0"/>
              <a:t>TCP</a:t>
            </a:r>
            <a:r>
              <a:rPr lang="zh-CN" altLang="en-US" sz="800" smtClean="0"/>
              <a:t>段格式        </a:t>
            </a:r>
            <a:r>
              <a:rPr lang="en-US" altLang="zh-CN" sz="800" smtClean="0"/>
              <a:t>384</a:t>
            </a:r>
            <a:br>
              <a:rPr lang="en-US" altLang="zh-CN" sz="800" smtClean="0"/>
            </a:br>
            <a:r>
              <a:rPr lang="en-US" altLang="zh-CN" sz="800" smtClean="0"/>
              <a:t>19.2.4</a:t>
            </a:r>
            <a:r>
              <a:rPr lang="zh-CN" altLang="en-US" sz="800" smtClean="0"/>
              <a:t>　作为</a:t>
            </a:r>
            <a:r>
              <a:rPr lang="en-US" altLang="zh-CN" sz="800" smtClean="0"/>
              <a:t>TCP</a:t>
            </a:r>
            <a:r>
              <a:rPr lang="zh-CN" altLang="en-US" sz="800" smtClean="0"/>
              <a:t>可靠性基础的逻辑连接        </a:t>
            </a:r>
            <a:r>
              <a:rPr lang="en-US" altLang="zh-CN" sz="800" smtClean="0"/>
              <a:t>385</a:t>
            </a:r>
            <a:br>
              <a:rPr lang="en-US" altLang="zh-CN" sz="800" smtClean="0"/>
            </a:br>
            <a:r>
              <a:rPr lang="en-US" altLang="zh-CN" sz="800" smtClean="0"/>
              <a:t>19.2.5</a:t>
            </a:r>
            <a:r>
              <a:rPr lang="zh-CN" altLang="en-US" sz="800" smtClean="0"/>
              <a:t>　序列号和确认号        </a:t>
            </a:r>
            <a:r>
              <a:rPr lang="en-US" altLang="zh-CN" sz="800" smtClean="0"/>
              <a:t>387</a:t>
            </a:r>
            <a:br>
              <a:rPr lang="en-US" altLang="zh-CN" sz="800" smtClean="0"/>
            </a:br>
            <a:r>
              <a:rPr lang="en-US" altLang="zh-CN" sz="800" smtClean="0"/>
              <a:t>19.2.6</a:t>
            </a:r>
            <a:r>
              <a:rPr lang="zh-CN" altLang="en-US" sz="800" smtClean="0"/>
              <a:t>　接收端窗口        </a:t>
            </a:r>
            <a:r>
              <a:rPr lang="en-US" altLang="zh-CN" sz="800" smtClean="0"/>
              <a:t>388</a:t>
            </a:r>
            <a:br>
              <a:rPr lang="en-US" altLang="zh-CN" sz="800" smtClean="0"/>
            </a:br>
            <a:r>
              <a:rPr lang="en-US" altLang="zh-CN" sz="800" smtClean="0"/>
              <a:t>19.2.7</a:t>
            </a:r>
            <a:r>
              <a:rPr lang="zh-CN" altLang="en-US" sz="800" smtClean="0"/>
              <a:t>　累积确认原则        </a:t>
            </a:r>
            <a:r>
              <a:rPr lang="en-US" altLang="zh-CN" sz="800" smtClean="0"/>
              <a:t>389</a:t>
            </a:r>
            <a:br>
              <a:rPr lang="en-US" altLang="zh-CN" sz="800" smtClean="0"/>
            </a:br>
            <a:r>
              <a:rPr lang="en-US" altLang="zh-CN" sz="800" smtClean="0"/>
              <a:t>19.2.8</a:t>
            </a:r>
            <a:r>
              <a:rPr lang="zh-CN" altLang="en-US" sz="800" smtClean="0"/>
              <a:t>　确认超时        </a:t>
            </a:r>
            <a:r>
              <a:rPr lang="en-US" altLang="zh-CN" sz="800" smtClean="0"/>
              <a:t>390</a:t>
            </a:r>
            <a:br>
              <a:rPr lang="en-US" altLang="zh-CN" sz="800" smtClean="0"/>
            </a:br>
            <a:r>
              <a:rPr lang="en-US" altLang="zh-CN" sz="800" smtClean="0"/>
              <a:t>19.2.9</a:t>
            </a:r>
            <a:r>
              <a:rPr lang="zh-CN" altLang="en-US" sz="800" smtClean="0"/>
              <a:t>　控制接收端窗口        </a:t>
            </a:r>
            <a:r>
              <a:rPr lang="en-US" altLang="zh-CN" sz="800" smtClean="0"/>
              <a:t>390</a:t>
            </a:r>
            <a:br>
              <a:rPr lang="en-US" altLang="zh-CN" sz="800" smtClean="0"/>
            </a:br>
            <a:r>
              <a:rPr lang="en-US" altLang="zh-CN" sz="800" smtClean="0"/>
              <a:t>19.3</a:t>
            </a:r>
            <a:r>
              <a:rPr lang="zh-CN" altLang="en-US" sz="800" smtClean="0"/>
              <a:t>　路由协议        </a:t>
            </a:r>
            <a:r>
              <a:rPr lang="en-US" altLang="zh-CN" sz="800" smtClean="0"/>
              <a:t>391</a:t>
            </a:r>
            <a:br>
              <a:rPr lang="en-US" altLang="zh-CN" sz="800" smtClean="0"/>
            </a:br>
            <a:r>
              <a:rPr lang="en-US" altLang="zh-CN" sz="800" smtClean="0"/>
              <a:t>19.3.1</a:t>
            </a:r>
            <a:r>
              <a:rPr lang="zh-CN" altLang="en-US" sz="800" smtClean="0"/>
              <a:t>　路由协议的分类        </a:t>
            </a:r>
            <a:r>
              <a:rPr lang="en-US" altLang="zh-CN" sz="800" smtClean="0"/>
              <a:t>391</a:t>
            </a:r>
            <a:br>
              <a:rPr lang="en-US" altLang="zh-CN" sz="800" smtClean="0"/>
            </a:br>
            <a:r>
              <a:rPr lang="en-US" altLang="zh-CN" sz="800" smtClean="0"/>
              <a:t>19.3.2</a:t>
            </a:r>
            <a:r>
              <a:rPr lang="zh-CN" altLang="en-US" sz="800" smtClean="0"/>
              <a:t>　路由信息协议        </a:t>
            </a:r>
            <a:r>
              <a:rPr lang="en-US" altLang="zh-CN" sz="800" smtClean="0"/>
              <a:t>395</a:t>
            </a:r>
            <a:br>
              <a:rPr lang="en-US" altLang="zh-CN" sz="800" smtClean="0"/>
            </a:br>
            <a:r>
              <a:rPr lang="en-US" altLang="zh-CN" sz="800" smtClean="0"/>
              <a:t>19.3.3</a:t>
            </a:r>
            <a:r>
              <a:rPr lang="zh-CN" altLang="en-US" sz="800" smtClean="0"/>
              <a:t>　开放最短路径优先        </a:t>
            </a:r>
            <a:r>
              <a:rPr lang="en-US" altLang="zh-CN" sz="800" smtClean="0"/>
              <a:t>400</a:t>
            </a:r>
            <a:br>
              <a:rPr lang="en-US" altLang="zh-CN" sz="800" smtClean="0"/>
            </a:br>
            <a:r>
              <a:rPr lang="en-US" altLang="zh-CN" sz="800" smtClean="0"/>
              <a:t>19.3.4</a:t>
            </a:r>
            <a:r>
              <a:rPr lang="zh-CN" altLang="en-US" sz="800" smtClean="0"/>
              <a:t>　边界网关协议        </a:t>
            </a:r>
            <a:r>
              <a:rPr lang="en-US" altLang="zh-CN" sz="800" smtClean="0"/>
              <a:t>402</a:t>
            </a:r>
            <a:br>
              <a:rPr lang="en-US" altLang="zh-CN" sz="800" smtClean="0"/>
            </a:br>
            <a:r>
              <a:rPr lang="en-US" altLang="zh-CN" sz="800" smtClean="0"/>
              <a:t>19.4</a:t>
            </a:r>
            <a:r>
              <a:rPr lang="zh-CN" altLang="en-US" sz="800" smtClean="0"/>
              <a:t>　因特网控制报文协议        </a:t>
            </a:r>
            <a:r>
              <a:rPr lang="en-US" altLang="zh-CN" sz="800" smtClean="0"/>
              <a:t>404</a:t>
            </a:r>
            <a:br>
              <a:rPr lang="en-US" altLang="zh-CN" sz="800" smtClean="0"/>
            </a:br>
            <a:r>
              <a:rPr lang="en-US" altLang="zh-CN" sz="800" smtClean="0"/>
              <a:t>19.4.1</a:t>
            </a:r>
            <a:r>
              <a:rPr lang="zh-CN" altLang="en-US" sz="800" smtClean="0"/>
              <a:t>　</a:t>
            </a:r>
            <a:r>
              <a:rPr lang="en-US" altLang="zh-CN" sz="800" smtClean="0"/>
              <a:t>ICMP</a:t>
            </a:r>
            <a:r>
              <a:rPr lang="zh-CN" altLang="en-US" sz="800" smtClean="0"/>
              <a:t>报文的类型        </a:t>
            </a:r>
            <a:r>
              <a:rPr lang="en-US" altLang="zh-CN" sz="800" smtClean="0"/>
              <a:t>405</a:t>
            </a:r>
            <a:br>
              <a:rPr lang="en-US" altLang="zh-CN" sz="800" smtClean="0"/>
            </a:br>
            <a:r>
              <a:rPr lang="en-US" altLang="zh-CN" sz="800" smtClean="0"/>
              <a:t>19.4.2</a:t>
            </a:r>
            <a:r>
              <a:rPr lang="zh-CN" altLang="en-US" sz="800" smtClean="0"/>
              <a:t>　回送请求</a:t>
            </a:r>
            <a:r>
              <a:rPr lang="en-US" altLang="zh-CN" sz="800" smtClean="0"/>
              <a:t>/</a:t>
            </a:r>
            <a:r>
              <a:rPr lang="zh-CN" altLang="en-US" sz="800" smtClean="0"/>
              <a:t>响应报文的格式：</a:t>
            </a:r>
            <a:br>
              <a:rPr lang="zh-CN" altLang="en-US" sz="800" smtClean="0"/>
            </a:br>
            <a:r>
              <a:rPr lang="en-US" altLang="zh-CN" sz="800" smtClean="0"/>
              <a:t>Ping</a:t>
            </a:r>
            <a:r>
              <a:rPr lang="zh-CN" altLang="en-US" sz="800" smtClean="0"/>
              <a:t>实用程序        </a:t>
            </a:r>
            <a:r>
              <a:rPr lang="en-US" altLang="zh-CN" sz="800" smtClean="0"/>
              <a:t>406</a:t>
            </a:r>
            <a:br>
              <a:rPr lang="en-US" altLang="zh-CN" sz="800" smtClean="0"/>
            </a:br>
            <a:r>
              <a:rPr lang="en-US" altLang="zh-CN" sz="800" smtClean="0"/>
              <a:t>19.4.3</a:t>
            </a:r>
            <a:r>
              <a:rPr lang="zh-CN" altLang="en-US" sz="800" smtClean="0"/>
              <a:t>　错误报文格式：</a:t>
            </a:r>
            <a:r>
              <a:rPr lang="en-US" altLang="zh-CN" sz="800" smtClean="0"/>
              <a:t>Traceroute</a:t>
            </a:r>
            <a:br>
              <a:rPr lang="en-US" altLang="zh-CN" sz="800" smtClean="0"/>
            </a:br>
            <a:r>
              <a:rPr lang="zh-CN" altLang="en-US" sz="800" smtClean="0"/>
              <a:t>实用程序        </a:t>
            </a:r>
            <a:r>
              <a:rPr lang="en-US" altLang="zh-CN" sz="800" smtClean="0"/>
              <a:t>406</a:t>
            </a:r>
            <a:br>
              <a:rPr lang="en-US" altLang="zh-CN" sz="800" smtClean="0"/>
            </a:br>
            <a:r>
              <a:rPr lang="zh-CN" altLang="en-US" sz="800" smtClean="0"/>
              <a:t>小结        </a:t>
            </a:r>
            <a:r>
              <a:rPr lang="en-US" altLang="zh-CN" sz="800" smtClean="0"/>
              <a:t>408</a:t>
            </a:r>
            <a:br>
              <a:rPr lang="en-US" altLang="zh-CN" sz="800" smtClean="0"/>
            </a:br>
            <a:r>
              <a:rPr lang="zh-CN" altLang="en-US" sz="800" smtClean="0"/>
              <a:t>复习题        </a:t>
            </a:r>
            <a:r>
              <a:rPr lang="en-US" altLang="zh-CN" sz="800" smtClean="0"/>
              <a:t>409</a:t>
            </a:r>
            <a:br>
              <a:rPr lang="en-US" altLang="zh-CN" sz="800" smtClean="0"/>
            </a:br>
            <a:r>
              <a:rPr lang="zh-CN" altLang="en-US" sz="800" smtClean="0"/>
              <a:t>练习题        </a:t>
            </a:r>
            <a:r>
              <a:rPr lang="en-US" altLang="zh-CN" sz="800" smtClean="0"/>
              <a:t>410</a:t>
            </a:r>
            <a:br>
              <a:rPr lang="en-US" altLang="zh-CN" sz="800" smtClean="0"/>
            </a:br>
            <a:r>
              <a:rPr lang="zh-CN" altLang="en-US" sz="800" smtClean="0"/>
              <a:t>第</a:t>
            </a:r>
            <a:r>
              <a:rPr lang="en-US" altLang="zh-CN" sz="800" smtClean="0"/>
              <a:t>20</a:t>
            </a:r>
            <a:r>
              <a:rPr lang="zh-CN" altLang="en-US" sz="800" smtClean="0"/>
              <a:t>章　</a:t>
            </a:r>
            <a:r>
              <a:rPr lang="en-US" altLang="zh-CN" sz="800" smtClean="0"/>
              <a:t>IP</a:t>
            </a:r>
            <a:r>
              <a:rPr lang="zh-CN" altLang="en-US" sz="800" smtClean="0"/>
              <a:t>路由器的高级特性        </a:t>
            </a:r>
            <a:r>
              <a:rPr lang="en-US" altLang="zh-CN" sz="800" smtClean="0"/>
              <a:t>411</a:t>
            </a:r>
            <a:br>
              <a:rPr lang="en-US" altLang="zh-CN" sz="800" smtClean="0"/>
            </a:br>
            <a:r>
              <a:rPr lang="en-US" altLang="zh-CN" sz="800" smtClean="0"/>
              <a:t>20.1</a:t>
            </a:r>
            <a:r>
              <a:rPr lang="zh-CN" altLang="en-US" sz="800" smtClean="0"/>
              <a:t>　引言        </a:t>
            </a:r>
            <a:r>
              <a:rPr lang="en-US" altLang="zh-CN" sz="800" smtClean="0"/>
              <a:t>411</a:t>
            </a:r>
            <a:br>
              <a:rPr lang="en-US" altLang="zh-CN" sz="800" smtClean="0"/>
            </a:br>
            <a:r>
              <a:rPr lang="en-US" altLang="zh-CN" sz="800" smtClean="0"/>
              <a:t>20.2</a:t>
            </a:r>
            <a:r>
              <a:rPr lang="zh-CN" altLang="en-US" sz="800" smtClean="0"/>
              <a:t>　过滤        </a:t>
            </a:r>
            <a:r>
              <a:rPr lang="en-US" altLang="zh-CN" sz="800" smtClean="0"/>
              <a:t>411</a:t>
            </a:r>
            <a:br>
              <a:rPr lang="en-US" altLang="zh-CN" sz="800" smtClean="0"/>
            </a:br>
            <a:r>
              <a:rPr lang="en-US" altLang="zh-CN" sz="800" smtClean="0"/>
              <a:t>20.2.1</a:t>
            </a:r>
            <a:r>
              <a:rPr lang="zh-CN" altLang="en-US" sz="800" smtClean="0"/>
              <a:t>　用户流量过滤        </a:t>
            </a:r>
            <a:r>
              <a:rPr lang="en-US" altLang="zh-CN" sz="800" smtClean="0"/>
              <a:t>411</a:t>
            </a:r>
            <a:br>
              <a:rPr lang="en-US" altLang="zh-CN" sz="800" smtClean="0"/>
            </a:br>
            <a:r>
              <a:rPr lang="en-US" altLang="zh-CN" sz="800" smtClean="0"/>
              <a:t>20.2.2</a:t>
            </a:r>
            <a:r>
              <a:rPr lang="zh-CN" altLang="en-US" sz="800" smtClean="0"/>
              <a:t>　路由公告过滤        </a:t>
            </a:r>
            <a:r>
              <a:rPr lang="en-US" altLang="zh-CN" sz="800" smtClean="0"/>
              <a:t>413</a:t>
            </a:r>
            <a:br>
              <a:rPr lang="en-US" altLang="zh-CN" sz="800" smtClean="0"/>
            </a:br>
            <a:r>
              <a:rPr lang="en-US" altLang="zh-CN" sz="800" smtClean="0"/>
              <a:t>20.3</a:t>
            </a:r>
            <a:r>
              <a:rPr lang="zh-CN" altLang="en-US" sz="800" smtClean="0"/>
              <a:t>　</a:t>
            </a:r>
            <a:r>
              <a:rPr lang="en-US" altLang="zh-CN" sz="800" smtClean="0"/>
              <a:t>IP QoS        414</a:t>
            </a:r>
            <a:br>
              <a:rPr lang="en-US" altLang="zh-CN" sz="800" smtClean="0"/>
            </a:br>
            <a:r>
              <a:rPr lang="en-US" altLang="zh-CN" sz="800" smtClean="0"/>
              <a:t>20.3.1</a:t>
            </a:r>
            <a:r>
              <a:rPr lang="zh-CN" altLang="en-US" sz="800" smtClean="0"/>
              <a:t>　</a:t>
            </a:r>
            <a:r>
              <a:rPr lang="en-US" altLang="zh-CN" sz="800" smtClean="0"/>
              <a:t>IntServ</a:t>
            </a:r>
            <a:r>
              <a:rPr lang="zh-CN" altLang="en-US" sz="800" smtClean="0"/>
              <a:t>和</a:t>
            </a:r>
            <a:r>
              <a:rPr lang="en-US" altLang="zh-CN" sz="800" smtClean="0"/>
              <a:t>Difdserv QoS</a:t>
            </a:r>
            <a:r>
              <a:rPr lang="zh-CN" altLang="en-US" sz="800" smtClean="0"/>
              <a:t>模型        </a:t>
            </a:r>
            <a:r>
              <a:rPr lang="en-US" altLang="zh-CN" sz="800" smtClean="0"/>
              <a:t>414</a:t>
            </a:r>
            <a:br>
              <a:rPr lang="en-US" altLang="zh-CN" sz="800" smtClean="0"/>
            </a:br>
            <a:r>
              <a:rPr lang="en-US" altLang="zh-CN" sz="800" smtClean="0"/>
              <a:t>20.3.2</a:t>
            </a:r>
            <a:r>
              <a:rPr lang="zh-CN" altLang="en-US" sz="800" smtClean="0"/>
              <a:t>　令牌桶算法        </a:t>
            </a:r>
            <a:r>
              <a:rPr lang="en-US" altLang="zh-CN" sz="800" smtClean="0"/>
              <a:t>415</a:t>
            </a:r>
            <a:br>
              <a:rPr lang="en-US" altLang="zh-CN" sz="800" smtClean="0"/>
            </a:br>
            <a:r>
              <a:rPr lang="en-US" altLang="zh-CN" sz="800" smtClean="0"/>
              <a:t>20.3.3</a:t>
            </a:r>
            <a:r>
              <a:rPr lang="zh-CN" altLang="en-US" sz="800" smtClean="0"/>
              <a:t>　随机早期检测        </a:t>
            </a:r>
            <a:r>
              <a:rPr lang="en-US" altLang="zh-CN" sz="800" smtClean="0"/>
              <a:t>416</a:t>
            </a:r>
            <a:br>
              <a:rPr lang="en-US" altLang="zh-CN" sz="800" smtClean="0"/>
            </a:br>
            <a:r>
              <a:rPr lang="en-US" altLang="zh-CN" sz="800" smtClean="0"/>
              <a:t>20.3.4</a:t>
            </a:r>
            <a:r>
              <a:rPr lang="zh-CN" altLang="en-US" sz="800" smtClean="0"/>
              <a:t>　集成服务框架和</a:t>
            </a:r>
            <a:r>
              <a:rPr lang="en-US" altLang="zh-CN" sz="800" smtClean="0"/>
              <a:t>RSVP        417</a:t>
            </a:r>
            <a:br>
              <a:rPr lang="en-US" altLang="zh-CN" sz="800" smtClean="0"/>
            </a:br>
            <a:r>
              <a:rPr lang="en-US" altLang="zh-CN" sz="800" smtClean="0"/>
              <a:t>20.3.5</a:t>
            </a:r>
            <a:r>
              <a:rPr lang="zh-CN" altLang="en-US" sz="800" smtClean="0"/>
              <a:t>　区分服务框架        </a:t>
            </a:r>
            <a:r>
              <a:rPr lang="en-US" altLang="zh-CN" sz="800" smtClean="0"/>
              <a:t>419</a:t>
            </a:r>
            <a:br>
              <a:rPr lang="en-US" altLang="zh-CN" sz="800" smtClean="0"/>
            </a:br>
            <a:r>
              <a:rPr lang="en-US" altLang="zh-CN" sz="800" smtClean="0"/>
              <a:t>20.4</a:t>
            </a:r>
            <a:r>
              <a:rPr lang="zh-CN" altLang="en-US" sz="800" smtClean="0"/>
              <a:t>　网络地址转换        </a:t>
            </a:r>
            <a:r>
              <a:rPr lang="en-US" altLang="zh-CN" sz="800" smtClean="0"/>
              <a:t>422</a:t>
            </a:r>
            <a:br>
              <a:rPr lang="en-US" altLang="zh-CN" sz="800" smtClean="0"/>
            </a:br>
            <a:r>
              <a:rPr lang="en-US" altLang="zh-CN" sz="800" smtClean="0"/>
              <a:t>20.4.1</a:t>
            </a:r>
            <a:r>
              <a:rPr lang="zh-CN" altLang="en-US" sz="800" smtClean="0"/>
              <a:t>　地址转换的原因        </a:t>
            </a:r>
            <a:r>
              <a:rPr lang="en-US" altLang="zh-CN" sz="800" smtClean="0"/>
              <a:t>422</a:t>
            </a:r>
            <a:br>
              <a:rPr lang="en-US" altLang="zh-CN" sz="800" smtClean="0"/>
            </a:br>
            <a:r>
              <a:rPr lang="en-US" altLang="zh-CN" sz="800" smtClean="0"/>
              <a:t>20.4.2</a:t>
            </a:r>
            <a:r>
              <a:rPr lang="zh-CN" altLang="en-US" sz="800" smtClean="0"/>
              <a:t>　传统的</a:t>
            </a:r>
            <a:r>
              <a:rPr lang="en-US" altLang="zh-CN" sz="800" smtClean="0"/>
              <a:t>NAT        422</a:t>
            </a:r>
            <a:br>
              <a:rPr lang="en-US" altLang="zh-CN" sz="800" smtClean="0"/>
            </a:br>
            <a:r>
              <a:rPr lang="en-US" altLang="zh-CN" sz="800" smtClean="0"/>
              <a:t>20.4.3</a:t>
            </a:r>
            <a:r>
              <a:rPr lang="zh-CN" altLang="en-US" sz="800" smtClean="0"/>
              <a:t>　基本的</a:t>
            </a:r>
            <a:r>
              <a:rPr lang="en-US" altLang="zh-CN" sz="800" smtClean="0"/>
              <a:t>NAT        423</a:t>
            </a:r>
            <a:br>
              <a:rPr lang="en-US" altLang="zh-CN" sz="800" smtClean="0"/>
            </a:br>
            <a:r>
              <a:rPr lang="en-US" altLang="zh-CN" sz="800" smtClean="0"/>
              <a:t>20.4.4</a:t>
            </a:r>
            <a:r>
              <a:rPr lang="zh-CN" altLang="en-US" sz="800" smtClean="0"/>
              <a:t>　地址和端口转换        </a:t>
            </a:r>
            <a:r>
              <a:rPr lang="en-US" altLang="zh-CN" sz="800" smtClean="0"/>
              <a:t>424</a:t>
            </a:r>
            <a:br>
              <a:rPr lang="en-US" altLang="zh-CN" sz="800" smtClean="0"/>
            </a:br>
            <a:r>
              <a:rPr lang="en-US" altLang="zh-CN" sz="800" smtClean="0"/>
              <a:t>20.5</a:t>
            </a:r>
            <a:r>
              <a:rPr lang="zh-CN" altLang="en-US" sz="800" smtClean="0"/>
              <a:t>　路由器        </a:t>
            </a:r>
            <a:r>
              <a:rPr lang="en-US" altLang="zh-CN" sz="800" smtClean="0"/>
              <a:t>426</a:t>
            </a:r>
            <a:br>
              <a:rPr lang="en-US" altLang="zh-CN" sz="800" smtClean="0"/>
            </a:br>
            <a:r>
              <a:rPr lang="en-US" altLang="zh-CN" sz="800" smtClean="0"/>
              <a:t>20.5.1</a:t>
            </a:r>
            <a:r>
              <a:rPr lang="zh-CN" altLang="en-US" sz="800" smtClean="0"/>
              <a:t>　路由器功能        </a:t>
            </a:r>
            <a:r>
              <a:rPr lang="en-US" altLang="zh-CN" sz="800" smtClean="0"/>
              <a:t>426</a:t>
            </a:r>
            <a:br>
              <a:rPr lang="en-US" altLang="zh-CN" sz="800" smtClean="0"/>
            </a:br>
            <a:r>
              <a:rPr lang="en-US" altLang="zh-CN" sz="800" smtClean="0"/>
              <a:t>20.5.2</a:t>
            </a:r>
            <a:r>
              <a:rPr lang="zh-CN" altLang="en-US" sz="800" smtClean="0"/>
              <a:t>　路由器按应用范围的分类        </a:t>
            </a:r>
            <a:r>
              <a:rPr lang="en-US" altLang="zh-CN" sz="800" smtClean="0"/>
              <a:t>427</a:t>
            </a:r>
            <a:br>
              <a:rPr lang="en-US" altLang="zh-CN" sz="800" smtClean="0"/>
            </a:br>
            <a:r>
              <a:rPr lang="zh-CN" altLang="en-US" sz="800" smtClean="0"/>
              <a:t>小结        </a:t>
            </a:r>
            <a:r>
              <a:rPr lang="en-US" altLang="zh-CN" sz="800" smtClean="0"/>
              <a:t>431</a:t>
            </a:r>
            <a:br>
              <a:rPr lang="en-US" altLang="zh-CN" sz="800" smtClean="0"/>
            </a:br>
            <a:r>
              <a:rPr lang="zh-CN" altLang="en-US" sz="800" smtClean="0"/>
              <a:t>复习题        </a:t>
            </a:r>
            <a:r>
              <a:rPr lang="en-US" altLang="zh-CN" sz="800" smtClean="0"/>
              <a:t>432</a:t>
            </a:r>
            <a:br>
              <a:rPr lang="en-US" altLang="zh-CN" sz="800" smtClean="0"/>
            </a:br>
            <a:r>
              <a:rPr lang="zh-CN" altLang="en-US" sz="800" smtClean="0"/>
              <a:t>练习题        </a:t>
            </a:r>
            <a:r>
              <a:rPr lang="en-US" altLang="zh-CN" sz="800" smtClean="0"/>
              <a:t>432</a:t>
            </a:r>
            <a:br>
              <a:rPr lang="en-US" altLang="zh-CN" sz="800" smtClean="0"/>
            </a:br>
            <a:r>
              <a:rPr lang="zh-CN" altLang="en-US" sz="800" smtClean="0"/>
              <a:t>第五部分　广  域  网</a:t>
            </a:r>
            <a:br>
              <a:rPr lang="zh-CN" altLang="en-US" sz="800" smtClean="0"/>
            </a:br>
            <a:r>
              <a:rPr lang="zh-CN" altLang="en-US" sz="800" smtClean="0"/>
              <a:t>第</a:t>
            </a:r>
            <a:r>
              <a:rPr lang="en-US" altLang="zh-CN" sz="800" smtClean="0"/>
              <a:t>21</a:t>
            </a:r>
            <a:r>
              <a:rPr lang="zh-CN" altLang="en-US" sz="800" smtClean="0"/>
              <a:t>章　虚电路</a:t>
            </a:r>
            <a:r>
              <a:rPr lang="en-US" altLang="zh-CN" sz="800" smtClean="0"/>
              <a:t>WAN        436</a:t>
            </a:r>
            <a:br>
              <a:rPr lang="en-US" altLang="zh-CN" sz="800" smtClean="0"/>
            </a:br>
            <a:r>
              <a:rPr lang="en-US" altLang="zh-CN" sz="800" smtClean="0"/>
              <a:t>21.1</a:t>
            </a:r>
            <a:r>
              <a:rPr lang="zh-CN" altLang="en-US" sz="800" smtClean="0"/>
              <a:t>　引言        </a:t>
            </a:r>
            <a:r>
              <a:rPr lang="en-US" altLang="zh-CN" sz="800" smtClean="0"/>
              <a:t>436</a:t>
            </a:r>
            <a:br>
              <a:rPr lang="en-US" altLang="zh-CN" sz="800" smtClean="0"/>
            </a:br>
            <a:r>
              <a:rPr lang="en-US" altLang="zh-CN" sz="800" smtClean="0"/>
              <a:t>21.2</a:t>
            </a:r>
            <a:r>
              <a:rPr lang="zh-CN" altLang="en-US" sz="800" smtClean="0"/>
              <a:t>　虚电路技术        </a:t>
            </a:r>
            <a:r>
              <a:rPr lang="en-US" altLang="zh-CN" sz="800" smtClean="0"/>
              <a:t>436</a:t>
            </a:r>
            <a:br>
              <a:rPr lang="en-US" altLang="zh-CN" sz="800" smtClean="0"/>
            </a:br>
            <a:r>
              <a:rPr lang="en-US" altLang="zh-CN" sz="800" smtClean="0"/>
              <a:t>21.2.1</a:t>
            </a:r>
            <a:r>
              <a:rPr lang="zh-CN" altLang="en-US" sz="800" smtClean="0"/>
              <a:t>　交换虚电路        </a:t>
            </a:r>
            <a:r>
              <a:rPr lang="en-US" altLang="zh-CN" sz="800" smtClean="0"/>
              <a:t>436</a:t>
            </a:r>
            <a:br>
              <a:rPr lang="en-US" altLang="zh-CN" sz="800" smtClean="0"/>
            </a:br>
            <a:r>
              <a:rPr lang="en-US" altLang="zh-CN" sz="800" smtClean="0"/>
              <a:t>21.2.2</a:t>
            </a:r>
            <a:r>
              <a:rPr lang="zh-CN" altLang="en-US" sz="800" smtClean="0"/>
              <a:t>　永久虚电路        </a:t>
            </a:r>
            <a:r>
              <a:rPr lang="en-US" altLang="zh-CN" sz="800" smtClean="0"/>
              <a:t>439</a:t>
            </a:r>
            <a:br>
              <a:rPr lang="en-US" altLang="zh-CN" sz="800" smtClean="0"/>
            </a:br>
            <a:r>
              <a:rPr lang="en-US" altLang="zh-CN" sz="800" smtClean="0"/>
              <a:t>21.2.3</a:t>
            </a:r>
            <a:r>
              <a:rPr lang="zh-CN" altLang="en-US" sz="800" smtClean="0"/>
              <a:t>　与数据报技术的比较        </a:t>
            </a:r>
            <a:r>
              <a:rPr lang="en-US" altLang="zh-CN" sz="800" smtClean="0"/>
              <a:t>439</a:t>
            </a:r>
            <a:br>
              <a:rPr lang="en-US" altLang="zh-CN" sz="800" smtClean="0"/>
            </a:br>
            <a:r>
              <a:rPr lang="en-US" altLang="zh-CN" sz="800" smtClean="0"/>
              <a:t>21.3</a:t>
            </a:r>
            <a:r>
              <a:rPr lang="zh-CN" altLang="en-US" sz="800" smtClean="0"/>
              <a:t>　</a:t>
            </a:r>
            <a:r>
              <a:rPr lang="en-US" altLang="zh-CN" sz="800" smtClean="0"/>
              <a:t>X.25</a:t>
            </a:r>
            <a:r>
              <a:rPr lang="zh-CN" altLang="en-US" sz="800" smtClean="0"/>
              <a:t>网络        </a:t>
            </a:r>
            <a:r>
              <a:rPr lang="en-US" altLang="zh-CN" sz="800" smtClean="0"/>
              <a:t>440</a:t>
            </a:r>
            <a:br>
              <a:rPr lang="en-US" altLang="zh-CN" sz="800" smtClean="0"/>
            </a:br>
            <a:r>
              <a:rPr lang="en-US" altLang="zh-CN" sz="800" smtClean="0"/>
              <a:t>21.3.1</a:t>
            </a:r>
            <a:r>
              <a:rPr lang="zh-CN" altLang="en-US" sz="800" smtClean="0"/>
              <a:t>　</a:t>
            </a:r>
            <a:r>
              <a:rPr lang="en-US" altLang="zh-CN" sz="800" smtClean="0"/>
              <a:t>X.25</a:t>
            </a:r>
            <a:r>
              <a:rPr lang="zh-CN" altLang="en-US" sz="800" smtClean="0"/>
              <a:t>网络的结构和目的        </a:t>
            </a:r>
            <a:r>
              <a:rPr lang="en-US" altLang="zh-CN" sz="800" smtClean="0"/>
              <a:t>440</a:t>
            </a:r>
            <a:br>
              <a:rPr lang="en-US" altLang="zh-CN" sz="800" smtClean="0"/>
            </a:br>
            <a:r>
              <a:rPr lang="en-US" altLang="zh-CN" sz="800" smtClean="0"/>
              <a:t>21.3.2</a:t>
            </a:r>
            <a:r>
              <a:rPr lang="zh-CN" altLang="en-US" sz="800" smtClean="0"/>
              <a:t>　</a:t>
            </a:r>
            <a:r>
              <a:rPr lang="en-US" altLang="zh-CN" sz="800" smtClean="0"/>
              <a:t>X.25</a:t>
            </a:r>
            <a:r>
              <a:rPr lang="zh-CN" altLang="en-US" sz="800" smtClean="0"/>
              <a:t>网络寻址        </a:t>
            </a:r>
            <a:r>
              <a:rPr lang="en-US" altLang="zh-CN" sz="800" smtClean="0"/>
              <a:t>441</a:t>
            </a:r>
            <a:br>
              <a:rPr lang="en-US" altLang="zh-CN" sz="800" smtClean="0"/>
            </a:br>
            <a:r>
              <a:rPr lang="en-US" altLang="zh-CN" sz="800" smtClean="0"/>
              <a:t>21.3.3</a:t>
            </a:r>
            <a:r>
              <a:rPr lang="zh-CN" altLang="en-US" sz="800" smtClean="0"/>
              <a:t>　</a:t>
            </a:r>
            <a:r>
              <a:rPr lang="en-US" altLang="zh-CN" sz="800" smtClean="0"/>
              <a:t>X.25</a:t>
            </a:r>
            <a:r>
              <a:rPr lang="zh-CN" altLang="en-US" sz="800" smtClean="0"/>
              <a:t>网络协议栈        </a:t>
            </a:r>
            <a:r>
              <a:rPr lang="en-US" altLang="zh-CN" sz="800" smtClean="0"/>
              <a:t>441</a:t>
            </a:r>
            <a:br>
              <a:rPr lang="en-US" altLang="zh-CN" sz="800" smtClean="0"/>
            </a:br>
            <a:r>
              <a:rPr lang="en-US" altLang="zh-CN" sz="800" smtClean="0"/>
              <a:t>21.4</a:t>
            </a:r>
            <a:r>
              <a:rPr lang="zh-CN" altLang="en-US" sz="800" smtClean="0"/>
              <a:t>　帧中继网        </a:t>
            </a:r>
            <a:r>
              <a:rPr lang="en-US" altLang="zh-CN" sz="800" smtClean="0"/>
              <a:t>442</a:t>
            </a:r>
            <a:br>
              <a:rPr lang="en-US" altLang="zh-CN" sz="800" smtClean="0"/>
            </a:br>
            <a:r>
              <a:rPr lang="en-US" altLang="zh-CN" sz="800" smtClean="0"/>
              <a:t>21.4.1</a:t>
            </a:r>
            <a:r>
              <a:rPr lang="zh-CN" altLang="en-US" sz="800" smtClean="0"/>
              <a:t>　帧中继协议栈        </a:t>
            </a:r>
            <a:r>
              <a:rPr lang="en-US" altLang="zh-CN" sz="800" smtClean="0"/>
              <a:t>443</a:t>
            </a:r>
            <a:br>
              <a:rPr lang="en-US" altLang="zh-CN" sz="800" smtClean="0"/>
            </a:br>
            <a:r>
              <a:rPr lang="en-US" altLang="zh-CN" sz="800" smtClean="0"/>
              <a:t>21.4.2</a:t>
            </a:r>
            <a:r>
              <a:rPr lang="zh-CN" altLang="en-US" sz="800" smtClean="0"/>
              <a:t>　</a:t>
            </a:r>
            <a:r>
              <a:rPr lang="en-US" altLang="zh-CN" sz="800" smtClean="0"/>
              <a:t>QoS</a:t>
            </a:r>
            <a:r>
              <a:rPr lang="zh-CN" altLang="en-US" sz="800" smtClean="0"/>
              <a:t>支持        </a:t>
            </a:r>
            <a:r>
              <a:rPr lang="en-US" altLang="zh-CN" sz="800" smtClean="0"/>
              <a:t>445</a:t>
            </a:r>
            <a:br>
              <a:rPr lang="en-US" altLang="zh-CN" sz="800" smtClean="0"/>
            </a:br>
            <a:r>
              <a:rPr lang="en-US" altLang="zh-CN" sz="800" smtClean="0"/>
              <a:t>21.5</a:t>
            </a:r>
            <a:r>
              <a:rPr lang="zh-CN" altLang="en-US" sz="800" smtClean="0"/>
              <a:t>　</a:t>
            </a:r>
            <a:r>
              <a:rPr lang="en-US" altLang="zh-CN" sz="800" smtClean="0"/>
              <a:t>ATM</a:t>
            </a:r>
            <a:r>
              <a:rPr lang="zh-CN" altLang="en-US" sz="800" smtClean="0"/>
              <a:t>技术        </a:t>
            </a:r>
            <a:r>
              <a:rPr lang="en-US" altLang="zh-CN" sz="800" smtClean="0"/>
              <a:t>447</a:t>
            </a:r>
            <a:br>
              <a:rPr lang="en-US" altLang="zh-CN" sz="800" smtClean="0"/>
            </a:br>
            <a:r>
              <a:rPr lang="en-US" altLang="zh-CN" sz="800" smtClean="0"/>
              <a:t>21.5.1</a:t>
            </a:r>
            <a:r>
              <a:rPr lang="zh-CN" altLang="en-US" sz="800" smtClean="0"/>
              <a:t>　</a:t>
            </a:r>
            <a:r>
              <a:rPr lang="en-US" altLang="zh-CN" sz="800" smtClean="0"/>
              <a:t>ATM</a:t>
            </a:r>
            <a:r>
              <a:rPr lang="zh-CN" altLang="en-US" sz="800" smtClean="0"/>
              <a:t>运行的主要原理        </a:t>
            </a:r>
            <a:r>
              <a:rPr lang="en-US" altLang="zh-CN" sz="800" smtClean="0"/>
              <a:t>447</a:t>
            </a:r>
            <a:br>
              <a:rPr lang="en-US" altLang="zh-CN" sz="800" smtClean="0"/>
            </a:br>
            <a:r>
              <a:rPr lang="en-US" altLang="zh-CN" sz="800" smtClean="0"/>
              <a:t>21.5.2</a:t>
            </a:r>
            <a:r>
              <a:rPr lang="zh-CN" altLang="en-US" sz="800" smtClean="0"/>
              <a:t>　</a:t>
            </a:r>
            <a:r>
              <a:rPr lang="en-US" altLang="zh-CN" sz="800" smtClean="0"/>
              <a:t>ATM</a:t>
            </a:r>
            <a:r>
              <a:rPr lang="zh-CN" altLang="en-US" sz="800" smtClean="0"/>
              <a:t>协议栈        </a:t>
            </a:r>
            <a:r>
              <a:rPr lang="en-US" altLang="zh-CN" sz="800" smtClean="0"/>
              <a:t>450</a:t>
            </a:r>
            <a:br>
              <a:rPr lang="en-US" altLang="zh-CN" sz="800" smtClean="0"/>
            </a:br>
            <a:r>
              <a:rPr lang="en-US" altLang="zh-CN" sz="800" smtClean="0"/>
              <a:t>21.5.3</a:t>
            </a:r>
            <a:r>
              <a:rPr lang="zh-CN" altLang="en-US" sz="800" smtClean="0"/>
              <a:t>　</a:t>
            </a:r>
            <a:r>
              <a:rPr lang="en-US" altLang="zh-CN" sz="800" smtClean="0"/>
              <a:t>ATM</a:t>
            </a:r>
            <a:r>
              <a:rPr lang="zh-CN" altLang="en-US" sz="800" smtClean="0"/>
              <a:t>适配层        </a:t>
            </a:r>
            <a:r>
              <a:rPr lang="en-US" altLang="zh-CN" sz="800" smtClean="0"/>
              <a:t>451</a:t>
            </a:r>
            <a:br>
              <a:rPr lang="en-US" altLang="zh-CN" sz="800" smtClean="0"/>
            </a:br>
            <a:r>
              <a:rPr lang="en-US" altLang="zh-CN" sz="800" smtClean="0"/>
              <a:t>21.5.4</a:t>
            </a:r>
            <a:r>
              <a:rPr lang="zh-CN" altLang="en-US" sz="800" smtClean="0"/>
              <a:t>　</a:t>
            </a:r>
            <a:r>
              <a:rPr lang="en-US" altLang="zh-CN" sz="800" smtClean="0"/>
              <a:t>ATM</a:t>
            </a:r>
            <a:r>
              <a:rPr lang="zh-CN" altLang="en-US" sz="800" smtClean="0"/>
              <a:t>协议        </a:t>
            </a:r>
            <a:r>
              <a:rPr lang="en-US" altLang="zh-CN" sz="800" smtClean="0"/>
              <a:t>452</a:t>
            </a:r>
            <a:br>
              <a:rPr lang="en-US" altLang="zh-CN" sz="800" smtClean="0"/>
            </a:br>
            <a:r>
              <a:rPr lang="en-US" altLang="zh-CN" sz="800" smtClean="0"/>
              <a:t>21.5.5</a:t>
            </a:r>
            <a:r>
              <a:rPr lang="zh-CN" altLang="en-US" sz="800" smtClean="0"/>
              <a:t>　</a:t>
            </a:r>
            <a:r>
              <a:rPr lang="en-US" altLang="zh-CN" sz="800" smtClean="0"/>
              <a:t>ATM</a:t>
            </a:r>
            <a:r>
              <a:rPr lang="zh-CN" altLang="en-US" sz="800" smtClean="0"/>
              <a:t>协议服务和流量控制</a:t>
            </a:r>
            <a:br>
              <a:rPr lang="zh-CN" altLang="en-US" sz="800" smtClean="0"/>
            </a:br>
            <a:r>
              <a:rPr lang="zh-CN" altLang="en-US" sz="800" smtClean="0"/>
              <a:t>的种类        </a:t>
            </a:r>
            <a:r>
              <a:rPr lang="en-US" altLang="zh-CN" sz="800" smtClean="0"/>
              <a:t>454</a:t>
            </a:r>
            <a:br>
              <a:rPr lang="en-US" altLang="zh-CN" sz="800" smtClean="0"/>
            </a:br>
            <a:r>
              <a:rPr lang="zh-CN" altLang="en-US" sz="800" smtClean="0"/>
              <a:t>小结        </a:t>
            </a:r>
            <a:r>
              <a:rPr lang="en-US" altLang="zh-CN" sz="800" smtClean="0"/>
              <a:t>457</a:t>
            </a:r>
            <a:br>
              <a:rPr lang="en-US" altLang="zh-CN" sz="800" smtClean="0"/>
            </a:br>
            <a:r>
              <a:rPr lang="zh-CN" altLang="en-US" sz="800" smtClean="0"/>
              <a:t>复习题        </a:t>
            </a:r>
            <a:r>
              <a:rPr lang="en-US" altLang="zh-CN" sz="800" smtClean="0"/>
              <a:t>458</a:t>
            </a:r>
            <a:br>
              <a:rPr lang="en-US" altLang="zh-CN" sz="800" smtClean="0"/>
            </a:br>
            <a:r>
              <a:rPr lang="zh-CN" altLang="en-US" sz="800" smtClean="0"/>
              <a:t>练习题        </a:t>
            </a:r>
            <a:r>
              <a:rPr lang="en-US" altLang="zh-CN" sz="800" smtClean="0"/>
              <a:t>458</a:t>
            </a:r>
            <a:br>
              <a:rPr lang="en-US" altLang="zh-CN" sz="800" smtClean="0"/>
            </a:br>
            <a:r>
              <a:rPr lang="zh-CN" altLang="en-US" sz="800" smtClean="0"/>
              <a:t>第</a:t>
            </a:r>
            <a:r>
              <a:rPr lang="en-US" altLang="zh-CN" sz="800" smtClean="0"/>
              <a:t>22</a:t>
            </a:r>
            <a:r>
              <a:rPr lang="zh-CN" altLang="en-US" sz="800" smtClean="0"/>
              <a:t>章　</a:t>
            </a:r>
            <a:r>
              <a:rPr lang="en-US" altLang="zh-CN" sz="800" smtClean="0"/>
              <a:t>IP WAN        460</a:t>
            </a:r>
            <a:br>
              <a:rPr lang="en-US" altLang="zh-CN" sz="800" smtClean="0"/>
            </a:br>
            <a:r>
              <a:rPr lang="en-US" altLang="zh-CN" sz="800" smtClean="0"/>
              <a:t>22.1</a:t>
            </a:r>
            <a:r>
              <a:rPr lang="zh-CN" altLang="en-US" sz="800" smtClean="0"/>
              <a:t>　引言        </a:t>
            </a:r>
            <a:r>
              <a:rPr lang="en-US" altLang="zh-CN" sz="800" smtClean="0"/>
              <a:t>460</a:t>
            </a:r>
            <a:br>
              <a:rPr lang="en-US" altLang="zh-CN" sz="800" smtClean="0"/>
            </a:br>
            <a:r>
              <a:rPr lang="en-US" altLang="zh-CN" sz="800" smtClean="0"/>
              <a:t>22.2</a:t>
            </a:r>
            <a:r>
              <a:rPr lang="zh-CN" altLang="en-US" sz="800" smtClean="0"/>
              <a:t>　纯</a:t>
            </a:r>
            <a:r>
              <a:rPr lang="en-US" altLang="zh-CN" sz="800" smtClean="0"/>
              <a:t>IP WAN        460</a:t>
            </a:r>
            <a:br>
              <a:rPr lang="en-US" altLang="zh-CN" sz="800" smtClean="0"/>
            </a:br>
            <a:r>
              <a:rPr lang="en-US" altLang="zh-CN" sz="800" smtClean="0"/>
              <a:t>22.2.1</a:t>
            </a:r>
            <a:r>
              <a:rPr lang="zh-CN" altLang="en-US" sz="800" smtClean="0"/>
              <a:t>　</a:t>
            </a:r>
            <a:r>
              <a:rPr lang="en-US" altLang="zh-CN" sz="800" smtClean="0"/>
              <a:t>IP WAN</a:t>
            </a:r>
            <a:r>
              <a:rPr lang="zh-CN" altLang="en-US" sz="800" smtClean="0"/>
              <a:t>结构        </a:t>
            </a:r>
            <a:r>
              <a:rPr lang="en-US" altLang="zh-CN" sz="800" smtClean="0"/>
              <a:t>460</a:t>
            </a:r>
            <a:br>
              <a:rPr lang="en-US" altLang="zh-CN" sz="800" smtClean="0"/>
            </a:br>
            <a:r>
              <a:rPr lang="en-US" altLang="zh-CN" sz="800" smtClean="0"/>
              <a:t>22.2.2</a:t>
            </a:r>
            <a:r>
              <a:rPr lang="zh-CN" altLang="en-US" sz="800" smtClean="0"/>
              <a:t>　</a:t>
            </a:r>
            <a:r>
              <a:rPr lang="en-US" altLang="zh-CN" sz="800" smtClean="0"/>
              <a:t>HDLC</a:t>
            </a:r>
            <a:r>
              <a:rPr lang="zh-CN" altLang="en-US" sz="800" smtClean="0"/>
              <a:t>族的协议        </a:t>
            </a:r>
            <a:r>
              <a:rPr lang="en-US" altLang="zh-CN" sz="800" smtClean="0"/>
              <a:t>462</a:t>
            </a:r>
            <a:br>
              <a:rPr lang="en-US" altLang="zh-CN" sz="800" smtClean="0"/>
            </a:br>
            <a:r>
              <a:rPr lang="en-US" altLang="zh-CN" sz="800" smtClean="0"/>
              <a:t>22.2.3</a:t>
            </a:r>
            <a:r>
              <a:rPr lang="zh-CN" altLang="en-US" sz="800" smtClean="0"/>
              <a:t>　点到点协议        </a:t>
            </a:r>
            <a:r>
              <a:rPr lang="en-US" altLang="zh-CN" sz="800" smtClean="0"/>
              <a:t>464</a:t>
            </a:r>
            <a:br>
              <a:rPr lang="en-US" altLang="zh-CN" sz="800" smtClean="0"/>
            </a:br>
            <a:r>
              <a:rPr lang="en-US" altLang="zh-CN" sz="800" smtClean="0"/>
              <a:t>22.2.4</a:t>
            </a:r>
            <a:r>
              <a:rPr lang="zh-CN" altLang="en-US" sz="800" smtClean="0"/>
              <a:t>　</a:t>
            </a:r>
            <a:r>
              <a:rPr lang="en-US" altLang="zh-CN" sz="800" smtClean="0"/>
              <a:t>IP</a:t>
            </a:r>
            <a:r>
              <a:rPr lang="zh-CN" altLang="en-US" sz="800" smtClean="0"/>
              <a:t>路由器使用的租用线        </a:t>
            </a:r>
            <a:r>
              <a:rPr lang="en-US" altLang="zh-CN" sz="800" smtClean="0"/>
              <a:t>465</a:t>
            </a:r>
            <a:br>
              <a:rPr lang="en-US" altLang="zh-CN" sz="800" smtClean="0"/>
            </a:br>
            <a:r>
              <a:rPr lang="en-US" altLang="zh-CN" sz="800" smtClean="0"/>
              <a:t>22.3</a:t>
            </a:r>
            <a:r>
              <a:rPr lang="zh-CN" altLang="en-US" sz="800" smtClean="0"/>
              <a:t>　在</a:t>
            </a:r>
            <a:r>
              <a:rPr lang="en-US" altLang="zh-CN" sz="800" smtClean="0"/>
              <a:t>ATM</a:t>
            </a:r>
            <a:r>
              <a:rPr lang="zh-CN" altLang="en-US" sz="800" smtClean="0"/>
              <a:t>或帧中继上的</a:t>
            </a:r>
            <a:r>
              <a:rPr lang="en-US" altLang="zh-CN" sz="800" smtClean="0"/>
              <a:t>IP        466</a:t>
            </a:r>
            <a:br>
              <a:rPr lang="en-US" altLang="zh-CN" sz="800" smtClean="0"/>
            </a:br>
            <a:r>
              <a:rPr lang="en-US" altLang="zh-CN" sz="800" smtClean="0"/>
              <a:t>22.3.1</a:t>
            </a:r>
            <a:r>
              <a:rPr lang="zh-CN" altLang="en-US" sz="800" smtClean="0"/>
              <a:t>　</a:t>
            </a:r>
            <a:r>
              <a:rPr lang="en-US" altLang="zh-CN" sz="800" smtClean="0"/>
              <a:t>IP</a:t>
            </a:r>
            <a:r>
              <a:rPr lang="zh-CN" altLang="en-US" sz="800" smtClean="0"/>
              <a:t>和</a:t>
            </a:r>
            <a:r>
              <a:rPr lang="en-US" altLang="zh-CN" sz="800" smtClean="0"/>
              <a:t>ATM</a:t>
            </a:r>
            <a:r>
              <a:rPr lang="zh-CN" altLang="en-US" sz="800" smtClean="0"/>
              <a:t>层间的通信        </a:t>
            </a:r>
            <a:r>
              <a:rPr lang="en-US" altLang="zh-CN" sz="800" smtClean="0"/>
              <a:t>466</a:t>
            </a:r>
            <a:br>
              <a:rPr lang="en-US" altLang="zh-CN" sz="800" smtClean="0"/>
            </a:br>
            <a:r>
              <a:rPr lang="en-US" altLang="zh-CN" sz="800" smtClean="0"/>
              <a:t>22.3.2</a:t>
            </a:r>
            <a:r>
              <a:rPr lang="zh-CN" altLang="en-US" sz="800" smtClean="0"/>
              <a:t>　配置路由器接口        </a:t>
            </a:r>
            <a:r>
              <a:rPr lang="en-US" altLang="zh-CN" sz="800" smtClean="0"/>
              <a:t>467</a:t>
            </a:r>
            <a:br>
              <a:rPr lang="en-US" altLang="zh-CN" sz="800" smtClean="0"/>
            </a:br>
            <a:r>
              <a:rPr lang="en-US" altLang="zh-CN" sz="800" smtClean="0"/>
              <a:t>22.4</a:t>
            </a:r>
            <a:r>
              <a:rPr lang="zh-CN" altLang="en-US" sz="800" smtClean="0"/>
              <a:t>　多协议标记交换        </a:t>
            </a:r>
            <a:r>
              <a:rPr lang="en-US" altLang="zh-CN" sz="800" smtClean="0"/>
              <a:t>468</a:t>
            </a:r>
            <a:br>
              <a:rPr lang="en-US" altLang="zh-CN" sz="800" smtClean="0"/>
            </a:br>
            <a:r>
              <a:rPr lang="en-US" altLang="zh-CN" sz="800" smtClean="0"/>
              <a:t>22.4.1</a:t>
            </a:r>
            <a:r>
              <a:rPr lang="zh-CN" altLang="en-US" sz="800" smtClean="0"/>
              <a:t>　在同一设备中组合交换和路由        </a:t>
            </a:r>
            <a:r>
              <a:rPr lang="en-US" altLang="zh-CN" sz="800" smtClean="0"/>
              <a:t>468</a:t>
            </a:r>
            <a:br>
              <a:rPr lang="en-US" altLang="zh-CN" sz="800" smtClean="0"/>
            </a:br>
            <a:r>
              <a:rPr lang="en-US" altLang="zh-CN" sz="800" smtClean="0"/>
              <a:t>22.4.2</a:t>
            </a:r>
            <a:r>
              <a:rPr lang="zh-CN" altLang="en-US" sz="800" smtClean="0"/>
              <a:t>　</a:t>
            </a:r>
            <a:r>
              <a:rPr lang="en-US" altLang="zh-CN" sz="800" smtClean="0"/>
              <a:t>LSR</a:t>
            </a:r>
            <a:r>
              <a:rPr lang="zh-CN" altLang="en-US" sz="800" smtClean="0"/>
              <a:t>和数据转发表        </a:t>
            </a:r>
            <a:r>
              <a:rPr lang="en-US" altLang="zh-CN" sz="800" smtClean="0"/>
              <a:t>468</a:t>
            </a:r>
            <a:br>
              <a:rPr lang="en-US" altLang="zh-CN" sz="800" smtClean="0"/>
            </a:br>
            <a:r>
              <a:rPr lang="en-US" altLang="zh-CN" sz="800" smtClean="0"/>
              <a:t>22.4.3</a:t>
            </a:r>
            <a:r>
              <a:rPr lang="zh-CN" altLang="en-US" sz="800" smtClean="0"/>
              <a:t>　标记交换路径        </a:t>
            </a:r>
            <a:r>
              <a:rPr lang="en-US" altLang="zh-CN" sz="800" smtClean="0"/>
              <a:t>470</a:t>
            </a:r>
            <a:br>
              <a:rPr lang="en-US" altLang="zh-CN" sz="800" smtClean="0"/>
            </a:br>
            <a:r>
              <a:rPr lang="en-US" altLang="zh-CN" sz="800" smtClean="0"/>
              <a:t>22.4.4</a:t>
            </a:r>
            <a:r>
              <a:rPr lang="zh-CN" altLang="en-US" sz="800" smtClean="0"/>
              <a:t>　</a:t>
            </a:r>
            <a:r>
              <a:rPr lang="en-US" altLang="zh-CN" sz="800" smtClean="0"/>
              <a:t>MPLS</a:t>
            </a:r>
            <a:r>
              <a:rPr lang="zh-CN" altLang="en-US" sz="800" smtClean="0"/>
              <a:t>头和数据链路技术        </a:t>
            </a:r>
            <a:r>
              <a:rPr lang="en-US" altLang="zh-CN" sz="800" smtClean="0"/>
              <a:t>471</a:t>
            </a:r>
            <a:br>
              <a:rPr lang="en-US" altLang="zh-CN" sz="800" smtClean="0"/>
            </a:br>
            <a:r>
              <a:rPr lang="en-US" altLang="zh-CN" sz="800" smtClean="0"/>
              <a:t>22.4.5</a:t>
            </a:r>
            <a:r>
              <a:rPr lang="zh-CN" altLang="en-US" sz="800" smtClean="0"/>
              <a:t>　标记栈        </a:t>
            </a:r>
            <a:r>
              <a:rPr lang="en-US" altLang="zh-CN" sz="800" smtClean="0"/>
              <a:t>472</a:t>
            </a:r>
            <a:br>
              <a:rPr lang="en-US" altLang="zh-CN" sz="800" smtClean="0"/>
            </a:br>
            <a:r>
              <a:rPr lang="en-US" altLang="zh-CN" sz="800" smtClean="0"/>
              <a:t>22.4.6</a:t>
            </a:r>
            <a:r>
              <a:rPr lang="zh-CN" altLang="en-US" sz="800" smtClean="0"/>
              <a:t>　</a:t>
            </a:r>
            <a:r>
              <a:rPr lang="en-US" altLang="zh-CN" sz="800" smtClean="0"/>
              <a:t>MPLS</a:t>
            </a:r>
            <a:r>
              <a:rPr lang="zh-CN" altLang="en-US" sz="800" smtClean="0"/>
              <a:t>应用领域        </a:t>
            </a:r>
            <a:r>
              <a:rPr lang="en-US" altLang="zh-CN" sz="800" smtClean="0"/>
              <a:t>474</a:t>
            </a:r>
            <a:br>
              <a:rPr lang="en-US" altLang="zh-CN" sz="800" smtClean="0"/>
            </a:br>
            <a:r>
              <a:rPr lang="en-US" altLang="zh-CN" sz="800" smtClean="0"/>
              <a:t>22.4.7</a:t>
            </a:r>
            <a:r>
              <a:rPr lang="zh-CN" altLang="en-US" sz="800" smtClean="0"/>
              <a:t>　</a:t>
            </a:r>
            <a:r>
              <a:rPr lang="en-US" altLang="zh-CN" sz="800" smtClean="0"/>
              <a:t>MPLS</a:t>
            </a:r>
            <a:r>
              <a:rPr lang="zh-CN" altLang="en-US" sz="800" smtClean="0"/>
              <a:t>内部网关协议        </a:t>
            </a:r>
            <a:r>
              <a:rPr lang="en-US" altLang="zh-CN" sz="800" smtClean="0"/>
              <a:t>474</a:t>
            </a:r>
            <a:br>
              <a:rPr lang="en-US" altLang="zh-CN" sz="800" smtClean="0"/>
            </a:br>
            <a:r>
              <a:rPr lang="en-US" altLang="zh-CN" sz="800" smtClean="0"/>
              <a:t>22.4.8</a:t>
            </a:r>
            <a:r>
              <a:rPr lang="zh-CN" altLang="en-US" sz="800" smtClean="0"/>
              <a:t>　</a:t>
            </a:r>
            <a:r>
              <a:rPr lang="en-US" altLang="zh-CN" sz="800" smtClean="0"/>
              <a:t>MPLS</a:t>
            </a:r>
            <a:r>
              <a:rPr lang="zh-CN" altLang="en-US" sz="800" smtClean="0"/>
              <a:t>流量工程        </a:t>
            </a:r>
            <a:r>
              <a:rPr lang="en-US" altLang="zh-CN" sz="800" smtClean="0"/>
              <a:t>476</a:t>
            </a:r>
            <a:br>
              <a:rPr lang="en-US" altLang="zh-CN" sz="800" smtClean="0"/>
            </a:br>
            <a:r>
              <a:rPr lang="en-US" altLang="zh-CN" sz="800" smtClean="0"/>
              <a:t>22.5</a:t>
            </a:r>
            <a:r>
              <a:rPr lang="zh-CN" altLang="en-US" sz="800" smtClean="0"/>
              <a:t>　网络管理        </a:t>
            </a:r>
            <a:r>
              <a:rPr lang="en-US" altLang="zh-CN" sz="800" smtClean="0"/>
              <a:t>479</a:t>
            </a:r>
            <a:br>
              <a:rPr lang="en-US" altLang="zh-CN" sz="800" smtClean="0"/>
            </a:br>
            <a:r>
              <a:rPr lang="en-US" altLang="zh-CN" sz="800" smtClean="0"/>
              <a:t>22.5.1</a:t>
            </a:r>
            <a:r>
              <a:rPr lang="zh-CN" altLang="en-US" sz="800" smtClean="0"/>
              <a:t>　网络管理系统的目的        </a:t>
            </a:r>
            <a:r>
              <a:rPr lang="en-US" altLang="zh-CN" sz="800" smtClean="0"/>
              <a:t>479</a:t>
            </a:r>
            <a:br>
              <a:rPr lang="en-US" altLang="zh-CN" sz="800" smtClean="0"/>
            </a:br>
            <a:r>
              <a:rPr lang="en-US" altLang="zh-CN" sz="800" smtClean="0"/>
              <a:t>22.5.2</a:t>
            </a:r>
            <a:r>
              <a:rPr lang="zh-CN" altLang="en-US" sz="800" smtClean="0"/>
              <a:t>　网络管理问题的功能组        </a:t>
            </a:r>
            <a:r>
              <a:rPr lang="en-US" altLang="zh-CN" sz="800" smtClean="0"/>
              <a:t>479</a:t>
            </a:r>
            <a:br>
              <a:rPr lang="en-US" altLang="zh-CN" sz="800" smtClean="0"/>
            </a:br>
            <a:r>
              <a:rPr lang="en-US" altLang="zh-CN" sz="800" smtClean="0"/>
              <a:t>22.5.3</a:t>
            </a:r>
            <a:r>
              <a:rPr lang="zh-CN" altLang="en-US" sz="800" smtClean="0"/>
              <a:t>　网络管理系统的体系结构        </a:t>
            </a:r>
            <a:r>
              <a:rPr lang="en-US" altLang="zh-CN" sz="800" smtClean="0"/>
              <a:t>480</a:t>
            </a:r>
            <a:br>
              <a:rPr lang="en-US" altLang="zh-CN" sz="800" smtClean="0"/>
            </a:br>
            <a:r>
              <a:rPr lang="en-US" altLang="zh-CN" sz="800" smtClean="0"/>
              <a:t>22.5.4</a:t>
            </a:r>
            <a:r>
              <a:rPr lang="zh-CN" altLang="en-US" sz="800" smtClean="0"/>
              <a:t>　基于</a:t>
            </a:r>
            <a:r>
              <a:rPr lang="en-US" altLang="zh-CN" sz="800" smtClean="0"/>
              <a:t>SNMP</a:t>
            </a:r>
            <a:r>
              <a:rPr lang="zh-CN" altLang="en-US" sz="800" smtClean="0"/>
              <a:t>的管理系统标准        </a:t>
            </a:r>
            <a:r>
              <a:rPr lang="en-US" altLang="zh-CN" sz="800" smtClean="0"/>
              <a:t>483</a:t>
            </a:r>
            <a:br>
              <a:rPr lang="en-US" altLang="zh-CN" sz="800" smtClean="0"/>
            </a:br>
            <a:r>
              <a:rPr lang="en-US" altLang="zh-CN" sz="800" smtClean="0"/>
              <a:t>22.5.5</a:t>
            </a:r>
            <a:r>
              <a:rPr lang="zh-CN" altLang="en-US" sz="800" smtClean="0"/>
              <a:t>　</a:t>
            </a:r>
            <a:r>
              <a:rPr lang="en-US" altLang="zh-CN" sz="800" smtClean="0"/>
              <a:t>SNMP MIB</a:t>
            </a:r>
            <a:r>
              <a:rPr lang="zh-CN" altLang="en-US" sz="800" smtClean="0"/>
              <a:t>结构        </a:t>
            </a:r>
            <a:r>
              <a:rPr lang="en-US" altLang="zh-CN" sz="800" smtClean="0"/>
              <a:t>483</a:t>
            </a:r>
            <a:br>
              <a:rPr lang="en-US" altLang="zh-CN" sz="800" smtClean="0"/>
            </a:br>
            <a:r>
              <a:rPr lang="en-US" altLang="zh-CN" sz="800" smtClean="0"/>
              <a:t>22.5.6</a:t>
            </a:r>
            <a:r>
              <a:rPr lang="zh-CN" altLang="en-US" sz="800" smtClean="0"/>
              <a:t>　</a:t>
            </a:r>
            <a:r>
              <a:rPr lang="en-US" altLang="zh-CN" sz="800" smtClean="0"/>
              <a:t>SNMP</a:t>
            </a:r>
            <a:r>
              <a:rPr lang="zh-CN" altLang="en-US" sz="800" smtClean="0"/>
              <a:t>报文格式        </a:t>
            </a:r>
            <a:r>
              <a:rPr lang="en-US" altLang="zh-CN" sz="800" smtClean="0"/>
              <a:t>486</a:t>
            </a:r>
            <a:br>
              <a:rPr lang="en-US" altLang="zh-CN" sz="800" smtClean="0"/>
            </a:br>
            <a:r>
              <a:rPr lang="en-US" altLang="zh-CN" sz="800" smtClean="0"/>
              <a:t>22.5.7</a:t>
            </a:r>
            <a:r>
              <a:rPr lang="zh-CN" altLang="en-US" sz="800" smtClean="0"/>
              <a:t>　</a:t>
            </a:r>
            <a:r>
              <a:rPr lang="en-US" altLang="zh-CN" sz="800" smtClean="0"/>
              <a:t>RMON MIB</a:t>
            </a:r>
            <a:r>
              <a:rPr lang="zh-CN" altLang="en-US" sz="800" smtClean="0"/>
              <a:t>规范        </a:t>
            </a:r>
            <a:r>
              <a:rPr lang="en-US" altLang="zh-CN" sz="800" smtClean="0"/>
              <a:t>487</a:t>
            </a:r>
            <a:br>
              <a:rPr lang="en-US" altLang="zh-CN" sz="800" smtClean="0"/>
            </a:br>
            <a:r>
              <a:rPr lang="zh-CN" altLang="en-US" sz="800" smtClean="0"/>
              <a:t>小结        </a:t>
            </a:r>
            <a:r>
              <a:rPr lang="en-US" altLang="zh-CN" sz="800" smtClean="0"/>
              <a:t>489</a:t>
            </a:r>
            <a:br>
              <a:rPr lang="en-US" altLang="zh-CN" sz="800" smtClean="0"/>
            </a:br>
            <a:r>
              <a:rPr lang="zh-CN" altLang="en-US" sz="800" smtClean="0"/>
              <a:t>复习题        </a:t>
            </a:r>
            <a:r>
              <a:rPr lang="en-US" altLang="zh-CN" sz="800" smtClean="0"/>
              <a:t>489</a:t>
            </a:r>
            <a:br>
              <a:rPr lang="en-US" altLang="zh-CN" sz="800" smtClean="0"/>
            </a:br>
            <a:r>
              <a:rPr lang="zh-CN" altLang="en-US" sz="800" smtClean="0"/>
              <a:t>练习题        </a:t>
            </a:r>
            <a:r>
              <a:rPr lang="en-US" altLang="zh-CN" sz="800" smtClean="0"/>
              <a:t>490</a:t>
            </a:r>
            <a:br>
              <a:rPr lang="en-US" altLang="zh-CN" sz="800" smtClean="0"/>
            </a:br>
            <a:r>
              <a:rPr lang="zh-CN" altLang="en-US" sz="800" smtClean="0"/>
              <a:t>第</a:t>
            </a:r>
            <a:r>
              <a:rPr lang="en-US" altLang="zh-CN" sz="800" smtClean="0"/>
              <a:t>23</a:t>
            </a:r>
            <a:r>
              <a:rPr lang="zh-CN" altLang="en-US" sz="800" smtClean="0"/>
              <a:t>章　远程访问        </a:t>
            </a:r>
            <a:r>
              <a:rPr lang="en-US" altLang="zh-CN" sz="800" smtClean="0"/>
              <a:t>491</a:t>
            </a:r>
            <a:br>
              <a:rPr lang="en-US" altLang="zh-CN" sz="800" smtClean="0"/>
            </a:br>
            <a:r>
              <a:rPr lang="en-US" altLang="zh-CN" sz="800" smtClean="0"/>
              <a:t>23.1</a:t>
            </a:r>
            <a:r>
              <a:rPr lang="zh-CN" altLang="en-US" sz="800" smtClean="0"/>
              <a:t>　引言        </a:t>
            </a:r>
            <a:r>
              <a:rPr lang="en-US" altLang="zh-CN" sz="800" smtClean="0"/>
              <a:t>491</a:t>
            </a:r>
            <a:br>
              <a:rPr lang="en-US" altLang="zh-CN" sz="800" smtClean="0"/>
            </a:br>
            <a:r>
              <a:rPr lang="en-US" altLang="zh-CN" sz="800" smtClean="0"/>
              <a:t>23.2</a:t>
            </a:r>
            <a:r>
              <a:rPr lang="zh-CN" altLang="en-US" sz="800" smtClean="0"/>
              <a:t>　远程访问的方法        </a:t>
            </a:r>
            <a:r>
              <a:rPr lang="en-US" altLang="zh-CN" sz="800" smtClean="0"/>
              <a:t>491</a:t>
            </a:r>
            <a:br>
              <a:rPr lang="en-US" altLang="zh-CN" sz="800" smtClean="0"/>
            </a:br>
            <a:r>
              <a:rPr lang="en-US" altLang="zh-CN" sz="800" smtClean="0"/>
              <a:t>23.2.1</a:t>
            </a:r>
            <a:r>
              <a:rPr lang="zh-CN" altLang="en-US" sz="800" smtClean="0"/>
              <a:t>　客户和终端设备的类型        </a:t>
            </a:r>
            <a:r>
              <a:rPr lang="en-US" altLang="zh-CN" sz="800" smtClean="0"/>
              <a:t>492</a:t>
            </a:r>
            <a:br>
              <a:rPr lang="en-US" altLang="zh-CN" sz="800" smtClean="0"/>
            </a:br>
            <a:r>
              <a:rPr lang="en-US" altLang="zh-CN" sz="800" smtClean="0"/>
              <a:t>23.2.2</a:t>
            </a:r>
            <a:r>
              <a:rPr lang="zh-CN" altLang="en-US" sz="800" smtClean="0"/>
              <a:t>　在本地环路的信息多路复用        </a:t>
            </a:r>
            <a:r>
              <a:rPr lang="en-US" altLang="zh-CN" sz="800" smtClean="0"/>
              <a:t>493</a:t>
            </a:r>
            <a:br>
              <a:rPr lang="en-US" altLang="zh-CN" sz="800" smtClean="0"/>
            </a:br>
            <a:r>
              <a:rPr lang="en-US" altLang="zh-CN" sz="800" smtClean="0"/>
              <a:t>23.2.3</a:t>
            </a:r>
            <a:r>
              <a:rPr lang="zh-CN" altLang="en-US" sz="800" smtClean="0"/>
              <a:t>　远程节点方式        </a:t>
            </a:r>
            <a:r>
              <a:rPr lang="en-US" altLang="zh-CN" sz="800" smtClean="0"/>
              <a:t>495</a:t>
            </a:r>
            <a:br>
              <a:rPr lang="en-US" altLang="zh-CN" sz="800" smtClean="0"/>
            </a:br>
            <a:r>
              <a:rPr lang="en-US" altLang="zh-CN" sz="800" smtClean="0"/>
              <a:t>23.2.4</a:t>
            </a:r>
            <a:r>
              <a:rPr lang="zh-CN" altLang="en-US" sz="800" smtClean="0"/>
              <a:t>　远程控制方式</a:t>
            </a:r>
            <a:r>
              <a:rPr lang="en-US" altLang="zh-CN" sz="800" smtClean="0"/>
              <a:t>Telnet        496</a:t>
            </a:r>
            <a:br>
              <a:rPr lang="en-US" altLang="zh-CN" sz="800" smtClean="0"/>
            </a:br>
            <a:r>
              <a:rPr lang="en-US" altLang="zh-CN" sz="800" smtClean="0"/>
              <a:t>23.3</a:t>
            </a:r>
            <a:r>
              <a:rPr lang="zh-CN" altLang="en-US" sz="800" smtClean="0"/>
              <a:t>　拨号模拟访问        </a:t>
            </a:r>
            <a:r>
              <a:rPr lang="en-US" altLang="zh-CN" sz="800" smtClean="0"/>
              <a:t>497</a:t>
            </a:r>
            <a:br>
              <a:rPr lang="en-US" altLang="zh-CN" sz="800" smtClean="0"/>
            </a:br>
            <a:r>
              <a:rPr lang="en-US" altLang="zh-CN" sz="800" smtClean="0"/>
              <a:t>23.3.1</a:t>
            </a:r>
            <a:r>
              <a:rPr lang="zh-CN" altLang="en-US" sz="800" smtClean="0"/>
              <a:t>　电话网运行的原理        </a:t>
            </a:r>
            <a:r>
              <a:rPr lang="en-US" altLang="zh-CN" sz="800" smtClean="0"/>
              <a:t>497</a:t>
            </a:r>
            <a:br>
              <a:rPr lang="en-US" altLang="zh-CN" sz="800" smtClean="0"/>
            </a:br>
            <a:r>
              <a:rPr lang="en-US" altLang="zh-CN" sz="800" smtClean="0"/>
              <a:t>23.3.2</a:t>
            </a:r>
            <a:r>
              <a:rPr lang="zh-CN" altLang="en-US" sz="800" smtClean="0"/>
              <a:t>　通过电话网远程访问        </a:t>
            </a:r>
            <a:r>
              <a:rPr lang="en-US" altLang="zh-CN" sz="800" smtClean="0"/>
              <a:t>499</a:t>
            </a:r>
            <a:br>
              <a:rPr lang="en-US" altLang="zh-CN" sz="800" smtClean="0"/>
            </a:br>
            <a:r>
              <a:rPr lang="en-US" altLang="zh-CN" sz="800" smtClean="0"/>
              <a:t>23.3.3</a:t>
            </a:r>
            <a:r>
              <a:rPr lang="zh-CN" altLang="en-US" sz="800" smtClean="0"/>
              <a:t>　调制解调器        </a:t>
            </a:r>
            <a:r>
              <a:rPr lang="en-US" altLang="zh-CN" sz="800" smtClean="0"/>
              <a:t>500</a:t>
            </a:r>
            <a:br>
              <a:rPr lang="en-US" altLang="zh-CN" sz="800" smtClean="0"/>
            </a:br>
            <a:r>
              <a:rPr lang="en-US" altLang="zh-CN" sz="800" smtClean="0"/>
              <a:t>23.4</a:t>
            </a:r>
            <a:r>
              <a:rPr lang="zh-CN" altLang="en-US" sz="800" smtClean="0"/>
              <a:t>　用</a:t>
            </a:r>
            <a:r>
              <a:rPr lang="en-US" altLang="zh-CN" sz="800" smtClean="0"/>
              <a:t>ISDN</a:t>
            </a:r>
            <a:r>
              <a:rPr lang="zh-CN" altLang="en-US" sz="800" smtClean="0"/>
              <a:t>拨号访问        </a:t>
            </a:r>
            <a:r>
              <a:rPr lang="en-US" altLang="zh-CN" sz="800" smtClean="0"/>
              <a:t>502</a:t>
            </a:r>
            <a:br>
              <a:rPr lang="en-US" altLang="zh-CN" sz="800" smtClean="0"/>
            </a:br>
            <a:r>
              <a:rPr lang="en-US" altLang="zh-CN" sz="800" smtClean="0"/>
              <a:t>23.4.1</a:t>
            </a:r>
            <a:r>
              <a:rPr lang="zh-CN" altLang="en-US" sz="800" smtClean="0"/>
              <a:t>　</a:t>
            </a:r>
            <a:r>
              <a:rPr lang="en-US" altLang="zh-CN" sz="800" smtClean="0"/>
              <a:t>ISDN</a:t>
            </a:r>
            <a:r>
              <a:rPr lang="zh-CN" altLang="en-US" sz="800" smtClean="0"/>
              <a:t>的目的和结构        </a:t>
            </a:r>
            <a:r>
              <a:rPr lang="en-US" altLang="zh-CN" sz="800" smtClean="0"/>
              <a:t>502</a:t>
            </a:r>
            <a:br>
              <a:rPr lang="en-US" altLang="zh-CN" sz="800" smtClean="0"/>
            </a:br>
            <a:r>
              <a:rPr lang="en-US" altLang="zh-CN" sz="800" smtClean="0"/>
              <a:t>23.4.2</a:t>
            </a:r>
            <a:r>
              <a:rPr lang="zh-CN" altLang="en-US" sz="800" smtClean="0"/>
              <a:t>　</a:t>
            </a:r>
            <a:r>
              <a:rPr lang="en-US" altLang="zh-CN" sz="800" smtClean="0"/>
              <a:t>BRI</a:t>
            </a:r>
            <a:r>
              <a:rPr lang="zh-CN" altLang="en-US" sz="800" smtClean="0"/>
              <a:t>和</a:t>
            </a:r>
            <a:r>
              <a:rPr lang="en-US" altLang="zh-CN" sz="800" smtClean="0"/>
              <a:t>PRI</a:t>
            </a:r>
            <a:r>
              <a:rPr lang="zh-CN" altLang="en-US" sz="800" smtClean="0"/>
              <a:t>接口        </a:t>
            </a:r>
            <a:r>
              <a:rPr lang="en-US" altLang="zh-CN" sz="800" smtClean="0"/>
              <a:t>503</a:t>
            </a:r>
            <a:br>
              <a:rPr lang="en-US" altLang="zh-CN" sz="800" smtClean="0"/>
            </a:br>
            <a:r>
              <a:rPr lang="en-US" altLang="zh-CN" sz="800" smtClean="0"/>
              <a:t>23.4.3</a:t>
            </a:r>
            <a:r>
              <a:rPr lang="zh-CN" altLang="en-US" sz="800" smtClean="0"/>
              <a:t>　</a:t>
            </a:r>
            <a:r>
              <a:rPr lang="en-US" altLang="zh-CN" sz="800" smtClean="0"/>
              <a:t>ISDN</a:t>
            </a:r>
            <a:r>
              <a:rPr lang="zh-CN" altLang="en-US" sz="800" smtClean="0"/>
              <a:t>协议栈        </a:t>
            </a:r>
            <a:r>
              <a:rPr lang="en-US" altLang="zh-CN" sz="800" smtClean="0"/>
              <a:t>504</a:t>
            </a:r>
            <a:br>
              <a:rPr lang="en-US" altLang="zh-CN" sz="800" smtClean="0"/>
            </a:br>
            <a:r>
              <a:rPr lang="en-US" altLang="zh-CN" sz="800" smtClean="0"/>
              <a:t>23.4.4</a:t>
            </a:r>
            <a:r>
              <a:rPr lang="zh-CN" altLang="en-US" sz="800" smtClean="0"/>
              <a:t>　用</a:t>
            </a:r>
            <a:r>
              <a:rPr lang="en-US" altLang="zh-CN" sz="800" smtClean="0"/>
              <a:t>ISDN</a:t>
            </a:r>
            <a:r>
              <a:rPr lang="zh-CN" altLang="en-US" sz="800" smtClean="0"/>
              <a:t>进行数据传输        </a:t>
            </a:r>
            <a:r>
              <a:rPr lang="en-US" altLang="zh-CN" sz="800" smtClean="0"/>
              <a:t>506</a:t>
            </a:r>
            <a:br>
              <a:rPr lang="en-US" altLang="zh-CN" sz="800" smtClean="0"/>
            </a:br>
            <a:r>
              <a:rPr lang="en-US" altLang="zh-CN" sz="800" smtClean="0"/>
              <a:t>23.5</a:t>
            </a:r>
            <a:r>
              <a:rPr lang="zh-CN" altLang="en-US" sz="800" smtClean="0"/>
              <a:t>　</a:t>
            </a:r>
            <a:r>
              <a:rPr lang="en-US" altLang="zh-CN" sz="800" smtClean="0"/>
              <a:t>XDSL</a:t>
            </a:r>
            <a:r>
              <a:rPr lang="zh-CN" altLang="en-US" sz="800" smtClean="0"/>
              <a:t>技术        </a:t>
            </a:r>
            <a:r>
              <a:rPr lang="en-US" altLang="zh-CN" sz="800" smtClean="0"/>
              <a:t>508</a:t>
            </a:r>
            <a:br>
              <a:rPr lang="en-US" altLang="zh-CN" sz="800" smtClean="0"/>
            </a:br>
            <a:r>
              <a:rPr lang="en-US" altLang="zh-CN" sz="800" smtClean="0"/>
              <a:t>23.6</a:t>
            </a:r>
            <a:r>
              <a:rPr lang="zh-CN" altLang="en-US" sz="800" smtClean="0"/>
              <a:t>　用有线电视访问        </a:t>
            </a:r>
            <a:r>
              <a:rPr lang="en-US" altLang="zh-CN" sz="800" smtClean="0"/>
              <a:t>510</a:t>
            </a:r>
            <a:br>
              <a:rPr lang="en-US" altLang="zh-CN" sz="800" smtClean="0"/>
            </a:br>
            <a:r>
              <a:rPr lang="en-US" altLang="zh-CN" sz="800" smtClean="0"/>
              <a:t>23.7</a:t>
            </a:r>
            <a:r>
              <a:rPr lang="zh-CN" altLang="en-US" sz="800" smtClean="0"/>
              <a:t>　无线访问        </a:t>
            </a:r>
            <a:r>
              <a:rPr lang="en-US" altLang="zh-CN" sz="800" smtClean="0"/>
              <a:t>511</a:t>
            </a:r>
            <a:br>
              <a:rPr lang="en-US" altLang="zh-CN" sz="800" smtClean="0"/>
            </a:br>
            <a:r>
              <a:rPr lang="zh-CN" altLang="en-US" sz="800" smtClean="0"/>
              <a:t>小结        </a:t>
            </a:r>
            <a:r>
              <a:rPr lang="en-US" altLang="zh-CN" sz="800" smtClean="0"/>
              <a:t>512</a:t>
            </a:r>
            <a:br>
              <a:rPr lang="en-US" altLang="zh-CN" sz="800" smtClean="0"/>
            </a:br>
            <a:r>
              <a:rPr lang="zh-CN" altLang="en-US" sz="800" smtClean="0"/>
              <a:t>复习题        </a:t>
            </a:r>
            <a:r>
              <a:rPr lang="en-US" altLang="zh-CN" sz="800" smtClean="0"/>
              <a:t>512</a:t>
            </a:r>
            <a:br>
              <a:rPr lang="en-US" altLang="zh-CN" sz="800" smtClean="0"/>
            </a:br>
            <a:r>
              <a:rPr lang="zh-CN" altLang="en-US" sz="800" smtClean="0"/>
              <a:t>练习题        </a:t>
            </a:r>
            <a:r>
              <a:rPr lang="en-US" altLang="zh-CN" sz="800" smtClean="0"/>
              <a:t>513</a:t>
            </a:r>
            <a:br>
              <a:rPr lang="en-US" altLang="zh-CN" sz="800" smtClean="0"/>
            </a:br>
            <a:r>
              <a:rPr lang="zh-CN" altLang="en-US" sz="800" smtClean="0"/>
              <a:t>第</a:t>
            </a:r>
            <a:r>
              <a:rPr lang="en-US" altLang="zh-CN" sz="800" smtClean="0"/>
              <a:t>24</a:t>
            </a:r>
            <a:r>
              <a:rPr lang="zh-CN" altLang="en-US" sz="800" smtClean="0"/>
              <a:t>章　安全的运输服务        </a:t>
            </a:r>
            <a:r>
              <a:rPr lang="en-US" altLang="zh-CN" sz="800" smtClean="0"/>
              <a:t>514</a:t>
            </a:r>
            <a:br>
              <a:rPr lang="en-US" altLang="zh-CN" sz="800" smtClean="0"/>
            </a:br>
            <a:r>
              <a:rPr lang="en-US" altLang="zh-CN" sz="800" smtClean="0"/>
              <a:t>24.1</a:t>
            </a:r>
            <a:r>
              <a:rPr lang="zh-CN" altLang="en-US" sz="800" smtClean="0"/>
              <a:t>　引言        </a:t>
            </a:r>
            <a:r>
              <a:rPr lang="en-US" altLang="zh-CN" sz="800" smtClean="0"/>
              <a:t>514</a:t>
            </a:r>
            <a:br>
              <a:rPr lang="en-US" altLang="zh-CN" sz="800" smtClean="0"/>
            </a:br>
            <a:r>
              <a:rPr lang="en-US" altLang="zh-CN" sz="800" smtClean="0"/>
              <a:t>24.2</a:t>
            </a:r>
            <a:r>
              <a:rPr lang="zh-CN" altLang="en-US" sz="800" smtClean="0"/>
              <a:t>　</a:t>
            </a:r>
            <a:r>
              <a:rPr lang="en-US" altLang="zh-CN" sz="800" smtClean="0"/>
              <a:t>IPSec</a:t>
            </a:r>
            <a:r>
              <a:rPr lang="zh-CN" altLang="en-US" sz="800" smtClean="0"/>
              <a:t>受保护的信道服务        </a:t>
            </a:r>
            <a:r>
              <a:rPr lang="en-US" altLang="zh-CN" sz="800" smtClean="0"/>
              <a:t>514</a:t>
            </a:r>
            <a:br>
              <a:rPr lang="en-US" altLang="zh-CN" sz="800" smtClean="0"/>
            </a:br>
            <a:r>
              <a:rPr lang="en-US" altLang="zh-CN" sz="800" smtClean="0"/>
              <a:t>24.2.1</a:t>
            </a:r>
            <a:r>
              <a:rPr lang="zh-CN" altLang="en-US" sz="800" smtClean="0"/>
              <a:t>　受保护的信道的服务层次        </a:t>
            </a:r>
            <a:r>
              <a:rPr lang="en-US" altLang="zh-CN" sz="800" smtClean="0"/>
              <a:t>514</a:t>
            </a:r>
            <a:br>
              <a:rPr lang="en-US" altLang="zh-CN" sz="800" smtClean="0"/>
            </a:br>
            <a:r>
              <a:rPr lang="en-US" altLang="zh-CN" sz="800" smtClean="0"/>
              <a:t>24.2.2</a:t>
            </a:r>
            <a:r>
              <a:rPr lang="zh-CN" altLang="en-US" sz="800" smtClean="0"/>
              <a:t>　</a:t>
            </a:r>
            <a:r>
              <a:rPr lang="en-US" altLang="zh-CN" sz="800" smtClean="0"/>
              <a:t>IPSec</a:t>
            </a:r>
            <a:r>
              <a:rPr lang="zh-CN" altLang="en-US" sz="800" smtClean="0"/>
              <a:t>协议间的功能分配        </a:t>
            </a:r>
            <a:r>
              <a:rPr lang="en-US" altLang="zh-CN" sz="800" smtClean="0"/>
              <a:t>515</a:t>
            </a:r>
            <a:br>
              <a:rPr lang="en-US" altLang="zh-CN" sz="800" smtClean="0"/>
            </a:br>
            <a:r>
              <a:rPr lang="en-US" altLang="zh-CN" sz="800" smtClean="0"/>
              <a:t>24.2.3</a:t>
            </a:r>
            <a:r>
              <a:rPr lang="zh-CN" altLang="en-US" sz="800" smtClean="0"/>
              <a:t>　</a:t>
            </a:r>
            <a:r>
              <a:rPr lang="en-US" altLang="zh-CN" sz="800" smtClean="0"/>
              <a:t>IPSec</a:t>
            </a:r>
            <a:r>
              <a:rPr lang="zh-CN" altLang="en-US" sz="800" smtClean="0"/>
              <a:t>中的加密        </a:t>
            </a:r>
            <a:r>
              <a:rPr lang="en-US" altLang="zh-CN" sz="800" smtClean="0"/>
              <a:t>516</a:t>
            </a:r>
            <a:br>
              <a:rPr lang="en-US" altLang="zh-CN" sz="800" smtClean="0"/>
            </a:br>
            <a:r>
              <a:rPr lang="en-US" altLang="zh-CN" sz="800" smtClean="0"/>
              <a:t>24.2.4</a:t>
            </a:r>
            <a:r>
              <a:rPr lang="zh-CN" altLang="en-US" sz="800" smtClean="0"/>
              <a:t>　安全关联        </a:t>
            </a:r>
            <a:r>
              <a:rPr lang="en-US" altLang="zh-CN" sz="800" smtClean="0"/>
              <a:t>517</a:t>
            </a:r>
            <a:br>
              <a:rPr lang="en-US" altLang="zh-CN" sz="800" smtClean="0"/>
            </a:br>
            <a:r>
              <a:rPr lang="en-US" altLang="zh-CN" sz="800" smtClean="0"/>
              <a:t>24.2.5</a:t>
            </a:r>
            <a:r>
              <a:rPr lang="zh-CN" altLang="en-US" sz="800" smtClean="0"/>
              <a:t>　运输和隧道模式        </a:t>
            </a:r>
            <a:r>
              <a:rPr lang="en-US" altLang="zh-CN" sz="800" smtClean="0"/>
              <a:t>518</a:t>
            </a:r>
            <a:br>
              <a:rPr lang="en-US" altLang="zh-CN" sz="800" smtClean="0"/>
            </a:br>
            <a:r>
              <a:rPr lang="en-US" altLang="zh-CN" sz="800" smtClean="0"/>
              <a:t>24.2.6</a:t>
            </a:r>
            <a:r>
              <a:rPr lang="zh-CN" altLang="en-US" sz="800" smtClean="0"/>
              <a:t>　</a:t>
            </a:r>
            <a:r>
              <a:rPr lang="en-US" altLang="zh-CN" sz="800" smtClean="0"/>
              <a:t>AH</a:t>
            </a:r>
            <a:r>
              <a:rPr lang="zh-CN" altLang="en-US" sz="800" smtClean="0"/>
              <a:t>协议        </a:t>
            </a:r>
            <a:r>
              <a:rPr lang="en-US" altLang="zh-CN" sz="800" smtClean="0"/>
              <a:t>520</a:t>
            </a:r>
            <a:br>
              <a:rPr lang="en-US" altLang="zh-CN" sz="800" smtClean="0"/>
            </a:br>
            <a:r>
              <a:rPr lang="en-US" altLang="zh-CN" sz="800" smtClean="0"/>
              <a:t>24.2.7</a:t>
            </a:r>
            <a:r>
              <a:rPr lang="zh-CN" altLang="en-US" sz="800" smtClean="0"/>
              <a:t>　</a:t>
            </a:r>
            <a:r>
              <a:rPr lang="en-US" altLang="zh-CN" sz="800" smtClean="0"/>
              <a:t>ESP</a:t>
            </a:r>
            <a:r>
              <a:rPr lang="zh-CN" altLang="en-US" sz="800" smtClean="0"/>
              <a:t>协议        </a:t>
            </a:r>
            <a:r>
              <a:rPr lang="en-US" altLang="zh-CN" sz="800" smtClean="0"/>
              <a:t>521</a:t>
            </a:r>
            <a:br>
              <a:rPr lang="en-US" altLang="zh-CN" sz="800" smtClean="0"/>
            </a:br>
            <a:r>
              <a:rPr lang="en-US" altLang="zh-CN" sz="800" smtClean="0"/>
              <a:t>24.2.8</a:t>
            </a:r>
            <a:r>
              <a:rPr lang="zh-CN" altLang="en-US" sz="800" smtClean="0"/>
              <a:t>　安全数据库        </a:t>
            </a:r>
            <a:r>
              <a:rPr lang="en-US" altLang="zh-CN" sz="800" smtClean="0"/>
              <a:t>521</a:t>
            </a:r>
            <a:br>
              <a:rPr lang="en-US" altLang="zh-CN" sz="800" smtClean="0"/>
            </a:br>
            <a:r>
              <a:rPr lang="en-US" altLang="zh-CN" sz="800" smtClean="0"/>
              <a:t>24.3</a:t>
            </a:r>
            <a:r>
              <a:rPr lang="zh-CN" altLang="en-US" sz="800" smtClean="0"/>
              <a:t>　虚拟专用网服务        </a:t>
            </a:r>
            <a:r>
              <a:rPr lang="en-US" altLang="zh-CN" sz="800" smtClean="0"/>
              <a:t>523</a:t>
            </a:r>
            <a:br>
              <a:rPr lang="en-US" altLang="zh-CN" sz="800" smtClean="0"/>
            </a:br>
            <a:r>
              <a:rPr lang="en-US" altLang="zh-CN" sz="800" smtClean="0"/>
              <a:t>24.3.1</a:t>
            </a:r>
            <a:r>
              <a:rPr lang="zh-CN" altLang="en-US" sz="800" smtClean="0"/>
              <a:t>　</a:t>
            </a:r>
            <a:r>
              <a:rPr lang="en-US" altLang="zh-CN" sz="800" smtClean="0"/>
              <a:t>VPN</a:t>
            </a:r>
            <a:r>
              <a:rPr lang="zh-CN" altLang="en-US" sz="800" smtClean="0"/>
              <a:t>定义        </a:t>
            </a:r>
            <a:r>
              <a:rPr lang="en-US" altLang="zh-CN" sz="800" smtClean="0"/>
              <a:t>523</a:t>
            </a:r>
            <a:br>
              <a:rPr lang="en-US" altLang="zh-CN" sz="800" smtClean="0"/>
            </a:br>
            <a:r>
              <a:rPr lang="en-US" altLang="zh-CN" sz="800" smtClean="0"/>
              <a:t>24.3.2</a:t>
            </a:r>
            <a:r>
              <a:rPr lang="zh-CN" altLang="en-US" sz="800" smtClean="0"/>
              <a:t>　</a:t>
            </a:r>
            <a:r>
              <a:rPr lang="en-US" altLang="zh-CN" sz="800" smtClean="0"/>
              <a:t>VPN</a:t>
            </a:r>
            <a:r>
              <a:rPr lang="zh-CN" altLang="en-US" sz="800" smtClean="0"/>
              <a:t>评价和比较的准则        </a:t>
            </a:r>
            <a:r>
              <a:rPr lang="en-US" altLang="zh-CN" sz="800" smtClean="0"/>
              <a:t>524</a:t>
            </a:r>
            <a:br>
              <a:rPr lang="en-US" altLang="zh-CN" sz="800" smtClean="0"/>
            </a:br>
            <a:r>
              <a:rPr lang="en-US" altLang="zh-CN" sz="800" smtClean="0"/>
              <a:t>24.3.3</a:t>
            </a:r>
            <a:r>
              <a:rPr lang="zh-CN" altLang="en-US" sz="800" smtClean="0"/>
              <a:t>　在流量分离基础上的</a:t>
            </a:r>
            <a:r>
              <a:rPr lang="en-US" altLang="zh-CN" sz="800" smtClean="0"/>
              <a:t>VPN        525</a:t>
            </a:r>
            <a:br>
              <a:rPr lang="en-US" altLang="zh-CN" sz="800" smtClean="0"/>
            </a:br>
            <a:r>
              <a:rPr lang="en-US" altLang="zh-CN" sz="800" smtClean="0"/>
              <a:t>24.3.4</a:t>
            </a:r>
            <a:r>
              <a:rPr lang="zh-CN" altLang="en-US" sz="800" smtClean="0"/>
              <a:t>　</a:t>
            </a:r>
            <a:r>
              <a:rPr lang="en-US" altLang="zh-CN" sz="800" smtClean="0"/>
              <a:t>IPSec VPN        527</a:t>
            </a:r>
            <a:br>
              <a:rPr lang="en-US" altLang="zh-CN" sz="800" smtClean="0"/>
            </a:br>
            <a:r>
              <a:rPr lang="en-US" altLang="zh-CN" sz="800" smtClean="0"/>
              <a:t>24.4</a:t>
            </a:r>
            <a:r>
              <a:rPr lang="zh-CN" altLang="en-US" sz="800" smtClean="0"/>
              <a:t>　</a:t>
            </a:r>
            <a:r>
              <a:rPr lang="en-US" altLang="zh-CN" sz="800" smtClean="0"/>
              <a:t>MPLS VPN        527</a:t>
            </a:r>
            <a:br>
              <a:rPr lang="en-US" altLang="zh-CN" sz="800" smtClean="0"/>
            </a:br>
            <a:r>
              <a:rPr lang="en-US" altLang="zh-CN" sz="800" smtClean="0"/>
              <a:t>24.4.1</a:t>
            </a:r>
            <a:r>
              <a:rPr lang="zh-CN" altLang="en-US" sz="800" smtClean="0"/>
              <a:t>　完全连接和绝对隔离        </a:t>
            </a:r>
            <a:r>
              <a:rPr lang="en-US" altLang="zh-CN" sz="800" smtClean="0"/>
              <a:t>528</a:t>
            </a:r>
            <a:br>
              <a:rPr lang="en-US" altLang="zh-CN" sz="800" smtClean="0"/>
            </a:br>
            <a:r>
              <a:rPr lang="en-US" altLang="zh-CN" sz="800" smtClean="0"/>
              <a:t>24.4.2</a:t>
            </a:r>
            <a:r>
              <a:rPr lang="zh-CN" altLang="en-US" sz="800" smtClean="0"/>
              <a:t>　</a:t>
            </a:r>
            <a:r>
              <a:rPr lang="en-US" altLang="zh-CN" sz="800" smtClean="0"/>
              <a:t>MPLS VPN</a:t>
            </a:r>
            <a:r>
              <a:rPr lang="zh-CN" altLang="en-US" sz="800" smtClean="0"/>
              <a:t>部件        </a:t>
            </a:r>
            <a:r>
              <a:rPr lang="en-US" altLang="zh-CN" sz="800" smtClean="0"/>
              <a:t>529</a:t>
            </a:r>
            <a:br>
              <a:rPr lang="en-US" altLang="zh-CN" sz="800" smtClean="0"/>
            </a:br>
            <a:r>
              <a:rPr lang="en-US" altLang="zh-CN" sz="800" smtClean="0"/>
              <a:t>24.4.3</a:t>
            </a:r>
            <a:r>
              <a:rPr lang="zh-CN" altLang="en-US" sz="800" smtClean="0"/>
              <a:t>　路由信息的分离        </a:t>
            </a:r>
            <a:r>
              <a:rPr lang="en-US" altLang="zh-CN" sz="800" smtClean="0"/>
              <a:t>530</a:t>
            </a:r>
            <a:br>
              <a:rPr lang="en-US" altLang="zh-CN" sz="800" smtClean="0"/>
            </a:br>
            <a:r>
              <a:rPr lang="en-US" altLang="zh-CN" sz="800" smtClean="0"/>
              <a:t>24.4.4</a:t>
            </a:r>
            <a:r>
              <a:rPr lang="zh-CN" altLang="en-US" sz="800" smtClean="0"/>
              <a:t>　用</a:t>
            </a:r>
            <a:r>
              <a:rPr lang="en-US" altLang="zh-CN" sz="800" smtClean="0"/>
              <a:t>MP-BGP</a:t>
            </a:r>
            <a:r>
              <a:rPr lang="zh-CN" altLang="en-US" sz="800" smtClean="0"/>
              <a:t>连接站点        </a:t>
            </a:r>
            <a:r>
              <a:rPr lang="en-US" altLang="zh-CN" sz="800" smtClean="0"/>
              <a:t>531</a:t>
            </a:r>
            <a:br>
              <a:rPr lang="en-US" altLang="zh-CN" sz="800" smtClean="0"/>
            </a:br>
            <a:r>
              <a:rPr lang="en-US" altLang="zh-CN" sz="800" smtClean="0"/>
              <a:t>24.4.5</a:t>
            </a:r>
            <a:r>
              <a:rPr lang="zh-CN" altLang="en-US" sz="800" smtClean="0"/>
              <a:t>　地址空间的无关性        </a:t>
            </a:r>
            <a:r>
              <a:rPr lang="en-US" altLang="zh-CN" sz="800" smtClean="0"/>
              <a:t>532</a:t>
            </a:r>
            <a:br>
              <a:rPr lang="en-US" altLang="zh-CN" sz="800" smtClean="0"/>
            </a:br>
            <a:r>
              <a:rPr lang="en-US" altLang="zh-CN" sz="800" smtClean="0"/>
              <a:t>24.4.6</a:t>
            </a:r>
            <a:r>
              <a:rPr lang="zh-CN" altLang="en-US" sz="800" smtClean="0"/>
              <a:t>　</a:t>
            </a:r>
            <a:r>
              <a:rPr lang="en-US" altLang="zh-CN" sz="800" smtClean="0"/>
              <a:t>MP-BGP</a:t>
            </a:r>
            <a:r>
              <a:rPr lang="zh-CN" altLang="en-US" sz="800" smtClean="0"/>
              <a:t>路由广告的生成        </a:t>
            </a:r>
            <a:r>
              <a:rPr lang="en-US" altLang="zh-CN" sz="800" smtClean="0"/>
              <a:t>534</a:t>
            </a:r>
            <a:br>
              <a:rPr lang="en-US" altLang="zh-CN" sz="800" smtClean="0"/>
            </a:br>
            <a:r>
              <a:rPr lang="en-US" altLang="zh-CN" sz="800" smtClean="0"/>
              <a:t>24.4.7</a:t>
            </a:r>
            <a:r>
              <a:rPr lang="zh-CN" altLang="en-US" sz="800" smtClean="0"/>
              <a:t>　在</a:t>
            </a:r>
            <a:r>
              <a:rPr lang="en-US" altLang="zh-CN" sz="800" smtClean="0"/>
              <a:t>MPLS VPN</a:t>
            </a:r>
            <a:r>
              <a:rPr lang="zh-CN" altLang="en-US" sz="800" smtClean="0"/>
              <a:t>上的分组转发        </a:t>
            </a:r>
            <a:r>
              <a:rPr lang="en-US" altLang="zh-CN" sz="800" smtClean="0"/>
              <a:t>534</a:t>
            </a:r>
            <a:br>
              <a:rPr lang="en-US" altLang="zh-CN" sz="800" smtClean="0"/>
            </a:br>
            <a:r>
              <a:rPr lang="en-US" altLang="zh-CN" sz="800" smtClean="0"/>
              <a:t>24.4.8</a:t>
            </a:r>
            <a:r>
              <a:rPr lang="zh-CN" altLang="en-US" sz="800" smtClean="0"/>
              <a:t>　形成</a:t>
            </a:r>
            <a:r>
              <a:rPr lang="en-US" altLang="zh-CN" sz="800" smtClean="0"/>
              <a:t>VPN</a:t>
            </a:r>
            <a:r>
              <a:rPr lang="zh-CN" altLang="en-US" sz="800" smtClean="0"/>
              <a:t>拓扑的机制        </a:t>
            </a:r>
            <a:r>
              <a:rPr lang="en-US" altLang="zh-CN" sz="800" smtClean="0"/>
              <a:t>535</a:t>
            </a:r>
            <a:br>
              <a:rPr lang="en-US" altLang="zh-CN" sz="800" smtClean="0"/>
            </a:br>
            <a:r>
              <a:rPr lang="en-US" altLang="zh-CN" sz="800" smtClean="0"/>
              <a:t>24.4.9</a:t>
            </a:r>
            <a:r>
              <a:rPr lang="zh-CN" altLang="en-US" sz="800" smtClean="0"/>
              <a:t>　安全水平        </a:t>
            </a:r>
            <a:r>
              <a:rPr lang="en-US" altLang="zh-CN" sz="800" smtClean="0"/>
              <a:t>537</a:t>
            </a:r>
            <a:br>
              <a:rPr lang="en-US" altLang="zh-CN" sz="800" smtClean="0"/>
            </a:br>
            <a:r>
              <a:rPr lang="zh-CN" altLang="en-US" sz="800" smtClean="0"/>
              <a:t>小结        </a:t>
            </a:r>
            <a:r>
              <a:rPr lang="en-US" altLang="zh-CN" sz="800" smtClean="0"/>
              <a:t>537</a:t>
            </a:r>
            <a:br>
              <a:rPr lang="en-US" altLang="zh-CN" sz="800" smtClean="0"/>
            </a:br>
            <a:r>
              <a:rPr lang="zh-CN" altLang="en-US" sz="800" smtClean="0"/>
              <a:t>复习题        </a:t>
            </a:r>
            <a:r>
              <a:rPr lang="en-US" altLang="zh-CN" sz="800" smtClean="0"/>
              <a:t>537</a:t>
            </a:r>
            <a:br>
              <a:rPr lang="en-US" altLang="zh-CN" sz="800" smtClean="0"/>
            </a:br>
            <a:r>
              <a:rPr lang="zh-CN" altLang="en-US" sz="800" smtClean="0"/>
              <a:t>练习题        </a:t>
            </a:r>
            <a:r>
              <a:rPr lang="en-US" altLang="zh-CN" sz="800" smtClean="0"/>
              <a:t>538</a:t>
            </a:r>
            <a:br>
              <a:rPr lang="en-US" altLang="zh-CN" sz="800" smtClean="0"/>
            </a:br>
            <a:r>
              <a:rPr lang="zh-CN" altLang="en-US" sz="800" smtClean="0"/>
              <a:t>结束语　展望未来        </a:t>
            </a:r>
            <a:r>
              <a:rPr lang="en-US" altLang="zh-CN" sz="800" smtClean="0"/>
              <a:t>539</a:t>
            </a:r>
            <a:br>
              <a:rPr lang="en-US" altLang="zh-CN" sz="800" smtClean="0"/>
            </a:br>
            <a:r>
              <a:rPr lang="zh-CN" altLang="en-US" sz="800" smtClean="0"/>
              <a:t>参考文献与推荐阅读的书        </a:t>
            </a:r>
            <a:r>
              <a:rPr lang="en-US" altLang="zh-CN" sz="800" smtClean="0"/>
              <a:t>541</a:t>
            </a:r>
          </a:p>
          <a:p>
            <a:pPr eaLnBrk="1" hangingPunct="1">
              <a:lnSpc>
                <a:spcPct val="80000"/>
              </a:lnSpc>
            </a:pPr>
            <a:endParaRPr lang="en-US" altLang="zh-CN" sz="800" smtClean="0"/>
          </a:p>
          <a:p>
            <a:pPr eaLnBrk="1" hangingPunct="1">
              <a:lnSpc>
                <a:spcPct val="80000"/>
              </a:lnSpc>
            </a:pPr>
            <a:r>
              <a:rPr lang="en-US" altLang="zh-CN" smtClean="0"/>
              <a:t>     I have owned this book for the past couple of years and it has been a reliable and trustworthy resource to back up both my studies and technical work. It is unique in that it covers this often complicated subject area in a easily understood manner, the beauty of the book is that it allows the reader </a:t>
            </a:r>
            <a:r>
              <a:rPr lang="en-US" altLang="zh-CN" b="1" smtClean="0"/>
              <a:t>to start</a:t>
            </a:r>
            <a:r>
              <a:rPr lang="en-US" altLang="zh-CN" smtClean="0"/>
              <a:t> from very little knowledge and </a:t>
            </a:r>
            <a:r>
              <a:rPr lang="en-US" altLang="zh-CN" b="1" smtClean="0"/>
              <a:t>rapidly build.</a:t>
            </a:r>
            <a:r>
              <a:rPr lang="en-US" altLang="zh-CN" smtClean="0"/>
              <a:t> </a:t>
            </a:r>
          </a:p>
          <a:p>
            <a:pPr eaLnBrk="1" hangingPunct="1">
              <a:lnSpc>
                <a:spcPct val="80000"/>
              </a:lnSpc>
            </a:pPr>
            <a:r>
              <a:rPr lang="en-US" altLang="zh-CN" smtClean="0"/>
              <a:t>    It has been a valued support to my practical networking work and theoretical study. Ideal for students </a:t>
            </a:r>
            <a:r>
              <a:rPr lang="en-US" altLang="zh-CN" i="1" smtClean="0"/>
              <a:t>embarking into computer science</a:t>
            </a:r>
            <a:r>
              <a:rPr lang="en-US" altLang="zh-CN" smtClean="0"/>
              <a:t>. </a:t>
            </a:r>
          </a:p>
          <a:p>
            <a:pPr eaLnBrk="1" hangingPunct="1">
              <a:lnSpc>
                <a:spcPct val="80000"/>
              </a:lnSpc>
            </a:pPr>
            <a:endParaRPr lang="en-US" altLang="zh-CN" smtClean="0"/>
          </a:p>
          <a:p>
            <a:pPr algn="ctr" eaLnBrk="1" hangingPunct="1">
              <a:lnSpc>
                <a:spcPct val="80000"/>
              </a:lnSpc>
            </a:pPr>
            <a:r>
              <a:rPr lang="en-US" altLang="zh-CN" b="1" smtClean="0"/>
              <a:t>Product Description</a:t>
            </a:r>
          </a:p>
          <a:p>
            <a:pPr eaLnBrk="1" hangingPunct="1">
              <a:lnSpc>
                <a:spcPct val="80000"/>
              </a:lnSpc>
            </a:pPr>
            <a:r>
              <a:rPr lang="en-US" altLang="zh-CN" smtClean="0"/>
              <a:t>     This is a comprehensive guide covering both the theory of basic networking technologies as well as practical solutions to networking problems.  </a:t>
            </a:r>
          </a:p>
          <a:p>
            <a:pPr eaLnBrk="1" hangingPunct="1">
              <a:lnSpc>
                <a:spcPct val="80000"/>
              </a:lnSpc>
            </a:pPr>
            <a:r>
              <a:rPr lang="en-US" altLang="zh-CN" smtClean="0"/>
              <a:t>   (a) Networking concepts </a:t>
            </a:r>
            <a:r>
              <a:rPr lang="en-US" altLang="zh-CN" i="1" smtClean="0"/>
              <a:t>explained plainly with emphasis on how networks work together</a:t>
            </a:r>
            <a:r>
              <a:rPr lang="en-US" altLang="zh-CN" smtClean="0"/>
              <a:t> </a:t>
            </a:r>
          </a:p>
          <a:p>
            <a:pPr eaLnBrk="1" hangingPunct="1">
              <a:lnSpc>
                <a:spcPct val="80000"/>
              </a:lnSpc>
            </a:pPr>
            <a:r>
              <a:rPr lang="en-US" altLang="zh-CN" smtClean="0"/>
              <a:t>   (b) Practical solutions </a:t>
            </a:r>
            <a:r>
              <a:rPr lang="en-US" altLang="zh-CN" i="1" smtClean="0"/>
              <a:t>backed up with examples and case studies </a:t>
            </a:r>
          </a:p>
          <a:p>
            <a:pPr eaLnBrk="1" hangingPunct="1">
              <a:lnSpc>
                <a:spcPct val="80000"/>
              </a:lnSpc>
            </a:pPr>
            <a:r>
              <a:rPr lang="en-US" altLang="zh-CN" smtClean="0"/>
              <a:t>   (c) Balance of topics reflects modern environments </a:t>
            </a:r>
          </a:p>
          <a:p>
            <a:pPr eaLnBrk="1" hangingPunct="1">
              <a:lnSpc>
                <a:spcPct val="80000"/>
              </a:lnSpc>
            </a:pPr>
            <a:r>
              <a:rPr lang="en-US" altLang="zh-CN" smtClean="0"/>
              <a:t>   (d) Instructor and Student book site support including motivational courseware </a:t>
            </a:r>
          </a:p>
          <a:p>
            <a:pPr eaLnBrk="1" hangingPunct="1">
              <a:lnSpc>
                <a:spcPct val="80000"/>
              </a:lnSpc>
            </a:pPr>
            <a:endParaRPr lang="en-US" altLang="zh-CN" smtClean="0"/>
          </a:p>
          <a:p>
            <a:pPr algn="ctr" eaLnBrk="1" hangingPunct="1">
              <a:lnSpc>
                <a:spcPct val="80000"/>
              </a:lnSpc>
            </a:pPr>
            <a:r>
              <a:rPr lang="en-US" altLang="zh-CN" b="1" smtClean="0"/>
              <a:t>From the Back Cover</a:t>
            </a:r>
          </a:p>
          <a:p>
            <a:pPr eaLnBrk="1" hangingPunct="1">
              <a:lnSpc>
                <a:spcPct val="80000"/>
              </a:lnSpc>
            </a:pPr>
            <a:r>
              <a:rPr lang="en-US" altLang="zh-CN" smtClean="0"/>
              <a:t>    Complex modern computer networks are made up of layers, architectures and protocols. A clear picture of the whole is difficult to build up and visualize. Crucial components of the network need to be looked </a:t>
            </a:r>
            <a:r>
              <a:rPr lang="en-US" altLang="zh-CN" b="1" smtClean="0"/>
              <a:t>at </a:t>
            </a:r>
            <a:r>
              <a:rPr lang="en-US" altLang="zh-CN" smtClean="0"/>
              <a:t>not only in isolation, but also</a:t>
            </a:r>
            <a:r>
              <a:rPr lang="en-US" altLang="zh-CN" b="1" smtClean="0"/>
              <a:t> as</a:t>
            </a:r>
            <a:r>
              <a:rPr lang="en-US" altLang="zh-CN" smtClean="0"/>
              <a:t> part of a heterogeneous system, each part operating </a:t>
            </a:r>
            <a:r>
              <a:rPr lang="en-US" altLang="zh-CN" b="1" smtClean="0"/>
              <a:t>jointly</a:t>
            </a:r>
            <a:r>
              <a:rPr lang="en-US" altLang="zh-CN" smtClean="0"/>
              <a:t> with various different networking technologies. </a:t>
            </a:r>
          </a:p>
          <a:p>
            <a:pPr eaLnBrk="1" hangingPunct="1">
              <a:lnSpc>
                <a:spcPct val="80000"/>
              </a:lnSpc>
            </a:pPr>
            <a:r>
              <a:rPr lang="en-US" altLang="zh-CN" smtClean="0"/>
              <a:t>    This book </a:t>
            </a:r>
            <a:r>
              <a:rPr lang="en-US" altLang="zh-CN" u="sng" smtClean="0"/>
              <a:t>provides a deep and broad introduction</a:t>
            </a:r>
            <a:r>
              <a:rPr lang="en-US" altLang="zh-CN" smtClean="0"/>
              <a:t> to a complex subject, covering both the theory of basic networking technologies as well as practical solutions to networking problems. The authors' unique approach, </a:t>
            </a:r>
            <a:r>
              <a:rPr lang="en-US" altLang="zh-CN" i="1" u="sng" smtClean="0"/>
              <a:t>grounded in modern converged environments</a:t>
            </a:r>
            <a:r>
              <a:rPr lang="en-US" altLang="zh-CN" smtClean="0"/>
              <a:t>, helps the reader to form a picture of the network </a:t>
            </a:r>
            <a:r>
              <a:rPr lang="en-US" altLang="zh-CN" b="1" smtClean="0"/>
              <a:t>not as</a:t>
            </a:r>
            <a:r>
              <a:rPr lang="en-US" altLang="zh-CN" smtClean="0"/>
              <a:t> a collection of disparate components, </a:t>
            </a:r>
            <a:r>
              <a:rPr lang="en-US" altLang="zh-CN" b="1" smtClean="0"/>
              <a:t>but as</a:t>
            </a:r>
            <a:r>
              <a:rPr lang="en-US" altLang="zh-CN" smtClean="0"/>
              <a:t> a whole. </a:t>
            </a:r>
          </a:p>
          <a:p>
            <a:pPr eaLnBrk="1" hangingPunct="1">
              <a:lnSpc>
                <a:spcPct val="80000"/>
              </a:lnSpc>
            </a:pPr>
            <a:r>
              <a:rPr lang="en-US" altLang="zh-CN" smtClean="0"/>
              <a:t>    This book is written for undergraduate and post graduate students, as well as for IT professionals, who want to</a:t>
            </a:r>
            <a:r>
              <a:rPr lang="en-US" altLang="zh-CN" b="1" smtClean="0"/>
              <a:t> have</a:t>
            </a:r>
            <a:r>
              <a:rPr lang="en-US" altLang="zh-CN" smtClean="0"/>
              <a:t> a fundamental knowledge of networking principles, </a:t>
            </a:r>
            <a:r>
              <a:rPr lang="en-US" altLang="zh-CN" b="1" smtClean="0"/>
              <a:t>understand</a:t>
            </a:r>
            <a:r>
              <a:rPr lang="en-US" altLang="zh-CN" smtClean="0"/>
              <a:t> any particular features of the traditional and novel technologies of both Local Area Networks (LANs) and Wide Area Networks (WANs), or </a:t>
            </a:r>
            <a:r>
              <a:rPr lang="en-US" altLang="zh-CN" b="1" smtClean="0"/>
              <a:t>learn</a:t>
            </a:r>
            <a:r>
              <a:rPr lang="en-US" altLang="zh-CN" smtClean="0"/>
              <a:t> methods of designing and administering major and complex networks. Basic solutions to problems such data encoding, error detection, medium access, routing, flow and congestion control, and end-to-end transport are discussed. </a:t>
            </a:r>
          </a:p>
          <a:p>
            <a:pPr eaLnBrk="1" hangingPunct="1">
              <a:lnSpc>
                <a:spcPct val="80000"/>
              </a:lnSpc>
            </a:pPr>
            <a:endParaRPr lang="en-US" altLang="zh-CN" sz="800" smtClean="0"/>
          </a:p>
        </p:txBody>
      </p:sp>
    </p:spTree>
    <p:extLst>
      <p:ext uri="{BB962C8B-B14F-4D97-AF65-F5344CB8AC3E}">
        <p14:creationId xmlns:p14="http://schemas.microsoft.com/office/powerpoint/2010/main" val="2150781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A1BA9AD5-A402-4F5E-A5BA-9ECB86F711F5}" type="slidenum">
              <a:rPr lang="en-US" altLang="zh-CN"/>
              <a:pPr/>
              <a:t>26</a:t>
            </a:fld>
            <a:endParaRPr lang="en-US" altLang="zh-CN"/>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altLang="zh-CN" smtClean="0"/>
              <a:t>   Networking technologies have become an integral part of everyday life which has led to a dramatic increase in the number of professions where it is important to understand network technologies. </a:t>
            </a:r>
          </a:p>
          <a:p>
            <a:pPr eaLnBrk="1" hangingPunct="1"/>
            <a:r>
              <a:rPr lang="en-US" altLang="zh-CN" smtClean="0"/>
              <a:t>   TCP/IP Protocol Suite teaches students and professionals with no prior knowledge of TCP/IP everything they need to know about the subject. </a:t>
            </a:r>
          </a:p>
          <a:p>
            <a:pPr eaLnBrk="1" hangingPunct="1"/>
            <a:r>
              <a:rPr lang="en-US" altLang="zh-CN" smtClean="0"/>
              <a:t>   This comprehensive book uses hundreds of figures to make technical concepts easy to grasp, as well as many examples which help tie the material to the real world. </a:t>
            </a:r>
          </a:p>
          <a:p>
            <a:pPr eaLnBrk="1" hangingPunct="1"/>
            <a:r>
              <a:rPr lang="en-US" altLang="zh-CN" smtClean="0"/>
              <a:t>   The second edition of TCP/IP Protocol Suite has been fully updated to include all of the recent technology changes in the field. </a:t>
            </a:r>
          </a:p>
          <a:p>
            <a:pPr eaLnBrk="1" hangingPunct="1"/>
            <a:r>
              <a:rPr lang="en-US" altLang="zh-CN" smtClean="0"/>
              <a:t>   Many new chapters have been added such as one on Mobile IP, Multimedia and Internet, Network Security, and IP over ATM. </a:t>
            </a:r>
          </a:p>
          <a:p>
            <a:pPr eaLnBrk="1" hangingPunct="1"/>
            <a:r>
              <a:rPr lang="en-US" altLang="zh-CN" smtClean="0"/>
              <a:t>   Additionally, out-of-date material has been overhauled to reflect recent changes in technology.</a:t>
            </a:r>
          </a:p>
          <a:p>
            <a:pPr eaLnBrk="1" hangingPunct="1"/>
            <a:endParaRPr lang="en-US" altLang="zh-CN" smtClean="0"/>
          </a:p>
          <a:p>
            <a:pPr eaLnBrk="1" hangingPunct="1"/>
            <a:r>
              <a:rPr lang="en-US" altLang="zh-CN" smtClean="0"/>
              <a:t>Chapter 1 Introduction 1 </a:t>
            </a:r>
          </a:p>
          <a:p>
            <a:pPr eaLnBrk="1" hangingPunct="1"/>
            <a:r>
              <a:rPr lang="en-US" altLang="zh-CN" smtClean="0"/>
              <a:t>Chapter 2 The OSI Model and the TCP/IP Protocol Suite 17</a:t>
            </a:r>
          </a:p>
          <a:p>
            <a:pPr eaLnBrk="1" hangingPunct="1"/>
            <a:r>
              <a:rPr lang="en-US" altLang="zh-CN" smtClean="0"/>
              <a:t>Chapter 3 Underlying Technologies 43</a:t>
            </a:r>
          </a:p>
          <a:p>
            <a:pPr eaLnBrk="1" hangingPunct="1"/>
            <a:r>
              <a:rPr lang="en-US" altLang="zh-CN" smtClean="0"/>
              <a:t>Chapter 4 IP Addresses: Classful Addressing 81</a:t>
            </a:r>
          </a:p>
          <a:p>
            <a:pPr eaLnBrk="1" hangingPunct="1"/>
            <a:r>
              <a:rPr lang="en-US" altLang="zh-CN" smtClean="0"/>
              <a:t>Chapter 5 IP Addresses: Classless Addressing 115</a:t>
            </a:r>
          </a:p>
          <a:p>
            <a:pPr eaLnBrk="1" hangingPunct="1"/>
            <a:r>
              <a:rPr lang="en-US" altLang="zh-CN" smtClean="0"/>
              <a:t>Chapter 6 Delivery, Forwarding, and Routing of IP Packets 131</a:t>
            </a:r>
          </a:p>
          <a:p>
            <a:pPr eaLnBrk="1" hangingPunct="1"/>
            <a:r>
              <a:rPr lang="en-US" altLang="zh-CN" smtClean="0"/>
              <a:t>Chapter 7 ARP and RARP 159</a:t>
            </a:r>
          </a:p>
          <a:p>
            <a:pPr eaLnBrk="1" hangingPunct="1"/>
            <a:r>
              <a:rPr lang="en-US" altLang="zh-CN" smtClean="0"/>
              <a:t>Chapter 8 Internet Protocol (IP) 179</a:t>
            </a:r>
          </a:p>
          <a:p>
            <a:pPr eaLnBrk="1" hangingPunct="1"/>
            <a:r>
              <a:rPr lang="en-US" altLang="zh-CN" smtClean="0"/>
              <a:t>Chapter 9 Internet Control Message Protocol (ICMP) 211</a:t>
            </a:r>
          </a:p>
          <a:p>
            <a:pPr eaLnBrk="1" hangingPunct="1"/>
            <a:r>
              <a:rPr lang="en-US" altLang="zh-CN" smtClean="0"/>
              <a:t>Chapter 10 Internet Group Management Protocol (IGMP) 237</a:t>
            </a:r>
          </a:p>
          <a:p>
            <a:pPr eaLnBrk="1" hangingPunct="1"/>
            <a:r>
              <a:rPr lang="en-US" altLang="zh-CN" smtClean="0"/>
              <a:t>Chapter 11 User Datagram Protocol (UDP) 255</a:t>
            </a:r>
          </a:p>
          <a:p>
            <a:pPr eaLnBrk="1" hangingPunct="1"/>
            <a:r>
              <a:rPr lang="en-US" altLang="zh-CN" smtClean="0"/>
              <a:t>Chapter 12 Transmission Control Protocol (TCP) 275</a:t>
            </a:r>
          </a:p>
          <a:p>
            <a:pPr eaLnBrk="1" hangingPunct="1"/>
            <a:r>
              <a:rPr lang="en-US" altLang="zh-CN" smtClean="0"/>
              <a:t>Chapter 13 Stream Control Transmission Protocol (SCTP) 345</a:t>
            </a:r>
          </a:p>
          <a:p>
            <a:pPr eaLnBrk="1" hangingPunct="1"/>
            <a:r>
              <a:rPr lang="en-US" altLang="zh-CN" smtClean="0"/>
              <a:t>Chapter 14 Unicast Routing Protocols (RIP, OSPF, and BGP) 385</a:t>
            </a:r>
          </a:p>
          <a:p>
            <a:pPr eaLnBrk="1" hangingPunct="1"/>
            <a:r>
              <a:rPr lang="en-US" altLang="zh-CN" smtClean="0"/>
              <a:t>Chapter 15Multicasting and Multicast Routing Protocols 437</a:t>
            </a:r>
          </a:p>
          <a:p>
            <a:pPr eaLnBrk="1" hangingPunct="1"/>
            <a:r>
              <a:rPr lang="en-US" altLang="zh-CN" smtClean="0"/>
              <a:t>Chapter 16 Host Configuration: BOOTP and DHCP 457</a:t>
            </a:r>
          </a:p>
          <a:p>
            <a:pPr eaLnBrk="1" hangingPunct="1"/>
            <a:r>
              <a:rPr lang="en-US" altLang="zh-CN" smtClean="0"/>
              <a:t>Chapter 17 Domain Name System (DNS) 471</a:t>
            </a:r>
          </a:p>
          <a:p>
            <a:pPr eaLnBrk="1" hangingPunct="1"/>
            <a:r>
              <a:rPr lang="en-US" altLang="zh-CN" smtClean="0"/>
              <a:t>Chapter 18 Remote Login: TELNET 499</a:t>
            </a:r>
          </a:p>
          <a:p>
            <a:pPr eaLnBrk="1" hangingPunct="1"/>
            <a:r>
              <a:rPr lang="en-US" altLang="zh-CN" smtClean="0"/>
              <a:t>Chapter 19 File Transfer: FTP and TFTP 519</a:t>
            </a:r>
          </a:p>
          <a:p>
            <a:pPr eaLnBrk="1" hangingPunct="1"/>
            <a:r>
              <a:rPr lang="en-US" altLang="zh-CN" smtClean="0"/>
              <a:t>Chapter 20 Electronic Mail: SMTP, POP, and IMAP 547</a:t>
            </a:r>
          </a:p>
          <a:p>
            <a:pPr eaLnBrk="1" hangingPunct="1"/>
            <a:r>
              <a:rPr lang="en-US" altLang="zh-CN" smtClean="0"/>
              <a:t>Chapter 21 Network Management: SNMP 575</a:t>
            </a:r>
          </a:p>
          <a:p>
            <a:pPr eaLnBrk="1" hangingPunct="1"/>
            <a:r>
              <a:rPr lang="en-US" altLang="zh-CN" smtClean="0"/>
              <a:t>Chapter 22 World Wide Web: HTTP 599</a:t>
            </a:r>
          </a:p>
          <a:p>
            <a:pPr eaLnBrk="1" hangingPunct="1"/>
            <a:r>
              <a:rPr lang="en-US" altLang="zh-CN" smtClean="0"/>
              <a:t>Chapter 23 IP over ATM 621</a:t>
            </a:r>
          </a:p>
          <a:p>
            <a:pPr eaLnBrk="1" hangingPunct="1"/>
            <a:r>
              <a:rPr lang="en-US" altLang="zh-CN" smtClean="0"/>
              <a:t>Chapter 24 Mobile IP 637</a:t>
            </a:r>
          </a:p>
          <a:p>
            <a:pPr eaLnBrk="1" hangingPunct="1"/>
            <a:r>
              <a:rPr lang="en-US" altLang="zh-CN" smtClean="0"/>
              <a:t>Chapter 25 Multimedia 651</a:t>
            </a:r>
          </a:p>
          <a:p>
            <a:pPr eaLnBrk="1" hangingPunct="1"/>
            <a:r>
              <a:rPr lang="en-US" altLang="zh-CN" smtClean="0"/>
              <a:t>Chapter 26 Private Networks, Virtual Private Networks, and Network Address Translation 679</a:t>
            </a:r>
          </a:p>
          <a:p>
            <a:pPr eaLnBrk="1" hangingPunct="1"/>
            <a:r>
              <a:rPr lang="en-US" altLang="zh-CN" smtClean="0"/>
              <a:t>Chapter 27 Next Generation: IPv6 and ICMPv6 689</a:t>
            </a:r>
          </a:p>
          <a:p>
            <a:pPr eaLnBrk="1" hangingPunct="1"/>
            <a:r>
              <a:rPr lang="en-US" altLang="zh-CN" smtClean="0"/>
              <a:t>Chapter 28 Network Security 727</a:t>
            </a:r>
          </a:p>
          <a:p>
            <a:pPr eaLnBrk="1" hangingPunct="1"/>
            <a:r>
              <a:rPr lang="en-US" altLang="zh-CN" smtClean="0"/>
              <a:t>Appendix A ASCII Code 771</a:t>
            </a:r>
          </a:p>
          <a:p>
            <a:pPr eaLnBrk="1" hangingPunct="1"/>
            <a:r>
              <a:rPr lang="en-US" altLang="zh-CN" smtClean="0"/>
              <a:t>Appendix B Numbering Systems 776</a:t>
            </a:r>
          </a:p>
          <a:p>
            <a:pPr eaLnBrk="1" hangingPunct="1"/>
            <a:r>
              <a:rPr lang="en-US" altLang="zh-CN" smtClean="0"/>
              <a:t>Appendix C Checksum 783</a:t>
            </a:r>
          </a:p>
          <a:p>
            <a:pPr eaLnBrk="1" hangingPunct="1"/>
            <a:r>
              <a:rPr lang="en-US" altLang="zh-CN" smtClean="0"/>
              <a:t>Appendix D Error Detection 790</a:t>
            </a:r>
          </a:p>
          <a:p>
            <a:pPr eaLnBrk="1" hangingPunct="1"/>
            <a:r>
              <a:rPr lang="en-US" altLang="zh-CN" smtClean="0"/>
              <a:t>Appendix E Project 802 799</a:t>
            </a:r>
          </a:p>
          <a:p>
            <a:pPr eaLnBrk="1" hangingPunct="1"/>
            <a:r>
              <a:rPr lang="en-US" altLang="zh-CN" smtClean="0"/>
              <a:t>Appendix F Contact Addresses 803</a:t>
            </a:r>
          </a:p>
          <a:p>
            <a:pPr eaLnBrk="1" hangingPunct="1"/>
            <a:r>
              <a:rPr lang="en-US" altLang="zh-CN" smtClean="0"/>
              <a:t>Appendix G RFCs 805</a:t>
            </a:r>
          </a:p>
          <a:p>
            <a:pPr eaLnBrk="1" hangingPunct="1"/>
            <a:r>
              <a:rPr lang="en-US" altLang="zh-CN" smtClean="0"/>
              <a:t>Appendix H UDP and TCP Ports 807</a:t>
            </a:r>
          </a:p>
          <a:p>
            <a:pPr eaLnBrk="1" hangingPunct="1"/>
            <a:r>
              <a:rPr lang="en-US" altLang="zh-CN" smtClean="0"/>
              <a:t>Glossary 809 </a:t>
            </a:r>
          </a:p>
          <a:p>
            <a:pPr eaLnBrk="1" hangingPunct="1"/>
            <a:r>
              <a:rPr lang="en-US" altLang="zh-CN" smtClean="0"/>
              <a:t>References 833 </a:t>
            </a:r>
          </a:p>
          <a:p>
            <a:pPr eaLnBrk="1" hangingPunct="1"/>
            <a:r>
              <a:rPr lang="en-US" altLang="zh-CN" smtClean="0"/>
              <a:t>Index 835</a:t>
            </a:r>
          </a:p>
          <a:p>
            <a:pPr eaLnBrk="1" hangingPunct="1"/>
            <a:r>
              <a:rPr lang="en-US" altLang="zh-CN" smtClean="0"/>
              <a:t> </a:t>
            </a:r>
          </a:p>
        </p:txBody>
      </p:sp>
    </p:spTree>
    <p:extLst>
      <p:ext uri="{BB962C8B-B14F-4D97-AF65-F5344CB8AC3E}">
        <p14:creationId xmlns:p14="http://schemas.microsoft.com/office/powerpoint/2010/main" val="2333006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B075D08E-E024-4CC1-AB0B-7BC8E7443B7E}" type="slidenum">
              <a:rPr lang="en-US" altLang="zh-CN"/>
              <a:pPr/>
              <a:t>27</a:t>
            </a:fld>
            <a:endParaRPr lang="en-US" altLang="zh-CN"/>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en-US" altLang="zh-CN" smtClean="0"/>
              <a:t>Editorial Review:</a:t>
            </a:r>
          </a:p>
          <a:p>
            <a:pPr eaLnBrk="1" hangingPunct="1"/>
            <a:r>
              <a:rPr lang="en-US" altLang="zh-CN" smtClean="0"/>
              <a:t>   Written by a best-selling author and leading computer networking authority, this updated book builds a comprehensive picture of the technologies behind Internet applications. </a:t>
            </a:r>
          </a:p>
          <a:p>
            <a:pPr eaLnBrk="1" hangingPunct="1"/>
            <a:r>
              <a:rPr lang="en-US" altLang="zh-CN" smtClean="0"/>
              <a:t>   It answers the basic question "how do computer networks and Internets operate?" in the broadest sense and includes an early optional introduction to network programming and applications. </a:t>
            </a:r>
          </a:p>
          <a:p>
            <a:pPr eaLnBrk="1" hangingPunct="1"/>
            <a:r>
              <a:rPr lang="en-US" altLang="zh-CN" smtClean="0"/>
              <a:t>   The book provides a comprehensive, self-contained tour through all of networking </a:t>
            </a:r>
            <a:r>
              <a:rPr lang="en-US" altLang="zh-CN" b="1" smtClean="0"/>
              <a:t>from</a:t>
            </a:r>
            <a:r>
              <a:rPr lang="en-US" altLang="zh-CN" smtClean="0"/>
              <a:t> the lowest levels of data transmission and wiring </a:t>
            </a:r>
            <a:r>
              <a:rPr lang="en-US" altLang="zh-CN" b="1" smtClean="0"/>
              <a:t>to</a:t>
            </a:r>
            <a:r>
              <a:rPr lang="en-US" altLang="zh-CN" smtClean="0"/>
              <a:t> the highest levels of application software, explaining how underlying technologies provide services and how Internet applications use those services. </a:t>
            </a:r>
          </a:p>
          <a:p>
            <a:pPr eaLnBrk="1" hangingPunct="1"/>
            <a:r>
              <a:rPr lang="en-US" altLang="zh-CN" smtClean="0"/>
              <a:t>   At each level, it shows how the facilities and services provided by lower levels are used and extended in the next level. Emphasis on Internet technologies and applications provides readers with substantial sections on Internetworking and Network Applications. For individuals with little or no background in the subject.</a:t>
            </a:r>
          </a:p>
          <a:p>
            <a:pPr eaLnBrk="1" hangingPunct="1"/>
            <a:r>
              <a:rPr lang="en-US" altLang="zh-CN" smtClean="0"/>
              <a:t>     </a:t>
            </a:r>
          </a:p>
          <a:p>
            <a:pPr eaLnBrk="1" hangingPunct="1"/>
            <a:r>
              <a:rPr lang="en-US" altLang="zh-CN" smtClean="0"/>
              <a:t>    Hi, Recently I purchased a book "Computer and Internet Applications" by Douglas. E. Comer. It is a used book and yet it is in great condition. There are some pages that are marked with pen otherwise the book was maintained well before the purchase. I am satisfied with the purchase.</a:t>
            </a:r>
          </a:p>
          <a:p>
            <a:pPr eaLnBrk="1" hangingPunct="1"/>
            <a:endParaRPr lang="en-US" altLang="zh-CN" smtClean="0"/>
          </a:p>
          <a:p>
            <a:pPr eaLnBrk="1" hangingPunct="1">
              <a:lnSpc>
                <a:spcPct val="80000"/>
              </a:lnSpc>
            </a:pPr>
            <a:endParaRPr lang="en-US" altLang="zh-CN" sz="800" smtClean="0"/>
          </a:p>
        </p:txBody>
      </p:sp>
    </p:spTree>
    <p:extLst>
      <p:ext uri="{BB962C8B-B14F-4D97-AF65-F5344CB8AC3E}">
        <p14:creationId xmlns:p14="http://schemas.microsoft.com/office/powerpoint/2010/main" val="2157379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2C0A1E62-86B8-4DF2-A74C-05539E066E2D}" type="slidenum">
              <a:rPr lang="en-US" altLang="zh-CN"/>
              <a:pPr/>
              <a:t>28</a:t>
            </a:fld>
            <a:endParaRPr lang="en-US" altLang="zh-CN"/>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lnSpc>
                <a:spcPct val="80000"/>
              </a:lnSpc>
            </a:pPr>
            <a:r>
              <a:rPr lang="en-US" altLang="zh-CN" sz="800" smtClean="0"/>
              <a:t>Chapter 1  Introduction</a:t>
            </a:r>
            <a:br>
              <a:rPr lang="en-US" altLang="zh-CN" sz="800" smtClean="0"/>
            </a:br>
            <a:r>
              <a:rPr lang="en-US" altLang="zh-CN" sz="800" smtClean="0"/>
              <a:t>Chapter 2  Motivation and Tools</a:t>
            </a:r>
            <a:br>
              <a:rPr lang="en-US" altLang="zh-CN" sz="800" smtClean="0"/>
            </a:br>
            <a:r>
              <a:rPr lang="en-US" altLang="zh-CN" sz="800" smtClean="0"/>
              <a:t>Chapter 3  Network Programming and Applications</a:t>
            </a:r>
            <a:br>
              <a:rPr lang="en-US" altLang="zh-CN" sz="800" smtClean="0"/>
            </a:br>
            <a:endParaRPr lang="en-US" altLang="zh-CN" sz="800" smtClean="0"/>
          </a:p>
          <a:p>
            <a:pPr eaLnBrk="1" hangingPunct="1">
              <a:lnSpc>
                <a:spcPct val="80000"/>
              </a:lnSpc>
            </a:pPr>
            <a:r>
              <a:rPr lang="en-US" altLang="zh-CN" sz="800" smtClean="0"/>
              <a:t>PART 2  Data Transmission</a:t>
            </a:r>
            <a:br>
              <a:rPr lang="en-US" altLang="zh-CN" sz="800" smtClean="0"/>
            </a:br>
            <a:r>
              <a:rPr lang="en-US" altLang="zh-CN" sz="800" smtClean="0"/>
              <a:t>Chapter 4  Transmission Media</a:t>
            </a:r>
            <a:br>
              <a:rPr lang="en-US" altLang="zh-CN" sz="800" smtClean="0"/>
            </a:br>
            <a:r>
              <a:rPr lang="en-US" altLang="zh-CN" sz="800" smtClean="0"/>
              <a:t>Chapter 5  Local Asynchronous Communication(RS-232)</a:t>
            </a:r>
            <a:br>
              <a:rPr lang="en-US" altLang="zh-CN" sz="800" smtClean="0"/>
            </a:br>
            <a:r>
              <a:rPr lang="en-US" altLang="zh-CN" sz="800" smtClean="0"/>
              <a:t>Chapter 6  Long-Distance Communication (Carriers, Modulation,and Modems)</a:t>
            </a:r>
            <a:br>
              <a:rPr lang="en-US" altLang="zh-CN" sz="800" smtClean="0"/>
            </a:br>
            <a:endParaRPr lang="en-US" altLang="zh-CN" sz="800" smtClean="0"/>
          </a:p>
          <a:p>
            <a:pPr eaLnBrk="1" hangingPunct="1">
              <a:lnSpc>
                <a:spcPct val="80000"/>
              </a:lnSpc>
            </a:pPr>
            <a:r>
              <a:rPr lang="en-US" altLang="zh-CN" sz="800" smtClean="0"/>
              <a:t>PART 3  Packet Transmission</a:t>
            </a:r>
            <a:br>
              <a:rPr lang="en-US" altLang="zh-CN" sz="800" smtClean="0"/>
            </a:br>
            <a:r>
              <a:rPr lang="en-US" altLang="zh-CN" sz="800" smtClean="0"/>
              <a:t>Chapter 7  Packets, Frames, and Error Detection</a:t>
            </a:r>
            <a:br>
              <a:rPr lang="en-US" altLang="zh-CN" sz="800" smtClean="0"/>
            </a:br>
            <a:r>
              <a:rPr lang="en-US" altLang="zh-CN" sz="800" smtClean="0"/>
              <a:t>Chapter 8  LAN Technologies and Network Topology</a:t>
            </a:r>
            <a:br>
              <a:rPr lang="en-US" altLang="zh-CN" sz="800" smtClean="0"/>
            </a:br>
            <a:r>
              <a:rPr lang="en-US" altLang="zh-CN" sz="800" smtClean="0"/>
              <a:t>Chapter 9  Hardware Addressing and Frame Type Identification</a:t>
            </a:r>
            <a:br>
              <a:rPr lang="en-US" altLang="zh-CN" sz="800" smtClean="0"/>
            </a:br>
            <a:r>
              <a:rPr lang="en-US" altLang="zh-CN" sz="800" smtClean="0"/>
              <a:t>Chapter 1  LAN Wiring, Physical Topology, and Interface Hardware</a:t>
            </a:r>
            <a:br>
              <a:rPr lang="en-US" altLang="zh-CN" sz="800" smtClean="0"/>
            </a:br>
            <a:r>
              <a:rPr lang="en-US" altLang="zh-CN" sz="800" smtClean="0"/>
              <a:t>Chapter 11  Extending LAN s: Fiber Modems, Repeaters, Bridges,and Switches</a:t>
            </a:r>
            <a:br>
              <a:rPr lang="en-US" altLang="zh-CN" sz="800" smtClean="0"/>
            </a:br>
            <a:r>
              <a:rPr lang="en-US" altLang="zh-CN" sz="800" smtClean="0"/>
              <a:t>Chapter 12  Long-Distance and Local Loop Digital Technologies</a:t>
            </a:r>
            <a:br>
              <a:rPr lang="en-US" altLang="zh-CN" sz="800" smtClean="0"/>
            </a:br>
            <a:r>
              <a:rPr lang="en-US" altLang="zh-CN" sz="800" smtClean="0"/>
              <a:t>Chapter 13  WAN Technologies and Routing</a:t>
            </a:r>
            <a:br>
              <a:rPr lang="en-US" altLang="zh-CN" sz="800" smtClean="0"/>
            </a:br>
            <a:r>
              <a:rPr lang="en-US" altLang="zh-CN" sz="800" smtClean="0"/>
              <a:t>Chapter 14  Connection-Oriented Networking and ATM</a:t>
            </a:r>
            <a:br>
              <a:rPr lang="en-US" altLang="zh-CN" sz="800" smtClean="0"/>
            </a:br>
            <a:r>
              <a:rPr lang="en-US" altLang="zh-CN" sz="800" smtClean="0"/>
              <a:t>Chapter 15  Network Characteristics: Ownership, Service Paradigm, and Performance</a:t>
            </a:r>
            <a:br>
              <a:rPr lang="en-US" altLang="zh-CN" sz="800" smtClean="0"/>
            </a:br>
            <a:r>
              <a:rPr lang="en-US" altLang="zh-CN" sz="800" smtClean="0"/>
              <a:t>Chapter 16  Protocols and Layering</a:t>
            </a:r>
            <a:br>
              <a:rPr lang="en-US" altLang="zh-CN" sz="800" smtClean="0"/>
            </a:br>
            <a:endParaRPr lang="en-US" altLang="zh-CN" sz="800" smtClean="0"/>
          </a:p>
          <a:p>
            <a:pPr eaLnBrk="1" hangingPunct="1">
              <a:lnSpc>
                <a:spcPct val="80000"/>
              </a:lnSpc>
            </a:pPr>
            <a:r>
              <a:rPr lang="en-US" altLang="zh-CN" sz="800" smtClean="0"/>
              <a:t>PART 4  Internetworking</a:t>
            </a:r>
            <a:br>
              <a:rPr lang="en-US" altLang="zh-CN" sz="800" smtClean="0"/>
            </a:br>
            <a:r>
              <a:rPr lang="en-US" altLang="zh-CN" sz="800" smtClean="0"/>
              <a:t>Chapter 17  Internetworking: Concepts, Architecture, and Protocols</a:t>
            </a:r>
            <a:br>
              <a:rPr lang="en-US" altLang="zh-CN" sz="800" smtClean="0"/>
            </a:br>
            <a:r>
              <a:rPr lang="en-US" altLang="zh-CN" sz="800" smtClean="0"/>
              <a:t>Chapter 18  IP: Internet Protocol Addresses</a:t>
            </a:r>
            <a:br>
              <a:rPr lang="en-US" altLang="zh-CN" sz="800" smtClean="0"/>
            </a:br>
            <a:r>
              <a:rPr lang="en-US" altLang="zh-CN" sz="800" smtClean="0"/>
              <a:t>Chapter 19  Binding Protocol Addresses (ARP)</a:t>
            </a:r>
            <a:br>
              <a:rPr lang="en-US" altLang="zh-CN" sz="800" smtClean="0"/>
            </a:br>
            <a:r>
              <a:rPr lang="en-US" altLang="zh-CN" sz="800" smtClean="0"/>
              <a:t>Chapter 20  IP Datagrams and Datagram Forwarding</a:t>
            </a:r>
            <a:br>
              <a:rPr lang="en-US" altLang="zh-CN" sz="800" smtClean="0"/>
            </a:br>
            <a:r>
              <a:rPr lang="en-US" altLang="zh-CN" sz="800" smtClean="0"/>
              <a:t>Chapter 21  IP Encapsulation, Fragmentation, and Reassembly</a:t>
            </a:r>
            <a:br>
              <a:rPr lang="en-US" altLang="zh-CN" sz="800" smtClean="0"/>
            </a:br>
            <a:r>
              <a:rPr lang="en-US" altLang="zh-CN" sz="800" smtClean="0"/>
              <a:t>Chapter 22  The Future IP(Ipv6)</a:t>
            </a:r>
            <a:br>
              <a:rPr lang="en-US" altLang="zh-CN" sz="800" smtClean="0"/>
            </a:br>
            <a:r>
              <a:rPr lang="en-US" altLang="zh-CN" sz="800" smtClean="0"/>
              <a:t>Chapter 23  An Error Reporting Mechanism (ICMP)</a:t>
            </a:r>
            <a:br>
              <a:rPr lang="en-US" altLang="zh-CN" sz="800" smtClean="0"/>
            </a:br>
            <a:r>
              <a:rPr lang="en-US" altLang="zh-CN" sz="800" smtClean="0"/>
              <a:t>Chapter 24  UDP: Datagram Transport Service</a:t>
            </a:r>
            <a:br>
              <a:rPr lang="en-US" altLang="zh-CN" sz="800" smtClean="0"/>
            </a:br>
            <a:r>
              <a:rPr lang="en-US" altLang="zh-CN" sz="800" smtClean="0"/>
              <a:t>Chapter 25  TCP: Reliable Transport Service</a:t>
            </a:r>
            <a:br>
              <a:rPr lang="en-US" altLang="zh-CN" sz="800" smtClean="0"/>
            </a:br>
            <a:r>
              <a:rPr lang="en-US" altLang="zh-CN" sz="800" smtClean="0"/>
              <a:t>Chapter 26  Network Address Translation</a:t>
            </a:r>
            <a:br>
              <a:rPr lang="en-US" altLang="zh-CN" sz="800" smtClean="0"/>
            </a:br>
            <a:r>
              <a:rPr lang="en-US" altLang="zh-CN" sz="800" smtClean="0"/>
              <a:t>Chapter 27  Internet Routing</a:t>
            </a:r>
            <a:br>
              <a:rPr lang="en-US" altLang="zh-CN" sz="800" smtClean="0"/>
            </a:br>
            <a:endParaRPr lang="en-US" altLang="zh-CN" sz="800" smtClean="0"/>
          </a:p>
          <a:p>
            <a:pPr eaLnBrk="1" hangingPunct="1">
              <a:lnSpc>
                <a:spcPct val="80000"/>
              </a:lnSpc>
            </a:pPr>
            <a:r>
              <a:rPr lang="en-US" altLang="zh-CN" sz="800" smtClean="0"/>
              <a:t>PART 5  Network Applications</a:t>
            </a:r>
            <a:br>
              <a:rPr lang="en-US" altLang="zh-CN" sz="800" smtClean="0"/>
            </a:br>
            <a:r>
              <a:rPr lang="en-US" altLang="zh-CN" sz="800" smtClean="0"/>
              <a:t>Chapter 28  Client-Server Interaction</a:t>
            </a:r>
            <a:br>
              <a:rPr lang="en-US" altLang="zh-CN" sz="800" smtClean="0"/>
            </a:br>
            <a:r>
              <a:rPr lang="en-US" altLang="zh-CN" sz="800" smtClean="0"/>
              <a:t>Chapter 29  The Socket Interface</a:t>
            </a:r>
            <a:br>
              <a:rPr lang="en-US" altLang="zh-CN" sz="800" smtClean="0"/>
            </a:br>
            <a:r>
              <a:rPr lang="en-US" altLang="zh-CN" sz="800" smtClean="0"/>
              <a:t>Chapter 3  Example Of A Client and A Server</a:t>
            </a:r>
            <a:br>
              <a:rPr lang="en-US" altLang="zh-CN" sz="800" smtClean="0"/>
            </a:br>
            <a:r>
              <a:rPr lang="en-US" altLang="zh-CN" sz="800" smtClean="0"/>
              <a:t>Chapter 31  Naming with The Domain Name System</a:t>
            </a:r>
            <a:br>
              <a:rPr lang="en-US" altLang="zh-CN" sz="800" smtClean="0"/>
            </a:br>
            <a:r>
              <a:rPr lang="en-US" altLang="zh-CN" sz="800" smtClean="0"/>
              <a:t>Chapter 32  Electronic Mail Representation and Transfer</a:t>
            </a:r>
            <a:br>
              <a:rPr lang="en-US" altLang="zh-CN" sz="800" smtClean="0"/>
            </a:br>
            <a:r>
              <a:rPr lang="en-US" altLang="zh-CN" sz="800" smtClean="0"/>
              <a:t>Chapter 33  IP Telephony (VowwwlP)</a:t>
            </a:r>
            <a:br>
              <a:rPr lang="en-US" altLang="zh-CN" sz="800" smtClean="0"/>
            </a:br>
            <a:r>
              <a:rPr lang="en-US" altLang="zh-CN" sz="800" smtClean="0"/>
              <a:t>Chapter 34  File Transfer and Remote File Access</a:t>
            </a:r>
            <a:br>
              <a:rPr lang="en-US" altLang="zh-CN" sz="800" smtClean="0"/>
            </a:br>
            <a:r>
              <a:rPr lang="en-US" altLang="zh-CN" sz="800" smtClean="0"/>
              <a:t>Chapter 35  Word Wide Web Pages and Browsing</a:t>
            </a:r>
            <a:br>
              <a:rPr lang="en-US" altLang="zh-CN" sz="800" smtClean="0"/>
            </a:br>
            <a:r>
              <a:rPr lang="en-US" altLang="zh-CN" sz="800" smtClean="0"/>
              <a:t>Chapter 36  Dynamic Web Document Technologies (CGI, ASP, JSP, PHP, ColdFusion)</a:t>
            </a:r>
            <a:br>
              <a:rPr lang="en-US" altLang="zh-CN" sz="800" smtClean="0"/>
            </a:br>
            <a:r>
              <a:rPr lang="en-US" altLang="zh-CN" sz="800" smtClean="0"/>
              <a:t>Chapter 37  Active Web Document Technologies  (Java, JavaScript)</a:t>
            </a:r>
            <a:br>
              <a:rPr lang="en-US" altLang="zh-CN" sz="800" smtClean="0"/>
            </a:br>
            <a:r>
              <a:rPr lang="en-US" altLang="zh-CN" sz="800" smtClean="0"/>
              <a:t>Chapter 38  RPC and Middleware</a:t>
            </a:r>
            <a:br>
              <a:rPr lang="en-US" altLang="zh-CN" sz="800" smtClean="0"/>
            </a:br>
            <a:r>
              <a:rPr lang="en-US" altLang="zh-CN" sz="800" smtClean="0"/>
              <a:t>Chapter 39  Network Management (SNMP)</a:t>
            </a:r>
            <a:br>
              <a:rPr lang="en-US" altLang="zh-CN" sz="800" smtClean="0"/>
            </a:br>
            <a:r>
              <a:rPr lang="en-US" altLang="zh-CN" sz="800" smtClean="0"/>
              <a:t>Chapter 4  Network Security</a:t>
            </a:r>
            <a:br>
              <a:rPr lang="en-US" altLang="zh-CN" sz="800" smtClean="0"/>
            </a:br>
            <a:r>
              <a:rPr lang="en-US" altLang="zh-CN" sz="800" smtClean="0"/>
              <a:t>Chapter 41  Initialization (Configuration)</a:t>
            </a:r>
            <a:br>
              <a:rPr lang="en-US" altLang="zh-CN" sz="800" smtClean="0"/>
            </a:br>
            <a:r>
              <a:rPr lang="en-US" altLang="zh-CN" sz="800" smtClean="0"/>
              <a:t>Appendix 1  Glossary Of Networking Terms and Abbreviations</a:t>
            </a:r>
            <a:br>
              <a:rPr lang="en-US" altLang="zh-CN" sz="800" smtClean="0"/>
            </a:br>
            <a:r>
              <a:rPr lang="en-US" altLang="zh-CN" sz="800" smtClean="0"/>
              <a:t>Appendix 2  The ASCII Character Set</a:t>
            </a:r>
            <a:br>
              <a:rPr lang="en-US" altLang="zh-CN" sz="800" smtClean="0"/>
            </a:br>
            <a:r>
              <a:rPr lang="en-US" altLang="zh-CN" sz="800" smtClean="0"/>
              <a:t>Appendix 3  Address Masks In Dotted Decimal</a:t>
            </a:r>
            <a:br>
              <a:rPr lang="en-US" altLang="zh-CN" sz="800" smtClean="0"/>
            </a:br>
            <a:r>
              <a:rPr lang="en-US" altLang="zh-CN" sz="800" smtClean="0"/>
              <a:t>Appendix 4  How To Use The CD-ROM Included With This Book</a:t>
            </a:r>
            <a:br>
              <a:rPr lang="en-US" altLang="zh-CN" sz="800" smtClean="0"/>
            </a:br>
            <a:r>
              <a:rPr lang="en-US" altLang="zh-CN" sz="800" smtClean="0"/>
              <a:t>Bibliography</a:t>
            </a:r>
            <a:br>
              <a:rPr lang="en-US" altLang="zh-CN" sz="800" smtClean="0"/>
            </a:br>
            <a:r>
              <a:rPr lang="en-US" altLang="zh-CN" sz="800" smtClean="0"/>
              <a:t>Index</a:t>
            </a:r>
            <a:br>
              <a:rPr lang="en-US" altLang="zh-CN" sz="800" smtClean="0"/>
            </a:br>
            <a:endParaRPr lang="en-US" altLang="zh-CN" sz="800" smtClean="0"/>
          </a:p>
          <a:p>
            <a:pPr eaLnBrk="1" hangingPunct="1">
              <a:lnSpc>
                <a:spcPct val="80000"/>
              </a:lnSpc>
            </a:pPr>
            <a:endParaRPr lang="en-US" altLang="zh-CN" sz="800" smtClean="0"/>
          </a:p>
          <a:p>
            <a:pPr eaLnBrk="1" hangingPunct="1"/>
            <a:r>
              <a:rPr lang="zh-CN" altLang="en-US" smtClean="0"/>
              <a:t>第一部分 使用和构建因特网应用</a:t>
            </a:r>
          </a:p>
          <a:p>
            <a:pPr eaLnBrk="1" hangingPunct="1"/>
            <a:r>
              <a:rPr lang="zh-CN" altLang="en-US" smtClean="0"/>
              <a:t>第</a:t>
            </a:r>
            <a:r>
              <a:rPr lang="en-US" altLang="zh-CN" smtClean="0"/>
              <a:t>1</a:t>
            </a:r>
            <a:r>
              <a:rPr lang="zh-CN" altLang="en-US" smtClean="0"/>
              <a:t>章 概论 </a:t>
            </a:r>
            <a:r>
              <a:rPr lang="en-US" altLang="zh-CN" smtClean="0"/>
              <a:t>2</a:t>
            </a:r>
          </a:p>
          <a:p>
            <a:pPr eaLnBrk="1" hangingPunct="1"/>
            <a:r>
              <a:rPr lang="en-US" altLang="zh-CN" smtClean="0"/>
              <a:t>1.1 </a:t>
            </a:r>
            <a:r>
              <a:rPr lang="zh-CN" altLang="en-US" smtClean="0"/>
              <a:t>计算机联网的发展过程 </a:t>
            </a:r>
            <a:r>
              <a:rPr lang="en-US" altLang="zh-CN" smtClean="0"/>
              <a:t>2</a:t>
            </a:r>
          </a:p>
          <a:p>
            <a:pPr eaLnBrk="1" hangingPunct="1"/>
            <a:r>
              <a:rPr lang="en-US" altLang="zh-CN" smtClean="0"/>
              <a:t>1.2 </a:t>
            </a:r>
            <a:r>
              <a:rPr lang="zh-CN" altLang="en-US" smtClean="0"/>
              <a:t>网络系统的复杂性 </a:t>
            </a:r>
            <a:r>
              <a:rPr lang="en-US" altLang="zh-CN" smtClean="0"/>
              <a:t>2</a:t>
            </a:r>
          </a:p>
          <a:p>
            <a:pPr eaLnBrk="1" hangingPunct="1"/>
            <a:r>
              <a:rPr lang="en-US" altLang="zh-CN" smtClean="0"/>
              <a:t>1.3 </a:t>
            </a:r>
            <a:r>
              <a:rPr lang="zh-CN" altLang="en-US" smtClean="0"/>
              <a:t>把握复杂性问题 </a:t>
            </a:r>
            <a:r>
              <a:rPr lang="en-US" altLang="zh-CN" smtClean="0"/>
              <a:t>3</a:t>
            </a:r>
          </a:p>
          <a:p>
            <a:pPr eaLnBrk="1" hangingPunct="1"/>
            <a:r>
              <a:rPr lang="en-US" altLang="zh-CN" smtClean="0"/>
              <a:t>1.4 </a:t>
            </a:r>
            <a:r>
              <a:rPr lang="zh-CN" altLang="en-US" smtClean="0"/>
              <a:t>概念与术语 </a:t>
            </a:r>
            <a:r>
              <a:rPr lang="en-US" altLang="zh-CN" smtClean="0"/>
              <a:t>3</a:t>
            </a:r>
          </a:p>
          <a:p>
            <a:pPr eaLnBrk="1" hangingPunct="1"/>
            <a:r>
              <a:rPr lang="en-US" altLang="zh-CN" smtClean="0"/>
              <a:t>1.5 </a:t>
            </a:r>
            <a:r>
              <a:rPr lang="zh-CN" altLang="en-US" smtClean="0"/>
              <a:t>实战经验的价值 </a:t>
            </a:r>
            <a:r>
              <a:rPr lang="en-US" altLang="zh-CN" smtClean="0"/>
              <a:t>3</a:t>
            </a:r>
          </a:p>
          <a:p>
            <a:pPr eaLnBrk="1" hangingPunct="1"/>
            <a:r>
              <a:rPr lang="en-US" altLang="zh-CN" smtClean="0"/>
              <a:t>1.6 </a:t>
            </a:r>
            <a:r>
              <a:rPr lang="zh-CN" altLang="en-US" smtClean="0"/>
              <a:t>本书的组织结构 </a:t>
            </a:r>
            <a:r>
              <a:rPr lang="en-US" altLang="zh-CN" smtClean="0"/>
              <a:t>3</a:t>
            </a:r>
          </a:p>
          <a:p>
            <a:pPr eaLnBrk="1" hangingPunct="1"/>
            <a:r>
              <a:rPr lang="en-US" altLang="zh-CN" smtClean="0"/>
              <a:t>1.7 </a:t>
            </a:r>
            <a:r>
              <a:rPr lang="zh-CN" altLang="en-US" smtClean="0"/>
              <a:t>小结 </a:t>
            </a:r>
            <a:r>
              <a:rPr lang="en-US" altLang="zh-CN" smtClean="0"/>
              <a:t>4</a:t>
            </a:r>
          </a:p>
          <a:p>
            <a:pPr eaLnBrk="1" hangingPunct="1"/>
            <a:r>
              <a:rPr lang="zh-CN" altLang="en-US" smtClean="0"/>
              <a:t>第</a:t>
            </a:r>
            <a:r>
              <a:rPr lang="en-US" altLang="zh-CN" smtClean="0"/>
              <a:t>2</a:t>
            </a:r>
            <a:r>
              <a:rPr lang="zh-CN" altLang="en-US" smtClean="0"/>
              <a:t>章 推动力与工具 </a:t>
            </a:r>
            <a:r>
              <a:rPr lang="en-US" altLang="zh-CN" smtClean="0"/>
              <a:t>5</a:t>
            </a:r>
          </a:p>
          <a:p>
            <a:pPr eaLnBrk="1" hangingPunct="1"/>
            <a:r>
              <a:rPr lang="en-US" altLang="zh-CN" smtClean="0"/>
              <a:t>2.1 </a:t>
            </a:r>
            <a:r>
              <a:rPr lang="zh-CN" altLang="en-US" smtClean="0"/>
              <a:t>概述 </a:t>
            </a:r>
            <a:r>
              <a:rPr lang="en-US" altLang="zh-CN" smtClean="0"/>
              <a:t>5</a:t>
            </a:r>
          </a:p>
          <a:p>
            <a:pPr eaLnBrk="1" hangingPunct="1"/>
            <a:r>
              <a:rPr lang="en-US" altLang="zh-CN" smtClean="0"/>
              <a:t>2.2 </a:t>
            </a:r>
            <a:r>
              <a:rPr lang="zh-CN" altLang="en-US" smtClean="0"/>
              <a:t>资源共享 </a:t>
            </a:r>
            <a:r>
              <a:rPr lang="en-US" altLang="zh-CN" smtClean="0"/>
              <a:t>5</a:t>
            </a:r>
          </a:p>
          <a:p>
            <a:pPr eaLnBrk="1" hangingPunct="1"/>
            <a:r>
              <a:rPr lang="en-US" altLang="zh-CN" smtClean="0"/>
              <a:t>2.3 </a:t>
            </a:r>
            <a:r>
              <a:rPr lang="zh-CN" altLang="en-US" smtClean="0"/>
              <a:t>因特网的成长 </a:t>
            </a:r>
            <a:r>
              <a:rPr lang="en-US" altLang="zh-CN" smtClean="0"/>
              <a:t>6</a:t>
            </a:r>
          </a:p>
          <a:p>
            <a:pPr eaLnBrk="1" hangingPunct="1"/>
            <a:r>
              <a:rPr lang="en-US" altLang="zh-CN" smtClean="0"/>
              <a:t>2.4 </a:t>
            </a:r>
            <a:r>
              <a:rPr lang="zh-CN" altLang="en-US" smtClean="0"/>
              <a:t>探测因特网 </a:t>
            </a:r>
            <a:r>
              <a:rPr lang="en-US" altLang="zh-CN" smtClean="0"/>
              <a:t>7</a:t>
            </a:r>
          </a:p>
          <a:p>
            <a:pPr eaLnBrk="1" hangingPunct="1"/>
            <a:r>
              <a:rPr lang="en-US" altLang="zh-CN" smtClean="0"/>
              <a:t>2.5 </a:t>
            </a:r>
            <a:r>
              <a:rPr lang="zh-CN" altLang="en-US" smtClean="0"/>
              <a:t>对</a:t>
            </a:r>
            <a:r>
              <a:rPr lang="en-US" altLang="zh-CN" smtClean="0"/>
              <a:t>ping</a:t>
            </a:r>
            <a:r>
              <a:rPr lang="zh-CN" altLang="en-US" smtClean="0"/>
              <a:t>响应的解释 </a:t>
            </a:r>
            <a:r>
              <a:rPr lang="en-US" altLang="zh-CN" smtClean="0"/>
              <a:t>8</a:t>
            </a:r>
          </a:p>
          <a:p>
            <a:pPr eaLnBrk="1" hangingPunct="1"/>
            <a:r>
              <a:rPr lang="en-US" altLang="zh-CN" smtClean="0"/>
              <a:t>2.6 </a:t>
            </a:r>
            <a:r>
              <a:rPr lang="zh-CN" altLang="en-US" smtClean="0"/>
              <a:t>跟踪路径 </a:t>
            </a:r>
            <a:r>
              <a:rPr lang="en-US" altLang="zh-CN" smtClean="0"/>
              <a:t>9</a:t>
            </a:r>
          </a:p>
          <a:p>
            <a:pPr eaLnBrk="1" hangingPunct="1"/>
            <a:r>
              <a:rPr lang="en-US" altLang="zh-CN" smtClean="0"/>
              <a:t>2.7 </a:t>
            </a:r>
            <a:r>
              <a:rPr lang="zh-CN" altLang="en-US" smtClean="0"/>
              <a:t>小结 </a:t>
            </a:r>
            <a:r>
              <a:rPr lang="en-US" altLang="zh-CN" smtClean="0"/>
              <a:t>10</a:t>
            </a:r>
          </a:p>
          <a:p>
            <a:pPr eaLnBrk="1" hangingPunct="1"/>
            <a:r>
              <a:rPr lang="zh-CN" altLang="en-US" smtClean="0"/>
              <a:t>练习题 </a:t>
            </a:r>
            <a:r>
              <a:rPr lang="en-US" altLang="zh-CN" smtClean="0"/>
              <a:t>11</a:t>
            </a:r>
          </a:p>
          <a:p>
            <a:pPr eaLnBrk="1" hangingPunct="1"/>
            <a:r>
              <a:rPr lang="zh-CN" altLang="en-US" smtClean="0"/>
              <a:t>第</a:t>
            </a:r>
            <a:r>
              <a:rPr lang="en-US" altLang="zh-CN" smtClean="0"/>
              <a:t>3</a:t>
            </a:r>
            <a:r>
              <a:rPr lang="zh-CN" altLang="en-US" smtClean="0"/>
              <a:t>章 网络编程及应用 </a:t>
            </a:r>
            <a:r>
              <a:rPr lang="en-US" altLang="zh-CN" smtClean="0"/>
              <a:t>12</a:t>
            </a:r>
          </a:p>
          <a:p>
            <a:pPr eaLnBrk="1" hangingPunct="1"/>
            <a:r>
              <a:rPr lang="en-US" altLang="zh-CN" smtClean="0"/>
              <a:t>3.1 </a:t>
            </a:r>
            <a:r>
              <a:rPr lang="zh-CN" altLang="en-US" smtClean="0"/>
              <a:t>概述 </a:t>
            </a:r>
            <a:r>
              <a:rPr lang="en-US" altLang="zh-CN" smtClean="0"/>
              <a:t>12</a:t>
            </a:r>
          </a:p>
          <a:p>
            <a:pPr eaLnBrk="1" hangingPunct="1"/>
            <a:r>
              <a:rPr lang="en-US" altLang="zh-CN" smtClean="0"/>
              <a:t>3.2 </a:t>
            </a:r>
            <a:r>
              <a:rPr lang="zh-CN" altLang="en-US" smtClean="0"/>
              <a:t>网络通信 </a:t>
            </a:r>
            <a:r>
              <a:rPr lang="en-US" altLang="zh-CN" smtClean="0"/>
              <a:t>12</a:t>
            </a:r>
          </a:p>
          <a:p>
            <a:pPr eaLnBrk="1" hangingPunct="1"/>
            <a:r>
              <a:rPr lang="en-US" altLang="zh-CN" smtClean="0"/>
              <a:t>3.3 </a:t>
            </a:r>
            <a:r>
              <a:rPr lang="zh-CN" altLang="en-US" smtClean="0"/>
              <a:t>客户</a:t>
            </a:r>
            <a:r>
              <a:rPr lang="en-US" altLang="zh-CN" smtClean="0"/>
              <a:t>/</a:t>
            </a:r>
            <a:r>
              <a:rPr lang="zh-CN" altLang="en-US" smtClean="0"/>
              <a:t>服务器计算 </a:t>
            </a:r>
            <a:r>
              <a:rPr lang="en-US" altLang="zh-CN" smtClean="0"/>
              <a:t>12</a:t>
            </a:r>
          </a:p>
          <a:p>
            <a:pPr eaLnBrk="1" hangingPunct="1"/>
            <a:r>
              <a:rPr lang="en-US" altLang="zh-CN" smtClean="0"/>
              <a:t>3.4 </a:t>
            </a:r>
            <a:r>
              <a:rPr lang="zh-CN" altLang="en-US" smtClean="0"/>
              <a:t>通信模式 </a:t>
            </a:r>
            <a:r>
              <a:rPr lang="en-US" altLang="zh-CN" smtClean="0"/>
              <a:t>13</a:t>
            </a:r>
          </a:p>
          <a:p>
            <a:pPr eaLnBrk="1" hangingPunct="1"/>
            <a:r>
              <a:rPr lang="en-US" altLang="zh-CN" smtClean="0"/>
              <a:t>3.5 </a:t>
            </a:r>
            <a:r>
              <a:rPr lang="zh-CN" altLang="en-US" smtClean="0"/>
              <a:t>应用编程接口举例 </a:t>
            </a:r>
            <a:r>
              <a:rPr lang="en-US" altLang="zh-CN" smtClean="0"/>
              <a:t>13</a:t>
            </a:r>
          </a:p>
          <a:p>
            <a:pPr eaLnBrk="1" hangingPunct="1"/>
            <a:r>
              <a:rPr lang="en-US" altLang="zh-CN" smtClean="0"/>
              <a:t>3.6 </a:t>
            </a:r>
            <a:r>
              <a:rPr lang="zh-CN" altLang="en-US" smtClean="0"/>
              <a:t>粗识</a:t>
            </a:r>
            <a:r>
              <a:rPr lang="en-US" altLang="zh-CN" smtClean="0"/>
              <a:t>API 13</a:t>
            </a:r>
          </a:p>
          <a:p>
            <a:pPr eaLnBrk="1" hangingPunct="1"/>
            <a:r>
              <a:rPr lang="en-US" altLang="zh-CN" smtClean="0"/>
              <a:t>3.7 API</a:t>
            </a:r>
            <a:r>
              <a:rPr lang="zh-CN" altLang="en-US" smtClean="0"/>
              <a:t>的定义 </a:t>
            </a:r>
            <a:r>
              <a:rPr lang="en-US" altLang="zh-CN" smtClean="0"/>
              <a:t>14</a:t>
            </a:r>
          </a:p>
          <a:p>
            <a:pPr eaLnBrk="1" hangingPunct="1"/>
            <a:r>
              <a:rPr lang="en-US" altLang="zh-CN" smtClean="0"/>
              <a:t>3.8 echo</a:t>
            </a:r>
            <a:r>
              <a:rPr lang="zh-CN" altLang="en-US" smtClean="0"/>
              <a:t>应用程序源码 </a:t>
            </a:r>
            <a:r>
              <a:rPr lang="en-US" altLang="zh-CN" smtClean="0"/>
              <a:t>16</a:t>
            </a:r>
          </a:p>
          <a:p>
            <a:pPr eaLnBrk="1" hangingPunct="1"/>
            <a:r>
              <a:rPr lang="en-US" altLang="zh-CN" smtClean="0"/>
              <a:t>3.9 </a:t>
            </a:r>
            <a:r>
              <a:rPr lang="zh-CN" altLang="en-US" smtClean="0"/>
              <a:t>聊天应用程序源码 </a:t>
            </a:r>
            <a:r>
              <a:rPr lang="en-US" altLang="zh-CN" smtClean="0"/>
              <a:t>20</a:t>
            </a:r>
          </a:p>
          <a:p>
            <a:pPr eaLnBrk="1" hangingPunct="1"/>
            <a:r>
              <a:rPr lang="en-US" altLang="zh-CN" smtClean="0"/>
              <a:t>3.10 Web</a:t>
            </a:r>
            <a:r>
              <a:rPr lang="zh-CN" altLang="en-US" smtClean="0"/>
              <a:t>应用程序源码 </a:t>
            </a:r>
            <a:r>
              <a:rPr lang="en-US" altLang="zh-CN" smtClean="0"/>
              <a:t>24</a:t>
            </a:r>
          </a:p>
          <a:p>
            <a:pPr eaLnBrk="1" hangingPunct="1"/>
            <a:r>
              <a:rPr lang="en-US" altLang="zh-CN" smtClean="0"/>
              <a:t>3.11 </a:t>
            </a:r>
            <a:r>
              <a:rPr lang="zh-CN" altLang="en-US" smtClean="0"/>
              <a:t>用</a:t>
            </a:r>
            <a:r>
              <a:rPr lang="en-US" altLang="zh-CN" smtClean="0"/>
              <a:t>Select</a:t>
            </a:r>
            <a:r>
              <a:rPr lang="zh-CN" altLang="en-US" smtClean="0"/>
              <a:t>函数管理多个连结 </a:t>
            </a:r>
            <a:r>
              <a:rPr lang="en-US" altLang="zh-CN" smtClean="0"/>
              <a:t>29</a:t>
            </a:r>
          </a:p>
          <a:p>
            <a:pPr eaLnBrk="1" hangingPunct="1"/>
            <a:r>
              <a:rPr lang="en-US" altLang="zh-CN" smtClean="0"/>
              <a:t>3.12 </a:t>
            </a:r>
            <a:r>
              <a:rPr lang="zh-CN" altLang="en-US" smtClean="0"/>
              <a:t>小结 </a:t>
            </a:r>
            <a:r>
              <a:rPr lang="en-US" altLang="zh-CN" smtClean="0"/>
              <a:t>30</a:t>
            </a:r>
          </a:p>
          <a:p>
            <a:pPr eaLnBrk="1" hangingPunct="1"/>
            <a:r>
              <a:rPr lang="zh-CN" altLang="en-US" smtClean="0"/>
              <a:t>练习题 </a:t>
            </a:r>
            <a:r>
              <a:rPr lang="en-US" altLang="zh-CN" smtClean="0"/>
              <a:t>30</a:t>
            </a:r>
          </a:p>
          <a:p>
            <a:pPr eaLnBrk="1" hangingPunct="1"/>
            <a:r>
              <a:rPr lang="zh-CN" altLang="en-US" smtClean="0"/>
              <a:t>第二部分 数据传输</a:t>
            </a:r>
          </a:p>
          <a:p>
            <a:pPr eaLnBrk="1" hangingPunct="1"/>
            <a:r>
              <a:rPr lang="zh-CN" altLang="en-US" smtClean="0"/>
              <a:t>第</a:t>
            </a:r>
            <a:r>
              <a:rPr lang="en-US" altLang="zh-CN" smtClean="0"/>
              <a:t>4</a:t>
            </a:r>
            <a:r>
              <a:rPr lang="zh-CN" altLang="en-US" smtClean="0"/>
              <a:t>章 传输介质 </a:t>
            </a:r>
            <a:r>
              <a:rPr lang="en-US" altLang="zh-CN" smtClean="0"/>
              <a:t>34</a:t>
            </a:r>
          </a:p>
          <a:p>
            <a:pPr eaLnBrk="1" hangingPunct="1"/>
            <a:r>
              <a:rPr lang="en-US" altLang="zh-CN" smtClean="0"/>
              <a:t>4.1 </a:t>
            </a:r>
            <a:r>
              <a:rPr lang="zh-CN" altLang="en-US" smtClean="0"/>
              <a:t>概述 </a:t>
            </a:r>
            <a:r>
              <a:rPr lang="en-US" altLang="zh-CN" smtClean="0"/>
              <a:t>34</a:t>
            </a:r>
          </a:p>
          <a:p>
            <a:pPr eaLnBrk="1" hangingPunct="1"/>
            <a:r>
              <a:rPr lang="en-US" altLang="zh-CN" smtClean="0"/>
              <a:t>4.2 </a:t>
            </a:r>
            <a:r>
              <a:rPr lang="zh-CN" altLang="en-US" smtClean="0"/>
              <a:t>铜导线 </a:t>
            </a:r>
            <a:r>
              <a:rPr lang="en-US" altLang="zh-CN" smtClean="0"/>
              <a:t>34</a:t>
            </a:r>
          </a:p>
          <a:p>
            <a:pPr eaLnBrk="1" hangingPunct="1"/>
            <a:r>
              <a:rPr lang="en-US" altLang="zh-CN" smtClean="0"/>
              <a:t>4.3 </a:t>
            </a:r>
            <a:r>
              <a:rPr lang="zh-CN" altLang="en-US" smtClean="0"/>
              <a:t>光纤 </a:t>
            </a:r>
            <a:r>
              <a:rPr lang="en-US" altLang="zh-CN" smtClean="0"/>
              <a:t>35</a:t>
            </a:r>
          </a:p>
          <a:p>
            <a:pPr eaLnBrk="1" hangingPunct="1"/>
            <a:r>
              <a:rPr lang="en-US" altLang="zh-CN" smtClean="0"/>
              <a:t>4.4 </a:t>
            </a:r>
            <a:r>
              <a:rPr lang="zh-CN" altLang="en-US" smtClean="0"/>
              <a:t>无线电 </a:t>
            </a:r>
            <a:r>
              <a:rPr lang="en-US" altLang="zh-CN" smtClean="0"/>
              <a:t>35</a:t>
            </a:r>
          </a:p>
          <a:p>
            <a:pPr eaLnBrk="1" hangingPunct="1"/>
            <a:r>
              <a:rPr lang="en-US" altLang="zh-CN" smtClean="0"/>
              <a:t>4.5 </a:t>
            </a:r>
            <a:r>
              <a:rPr lang="zh-CN" altLang="en-US" smtClean="0"/>
              <a:t>人造卫星 </a:t>
            </a:r>
            <a:r>
              <a:rPr lang="en-US" altLang="zh-CN" smtClean="0"/>
              <a:t>36</a:t>
            </a:r>
          </a:p>
          <a:p>
            <a:pPr eaLnBrk="1" hangingPunct="1"/>
            <a:r>
              <a:rPr lang="en-US" altLang="zh-CN" smtClean="0"/>
              <a:t>4.6 </a:t>
            </a:r>
            <a:r>
              <a:rPr lang="zh-CN" altLang="en-US" smtClean="0"/>
              <a:t>地球同步卫星 </a:t>
            </a:r>
            <a:r>
              <a:rPr lang="en-US" altLang="zh-CN" smtClean="0"/>
              <a:t>36</a:t>
            </a:r>
          </a:p>
          <a:p>
            <a:pPr eaLnBrk="1" hangingPunct="1"/>
            <a:r>
              <a:rPr lang="en-US" altLang="zh-CN" smtClean="0"/>
              <a:t>4.7 </a:t>
            </a:r>
            <a:r>
              <a:rPr lang="zh-CN" altLang="en-US" smtClean="0"/>
              <a:t>低地球轨道卫星 </a:t>
            </a:r>
            <a:r>
              <a:rPr lang="en-US" altLang="zh-CN" smtClean="0"/>
              <a:t>37</a:t>
            </a:r>
          </a:p>
          <a:p>
            <a:pPr eaLnBrk="1" hangingPunct="1"/>
            <a:r>
              <a:rPr lang="en-US" altLang="zh-CN" smtClean="0"/>
              <a:t>4.8 </a:t>
            </a:r>
            <a:r>
              <a:rPr lang="zh-CN" altLang="en-US" smtClean="0"/>
              <a:t>低地球轨道卫星阵列 </a:t>
            </a:r>
            <a:r>
              <a:rPr lang="en-US" altLang="zh-CN" smtClean="0"/>
              <a:t>37</a:t>
            </a:r>
          </a:p>
          <a:p>
            <a:pPr eaLnBrk="1" hangingPunct="1"/>
            <a:r>
              <a:rPr lang="en-US" altLang="zh-CN" smtClean="0"/>
              <a:t>4.9 </a:t>
            </a:r>
            <a:r>
              <a:rPr lang="zh-CN" altLang="en-US" smtClean="0"/>
              <a:t>微波 </a:t>
            </a:r>
            <a:r>
              <a:rPr lang="en-US" altLang="zh-CN" smtClean="0"/>
              <a:t>38</a:t>
            </a:r>
          </a:p>
          <a:p>
            <a:pPr eaLnBrk="1" hangingPunct="1"/>
            <a:r>
              <a:rPr lang="en-US" altLang="zh-CN" smtClean="0"/>
              <a:t>4.10 </a:t>
            </a:r>
            <a:r>
              <a:rPr lang="zh-CN" altLang="en-US" smtClean="0"/>
              <a:t>红外线 </a:t>
            </a:r>
            <a:r>
              <a:rPr lang="en-US" altLang="zh-CN" smtClean="0"/>
              <a:t>38</a:t>
            </a:r>
          </a:p>
          <a:p>
            <a:pPr eaLnBrk="1" hangingPunct="1"/>
            <a:r>
              <a:rPr lang="en-US" altLang="zh-CN" smtClean="0"/>
              <a:t>4.11 </a:t>
            </a:r>
            <a:r>
              <a:rPr lang="zh-CN" altLang="en-US" smtClean="0"/>
              <a:t>激光 </a:t>
            </a:r>
            <a:r>
              <a:rPr lang="en-US" altLang="zh-CN" smtClean="0"/>
              <a:t>38</a:t>
            </a:r>
          </a:p>
          <a:p>
            <a:pPr eaLnBrk="1" hangingPunct="1"/>
            <a:r>
              <a:rPr lang="en-US" altLang="zh-CN" smtClean="0"/>
              <a:t>4.12 </a:t>
            </a:r>
            <a:r>
              <a:rPr lang="zh-CN" altLang="en-US" smtClean="0"/>
              <a:t>小结 </a:t>
            </a:r>
            <a:r>
              <a:rPr lang="en-US" altLang="zh-CN" smtClean="0"/>
              <a:t>38</a:t>
            </a:r>
          </a:p>
          <a:p>
            <a:pPr eaLnBrk="1" hangingPunct="1"/>
            <a:r>
              <a:rPr lang="zh-CN" altLang="en-US" smtClean="0"/>
              <a:t>练习题 </a:t>
            </a:r>
            <a:r>
              <a:rPr lang="en-US" altLang="zh-CN" smtClean="0"/>
              <a:t>38</a:t>
            </a:r>
          </a:p>
          <a:p>
            <a:pPr eaLnBrk="1" hangingPunct="1"/>
            <a:r>
              <a:rPr lang="zh-CN" altLang="en-US" smtClean="0"/>
              <a:t>第</a:t>
            </a:r>
            <a:r>
              <a:rPr lang="en-US" altLang="zh-CN" smtClean="0"/>
              <a:t>5</a:t>
            </a:r>
            <a:r>
              <a:rPr lang="zh-CN" altLang="en-US" smtClean="0"/>
              <a:t>章 局域异步通信 </a:t>
            </a:r>
            <a:r>
              <a:rPr lang="en-US" altLang="zh-CN" smtClean="0"/>
              <a:t>40</a:t>
            </a:r>
          </a:p>
          <a:p>
            <a:pPr eaLnBrk="1" hangingPunct="1"/>
            <a:r>
              <a:rPr lang="en-US" altLang="zh-CN" smtClean="0"/>
              <a:t>5.1 </a:t>
            </a:r>
            <a:r>
              <a:rPr lang="zh-CN" altLang="en-US" smtClean="0"/>
              <a:t>概述 </a:t>
            </a:r>
            <a:r>
              <a:rPr lang="en-US" altLang="zh-CN" smtClean="0"/>
              <a:t>40</a:t>
            </a:r>
          </a:p>
          <a:p>
            <a:pPr eaLnBrk="1" hangingPunct="1"/>
            <a:r>
              <a:rPr lang="en-US" altLang="zh-CN" smtClean="0"/>
              <a:t>5.2 </a:t>
            </a:r>
            <a:r>
              <a:rPr lang="zh-CN" altLang="en-US" smtClean="0"/>
              <a:t>异步通信的需求 </a:t>
            </a:r>
            <a:r>
              <a:rPr lang="en-US" altLang="zh-CN" smtClean="0"/>
              <a:t>40</a:t>
            </a:r>
          </a:p>
          <a:p>
            <a:pPr eaLnBrk="1" hangingPunct="1"/>
            <a:r>
              <a:rPr lang="en-US" altLang="zh-CN" smtClean="0"/>
              <a:t>5.3 </a:t>
            </a:r>
            <a:r>
              <a:rPr lang="zh-CN" altLang="en-US" smtClean="0"/>
              <a:t>用电信号发送位串 </a:t>
            </a:r>
            <a:r>
              <a:rPr lang="en-US" altLang="zh-CN" smtClean="0"/>
              <a:t>40</a:t>
            </a:r>
          </a:p>
          <a:p>
            <a:pPr eaLnBrk="1" hangingPunct="1"/>
            <a:r>
              <a:rPr lang="en-US" altLang="zh-CN" smtClean="0"/>
              <a:t>5.4 </a:t>
            </a:r>
            <a:r>
              <a:rPr lang="zh-CN" altLang="en-US" smtClean="0"/>
              <a:t>通信标准 </a:t>
            </a:r>
            <a:r>
              <a:rPr lang="en-US" altLang="zh-CN" smtClean="0"/>
              <a:t>40</a:t>
            </a:r>
          </a:p>
          <a:p>
            <a:pPr eaLnBrk="1" hangingPunct="1"/>
            <a:r>
              <a:rPr lang="en-US" altLang="zh-CN" smtClean="0"/>
              <a:t>5.5 </a:t>
            </a:r>
            <a:r>
              <a:rPr lang="zh-CN" altLang="en-US" smtClean="0"/>
              <a:t>波特率、帧和差错 </a:t>
            </a:r>
            <a:r>
              <a:rPr lang="en-US" altLang="zh-CN" smtClean="0"/>
              <a:t>42</a:t>
            </a:r>
          </a:p>
          <a:p>
            <a:pPr eaLnBrk="1" hangingPunct="1"/>
            <a:r>
              <a:rPr lang="en-US" altLang="zh-CN" smtClean="0"/>
              <a:t>5.6 </a:t>
            </a:r>
            <a:r>
              <a:rPr lang="zh-CN" altLang="en-US" smtClean="0"/>
              <a:t>半双工与全双工异步通信 </a:t>
            </a:r>
            <a:r>
              <a:rPr lang="en-US" altLang="zh-CN" smtClean="0"/>
              <a:t>43</a:t>
            </a:r>
          </a:p>
          <a:p>
            <a:pPr eaLnBrk="1" hangingPunct="1"/>
            <a:r>
              <a:rPr lang="en-US" altLang="zh-CN" smtClean="0"/>
              <a:t>5.7 </a:t>
            </a:r>
            <a:r>
              <a:rPr lang="zh-CN" altLang="en-US" smtClean="0"/>
              <a:t>实际硬件的限制 </a:t>
            </a:r>
            <a:r>
              <a:rPr lang="en-US" altLang="zh-CN" smtClean="0"/>
              <a:t>44</a:t>
            </a:r>
          </a:p>
          <a:p>
            <a:pPr eaLnBrk="1" hangingPunct="1"/>
            <a:r>
              <a:rPr lang="en-US" altLang="zh-CN" smtClean="0"/>
              <a:t>5.8 </a:t>
            </a:r>
            <a:r>
              <a:rPr lang="zh-CN" altLang="en-US" smtClean="0"/>
              <a:t>硬件带宽与位串传输 </a:t>
            </a:r>
            <a:r>
              <a:rPr lang="en-US" altLang="zh-CN" smtClean="0"/>
              <a:t>44</a:t>
            </a:r>
          </a:p>
          <a:p>
            <a:pPr eaLnBrk="1" hangingPunct="1"/>
            <a:r>
              <a:rPr lang="en-US" altLang="zh-CN" smtClean="0"/>
              <a:t>5.9 </a:t>
            </a:r>
            <a:r>
              <a:rPr lang="zh-CN" altLang="en-US" smtClean="0"/>
              <a:t>噪声对通信的影响 </a:t>
            </a:r>
            <a:r>
              <a:rPr lang="en-US" altLang="zh-CN" smtClean="0"/>
              <a:t>45</a:t>
            </a:r>
          </a:p>
          <a:p>
            <a:pPr eaLnBrk="1" hangingPunct="1"/>
            <a:r>
              <a:rPr lang="en-US" altLang="zh-CN" smtClean="0"/>
              <a:t>5.10 </a:t>
            </a:r>
            <a:r>
              <a:rPr lang="zh-CN" altLang="en-US" smtClean="0"/>
              <a:t>数据联网的意义 </a:t>
            </a:r>
            <a:r>
              <a:rPr lang="en-US" altLang="zh-CN" smtClean="0"/>
              <a:t>45</a:t>
            </a:r>
          </a:p>
          <a:p>
            <a:pPr eaLnBrk="1" hangingPunct="1"/>
            <a:r>
              <a:rPr lang="en-US" altLang="zh-CN" smtClean="0"/>
              <a:t>5.11 </a:t>
            </a:r>
            <a:r>
              <a:rPr lang="zh-CN" altLang="en-US" smtClean="0"/>
              <a:t>小结 </a:t>
            </a:r>
            <a:r>
              <a:rPr lang="en-US" altLang="zh-CN" smtClean="0"/>
              <a:t>46</a:t>
            </a:r>
          </a:p>
          <a:p>
            <a:pPr eaLnBrk="1" hangingPunct="1"/>
            <a:r>
              <a:rPr lang="zh-CN" altLang="en-US" smtClean="0"/>
              <a:t>进一步学习资料 </a:t>
            </a:r>
            <a:r>
              <a:rPr lang="en-US" altLang="zh-CN" smtClean="0"/>
              <a:t>46</a:t>
            </a:r>
          </a:p>
          <a:p>
            <a:pPr eaLnBrk="1" hangingPunct="1"/>
            <a:r>
              <a:rPr lang="zh-CN" altLang="en-US" smtClean="0"/>
              <a:t>练习题 </a:t>
            </a:r>
            <a:r>
              <a:rPr lang="en-US" altLang="zh-CN" smtClean="0"/>
              <a:t>46</a:t>
            </a:r>
          </a:p>
          <a:p>
            <a:pPr eaLnBrk="1" hangingPunct="1"/>
            <a:r>
              <a:rPr lang="zh-CN" altLang="en-US" smtClean="0"/>
              <a:t>第</a:t>
            </a:r>
            <a:r>
              <a:rPr lang="en-US" altLang="zh-CN" smtClean="0"/>
              <a:t>6</a:t>
            </a:r>
            <a:r>
              <a:rPr lang="zh-CN" altLang="en-US" smtClean="0"/>
              <a:t>章 远距离通信 </a:t>
            </a:r>
            <a:r>
              <a:rPr lang="en-US" altLang="zh-CN" smtClean="0"/>
              <a:t>48</a:t>
            </a:r>
          </a:p>
          <a:p>
            <a:pPr eaLnBrk="1" hangingPunct="1"/>
            <a:r>
              <a:rPr lang="en-US" altLang="zh-CN" smtClean="0"/>
              <a:t>6.1 </a:t>
            </a:r>
            <a:r>
              <a:rPr lang="zh-CN" altLang="en-US" smtClean="0"/>
              <a:t>概述 </a:t>
            </a:r>
            <a:r>
              <a:rPr lang="en-US" altLang="zh-CN" smtClean="0"/>
              <a:t>48</a:t>
            </a:r>
          </a:p>
          <a:p>
            <a:pPr eaLnBrk="1" hangingPunct="1"/>
            <a:r>
              <a:rPr lang="en-US" altLang="zh-CN" smtClean="0"/>
              <a:t>6.2 </a:t>
            </a:r>
            <a:r>
              <a:rPr lang="zh-CN" altLang="en-US" smtClean="0"/>
              <a:t>远程信号传输 </a:t>
            </a:r>
            <a:r>
              <a:rPr lang="en-US" altLang="zh-CN" smtClean="0"/>
              <a:t>48</a:t>
            </a:r>
          </a:p>
          <a:p>
            <a:pPr eaLnBrk="1" hangingPunct="1"/>
            <a:r>
              <a:rPr lang="en-US" altLang="zh-CN" smtClean="0"/>
              <a:t>6.3 </a:t>
            </a:r>
            <a:r>
              <a:rPr lang="zh-CN" altLang="en-US" smtClean="0"/>
              <a:t>用于调制与解调的硬件 </a:t>
            </a:r>
            <a:r>
              <a:rPr lang="en-US" altLang="zh-CN" smtClean="0"/>
              <a:t>50</a:t>
            </a:r>
          </a:p>
          <a:p>
            <a:pPr eaLnBrk="1" hangingPunct="1"/>
            <a:r>
              <a:rPr lang="en-US" altLang="zh-CN" smtClean="0"/>
              <a:t>6.4 </a:t>
            </a:r>
            <a:r>
              <a:rPr lang="zh-CN" altLang="en-US" smtClean="0"/>
              <a:t>租用的模拟数据线路 </a:t>
            </a:r>
            <a:r>
              <a:rPr lang="en-US" altLang="zh-CN" smtClean="0"/>
              <a:t>50</a:t>
            </a:r>
          </a:p>
          <a:p>
            <a:pPr eaLnBrk="1" hangingPunct="1"/>
            <a:r>
              <a:rPr lang="en-US" altLang="zh-CN" smtClean="0"/>
              <a:t>6.5 </a:t>
            </a:r>
            <a:r>
              <a:rPr lang="zh-CN" altLang="en-US" smtClean="0"/>
              <a:t>光波、射频和拨号调制解调器 </a:t>
            </a:r>
            <a:r>
              <a:rPr lang="en-US" altLang="zh-CN" smtClean="0"/>
              <a:t>51</a:t>
            </a:r>
          </a:p>
          <a:p>
            <a:pPr eaLnBrk="1" hangingPunct="1"/>
            <a:r>
              <a:rPr lang="en-US" altLang="zh-CN" smtClean="0"/>
              <a:t>6.6 </a:t>
            </a:r>
            <a:r>
              <a:rPr lang="zh-CN" altLang="en-US" smtClean="0"/>
              <a:t>载波频率与多路复用 </a:t>
            </a:r>
            <a:r>
              <a:rPr lang="en-US" altLang="zh-CN" smtClean="0"/>
              <a:t>52</a:t>
            </a:r>
          </a:p>
          <a:p>
            <a:pPr eaLnBrk="1" hangingPunct="1"/>
            <a:r>
              <a:rPr lang="en-US" altLang="zh-CN" smtClean="0"/>
              <a:t>6.7 </a:t>
            </a:r>
            <a:r>
              <a:rPr lang="zh-CN" altLang="en-US" smtClean="0"/>
              <a:t>基带与宽带技术 </a:t>
            </a:r>
            <a:r>
              <a:rPr lang="en-US" altLang="zh-CN" smtClean="0"/>
              <a:t>53</a:t>
            </a:r>
          </a:p>
          <a:p>
            <a:pPr eaLnBrk="1" hangingPunct="1"/>
            <a:r>
              <a:rPr lang="en-US" altLang="zh-CN" smtClean="0"/>
              <a:t>6.8 </a:t>
            </a:r>
            <a:r>
              <a:rPr lang="zh-CN" altLang="en-US" smtClean="0"/>
              <a:t>波分多路复用 </a:t>
            </a:r>
            <a:r>
              <a:rPr lang="en-US" altLang="zh-CN" smtClean="0"/>
              <a:t>53</a:t>
            </a:r>
          </a:p>
          <a:p>
            <a:pPr eaLnBrk="1" hangingPunct="1"/>
            <a:r>
              <a:rPr lang="en-US" altLang="zh-CN" smtClean="0"/>
              <a:t>6.9 </a:t>
            </a:r>
            <a:r>
              <a:rPr lang="zh-CN" altLang="en-US" smtClean="0"/>
              <a:t>扩展频谱 </a:t>
            </a:r>
            <a:r>
              <a:rPr lang="en-US" altLang="zh-CN" smtClean="0"/>
              <a:t>54</a:t>
            </a:r>
          </a:p>
          <a:p>
            <a:pPr eaLnBrk="1" hangingPunct="1"/>
            <a:r>
              <a:rPr lang="en-US" altLang="zh-CN" smtClean="0"/>
              <a:t>6.10 </a:t>
            </a:r>
            <a:r>
              <a:rPr lang="zh-CN" altLang="en-US" smtClean="0"/>
              <a:t>时分多路复用 </a:t>
            </a:r>
            <a:r>
              <a:rPr lang="en-US" altLang="zh-CN" smtClean="0"/>
              <a:t>54</a:t>
            </a:r>
          </a:p>
          <a:p>
            <a:pPr eaLnBrk="1" hangingPunct="1"/>
            <a:r>
              <a:rPr lang="en-US" altLang="zh-CN" smtClean="0"/>
              <a:t>6.11 </a:t>
            </a:r>
            <a:r>
              <a:rPr lang="zh-CN" altLang="en-US" smtClean="0"/>
              <a:t>小结 </a:t>
            </a:r>
            <a:r>
              <a:rPr lang="en-US" altLang="zh-CN" smtClean="0"/>
              <a:t>55</a:t>
            </a:r>
          </a:p>
          <a:p>
            <a:pPr eaLnBrk="1" hangingPunct="1"/>
            <a:r>
              <a:rPr lang="zh-CN" altLang="en-US" smtClean="0"/>
              <a:t>练习题 </a:t>
            </a:r>
            <a:r>
              <a:rPr lang="en-US" altLang="zh-CN" smtClean="0"/>
              <a:t>55</a:t>
            </a:r>
          </a:p>
          <a:p>
            <a:pPr eaLnBrk="1" hangingPunct="1"/>
            <a:r>
              <a:rPr lang="zh-CN" altLang="en-US" smtClean="0"/>
              <a:t>第三部分 分组传输</a:t>
            </a:r>
          </a:p>
          <a:p>
            <a:pPr eaLnBrk="1" hangingPunct="1"/>
            <a:r>
              <a:rPr lang="zh-CN" altLang="en-US" smtClean="0"/>
              <a:t>第</a:t>
            </a:r>
            <a:r>
              <a:rPr lang="en-US" altLang="zh-CN" smtClean="0"/>
              <a:t>7</a:t>
            </a:r>
            <a:r>
              <a:rPr lang="zh-CN" altLang="en-US" smtClean="0"/>
              <a:t>章 分组、帧与差错检测 </a:t>
            </a:r>
            <a:r>
              <a:rPr lang="en-US" altLang="zh-CN" smtClean="0"/>
              <a:t>58</a:t>
            </a:r>
          </a:p>
          <a:p>
            <a:pPr eaLnBrk="1" hangingPunct="1"/>
            <a:r>
              <a:rPr lang="en-US" altLang="zh-CN" smtClean="0"/>
              <a:t>7.1 </a:t>
            </a:r>
            <a:r>
              <a:rPr lang="zh-CN" altLang="en-US" smtClean="0"/>
              <a:t>概述 </a:t>
            </a:r>
            <a:r>
              <a:rPr lang="en-US" altLang="zh-CN" smtClean="0"/>
              <a:t>58</a:t>
            </a:r>
          </a:p>
          <a:p>
            <a:pPr eaLnBrk="1" hangingPunct="1"/>
            <a:r>
              <a:rPr lang="en-US" altLang="zh-CN" smtClean="0"/>
              <a:t>7.2 </a:t>
            </a:r>
            <a:r>
              <a:rPr lang="zh-CN" altLang="en-US" smtClean="0"/>
              <a:t>分组的概念 </a:t>
            </a:r>
            <a:r>
              <a:rPr lang="en-US" altLang="zh-CN" smtClean="0"/>
              <a:t>58</a:t>
            </a:r>
          </a:p>
          <a:p>
            <a:pPr eaLnBrk="1" hangingPunct="1"/>
            <a:r>
              <a:rPr lang="en-US" altLang="zh-CN" smtClean="0"/>
              <a:t>7.3 </a:t>
            </a:r>
            <a:r>
              <a:rPr lang="zh-CN" altLang="en-US" smtClean="0"/>
              <a:t>分组和时分多路复用 </a:t>
            </a:r>
            <a:r>
              <a:rPr lang="en-US" altLang="zh-CN" smtClean="0"/>
              <a:t>59</a:t>
            </a:r>
          </a:p>
          <a:p>
            <a:pPr eaLnBrk="1" hangingPunct="1"/>
            <a:r>
              <a:rPr lang="en-US" altLang="zh-CN" smtClean="0"/>
              <a:t>7.4 </a:t>
            </a:r>
            <a:r>
              <a:rPr lang="zh-CN" altLang="en-US" smtClean="0"/>
              <a:t>分组和物理帧 </a:t>
            </a:r>
            <a:r>
              <a:rPr lang="en-US" altLang="zh-CN" smtClean="0"/>
              <a:t>60</a:t>
            </a:r>
          </a:p>
          <a:p>
            <a:pPr eaLnBrk="1" hangingPunct="1"/>
            <a:r>
              <a:rPr lang="en-US" altLang="zh-CN" smtClean="0"/>
              <a:t>7.5 </a:t>
            </a:r>
            <a:r>
              <a:rPr lang="zh-CN" altLang="en-US" smtClean="0"/>
              <a:t>字节充填 </a:t>
            </a:r>
            <a:r>
              <a:rPr lang="en-US" altLang="zh-CN" smtClean="0"/>
              <a:t>61</a:t>
            </a:r>
          </a:p>
          <a:p>
            <a:pPr eaLnBrk="1" hangingPunct="1"/>
            <a:r>
              <a:rPr lang="en-US" altLang="zh-CN" smtClean="0"/>
              <a:t>7.6 </a:t>
            </a:r>
            <a:r>
              <a:rPr lang="zh-CN" altLang="en-US" smtClean="0"/>
              <a:t>传输差错 </a:t>
            </a:r>
            <a:r>
              <a:rPr lang="en-US" altLang="zh-CN" smtClean="0"/>
              <a:t>62</a:t>
            </a:r>
          </a:p>
          <a:p>
            <a:pPr eaLnBrk="1" hangingPunct="1"/>
            <a:r>
              <a:rPr lang="en-US" altLang="zh-CN" smtClean="0"/>
              <a:t>7.7 </a:t>
            </a:r>
            <a:r>
              <a:rPr lang="zh-CN" altLang="en-US" smtClean="0"/>
              <a:t>奇偶位与奇偶校验 </a:t>
            </a:r>
            <a:r>
              <a:rPr lang="en-US" altLang="zh-CN" smtClean="0"/>
              <a:t>62</a:t>
            </a:r>
          </a:p>
          <a:p>
            <a:pPr eaLnBrk="1" hangingPunct="1"/>
            <a:r>
              <a:rPr lang="en-US" altLang="zh-CN" smtClean="0"/>
              <a:t>7.8 </a:t>
            </a:r>
            <a:r>
              <a:rPr lang="zh-CN" altLang="en-US" smtClean="0"/>
              <a:t>概率、数学与差错检测 </a:t>
            </a:r>
            <a:r>
              <a:rPr lang="en-US" altLang="zh-CN" smtClean="0"/>
              <a:t>63</a:t>
            </a:r>
          </a:p>
          <a:p>
            <a:pPr eaLnBrk="1" hangingPunct="1"/>
            <a:r>
              <a:rPr lang="en-US" altLang="zh-CN" smtClean="0"/>
              <a:t>7.9 </a:t>
            </a:r>
            <a:r>
              <a:rPr lang="zh-CN" altLang="en-US" smtClean="0"/>
              <a:t>用校验和检测差错 </a:t>
            </a:r>
            <a:r>
              <a:rPr lang="en-US" altLang="zh-CN" smtClean="0"/>
              <a:t>63</a:t>
            </a:r>
          </a:p>
          <a:p>
            <a:pPr eaLnBrk="1" hangingPunct="1"/>
            <a:r>
              <a:rPr lang="en-US" altLang="zh-CN" smtClean="0"/>
              <a:t>7.10 </a:t>
            </a:r>
            <a:r>
              <a:rPr lang="zh-CN" altLang="en-US" smtClean="0"/>
              <a:t>用循环冗余校验检测差错 </a:t>
            </a:r>
            <a:r>
              <a:rPr lang="en-US" altLang="zh-CN" smtClean="0"/>
              <a:t>64</a:t>
            </a:r>
          </a:p>
          <a:p>
            <a:pPr eaLnBrk="1" hangingPunct="1"/>
            <a:r>
              <a:rPr lang="en-US" altLang="zh-CN" smtClean="0"/>
              <a:t>7.11 </a:t>
            </a:r>
            <a:r>
              <a:rPr lang="zh-CN" altLang="en-US" smtClean="0"/>
              <a:t>组合构件 </a:t>
            </a:r>
            <a:r>
              <a:rPr lang="en-US" altLang="zh-CN" smtClean="0"/>
              <a:t>65</a:t>
            </a:r>
          </a:p>
          <a:p>
            <a:pPr eaLnBrk="1" hangingPunct="1"/>
            <a:r>
              <a:rPr lang="en-US" altLang="zh-CN" smtClean="0"/>
              <a:t>7.12 </a:t>
            </a:r>
            <a:r>
              <a:rPr lang="zh-CN" altLang="en-US" smtClean="0"/>
              <a:t>突发性差错 </a:t>
            </a:r>
            <a:r>
              <a:rPr lang="en-US" altLang="zh-CN" smtClean="0"/>
              <a:t>66</a:t>
            </a:r>
          </a:p>
          <a:p>
            <a:pPr eaLnBrk="1" hangingPunct="1"/>
            <a:r>
              <a:rPr lang="en-US" altLang="zh-CN" smtClean="0"/>
              <a:t>7.13 </a:t>
            </a:r>
            <a:r>
              <a:rPr lang="zh-CN" altLang="en-US" smtClean="0"/>
              <a:t>帧格式和差错检测机制 </a:t>
            </a:r>
            <a:r>
              <a:rPr lang="en-US" altLang="zh-CN" smtClean="0"/>
              <a:t>66</a:t>
            </a:r>
          </a:p>
          <a:p>
            <a:pPr eaLnBrk="1" hangingPunct="1"/>
            <a:r>
              <a:rPr lang="en-US" altLang="zh-CN" smtClean="0"/>
              <a:t>7.14 </a:t>
            </a:r>
            <a:r>
              <a:rPr lang="zh-CN" altLang="en-US" smtClean="0"/>
              <a:t>小结 </a:t>
            </a:r>
            <a:r>
              <a:rPr lang="en-US" altLang="zh-CN" smtClean="0"/>
              <a:t>67</a:t>
            </a:r>
          </a:p>
          <a:p>
            <a:pPr eaLnBrk="1" hangingPunct="1"/>
            <a:r>
              <a:rPr lang="zh-CN" altLang="en-US" smtClean="0"/>
              <a:t>练习题 </a:t>
            </a:r>
            <a:r>
              <a:rPr lang="en-US" altLang="zh-CN" smtClean="0"/>
              <a:t>67</a:t>
            </a:r>
          </a:p>
          <a:p>
            <a:pPr eaLnBrk="1" hangingPunct="1"/>
            <a:r>
              <a:rPr lang="zh-CN" altLang="en-US" smtClean="0"/>
              <a:t>第</a:t>
            </a:r>
            <a:r>
              <a:rPr lang="en-US" altLang="zh-CN" smtClean="0"/>
              <a:t>8</a:t>
            </a:r>
            <a:r>
              <a:rPr lang="zh-CN" altLang="en-US" smtClean="0"/>
              <a:t>章 局域网技术与网络拓扑 </a:t>
            </a:r>
            <a:r>
              <a:rPr lang="en-US" altLang="zh-CN" smtClean="0"/>
              <a:t>69</a:t>
            </a:r>
          </a:p>
          <a:p>
            <a:pPr eaLnBrk="1" hangingPunct="1"/>
            <a:r>
              <a:rPr lang="en-US" altLang="zh-CN" smtClean="0"/>
              <a:t>8.1 </a:t>
            </a:r>
            <a:r>
              <a:rPr lang="zh-CN" altLang="en-US" smtClean="0"/>
              <a:t>概述 </a:t>
            </a:r>
            <a:r>
              <a:rPr lang="en-US" altLang="zh-CN" smtClean="0"/>
              <a:t>69</a:t>
            </a:r>
          </a:p>
          <a:p>
            <a:pPr eaLnBrk="1" hangingPunct="1"/>
            <a:r>
              <a:rPr lang="en-US" altLang="zh-CN" smtClean="0"/>
              <a:t>8.2 </a:t>
            </a:r>
            <a:r>
              <a:rPr lang="zh-CN" altLang="en-US" smtClean="0"/>
              <a:t>直接点对点通信 </a:t>
            </a:r>
            <a:r>
              <a:rPr lang="en-US" altLang="zh-CN" smtClean="0"/>
              <a:t>69</a:t>
            </a:r>
          </a:p>
          <a:p>
            <a:pPr eaLnBrk="1" hangingPunct="1"/>
            <a:r>
              <a:rPr lang="en-US" altLang="zh-CN" smtClean="0"/>
              <a:t>8.3 </a:t>
            </a:r>
            <a:r>
              <a:rPr lang="zh-CN" altLang="en-US" smtClean="0"/>
              <a:t>共享通信信道 </a:t>
            </a:r>
            <a:r>
              <a:rPr lang="en-US" altLang="zh-CN" smtClean="0"/>
              <a:t>70</a:t>
            </a:r>
          </a:p>
          <a:p>
            <a:pPr eaLnBrk="1" hangingPunct="1"/>
            <a:r>
              <a:rPr lang="en-US" altLang="zh-CN" smtClean="0"/>
              <a:t>8.4 </a:t>
            </a:r>
            <a:r>
              <a:rPr lang="zh-CN" altLang="en-US" smtClean="0"/>
              <a:t>局域网的重要性与访问的局部性 </a:t>
            </a:r>
            <a:r>
              <a:rPr lang="en-US" altLang="zh-CN" smtClean="0"/>
              <a:t>71</a:t>
            </a:r>
          </a:p>
          <a:p>
            <a:pPr eaLnBrk="1" hangingPunct="1"/>
            <a:r>
              <a:rPr lang="en-US" altLang="zh-CN" smtClean="0"/>
              <a:t>8.5 </a:t>
            </a:r>
            <a:r>
              <a:rPr lang="zh-CN" altLang="en-US" smtClean="0"/>
              <a:t>局域网拓扑结构 </a:t>
            </a:r>
            <a:r>
              <a:rPr lang="en-US" altLang="zh-CN" smtClean="0"/>
              <a:t>71</a:t>
            </a:r>
          </a:p>
          <a:p>
            <a:pPr eaLnBrk="1" hangingPunct="1"/>
            <a:r>
              <a:rPr lang="en-US" altLang="zh-CN" smtClean="0"/>
              <a:t>8.6 </a:t>
            </a:r>
            <a:r>
              <a:rPr lang="zh-CN" altLang="en-US" smtClean="0"/>
              <a:t>总线型网络实例：以太网 </a:t>
            </a:r>
            <a:r>
              <a:rPr lang="en-US" altLang="zh-CN" smtClean="0"/>
              <a:t>73</a:t>
            </a:r>
          </a:p>
          <a:p>
            <a:pPr eaLnBrk="1" hangingPunct="1"/>
            <a:r>
              <a:rPr lang="en-US" altLang="zh-CN" smtClean="0"/>
              <a:t>8.7 </a:t>
            </a:r>
            <a:r>
              <a:rPr lang="zh-CN" altLang="en-US" smtClean="0"/>
              <a:t>多址接入网上的载波侦听 </a:t>
            </a:r>
            <a:r>
              <a:rPr lang="en-US" altLang="zh-CN" smtClean="0"/>
              <a:t>74</a:t>
            </a:r>
          </a:p>
          <a:p>
            <a:pPr eaLnBrk="1" hangingPunct="1"/>
            <a:r>
              <a:rPr lang="en-US" altLang="zh-CN" smtClean="0"/>
              <a:t>8.8 CSMA/CD</a:t>
            </a:r>
            <a:r>
              <a:rPr lang="zh-CN" altLang="en-US" smtClean="0"/>
              <a:t>的冲突检测与退避 </a:t>
            </a:r>
            <a:r>
              <a:rPr lang="en-US" altLang="zh-CN" smtClean="0"/>
              <a:t>75</a:t>
            </a:r>
          </a:p>
          <a:p>
            <a:pPr eaLnBrk="1" hangingPunct="1"/>
            <a:r>
              <a:rPr lang="en-US" altLang="zh-CN" smtClean="0"/>
              <a:t>8.9 802.11b</a:t>
            </a:r>
            <a:r>
              <a:rPr lang="zh-CN" altLang="en-US" smtClean="0"/>
              <a:t>无线局域网与</a:t>
            </a:r>
            <a:r>
              <a:rPr lang="en-US" altLang="zh-CN" smtClean="0"/>
              <a:t>CSMA/CA 76</a:t>
            </a:r>
          </a:p>
          <a:p>
            <a:pPr eaLnBrk="1" hangingPunct="1"/>
            <a:r>
              <a:rPr lang="en-US" altLang="zh-CN" smtClean="0"/>
              <a:t>8.10 </a:t>
            </a:r>
            <a:r>
              <a:rPr lang="zh-CN" altLang="en-US" smtClean="0"/>
              <a:t>另一个总线型网络实例：</a:t>
            </a:r>
            <a:r>
              <a:rPr lang="en-US" altLang="zh-CN" smtClean="0"/>
              <a:t>LocalTalk 77</a:t>
            </a:r>
          </a:p>
          <a:p>
            <a:pPr eaLnBrk="1" hangingPunct="1"/>
            <a:r>
              <a:rPr lang="en-US" altLang="zh-CN" smtClean="0"/>
              <a:t>8.11 </a:t>
            </a:r>
            <a:r>
              <a:rPr lang="zh-CN" altLang="en-US" smtClean="0"/>
              <a:t>环型拓扑与令牌传递 </a:t>
            </a:r>
            <a:r>
              <a:rPr lang="en-US" altLang="zh-CN" smtClean="0"/>
              <a:t>77</a:t>
            </a:r>
          </a:p>
          <a:p>
            <a:pPr eaLnBrk="1" hangingPunct="1"/>
            <a:r>
              <a:rPr lang="en-US" altLang="zh-CN" smtClean="0"/>
              <a:t>8.12 </a:t>
            </a:r>
            <a:r>
              <a:rPr lang="zh-CN" altLang="en-US" smtClean="0"/>
              <a:t>自愈型令牌传递网 </a:t>
            </a:r>
            <a:r>
              <a:rPr lang="en-US" altLang="zh-CN" smtClean="0"/>
              <a:t>79</a:t>
            </a:r>
          </a:p>
          <a:p>
            <a:pPr eaLnBrk="1" hangingPunct="1"/>
            <a:r>
              <a:rPr lang="en-US" altLang="zh-CN" smtClean="0"/>
              <a:t>8.13 </a:t>
            </a:r>
            <a:r>
              <a:rPr lang="zh-CN" altLang="en-US" smtClean="0"/>
              <a:t>星型网络实例：</a:t>
            </a:r>
            <a:r>
              <a:rPr lang="en-US" altLang="zh-CN" smtClean="0"/>
              <a:t>ATM 80</a:t>
            </a:r>
          </a:p>
          <a:p>
            <a:pPr eaLnBrk="1" hangingPunct="1"/>
            <a:r>
              <a:rPr lang="en-US" altLang="zh-CN" smtClean="0"/>
              <a:t>8.14 </a:t>
            </a:r>
            <a:r>
              <a:rPr lang="zh-CN" altLang="en-US" smtClean="0"/>
              <a:t>小结 </a:t>
            </a:r>
            <a:r>
              <a:rPr lang="en-US" altLang="zh-CN" smtClean="0"/>
              <a:t>80</a:t>
            </a:r>
          </a:p>
          <a:p>
            <a:pPr eaLnBrk="1" hangingPunct="1"/>
            <a:r>
              <a:rPr lang="zh-CN" altLang="en-US" smtClean="0"/>
              <a:t>练习题 </a:t>
            </a:r>
            <a:r>
              <a:rPr lang="en-US" altLang="zh-CN" smtClean="0"/>
              <a:t>81</a:t>
            </a:r>
          </a:p>
          <a:p>
            <a:pPr eaLnBrk="1" hangingPunct="1"/>
            <a:r>
              <a:rPr lang="zh-CN" altLang="en-US" smtClean="0"/>
              <a:t>第</a:t>
            </a:r>
            <a:r>
              <a:rPr lang="en-US" altLang="zh-CN" smtClean="0"/>
              <a:t>9</a:t>
            </a:r>
            <a:r>
              <a:rPr lang="zh-CN" altLang="en-US" smtClean="0"/>
              <a:t>章 硬件寻址与帧类型标识 </a:t>
            </a:r>
            <a:r>
              <a:rPr lang="en-US" altLang="zh-CN" smtClean="0"/>
              <a:t>82</a:t>
            </a:r>
          </a:p>
          <a:p>
            <a:pPr eaLnBrk="1" hangingPunct="1"/>
            <a:r>
              <a:rPr lang="en-US" altLang="zh-CN" smtClean="0"/>
              <a:t>9.1 </a:t>
            </a:r>
            <a:r>
              <a:rPr lang="zh-CN" altLang="en-US" smtClean="0"/>
              <a:t>概述 </a:t>
            </a:r>
            <a:r>
              <a:rPr lang="en-US" altLang="zh-CN" smtClean="0"/>
              <a:t>82</a:t>
            </a:r>
          </a:p>
          <a:p>
            <a:pPr eaLnBrk="1" hangingPunct="1"/>
            <a:r>
              <a:rPr lang="en-US" altLang="zh-CN" smtClean="0"/>
              <a:t>9.2 </a:t>
            </a:r>
            <a:r>
              <a:rPr lang="zh-CN" altLang="en-US" smtClean="0"/>
              <a:t>指定接收方 </a:t>
            </a:r>
            <a:r>
              <a:rPr lang="en-US" altLang="zh-CN" smtClean="0"/>
              <a:t>82</a:t>
            </a:r>
          </a:p>
          <a:p>
            <a:pPr eaLnBrk="1" hangingPunct="1"/>
            <a:r>
              <a:rPr lang="en-US" altLang="zh-CN" smtClean="0"/>
              <a:t>9.3 </a:t>
            </a:r>
            <a:r>
              <a:rPr lang="zh-CN" altLang="en-US" smtClean="0"/>
              <a:t>局域网硬件如何用地址过滤帧 </a:t>
            </a:r>
            <a:r>
              <a:rPr lang="en-US" altLang="zh-CN" smtClean="0"/>
              <a:t>83</a:t>
            </a:r>
          </a:p>
          <a:p>
            <a:pPr eaLnBrk="1" hangingPunct="1"/>
            <a:r>
              <a:rPr lang="en-US" altLang="zh-CN" smtClean="0"/>
              <a:t>9.4 </a:t>
            </a:r>
            <a:r>
              <a:rPr lang="zh-CN" altLang="en-US" smtClean="0"/>
              <a:t>物理地址格式 </a:t>
            </a:r>
            <a:r>
              <a:rPr lang="en-US" altLang="zh-CN" smtClean="0"/>
              <a:t>84</a:t>
            </a:r>
          </a:p>
          <a:p>
            <a:pPr eaLnBrk="1" hangingPunct="1"/>
            <a:r>
              <a:rPr lang="en-US" altLang="zh-CN" smtClean="0"/>
              <a:t>9.5 </a:t>
            </a:r>
            <a:r>
              <a:rPr lang="zh-CN" altLang="en-US" smtClean="0"/>
              <a:t>广播 </a:t>
            </a:r>
            <a:r>
              <a:rPr lang="en-US" altLang="zh-CN" smtClean="0"/>
              <a:t>85</a:t>
            </a:r>
          </a:p>
          <a:p>
            <a:pPr eaLnBrk="1" hangingPunct="1"/>
            <a:r>
              <a:rPr lang="en-US" altLang="zh-CN" smtClean="0"/>
              <a:t>9.6 </a:t>
            </a:r>
            <a:r>
              <a:rPr lang="zh-CN" altLang="en-US" smtClean="0"/>
              <a:t>组播 </a:t>
            </a:r>
            <a:r>
              <a:rPr lang="en-US" altLang="zh-CN" smtClean="0"/>
              <a:t>85</a:t>
            </a:r>
          </a:p>
          <a:p>
            <a:pPr eaLnBrk="1" hangingPunct="1"/>
            <a:r>
              <a:rPr lang="en-US" altLang="zh-CN" smtClean="0"/>
              <a:t>9.7 </a:t>
            </a:r>
            <a:r>
              <a:rPr lang="zh-CN" altLang="en-US" smtClean="0"/>
              <a:t>组播地址 </a:t>
            </a:r>
            <a:r>
              <a:rPr lang="en-US" altLang="zh-CN" smtClean="0"/>
              <a:t>86</a:t>
            </a:r>
          </a:p>
          <a:p>
            <a:pPr eaLnBrk="1" hangingPunct="1"/>
            <a:r>
              <a:rPr lang="en-US" altLang="zh-CN" smtClean="0"/>
              <a:t>9.8 </a:t>
            </a:r>
            <a:r>
              <a:rPr lang="zh-CN" altLang="en-US" smtClean="0"/>
              <a:t>标识帧的内容 </a:t>
            </a:r>
            <a:r>
              <a:rPr lang="en-US" altLang="zh-CN" smtClean="0"/>
              <a:t>86</a:t>
            </a:r>
          </a:p>
          <a:p>
            <a:pPr eaLnBrk="1" hangingPunct="1"/>
            <a:r>
              <a:rPr lang="en-US" altLang="zh-CN" smtClean="0"/>
              <a:t>9.9 </a:t>
            </a:r>
            <a:r>
              <a:rPr lang="zh-CN" altLang="en-US" smtClean="0"/>
              <a:t>帧头部与帧格式 </a:t>
            </a:r>
            <a:r>
              <a:rPr lang="en-US" altLang="zh-CN" smtClean="0"/>
              <a:t>87</a:t>
            </a:r>
          </a:p>
          <a:p>
            <a:pPr eaLnBrk="1" hangingPunct="1"/>
            <a:r>
              <a:rPr lang="en-US" altLang="zh-CN" smtClean="0"/>
              <a:t>9.10 </a:t>
            </a:r>
            <a:r>
              <a:rPr lang="zh-CN" altLang="en-US" smtClean="0"/>
              <a:t>帧格式例子 </a:t>
            </a:r>
            <a:r>
              <a:rPr lang="en-US" altLang="zh-CN" smtClean="0"/>
              <a:t>87</a:t>
            </a:r>
          </a:p>
          <a:p>
            <a:pPr eaLnBrk="1" hangingPunct="1"/>
            <a:r>
              <a:rPr lang="en-US" altLang="zh-CN" smtClean="0"/>
              <a:t>9.11 </a:t>
            </a:r>
            <a:r>
              <a:rPr lang="zh-CN" altLang="en-US" smtClean="0"/>
              <a:t>关于无自标识帧的网络 </a:t>
            </a:r>
            <a:r>
              <a:rPr lang="en-US" altLang="zh-CN" smtClean="0"/>
              <a:t>88</a:t>
            </a:r>
          </a:p>
          <a:p>
            <a:pPr eaLnBrk="1" hangingPunct="1"/>
            <a:r>
              <a:rPr lang="en-US" altLang="zh-CN" smtClean="0"/>
              <a:t>9.12 </a:t>
            </a:r>
            <a:r>
              <a:rPr lang="zh-CN" altLang="en-US" smtClean="0"/>
              <a:t>网络分析器、物理地址和帧类型 </a:t>
            </a:r>
            <a:r>
              <a:rPr lang="en-US" altLang="zh-CN" smtClean="0"/>
              <a:t>90</a:t>
            </a:r>
          </a:p>
          <a:p>
            <a:pPr eaLnBrk="1" hangingPunct="1"/>
            <a:r>
              <a:rPr lang="en-US" altLang="zh-CN" smtClean="0"/>
              <a:t>9.13 </a:t>
            </a:r>
            <a:r>
              <a:rPr lang="zh-CN" altLang="en-US" smtClean="0"/>
              <a:t>小结 </a:t>
            </a:r>
            <a:r>
              <a:rPr lang="en-US" altLang="zh-CN" smtClean="0"/>
              <a:t>91</a:t>
            </a:r>
          </a:p>
          <a:p>
            <a:pPr eaLnBrk="1" hangingPunct="1"/>
            <a:r>
              <a:rPr lang="zh-CN" altLang="en-US" smtClean="0"/>
              <a:t>进一步的学习资料 </a:t>
            </a:r>
            <a:r>
              <a:rPr lang="en-US" altLang="zh-CN" smtClean="0"/>
              <a:t>91</a:t>
            </a:r>
          </a:p>
          <a:p>
            <a:pPr eaLnBrk="1" hangingPunct="1"/>
            <a:r>
              <a:rPr lang="zh-CN" altLang="en-US" smtClean="0"/>
              <a:t>练习题 </a:t>
            </a:r>
            <a:r>
              <a:rPr lang="en-US" altLang="zh-CN" smtClean="0"/>
              <a:t>91</a:t>
            </a:r>
          </a:p>
          <a:p>
            <a:pPr eaLnBrk="1" hangingPunct="1"/>
            <a:r>
              <a:rPr lang="zh-CN" altLang="en-US" smtClean="0"/>
              <a:t>第</a:t>
            </a:r>
            <a:r>
              <a:rPr lang="en-US" altLang="zh-CN" smtClean="0"/>
              <a:t>10</a:t>
            </a:r>
            <a:r>
              <a:rPr lang="zh-CN" altLang="en-US" smtClean="0"/>
              <a:t>章 局域网布线、物理拓扑与接口硬件 </a:t>
            </a:r>
          </a:p>
          <a:p>
            <a:pPr eaLnBrk="1" hangingPunct="1"/>
            <a:r>
              <a:rPr lang="en-US" altLang="zh-CN" smtClean="0"/>
              <a:t>10.1 </a:t>
            </a:r>
            <a:r>
              <a:rPr lang="zh-CN" altLang="en-US" smtClean="0"/>
              <a:t>概述 </a:t>
            </a:r>
            <a:r>
              <a:rPr lang="en-US" altLang="zh-CN" smtClean="0"/>
              <a:t>93</a:t>
            </a:r>
          </a:p>
          <a:p>
            <a:pPr eaLnBrk="1" hangingPunct="1"/>
            <a:r>
              <a:rPr lang="en-US" altLang="zh-CN" smtClean="0"/>
              <a:t>10.2 </a:t>
            </a:r>
            <a:r>
              <a:rPr lang="zh-CN" altLang="en-US" smtClean="0"/>
              <a:t>局域网和计算机的速度 </a:t>
            </a:r>
            <a:r>
              <a:rPr lang="en-US" altLang="zh-CN" smtClean="0"/>
              <a:t>93</a:t>
            </a:r>
          </a:p>
          <a:p>
            <a:pPr eaLnBrk="1" hangingPunct="1"/>
            <a:r>
              <a:rPr lang="en-US" altLang="zh-CN" smtClean="0"/>
              <a:t>10.3 </a:t>
            </a:r>
            <a:r>
              <a:rPr lang="zh-CN" altLang="en-US" smtClean="0"/>
              <a:t>网络接口硬件 </a:t>
            </a:r>
            <a:r>
              <a:rPr lang="en-US" altLang="zh-CN" smtClean="0"/>
              <a:t>93</a:t>
            </a:r>
          </a:p>
          <a:p>
            <a:pPr eaLnBrk="1" hangingPunct="1"/>
            <a:r>
              <a:rPr lang="en-US" altLang="zh-CN" smtClean="0"/>
              <a:t>10.4 NIC</a:t>
            </a:r>
            <a:r>
              <a:rPr lang="zh-CN" altLang="en-US" smtClean="0"/>
              <a:t>与网络之间的连接 </a:t>
            </a:r>
            <a:r>
              <a:rPr lang="en-US" altLang="zh-CN" smtClean="0"/>
              <a:t>95</a:t>
            </a:r>
          </a:p>
          <a:p>
            <a:pPr eaLnBrk="1" hangingPunct="1"/>
            <a:r>
              <a:rPr lang="en-US" altLang="zh-CN" smtClean="0"/>
              <a:t>10.5 </a:t>
            </a:r>
            <a:r>
              <a:rPr lang="zh-CN" altLang="en-US" smtClean="0"/>
              <a:t>原始粗缆以太网布线 </a:t>
            </a:r>
            <a:r>
              <a:rPr lang="en-US" altLang="zh-CN" smtClean="0"/>
              <a:t>95</a:t>
            </a:r>
          </a:p>
          <a:p>
            <a:pPr eaLnBrk="1" hangingPunct="1"/>
            <a:r>
              <a:rPr lang="en-US" altLang="zh-CN" smtClean="0"/>
              <a:t>10.6 </a:t>
            </a:r>
            <a:r>
              <a:rPr lang="zh-CN" altLang="en-US" smtClean="0"/>
              <a:t>连接复用 </a:t>
            </a:r>
            <a:r>
              <a:rPr lang="en-US" altLang="zh-CN" smtClean="0"/>
              <a:t>96</a:t>
            </a:r>
          </a:p>
          <a:p>
            <a:pPr eaLnBrk="1" hangingPunct="1"/>
            <a:r>
              <a:rPr lang="en-US" altLang="zh-CN" smtClean="0"/>
              <a:t>10.7 </a:t>
            </a:r>
            <a:r>
              <a:rPr lang="zh-CN" altLang="en-US" smtClean="0"/>
              <a:t>细缆以太网布线 </a:t>
            </a:r>
            <a:r>
              <a:rPr lang="en-US" altLang="zh-CN" smtClean="0"/>
              <a:t>97</a:t>
            </a:r>
          </a:p>
          <a:p>
            <a:pPr eaLnBrk="1" hangingPunct="1"/>
            <a:r>
              <a:rPr lang="en-US" altLang="zh-CN" smtClean="0"/>
              <a:t>10.8 </a:t>
            </a:r>
            <a:r>
              <a:rPr lang="zh-CN" altLang="en-US" smtClean="0"/>
              <a:t>双绞线以太网 </a:t>
            </a:r>
            <a:r>
              <a:rPr lang="en-US" altLang="zh-CN" smtClean="0"/>
              <a:t>98</a:t>
            </a:r>
          </a:p>
          <a:p>
            <a:pPr eaLnBrk="1" hangingPunct="1"/>
            <a:r>
              <a:rPr lang="en-US" altLang="zh-CN" smtClean="0"/>
              <a:t>10.9 </a:t>
            </a:r>
            <a:r>
              <a:rPr lang="zh-CN" altLang="en-US" smtClean="0"/>
              <a:t>各种布线方案的优缺点 </a:t>
            </a:r>
            <a:r>
              <a:rPr lang="en-US" altLang="zh-CN" smtClean="0"/>
              <a:t>99</a:t>
            </a:r>
          </a:p>
          <a:p>
            <a:pPr eaLnBrk="1" hangingPunct="1"/>
            <a:r>
              <a:rPr lang="en-US" altLang="zh-CN" smtClean="0"/>
              <a:t>10.10 </a:t>
            </a:r>
            <a:r>
              <a:rPr lang="zh-CN" altLang="en-US" smtClean="0"/>
              <a:t>拓扑悖论 </a:t>
            </a:r>
            <a:r>
              <a:rPr lang="en-US" altLang="zh-CN" smtClean="0"/>
              <a:t>100</a:t>
            </a:r>
          </a:p>
          <a:p>
            <a:pPr eaLnBrk="1" hangingPunct="1"/>
            <a:r>
              <a:rPr lang="en-US" altLang="zh-CN" smtClean="0"/>
              <a:t>10.11 </a:t>
            </a:r>
            <a:r>
              <a:rPr lang="zh-CN" altLang="en-US" smtClean="0"/>
              <a:t>网络接口卡与布线方案 </a:t>
            </a:r>
            <a:r>
              <a:rPr lang="en-US" altLang="zh-CN" smtClean="0"/>
              <a:t>101</a:t>
            </a:r>
          </a:p>
          <a:p>
            <a:pPr eaLnBrk="1" hangingPunct="1"/>
            <a:r>
              <a:rPr lang="en-US" altLang="zh-CN" smtClean="0"/>
              <a:t>10.12 10/100</a:t>
            </a:r>
            <a:r>
              <a:rPr lang="zh-CN" altLang="en-US" smtClean="0"/>
              <a:t>网络接口与自动协商 </a:t>
            </a:r>
            <a:r>
              <a:rPr lang="en-US" altLang="zh-CN" smtClean="0"/>
              <a:t>102</a:t>
            </a:r>
          </a:p>
          <a:p>
            <a:pPr eaLnBrk="1" hangingPunct="1"/>
            <a:r>
              <a:rPr lang="en-US" altLang="zh-CN" smtClean="0"/>
              <a:t>10.13 </a:t>
            </a:r>
            <a:r>
              <a:rPr lang="zh-CN" altLang="en-US" smtClean="0"/>
              <a:t>网线分类 </a:t>
            </a:r>
            <a:r>
              <a:rPr lang="en-US" altLang="zh-CN" smtClean="0"/>
              <a:t>102</a:t>
            </a:r>
          </a:p>
          <a:p>
            <a:pPr eaLnBrk="1" hangingPunct="1"/>
            <a:r>
              <a:rPr lang="en-US" altLang="zh-CN" smtClean="0"/>
              <a:t>10.14 </a:t>
            </a:r>
            <a:r>
              <a:rPr lang="zh-CN" altLang="en-US" smtClean="0"/>
              <a:t>布线方案与其他网络技术 </a:t>
            </a:r>
            <a:r>
              <a:rPr lang="en-US" altLang="zh-CN" smtClean="0"/>
              <a:t>102</a:t>
            </a:r>
          </a:p>
          <a:p>
            <a:pPr eaLnBrk="1" hangingPunct="1"/>
            <a:r>
              <a:rPr lang="en-US" altLang="zh-CN" smtClean="0"/>
              <a:t>10.15 </a:t>
            </a:r>
            <a:r>
              <a:rPr lang="zh-CN" altLang="en-US" smtClean="0"/>
              <a:t>小结 </a:t>
            </a:r>
            <a:r>
              <a:rPr lang="en-US" altLang="zh-CN" smtClean="0"/>
              <a:t>103</a:t>
            </a:r>
          </a:p>
          <a:p>
            <a:pPr eaLnBrk="1" hangingPunct="1"/>
            <a:r>
              <a:rPr lang="zh-CN" altLang="en-US" smtClean="0"/>
              <a:t>进一步学习资料 </a:t>
            </a:r>
            <a:r>
              <a:rPr lang="en-US" altLang="zh-CN" smtClean="0"/>
              <a:t>104</a:t>
            </a:r>
          </a:p>
          <a:p>
            <a:pPr eaLnBrk="1" hangingPunct="1"/>
            <a:r>
              <a:rPr lang="zh-CN" altLang="en-US" smtClean="0"/>
              <a:t>练习题 </a:t>
            </a:r>
            <a:r>
              <a:rPr lang="en-US" altLang="zh-CN" smtClean="0"/>
              <a:t>104</a:t>
            </a:r>
          </a:p>
          <a:p>
            <a:pPr eaLnBrk="1" hangingPunct="1"/>
            <a:r>
              <a:rPr lang="zh-CN" altLang="en-US" smtClean="0"/>
              <a:t>第</a:t>
            </a:r>
            <a:r>
              <a:rPr lang="en-US" altLang="zh-CN" smtClean="0"/>
              <a:t>11</a:t>
            </a:r>
            <a:r>
              <a:rPr lang="zh-CN" altLang="en-US" smtClean="0"/>
              <a:t>章 局域网扩展技术 </a:t>
            </a:r>
            <a:r>
              <a:rPr lang="en-US" altLang="zh-CN" smtClean="0"/>
              <a:t>105</a:t>
            </a:r>
          </a:p>
          <a:p>
            <a:pPr eaLnBrk="1" hangingPunct="1"/>
            <a:r>
              <a:rPr lang="en-US" altLang="zh-CN" smtClean="0"/>
              <a:t>11.1 </a:t>
            </a:r>
            <a:r>
              <a:rPr lang="zh-CN" altLang="en-US" smtClean="0"/>
              <a:t>概述 </a:t>
            </a:r>
            <a:r>
              <a:rPr lang="en-US" altLang="zh-CN" smtClean="0"/>
              <a:t>105</a:t>
            </a:r>
          </a:p>
          <a:p>
            <a:pPr eaLnBrk="1" hangingPunct="1"/>
            <a:r>
              <a:rPr lang="en-US" altLang="zh-CN" smtClean="0"/>
              <a:t>11.2 </a:t>
            </a:r>
            <a:r>
              <a:rPr lang="zh-CN" altLang="en-US" smtClean="0"/>
              <a:t>距离限制与局域网设计 </a:t>
            </a:r>
            <a:r>
              <a:rPr lang="en-US" altLang="zh-CN" smtClean="0"/>
              <a:t>105</a:t>
            </a:r>
          </a:p>
          <a:p>
            <a:pPr eaLnBrk="1" hangingPunct="1"/>
            <a:r>
              <a:rPr lang="en-US" altLang="zh-CN" smtClean="0"/>
              <a:t>11.3 </a:t>
            </a:r>
            <a:r>
              <a:rPr lang="zh-CN" altLang="en-US" smtClean="0"/>
              <a:t>光纤扩展 </a:t>
            </a:r>
            <a:r>
              <a:rPr lang="en-US" altLang="zh-CN" smtClean="0"/>
              <a:t>105</a:t>
            </a:r>
          </a:p>
          <a:p>
            <a:pPr eaLnBrk="1" hangingPunct="1"/>
            <a:r>
              <a:rPr lang="en-US" altLang="zh-CN" smtClean="0"/>
              <a:t>11.4 </a:t>
            </a:r>
            <a:r>
              <a:rPr lang="zh-CN" altLang="en-US" smtClean="0"/>
              <a:t>中继器 </a:t>
            </a:r>
            <a:r>
              <a:rPr lang="en-US" altLang="zh-CN" smtClean="0"/>
              <a:t>106</a:t>
            </a:r>
          </a:p>
          <a:p>
            <a:pPr eaLnBrk="1" hangingPunct="1"/>
            <a:r>
              <a:rPr lang="en-US" altLang="zh-CN" smtClean="0"/>
              <a:t>11.5 </a:t>
            </a:r>
            <a:r>
              <a:rPr lang="zh-CN" altLang="en-US" smtClean="0"/>
              <a:t>网桥 </a:t>
            </a:r>
            <a:r>
              <a:rPr lang="en-US" altLang="zh-CN" smtClean="0"/>
              <a:t>108</a:t>
            </a:r>
          </a:p>
          <a:p>
            <a:pPr eaLnBrk="1" hangingPunct="1"/>
            <a:r>
              <a:rPr lang="en-US" altLang="zh-CN" smtClean="0"/>
              <a:t>11.6 </a:t>
            </a:r>
            <a:r>
              <a:rPr lang="zh-CN" altLang="en-US" smtClean="0"/>
              <a:t>帧过滤 </a:t>
            </a:r>
            <a:r>
              <a:rPr lang="en-US" altLang="zh-CN" smtClean="0"/>
              <a:t>109</a:t>
            </a:r>
          </a:p>
          <a:p>
            <a:pPr eaLnBrk="1" hangingPunct="1"/>
            <a:r>
              <a:rPr lang="en-US" altLang="zh-CN" smtClean="0"/>
              <a:t>11.7 </a:t>
            </a:r>
            <a:r>
              <a:rPr lang="zh-CN" altLang="en-US" smtClean="0"/>
              <a:t>桥接式网络的启动与稳态特性 </a:t>
            </a:r>
            <a:r>
              <a:rPr lang="en-US" altLang="zh-CN" smtClean="0"/>
              <a:t>110</a:t>
            </a:r>
          </a:p>
          <a:p>
            <a:pPr eaLnBrk="1" hangingPunct="1"/>
            <a:r>
              <a:rPr lang="en-US" altLang="zh-CN" smtClean="0"/>
              <a:t>11.8 </a:t>
            </a:r>
            <a:r>
              <a:rPr lang="zh-CN" altLang="en-US" smtClean="0"/>
              <a:t>规划桥接式网络 </a:t>
            </a:r>
            <a:r>
              <a:rPr lang="en-US" altLang="zh-CN" smtClean="0"/>
              <a:t>110</a:t>
            </a:r>
          </a:p>
          <a:p>
            <a:pPr eaLnBrk="1" hangingPunct="1"/>
            <a:r>
              <a:rPr lang="en-US" altLang="zh-CN" smtClean="0"/>
              <a:t>11.9 </a:t>
            </a:r>
            <a:r>
              <a:rPr lang="zh-CN" altLang="en-US" smtClean="0"/>
              <a:t>大楼之间的桥接 </a:t>
            </a:r>
            <a:r>
              <a:rPr lang="en-US" altLang="zh-CN" smtClean="0"/>
              <a:t>110</a:t>
            </a:r>
          </a:p>
          <a:p>
            <a:pPr eaLnBrk="1" hangingPunct="1"/>
            <a:r>
              <a:rPr lang="en-US" altLang="zh-CN" smtClean="0"/>
              <a:t>11.10 </a:t>
            </a:r>
            <a:r>
              <a:rPr lang="zh-CN" altLang="en-US" smtClean="0"/>
              <a:t>更远距离上的桥接 </a:t>
            </a:r>
            <a:r>
              <a:rPr lang="en-US" altLang="zh-CN" smtClean="0"/>
              <a:t>111</a:t>
            </a:r>
          </a:p>
          <a:p>
            <a:pPr eaLnBrk="1" hangingPunct="1"/>
            <a:r>
              <a:rPr lang="en-US" altLang="zh-CN" smtClean="0"/>
              <a:t>11.11 </a:t>
            </a:r>
            <a:r>
              <a:rPr lang="zh-CN" altLang="en-US" smtClean="0"/>
              <a:t>网桥回路 </a:t>
            </a:r>
            <a:r>
              <a:rPr lang="en-US" altLang="zh-CN" smtClean="0"/>
              <a:t>112</a:t>
            </a:r>
          </a:p>
          <a:p>
            <a:pPr eaLnBrk="1" hangingPunct="1"/>
            <a:r>
              <a:rPr lang="en-US" altLang="zh-CN" smtClean="0"/>
              <a:t>11.12 </a:t>
            </a:r>
            <a:r>
              <a:rPr lang="zh-CN" altLang="en-US" smtClean="0"/>
              <a:t>分布生成树 </a:t>
            </a:r>
            <a:r>
              <a:rPr lang="en-US" altLang="zh-CN" smtClean="0"/>
              <a:t>113</a:t>
            </a:r>
          </a:p>
          <a:p>
            <a:pPr eaLnBrk="1" hangingPunct="1"/>
            <a:r>
              <a:rPr lang="en-US" altLang="zh-CN" smtClean="0"/>
              <a:t>11.13 </a:t>
            </a:r>
            <a:r>
              <a:rPr lang="zh-CN" altLang="en-US" smtClean="0"/>
              <a:t>交换 </a:t>
            </a:r>
            <a:r>
              <a:rPr lang="en-US" altLang="zh-CN" smtClean="0"/>
              <a:t>114</a:t>
            </a:r>
          </a:p>
          <a:p>
            <a:pPr eaLnBrk="1" hangingPunct="1"/>
            <a:r>
              <a:rPr lang="en-US" altLang="zh-CN" smtClean="0"/>
              <a:t>11.14 </a:t>
            </a:r>
            <a:r>
              <a:rPr lang="zh-CN" altLang="en-US" smtClean="0"/>
              <a:t>交换机与集线器组合应用 </a:t>
            </a:r>
            <a:r>
              <a:rPr lang="en-US" altLang="zh-CN" smtClean="0"/>
              <a:t>115</a:t>
            </a:r>
          </a:p>
          <a:p>
            <a:pPr eaLnBrk="1" hangingPunct="1"/>
            <a:r>
              <a:rPr lang="en-US" altLang="zh-CN" smtClean="0"/>
              <a:t>11.15 </a:t>
            </a:r>
            <a:r>
              <a:rPr lang="zh-CN" altLang="en-US" smtClean="0"/>
              <a:t>其他组网技术的桥接和交换 </a:t>
            </a:r>
            <a:r>
              <a:rPr lang="en-US" altLang="zh-CN" smtClean="0"/>
              <a:t>115</a:t>
            </a:r>
          </a:p>
          <a:p>
            <a:pPr eaLnBrk="1" hangingPunct="1"/>
            <a:r>
              <a:rPr lang="en-US" altLang="zh-CN" smtClean="0"/>
              <a:t>11.16 </a:t>
            </a:r>
            <a:r>
              <a:rPr lang="zh-CN" altLang="en-US" smtClean="0"/>
              <a:t>小结 </a:t>
            </a:r>
            <a:r>
              <a:rPr lang="en-US" altLang="zh-CN" smtClean="0"/>
              <a:t>115</a:t>
            </a:r>
          </a:p>
          <a:p>
            <a:pPr eaLnBrk="1" hangingPunct="1"/>
            <a:r>
              <a:rPr lang="zh-CN" altLang="en-US" smtClean="0"/>
              <a:t>练习题 </a:t>
            </a:r>
            <a:r>
              <a:rPr lang="en-US" altLang="zh-CN" smtClean="0"/>
              <a:t>116</a:t>
            </a:r>
          </a:p>
          <a:p>
            <a:pPr eaLnBrk="1" hangingPunct="1"/>
            <a:r>
              <a:rPr lang="zh-CN" altLang="en-US" smtClean="0"/>
              <a:t>第</a:t>
            </a:r>
            <a:r>
              <a:rPr lang="en-US" altLang="zh-CN" smtClean="0"/>
              <a:t>12</a:t>
            </a:r>
            <a:r>
              <a:rPr lang="zh-CN" altLang="en-US" smtClean="0"/>
              <a:t>章 远程和本地回路数字技术 </a:t>
            </a:r>
            <a:r>
              <a:rPr lang="en-US" altLang="zh-CN" smtClean="0"/>
              <a:t>117</a:t>
            </a:r>
          </a:p>
          <a:p>
            <a:pPr eaLnBrk="1" hangingPunct="1"/>
            <a:r>
              <a:rPr lang="en-US" altLang="zh-CN" smtClean="0"/>
              <a:t>12.1 </a:t>
            </a:r>
            <a:r>
              <a:rPr lang="zh-CN" altLang="en-US" smtClean="0"/>
              <a:t>概述 </a:t>
            </a:r>
            <a:r>
              <a:rPr lang="en-US" altLang="zh-CN" smtClean="0"/>
              <a:t>117</a:t>
            </a:r>
          </a:p>
          <a:p>
            <a:pPr eaLnBrk="1" hangingPunct="1"/>
            <a:r>
              <a:rPr lang="en-US" altLang="zh-CN" smtClean="0"/>
              <a:t>12.2 </a:t>
            </a:r>
            <a:r>
              <a:rPr lang="zh-CN" altLang="en-US" smtClean="0"/>
              <a:t>数字电话 </a:t>
            </a:r>
            <a:r>
              <a:rPr lang="en-US" altLang="zh-CN" smtClean="0"/>
              <a:t>117</a:t>
            </a:r>
          </a:p>
          <a:p>
            <a:pPr eaLnBrk="1" hangingPunct="1"/>
            <a:r>
              <a:rPr lang="en-US" altLang="zh-CN" smtClean="0"/>
              <a:t>12.3 </a:t>
            </a:r>
            <a:r>
              <a:rPr lang="zh-CN" altLang="en-US" smtClean="0"/>
              <a:t>同步通信 </a:t>
            </a:r>
            <a:r>
              <a:rPr lang="en-US" altLang="zh-CN" smtClean="0"/>
              <a:t>118</a:t>
            </a:r>
          </a:p>
          <a:p>
            <a:pPr eaLnBrk="1" hangingPunct="1"/>
            <a:r>
              <a:rPr lang="en-US" altLang="zh-CN" smtClean="0"/>
              <a:t>12.4 </a:t>
            </a:r>
            <a:r>
              <a:rPr lang="zh-CN" altLang="en-US" smtClean="0"/>
              <a:t>数字线路及其相关设备 </a:t>
            </a:r>
            <a:r>
              <a:rPr lang="en-US" altLang="zh-CN" smtClean="0"/>
              <a:t>119</a:t>
            </a:r>
          </a:p>
          <a:p>
            <a:pPr eaLnBrk="1" hangingPunct="1"/>
            <a:r>
              <a:rPr lang="en-US" altLang="zh-CN" smtClean="0"/>
              <a:t>12.5 </a:t>
            </a:r>
            <a:r>
              <a:rPr lang="zh-CN" altLang="en-US" smtClean="0"/>
              <a:t>电话标准 </a:t>
            </a:r>
            <a:r>
              <a:rPr lang="en-US" altLang="zh-CN" smtClean="0"/>
              <a:t>120</a:t>
            </a:r>
          </a:p>
          <a:p>
            <a:pPr eaLnBrk="1" hangingPunct="1"/>
            <a:r>
              <a:rPr lang="en-US" altLang="zh-CN" smtClean="0"/>
              <a:t>12.6 DS</a:t>
            </a:r>
            <a:r>
              <a:rPr lang="zh-CN" altLang="en-US" smtClean="0"/>
              <a:t>术语与数据速率 </a:t>
            </a:r>
            <a:r>
              <a:rPr lang="en-US" altLang="zh-CN" smtClean="0"/>
              <a:t>120</a:t>
            </a:r>
          </a:p>
          <a:p>
            <a:pPr eaLnBrk="1" hangingPunct="1"/>
            <a:r>
              <a:rPr lang="en-US" altLang="zh-CN" smtClean="0"/>
              <a:t>12.7 </a:t>
            </a:r>
            <a:r>
              <a:rPr lang="zh-CN" altLang="en-US" smtClean="0"/>
              <a:t>较低容量线路 </a:t>
            </a:r>
            <a:r>
              <a:rPr lang="en-US" altLang="zh-CN" smtClean="0"/>
              <a:t>121</a:t>
            </a:r>
          </a:p>
          <a:p>
            <a:pPr eaLnBrk="1" hangingPunct="1"/>
            <a:r>
              <a:rPr lang="en-US" altLang="zh-CN" smtClean="0"/>
              <a:t>12.8 </a:t>
            </a:r>
            <a:r>
              <a:rPr lang="zh-CN" altLang="en-US" smtClean="0"/>
              <a:t>中等容量数字线路 </a:t>
            </a:r>
            <a:r>
              <a:rPr lang="en-US" altLang="zh-CN" smtClean="0"/>
              <a:t>121</a:t>
            </a:r>
          </a:p>
          <a:p>
            <a:pPr eaLnBrk="1" hangingPunct="1"/>
            <a:r>
              <a:rPr lang="en-US" altLang="zh-CN" smtClean="0"/>
              <a:t>12.9 </a:t>
            </a:r>
            <a:r>
              <a:rPr lang="zh-CN" altLang="en-US" smtClean="0"/>
              <a:t>最高容量线路 </a:t>
            </a:r>
            <a:r>
              <a:rPr lang="en-US" altLang="zh-CN" smtClean="0"/>
              <a:t>122</a:t>
            </a:r>
          </a:p>
          <a:p>
            <a:pPr eaLnBrk="1" hangingPunct="1"/>
            <a:r>
              <a:rPr lang="en-US" altLang="zh-CN" smtClean="0"/>
              <a:t>12.10 </a:t>
            </a:r>
            <a:r>
              <a:rPr lang="zh-CN" altLang="en-US" smtClean="0"/>
              <a:t>光载体线路标准 </a:t>
            </a:r>
            <a:r>
              <a:rPr lang="en-US" altLang="zh-CN" smtClean="0"/>
              <a:t>122</a:t>
            </a:r>
          </a:p>
          <a:p>
            <a:pPr eaLnBrk="1" hangingPunct="1"/>
            <a:r>
              <a:rPr lang="en-US" altLang="zh-CN" smtClean="0"/>
              <a:t>12.11 C</a:t>
            </a:r>
            <a:r>
              <a:rPr lang="zh-CN" altLang="en-US" smtClean="0"/>
              <a:t>后缀 </a:t>
            </a:r>
            <a:r>
              <a:rPr lang="en-US" altLang="zh-CN" smtClean="0"/>
              <a:t>122</a:t>
            </a:r>
          </a:p>
          <a:p>
            <a:pPr eaLnBrk="1" hangingPunct="1"/>
            <a:r>
              <a:rPr lang="en-US" altLang="zh-CN" smtClean="0"/>
              <a:t>12.12 </a:t>
            </a:r>
            <a:r>
              <a:rPr lang="zh-CN" altLang="en-US" smtClean="0"/>
              <a:t>同步光纤网 </a:t>
            </a:r>
            <a:r>
              <a:rPr lang="en-US" altLang="zh-CN" smtClean="0"/>
              <a:t>123</a:t>
            </a:r>
          </a:p>
          <a:p>
            <a:pPr eaLnBrk="1" hangingPunct="1"/>
            <a:r>
              <a:rPr lang="en-US" altLang="zh-CN" smtClean="0"/>
              <a:t>12.13 </a:t>
            </a:r>
            <a:r>
              <a:rPr lang="zh-CN" altLang="en-US" smtClean="0"/>
              <a:t>本地用户回路 </a:t>
            </a:r>
            <a:r>
              <a:rPr lang="en-US" altLang="zh-CN" smtClean="0"/>
              <a:t>124</a:t>
            </a:r>
          </a:p>
          <a:p>
            <a:pPr eaLnBrk="1" hangingPunct="1"/>
            <a:r>
              <a:rPr lang="en-US" altLang="zh-CN" smtClean="0"/>
              <a:t>12.14 ISDN 124</a:t>
            </a:r>
          </a:p>
          <a:p>
            <a:pPr eaLnBrk="1" hangingPunct="1"/>
            <a:r>
              <a:rPr lang="en-US" altLang="zh-CN" smtClean="0"/>
              <a:t>12.15 </a:t>
            </a:r>
            <a:r>
              <a:rPr lang="zh-CN" altLang="en-US" smtClean="0"/>
              <a:t>不对称数字用户线技术 </a:t>
            </a:r>
            <a:r>
              <a:rPr lang="en-US" altLang="zh-CN" smtClean="0"/>
              <a:t>124</a:t>
            </a:r>
          </a:p>
          <a:p>
            <a:pPr eaLnBrk="1" hangingPunct="1"/>
            <a:r>
              <a:rPr lang="en-US" altLang="zh-CN" smtClean="0"/>
              <a:t>12.16 </a:t>
            </a:r>
            <a:r>
              <a:rPr lang="zh-CN" altLang="en-US" smtClean="0"/>
              <a:t>其他数字用户线技术 </a:t>
            </a:r>
            <a:r>
              <a:rPr lang="en-US" altLang="zh-CN" smtClean="0"/>
              <a:t>126</a:t>
            </a:r>
          </a:p>
          <a:p>
            <a:pPr eaLnBrk="1" hangingPunct="1"/>
            <a:r>
              <a:rPr lang="en-US" altLang="zh-CN" smtClean="0"/>
              <a:t>12.17 </a:t>
            </a:r>
            <a:r>
              <a:rPr lang="zh-CN" altLang="en-US" smtClean="0"/>
              <a:t>电缆调制解调技术 </a:t>
            </a:r>
            <a:r>
              <a:rPr lang="en-US" altLang="zh-CN" smtClean="0"/>
              <a:t>127</a:t>
            </a:r>
          </a:p>
          <a:p>
            <a:pPr eaLnBrk="1" hangingPunct="1"/>
            <a:r>
              <a:rPr lang="en-US" altLang="zh-CN" smtClean="0"/>
              <a:t>12.18 </a:t>
            </a:r>
            <a:r>
              <a:rPr lang="zh-CN" altLang="en-US" smtClean="0"/>
              <a:t>上行流通信 </a:t>
            </a:r>
            <a:r>
              <a:rPr lang="en-US" altLang="zh-CN" smtClean="0"/>
              <a:t>128</a:t>
            </a:r>
          </a:p>
          <a:p>
            <a:pPr eaLnBrk="1" hangingPunct="1"/>
            <a:r>
              <a:rPr lang="en-US" altLang="zh-CN" smtClean="0"/>
              <a:t>12.19 </a:t>
            </a:r>
            <a:r>
              <a:rPr lang="zh-CN" altLang="en-US" smtClean="0"/>
              <a:t>混合光纤电缆 </a:t>
            </a:r>
            <a:r>
              <a:rPr lang="en-US" altLang="zh-CN" smtClean="0"/>
              <a:t>129</a:t>
            </a:r>
          </a:p>
          <a:p>
            <a:pPr eaLnBrk="1" hangingPunct="1"/>
            <a:r>
              <a:rPr lang="en-US" altLang="zh-CN" smtClean="0"/>
              <a:t>12.20 </a:t>
            </a:r>
            <a:r>
              <a:rPr lang="zh-CN" altLang="en-US" smtClean="0"/>
              <a:t>光纤到户 </a:t>
            </a:r>
            <a:r>
              <a:rPr lang="en-US" altLang="zh-CN" smtClean="0"/>
              <a:t>130</a:t>
            </a:r>
          </a:p>
          <a:p>
            <a:pPr eaLnBrk="1" hangingPunct="1"/>
            <a:r>
              <a:rPr lang="en-US" altLang="zh-CN" smtClean="0"/>
              <a:t>12.21 </a:t>
            </a:r>
            <a:r>
              <a:rPr lang="zh-CN" altLang="en-US" smtClean="0"/>
              <a:t>头端与尾端调制解调器 </a:t>
            </a:r>
            <a:r>
              <a:rPr lang="en-US" altLang="zh-CN" smtClean="0"/>
              <a:t>130</a:t>
            </a:r>
          </a:p>
          <a:p>
            <a:pPr eaLnBrk="1" hangingPunct="1"/>
            <a:r>
              <a:rPr lang="en-US" altLang="zh-CN" smtClean="0"/>
              <a:t>12.22 </a:t>
            </a:r>
            <a:r>
              <a:rPr lang="zh-CN" altLang="en-US" smtClean="0"/>
              <a:t>特殊场合下的无线技术 </a:t>
            </a:r>
            <a:r>
              <a:rPr lang="en-US" altLang="zh-CN" smtClean="0"/>
              <a:t>130</a:t>
            </a:r>
          </a:p>
          <a:p>
            <a:pPr eaLnBrk="1" hangingPunct="1"/>
            <a:r>
              <a:rPr lang="en-US" altLang="zh-CN" smtClean="0"/>
              <a:t>12.23 </a:t>
            </a:r>
            <a:r>
              <a:rPr lang="zh-CN" altLang="en-US" smtClean="0"/>
              <a:t>广播卫星系统 </a:t>
            </a:r>
            <a:r>
              <a:rPr lang="en-US" altLang="zh-CN" smtClean="0"/>
              <a:t>131</a:t>
            </a:r>
          </a:p>
          <a:p>
            <a:pPr eaLnBrk="1" hangingPunct="1"/>
            <a:r>
              <a:rPr lang="en-US" altLang="zh-CN" smtClean="0"/>
              <a:t>12.24 </a:t>
            </a:r>
            <a:r>
              <a:rPr lang="zh-CN" altLang="en-US" smtClean="0"/>
              <a:t>小结 </a:t>
            </a:r>
            <a:r>
              <a:rPr lang="en-US" altLang="zh-CN" smtClean="0"/>
              <a:t>132</a:t>
            </a:r>
          </a:p>
          <a:p>
            <a:pPr eaLnBrk="1" hangingPunct="1"/>
            <a:r>
              <a:rPr lang="zh-CN" altLang="en-US" smtClean="0"/>
              <a:t>练习题 </a:t>
            </a:r>
            <a:r>
              <a:rPr lang="en-US" altLang="zh-CN" smtClean="0"/>
              <a:t>132</a:t>
            </a:r>
          </a:p>
          <a:p>
            <a:pPr eaLnBrk="1" hangingPunct="1"/>
            <a:r>
              <a:rPr lang="zh-CN" altLang="en-US" smtClean="0"/>
              <a:t>第</a:t>
            </a:r>
            <a:r>
              <a:rPr lang="en-US" altLang="zh-CN" smtClean="0"/>
              <a:t>13</a:t>
            </a:r>
            <a:r>
              <a:rPr lang="zh-CN" altLang="en-US" smtClean="0"/>
              <a:t>章 广域网技术与路由 </a:t>
            </a:r>
            <a:r>
              <a:rPr lang="en-US" altLang="zh-CN" smtClean="0"/>
              <a:t>134</a:t>
            </a:r>
          </a:p>
          <a:p>
            <a:pPr eaLnBrk="1" hangingPunct="1"/>
            <a:r>
              <a:rPr lang="en-US" altLang="zh-CN" smtClean="0"/>
              <a:t>13.1 </a:t>
            </a:r>
            <a:r>
              <a:rPr lang="zh-CN" altLang="en-US" smtClean="0"/>
              <a:t>概述 </a:t>
            </a:r>
            <a:r>
              <a:rPr lang="en-US" altLang="zh-CN" smtClean="0"/>
              <a:t>134</a:t>
            </a:r>
          </a:p>
          <a:p>
            <a:pPr eaLnBrk="1" hangingPunct="1"/>
            <a:r>
              <a:rPr lang="en-US" altLang="zh-CN" smtClean="0"/>
              <a:t>13.2 </a:t>
            </a:r>
            <a:r>
              <a:rPr lang="zh-CN" altLang="en-US" smtClean="0"/>
              <a:t>大型网络与广域概念 </a:t>
            </a:r>
            <a:r>
              <a:rPr lang="en-US" altLang="zh-CN" smtClean="0"/>
              <a:t>134</a:t>
            </a:r>
          </a:p>
          <a:p>
            <a:pPr eaLnBrk="1" hangingPunct="1"/>
            <a:r>
              <a:rPr lang="en-US" altLang="zh-CN" smtClean="0"/>
              <a:t>13.3 </a:t>
            </a:r>
            <a:r>
              <a:rPr lang="zh-CN" altLang="en-US" smtClean="0"/>
              <a:t>分组交换机 </a:t>
            </a:r>
            <a:r>
              <a:rPr lang="en-US" altLang="zh-CN" smtClean="0"/>
              <a:t>134</a:t>
            </a:r>
          </a:p>
          <a:p>
            <a:pPr eaLnBrk="1" hangingPunct="1"/>
            <a:r>
              <a:rPr lang="en-US" altLang="zh-CN" smtClean="0"/>
              <a:t>13.4 </a:t>
            </a:r>
            <a:r>
              <a:rPr lang="zh-CN" altLang="en-US" smtClean="0"/>
              <a:t>广域网的构成 </a:t>
            </a:r>
            <a:r>
              <a:rPr lang="en-US" altLang="zh-CN" smtClean="0"/>
              <a:t>135</a:t>
            </a:r>
          </a:p>
          <a:p>
            <a:pPr eaLnBrk="1" hangingPunct="1"/>
            <a:r>
              <a:rPr lang="en-US" altLang="zh-CN" smtClean="0"/>
              <a:t>13.5 </a:t>
            </a:r>
            <a:r>
              <a:rPr lang="zh-CN" altLang="en-US" smtClean="0"/>
              <a:t>存储</a:t>
            </a:r>
            <a:r>
              <a:rPr lang="en-US" altLang="zh-CN" smtClean="0"/>
              <a:t>/</a:t>
            </a:r>
            <a:r>
              <a:rPr lang="zh-CN" altLang="en-US" smtClean="0"/>
              <a:t>转发 </a:t>
            </a:r>
            <a:r>
              <a:rPr lang="en-US" altLang="zh-CN" smtClean="0"/>
              <a:t>136</a:t>
            </a:r>
          </a:p>
          <a:p>
            <a:pPr eaLnBrk="1" hangingPunct="1"/>
            <a:r>
              <a:rPr lang="en-US" altLang="zh-CN" smtClean="0"/>
              <a:t>13.6 </a:t>
            </a:r>
            <a:r>
              <a:rPr lang="zh-CN" altLang="en-US" smtClean="0"/>
              <a:t>广域网的物理编址 </a:t>
            </a:r>
            <a:r>
              <a:rPr lang="en-US" altLang="zh-CN" smtClean="0"/>
              <a:t>136</a:t>
            </a:r>
          </a:p>
          <a:p>
            <a:pPr eaLnBrk="1" hangingPunct="1"/>
            <a:r>
              <a:rPr lang="en-US" altLang="zh-CN" smtClean="0"/>
              <a:t>13.7 </a:t>
            </a:r>
            <a:r>
              <a:rPr lang="zh-CN" altLang="en-US" smtClean="0"/>
              <a:t>下一跳转发 </a:t>
            </a:r>
            <a:r>
              <a:rPr lang="en-US" altLang="zh-CN" smtClean="0"/>
              <a:t>137</a:t>
            </a:r>
          </a:p>
          <a:p>
            <a:pPr eaLnBrk="1" hangingPunct="1"/>
            <a:r>
              <a:rPr lang="en-US" altLang="zh-CN" smtClean="0"/>
              <a:t>13.8 </a:t>
            </a:r>
            <a:r>
              <a:rPr lang="zh-CN" altLang="en-US" smtClean="0"/>
              <a:t>源地址独立性 </a:t>
            </a:r>
            <a:r>
              <a:rPr lang="en-US" altLang="zh-CN" smtClean="0"/>
              <a:t>137</a:t>
            </a:r>
          </a:p>
          <a:p>
            <a:pPr eaLnBrk="1" hangingPunct="1"/>
            <a:r>
              <a:rPr lang="en-US" altLang="zh-CN" smtClean="0"/>
              <a:t>13.9 </a:t>
            </a:r>
            <a:r>
              <a:rPr lang="zh-CN" altLang="en-US" smtClean="0"/>
              <a:t>分层地址与路由的关系 </a:t>
            </a:r>
            <a:r>
              <a:rPr lang="en-US" altLang="zh-CN" smtClean="0"/>
              <a:t>138</a:t>
            </a:r>
          </a:p>
          <a:p>
            <a:pPr eaLnBrk="1" hangingPunct="1"/>
            <a:r>
              <a:rPr lang="en-US" altLang="zh-CN" smtClean="0"/>
              <a:t>13.10 </a:t>
            </a:r>
            <a:r>
              <a:rPr lang="zh-CN" altLang="en-US" smtClean="0"/>
              <a:t>广域网中的路由 </a:t>
            </a:r>
            <a:r>
              <a:rPr lang="en-US" altLang="zh-CN" smtClean="0"/>
              <a:t>139</a:t>
            </a:r>
          </a:p>
          <a:p>
            <a:pPr eaLnBrk="1" hangingPunct="1"/>
            <a:r>
              <a:rPr lang="en-US" altLang="zh-CN" smtClean="0"/>
              <a:t>13.11 </a:t>
            </a:r>
            <a:r>
              <a:rPr lang="zh-CN" altLang="en-US" smtClean="0"/>
              <a:t>默认路径的使用 </a:t>
            </a:r>
            <a:r>
              <a:rPr lang="en-US" altLang="zh-CN" smtClean="0"/>
              <a:t>140</a:t>
            </a:r>
          </a:p>
          <a:p>
            <a:pPr eaLnBrk="1" hangingPunct="1"/>
            <a:r>
              <a:rPr lang="en-US" altLang="zh-CN" smtClean="0"/>
              <a:t>13.12 </a:t>
            </a:r>
            <a:r>
              <a:rPr lang="zh-CN" altLang="en-US" smtClean="0"/>
              <a:t>路由表计算 </a:t>
            </a:r>
            <a:r>
              <a:rPr lang="en-US" altLang="zh-CN" smtClean="0"/>
              <a:t>140</a:t>
            </a:r>
          </a:p>
          <a:p>
            <a:pPr eaLnBrk="1" hangingPunct="1"/>
            <a:r>
              <a:rPr lang="en-US" altLang="zh-CN" smtClean="0"/>
              <a:t>13.13 </a:t>
            </a:r>
            <a:r>
              <a:rPr lang="zh-CN" altLang="en-US" smtClean="0"/>
              <a:t>图的最短路径计算 </a:t>
            </a:r>
            <a:r>
              <a:rPr lang="en-US" altLang="zh-CN" smtClean="0"/>
              <a:t>141</a:t>
            </a:r>
          </a:p>
          <a:p>
            <a:pPr eaLnBrk="1" hangingPunct="1"/>
            <a:r>
              <a:rPr lang="en-US" altLang="zh-CN" smtClean="0"/>
              <a:t>13.14 </a:t>
            </a:r>
            <a:r>
              <a:rPr lang="zh-CN" altLang="en-US" smtClean="0"/>
              <a:t>分布式路径计算 </a:t>
            </a:r>
            <a:r>
              <a:rPr lang="en-US" altLang="zh-CN" smtClean="0"/>
              <a:t>142</a:t>
            </a:r>
          </a:p>
          <a:p>
            <a:pPr eaLnBrk="1" hangingPunct="1"/>
            <a:r>
              <a:rPr lang="en-US" altLang="zh-CN" smtClean="0"/>
              <a:t>13.15 </a:t>
            </a:r>
            <a:r>
              <a:rPr lang="zh-CN" altLang="en-US" smtClean="0"/>
              <a:t>距离矢量路由 </a:t>
            </a:r>
            <a:r>
              <a:rPr lang="en-US" altLang="zh-CN" smtClean="0"/>
              <a:t>143</a:t>
            </a:r>
          </a:p>
          <a:p>
            <a:pPr eaLnBrk="1" hangingPunct="1"/>
            <a:r>
              <a:rPr lang="en-US" altLang="zh-CN" smtClean="0"/>
              <a:t>13.16 </a:t>
            </a:r>
            <a:r>
              <a:rPr lang="zh-CN" altLang="en-US" smtClean="0"/>
              <a:t>链路状态路由 </a:t>
            </a:r>
            <a:r>
              <a:rPr lang="en-US" altLang="zh-CN" smtClean="0"/>
              <a:t>144</a:t>
            </a:r>
          </a:p>
          <a:p>
            <a:pPr eaLnBrk="1" hangingPunct="1"/>
            <a:r>
              <a:rPr lang="en-US" altLang="zh-CN" smtClean="0"/>
              <a:t>13.17 </a:t>
            </a:r>
            <a:r>
              <a:rPr lang="zh-CN" altLang="en-US" smtClean="0"/>
              <a:t>广域网技术实例 </a:t>
            </a:r>
            <a:r>
              <a:rPr lang="en-US" altLang="zh-CN" smtClean="0"/>
              <a:t>144</a:t>
            </a:r>
          </a:p>
          <a:p>
            <a:pPr eaLnBrk="1" hangingPunct="1"/>
            <a:r>
              <a:rPr lang="en-US" altLang="zh-CN" smtClean="0"/>
              <a:t>13.18 </a:t>
            </a:r>
            <a:r>
              <a:rPr lang="zh-CN" altLang="en-US" smtClean="0"/>
              <a:t>小结 </a:t>
            </a:r>
            <a:r>
              <a:rPr lang="en-US" altLang="zh-CN" smtClean="0"/>
              <a:t>146</a:t>
            </a:r>
          </a:p>
          <a:p>
            <a:pPr eaLnBrk="1" hangingPunct="1"/>
            <a:r>
              <a:rPr lang="zh-CN" altLang="en-US" smtClean="0"/>
              <a:t>练习题 </a:t>
            </a:r>
            <a:r>
              <a:rPr lang="en-US" altLang="zh-CN" smtClean="0"/>
              <a:t>146</a:t>
            </a:r>
          </a:p>
          <a:p>
            <a:pPr eaLnBrk="1" hangingPunct="1"/>
            <a:r>
              <a:rPr lang="zh-CN" altLang="en-US" smtClean="0"/>
              <a:t>第</a:t>
            </a:r>
            <a:r>
              <a:rPr lang="en-US" altLang="zh-CN" smtClean="0"/>
              <a:t>14</a:t>
            </a:r>
            <a:r>
              <a:rPr lang="zh-CN" altLang="en-US" smtClean="0"/>
              <a:t>章 面向连结型网络与</a:t>
            </a:r>
            <a:r>
              <a:rPr lang="en-US" altLang="zh-CN" smtClean="0"/>
              <a:t>ATM 147</a:t>
            </a:r>
          </a:p>
          <a:p>
            <a:pPr eaLnBrk="1" hangingPunct="1"/>
            <a:r>
              <a:rPr lang="en-US" altLang="zh-CN" smtClean="0"/>
              <a:t>14.1 </a:t>
            </a:r>
            <a:r>
              <a:rPr lang="zh-CN" altLang="en-US" smtClean="0"/>
              <a:t>概述 </a:t>
            </a:r>
            <a:r>
              <a:rPr lang="en-US" altLang="zh-CN" smtClean="0"/>
              <a:t>147</a:t>
            </a:r>
          </a:p>
          <a:p>
            <a:pPr eaLnBrk="1" hangingPunct="1"/>
            <a:r>
              <a:rPr lang="en-US" altLang="zh-CN" smtClean="0"/>
              <a:t>14.2 </a:t>
            </a:r>
            <a:r>
              <a:rPr lang="zh-CN" altLang="en-US" smtClean="0"/>
              <a:t>单一的全局网络 </a:t>
            </a:r>
            <a:r>
              <a:rPr lang="en-US" altLang="zh-CN" smtClean="0"/>
              <a:t>147</a:t>
            </a:r>
          </a:p>
          <a:p>
            <a:pPr eaLnBrk="1" hangingPunct="1"/>
            <a:r>
              <a:rPr lang="en-US" altLang="zh-CN" smtClean="0"/>
              <a:t>14.3 ISDN</a:t>
            </a:r>
            <a:r>
              <a:rPr lang="zh-CN" altLang="en-US" smtClean="0"/>
              <a:t>与</a:t>
            </a:r>
            <a:r>
              <a:rPr lang="en-US" altLang="zh-CN" smtClean="0"/>
              <a:t>ATM 147</a:t>
            </a:r>
          </a:p>
          <a:p>
            <a:pPr eaLnBrk="1" hangingPunct="1"/>
            <a:r>
              <a:rPr lang="en-US" altLang="zh-CN" smtClean="0"/>
              <a:t>14.4 ATM</a:t>
            </a:r>
            <a:r>
              <a:rPr lang="zh-CN" altLang="en-US" smtClean="0"/>
              <a:t>设计与信元 </a:t>
            </a:r>
            <a:r>
              <a:rPr lang="en-US" altLang="zh-CN" smtClean="0"/>
              <a:t>147</a:t>
            </a:r>
          </a:p>
          <a:p>
            <a:pPr eaLnBrk="1" hangingPunct="1"/>
            <a:r>
              <a:rPr lang="en-US" altLang="zh-CN" smtClean="0"/>
              <a:t>14.5 </a:t>
            </a:r>
            <a:r>
              <a:rPr lang="zh-CN" altLang="en-US" smtClean="0"/>
              <a:t>面向连结型服务 </a:t>
            </a:r>
            <a:r>
              <a:rPr lang="en-US" altLang="zh-CN" smtClean="0"/>
              <a:t>149</a:t>
            </a:r>
          </a:p>
          <a:p>
            <a:pPr eaLnBrk="1" hangingPunct="1"/>
            <a:r>
              <a:rPr lang="en-US" altLang="zh-CN" smtClean="0"/>
              <a:t>14.6 VPI/VCI 149</a:t>
            </a:r>
          </a:p>
          <a:p>
            <a:pPr eaLnBrk="1" hangingPunct="1"/>
            <a:r>
              <a:rPr lang="en-US" altLang="zh-CN" smtClean="0"/>
              <a:t>14.7 </a:t>
            </a:r>
            <a:r>
              <a:rPr lang="zh-CN" altLang="en-US" smtClean="0"/>
              <a:t>标记与标记交换 </a:t>
            </a:r>
            <a:r>
              <a:rPr lang="en-US" altLang="zh-CN" smtClean="0"/>
              <a:t>149</a:t>
            </a:r>
          </a:p>
          <a:p>
            <a:pPr eaLnBrk="1" hangingPunct="1"/>
            <a:r>
              <a:rPr lang="en-US" altLang="zh-CN" smtClean="0"/>
              <a:t>14.8 </a:t>
            </a:r>
            <a:r>
              <a:rPr lang="zh-CN" altLang="en-US" smtClean="0"/>
              <a:t>通过</a:t>
            </a:r>
            <a:r>
              <a:rPr lang="en-US" altLang="zh-CN" smtClean="0"/>
              <a:t>ATM</a:t>
            </a:r>
            <a:r>
              <a:rPr lang="zh-CN" altLang="en-US" smtClean="0"/>
              <a:t>网络的转发过程 </a:t>
            </a:r>
            <a:r>
              <a:rPr lang="en-US" altLang="zh-CN" smtClean="0"/>
              <a:t>150</a:t>
            </a:r>
          </a:p>
          <a:p>
            <a:pPr eaLnBrk="1" hangingPunct="1"/>
            <a:r>
              <a:rPr lang="en-US" altLang="zh-CN" smtClean="0"/>
              <a:t>14.9 </a:t>
            </a:r>
            <a:r>
              <a:rPr lang="zh-CN" altLang="en-US" smtClean="0"/>
              <a:t>永久型虚线路 </a:t>
            </a:r>
            <a:r>
              <a:rPr lang="en-US" altLang="zh-CN" smtClean="0"/>
              <a:t>151</a:t>
            </a:r>
          </a:p>
          <a:p>
            <a:pPr eaLnBrk="1" hangingPunct="1"/>
            <a:r>
              <a:rPr lang="en-US" altLang="zh-CN" smtClean="0"/>
              <a:t>14.10 </a:t>
            </a:r>
            <a:r>
              <a:rPr lang="zh-CN" altLang="en-US" smtClean="0"/>
              <a:t>交换型虚线路 </a:t>
            </a:r>
            <a:r>
              <a:rPr lang="en-US" altLang="zh-CN" smtClean="0"/>
              <a:t>152</a:t>
            </a:r>
          </a:p>
          <a:p>
            <a:pPr eaLnBrk="1" hangingPunct="1"/>
            <a:r>
              <a:rPr lang="en-US" altLang="zh-CN" smtClean="0"/>
              <a:t>14.11 </a:t>
            </a:r>
            <a:r>
              <a:rPr lang="zh-CN" altLang="en-US" smtClean="0"/>
              <a:t>服务质量 </a:t>
            </a:r>
            <a:r>
              <a:rPr lang="en-US" altLang="zh-CN" smtClean="0"/>
              <a:t>152</a:t>
            </a:r>
          </a:p>
          <a:p>
            <a:pPr eaLnBrk="1" hangingPunct="1"/>
            <a:r>
              <a:rPr lang="en-US" altLang="zh-CN" smtClean="0"/>
              <a:t>14.12 </a:t>
            </a:r>
            <a:r>
              <a:rPr lang="zh-CN" altLang="en-US" smtClean="0"/>
              <a:t>采用信元和标记交换的动机 </a:t>
            </a:r>
            <a:r>
              <a:rPr lang="en-US" altLang="zh-CN" smtClean="0"/>
              <a:t>153</a:t>
            </a:r>
          </a:p>
          <a:p>
            <a:pPr eaLnBrk="1" hangingPunct="1"/>
            <a:r>
              <a:rPr lang="en-US" altLang="zh-CN" smtClean="0"/>
              <a:t>14.13 ATM</a:t>
            </a:r>
            <a:r>
              <a:rPr lang="zh-CN" altLang="en-US" smtClean="0"/>
              <a:t>数据传输与</a:t>
            </a:r>
            <a:r>
              <a:rPr lang="en-US" altLang="zh-CN" smtClean="0"/>
              <a:t>AAL5 153</a:t>
            </a:r>
          </a:p>
          <a:p>
            <a:pPr eaLnBrk="1" hangingPunct="1"/>
            <a:r>
              <a:rPr lang="en-US" altLang="zh-CN" smtClean="0"/>
              <a:t>14.14 </a:t>
            </a:r>
            <a:r>
              <a:rPr lang="zh-CN" altLang="en-US" smtClean="0"/>
              <a:t>对</a:t>
            </a:r>
            <a:r>
              <a:rPr lang="en-US" altLang="zh-CN" smtClean="0"/>
              <a:t>ATM</a:t>
            </a:r>
            <a:r>
              <a:rPr lang="zh-CN" altLang="en-US" smtClean="0"/>
              <a:t>的评价 </a:t>
            </a:r>
            <a:r>
              <a:rPr lang="en-US" altLang="zh-CN" smtClean="0"/>
              <a:t>154</a:t>
            </a:r>
          </a:p>
          <a:p>
            <a:pPr eaLnBrk="1" hangingPunct="1"/>
            <a:r>
              <a:rPr lang="en-US" altLang="zh-CN" smtClean="0"/>
              <a:t>14.15 </a:t>
            </a:r>
            <a:r>
              <a:rPr lang="zh-CN" altLang="en-US" smtClean="0"/>
              <a:t>多协议标记交换 </a:t>
            </a:r>
            <a:r>
              <a:rPr lang="en-US" altLang="zh-CN" smtClean="0"/>
              <a:t>155</a:t>
            </a:r>
          </a:p>
          <a:p>
            <a:pPr eaLnBrk="1" hangingPunct="1"/>
            <a:r>
              <a:rPr lang="en-US" altLang="zh-CN" smtClean="0"/>
              <a:t>14.16 </a:t>
            </a:r>
            <a:r>
              <a:rPr lang="zh-CN" altLang="en-US" smtClean="0"/>
              <a:t>小结 </a:t>
            </a:r>
            <a:r>
              <a:rPr lang="en-US" altLang="zh-CN" smtClean="0"/>
              <a:t>155</a:t>
            </a:r>
          </a:p>
          <a:p>
            <a:pPr eaLnBrk="1" hangingPunct="1"/>
            <a:r>
              <a:rPr lang="zh-CN" altLang="en-US" smtClean="0"/>
              <a:t>练习题 </a:t>
            </a:r>
            <a:r>
              <a:rPr lang="en-US" altLang="zh-CN" smtClean="0"/>
              <a:t>155</a:t>
            </a:r>
          </a:p>
          <a:p>
            <a:pPr eaLnBrk="1" hangingPunct="1"/>
            <a:r>
              <a:rPr lang="zh-CN" altLang="en-US" smtClean="0"/>
              <a:t>第</a:t>
            </a:r>
            <a:r>
              <a:rPr lang="en-US" altLang="zh-CN" smtClean="0"/>
              <a:t>15</a:t>
            </a:r>
            <a:r>
              <a:rPr lang="zh-CN" altLang="en-US" smtClean="0"/>
              <a:t>章 网络所有权、服务模式和性能 </a:t>
            </a:r>
            <a:r>
              <a:rPr lang="en-US" altLang="zh-CN" smtClean="0"/>
              <a:t>157</a:t>
            </a:r>
          </a:p>
          <a:p>
            <a:pPr eaLnBrk="1" hangingPunct="1"/>
            <a:r>
              <a:rPr lang="en-US" altLang="zh-CN" smtClean="0"/>
              <a:t>15.1 </a:t>
            </a:r>
            <a:r>
              <a:rPr lang="zh-CN" altLang="en-US" smtClean="0"/>
              <a:t>概述 </a:t>
            </a:r>
            <a:r>
              <a:rPr lang="en-US" altLang="zh-CN" smtClean="0"/>
              <a:t>157</a:t>
            </a:r>
          </a:p>
          <a:p>
            <a:pPr eaLnBrk="1" hangingPunct="1"/>
            <a:r>
              <a:rPr lang="en-US" altLang="zh-CN" smtClean="0"/>
              <a:t>15.2 </a:t>
            </a:r>
            <a:r>
              <a:rPr lang="zh-CN" altLang="en-US" smtClean="0"/>
              <a:t>网络所有权 </a:t>
            </a:r>
            <a:r>
              <a:rPr lang="en-US" altLang="zh-CN" smtClean="0"/>
              <a:t>157</a:t>
            </a:r>
          </a:p>
          <a:p>
            <a:pPr eaLnBrk="1" hangingPunct="1"/>
            <a:r>
              <a:rPr lang="en-US" altLang="zh-CN" smtClean="0"/>
              <a:t>15.3 </a:t>
            </a:r>
            <a:r>
              <a:rPr lang="zh-CN" altLang="en-US" smtClean="0"/>
              <a:t>专用与公用网络 </a:t>
            </a:r>
            <a:r>
              <a:rPr lang="en-US" altLang="zh-CN" smtClean="0"/>
              <a:t>158</a:t>
            </a:r>
          </a:p>
          <a:p>
            <a:pPr eaLnBrk="1" hangingPunct="1"/>
            <a:r>
              <a:rPr lang="en-US" altLang="zh-CN" smtClean="0"/>
              <a:t>15.4 </a:t>
            </a:r>
            <a:r>
              <a:rPr lang="zh-CN" altLang="en-US" smtClean="0"/>
              <a:t>优点与缺点 </a:t>
            </a:r>
            <a:r>
              <a:rPr lang="en-US" altLang="zh-CN" smtClean="0"/>
              <a:t>158</a:t>
            </a:r>
          </a:p>
          <a:p>
            <a:pPr eaLnBrk="1" hangingPunct="1"/>
            <a:r>
              <a:rPr lang="en-US" altLang="zh-CN" smtClean="0"/>
              <a:t>15.5 </a:t>
            </a:r>
            <a:r>
              <a:rPr lang="zh-CN" altLang="en-US" smtClean="0"/>
              <a:t>虚拟专用网络 </a:t>
            </a:r>
            <a:r>
              <a:rPr lang="en-US" altLang="zh-CN" smtClean="0"/>
              <a:t>159</a:t>
            </a:r>
          </a:p>
          <a:p>
            <a:pPr eaLnBrk="1" hangingPunct="1"/>
            <a:r>
              <a:rPr lang="en-US" altLang="zh-CN" smtClean="0"/>
              <a:t>15.6 </a:t>
            </a:r>
            <a:r>
              <a:rPr lang="zh-CN" altLang="en-US" smtClean="0"/>
              <a:t>保证绝对隐私 </a:t>
            </a:r>
            <a:r>
              <a:rPr lang="en-US" altLang="zh-CN" smtClean="0"/>
              <a:t>159</a:t>
            </a:r>
          </a:p>
          <a:p>
            <a:pPr eaLnBrk="1" hangingPunct="1"/>
            <a:r>
              <a:rPr lang="en-US" altLang="zh-CN" smtClean="0"/>
              <a:t>15.7 </a:t>
            </a:r>
            <a:r>
              <a:rPr lang="zh-CN" altLang="en-US" smtClean="0"/>
              <a:t>服务模式 </a:t>
            </a:r>
            <a:r>
              <a:rPr lang="en-US" altLang="zh-CN" smtClean="0"/>
              <a:t>160</a:t>
            </a:r>
          </a:p>
          <a:p>
            <a:pPr eaLnBrk="1" hangingPunct="1"/>
            <a:r>
              <a:rPr lang="en-US" altLang="zh-CN" smtClean="0"/>
              <a:t>15.8 </a:t>
            </a:r>
            <a:r>
              <a:rPr lang="zh-CN" altLang="en-US" smtClean="0"/>
              <a:t>面向连结型服务模式 </a:t>
            </a:r>
            <a:r>
              <a:rPr lang="en-US" altLang="zh-CN" smtClean="0"/>
              <a:t>160</a:t>
            </a:r>
          </a:p>
          <a:p>
            <a:pPr eaLnBrk="1" hangingPunct="1"/>
            <a:r>
              <a:rPr lang="en-US" altLang="zh-CN" smtClean="0"/>
              <a:t>15.9 </a:t>
            </a:r>
            <a:r>
              <a:rPr lang="zh-CN" altLang="en-US" smtClean="0"/>
              <a:t>无连结型服务模式 </a:t>
            </a:r>
            <a:r>
              <a:rPr lang="en-US" altLang="zh-CN" smtClean="0"/>
              <a:t>161</a:t>
            </a:r>
          </a:p>
          <a:p>
            <a:pPr eaLnBrk="1" hangingPunct="1"/>
            <a:r>
              <a:rPr lang="en-US" altLang="zh-CN" smtClean="0"/>
              <a:t>15.10 </a:t>
            </a:r>
            <a:r>
              <a:rPr lang="zh-CN" altLang="en-US" smtClean="0"/>
              <a:t>内部和外部服务模式 </a:t>
            </a:r>
            <a:r>
              <a:rPr lang="en-US" altLang="zh-CN" smtClean="0"/>
              <a:t>161</a:t>
            </a:r>
          </a:p>
          <a:p>
            <a:pPr eaLnBrk="1" hangingPunct="1"/>
            <a:r>
              <a:rPr lang="en-US" altLang="zh-CN" smtClean="0"/>
              <a:t>15.11 </a:t>
            </a:r>
            <a:r>
              <a:rPr lang="zh-CN" altLang="en-US" smtClean="0"/>
              <a:t>服务模式比较 </a:t>
            </a:r>
            <a:r>
              <a:rPr lang="en-US" altLang="zh-CN" smtClean="0"/>
              <a:t>161</a:t>
            </a:r>
          </a:p>
          <a:p>
            <a:pPr eaLnBrk="1" hangingPunct="1"/>
            <a:r>
              <a:rPr lang="en-US" altLang="zh-CN" smtClean="0"/>
              <a:t>15.12 </a:t>
            </a:r>
            <a:r>
              <a:rPr lang="zh-CN" altLang="en-US" smtClean="0"/>
              <a:t>服务模式举例 </a:t>
            </a:r>
            <a:r>
              <a:rPr lang="en-US" altLang="zh-CN" smtClean="0"/>
              <a:t>162</a:t>
            </a:r>
          </a:p>
          <a:p>
            <a:pPr eaLnBrk="1" hangingPunct="1"/>
            <a:r>
              <a:rPr lang="en-US" altLang="zh-CN" smtClean="0"/>
              <a:t>15.13 </a:t>
            </a:r>
            <a:r>
              <a:rPr lang="zh-CN" altLang="en-US" smtClean="0"/>
              <a:t>地址与连结标识符 </a:t>
            </a:r>
            <a:r>
              <a:rPr lang="en-US" altLang="zh-CN" smtClean="0"/>
              <a:t>162</a:t>
            </a:r>
          </a:p>
          <a:p>
            <a:pPr eaLnBrk="1" hangingPunct="1"/>
            <a:r>
              <a:rPr lang="en-US" altLang="zh-CN" smtClean="0"/>
              <a:t>15.14 </a:t>
            </a:r>
            <a:r>
              <a:rPr lang="zh-CN" altLang="en-US" smtClean="0"/>
              <a:t>网络性能特征 </a:t>
            </a:r>
            <a:r>
              <a:rPr lang="en-US" altLang="zh-CN" smtClean="0"/>
              <a:t>163</a:t>
            </a:r>
          </a:p>
          <a:p>
            <a:pPr eaLnBrk="1" hangingPunct="1"/>
            <a:r>
              <a:rPr lang="en-US" altLang="zh-CN" smtClean="0"/>
              <a:t>15.15 </a:t>
            </a:r>
            <a:r>
              <a:rPr lang="zh-CN" altLang="en-US" smtClean="0"/>
              <a:t>抖动 </a:t>
            </a:r>
            <a:r>
              <a:rPr lang="en-US" altLang="zh-CN" smtClean="0"/>
              <a:t>166</a:t>
            </a:r>
          </a:p>
          <a:p>
            <a:pPr eaLnBrk="1" hangingPunct="1"/>
            <a:r>
              <a:rPr lang="en-US" altLang="zh-CN" smtClean="0"/>
              <a:t>15.16 </a:t>
            </a:r>
            <a:r>
              <a:rPr lang="zh-CN" altLang="en-US" smtClean="0"/>
              <a:t>小结 </a:t>
            </a:r>
            <a:r>
              <a:rPr lang="en-US" altLang="zh-CN" smtClean="0"/>
              <a:t>166</a:t>
            </a:r>
          </a:p>
          <a:p>
            <a:pPr eaLnBrk="1" hangingPunct="1"/>
            <a:r>
              <a:rPr lang="zh-CN" altLang="en-US" smtClean="0"/>
              <a:t>练习题 </a:t>
            </a:r>
            <a:r>
              <a:rPr lang="en-US" altLang="zh-CN" smtClean="0"/>
              <a:t>167</a:t>
            </a:r>
          </a:p>
          <a:p>
            <a:pPr eaLnBrk="1" hangingPunct="1"/>
            <a:r>
              <a:rPr lang="zh-CN" altLang="en-US" smtClean="0"/>
              <a:t>第</a:t>
            </a:r>
            <a:r>
              <a:rPr lang="en-US" altLang="zh-CN" smtClean="0"/>
              <a:t>16</a:t>
            </a:r>
            <a:r>
              <a:rPr lang="zh-CN" altLang="en-US" smtClean="0"/>
              <a:t>章 协议与分层 </a:t>
            </a:r>
            <a:r>
              <a:rPr lang="en-US" altLang="zh-CN" smtClean="0"/>
              <a:t>168</a:t>
            </a:r>
          </a:p>
          <a:p>
            <a:pPr eaLnBrk="1" hangingPunct="1"/>
            <a:r>
              <a:rPr lang="en-US" altLang="zh-CN" smtClean="0"/>
              <a:t>16.1 </a:t>
            </a:r>
            <a:r>
              <a:rPr lang="zh-CN" altLang="en-US" smtClean="0"/>
              <a:t>概述 </a:t>
            </a:r>
            <a:r>
              <a:rPr lang="en-US" altLang="zh-CN" smtClean="0"/>
              <a:t>168</a:t>
            </a:r>
          </a:p>
          <a:p>
            <a:pPr eaLnBrk="1" hangingPunct="1"/>
            <a:r>
              <a:rPr lang="en-US" altLang="zh-CN" smtClean="0"/>
              <a:t>16.2 </a:t>
            </a:r>
            <a:r>
              <a:rPr lang="zh-CN" altLang="en-US" smtClean="0"/>
              <a:t>协议的必要性 </a:t>
            </a:r>
            <a:r>
              <a:rPr lang="en-US" altLang="zh-CN" smtClean="0"/>
              <a:t>168</a:t>
            </a:r>
          </a:p>
          <a:p>
            <a:pPr eaLnBrk="1" hangingPunct="1"/>
            <a:r>
              <a:rPr lang="en-US" altLang="zh-CN" smtClean="0"/>
              <a:t>16.3 </a:t>
            </a:r>
            <a:r>
              <a:rPr lang="zh-CN" altLang="en-US" smtClean="0"/>
              <a:t>协议组 </a:t>
            </a:r>
            <a:r>
              <a:rPr lang="en-US" altLang="zh-CN" smtClean="0"/>
              <a:t>168</a:t>
            </a:r>
          </a:p>
          <a:p>
            <a:pPr eaLnBrk="1" hangingPunct="1"/>
            <a:r>
              <a:rPr lang="en-US" altLang="zh-CN" smtClean="0"/>
              <a:t>16.4 </a:t>
            </a:r>
            <a:r>
              <a:rPr lang="zh-CN" altLang="en-US" smtClean="0"/>
              <a:t>协议设计规划 </a:t>
            </a:r>
            <a:r>
              <a:rPr lang="en-US" altLang="zh-CN" smtClean="0"/>
              <a:t>169</a:t>
            </a:r>
          </a:p>
          <a:p>
            <a:pPr eaLnBrk="1" hangingPunct="1"/>
            <a:r>
              <a:rPr lang="en-US" altLang="zh-CN" smtClean="0"/>
              <a:t>16.5 </a:t>
            </a:r>
            <a:r>
              <a:rPr lang="zh-CN" altLang="en-US" smtClean="0"/>
              <a:t>七层功能 </a:t>
            </a:r>
            <a:r>
              <a:rPr lang="en-US" altLang="zh-CN" smtClean="0"/>
              <a:t>169</a:t>
            </a:r>
          </a:p>
          <a:p>
            <a:pPr eaLnBrk="1" hangingPunct="1"/>
            <a:r>
              <a:rPr lang="en-US" altLang="zh-CN" smtClean="0"/>
              <a:t>16.6 </a:t>
            </a:r>
            <a:r>
              <a:rPr lang="zh-CN" altLang="en-US" smtClean="0"/>
              <a:t>栈：分层软件 </a:t>
            </a:r>
            <a:r>
              <a:rPr lang="en-US" altLang="zh-CN" smtClean="0"/>
              <a:t>170</a:t>
            </a:r>
          </a:p>
          <a:p>
            <a:pPr eaLnBrk="1" hangingPunct="1"/>
            <a:r>
              <a:rPr lang="en-US" altLang="zh-CN" smtClean="0"/>
              <a:t>16.7 </a:t>
            </a:r>
            <a:r>
              <a:rPr lang="zh-CN" altLang="en-US" smtClean="0"/>
              <a:t>分层软件如何工作 </a:t>
            </a:r>
            <a:r>
              <a:rPr lang="en-US" altLang="zh-CN" smtClean="0"/>
              <a:t>171</a:t>
            </a:r>
          </a:p>
          <a:p>
            <a:pPr eaLnBrk="1" hangingPunct="1"/>
            <a:r>
              <a:rPr lang="en-US" altLang="zh-CN" smtClean="0"/>
              <a:t>16.8 </a:t>
            </a:r>
            <a:r>
              <a:rPr lang="zh-CN" altLang="en-US" smtClean="0"/>
              <a:t>多层嵌套的头部 </a:t>
            </a:r>
            <a:r>
              <a:rPr lang="en-US" altLang="zh-CN" smtClean="0"/>
              <a:t>171</a:t>
            </a:r>
          </a:p>
          <a:p>
            <a:pPr eaLnBrk="1" hangingPunct="1"/>
            <a:r>
              <a:rPr lang="en-US" altLang="zh-CN" smtClean="0"/>
              <a:t>16.9 </a:t>
            </a:r>
            <a:r>
              <a:rPr lang="zh-CN" altLang="en-US" smtClean="0"/>
              <a:t>分层的科学依据 </a:t>
            </a:r>
            <a:r>
              <a:rPr lang="en-US" altLang="zh-CN" smtClean="0"/>
              <a:t>172</a:t>
            </a:r>
          </a:p>
          <a:p>
            <a:pPr eaLnBrk="1" hangingPunct="1"/>
            <a:r>
              <a:rPr lang="en-US" altLang="zh-CN" smtClean="0"/>
              <a:t>16.10 </a:t>
            </a:r>
            <a:r>
              <a:rPr lang="zh-CN" altLang="en-US" smtClean="0"/>
              <a:t>协议所采用的技术 </a:t>
            </a:r>
            <a:r>
              <a:rPr lang="en-US" altLang="zh-CN" smtClean="0"/>
              <a:t>172</a:t>
            </a:r>
          </a:p>
          <a:p>
            <a:pPr eaLnBrk="1" hangingPunct="1"/>
            <a:r>
              <a:rPr lang="en-US" altLang="zh-CN" smtClean="0"/>
              <a:t>16.11 </a:t>
            </a:r>
            <a:r>
              <a:rPr lang="zh-CN" altLang="en-US" smtClean="0"/>
              <a:t>协议设计技巧 </a:t>
            </a:r>
            <a:r>
              <a:rPr lang="en-US" altLang="zh-CN" smtClean="0"/>
              <a:t>178</a:t>
            </a:r>
          </a:p>
          <a:p>
            <a:pPr eaLnBrk="1" hangingPunct="1"/>
            <a:r>
              <a:rPr lang="en-US" altLang="zh-CN" smtClean="0"/>
              <a:t>16.12 </a:t>
            </a:r>
            <a:r>
              <a:rPr lang="zh-CN" altLang="en-US" smtClean="0"/>
              <a:t>小结 </a:t>
            </a:r>
            <a:r>
              <a:rPr lang="en-US" altLang="zh-CN" smtClean="0"/>
              <a:t>178</a:t>
            </a:r>
          </a:p>
          <a:p>
            <a:pPr eaLnBrk="1" hangingPunct="1"/>
            <a:r>
              <a:rPr lang="zh-CN" altLang="en-US" smtClean="0"/>
              <a:t>练习题 </a:t>
            </a:r>
            <a:r>
              <a:rPr lang="en-US" altLang="zh-CN" smtClean="0"/>
              <a:t>179</a:t>
            </a:r>
          </a:p>
          <a:p>
            <a:pPr eaLnBrk="1" hangingPunct="1"/>
            <a:r>
              <a:rPr lang="zh-CN" altLang="en-US" smtClean="0"/>
              <a:t>第四部分 网络互联</a:t>
            </a:r>
          </a:p>
          <a:p>
            <a:pPr eaLnBrk="1" hangingPunct="1"/>
            <a:r>
              <a:rPr lang="zh-CN" altLang="en-US" smtClean="0"/>
              <a:t>第</a:t>
            </a:r>
            <a:r>
              <a:rPr lang="en-US" altLang="zh-CN" smtClean="0"/>
              <a:t>17</a:t>
            </a:r>
            <a:r>
              <a:rPr lang="zh-CN" altLang="en-US" smtClean="0"/>
              <a:t>章 网络互联：概念、结构与协议 </a:t>
            </a:r>
            <a:r>
              <a:rPr lang="en-US" altLang="zh-CN" smtClean="0"/>
              <a:t>182</a:t>
            </a:r>
          </a:p>
          <a:p>
            <a:pPr eaLnBrk="1" hangingPunct="1"/>
            <a:r>
              <a:rPr lang="en-US" altLang="zh-CN" smtClean="0"/>
              <a:t>17.1 </a:t>
            </a:r>
            <a:r>
              <a:rPr lang="zh-CN" altLang="en-US" smtClean="0"/>
              <a:t>概述 </a:t>
            </a:r>
            <a:r>
              <a:rPr lang="en-US" altLang="zh-CN" smtClean="0"/>
              <a:t>182</a:t>
            </a:r>
          </a:p>
          <a:p>
            <a:pPr eaLnBrk="1" hangingPunct="1"/>
            <a:r>
              <a:rPr lang="en-US" altLang="zh-CN" smtClean="0"/>
              <a:t>17.2 </a:t>
            </a:r>
            <a:r>
              <a:rPr lang="zh-CN" altLang="en-US" smtClean="0"/>
              <a:t>网络互联的动机 </a:t>
            </a:r>
            <a:r>
              <a:rPr lang="en-US" altLang="zh-CN" smtClean="0"/>
              <a:t>182</a:t>
            </a:r>
          </a:p>
          <a:p>
            <a:pPr eaLnBrk="1" hangingPunct="1"/>
            <a:r>
              <a:rPr lang="en-US" altLang="zh-CN" smtClean="0"/>
              <a:t>17.3 </a:t>
            </a:r>
            <a:r>
              <a:rPr lang="zh-CN" altLang="en-US" smtClean="0"/>
              <a:t>全局服务概念 </a:t>
            </a:r>
            <a:r>
              <a:rPr lang="en-US" altLang="zh-CN" smtClean="0"/>
              <a:t>182</a:t>
            </a:r>
          </a:p>
          <a:p>
            <a:pPr eaLnBrk="1" hangingPunct="1"/>
            <a:r>
              <a:rPr lang="en-US" altLang="zh-CN" smtClean="0"/>
              <a:t>17.4 </a:t>
            </a:r>
            <a:r>
              <a:rPr lang="zh-CN" altLang="en-US" smtClean="0"/>
              <a:t>异构网络中的全局服务 </a:t>
            </a:r>
            <a:r>
              <a:rPr lang="en-US" altLang="zh-CN" smtClean="0"/>
              <a:t>183</a:t>
            </a:r>
          </a:p>
          <a:p>
            <a:pPr eaLnBrk="1" hangingPunct="1"/>
            <a:r>
              <a:rPr lang="en-US" altLang="zh-CN" smtClean="0"/>
              <a:t>17.5 </a:t>
            </a:r>
            <a:r>
              <a:rPr lang="zh-CN" altLang="en-US" smtClean="0"/>
              <a:t>网络互联 </a:t>
            </a:r>
            <a:r>
              <a:rPr lang="en-US" altLang="zh-CN" smtClean="0"/>
              <a:t>183</a:t>
            </a:r>
          </a:p>
          <a:p>
            <a:pPr eaLnBrk="1" hangingPunct="1"/>
            <a:r>
              <a:rPr lang="en-US" altLang="zh-CN" smtClean="0"/>
              <a:t>17.6 </a:t>
            </a:r>
            <a:r>
              <a:rPr lang="zh-CN" altLang="en-US" smtClean="0"/>
              <a:t>用路由器连接物理网络 </a:t>
            </a:r>
            <a:r>
              <a:rPr lang="en-US" altLang="zh-CN" smtClean="0"/>
              <a:t>183</a:t>
            </a:r>
          </a:p>
          <a:p>
            <a:pPr eaLnBrk="1" hangingPunct="1"/>
            <a:r>
              <a:rPr lang="en-US" altLang="zh-CN" smtClean="0"/>
              <a:t>17.7 </a:t>
            </a:r>
            <a:r>
              <a:rPr lang="zh-CN" altLang="en-US" smtClean="0"/>
              <a:t>互联网体系结构 </a:t>
            </a:r>
            <a:r>
              <a:rPr lang="en-US" altLang="zh-CN" smtClean="0"/>
              <a:t>184</a:t>
            </a:r>
          </a:p>
          <a:p>
            <a:pPr eaLnBrk="1" hangingPunct="1"/>
            <a:r>
              <a:rPr lang="en-US" altLang="zh-CN" smtClean="0"/>
              <a:t>17.8 </a:t>
            </a:r>
            <a:r>
              <a:rPr lang="zh-CN" altLang="en-US" smtClean="0"/>
              <a:t>实现全局服务 </a:t>
            </a:r>
            <a:r>
              <a:rPr lang="en-US" altLang="zh-CN" smtClean="0"/>
              <a:t>184</a:t>
            </a:r>
          </a:p>
          <a:p>
            <a:pPr eaLnBrk="1" hangingPunct="1"/>
            <a:r>
              <a:rPr lang="en-US" altLang="zh-CN" smtClean="0"/>
              <a:t>17.9 </a:t>
            </a:r>
            <a:r>
              <a:rPr lang="zh-CN" altLang="en-US" smtClean="0"/>
              <a:t>虚拟网络 </a:t>
            </a:r>
            <a:r>
              <a:rPr lang="en-US" altLang="zh-CN" smtClean="0"/>
              <a:t>185</a:t>
            </a:r>
          </a:p>
          <a:p>
            <a:pPr eaLnBrk="1" hangingPunct="1"/>
            <a:r>
              <a:rPr lang="en-US" altLang="zh-CN" smtClean="0"/>
              <a:t>17.10 </a:t>
            </a:r>
            <a:r>
              <a:rPr lang="zh-CN" altLang="en-US" smtClean="0"/>
              <a:t>网络互联协议 </a:t>
            </a:r>
            <a:r>
              <a:rPr lang="en-US" altLang="zh-CN" smtClean="0"/>
              <a:t>186</a:t>
            </a:r>
          </a:p>
          <a:p>
            <a:pPr eaLnBrk="1" hangingPunct="1"/>
            <a:r>
              <a:rPr lang="en-US" altLang="zh-CN" smtClean="0"/>
              <a:t>17.11 </a:t>
            </a:r>
            <a:r>
              <a:rPr lang="zh-CN" altLang="en-US" smtClean="0"/>
              <a:t>网络互联及</a:t>
            </a:r>
            <a:r>
              <a:rPr lang="en-US" altLang="zh-CN" smtClean="0"/>
              <a:t>TCP/IP</a:t>
            </a:r>
            <a:r>
              <a:rPr lang="zh-CN" altLang="en-US" smtClean="0"/>
              <a:t>的重要性 </a:t>
            </a:r>
            <a:r>
              <a:rPr lang="en-US" altLang="zh-CN" smtClean="0"/>
              <a:t>186</a:t>
            </a:r>
          </a:p>
          <a:p>
            <a:pPr eaLnBrk="1" hangingPunct="1"/>
            <a:r>
              <a:rPr lang="en-US" altLang="zh-CN" smtClean="0"/>
              <a:t>17.12 </a:t>
            </a:r>
            <a:r>
              <a:rPr lang="zh-CN" altLang="en-US" smtClean="0"/>
              <a:t>分层与</a:t>
            </a:r>
            <a:r>
              <a:rPr lang="en-US" altLang="zh-CN" smtClean="0"/>
              <a:t>TCP/IP</a:t>
            </a:r>
            <a:r>
              <a:rPr lang="zh-CN" altLang="en-US" smtClean="0"/>
              <a:t>协议 </a:t>
            </a:r>
            <a:r>
              <a:rPr lang="en-US" altLang="zh-CN" smtClean="0"/>
              <a:t>186</a:t>
            </a:r>
          </a:p>
          <a:p>
            <a:pPr eaLnBrk="1" hangingPunct="1"/>
            <a:r>
              <a:rPr lang="en-US" altLang="zh-CN" smtClean="0"/>
              <a:t>17.13 </a:t>
            </a:r>
            <a:r>
              <a:rPr lang="zh-CN" altLang="en-US" smtClean="0"/>
              <a:t>主机、路由器及协议层 </a:t>
            </a:r>
            <a:r>
              <a:rPr lang="en-US" altLang="zh-CN" smtClean="0"/>
              <a:t>187</a:t>
            </a:r>
          </a:p>
          <a:p>
            <a:pPr eaLnBrk="1" hangingPunct="1"/>
            <a:r>
              <a:rPr lang="en-US" altLang="zh-CN" smtClean="0"/>
              <a:t>17.14 </a:t>
            </a:r>
            <a:r>
              <a:rPr lang="zh-CN" altLang="en-US" smtClean="0"/>
              <a:t>小结 </a:t>
            </a:r>
            <a:r>
              <a:rPr lang="en-US" altLang="zh-CN" smtClean="0"/>
              <a:t>188</a:t>
            </a:r>
          </a:p>
          <a:p>
            <a:pPr eaLnBrk="1" hangingPunct="1"/>
            <a:r>
              <a:rPr lang="zh-CN" altLang="en-US" smtClean="0"/>
              <a:t>练习题 </a:t>
            </a:r>
            <a:r>
              <a:rPr lang="en-US" altLang="zh-CN" smtClean="0"/>
              <a:t>188</a:t>
            </a:r>
          </a:p>
          <a:p>
            <a:pPr eaLnBrk="1" hangingPunct="1"/>
            <a:r>
              <a:rPr lang="zh-CN" altLang="en-US" smtClean="0"/>
              <a:t>第</a:t>
            </a:r>
            <a:r>
              <a:rPr lang="en-US" altLang="zh-CN" smtClean="0"/>
              <a:t>18</a:t>
            </a:r>
            <a:r>
              <a:rPr lang="zh-CN" altLang="en-US" smtClean="0"/>
              <a:t>章 网际协议地址 </a:t>
            </a:r>
            <a:r>
              <a:rPr lang="en-US" altLang="zh-CN" smtClean="0"/>
              <a:t>189</a:t>
            </a:r>
          </a:p>
          <a:p>
            <a:pPr eaLnBrk="1" hangingPunct="1"/>
            <a:r>
              <a:rPr lang="en-US" altLang="zh-CN" smtClean="0"/>
              <a:t>18.1 </a:t>
            </a:r>
            <a:r>
              <a:rPr lang="zh-CN" altLang="en-US" smtClean="0"/>
              <a:t>概述 </a:t>
            </a:r>
            <a:r>
              <a:rPr lang="en-US" altLang="zh-CN" smtClean="0"/>
              <a:t>189</a:t>
            </a:r>
          </a:p>
          <a:p>
            <a:pPr eaLnBrk="1" hangingPunct="1"/>
            <a:r>
              <a:rPr lang="en-US" altLang="zh-CN" smtClean="0"/>
              <a:t>18.2 </a:t>
            </a:r>
            <a:r>
              <a:rPr lang="zh-CN" altLang="en-US" smtClean="0"/>
              <a:t>虚拟互联网的地址 </a:t>
            </a:r>
            <a:r>
              <a:rPr lang="en-US" altLang="zh-CN" smtClean="0"/>
              <a:t>189</a:t>
            </a:r>
          </a:p>
          <a:p>
            <a:pPr eaLnBrk="1" hangingPunct="1"/>
            <a:r>
              <a:rPr lang="en-US" altLang="zh-CN" smtClean="0"/>
              <a:t>18.3 lP</a:t>
            </a:r>
            <a:r>
              <a:rPr lang="zh-CN" altLang="en-US" smtClean="0"/>
              <a:t>编址方案 </a:t>
            </a:r>
            <a:r>
              <a:rPr lang="en-US" altLang="zh-CN" smtClean="0"/>
              <a:t>190</a:t>
            </a:r>
          </a:p>
          <a:p>
            <a:pPr eaLnBrk="1" hangingPunct="1"/>
            <a:r>
              <a:rPr lang="en-US" altLang="zh-CN" smtClean="0"/>
              <a:t>18.4 lP</a:t>
            </a:r>
            <a:r>
              <a:rPr lang="zh-CN" altLang="en-US" smtClean="0"/>
              <a:t>地址的层次结构 </a:t>
            </a:r>
            <a:r>
              <a:rPr lang="en-US" altLang="zh-CN" smtClean="0"/>
              <a:t>190</a:t>
            </a:r>
          </a:p>
          <a:p>
            <a:pPr eaLnBrk="1" hangingPunct="1"/>
            <a:r>
              <a:rPr lang="en-US" altLang="zh-CN" smtClean="0"/>
              <a:t>18.5 IP</a:t>
            </a:r>
            <a:r>
              <a:rPr lang="zh-CN" altLang="en-US" smtClean="0"/>
              <a:t>地址的原分类 </a:t>
            </a:r>
            <a:r>
              <a:rPr lang="en-US" altLang="zh-CN" smtClean="0"/>
              <a:t>190</a:t>
            </a:r>
          </a:p>
          <a:p>
            <a:pPr eaLnBrk="1" hangingPunct="1"/>
            <a:r>
              <a:rPr lang="en-US" altLang="zh-CN" smtClean="0"/>
              <a:t>18.6 </a:t>
            </a:r>
            <a:r>
              <a:rPr lang="zh-CN" altLang="en-US" smtClean="0"/>
              <a:t>地址类别的计算 </a:t>
            </a:r>
            <a:r>
              <a:rPr lang="en-US" altLang="zh-CN" smtClean="0"/>
              <a:t>191</a:t>
            </a:r>
          </a:p>
          <a:p>
            <a:pPr eaLnBrk="1" hangingPunct="1"/>
            <a:r>
              <a:rPr lang="en-US" altLang="zh-CN" smtClean="0"/>
              <a:t>18.7 </a:t>
            </a:r>
            <a:r>
              <a:rPr lang="zh-CN" altLang="en-US" smtClean="0"/>
              <a:t>点分十进制表示法 </a:t>
            </a:r>
            <a:r>
              <a:rPr lang="en-US" altLang="zh-CN" smtClean="0"/>
              <a:t>192</a:t>
            </a:r>
          </a:p>
          <a:p>
            <a:pPr eaLnBrk="1" hangingPunct="1"/>
            <a:r>
              <a:rPr lang="en-US" altLang="zh-CN" smtClean="0"/>
              <a:t>18.8 </a:t>
            </a:r>
            <a:r>
              <a:rPr lang="zh-CN" altLang="en-US" smtClean="0"/>
              <a:t>类别与点分十进制表示法 </a:t>
            </a:r>
            <a:r>
              <a:rPr lang="en-US" altLang="zh-CN" smtClean="0"/>
              <a:t>193</a:t>
            </a:r>
          </a:p>
          <a:p>
            <a:pPr eaLnBrk="1" hangingPunct="1"/>
            <a:r>
              <a:rPr lang="en-US" altLang="zh-CN" smtClean="0"/>
              <a:t>18.9 </a:t>
            </a:r>
            <a:r>
              <a:rPr lang="zh-CN" altLang="en-US" smtClean="0"/>
              <a:t>地址空间的划分 </a:t>
            </a:r>
            <a:r>
              <a:rPr lang="en-US" altLang="zh-CN" smtClean="0"/>
              <a:t>193</a:t>
            </a:r>
          </a:p>
          <a:p>
            <a:pPr eaLnBrk="1" hangingPunct="1"/>
            <a:r>
              <a:rPr lang="en-US" altLang="zh-CN" smtClean="0"/>
              <a:t>18.10 </a:t>
            </a:r>
            <a:r>
              <a:rPr lang="zh-CN" altLang="en-US" smtClean="0"/>
              <a:t>地址的授权 </a:t>
            </a:r>
            <a:r>
              <a:rPr lang="en-US" altLang="zh-CN" smtClean="0"/>
              <a:t>193</a:t>
            </a:r>
          </a:p>
          <a:p>
            <a:pPr eaLnBrk="1" hangingPunct="1"/>
            <a:r>
              <a:rPr lang="en-US" altLang="zh-CN" smtClean="0"/>
              <a:t>18.11 </a:t>
            </a:r>
            <a:r>
              <a:rPr lang="zh-CN" altLang="en-US" smtClean="0"/>
              <a:t>有类编址举例 </a:t>
            </a:r>
            <a:r>
              <a:rPr lang="en-US" altLang="zh-CN" smtClean="0"/>
              <a:t>194</a:t>
            </a:r>
          </a:p>
          <a:p>
            <a:pPr eaLnBrk="1" hangingPunct="1"/>
            <a:r>
              <a:rPr lang="en-US" altLang="zh-CN" smtClean="0"/>
              <a:t>18.12 </a:t>
            </a:r>
            <a:r>
              <a:rPr lang="zh-CN" altLang="en-US" smtClean="0"/>
              <a:t>子网与无类编址 </a:t>
            </a:r>
            <a:r>
              <a:rPr lang="en-US" altLang="zh-CN" smtClean="0"/>
              <a:t>194</a:t>
            </a:r>
          </a:p>
          <a:p>
            <a:pPr eaLnBrk="1" hangingPunct="1"/>
            <a:r>
              <a:rPr lang="en-US" altLang="zh-CN" smtClean="0"/>
              <a:t>18.13 </a:t>
            </a:r>
            <a:r>
              <a:rPr lang="zh-CN" altLang="en-US" smtClean="0"/>
              <a:t>地址掩码 </a:t>
            </a:r>
            <a:r>
              <a:rPr lang="en-US" altLang="zh-CN" smtClean="0"/>
              <a:t>195</a:t>
            </a:r>
          </a:p>
          <a:p>
            <a:pPr eaLnBrk="1" hangingPunct="1"/>
            <a:r>
              <a:rPr lang="en-US" altLang="zh-CN" smtClean="0"/>
              <a:t>18.14 CIDR</a:t>
            </a:r>
            <a:r>
              <a:rPr lang="zh-CN" altLang="en-US" smtClean="0"/>
              <a:t>表示法 </a:t>
            </a:r>
            <a:r>
              <a:rPr lang="en-US" altLang="zh-CN" smtClean="0"/>
              <a:t>196</a:t>
            </a:r>
          </a:p>
          <a:p>
            <a:pPr eaLnBrk="1" hangingPunct="1"/>
            <a:r>
              <a:rPr lang="en-US" altLang="zh-CN" smtClean="0"/>
              <a:t>18.15 CIDR</a:t>
            </a:r>
            <a:r>
              <a:rPr lang="zh-CN" altLang="en-US" smtClean="0"/>
              <a:t>地址块举例 </a:t>
            </a:r>
            <a:r>
              <a:rPr lang="en-US" altLang="zh-CN" smtClean="0"/>
              <a:t>196</a:t>
            </a:r>
          </a:p>
          <a:p>
            <a:pPr eaLnBrk="1" hangingPunct="1"/>
            <a:r>
              <a:rPr lang="en-US" altLang="zh-CN" smtClean="0"/>
              <a:t>18.16 CIDR</a:t>
            </a:r>
            <a:r>
              <a:rPr lang="zh-CN" altLang="en-US" smtClean="0"/>
              <a:t>主机地址 </a:t>
            </a:r>
            <a:r>
              <a:rPr lang="en-US" altLang="zh-CN" smtClean="0"/>
              <a:t>196</a:t>
            </a:r>
          </a:p>
          <a:p>
            <a:pPr eaLnBrk="1" hangingPunct="1"/>
            <a:r>
              <a:rPr lang="en-US" altLang="zh-CN" smtClean="0"/>
              <a:t>18.17 </a:t>
            </a:r>
            <a:r>
              <a:rPr lang="zh-CN" altLang="en-US" smtClean="0"/>
              <a:t>特殊</a:t>
            </a:r>
            <a:r>
              <a:rPr lang="en-US" altLang="zh-CN" smtClean="0"/>
              <a:t>IP</a:t>
            </a:r>
            <a:r>
              <a:rPr lang="zh-CN" altLang="en-US" smtClean="0"/>
              <a:t>地址 </a:t>
            </a:r>
            <a:r>
              <a:rPr lang="en-US" altLang="zh-CN" smtClean="0"/>
              <a:t>197</a:t>
            </a:r>
          </a:p>
          <a:p>
            <a:pPr eaLnBrk="1" hangingPunct="1"/>
            <a:r>
              <a:rPr lang="en-US" altLang="zh-CN" smtClean="0"/>
              <a:t>18.18 </a:t>
            </a:r>
            <a:r>
              <a:rPr lang="zh-CN" altLang="en-US" smtClean="0"/>
              <a:t>特殊</a:t>
            </a:r>
            <a:r>
              <a:rPr lang="en-US" altLang="zh-CN" smtClean="0"/>
              <a:t>IP</a:t>
            </a:r>
            <a:r>
              <a:rPr lang="zh-CN" altLang="en-US" smtClean="0"/>
              <a:t>地址小结 </a:t>
            </a:r>
            <a:r>
              <a:rPr lang="en-US" altLang="zh-CN" smtClean="0"/>
              <a:t>199</a:t>
            </a:r>
          </a:p>
          <a:p>
            <a:pPr eaLnBrk="1" hangingPunct="1"/>
            <a:r>
              <a:rPr lang="en-US" altLang="zh-CN" smtClean="0"/>
              <a:t>18.19 </a:t>
            </a:r>
            <a:r>
              <a:rPr lang="zh-CN" altLang="en-US" smtClean="0"/>
              <a:t>伯克利广播地址形式 </a:t>
            </a:r>
            <a:r>
              <a:rPr lang="en-US" altLang="zh-CN" smtClean="0"/>
              <a:t>199</a:t>
            </a:r>
          </a:p>
          <a:p>
            <a:pPr eaLnBrk="1" hangingPunct="1"/>
            <a:r>
              <a:rPr lang="en-US" altLang="zh-CN" smtClean="0"/>
              <a:t>18.20 </a:t>
            </a:r>
            <a:r>
              <a:rPr lang="zh-CN" altLang="en-US" smtClean="0"/>
              <a:t>路由器与</a:t>
            </a:r>
            <a:r>
              <a:rPr lang="en-US" altLang="zh-CN" smtClean="0"/>
              <a:t>IP</a:t>
            </a:r>
            <a:r>
              <a:rPr lang="zh-CN" altLang="en-US" smtClean="0"/>
              <a:t>寻址原理 </a:t>
            </a:r>
            <a:r>
              <a:rPr lang="en-US" altLang="zh-CN" smtClean="0"/>
              <a:t>199</a:t>
            </a:r>
          </a:p>
          <a:p>
            <a:pPr eaLnBrk="1" hangingPunct="1"/>
            <a:r>
              <a:rPr lang="en-US" altLang="zh-CN" smtClean="0"/>
              <a:t>18.21 </a:t>
            </a:r>
            <a:r>
              <a:rPr lang="zh-CN" altLang="en-US" smtClean="0"/>
              <a:t>多穴主机 </a:t>
            </a:r>
            <a:r>
              <a:rPr lang="en-US" altLang="zh-CN" smtClean="0"/>
              <a:t>200</a:t>
            </a:r>
          </a:p>
          <a:p>
            <a:pPr eaLnBrk="1" hangingPunct="1"/>
            <a:r>
              <a:rPr lang="en-US" altLang="zh-CN" smtClean="0"/>
              <a:t>18.22 </a:t>
            </a:r>
            <a:r>
              <a:rPr lang="zh-CN" altLang="en-US" smtClean="0"/>
              <a:t>小结 </a:t>
            </a:r>
            <a:r>
              <a:rPr lang="en-US" altLang="zh-CN" smtClean="0"/>
              <a:t>200</a:t>
            </a:r>
          </a:p>
          <a:p>
            <a:pPr eaLnBrk="1" hangingPunct="1"/>
            <a:r>
              <a:rPr lang="zh-CN" altLang="en-US" smtClean="0"/>
              <a:t>练习题 </a:t>
            </a:r>
            <a:r>
              <a:rPr lang="en-US" altLang="zh-CN" smtClean="0"/>
              <a:t>201</a:t>
            </a:r>
          </a:p>
          <a:p>
            <a:pPr eaLnBrk="1" hangingPunct="1"/>
            <a:r>
              <a:rPr lang="zh-CN" altLang="en-US" smtClean="0"/>
              <a:t>第</a:t>
            </a:r>
            <a:r>
              <a:rPr lang="en-US" altLang="zh-CN" smtClean="0"/>
              <a:t>19</a:t>
            </a:r>
            <a:r>
              <a:rPr lang="zh-CN" altLang="en-US" smtClean="0"/>
              <a:t>章 协议地址绑定 </a:t>
            </a:r>
            <a:r>
              <a:rPr lang="en-US" altLang="zh-CN" smtClean="0"/>
              <a:t>202</a:t>
            </a:r>
          </a:p>
          <a:p>
            <a:pPr eaLnBrk="1" hangingPunct="1"/>
            <a:r>
              <a:rPr lang="en-US" altLang="zh-CN" smtClean="0"/>
              <a:t>19.1 </a:t>
            </a:r>
            <a:r>
              <a:rPr lang="zh-CN" altLang="en-US" smtClean="0"/>
              <a:t>概述 </a:t>
            </a:r>
            <a:r>
              <a:rPr lang="en-US" altLang="zh-CN" smtClean="0"/>
              <a:t>202</a:t>
            </a:r>
          </a:p>
          <a:p>
            <a:pPr eaLnBrk="1" hangingPunct="1"/>
            <a:r>
              <a:rPr lang="en-US" altLang="zh-CN" smtClean="0"/>
              <a:t>19.2 </a:t>
            </a:r>
            <a:r>
              <a:rPr lang="zh-CN" altLang="en-US" smtClean="0"/>
              <a:t>协议地址和分组传递 </a:t>
            </a:r>
            <a:r>
              <a:rPr lang="en-US" altLang="zh-CN" smtClean="0"/>
              <a:t>202</a:t>
            </a:r>
          </a:p>
          <a:p>
            <a:pPr eaLnBrk="1" hangingPunct="1"/>
            <a:r>
              <a:rPr lang="en-US" altLang="zh-CN" smtClean="0"/>
              <a:t>19.3 </a:t>
            </a:r>
            <a:r>
              <a:rPr lang="zh-CN" altLang="en-US" smtClean="0"/>
              <a:t>地址解析 </a:t>
            </a:r>
            <a:r>
              <a:rPr lang="en-US" altLang="zh-CN" smtClean="0"/>
              <a:t>202</a:t>
            </a:r>
          </a:p>
          <a:p>
            <a:pPr eaLnBrk="1" hangingPunct="1"/>
            <a:r>
              <a:rPr lang="en-US" altLang="zh-CN" smtClean="0"/>
              <a:t>19.4 </a:t>
            </a:r>
            <a:r>
              <a:rPr lang="zh-CN" altLang="en-US" smtClean="0"/>
              <a:t>地址解析技术 </a:t>
            </a:r>
            <a:r>
              <a:rPr lang="en-US" altLang="zh-CN" smtClean="0"/>
              <a:t>203</a:t>
            </a:r>
          </a:p>
          <a:p>
            <a:pPr eaLnBrk="1" hangingPunct="1"/>
            <a:r>
              <a:rPr lang="en-US" altLang="zh-CN" smtClean="0"/>
              <a:t>19.5 </a:t>
            </a:r>
            <a:r>
              <a:rPr lang="zh-CN" altLang="en-US" smtClean="0"/>
              <a:t>查表法地址解析 </a:t>
            </a:r>
            <a:r>
              <a:rPr lang="en-US" altLang="zh-CN" smtClean="0"/>
              <a:t>204</a:t>
            </a:r>
          </a:p>
          <a:p>
            <a:pPr eaLnBrk="1" hangingPunct="1"/>
            <a:r>
              <a:rPr lang="en-US" altLang="zh-CN" smtClean="0"/>
              <a:t>19.6 </a:t>
            </a:r>
            <a:r>
              <a:rPr lang="zh-CN" altLang="en-US" smtClean="0"/>
              <a:t>封闭式计算法地址解析 </a:t>
            </a:r>
            <a:r>
              <a:rPr lang="en-US" altLang="zh-CN" smtClean="0"/>
              <a:t>205</a:t>
            </a:r>
          </a:p>
          <a:p>
            <a:pPr eaLnBrk="1" hangingPunct="1"/>
            <a:r>
              <a:rPr lang="en-US" altLang="zh-CN" smtClean="0"/>
              <a:t>19.7 </a:t>
            </a:r>
            <a:r>
              <a:rPr lang="zh-CN" altLang="en-US" smtClean="0"/>
              <a:t>报文交换法地址解析 </a:t>
            </a:r>
            <a:r>
              <a:rPr lang="en-US" altLang="zh-CN" smtClean="0"/>
              <a:t>205</a:t>
            </a:r>
          </a:p>
          <a:p>
            <a:pPr eaLnBrk="1" hangingPunct="1"/>
            <a:r>
              <a:rPr lang="en-US" altLang="zh-CN" smtClean="0"/>
              <a:t>19.8 </a:t>
            </a:r>
            <a:r>
              <a:rPr lang="zh-CN" altLang="en-US" smtClean="0"/>
              <a:t>地址解析协议 </a:t>
            </a:r>
            <a:r>
              <a:rPr lang="en-US" altLang="zh-CN" smtClean="0"/>
              <a:t>206</a:t>
            </a:r>
          </a:p>
          <a:p>
            <a:pPr eaLnBrk="1" hangingPunct="1"/>
            <a:r>
              <a:rPr lang="en-US" altLang="zh-CN" smtClean="0"/>
              <a:t>19.9 ARP</a:t>
            </a:r>
            <a:r>
              <a:rPr lang="zh-CN" altLang="en-US" smtClean="0"/>
              <a:t>报文传递 </a:t>
            </a:r>
            <a:r>
              <a:rPr lang="en-US" altLang="zh-CN" smtClean="0"/>
              <a:t>206</a:t>
            </a:r>
          </a:p>
          <a:p>
            <a:pPr eaLnBrk="1" hangingPunct="1"/>
            <a:r>
              <a:rPr lang="en-US" altLang="zh-CN" smtClean="0"/>
              <a:t>19.10 ARP</a:t>
            </a:r>
            <a:r>
              <a:rPr lang="zh-CN" altLang="en-US" smtClean="0"/>
              <a:t>报文格式 </a:t>
            </a:r>
            <a:r>
              <a:rPr lang="en-US" altLang="zh-CN" smtClean="0"/>
              <a:t>207</a:t>
            </a:r>
          </a:p>
          <a:p>
            <a:pPr eaLnBrk="1" hangingPunct="1"/>
            <a:r>
              <a:rPr lang="en-US" altLang="zh-CN" smtClean="0"/>
              <a:t>19.11 </a:t>
            </a:r>
            <a:r>
              <a:rPr lang="zh-CN" altLang="en-US" smtClean="0"/>
              <a:t>发送</a:t>
            </a:r>
            <a:r>
              <a:rPr lang="en-US" altLang="zh-CN" smtClean="0"/>
              <a:t>ARP</a:t>
            </a:r>
            <a:r>
              <a:rPr lang="zh-CN" altLang="en-US" smtClean="0"/>
              <a:t>报文 </a:t>
            </a:r>
            <a:r>
              <a:rPr lang="en-US" altLang="zh-CN" smtClean="0"/>
              <a:t>208</a:t>
            </a:r>
          </a:p>
          <a:p>
            <a:pPr eaLnBrk="1" hangingPunct="1"/>
            <a:r>
              <a:rPr lang="en-US" altLang="zh-CN" smtClean="0"/>
              <a:t>19.12 </a:t>
            </a:r>
            <a:r>
              <a:rPr lang="zh-CN" altLang="en-US" smtClean="0"/>
              <a:t>识别</a:t>
            </a:r>
            <a:r>
              <a:rPr lang="en-US" altLang="zh-CN" smtClean="0"/>
              <a:t>ARP</a:t>
            </a:r>
            <a:r>
              <a:rPr lang="zh-CN" altLang="en-US" smtClean="0"/>
              <a:t>帧 </a:t>
            </a:r>
            <a:r>
              <a:rPr lang="en-US" altLang="zh-CN" smtClean="0"/>
              <a:t>208</a:t>
            </a:r>
          </a:p>
          <a:p>
            <a:pPr eaLnBrk="1" hangingPunct="1"/>
            <a:r>
              <a:rPr lang="en-US" altLang="zh-CN" smtClean="0"/>
              <a:t>19.13 </a:t>
            </a:r>
            <a:r>
              <a:rPr lang="zh-CN" altLang="en-US" smtClean="0"/>
              <a:t>高速缓存</a:t>
            </a:r>
            <a:r>
              <a:rPr lang="en-US" altLang="zh-CN" smtClean="0"/>
              <a:t>ARP</a:t>
            </a:r>
            <a:r>
              <a:rPr lang="zh-CN" altLang="en-US" smtClean="0"/>
              <a:t>响应 </a:t>
            </a:r>
            <a:r>
              <a:rPr lang="en-US" altLang="zh-CN" smtClean="0"/>
              <a:t>209</a:t>
            </a:r>
          </a:p>
          <a:p>
            <a:pPr eaLnBrk="1" hangingPunct="1"/>
            <a:r>
              <a:rPr lang="en-US" altLang="zh-CN" smtClean="0"/>
              <a:t>19.14 </a:t>
            </a:r>
            <a:r>
              <a:rPr lang="zh-CN" altLang="en-US" smtClean="0"/>
              <a:t>收到</a:t>
            </a:r>
            <a:r>
              <a:rPr lang="en-US" altLang="zh-CN" smtClean="0"/>
              <a:t>ARP</a:t>
            </a:r>
            <a:r>
              <a:rPr lang="zh-CN" altLang="en-US" smtClean="0"/>
              <a:t>报文的处理 </a:t>
            </a:r>
            <a:r>
              <a:rPr lang="en-US" altLang="zh-CN" smtClean="0"/>
              <a:t>209</a:t>
            </a:r>
          </a:p>
          <a:p>
            <a:pPr eaLnBrk="1" hangingPunct="1"/>
            <a:r>
              <a:rPr lang="en-US" altLang="zh-CN" smtClean="0"/>
              <a:t>19.15 </a:t>
            </a:r>
            <a:r>
              <a:rPr lang="zh-CN" altLang="en-US" smtClean="0"/>
              <a:t>分层、地址解析、协议地址 </a:t>
            </a:r>
            <a:r>
              <a:rPr lang="en-US" altLang="zh-CN" smtClean="0"/>
              <a:t>210</a:t>
            </a:r>
          </a:p>
          <a:p>
            <a:pPr eaLnBrk="1" hangingPunct="1"/>
            <a:r>
              <a:rPr lang="en-US" altLang="zh-CN" smtClean="0"/>
              <a:t>19.16 </a:t>
            </a:r>
            <a:r>
              <a:rPr lang="zh-CN" altLang="en-US" smtClean="0"/>
              <a:t>小结 </a:t>
            </a:r>
            <a:r>
              <a:rPr lang="en-US" altLang="zh-CN" smtClean="0"/>
              <a:t>210</a:t>
            </a:r>
          </a:p>
          <a:p>
            <a:pPr eaLnBrk="1" hangingPunct="1"/>
            <a:r>
              <a:rPr lang="zh-CN" altLang="en-US" smtClean="0"/>
              <a:t>练习题 </a:t>
            </a:r>
            <a:r>
              <a:rPr lang="en-US" altLang="zh-CN" smtClean="0"/>
              <a:t>211</a:t>
            </a:r>
          </a:p>
          <a:p>
            <a:pPr eaLnBrk="1" hangingPunct="1"/>
            <a:r>
              <a:rPr lang="zh-CN" altLang="en-US" smtClean="0"/>
              <a:t>第</a:t>
            </a:r>
            <a:r>
              <a:rPr lang="en-US" altLang="zh-CN" smtClean="0"/>
              <a:t>20</a:t>
            </a:r>
            <a:r>
              <a:rPr lang="zh-CN" altLang="en-US" smtClean="0"/>
              <a:t>章 </a:t>
            </a:r>
            <a:r>
              <a:rPr lang="en-US" altLang="zh-CN" smtClean="0"/>
              <a:t>IP</a:t>
            </a:r>
            <a:r>
              <a:rPr lang="zh-CN" altLang="en-US" smtClean="0"/>
              <a:t>数据报和数据报转发 </a:t>
            </a:r>
            <a:r>
              <a:rPr lang="en-US" altLang="zh-CN" smtClean="0"/>
              <a:t>212</a:t>
            </a:r>
          </a:p>
          <a:p>
            <a:pPr eaLnBrk="1" hangingPunct="1"/>
            <a:r>
              <a:rPr lang="en-US" altLang="zh-CN" smtClean="0"/>
              <a:t>20.1 </a:t>
            </a:r>
            <a:r>
              <a:rPr lang="zh-CN" altLang="en-US" smtClean="0"/>
              <a:t>概述 </a:t>
            </a:r>
            <a:r>
              <a:rPr lang="en-US" altLang="zh-CN" smtClean="0"/>
              <a:t>212</a:t>
            </a:r>
          </a:p>
          <a:p>
            <a:pPr eaLnBrk="1" hangingPunct="1"/>
            <a:r>
              <a:rPr lang="en-US" altLang="zh-CN" smtClean="0"/>
              <a:t>20.2 </a:t>
            </a:r>
            <a:r>
              <a:rPr lang="zh-CN" altLang="en-US" smtClean="0"/>
              <a:t>无连结服务 </a:t>
            </a:r>
            <a:r>
              <a:rPr lang="en-US" altLang="zh-CN" smtClean="0"/>
              <a:t>212</a:t>
            </a:r>
          </a:p>
          <a:p>
            <a:pPr eaLnBrk="1" hangingPunct="1"/>
            <a:r>
              <a:rPr lang="en-US" altLang="zh-CN" smtClean="0"/>
              <a:t>20.3 </a:t>
            </a:r>
            <a:r>
              <a:rPr lang="zh-CN" altLang="en-US" smtClean="0"/>
              <a:t>虚拟分组 </a:t>
            </a:r>
            <a:r>
              <a:rPr lang="en-US" altLang="zh-CN" smtClean="0"/>
              <a:t>212</a:t>
            </a:r>
          </a:p>
          <a:p>
            <a:pPr eaLnBrk="1" hangingPunct="1"/>
            <a:r>
              <a:rPr lang="en-US" altLang="zh-CN" smtClean="0"/>
              <a:t>20.4 IP</a:t>
            </a:r>
            <a:r>
              <a:rPr lang="zh-CN" altLang="en-US" smtClean="0"/>
              <a:t>数据报 </a:t>
            </a:r>
            <a:r>
              <a:rPr lang="en-US" altLang="zh-CN" smtClean="0"/>
              <a:t>213</a:t>
            </a:r>
          </a:p>
          <a:p>
            <a:pPr eaLnBrk="1" hangingPunct="1"/>
            <a:r>
              <a:rPr lang="en-US" altLang="zh-CN" smtClean="0"/>
              <a:t>20.5 IP</a:t>
            </a:r>
            <a:r>
              <a:rPr lang="zh-CN" altLang="en-US" smtClean="0"/>
              <a:t>数据报转发 </a:t>
            </a:r>
            <a:r>
              <a:rPr lang="en-US" altLang="zh-CN" smtClean="0"/>
              <a:t>214</a:t>
            </a:r>
          </a:p>
          <a:p>
            <a:pPr eaLnBrk="1" hangingPunct="1"/>
            <a:r>
              <a:rPr lang="en-US" altLang="zh-CN" smtClean="0"/>
              <a:t>20.6 IP</a:t>
            </a:r>
            <a:r>
              <a:rPr lang="zh-CN" altLang="en-US" smtClean="0"/>
              <a:t>地址与路由表项 </a:t>
            </a:r>
            <a:r>
              <a:rPr lang="en-US" altLang="zh-CN" smtClean="0"/>
              <a:t>214</a:t>
            </a:r>
          </a:p>
          <a:p>
            <a:pPr eaLnBrk="1" hangingPunct="1"/>
            <a:r>
              <a:rPr lang="en-US" altLang="zh-CN" smtClean="0"/>
              <a:t>20.7 </a:t>
            </a:r>
            <a:r>
              <a:rPr lang="zh-CN" altLang="en-US" smtClean="0"/>
              <a:t>掩码域与数据报转发 </a:t>
            </a:r>
            <a:r>
              <a:rPr lang="en-US" altLang="zh-CN" smtClean="0"/>
              <a:t>215</a:t>
            </a:r>
          </a:p>
          <a:p>
            <a:pPr eaLnBrk="1" hangingPunct="1"/>
            <a:r>
              <a:rPr lang="en-US" altLang="zh-CN" smtClean="0"/>
              <a:t>20.8 </a:t>
            </a:r>
            <a:r>
              <a:rPr lang="zh-CN" altLang="en-US" smtClean="0"/>
              <a:t>目的地与下一站地址 </a:t>
            </a:r>
            <a:r>
              <a:rPr lang="en-US" altLang="zh-CN" smtClean="0"/>
              <a:t>216</a:t>
            </a:r>
          </a:p>
          <a:p>
            <a:pPr eaLnBrk="1" hangingPunct="1"/>
            <a:r>
              <a:rPr lang="en-US" altLang="zh-CN" smtClean="0"/>
              <a:t>20.9 </a:t>
            </a:r>
            <a:r>
              <a:rPr lang="zh-CN" altLang="en-US" smtClean="0"/>
              <a:t>尽力传递 </a:t>
            </a:r>
            <a:r>
              <a:rPr lang="en-US" altLang="zh-CN" smtClean="0"/>
              <a:t>216</a:t>
            </a:r>
          </a:p>
          <a:p>
            <a:pPr eaLnBrk="1" hangingPunct="1"/>
            <a:r>
              <a:rPr lang="en-US" altLang="zh-CN" smtClean="0"/>
              <a:t>20.10 IP</a:t>
            </a:r>
            <a:r>
              <a:rPr lang="zh-CN" altLang="en-US" smtClean="0"/>
              <a:t>数据报头部格式 </a:t>
            </a:r>
            <a:r>
              <a:rPr lang="en-US" altLang="zh-CN" smtClean="0"/>
              <a:t>216</a:t>
            </a:r>
          </a:p>
          <a:p>
            <a:pPr eaLnBrk="1" hangingPunct="1"/>
            <a:r>
              <a:rPr lang="en-US" altLang="zh-CN" smtClean="0"/>
              <a:t>20.11 </a:t>
            </a:r>
            <a:r>
              <a:rPr lang="zh-CN" altLang="en-US" smtClean="0"/>
              <a:t>小结 </a:t>
            </a:r>
            <a:r>
              <a:rPr lang="en-US" altLang="zh-CN" smtClean="0"/>
              <a:t>217</a:t>
            </a:r>
          </a:p>
          <a:p>
            <a:pPr eaLnBrk="1" hangingPunct="1"/>
            <a:r>
              <a:rPr lang="zh-CN" altLang="en-US" smtClean="0"/>
              <a:t>练习题 </a:t>
            </a:r>
            <a:r>
              <a:rPr lang="en-US" altLang="zh-CN" smtClean="0"/>
              <a:t>217</a:t>
            </a:r>
          </a:p>
          <a:p>
            <a:pPr eaLnBrk="1" hangingPunct="1"/>
            <a:r>
              <a:rPr lang="zh-CN" altLang="en-US" smtClean="0"/>
              <a:t>第</a:t>
            </a:r>
            <a:r>
              <a:rPr lang="en-US" altLang="zh-CN" smtClean="0"/>
              <a:t>21</a:t>
            </a:r>
            <a:r>
              <a:rPr lang="zh-CN" altLang="en-US" smtClean="0"/>
              <a:t>章 </a:t>
            </a:r>
            <a:r>
              <a:rPr lang="en-US" altLang="zh-CN" smtClean="0"/>
              <a:t>IP</a:t>
            </a:r>
            <a:r>
              <a:rPr lang="zh-CN" altLang="en-US" smtClean="0"/>
              <a:t>封装、分片与重装 </a:t>
            </a:r>
            <a:r>
              <a:rPr lang="en-US" altLang="zh-CN" smtClean="0"/>
              <a:t>219</a:t>
            </a:r>
          </a:p>
          <a:p>
            <a:pPr eaLnBrk="1" hangingPunct="1"/>
            <a:r>
              <a:rPr lang="en-US" altLang="zh-CN" smtClean="0"/>
              <a:t>21.1 </a:t>
            </a:r>
            <a:r>
              <a:rPr lang="zh-CN" altLang="en-US" smtClean="0"/>
              <a:t>概述 </a:t>
            </a:r>
            <a:r>
              <a:rPr lang="en-US" altLang="zh-CN" smtClean="0"/>
              <a:t>219</a:t>
            </a:r>
          </a:p>
          <a:p>
            <a:pPr eaLnBrk="1" hangingPunct="1"/>
            <a:r>
              <a:rPr lang="en-US" altLang="zh-CN" smtClean="0"/>
              <a:t>21.2 </a:t>
            </a:r>
            <a:r>
              <a:rPr lang="zh-CN" altLang="en-US" smtClean="0"/>
              <a:t>数据报传输与帧 </a:t>
            </a:r>
            <a:r>
              <a:rPr lang="en-US" altLang="zh-CN" smtClean="0"/>
              <a:t>219</a:t>
            </a:r>
          </a:p>
          <a:p>
            <a:pPr eaLnBrk="1" hangingPunct="1"/>
            <a:r>
              <a:rPr lang="en-US" altLang="zh-CN" smtClean="0"/>
              <a:t>21.3 </a:t>
            </a:r>
            <a:r>
              <a:rPr lang="zh-CN" altLang="en-US" smtClean="0"/>
              <a:t>封装 </a:t>
            </a:r>
            <a:r>
              <a:rPr lang="en-US" altLang="zh-CN" smtClean="0"/>
              <a:t>219</a:t>
            </a:r>
          </a:p>
          <a:p>
            <a:pPr eaLnBrk="1" hangingPunct="1"/>
            <a:r>
              <a:rPr lang="en-US" altLang="zh-CN" smtClean="0"/>
              <a:t>21.4 </a:t>
            </a:r>
            <a:r>
              <a:rPr lang="zh-CN" altLang="en-US" smtClean="0"/>
              <a:t>通过互联网传输 </a:t>
            </a:r>
            <a:r>
              <a:rPr lang="en-US" altLang="zh-CN" smtClean="0"/>
              <a:t>220</a:t>
            </a:r>
          </a:p>
          <a:p>
            <a:pPr eaLnBrk="1" hangingPunct="1"/>
            <a:r>
              <a:rPr lang="en-US" altLang="zh-CN" smtClean="0"/>
              <a:t>21.5 MTU</a:t>
            </a:r>
            <a:r>
              <a:rPr lang="zh-CN" altLang="en-US" smtClean="0"/>
              <a:t>、数据报长度及封装 </a:t>
            </a:r>
            <a:r>
              <a:rPr lang="en-US" altLang="zh-CN" smtClean="0"/>
              <a:t>221</a:t>
            </a:r>
          </a:p>
          <a:p>
            <a:pPr eaLnBrk="1" hangingPunct="1"/>
            <a:r>
              <a:rPr lang="en-US" altLang="zh-CN" smtClean="0"/>
              <a:t>21.6 </a:t>
            </a:r>
            <a:r>
              <a:rPr lang="zh-CN" altLang="en-US" smtClean="0"/>
              <a:t>重装 </a:t>
            </a:r>
            <a:r>
              <a:rPr lang="en-US" altLang="zh-CN" smtClean="0"/>
              <a:t>222</a:t>
            </a:r>
          </a:p>
          <a:p>
            <a:pPr eaLnBrk="1" hangingPunct="1"/>
            <a:r>
              <a:rPr lang="en-US" altLang="zh-CN" smtClean="0"/>
              <a:t>21.7 </a:t>
            </a:r>
            <a:r>
              <a:rPr lang="zh-CN" altLang="en-US" smtClean="0"/>
              <a:t>标识数据报 </a:t>
            </a:r>
            <a:r>
              <a:rPr lang="en-US" altLang="zh-CN" smtClean="0"/>
              <a:t>223</a:t>
            </a:r>
          </a:p>
          <a:p>
            <a:pPr eaLnBrk="1" hangingPunct="1"/>
            <a:r>
              <a:rPr lang="en-US" altLang="zh-CN" smtClean="0"/>
              <a:t>21.8 </a:t>
            </a:r>
            <a:r>
              <a:rPr lang="zh-CN" altLang="en-US" smtClean="0"/>
              <a:t>片丢失问题 </a:t>
            </a:r>
            <a:r>
              <a:rPr lang="en-US" altLang="zh-CN" smtClean="0"/>
              <a:t>223</a:t>
            </a:r>
          </a:p>
          <a:p>
            <a:pPr eaLnBrk="1" hangingPunct="1"/>
            <a:r>
              <a:rPr lang="en-US" altLang="zh-CN" smtClean="0"/>
              <a:t>21.9 </a:t>
            </a:r>
            <a:r>
              <a:rPr lang="zh-CN" altLang="en-US" smtClean="0"/>
              <a:t>分片再分片 </a:t>
            </a:r>
            <a:r>
              <a:rPr lang="en-US" altLang="zh-CN" smtClean="0"/>
              <a:t>223</a:t>
            </a:r>
          </a:p>
          <a:p>
            <a:pPr eaLnBrk="1" hangingPunct="1"/>
            <a:r>
              <a:rPr lang="en-US" altLang="zh-CN" smtClean="0"/>
              <a:t>21.10 </a:t>
            </a:r>
            <a:r>
              <a:rPr lang="zh-CN" altLang="en-US" smtClean="0"/>
              <a:t>小结 </a:t>
            </a:r>
            <a:r>
              <a:rPr lang="en-US" altLang="zh-CN" smtClean="0"/>
              <a:t>223</a:t>
            </a:r>
          </a:p>
          <a:p>
            <a:pPr eaLnBrk="1" hangingPunct="1"/>
            <a:r>
              <a:rPr lang="zh-CN" altLang="en-US" smtClean="0"/>
              <a:t>练习题 </a:t>
            </a:r>
            <a:r>
              <a:rPr lang="en-US" altLang="zh-CN" smtClean="0"/>
              <a:t>224</a:t>
            </a:r>
          </a:p>
          <a:p>
            <a:pPr eaLnBrk="1" hangingPunct="1"/>
            <a:r>
              <a:rPr lang="zh-CN" altLang="en-US" smtClean="0"/>
              <a:t>第</a:t>
            </a:r>
            <a:r>
              <a:rPr lang="en-US" altLang="zh-CN" smtClean="0"/>
              <a:t>22</a:t>
            </a:r>
            <a:r>
              <a:rPr lang="zh-CN" altLang="en-US" smtClean="0"/>
              <a:t>章 未来的</a:t>
            </a:r>
            <a:r>
              <a:rPr lang="en-US" altLang="zh-CN" smtClean="0"/>
              <a:t>I P 225</a:t>
            </a:r>
          </a:p>
          <a:p>
            <a:pPr eaLnBrk="1" hangingPunct="1"/>
            <a:r>
              <a:rPr lang="en-US" altLang="zh-CN" smtClean="0"/>
              <a:t>22.1 </a:t>
            </a:r>
            <a:r>
              <a:rPr lang="zh-CN" altLang="en-US" smtClean="0"/>
              <a:t>概述 </a:t>
            </a:r>
            <a:r>
              <a:rPr lang="en-US" altLang="zh-CN" smtClean="0"/>
              <a:t>225</a:t>
            </a:r>
          </a:p>
          <a:p>
            <a:pPr eaLnBrk="1" hangingPunct="1"/>
            <a:r>
              <a:rPr lang="en-US" altLang="zh-CN" smtClean="0"/>
              <a:t>22.2 IP</a:t>
            </a:r>
            <a:r>
              <a:rPr lang="zh-CN" altLang="en-US" smtClean="0"/>
              <a:t>成功之处 </a:t>
            </a:r>
            <a:r>
              <a:rPr lang="en-US" altLang="zh-CN" smtClean="0"/>
              <a:t>225</a:t>
            </a:r>
          </a:p>
          <a:p>
            <a:pPr eaLnBrk="1" hangingPunct="1"/>
            <a:r>
              <a:rPr lang="en-US" altLang="zh-CN" smtClean="0"/>
              <a:t>22.3 </a:t>
            </a:r>
            <a:r>
              <a:rPr lang="zh-CN" altLang="en-US" smtClean="0"/>
              <a:t>改革的动机 </a:t>
            </a:r>
            <a:r>
              <a:rPr lang="en-US" altLang="zh-CN" smtClean="0"/>
              <a:t>225</a:t>
            </a:r>
          </a:p>
          <a:p>
            <a:pPr eaLnBrk="1" hangingPunct="1"/>
            <a:r>
              <a:rPr lang="en-US" altLang="zh-CN" smtClean="0"/>
              <a:t>22.4 </a:t>
            </a:r>
            <a:r>
              <a:rPr lang="zh-CN" altLang="en-US" smtClean="0"/>
              <a:t>名称和版本号 </a:t>
            </a:r>
            <a:r>
              <a:rPr lang="en-US" altLang="zh-CN" smtClean="0"/>
              <a:t>226</a:t>
            </a:r>
          </a:p>
          <a:p>
            <a:pPr eaLnBrk="1" hangingPunct="1"/>
            <a:r>
              <a:rPr lang="en-US" altLang="zh-CN" smtClean="0"/>
              <a:t>22.5 IPv6</a:t>
            </a:r>
            <a:r>
              <a:rPr lang="zh-CN" altLang="en-US" smtClean="0"/>
              <a:t>的特点 </a:t>
            </a:r>
            <a:r>
              <a:rPr lang="en-US" altLang="zh-CN" smtClean="0"/>
              <a:t>226</a:t>
            </a:r>
          </a:p>
          <a:p>
            <a:pPr eaLnBrk="1" hangingPunct="1"/>
            <a:r>
              <a:rPr lang="en-US" altLang="zh-CN" smtClean="0"/>
              <a:t>22.6 IPv6</a:t>
            </a:r>
            <a:r>
              <a:rPr lang="zh-CN" altLang="en-US" smtClean="0"/>
              <a:t>数据报格式 </a:t>
            </a:r>
            <a:r>
              <a:rPr lang="en-US" altLang="zh-CN" smtClean="0"/>
              <a:t>227</a:t>
            </a:r>
          </a:p>
          <a:p>
            <a:pPr eaLnBrk="1" hangingPunct="1"/>
            <a:r>
              <a:rPr lang="en-US" altLang="zh-CN" smtClean="0"/>
              <a:t>22.7 IPv6</a:t>
            </a:r>
            <a:r>
              <a:rPr lang="zh-CN" altLang="en-US" smtClean="0"/>
              <a:t>基本头部的格式 </a:t>
            </a:r>
            <a:r>
              <a:rPr lang="en-US" altLang="zh-CN" smtClean="0"/>
              <a:t>227</a:t>
            </a:r>
          </a:p>
          <a:p>
            <a:pPr eaLnBrk="1" hangingPunct="1"/>
            <a:r>
              <a:rPr lang="en-US" altLang="zh-CN" smtClean="0"/>
              <a:t>22.8 IPv6</a:t>
            </a:r>
            <a:r>
              <a:rPr lang="zh-CN" altLang="en-US" smtClean="0"/>
              <a:t>如何处理多重头部 </a:t>
            </a:r>
            <a:r>
              <a:rPr lang="en-US" altLang="zh-CN" smtClean="0"/>
              <a:t>228</a:t>
            </a:r>
          </a:p>
          <a:p>
            <a:pPr eaLnBrk="1" hangingPunct="1"/>
            <a:r>
              <a:rPr lang="en-US" altLang="zh-CN" smtClean="0"/>
              <a:t>22.9 </a:t>
            </a:r>
            <a:r>
              <a:rPr lang="zh-CN" altLang="en-US" smtClean="0"/>
              <a:t>分片、重装和通路</a:t>
            </a:r>
            <a:r>
              <a:rPr lang="en-US" altLang="zh-CN" smtClean="0"/>
              <a:t>MTU 229</a:t>
            </a:r>
          </a:p>
          <a:p>
            <a:pPr eaLnBrk="1" hangingPunct="1"/>
            <a:r>
              <a:rPr lang="en-US" altLang="zh-CN" smtClean="0"/>
              <a:t>22.10 </a:t>
            </a:r>
            <a:r>
              <a:rPr lang="zh-CN" altLang="en-US" smtClean="0"/>
              <a:t>采用多重头部的目的 </a:t>
            </a:r>
            <a:r>
              <a:rPr lang="en-US" altLang="zh-CN" smtClean="0"/>
              <a:t>230</a:t>
            </a:r>
          </a:p>
          <a:p>
            <a:pPr eaLnBrk="1" hangingPunct="1"/>
            <a:r>
              <a:rPr lang="en-US" altLang="zh-CN" smtClean="0"/>
              <a:t>22.11 IPv6</a:t>
            </a:r>
            <a:r>
              <a:rPr lang="zh-CN" altLang="en-US" smtClean="0"/>
              <a:t>编址 </a:t>
            </a:r>
            <a:r>
              <a:rPr lang="en-US" altLang="zh-CN" smtClean="0"/>
              <a:t>230</a:t>
            </a:r>
          </a:p>
          <a:p>
            <a:pPr eaLnBrk="1" hangingPunct="1"/>
            <a:r>
              <a:rPr lang="en-US" altLang="zh-CN" smtClean="0"/>
              <a:t>22.12 IPv6</a:t>
            </a:r>
            <a:r>
              <a:rPr lang="zh-CN" altLang="en-US" smtClean="0"/>
              <a:t>冒分十六进制数表示法 </a:t>
            </a:r>
            <a:r>
              <a:rPr lang="en-US" altLang="zh-CN" smtClean="0"/>
              <a:t>231</a:t>
            </a:r>
          </a:p>
          <a:p>
            <a:pPr eaLnBrk="1" hangingPunct="1"/>
            <a:r>
              <a:rPr lang="en-US" altLang="zh-CN" smtClean="0"/>
              <a:t>22.13 </a:t>
            </a:r>
            <a:r>
              <a:rPr lang="zh-CN" altLang="en-US" smtClean="0"/>
              <a:t>小结 </a:t>
            </a:r>
            <a:r>
              <a:rPr lang="en-US" altLang="zh-CN" smtClean="0"/>
              <a:t>232</a:t>
            </a:r>
          </a:p>
          <a:p>
            <a:pPr eaLnBrk="1" hangingPunct="1"/>
            <a:r>
              <a:rPr lang="zh-CN" altLang="en-US" smtClean="0"/>
              <a:t>练习题 </a:t>
            </a:r>
            <a:r>
              <a:rPr lang="en-US" altLang="zh-CN" smtClean="0"/>
              <a:t>232</a:t>
            </a:r>
          </a:p>
          <a:p>
            <a:pPr eaLnBrk="1" hangingPunct="1"/>
            <a:r>
              <a:rPr lang="zh-CN" altLang="en-US" smtClean="0"/>
              <a:t>第</a:t>
            </a:r>
            <a:r>
              <a:rPr lang="en-US" altLang="zh-CN" smtClean="0"/>
              <a:t>23</a:t>
            </a:r>
            <a:r>
              <a:rPr lang="zh-CN" altLang="en-US" smtClean="0"/>
              <a:t>章 差错报告机制 </a:t>
            </a:r>
            <a:r>
              <a:rPr lang="en-US" altLang="zh-CN" smtClean="0"/>
              <a:t>233</a:t>
            </a:r>
          </a:p>
          <a:p>
            <a:pPr eaLnBrk="1" hangingPunct="1"/>
            <a:r>
              <a:rPr lang="en-US" altLang="zh-CN" smtClean="0"/>
              <a:t>23.1 </a:t>
            </a:r>
            <a:r>
              <a:rPr lang="zh-CN" altLang="en-US" smtClean="0"/>
              <a:t>概述 </a:t>
            </a:r>
            <a:r>
              <a:rPr lang="en-US" altLang="zh-CN" smtClean="0"/>
              <a:t>233</a:t>
            </a:r>
          </a:p>
          <a:p>
            <a:pPr eaLnBrk="1" hangingPunct="1"/>
            <a:r>
              <a:rPr lang="en-US" altLang="zh-CN" smtClean="0"/>
              <a:t>23.2 </a:t>
            </a:r>
            <a:r>
              <a:rPr lang="zh-CN" altLang="en-US" smtClean="0"/>
              <a:t>尽力服务语义和差错检测 </a:t>
            </a:r>
            <a:r>
              <a:rPr lang="en-US" altLang="zh-CN" smtClean="0"/>
              <a:t>233</a:t>
            </a:r>
          </a:p>
          <a:p>
            <a:pPr eaLnBrk="1" hangingPunct="1"/>
            <a:r>
              <a:rPr lang="en-US" altLang="zh-CN" smtClean="0"/>
              <a:t>23.3 </a:t>
            </a:r>
            <a:r>
              <a:rPr lang="zh-CN" altLang="en-US" smtClean="0"/>
              <a:t>互联网控制报文协议 </a:t>
            </a:r>
            <a:r>
              <a:rPr lang="en-US" altLang="zh-CN" smtClean="0"/>
              <a:t>233</a:t>
            </a:r>
          </a:p>
          <a:p>
            <a:pPr eaLnBrk="1" hangingPunct="1"/>
            <a:r>
              <a:rPr lang="en-US" altLang="zh-CN" smtClean="0"/>
              <a:t>23.4 ICMP</a:t>
            </a:r>
            <a:r>
              <a:rPr lang="zh-CN" altLang="en-US" smtClean="0"/>
              <a:t>报文传送 </a:t>
            </a:r>
            <a:r>
              <a:rPr lang="en-US" altLang="zh-CN" smtClean="0"/>
              <a:t>235</a:t>
            </a:r>
          </a:p>
          <a:p>
            <a:pPr eaLnBrk="1" hangingPunct="1"/>
            <a:r>
              <a:rPr lang="en-US" altLang="zh-CN" smtClean="0"/>
              <a:t>23.5 </a:t>
            </a:r>
            <a:r>
              <a:rPr lang="zh-CN" altLang="en-US" smtClean="0"/>
              <a:t>利用</a:t>
            </a:r>
            <a:r>
              <a:rPr lang="en-US" altLang="zh-CN" smtClean="0"/>
              <a:t>ICMP</a:t>
            </a:r>
            <a:r>
              <a:rPr lang="zh-CN" altLang="en-US" smtClean="0"/>
              <a:t>报文测试可达性 </a:t>
            </a:r>
            <a:r>
              <a:rPr lang="en-US" altLang="zh-CN" smtClean="0"/>
              <a:t>236</a:t>
            </a:r>
          </a:p>
          <a:p>
            <a:pPr eaLnBrk="1" hangingPunct="1"/>
            <a:r>
              <a:rPr lang="en-US" altLang="zh-CN" smtClean="0"/>
              <a:t>23.6 </a:t>
            </a:r>
            <a:r>
              <a:rPr lang="zh-CN" altLang="en-US" smtClean="0"/>
              <a:t>利用</a:t>
            </a:r>
            <a:r>
              <a:rPr lang="en-US" altLang="zh-CN" smtClean="0"/>
              <a:t>ICMP</a:t>
            </a:r>
            <a:r>
              <a:rPr lang="zh-CN" altLang="en-US" smtClean="0"/>
              <a:t>跟踪路径 </a:t>
            </a:r>
            <a:r>
              <a:rPr lang="en-US" altLang="zh-CN" smtClean="0"/>
              <a:t>236</a:t>
            </a:r>
          </a:p>
          <a:p>
            <a:pPr eaLnBrk="1" hangingPunct="1"/>
            <a:r>
              <a:rPr lang="en-US" altLang="zh-CN" smtClean="0"/>
              <a:t>23.7 </a:t>
            </a:r>
            <a:r>
              <a:rPr lang="zh-CN" altLang="en-US" smtClean="0"/>
              <a:t>利用路径跟踪程序打印出最后的地址 </a:t>
            </a:r>
            <a:r>
              <a:rPr lang="en-US" altLang="zh-CN" smtClean="0"/>
              <a:t>236</a:t>
            </a:r>
          </a:p>
          <a:p>
            <a:pPr eaLnBrk="1" hangingPunct="1"/>
            <a:r>
              <a:rPr lang="en-US" altLang="zh-CN" smtClean="0"/>
              <a:t>23.8 </a:t>
            </a:r>
            <a:r>
              <a:rPr lang="zh-CN" altLang="en-US" smtClean="0"/>
              <a:t>利用</a:t>
            </a:r>
            <a:r>
              <a:rPr lang="en-US" altLang="zh-CN" smtClean="0"/>
              <a:t>ICMP</a:t>
            </a:r>
            <a:r>
              <a:rPr lang="zh-CN" altLang="en-US" smtClean="0"/>
              <a:t>发现通路</a:t>
            </a:r>
            <a:r>
              <a:rPr lang="en-US" altLang="zh-CN" smtClean="0"/>
              <a:t>MTU 237</a:t>
            </a:r>
          </a:p>
          <a:p>
            <a:pPr eaLnBrk="1" hangingPunct="1"/>
            <a:r>
              <a:rPr lang="en-US" altLang="zh-CN" smtClean="0"/>
              <a:t>23.9 </a:t>
            </a:r>
            <a:r>
              <a:rPr lang="zh-CN" altLang="en-US" smtClean="0"/>
              <a:t>小结 </a:t>
            </a:r>
            <a:r>
              <a:rPr lang="en-US" altLang="zh-CN" smtClean="0"/>
              <a:t>238</a:t>
            </a:r>
          </a:p>
          <a:p>
            <a:pPr eaLnBrk="1" hangingPunct="1"/>
            <a:r>
              <a:rPr lang="zh-CN" altLang="en-US" smtClean="0"/>
              <a:t>练习题 </a:t>
            </a:r>
            <a:r>
              <a:rPr lang="en-US" altLang="zh-CN" smtClean="0"/>
              <a:t>238</a:t>
            </a:r>
          </a:p>
          <a:p>
            <a:pPr eaLnBrk="1" hangingPunct="1"/>
            <a:r>
              <a:rPr lang="zh-CN" altLang="en-US" smtClean="0"/>
              <a:t>第</a:t>
            </a:r>
            <a:r>
              <a:rPr lang="en-US" altLang="zh-CN" smtClean="0"/>
              <a:t>24</a:t>
            </a:r>
            <a:r>
              <a:rPr lang="zh-CN" altLang="en-US" smtClean="0"/>
              <a:t>章 数据报传送服务 </a:t>
            </a:r>
            <a:r>
              <a:rPr lang="en-US" altLang="zh-CN" smtClean="0"/>
              <a:t>239</a:t>
            </a:r>
          </a:p>
          <a:p>
            <a:pPr eaLnBrk="1" hangingPunct="1"/>
            <a:r>
              <a:rPr lang="en-US" altLang="zh-CN" smtClean="0"/>
              <a:t>24.1 </a:t>
            </a:r>
            <a:r>
              <a:rPr lang="zh-CN" altLang="en-US" smtClean="0"/>
              <a:t>概述 </a:t>
            </a:r>
            <a:r>
              <a:rPr lang="en-US" altLang="zh-CN" smtClean="0"/>
              <a:t>239</a:t>
            </a:r>
          </a:p>
          <a:p>
            <a:pPr eaLnBrk="1" hangingPunct="1"/>
            <a:r>
              <a:rPr lang="en-US" altLang="zh-CN" smtClean="0"/>
              <a:t>24.2 </a:t>
            </a:r>
            <a:r>
              <a:rPr lang="zh-CN" altLang="en-US" smtClean="0"/>
              <a:t>端到端传送协议的必要性 </a:t>
            </a:r>
            <a:r>
              <a:rPr lang="en-US" altLang="zh-CN" smtClean="0"/>
              <a:t>239</a:t>
            </a:r>
          </a:p>
          <a:p>
            <a:pPr eaLnBrk="1" hangingPunct="1"/>
            <a:r>
              <a:rPr lang="en-US" altLang="zh-CN" smtClean="0"/>
              <a:t>24.3 </a:t>
            </a:r>
            <a:r>
              <a:rPr lang="zh-CN" altLang="en-US" smtClean="0"/>
              <a:t>用户数据报协议 </a:t>
            </a:r>
            <a:r>
              <a:rPr lang="en-US" altLang="zh-CN" smtClean="0"/>
              <a:t>239</a:t>
            </a:r>
          </a:p>
          <a:p>
            <a:pPr eaLnBrk="1" hangingPunct="1"/>
            <a:r>
              <a:rPr lang="en-US" altLang="zh-CN" smtClean="0"/>
              <a:t>24.4 </a:t>
            </a:r>
            <a:r>
              <a:rPr lang="zh-CN" altLang="en-US" smtClean="0"/>
              <a:t>无连结的通信模式 </a:t>
            </a:r>
            <a:r>
              <a:rPr lang="en-US" altLang="zh-CN" smtClean="0"/>
              <a:t>240</a:t>
            </a:r>
          </a:p>
          <a:p>
            <a:pPr eaLnBrk="1" hangingPunct="1"/>
            <a:r>
              <a:rPr lang="en-US" altLang="zh-CN" smtClean="0"/>
              <a:t>24.5 </a:t>
            </a:r>
            <a:r>
              <a:rPr lang="zh-CN" altLang="en-US" smtClean="0"/>
              <a:t>面向报文的接口 </a:t>
            </a:r>
            <a:r>
              <a:rPr lang="en-US" altLang="zh-CN" smtClean="0"/>
              <a:t>240</a:t>
            </a:r>
          </a:p>
          <a:p>
            <a:pPr eaLnBrk="1" hangingPunct="1"/>
            <a:r>
              <a:rPr lang="en-US" altLang="zh-CN" smtClean="0"/>
              <a:t>24.6 UDP</a:t>
            </a:r>
            <a:r>
              <a:rPr lang="zh-CN" altLang="en-US" smtClean="0"/>
              <a:t>通信语义 </a:t>
            </a:r>
            <a:r>
              <a:rPr lang="en-US" altLang="zh-CN" smtClean="0"/>
              <a:t>240</a:t>
            </a:r>
          </a:p>
          <a:p>
            <a:pPr eaLnBrk="1" hangingPunct="1"/>
            <a:r>
              <a:rPr lang="en-US" altLang="zh-CN" smtClean="0"/>
              <a:t>24.7 </a:t>
            </a:r>
            <a:r>
              <a:rPr lang="zh-CN" altLang="en-US" smtClean="0"/>
              <a:t>任意的交互通信 </a:t>
            </a:r>
            <a:r>
              <a:rPr lang="en-US" altLang="zh-CN" smtClean="0"/>
              <a:t>241</a:t>
            </a:r>
          </a:p>
          <a:p>
            <a:pPr eaLnBrk="1" hangingPunct="1"/>
            <a:r>
              <a:rPr lang="en-US" altLang="zh-CN" smtClean="0"/>
              <a:t>24.8 </a:t>
            </a:r>
            <a:r>
              <a:rPr lang="zh-CN" altLang="en-US" smtClean="0"/>
              <a:t>支持单播、组播和广播 </a:t>
            </a:r>
            <a:r>
              <a:rPr lang="en-US" altLang="zh-CN" smtClean="0"/>
              <a:t>241</a:t>
            </a:r>
          </a:p>
          <a:p>
            <a:pPr eaLnBrk="1" hangingPunct="1"/>
            <a:r>
              <a:rPr lang="en-US" altLang="zh-CN" smtClean="0"/>
              <a:t>24.9 </a:t>
            </a:r>
            <a:r>
              <a:rPr lang="zh-CN" altLang="en-US" smtClean="0"/>
              <a:t>用协议端口号标识端点 </a:t>
            </a:r>
            <a:r>
              <a:rPr lang="en-US" altLang="zh-CN" smtClean="0"/>
              <a:t>241</a:t>
            </a:r>
          </a:p>
          <a:p>
            <a:pPr eaLnBrk="1" hangingPunct="1"/>
            <a:r>
              <a:rPr lang="en-US" altLang="zh-CN" smtClean="0"/>
              <a:t>24.10 UDP</a:t>
            </a:r>
            <a:r>
              <a:rPr lang="zh-CN" altLang="en-US" smtClean="0"/>
              <a:t>数据报格式 </a:t>
            </a:r>
            <a:r>
              <a:rPr lang="en-US" altLang="zh-CN" smtClean="0"/>
              <a:t>242</a:t>
            </a:r>
          </a:p>
          <a:p>
            <a:pPr eaLnBrk="1" hangingPunct="1"/>
            <a:r>
              <a:rPr lang="en-US" altLang="zh-CN" smtClean="0"/>
              <a:t>24.11 UDP</a:t>
            </a:r>
            <a:r>
              <a:rPr lang="zh-CN" altLang="en-US" smtClean="0"/>
              <a:t>校验和及伪头部 </a:t>
            </a:r>
            <a:r>
              <a:rPr lang="en-US" altLang="zh-CN" smtClean="0"/>
              <a:t>242</a:t>
            </a:r>
          </a:p>
          <a:p>
            <a:pPr eaLnBrk="1" hangingPunct="1"/>
            <a:r>
              <a:rPr lang="en-US" altLang="zh-CN" smtClean="0"/>
              <a:t>24.12 UDP</a:t>
            </a:r>
            <a:r>
              <a:rPr lang="zh-CN" altLang="en-US" smtClean="0"/>
              <a:t>封装 </a:t>
            </a:r>
            <a:r>
              <a:rPr lang="en-US" altLang="zh-CN" smtClean="0"/>
              <a:t>243</a:t>
            </a:r>
          </a:p>
          <a:p>
            <a:pPr eaLnBrk="1" hangingPunct="1"/>
            <a:r>
              <a:rPr lang="en-US" altLang="zh-CN" smtClean="0"/>
              <a:t>24.13 </a:t>
            </a:r>
            <a:r>
              <a:rPr lang="zh-CN" altLang="en-US" smtClean="0"/>
              <a:t>小结 </a:t>
            </a:r>
            <a:r>
              <a:rPr lang="en-US" altLang="zh-CN" smtClean="0"/>
              <a:t>243</a:t>
            </a:r>
          </a:p>
          <a:p>
            <a:pPr eaLnBrk="1" hangingPunct="1"/>
            <a:r>
              <a:rPr lang="zh-CN" altLang="en-US" smtClean="0"/>
              <a:t>练习题 </a:t>
            </a:r>
            <a:r>
              <a:rPr lang="en-US" altLang="zh-CN" smtClean="0"/>
              <a:t>243</a:t>
            </a:r>
          </a:p>
          <a:p>
            <a:pPr eaLnBrk="1" hangingPunct="1"/>
            <a:r>
              <a:rPr lang="zh-CN" altLang="en-US" smtClean="0"/>
              <a:t>第</a:t>
            </a:r>
            <a:r>
              <a:rPr lang="en-US" altLang="zh-CN" smtClean="0"/>
              <a:t>25</a:t>
            </a:r>
            <a:r>
              <a:rPr lang="zh-CN" altLang="en-US" smtClean="0"/>
              <a:t>章 可靠的传输服务 </a:t>
            </a:r>
            <a:r>
              <a:rPr lang="en-US" altLang="zh-CN" smtClean="0"/>
              <a:t>245</a:t>
            </a:r>
          </a:p>
          <a:p>
            <a:pPr eaLnBrk="1" hangingPunct="1"/>
            <a:r>
              <a:rPr lang="en-US" altLang="zh-CN" smtClean="0"/>
              <a:t>25.1 </a:t>
            </a:r>
            <a:r>
              <a:rPr lang="zh-CN" altLang="en-US" smtClean="0"/>
              <a:t>概述 </a:t>
            </a:r>
            <a:r>
              <a:rPr lang="en-US" altLang="zh-CN" smtClean="0"/>
              <a:t>245</a:t>
            </a:r>
          </a:p>
          <a:p>
            <a:pPr eaLnBrk="1" hangingPunct="1"/>
            <a:r>
              <a:rPr lang="en-US" altLang="zh-CN" smtClean="0"/>
              <a:t>25.2 </a:t>
            </a:r>
            <a:r>
              <a:rPr lang="zh-CN" altLang="en-US" smtClean="0"/>
              <a:t>可靠传输的必要性 </a:t>
            </a:r>
            <a:r>
              <a:rPr lang="en-US" altLang="zh-CN" smtClean="0"/>
              <a:t>245</a:t>
            </a:r>
          </a:p>
          <a:p>
            <a:pPr eaLnBrk="1" hangingPunct="1"/>
            <a:r>
              <a:rPr lang="en-US" altLang="zh-CN" smtClean="0"/>
              <a:t>25.3 </a:t>
            </a:r>
            <a:r>
              <a:rPr lang="zh-CN" altLang="en-US" smtClean="0"/>
              <a:t>传输控制协议 </a:t>
            </a:r>
            <a:r>
              <a:rPr lang="en-US" altLang="zh-CN" smtClean="0"/>
              <a:t>245</a:t>
            </a:r>
          </a:p>
          <a:p>
            <a:pPr eaLnBrk="1" hangingPunct="1"/>
            <a:r>
              <a:rPr lang="en-US" altLang="zh-CN" smtClean="0"/>
              <a:t>25.4 TCP</a:t>
            </a:r>
            <a:r>
              <a:rPr lang="zh-CN" altLang="en-US" smtClean="0"/>
              <a:t>为应用提供的服务 </a:t>
            </a:r>
            <a:r>
              <a:rPr lang="en-US" altLang="zh-CN" smtClean="0"/>
              <a:t>245</a:t>
            </a:r>
          </a:p>
          <a:p>
            <a:pPr eaLnBrk="1" hangingPunct="1"/>
            <a:r>
              <a:rPr lang="en-US" altLang="zh-CN" smtClean="0"/>
              <a:t>25.5 </a:t>
            </a:r>
            <a:r>
              <a:rPr lang="zh-CN" altLang="en-US" smtClean="0"/>
              <a:t>端到端服务与数据报 </a:t>
            </a:r>
            <a:r>
              <a:rPr lang="en-US" altLang="zh-CN" smtClean="0"/>
              <a:t>246</a:t>
            </a:r>
          </a:p>
          <a:p>
            <a:pPr eaLnBrk="1" hangingPunct="1"/>
            <a:r>
              <a:rPr lang="en-US" altLang="zh-CN" smtClean="0"/>
              <a:t>25.6 </a:t>
            </a:r>
            <a:r>
              <a:rPr lang="zh-CN" altLang="en-US" smtClean="0"/>
              <a:t>实现可靠性 </a:t>
            </a:r>
            <a:r>
              <a:rPr lang="en-US" altLang="zh-CN" smtClean="0"/>
              <a:t>247</a:t>
            </a:r>
          </a:p>
          <a:p>
            <a:pPr eaLnBrk="1" hangingPunct="1"/>
            <a:r>
              <a:rPr lang="en-US" altLang="zh-CN" smtClean="0"/>
              <a:t>25.7 </a:t>
            </a:r>
            <a:r>
              <a:rPr lang="zh-CN" altLang="en-US" smtClean="0"/>
              <a:t>分组丢失与重传 </a:t>
            </a:r>
            <a:r>
              <a:rPr lang="en-US" altLang="zh-CN" smtClean="0"/>
              <a:t>247</a:t>
            </a:r>
          </a:p>
          <a:p>
            <a:pPr eaLnBrk="1" hangingPunct="1"/>
            <a:r>
              <a:rPr lang="en-US" altLang="zh-CN" smtClean="0"/>
              <a:t>25.8 </a:t>
            </a:r>
            <a:r>
              <a:rPr lang="zh-CN" altLang="en-US" smtClean="0"/>
              <a:t>自适应重传 </a:t>
            </a:r>
            <a:r>
              <a:rPr lang="en-US" altLang="zh-CN" smtClean="0"/>
              <a:t>248</a:t>
            </a:r>
          </a:p>
          <a:p>
            <a:pPr eaLnBrk="1" hangingPunct="1"/>
            <a:r>
              <a:rPr lang="en-US" altLang="zh-CN" smtClean="0"/>
              <a:t>25.9 </a:t>
            </a:r>
            <a:r>
              <a:rPr lang="zh-CN" altLang="en-US" smtClean="0"/>
              <a:t>重传时间的比较 </a:t>
            </a:r>
            <a:r>
              <a:rPr lang="en-US" altLang="zh-CN" smtClean="0"/>
              <a:t>248</a:t>
            </a:r>
          </a:p>
          <a:p>
            <a:pPr eaLnBrk="1" hangingPunct="1"/>
            <a:r>
              <a:rPr lang="en-US" altLang="zh-CN" smtClean="0"/>
              <a:t>25.10 </a:t>
            </a:r>
            <a:r>
              <a:rPr lang="zh-CN" altLang="en-US" smtClean="0"/>
              <a:t>缓冲、流控与窗口 </a:t>
            </a:r>
            <a:r>
              <a:rPr lang="en-US" altLang="zh-CN" smtClean="0"/>
              <a:t>249</a:t>
            </a:r>
          </a:p>
          <a:p>
            <a:pPr eaLnBrk="1" hangingPunct="1"/>
            <a:r>
              <a:rPr lang="en-US" altLang="zh-CN" smtClean="0"/>
              <a:t>25.11 </a:t>
            </a:r>
            <a:r>
              <a:rPr lang="zh-CN" altLang="en-US" smtClean="0"/>
              <a:t>三次握手 </a:t>
            </a:r>
            <a:r>
              <a:rPr lang="en-US" altLang="zh-CN" smtClean="0"/>
              <a:t>250</a:t>
            </a:r>
          </a:p>
          <a:p>
            <a:pPr eaLnBrk="1" hangingPunct="1"/>
            <a:r>
              <a:rPr lang="en-US" altLang="zh-CN" smtClean="0"/>
              <a:t>25.12 </a:t>
            </a:r>
            <a:r>
              <a:rPr lang="zh-CN" altLang="en-US" smtClean="0"/>
              <a:t>拥塞控制 </a:t>
            </a:r>
            <a:r>
              <a:rPr lang="en-US" altLang="zh-CN" smtClean="0"/>
              <a:t>251</a:t>
            </a:r>
          </a:p>
          <a:p>
            <a:pPr eaLnBrk="1" hangingPunct="1"/>
            <a:r>
              <a:rPr lang="en-US" altLang="zh-CN" smtClean="0"/>
              <a:t>25.13 TCP</a:t>
            </a:r>
            <a:r>
              <a:rPr lang="zh-CN" altLang="en-US" smtClean="0"/>
              <a:t>段格式 </a:t>
            </a:r>
            <a:r>
              <a:rPr lang="en-US" altLang="zh-CN" smtClean="0"/>
              <a:t>251</a:t>
            </a:r>
          </a:p>
          <a:p>
            <a:pPr eaLnBrk="1" hangingPunct="1"/>
            <a:r>
              <a:rPr lang="en-US" altLang="zh-CN" smtClean="0"/>
              <a:t>25.14 </a:t>
            </a:r>
            <a:r>
              <a:rPr lang="zh-CN" altLang="en-US" smtClean="0"/>
              <a:t>小结 </a:t>
            </a:r>
            <a:r>
              <a:rPr lang="en-US" altLang="zh-CN" smtClean="0"/>
              <a:t>252</a:t>
            </a:r>
          </a:p>
          <a:p>
            <a:pPr eaLnBrk="1" hangingPunct="1"/>
            <a:r>
              <a:rPr lang="zh-CN" altLang="en-US" smtClean="0"/>
              <a:t>练习题 </a:t>
            </a:r>
            <a:r>
              <a:rPr lang="en-US" altLang="zh-CN" smtClean="0"/>
              <a:t>252</a:t>
            </a:r>
          </a:p>
          <a:p>
            <a:pPr eaLnBrk="1" hangingPunct="1"/>
            <a:r>
              <a:rPr lang="zh-CN" altLang="en-US" smtClean="0"/>
              <a:t>第</a:t>
            </a:r>
            <a:r>
              <a:rPr lang="en-US" altLang="zh-CN" smtClean="0"/>
              <a:t>26</a:t>
            </a:r>
            <a:r>
              <a:rPr lang="zh-CN" altLang="en-US" smtClean="0"/>
              <a:t>章 网络地址转换 </a:t>
            </a:r>
            <a:r>
              <a:rPr lang="en-US" altLang="zh-CN" smtClean="0"/>
              <a:t>254</a:t>
            </a:r>
          </a:p>
          <a:p>
            <a:pPr eaLnBrk="1" hangingPunct="1"/>
            <a:r>
              <a:rPr lang="en-US" altLang="zh-CN" smtClean="0"/>
              <a:t>26.1 </a:t>
            </a:r>
            <a:r>
              <a:rPr lang="zh-CN" altLang="en-US" smtClean="0"/>
              <a:t>概述 </a:t>
            </a:r>
            <a:r>
              <a:rPr lang="en-US" altLang="zh-CN" smtClean="0"/>
              <a:t>254</a:t>
            </a:r>
          </a:p>
          <a:p>
            <a:pPr eaLnBrk="1" hangingPunct="1"/>
            <a:r>
              <a:rPr lang="en-US" altLang="zh-CN" smtClean="0"/>
              <a:t>26.2 </a:t>
            </a:r>
            <a:r>
              <a:rPr lang="zh-CN" altLang="en-US" smtClean="0"/>
              <a:t>要求使用惟一地址 </a:t>
            </a:r>
            <a:r>
              <a:rPr lang="en-US" altLang="zh-CN" smtClean="0"/>
              <a:t>254</a:t>
            </a:r>
          </a:p>
          <a:p>
            <a:pPr eaLnBrk="1" hangingPunct="1"/>
            <a:r>
              <a:rPr lang="en-US" altLang="zh-CN" smtClean="0"/>
              <a:t>26.3 </a:t>
            </a:r>
            <a:r>
              <a:rPr lang="zh-CN" altLang="en-US" smtClean="0"/>
              <a:t>网络地址转换技术 </a:t>
            </a:r>
            <a:r>
              <a:rPr lang="en-US" altLang="zh-CN" smtClean="0"/>
              <a:t>254</a:t>
            </a:r>
          </a:p>
          <a:p>
            <a:pPr eaLnBrk="1" hangingPunct="1"/>
            <a:r>
              <a:rPr lang="en-US" altLang="zh-CN" smtClean="0"/>
              <a:t>26.4 NAT</a:t>
            </a:r>
            <a:r>
              <a:rPr lang="zh-CN" altLang="en-US" smtClean="0"/>
              <a:t>拓扑 </a:t>
            </a:r>
            <a:r>
              <a:rPr lang="en-US" altLang="zh-CN" smtClean="0"/>
              <a:t>254</a:t>
            </a:r>
          </a:p>
          <a:p>
            <a:pPr eaLnBrk="1" hangingPunct="1"/>
            <a:r>
              <a:rPr lang="en-US" altLang="zh-CN" smtClean="0"/>
              <a:t>26.5 NAT</a:t>
            </a:r>
            <a:r>
              <a:rPr lang="zh-CN" altLang="en-US" smtClean="0"/>
              <a:t>的可能实现 </a:t>
            </a:r>
            <a:r>
              <a:rPr lang="en-US" altLang="zh-CN" smtClean="0"/>
              <a:t>255</a:t>
            </a:r>
          </a:p>
          <a:p>
            <a:pPr eaLnBrk="1" hangingPunct="1"/>
            <a:r>
              <a:rPr lang="en-US" altLang="zh-CN" smtClean="0"/>
              <a:t>26.6 </a:t>
            </a:r>
            <a:r>
              <a:rPr lang="zh-CN" altLang="en-US" smtClean="0"/>
              <a:t>基本的地址转换技术 </a:t>
            </a:r>
            <a:r>
              <a:rPr lang="en-US" altLang="zh-CN" smtClean="0"/>
              <a:t>255</a:t>
            </a:r>
          </a:p>
          <a:p>
            <a:pPr eaLnBrk="1" hangingPunct="1"/>
            <a:r>
              <a:rPr lang="en-US" altLang="zh-CN" smtClean="0"/>
              <a:t>26.7 </a:t>
            </a:r>
            <a:r>
              <a:rPr lang="zh-CN" altLang="en-US" smtClean="0"/>
              <a:t>地址转换表 </a:t>
            </a:r>
            <a:r>
              <a:rPr lang="en-US" altLang="zh-CN" smtClean="0"/>
              <a:t>256</a:t>
            </a:r>
          </a:p>
          <a:p>
            <a:pPr eaLnBrk="1" hangingPunct="1"/>
            <a:r>
              <a:rPr lang="en-US" altLang="zh-CN" smtClean="0"/>
              <a:t>26.8 NAPT</a:t>
            </a:r>
            <a:r>
              <a:rPr lang="zh-CN" altLang="en-US" smtClean="0"/>
              <a:t>与</a:t>
            </a:r>
            <a:r>
              <a:rPr lang="en-US" altLang="zh-CN" smtClean="0"/>
              <a:t>TCP</a:t>
            </a:r>
            <a:r>
              <a:rPr lang="zh-CN" altLang="en-US" smtClean="0"/>
              <a:t>拼接 </a:t>
            </a:r>
            <a:r>
              <a:rPr lang="en-US" altLang="zh-CN" smtClean="0"/>
              <a:t>256</a:t>
            </a:r>
          </a:p>
          <a:p>
            <a:pPr eaLnBrk="1" hangingPunct="1"/>
            <a:r>
              <a:rPr lang="en-US" altLang="zh-CN" smtClean="0"/>
              <a:t>26.9 </a:t>
            </a:r>
            <a:r>
              <a:rPr lang="zh-CN" altLang="en-US" smtClean="0"/>
              <a:t>其他转换技术：双</a:t>
            </a:r>
            <a:r>
              <a:rPr lang="en-US" altLang="zh-CN" smtClean="0"/>
              <a:t>NAT</a:t>
            </a:r>
            <a:r>
              <a:rPr lang="zh-CN" altLang="en-US" smtClean="0"/>
              <a:t>和</a:t>
            </a:r>
            <a:r>
              <a:rPr lang="en-US" altLang="zh-CN" smtClean="0"/>
              <a:t>CAT 257</a:t>
            </a:r>
          </a:p>
          <a:p>
            <a:pPr eaLnBrk="1" hangingPunct="1"/>
            <a:r>
              <a:rPr lang="en-US" altLang="zh-CN" smtClean="0"/>
              <a:t>26.10 </a:t>
            </a:r>
            <a:r>
              <a:rPr lang="zh-CN" altLang="en-US" smtClean="0"/>
              <a:t>家用</a:t>
            </a:r>
            <a:r>
              <a:rPr lang="en-US" altLang="zh-CN" smtClean="0"/>
              <a:t>NAT</a:t>
            </a:r>
            <a:r>
              <a:rPr lang="zh-CN" altLang="en-US" smtClean="0"/>
              <a:t>软件和系统 </a:t>
            </a:r>
            <a:r>
              <a:rPr lang="en-US" altLang="zh-CN" smtClean="0"/>
              <a:t>257</a:t>
            </a:r>
          </a:p>
          <a:p>
            <a:pPr eaLnBrk="1" hangingPunct="1"/>
            <a:r>
              <a:rPr lang="en-US" altLang="zh-CN" smtClean="0"/>
              <a:t>26.11 </a:t>
            </a:r>
            <a:r>
              <a:rPr lang="zh-CN" altLang="en-US" smtClean="0"/>
              <a:t>小结 </a:t>
            </a:r>
            <a:r>
              <a:rPr lang="en-US" altLang="zh-CN" smtClean="0"/>
              <a:t>258</a:t>
            </a:r>
          </a:p>
          <a:p>
            <a:pPr eaLnBrk="1" hangingPunct="1"/>
            <a:r>
              <a:rPr lang="zh-CN" altLang="en-US" smtClean="0"/>
              <a:t>进一步的阅读资料 </a:t>
            </a:r>
            <a:r>
              <a:rPr lang="en-US" altLang="zh-CN" smtClean="0"/>
              <a:t>258</a:t>
            </a:r>
          </a:p>
          <a:p>
            <a:pPr eaLnBrk="1" hangingPunct="1"/>
            <a:r>
              <a:rPr lang="zh-CN" altLang="en-US" smtClean="0"/>
              <a:t>练习题 </a:t>
            </a:r>
            <a:r>
              <a:rPr lang="en-US" altLang="zh-CN" smtClean="0"/>
              <a:t>258</a:t>
            </a:r>
          </a:p>
          <a:p>
            <a:pPr eaLnBrk="1" hangingPunct="1"/>
            <a:r>
              <a:rPr lang="zh-CN" altLang="en-US" smtClean="0"/>
              <a:t>第</a:t>
            </a:r>
            <a:r>
              <a:rPr lang="en-US" altLang="zh-CN" smtClean="0"/>
              <a:t>27</a:t>
            </a:r>
            <a:r>
              <a:rPr lang="zh-CN" altLang="en-US" smtClean="0"/>
              <a:t>章 因特网路由技术 </a:t>
            </a:r>
            <a:r>
              <a:rPr lang="en-US" altLang="zh-CN" smtClean="0"/>
              <a:t>259</a:t>
            </a:r>
          </a:p>
          <a:p>
            <a:pPr eaLnBrk="1" hangingPunct="1"/>
            <a:r>
              <a:rPr lang="en-US" altLang="zh-CN" smtClean="0"/>
              <a:t>27.1 </a:t>
            </a:r>
            <a:r>
              <a:rPr lang="zh-CN" altLang="en-US" smtClean="0"/>
              <a:t>概述 </a:t>
            </a:r>
            <a:r>
              <a:rPr lang="en-US" altLang="zh-CN" smtClean="0"/>
              <a:t>259</a:t>
            </a:r>
          </a:p>
          <a:p>
            <a:pPr eaLnBrk="1" hangingPunct="1"/>
            <a:r>
              <a:rPr lang="en-US" altLang="zh-CN" smtClean="0"/>
              <a:t>27.2 </a:t>
            </a:r>
            <a:r>
              <a:rPr lang="zh-CN" altLang="en-US" smtClean="0"/>
              <a:t>静态与动态路由 </a:t>
            </a:r>
            <a:r>
              <a:rPr lang="en-US" altLang="zh-CN" smtClean="0"/>
              <a:t>259</a:t>
            </a:r>
          </a:p>
          <a:p>
            <a:pPr eaLnBrk="1" hangingPunct="1"/>
            <a:r>
              <a:rPr lang="en-US" altLang="zh-CN" smtClean="0"/>
              <a:t>27.3 </a:t>
            </a:r>
            <a:r>
              <a:rPr lang="zh-CN" altLang="en-US" smtClean="0"/>
              <a:t>主机静态路由与默认路径 </a:t>
            </a:r>
            <a:r>
              <a:rPr lang="en-US" altLang="zh-CN" smtClean="0"/>
              <a:t>259</a:t>
            </a:r>
          </a:p>
          <a:p>
            <a:pPr eaLnBrk="1" hangingPunct="1"/>
            <a:r>
              <a:rPr lang="en-US" altLang="zh-CN" smtClean="0"/>
              <a:t>27.4 </a:t>
            </a:r>
            <a:r>
              <a:rPr lang="zh-CN" altLang="en-US" smtClean="0"/>
              <a:t>动态路由与路由器 </a:t>
            </a:r>
            <a:r>
              <a:rPr lang="en-US" altLang="zh-CN" smtClean="0"/>
              <a:t>260</a:t>
            </a:r>
          </a:p>
          <a:p>
            <a:pPr eaLnBrk="1" hangingPunct="1"/>
            <a:r>
              <a:rPr lang="en-US" altLang="zh-CN" smtClean="0"/>
              <a:t>27.5 </a:t>
            </a:r>
            <a:r>
              <a:rPr lang="zh-CN" altLang="en-US" smtClean="0"/>
              <a:t>全球因特网的路由技术 </a:t>
            </a:r>
            <a:r>
              <a:rPr lang="en-US" altLang="zh-CN" smtClean="0"/>
              <a:t>261</a:t>
            </a:r>
          </a:p>
          <a:p>
            <a:pPr eaLnBrk="1" hangingPunct="1"/>
            <a:r>
              <a:rPr lang="en-US" altLang="zh-CN" smtClean="0"/>
              <a:t>27.6 </a:t>
            </a:r>
            <a:r>
              <a:rPr lang="zh-CN" altLang="en-US" smtClean="0"/>
              <a:t>自治系统概念 </a:t>
            </a:r>
            <a:r>
              <a:rPr lang="en-US" altLang="zh-CN" smtClean="0"/>
              <a:t>261</a:t>
            </a:r>
          </a:p>
          <a:p>
            <a:pPr eaLnBrk="1" hangingPunct="1"/>
            <a:r>
              <a:rPr lang="en-US" altLang="zh-CN" smtClean="0"/>
              <a:t>27.7 </a:t>
            </a:r>
            <a:r>
              <a:rPr lang="zh-CN" altLang="en-US" smtClean="0"/>
              <a:t>两类因特网路由协议 </a:t>
            </a:r>
            <a:r>
              <a:rPr lang="en-US" altLang="zh-CN" smtClean="0"/>
              <a:t>262</a:t>
            </a:r>
          </a:p>
          <a:p>
            <a:pPr eaLnBrk="1" hangingPunct="1"/>
            <a:r>
              <a:rPr lang="en-US" altLang="zh-CN" smtClean="0"/>
              <a:t>27.8 </a:t>
            </a:r>
            <a:r>
              <a:rPr lang="zh-CN" altLang="en-US" smtClean="0"/>
              <a:t>路径与数据业务 </a:t>
            </a:r>
            <a:r>
              <a:rPr lang="en-US" altLang="zh-CN" smtClean="0"/>
              <a:t>264</a:t>
            </a:r>
          </a:p>
          <a:p>
            <a:pPr eaLnBrk="1" hangingPunct="1"/>
            <a:r>
              <a:rPr lang="en-US" altLang="zh-CN" smtClean="0"/>
              <a:t>27.9 </a:t>
            </a:r>
            <a:r>
              <a:rPr lang="zh-CN" altLang="en-US" smtClean="0"/>
              <a:t>边界网关协议 </a:t>
            </a:r>
            <a:r>
              <a:rPr lang="en-US" altLang="zh-CN" smtClean="0"/>
              <a:t>264</a:t>
            </a:r>
          </a:p>
          <a:p>
            <a:pPr eaLnBrk="1" hangingPunct="1"/>
            <a:r>
              <a:rPr lang="en-US" altLang="zh-CN" smtClean="0"/>
              <a:t>27.10 </a:t>
            </a:r>
            <a:r>
              <a:rPr lang="zh-CN" altLang="en-US" smtClean="0"/>
              <a:t>路由信息协议 </a:t>
            </a:r>
            <a:r>
              <a:rPr lang="en-US" altLang="zh-CN" smtClean="0"/>
              <a:t>265</a:t>
            </a:r>
          </a:p>
          <a:p>
            <a:pPr eaLnBrk="1" hangingPunct="1"/>
            <a:r>
              <a:rPr lang="en-US" altLang="zh-CN" smtClean="0"/>
              <a:t>27.11 RIP</a:t>
            </a:r>
            <a:r>
              <a:rPr lang="zh-CN" altLang="en-US" smtClean="0"/>
              <a:t>分组格式 </a:t>
            </a:r>
            <a:r>
              <a:rPr lang="en-US" altLang="zh-CN" smtClean="0"/>
              <a:t>266</a:t>
            </a:r>
          </a:p>
          <a:p>
            <a:pPr eaLnBrk="1" hangingPunct="1"/>
            <a:r>
              <a:rPr lang="en-US" altLang="zh-CN" smtClean="0"/>
              <a:t>27.12 </a:t>
            </a:r>
            <a:r>
              <a:rPr lang="zh-CN" altLang="en-US" smtClean="0"/>
              <a:t>开放最短通路优先协议 </a:t>
            </a:r>
            <a:r>
              <a:rPr lang="en-US" altLang="zh-CN" smtClean="0"/>
              <a:t>267</a:t>
            </a:r>
          </a:p>
          <a:p>
            <a:pPr eaLnBrk="1" hangingPunct="1"/>
            <a:r>
              <a:rPr lang="en-US" altLang="zh-CN" smtClean="0"/>
              <a:t>27.13 OSPF</a:t>
            </a:r>
            <a:r>
              <a:rPr lang="zh-CN" altLang="en-US" smtClean="0"/>
              <a:t>图的例子 </a:t>
            </a:r>
            <a:r>
              <a:rPr lang="en-US" altLang="zh-CN" smtClean="0"/>
              <a:t>267</a:t>
            </a:r>
          </a:p>
          <a:p>
            <a:pPr eaLnBrk="1" hangingPunct="1"/>
            <a:r>
              <a:rPr lang="en-US" altLang="zh-CN" smtClean="0"/>
              <a:t>27.14 OSPF</a:t>
            </a:r>
            <a:r>
              <a:rPr lang="zh-CN" altLang="en-US" smtClean="0"/>
              <a:t>区域 </a:t>
            </a:r>
            <a:r>
              <a:rPr lang="en-US" altLang="zh-CN" smtClean="0"/>
              <a:t>268</a:t>
            </a:r>
          </a:p>
          <a:p>
            <a:pPr eaLnBrk="1" hangingPunct="1"/>
            <a:r>
              <a:rPr lang="en-US" altLang="zh-CN" smtClean="0"/>
              <a:t>27.15 </a:t>
            </a:r>
            <a:r>
              <a:rPr lang="zh-CN" altLang="en-US" smtClean="0"/>
              <a:t>组播路由技术 </a:t>
            </a:r>
            <a:r>
              <a:rPr lang="en-US" altLang="zh-CN" smtClean="0"/>
              <a:t>268</a:t>
            </a:r>
          </a:p>
          <a:p>
            <a:pPr eaLnBrk="1" hangingPunct="1"/>
            <a:r>
              <a:rPr lang="en-US" altLang="zh-CN" smtClean="0"/>
              <a:t>27.16 </a:t>
            </a:r>
            <a:r>
              <a:rPr lang="zh-CN" altLang="en-US" smtClean="0"/>
              <a:t>小结 </a:t>
            </a:r>
            <a:r>
              <a:rPr lang="en-US" altLang="zh-CN" smtClean="0"/>
              <a:t>271</a:t>
            </a:r>
          </a:p>
          <a:p>
            <a:pPr eaLnBrk="1" hangingPunct="1"/>
            <a:r>
              <a:rPr lang="zh-CN" altLang="en-US" smtClean="0"/>
              <a:t>练习题 </a:t>
            </a:r>
            <a:r>
              <a:rPr lang="en-US" altLang="zh-CN" smtClean="0"/>
              <a:t>271</a:t>
            </a:r>
          </a:p>
          <a:p>
            <a:pPr eaLnBrk="1" hangingPunct="1"/>
            <a:r>
              <a:rPr lang="zh-CN" altLang="en-US" smtClean="0"/>
              <a:t>第五部分 网络应用</a:t>
            </a:r>
          </a:p>
          <a:p>
            <a:pPr eaLnBrk="1" hangingPunct="1"/>
            <a:r>
              <a:rPr lang="zh-CN" altLang="en-US" smtClean="0"/>
              <a:t>第</a:t>
            </a:r>
            <a:r>
              <a:rPr lang="en-US" altLang="zh-CN" smtClean="0"/>
              <a:t>28</a:t>
            </a:r>
            <a:r>
              <a:rPr lang="zh-CN" altLang="en-US" smtClean="0"/>
              <a:t>章 客户</a:t>
            </a:r>
            <a:r>
              <a:rPr lang="en-US" altLang="zh-CN" smtClean="0"/>
              <a:t>/</a:t>
            </a:r>
            <a:r>
              <a:rPr lang="zh-CN" altLang="en-US" smtClean="0"/>
              <a:t>服务器交互 </a:t>
            </a:r>
            <a:r>
              <a:rPr lang="en-US" altLang="zh-CN" smtClean="0"/>
              <a:t>274</a:t>
            </a:r>
          </a:p>
          <a:p>
            <a:pPr eaLnBrk="1" hangingPunct="1"/>
            <a:r>
              <a:rPr lang="en-US" altLang="zh-CN" smtClean="0"/>
              <a:t>28.1 </a:t>
            </a:r>
            <a:r>
              <a:rPr lang="zh-CN" altLang="en-US" smtClean="0"/>
              <a:t>概述 </a:t>
            </a:r>
            <a:r>
              <a:rPr lang="en-US" altLang="zh-CN" smtClean="0"/>
              <a:t>274</a:t>
            </a:r>
          </a:p>
          <a:p>
            <a:pPr eaLnBrk="1" hangingPunct="1"/>
            <a:r>
              <a:rPr lang="en-US" altLang="zh-CN" smtClean="0"/>
              <a:t>28.2 </a:t>
            </a:r>
            <a:r>
              <a:rPr lang="zh-CN" altLang="en-US" smtClean="0"/>
              <a:t>应用软件提供的功能 </a:t>
            </a:r>
            <a:r>
              <a:rPr lang="en-US" altLang="zh-CN" smtClean="0"/>
              <a:t>274</a:t>
            </a:r>
          </a:p>
          <a:p>
            <a:pPr eaLnBrk="1" hangingPunct="1"/>
            <a:r>
              <a:rPr lang="en-US" altLang="zh-CN" smtClean="0"/>
              <a:t>28.3 </a:t>
            </a:r>
            <a:r>
              <a:rPr lang="zh-CN" altLang="en-US" smtClean="0"/>
              <a:t>互联网提供的功能 </a:t>
            </a:r>
            <a:r>
              <a:rPr lang="en-US" altLang="zh-CN" smtClean="0"/>
              <a:t>274</a:t>
            </a:r>
          </a:p>
          <a:p>
            <a:pPr eaLnBrk="1" hangingPunct="1"/>
            <a:r>
              <a:rPr lang="en-US" altLang="zh-CN" smtClean="0"/>
              <a:t>28.4 </a:t>
            </a:r>
            <a:r>
              <a:rPr lang="zh-CN" altLang="en-US" smtClean="0"/>
              <a:t>建立通信连结 </a:t>
            </a:r>
            <a:r>
              <a:rPr lang="en-US" altLang="zh-CN" smtClean="0"/>
              <a:t>275</a:t>
            </a:r>
          </a:p>
          <a:p>
            <a:pPr eaLnBrk="1" hangingPunct="1"/>
            <a:r>
              <a:rPr lang="en-US" altLang="zh-CN" smtClean="0"/>
              <a:t>28.5 </a:t>
            </a:r>
            <a:r>
              <a:rPr lang="zh-CN" altLang="en-US" smtClean="0"/>
              <a:t>客户</a:t>
            </a:r>
            <a:r>
              <a:rPr lang="en-US" altLang="zh-CN" smtClean="0"/>
              <a:t>/</a:t>
            </a:r>
            <a:r>
              <a:rPr lang="zh-CN" altLang="en-US" smtClean="0"/>
              <a:t>服务器模式 </a:t>
            </a:r>
            <a:r>
              <a:rPr lang="en-US" altLang="zh-CN" smtClean="0"/>
              <a:t>275</a:t>
            </a:r>
          </a:p>
          <a:p>
            <a:pPr eaLnBrk="1" hangingPunct="1"/>
            <a:r>
              <a:rPr lang="en-US" altLang="zh-CN" smtClean="0"/>
              <a:t>28.6 </a:t>
            </a:r>
            <a:r>
              <a:rPr lang="zh-CN" altLang="en-US" smtClean="0"/>
              <a:t>客户和服务器特性 </a:t>
            </a:r>
            <a:r>
              <a:rPr lang="en-US" altLang="zh-CN" smtClean="0"/>
              <a:t>275</a:t>
            </a:r>
          </a:p>
          <a:p>
            <a:pPr eaLnBrk="1" hangingPunct="1"/>
            <a:r>
              <a:rPr lang="en-US" altLang="zh-CN" smtClean="0"/>
              <a:t>28.7 </a:t>
            </a:r>
            <a:r>
              <a:rPr lang="zh-CN" altLang="en-US" smtClean="0"/>
              <a:t>服务器程序和服务器类计算机 </a:t>
            </a:r>
            <a:r>
              <a:rPr lang="en-US" altLang="zh-CN" smtClean="0"/>
              <a:t>276</a:t>
            </a:r>
          </a:p>
          <a:p>
            <a:pPr eaLnBrk="1" hangingPunct="1"/>
            <a:r>
              <a:rPr lang="en-US" altLang="zh-CN" smtClean="0"/>
              <a:t>28.8 </a:t>
            </a:r>
            <a:r>
              <a:rPr lang="zh-CN" altLang="en-US" smtClean="0"/>
              <a:t>请求、响应和数据流方向 </a:t>
            </a:r>
            <a:r>
              <a:rPr lang="en-US" altLang="zh-CN" smtClean="0"/>
              <a:t>276</a:t>
            </a:r>
          </a:p>
          <a:p>
            <a:pPr eaLnBrk="1" hangingPunct="1"/>
            <a:r>
              <a:rPr lang="en-US" altLang="zh-CN" smtClean="0"/>
              <a:t>28.9 </a:t>
            </a:r>
            <a:r>
              <a:rPr lang="zh-CN" altLang="en-US" smtClean="0"/>
              <a:t>传输协议与客户</a:t>
            </a:r>
            <a:r>
              <a:rPr lang="en-US" altLang="zh-CN" smtClean="0"/>
              <a:t>/</a:t>
            </a:r>
            <a:r>
              <a:rPr lang="zh-CN" altLang="en-US" smtClean="0"/>
              <a:t>服务器交互 </a:t>
            </a:r>
            <a:r>
              <a:rPr lang="en-US" altLang="zh-CN" smtClean="0"/>
              <a:t>277</a:t>
            </a:r>
          </a:p>
          <a:p>
            <a:pPr eaLnBrk="1" hangingPunct="1"/>
            <a:r>
              <a:rPr lang="en-US" altLang="zh-CN" smtClean="0"/>
              <a:t>28.10 </a:t>
            </a:r>
            <a:r>
              <a:rPr lang="zh-CN" altLang="en-US" smtClean="0"/>
              <a:t>一台计算机上的多种服务 </a:t>
            </a:r>
            <a:r>
              <a:rPr lang="en-US" altLang="zh-CN" smtClean="0"/>
              <a:t>277</a:t>
            </a:r>
          </a:p>
          <a:p>
            <a:pPr eaLnBrk="1" hangingPunct="1"/>
            <a:r>
              <a:rPr lang="en-US" altLang="zh-CN" smtClean="0"/>
              <a:t>28.11 </a:t>
            </a:r>
            <a:r>
              <a:rPr lang="zh-CN" altLang="en-US" smtClean="0"/>
              <a:t>标识一个特定服务 </a:t>
            </a:r>
            <a:r>
              <a:rPr lang="en-US" altLang="zh-CN" smtClean="0"/>
              <a:t>278</a:t>
            </a:r>
          </a:p>
          <a:p>
            <a:pPr eaLnBrk="1" hangingPunct="1"/>
            <a:r>
              <a:rPr lang="en-US" altLang="zh-CN" smtClean="0"/>
              <a:t>28.12 </a:t>
            </a:r>
            <a:r>
              <a:rPr lang="zh-CN" altLang="en-US" smtClean="0"/>
              <a:t>单个服务的多个服务器副本 </a:t>
            </a:r>
            <a:r>
              <a:rPr lang="en-US" altLang="zh-CN" smtClean="0"/>
              <a:t>278</a:t>
            </a:r>
          </a:p>
          <a:p>
            <a:pPr eaLnBrk="1" hangingPunct="1"/>
            <a:r>
              <a:rPr lang="en-US" altLang="zh-CN" smtClean="0"/>
              <a:t>28.13 </a:t>
            </a:r>
            <a:r>
              <a:rPr lang="zh-CN" altLang="en-US" smtClean="0"/>
              <a:t>动态服务器创建 </a:t>
            </a:r>
            <a:r>
              <a:rPr lang="en-US" altLang="zh-CN" smtClean="0"/>
              <a:t>279</a:t>
            </a:r>
          </a:p>
          <a:p>
            <a:pPr eaLnBrk="1" hangingPunct="1"/>
            <a:r>
              <a:rPr lang="en-US" altLang="zh-CN" smtClean="0"/>
              <a:t>28.14 </a:t>
            </a:r>
            <a:r>
              <a:rPr lang="zh-CN" altLang="en-US" smtClean="0"/>
              <a:t>传输协议与无二义性通信 </a:t>
            </a:r>
            <a:r>
              <a:rPr lang="en-US" altLang="zh-CN" smtClean="0"/>
              <a:t>279</a:t>
            </a:r>
          </a:p>
          <a:p>
            <a:pPr eaLnBrk="1" hangingPunct="1"/>
            <a:r>
              <a:rPr lang="en-US" altLang="zh-CN" smtClean="0"/>
              <a:t>28.15 </a:t>
            </a:r>
            <a:r>
              <a:rPr lang="zh-CN" altLang="en-US" smtClean="0"/>
              <a:t>面向连结传输与无连结传输 </a:t>
            </a:r>
            <a:r>
              <a:rPr lang="en-US" altLang="zh-CN" smtClean="0"/>
              <a:t>280</a:t>
            </a:r>
          </a:p>
          <a:p>
            <a:pPr eaLnBrk="1" hangingPunct="1"/>
            <a:r>
              <a:rPr lang="en-US" altLang="zh-CN" smtClean="0"/>
              <a:t>28.16 </a:t>
            </a:r>
            <a:r>
              <a:rPr lang="zh-CN" altLang="en-US" smtClean="0"/>
              <a:t>支持多协议的服务 </a:t>
            </a:r>
            <a:r>
              <a:rPr lang="en-US" altLang="zh-CN" smtClean="0"/>
              <a:t>280</a:t>
            </a:r>
          </a:p>
          <a:p>
            <a:pPr eaLnBrk="1" hangingPunct="1"/>
            <a:r>
              <a:rPr lang="en-US" altLang="zh-CN" smtClean="0"/>
              <a:t>28.17 </a:t>
            </a:r>
            <a:r>
              <a:rPr lang="zh-CN" altLang="en-US" smtClean="0"/>
              <a:t>复杂的客户</a:t>
            </a:r>
            <a:r>
              <a:rPr lang="en-US" altLang="zh-CN" smtClean="0"/>
              <a:t>/</a:t>
            </a:r>
            <a:r>
              <a:rPr lang="zh-CN" altLang="en-US" smtClean="0"/>
              <a:t>服务器交互 </a:t>
            </a:r>
            <a:r>
              <a:rPr lang="en-US" altLang="zh-CN" smtClean="0"/>
              <a:t>280</a:t>
            </a:r>
          </a:p>
          <a:p>
            <a:pPr eaLnBrk="1" hangingPunct="1"/>
            <a:r>
              <a:rPr lang="en-US" altLang="zh-CN" smtClean="0"/>
              <a:t>28.18 </a:t>
            </a:r>
            <a:r>
              <a:rPr lang="zh-CN" altLang="en-US" smtClean="0"/>
              <a:t>交互与循环依赖问题 </a:t>
            </a:r>
            <a:r>
              <a:rPr lang="en-US" altLang="zh-CN" smtClean="0"/>
              <a:t>281</a:t>
            </a:r>
          </a:p>
          <a:p>
            <a:pPr eaLnBrk="1" hangingPunct="1"/>
            <a:r>
              <a:rPr lang="en-US" altLang="zh-CN" smtClean="0"/>
              <a:t>28.19 </a:t>
            </a:r>
            <a:r>
              <a:rPr lang="zh-CN" altLang="en-US" smtClean="0"/>
              <a:t>小结 </a:t>
            </a:r>
            <a:r>
              <a:rPr lang="en-US" altLang="zh-CN" smtClean="0"/>
              <a:t>281</a:t>
            </a:r>
          </a:p>
          <a:p>
            <a:pPr eaLnBrk="1" hangingPunct="1"/>
            <a:r>
              <a:rPr lang="zh-CN" altLang="en-US" smtClean="0"/>
              <a:t>练习题 </a:t>
            </a:r>
            <a:r>
              <a:rPr lang="en-US" altLang="zh-CN" smtClean="0"/>
              <a:t>282</a:t>
            </a:r>
          </a:p>
          <a:p>
            <a:pPr eaLnBrk="1" hangingPunct="1"/>
            <a:r>
              <a:rPr lang="zh-CN" altLang="en-US" smtClean="0"/>
              <a:t>第</a:t>
            </a:r>
            <a:r>
              <a:rPr lang="en-US" altLang="zh-CN" smtClean="0"/>
              <a:t>29</a:t>
            </a:r>
            <a:r>
              <a:rPr lang="zh-CN" altLang="en-US" smtClean="0"/>
              <a:t>章 套接字接口 </a:t>
            </a:r>
            <a:r>
              <a:rPr lang="en-US" altLang="zh-CN" smtClean="0"/>
              <a:t>283</a:t>
            </a:r>
          </a:p>
          <a:p>
            <a:pPr eaLnBrk="1" hangingPunct="1"/>
            <a:r>
              <a:rPr lang="en-US" altLang="zh-CN" smtClean="0"/>
              <a:t>29.1 </a:t>
            </a:r>
            <a:r>
              <a:rPr lang="zh-CN" altLang="en-US" smtClean="0"/>
              <a:t>概述 </a:t>
            </a:r>
            <a:r>
              <a:rPr lang="en-US" altLang="zh-CN" smtClean="0"/>
              <a:t>283</a:t>
            </a:r>
          </a:p>
          <a:p>
            <a:pPr eaLnBrk="1" hangingPunct="1"/>
            <a:r>
              <a:rPr lang="en-US" altLang="zh-CN" smtClean="0"/>
              <a:t>29.2 </a:t>
            </a:r>
            <a:r>
              <a:rPr lang="zh-CN" altLang="en-US" smtClean="0"/>
              <a:t>应用程序接口 </a:t>
            </a:r>
            <a:r>
              <a:rPr lang="en-US" altLang="zh-CN" smtClean="0"/>
              <a:t>283</a:t>
            </a:r>
          </a:p>
          <a:p>
            <a:pPr eaLnBrk="1" hangingPunct="1"/>
            <a:r>
              <a:rPr lang="en-US" altLang="zh-CN" smtClean="0"/>
              <a:t>29.3 </a:t>
            </a:r>
            <a:r>
              <a:rPr lang="zh-CN" altLang="en-US" smtClean="0"/>
              <a:t>套接字</a:t>
            </a:r>
            <a:r>
              <a:rPr lang="en-US" altLang="zh-CN" smtClean="0"/>
              <a:t>API 283</a:t>
            </a:r>
          </a:p>
          <a:p>
            <a:pPr eaLnBrk="1" hangingPunct="1"/>
            <a:r>
              <a:rPr lang="en-US" altLang="zh-CN" smtClean="0"/>
              <a:t>29.4 </a:t>
            </a:r>
            <a:r>
              <a:rPr lang="zh-CN" altLang="en-US" smtClean="0"/>
              <a:t>套接字与套接字库 </a:t>
            </a:r>
            <a:r>
              <a:rPr lang="en-US" altLang="zh-CN" smtClean="0"/>
              <a:t>284</a:t>
            </a:r>
          </a:p>
          <a:p>
            <a:pPr eaLnBrk="1" hangingPunct="1"/>
            <a:r>
              <a:rPr lang="en-US" altLang="zh-CN" smtClean="0"/>
              <a:t>29.5 </a:t>
            </a:r>
            <a:r>
              <a:rPr lang="zh-CN" altLang="en-US" smtClean="0"/>
              <a:t>套接字通信与</a:t>
            </a:r>
            <a:r>
              <a:rPr lang="en-US" altLang="zh-CN" smtClean="0"/>
              <a:t>UNlX I/O 284</a:t>
            </a:r>
          </a:p>
          <a:p>
            <a:pPr eaLnBrk="1" hangingPunct="1"/>
            <a:r>
              <a:rPr lang="en-US" altLang="zh-CN" smtClean="0"/>
              <a:t>29.6 </a:t>
            </a:r>
            <a:r>
              <a:rPr lang="zh-CN" altLang="en-US" smtClean="0"/>
              <a:t>套接字、描述符与网络</a:t>
            </a:r>
            <a:r>
              <a:rPr lang="en-US" altLang="zh-CN" smtClean="0"/>
              <a:t>I/O 285</a:t>
            </a:r>
          </a:p>
          <a:p>
            <a:pPr eaLnBrk="1" hangingPunct="1"/>
            <a:r>
              <a:rPr lang="en-US" altLang="zh-CN" smtClean="0"/>
              <a:t>29.7 </a:t>
            </a:r>
            <a:r>
              <a:rPr lang="zh-CN" altLang="en-US" smtClean="0"/>
              <a:t>参数与套接字</a:t>
            </a:r>
            <a:r>
              <a:rPr lang="en-US" altLang="zh-CN" smtClean="0"/>
              <a:t>API 285</a:t>
            </a:r>
          </a:p>
          <a:p>
            <a:pPr eaLnBrk="1" hangingPunct="1"/>
            <a:r>
              <a:rPr lang="en-US" altLang="zh-CN" smtClean="0"/>
              <a:t>29.8 </a:t>
            </a:r>
            <a:r>
              <a:rPr lang="zh-CN" altLang="en-US" smtClean="0"/>
              <a:t>实现套接字</a:t>
            </a:r>
            <a:r>
              <a:rPr lang="en-US" altLang="zh-CN" smtClean="0"/>
              <a:t>APl</a:t>
            </a:r>
            <a:r>
              <a:rPr lang="zh-CN" altLang="en-US" smtClean="0"/>
              <a:t>的过程 </a:t>
            </a:r>
            <a:r>
              <a:rPr lang="en-US" altLang="zh-CN" smtClean="0"/>
              <a:t>285</a:t>
            </a:r>
          </a:p>
          <a:p>
            <a:pPr eaLnBrk="1" hangingPunct="1"/>
            <a:r>
              <a:rPr lang="en-US" altLang="zh-CN" smtClean="0"/>
              <a:t>29.9 </a:t>
            </a:r>
            <a:r>
              <a:rPr lang="zh-CN" altLang="en-US" smtClean="0"/>
              <a:t>用套接字进行读写 </a:t>
            </a:r>
            <a:r>
              <a:rPr lang="en-US" altLang="zh-CN" smtClean="0"/>
              <a:t>290</a:t>
            </a:r>
          </a:p>
          <a:p>
            <a:pPr eaLnBrk="1" hangingPunct="1"/>
            <a:r>
              <a:rPr lang="en-US" altLang="zh-CN" smtClean="0"/>
              <a:t>29.10 </a:t>
            </a:r>
            <a:r>
              <a:rPr lang="zh-CN" altLang="en-US" smtClean="0"/>
              <a:t>其他套接字过程 </a:t>
            </a:r>
            <a:r>
              <a:rPr lang="en-US" altLang="zh-CN" smtClean="0"/>
              <a:t>290</a:t>
            </a:r>
          </a:p>
          <a:p>
            <a:pPr eaLnBrk="1" hangingPunct="1"/>
            <a:r>
              <a:rPr lang="en-US" altLang="zh-CN" smtClean="0"/>
              <a:t>29.11 </a:t>
            </a:r>
            <a:r>
              <a:rPr lang="zh-CN" altLang="en-US" smtClean="0"/>
              <a:t>套接字、线程和继承性 </a:t>
            </a:r>
            <a:r>
              <a:rPr lang="en-US" altLang="zh-CN" smtClean="0"/>
              <a:t>291</a:t>
            </a:r>
          </a:p>
          <a:p>
            <a:pPr eaLnBrk="1" hangingPunct="1"/>
            <a:r>
              <a:rPr lang="en-US" altLang="zh-CN" smtClean="0"/>
              <a:t>29.12 </a:t>
            </a:r>
            <a:r>
              <a:rPr lang="zh-CN" altLang="en-US" smtClean="0"/>
              <a:t>小结 </a:t>
            </a:r>
            <a:r>
              <a:rPr lang="en-US" altLang="zh-CN" smtClean="0"/>
              <a:t>291</a:t>
            </a:r>
          </a:p>
          <a:p>
            <a:pPr eaLnBrk="1" hangingPunct="1"/>
            <a:r>
              <a:rPr lang="zh-CN" altLang="en-US" smtClean="0"/>
              <a:t>练习题 </a:t>
            </a:r>
            <a:r>
              <a:rPr lang="en-US" altLang="zh-CN" smtClean="0"/>
              <a:t>292</a:t>
            </a:r>
          </a:p>
          <a:p>
            <a:pPr eaLnBrk="1" hangingPunct="1"/>
            <a:r>
              <a:rPr lang="zh-CN" altLang="en-US" smtClean="0"/>
              <a:t>第</a:t>
            </a:r>
            <a:r>
              <a:rPr lang="en-US" altLang="zh-CN" smtClean="0"/>
              <a:t>30</a:t>
            </a:r>
            <a:r>
              <a:rPr lang="zh-CN" altLang="en-US" smtClean="0"/>
              <a:t>章 客户与服务器举例 </a:t>
            </a:r>
            <a:r>
              <a:rPr lang="en-US" altLang="zh-CN" smtClean="0"/>
              <a:t>293</a:t>
            </a:r>
          </a:p>
          <a:p>
            <a:pPr eaLnBrk="1" hangingPunct="1"/>
            <a:r>
              <a:rPr lang="en-US" altLang="zh-CN" smtClean="0"/>
              <a:t>30.1 </a:t>
            </a:r>
            <a:r>
              <a:rPr lang="zh-CN" altLang="en-US" smtClean="0"/>
              <a:t>概述 </a:t>
            </a:r>
            <a:r>
              <a:rPr lang="en-US" altLang="zh-CN" smtClean="0"/>
              <a:t>293</a:t>
            </a:r>
          </a:p>
          <a:p>
            <a:pPr eaLnBrk="1" hangingPunct="1"/>
            <a:r>
              <a:rPr lang="en-US" altLang="zh-CN" smtClean="0"/>
              <a:t>30.2 </a:t>
            </a:r>
            <a:r>
              <a:rPr lang="zh-CN" altLang="en-US" smtClean="0"/>
              <a:t>面向连结型通信 </a:t>
            </a:r>
            <a:r>
              <a:rPr lang="en-US" altLang="zh-CN" smtClean="0"/>
              <a:t>293</a:t>
            </a:r>
          </a:p>
          <a:p>
            <a:pPr eaLnBrk="1" hangingPunct="1"/>
            <a:r>
              <a:rPr lang="en-US" altLang="zh-CN" smtClean="0"/>
              <a:t>30.3 </a:t>
            </a:r>
            <a:r>
              <a:rPr lang="zh-CN" altLang="en-US" smtClean="0"/>
              <a:t>一个服务例子 </a:t>
            </a:r>
            <a:r>
              <a:rPr lang="en-US" altLang="zh-CN" smtClean="0"/>
              <a:t>293</a:t>
            </a:r>
          </a:p>
          <a:p>
            <a:pPr eaLnBrk="1" hangingPunct="1"/>
            <a:r>
              <a:rPr lang="en-US" altLang="zh-CN" smtClean="0"/>
              <a:t>30.4 </a:t>
            </a:r>
            <a:r>
              <a:rPr lang="zh-CN" altLang="en-US" smtClean="0"/>
              <a:t>例程中的命令行参数 </a:t>
            </a:r>
            <a:r>
              <a:rPr lang="en-US" altLang="zh-CN" smtClean="0"/>
              <a:t>293</a:t>
            </a:r>
          </a:p>
          <a:p>
            <a:pPr eaLnBrk="1" hangingPunct="1"/>
            <a:r>
              <a:rPr lang="en-US" altLang="zh-CN" smtClean="0"/>
              <a:t>30.5 </a:t>
            </a:r>
            <a:r>
              <a:rPr lang="zh-CN" altLang="en-US" smtClean="0"/>
              <a:t>套接字过程调用的顺序 </a:t>
            </a:r>
            <a:r>
              <a:rPr lang="en-US" altLang="zh-CN" smtClean="0"/>
              <a:t>294</a:t>
            </a:r>
          </a:p>
          <a:p>
            <a:pPr eaLnBrk="1" hangingPunct="1"/>
            <a:r>
              <a:rPr lang="en-US" altLang="zh-CN" smtClean="0"/>
              <a:t>30.6 </a:t>
            </a:r>
            <a:r>
              <a:rPr lang="zh-CN" altLang="en-US" smtClean="0"/>
              <a:t>客户例程源代码 </a:t>
            </a:r>
            <a:r>
              <a:rPr lang="en-US" altLang="zh-CN" smtClean="0"/>
              <a:t>295</a:t>
            </a:r>
          </a:p>
          <a:p>
            <a:pPr eaLnBrk="1" hangingPunct="1"/>
            <a:r>
              <a:rPr lang="en-US" altLang="zh-CN" smtClean="0"/>
              <a:t>30.7 </a:t>
            </a:r>
            <a:r>
              <a:rPr lang="zh-CN" altLang="en-US" smtClean="0"/>
              <a:t>服务器例程源代码 </a:t>
            </a:r>
            <a:r>
              <a:rPr lang="en-US" altLang="zh-CN" smtClean="0"/>
              <a:t>297</a:t>
            </a:r>
          </a:p>
          <a:p>
            <a:pPr eaLnBrk="1" hangingPunct="1"/>
            <a:r>
              <a:rPr lang="en-US" altLang="zh-CN" smtClean="0"/>
              <a:t>30.8 </a:t>
            </a:r>
            <a:r>
              <a:rPr lang="zh-CN" altLang="en-US" smtClean="0"/>
              <a:t>流服务与多次</a:t>
            </a:r>
            <a:r>
              <a:rPr lang="en-US" altLang="zh-CN" smtClean="0"/>
              <a:t>recv</a:t>
            </a:r>
            <a:r>
              <a:rPr lang="zh-CN" altLang="en-US" smtClean="0"/>
              <a:t>调用 </a:t>
            </a:r>
            <a:r>
              <a:rPr lang="en-US" altLang="zh-CN" smtClean="0"/>
              <a:t>299</a:t>
            </a:r>
          </a:p>
          <a:p>
            <a:pPr eaLnBrk="1" hangingPunct="1"/>
            <a:r>
              <a:rPr lang="en-US" altLang="zh-CN" smtClean="0"/>
              <a:t>30.9 </a:t>
            </a:r>
            <a:r>
              <a:rPr lang="zh-CN" altLang="en-US" smtClean="0"/>
              <a:t>套接字过程与阻塞 </a:t>
            </a:r>
            <a:r>
              <a:rPr lang="en-US" altLang="zh-CN" smtClean="0"/>
              <a:t>299</a:t>
            </a:r>
          </a:p>
          <a:p>
            <a:pPr eaLnBrk="1" hangingPunct="1"/>
            <a:r>
              <a:rPr lang="en-US" altLang="zh-CN" smtClean="0"/>
              <a:t>30.10 </a:t>
            </a:r>
            <a:r>
              <a:rPr lang="zh-CN" altLang="en-US" smtClean="0"/>
              <a:t>程序代码长度与差错报告 </a:t>
            </a:r>
            <a:r>
              <a:rPr lang="en-US" altLang="zh-CN" smtClean="0"/>
              <a:t>300</a:t>
            </a:r>
          </a:p>
          <a:p>
            <a:pPr eaLnBrk="1" hangingPunct="1"/>
            <a:r>
              <a:rPr lang="en-US" altLang="zh-CN" smtClean="0"/>
              <a:t>30.11 </a:t>
            </a:r>
            <a:r>
              <a:rPr lang="zh-CN" altLang="en-US" smtClean="0"/>
              <a:t>客户例程用于另一种服务 </a:t>
            </a:r>
            <a:r>
              <a:rPr lang="en-US" altLang="zh-CN" smtClean="0"/>
              <a:t>300</a:t>
            </a:r>
          </a:p>
          <a:p>
            <a:pPr eaLnBrk="1" hangingPunct="1"/>
            <a:r>
              <a:rPr lang="en-US" altLang="zh-CN" smtClean="0"/>
              <a:t>30.12 </a:t>
            </a:r>
            <a:r>
              <a:rPr lang="zh-CN" altLang="en-US" smtClean="0"/>
              <a:t>用另一种客户程序来测试服务器 </a:t>
            </a:r>
            <a:r>
              <a:rPr lang="en-US" altLang="zh-CN" smtClean="0"/>
              <a:t>300</a:t>
            </a:r>
          </a:p>
          <a:p>
            <a:pPr eaLnBrk="1" hangingPunct="1"/>
            <a:r>
              <a:rPr lang="en-US" altLang="zh-CN" smtClean="0"/>
              <a:t>30.13 </a:t>
            </a:r>
            <a:r>
              <a:rPr lang="zh-CN" altLang="en-US" smtClean="0"/>
              <a:t>小结 </a:t>
            </a:r>
            <a:r>
              <a:rPr lang="en-US" altLang="zh-CN" smtClean="0"/>
              <a:t>301</a:t>
            </a:r>
          </a:p>
          <a:p>
            <a:pPr eaLnBrk="1" hangingPunct="1"/>
            <a:r>
              <a:rPr lang="zh-CN" altLang="en-US" smtClean="0"/>
              <a:t>练习题 </a:t>
            </a:r>
            <a:r>
              <a:rPr lang="en-US" altLang="zh-CN" smtClean="0"/>
              <a:t>301</a:t>
            </a:r>
          </a:p>
          <a:p>
            <a:pPr eaLnBrk="1" hangingPunct="1"/>
            <a:r>
              <a:rPr lang="zh-CN" altLang="en-US" smtClean="0"/>
              <a:t>第</a:t>
            </a:r>
            <a:r>
              <a:rPr lang="en-US" altLang="zh-CN" smtClean="0"/>
              <a:t>31</a:t>
            </a:r>
            <a:r>
              <a:rPr lang="zh-CN" altLang="en-US" smtClean="0"/>
              <a:t>章 域名系统的命名机制 </a:t>
            </a:r>
            <a:r>
              <a:rPr lang="en-US" altLang="zh-CN" smtClean="0"/>
              <a:t>303</a:t>
            </a:r>
          </a:p>
          <a:p>
            <a:pPr eaLnBrk="1" hangingPunct="1"/>
            <a:r>
              <a:rPr lang="en-US" altLang="zh-CN" smtClean="0"/>
              <a:t>31.1 </a:t>
            </a:r>
            <a:r>
              <a:rPr lang="zh-CN" altLang="en-US" smtClean="0"/>
              <a:t>概述 </a:t>
            </a:r>
            <a:r>
              <a:rPr lang="en-US" altLang="zh-CN" smtClean="0"/>
              <a:t>303</a:t>
            </a:r>
          </a:p>
          <a:p>
            <a:pPr eaLnBrk="1" hangingPunct="1"/>
            <a:r>
              <a:rPr lang="en-US" altLang="zh-CN" smtClean="0"/>
              <a:t>31.2 </a:t>
            </a:r>
            <a:r>
              <a:rPr lang="zh-CN" altLang="en-US" smtClean="0"/>
              <a:t>计算机名字的结构 </a:t>
            </a:r>
            <a:r>
              <a:rPr lang="en-US" altLang="zh-CN" smtClean="0"/>
              <a:t>303</a:t>
            </a:r>
          </a:p>
          <a:p>
            <a:pPr eaLnBrk="1" hangingPunct="1"/>
            <a:r>
              <a:rPr lang="en-US" altLang="zh-CN" smtClean="0"/>
              <a:t>31.3 </a:t>
            </a:r>
            <a:r>
              <a:rPr lang="zh-CN" altLang="en-US" smtClean="0"/>
              <a:t>地理结构 </a:t>
            </a:r>
            <a:r>
              <a:rPr lang="en-US" altLang="zh-CN" smtClean="0"/>
              <a:t>304</a:t>
            </a:r>
          </a:p>
          <a:p>
            <a:pPr eaLnBrk="1" hangingPunct="1"/>
            <a:r>
              <a:rPr lang="en-US" altLang="zh-CN" smtClean="0"/>
              <a:t>31.4 </a:t>
            </a:r>
            <a:r>
              <a:rPr lang="zh-CN" altLang="en-US" smtClean="0"/>
              <a:t>组织范围内的域名 </a:t>
            </a:r>
            <a:r>
              <a:rPr lang="en-US" altLang="zh-CN" smtClean="0"/>
              <a:t>305</a:t>
            </a:r>
          </a:p>
          <a:p>
            <a:pPr eaLnBrk="1" hangingPunct="1"/>
            <a:r>
              <a:rPr lang="en-US" altLang="zh-CN" smtClean="0"/>
              <a:t>31.5 </a:t>
            </a:r>
            <a:r>
              <a:rPr lang="zh-CN" altLang="en-US" smtClean="0"/>
              <a:t>以</a:t>
            </a:r>
            <a:r>
              <a:rPr lang="en-US" altLang="zh-CN" smtClean="0"/>
              <a:t>WWW</a:t>
            </a:r>
            <a:r>
              <a:rPr lang="zh-CN" altLang="en-US" smtClean="0"/>
              <a:t>开头的域名 </a:t>
            </a:r>
            <a:r>
              <a:rPr lang="en-US" altLang="zh-CN" smtClean="0"/>
              <a:t>306</a:t>
            </a:r>
          </a:p>
          <a:p>
            <a:pPr eaLnBrk="1" hangingPunct="1"/>
            <a:r>
              <a:rPr lang="en-US" altLang="zh-CN" smtClean="0"/>
              <a:t>31.6 DNS</a:t>
            </a:r>
            <a:r>
              <a:rPr lang="zh-CN" altLang="en-US" smtClean="0"/>
              <a:t>客户</a:t>
            </a:r>
            <a:r>
              <a:rPr lang="en-US" altLang="zh-CN" smtClean="0"/>
              <a:t>/</a:t>
            </a:r>
            <a:r>
              <a:rPr lang="zh-CN" altLang="en-US" smtClean="0"/>
              <a:t>服务器模型 </a:t>
            </a:r>
            <a:r>
              <a:rPr lang="en-US" altLang="zh-CN" smtClean="0"/>
              <a:t>307</a:t>
            </a:r>
          </a:p>
          <a:p>
            <a:pPr eaLnBrk="1" hangingPunct="1"/>
            <a:r>
              <a:rPr lang="en-US" altLang="zh-CN" smtClean="0"/>
              <a:t>31.7 DNS</a:t>
            </a:r>
            <a:r>
              <a:rPr lang="zh-CN" altLang="en-US" smtClean="0"/>
              <a:t>服务器层次结构 </a:t>
            </a:r>
            <a:r>
              <a:rPr lang="en-US" altLang="zh-CN" smtClean="0"/>
              <a:t>307</a:t>
            </a:r>
          </a:p>
          <a:p>
            <a:pPr eaLnBrk="1" hangingPunct="1"/>
            <a:r>
              <a:rPr lang="en-US" altLang="zh-CN" smtClean="0"/>
              <a:t>31.8 </a:t>
            </a:r>
            <a:r>
              <a:rPr lang="zh-CN" altLang="en-US" smtClean="0"/>
              <a:t>服务器体系结构 </a:t>
            </a:r>
            <a:r>
              <a:rPr lang="en-US" altLang="zh-CN" smtClean="0"/>
              <a:t>307</a:t>
            </a:r>
          </a:p>
          <a:p>
            <a:pPr eaLnBrk="1" hangingPunct="1"/>
            <a:r>
              <a:rPr lang="en-US" altLang="zh-CN" smtClean="0"/>
              <a:t>31.9 </a:t>
            </a:r>
            <a:r>
              <a:rPr lang="zh-CN" altLang="en-US" smtClean="0"/>
              <a:t>访问局部性与多服务器 </a:t>
            </a:r>
            <a:r>
              <a:rPr lang="en-US" altLang="zh-CN" smtClean="0"/>
              <a:t>308</a:t>
            </a:r>
          </a:p>
          <a:p>
            <a:pPr eaLnBrk="1" hangingPunct="1"/>
            <a:r>
              <a:rPr lang="en-US" altLang="zh-CN" smtClean="0"/>
              <a:t>31.10 </a:t>
            </a:r>
            <a:r>
              <a:rPr lang="zh-CN" altLang="en-US" smtClean="0"/>
              <a:t>服务器间的链接关系 </a:t>
            </a:r>
            <a:r>
              <a:rPr lang="en-US" altLang="zh-CN" smtClean="0"/>
              <a:t>309</a:t>
            </a:r>
          </a:p>
          <a:p>
            <a:pPr eaLnBrk="1" hangingPunct="1"/>
            <a:r>
              <a:rPr lang="en-US" altLang="zh-CN" smtClean="0"/>
              <a:t>31.11 </a:t>
            </a:r>
            <a:r>
              <a:rPr lang="zh-CN" altLang="en-US" smtClean="0"/>
              <a:t>名字解析 </a:t>
            </a:r>
            <a:r>
              <a:rPr lang="en-US" altLang="zh-CN" smtClean="0"/>
              <a:t>309</a:t>
            </a:r>
          </a:p>
          <a:p>
            <a:pPr eaLnBrk="1" hangingPunct="1"/>
            <a:r>
              <a:rPr lang="en-US" altLang="zh-CN" smtClean="0"/>
              <a:t>31.12 DNS</a:t>
            </a:r>
            <a:r>
              <a:rPr lang="zh-CN" altLang="en-US" smtClean="0"/>
              <a:t>性能的优化 </a:t>
            </a:r>
            <a:r>
              <a:rPr lang="en-US" altLang="zh-CN" smtClean="0"/>
              <a:t>310</a:t>
            </a:r>
          </a:p>
          <a:p>
            <a:pPr eaLnBrk="1" hangingPunct="1"/>
            <a:r>
              <a:rPr lang="en-US" altLang="zh-CN" smtClean="0"/>
              <a:t>31.13 DNS</a:t>
            </a:r>
            <a:r>
              <a:rPr lang="zh-CN" altLang="en-US" smtClean="0"/>
              <a:t>记录项的类型 </a:t>
            </a:r>
            <a:r>
              <a:rPr lang="en-US" altLang="zh-CN" smtClean="0"/>
              <a:t>311</a:t>
            </a:r>
          </a:p>
          <a:p>
            <a:pPr eaLnBrk="1" hangingPunct="1"/>
            <a:r>
              <a:rPr lang="en-US" altLang="zh-CN" smtClean="0"/>
              <a:t>31.14 </a:t>
            </a:r>
            <a:r>
              <a:rPr lang="zh-CN" altLang="en-US" smtClean="0"/>
              <a:t>使用</a:t>
            </a:r>
            <a:r>
              <a:rPr lang="en-US" altLang="zh-CN" smtClean="0"/>
              <a:t>CNAME</a:t>
            </a:r>
            <a:r>
              <a:rPr lang="zh-CN" altLang="en-US" smtClean="0"/>
              <a:t>类型的别名 </a:t>
            </a:r>
            <a:r>
              <a:rPr lang="en-US" altLang="zh-CN" smtClean="0"/>
              <a:t>311</a:t>
            </a:r>
          </a:p>
          <a:p>
            <a:pPr eaLnBrk="1" hangingPunct="1"/>
            <a:r>
              <a:rPr lang="en-US" altLang="zh-CN" smtClean="0"/>
              <a:t>31.15 </a:t>
            </a:r>
            <a:r>
              <a:rPr lang="zh-CN" altLang="en-US" smtClean="0"/>
              <a:t>多重类型的重要影响 </a:t>
            </a:r>
            <a:r>
              <a:rPr lang="en-US" altLang="zh-CN" smtClean="0"/>
              <a:t>312</a:t>
            </a:r>
          </a:p>
          <a:p>
            <a:pPr eaLnBrk="1" hangingPunct="1"/>
            <a:r>
              <a:rPr lang="en-US" altLang="zh-CN" smtClean="0"/>
              <a:t>31.16 </a:t>
            </a:r>
            <a:r>
              <a:rPr lang="zh-CN" altLang="en-US" smtClean="0"/>
              <a:t>缩写与</a:t>
            </a:r>
            <a:r>
              <a:rPr lang="en-US" altLang="zh-CN" smtClean="0"/>
              <a:t>DNS 312</a:t>
            </a:r>
          </a:p>
          <a:p>
            <a:pPr eaLnBrk="1" hangingPunct="1"/>
            <a:r>
              <a:rPr lang="en-US" altLang="zh-CN" smtClean="0"/>
              <a:t>31.17 </a:t>
            </a:r>
            <a:r>
              <a:rPr lang="zh-CN" altLang="en-US" smtClean="0"/>
              <a:t>小结 </a:t>
            </a:r>
            <a:r>
              <a:rPr lang="en-US" altLang="zh-CN" smtClean="0"/>
              <a:t>312</a:t>
            </a:r>
          </a:p>
          <a:p>
            <a:pPr eaLnBrk="1" hangingPunct="1"/>
            <a:r>
              <a:rPr lang="zh-CN" altLang="en-US" smtClean="0"/>
              <a:t>练习题 </a:t>
            </a:r>
            <a:r>
              <a:rPr lang="en-US" altLang="zh-CN" smtClean="0"/>
              <a:t>313</a:t>
            </a:r>
          </a:p>
          <a:p>
            <a:pPr eaLnBrk="1" hangingPunct="1"/>
            <a:r>
              <a:rPr lang="zh-CN" altLang="en-US" smtClean="0"/>
              <a:t>第</a:t>
            </a:r>
            <a:r>
              <a:rPr lang="en-US" altLang="zh-CN" smtClean="0"/>
              <a:t>32</a:t>
            </a:r>
            <a:r>
              <a:rPr lang="zh-CN" altLang="en-US" smtClean="0"/>
              <a:t>章 电子邮件表示与传输 </a:t>
            </a:r>
            <a:r>
              <a:rPr lang="en-US" altLang="zh-CN" smtClean="0"/>
              <a:t>314</a:t>
            </a:r>
          </a:p>
          <a:p>
            <a:pPr eaLnBrk="1" hangingPunct="1"/>
            <a:r>
              <a:rPr lang="en-US" altLang="zh-CN" smtClean="0"/>
              <a:t>32.1 </a:t>
            </a:r>
            <a:r>
              <a:rPr lang="zh-CN" altLang="en-US" smtClean="0"/>
              <a:t>概述 </a:t>
            </a:r>
            <a:r>
              <a:rPr lang="en-US" altLang="zh-CN" smtClean="0"/>
              <a:t>314</a:t>
            </a:r>
          </a:p>
          <a:p>
            <a:pPr eaLnBrk="1" hangingPunct="1"/>
            <a:r>
              <a:rPr lang="en-US" altLang="zh-CN" smtClean="0"/>
              <a:t>32.2 </a:t>
            </a:r>
            <a:r>
              <a:rPr lang="zh-CN" altLang="en-US" smtClean="0"/>
              <a:t>电子邮件工作模式 </a:t>
            </a:r>
            <a:r>
              <a:rPr lang="en-US" altLang="zh-CN" smtClean="0"/>
              <a:t>314</a:t>
            </a:r>
          </a:p>
          <a:p>
            <a:pPr eaLnBrk="1" hangingPunct="1"/>
            <a:r>
              <a:rPr lang="en-US" altLang="zh-CN" smtClean="0"/>
              <a:t>32.3 </a:t>
            </a:r>
            <a:r>
              <a:rPr lang="zh-CN" altLang="en-US" smtClean="0"/>
              <a:t>电子邮箱与地址 </a:t>
            </a:r>
            <a:r>
              <a:rPr lang="en-US" altLang="zh-CN" smtClean="0"/>
              <a:t>314</a:t>
            </a:r>
          </a:p>
          <a:p>
            <a:pPr eaLnBrk="1" hangingPunct="1"/>
            <a:r>
              <a:rPr lang="en-US" altLang="zh-CN" smtClean="0"/>
              <a:t>32.4 </a:t>
            </a:r>
            <a:r>
              <a:rPr lang="zh-CN" altLang="en-US" smtClean="0"/>
              <a:t>电子邮件报文格式 </a:t>
            </a:r>
            <a:r>
              <a:rPr lang="en-US" altLang="zh-CN" smtClean="0"/>
              <a:t>315</a:t>
            </a:r>
          </a:p>
          <a:p>
            <a:pPr eaLnBrk="1" hangingPunct="1"/>
            <a:r>
              <a:rPr lang="en-US" altLang="zh-CN" smtClean="0"/>
              <a:t>32.5 </a:t>
            </a:r>
            <a:r>
              <a:rPr lang="zh-CN" altLang="en-US" smtClean="0"/>
              <a:t>抄送副本 </a:t>
            </a:r>
            <a:r>
              <a:rPr lang="en-US" altLang="zh-CN" smtClean="0"/>
              <a:t>316</a:t>
            </a:r>
          </a:p>
          <a:p>
            <a:pPr eaLnBrk="1" hangingPunct="1"/>
            <a:r>
              <a:rPr lang="en-US" altLang="zh-CN" smtClean="0"/>
              <a:t>32.6 </a:t>
            </a:r>
            <a:r>
              <a:rPr lang="zh-CN" altLang="en-US" smtClean="0"/>
              <a:t>多用途因特网邮件扩展 </a:t>
            </a:r>
            <a:r>
              <a:rPr lang="en-US" altLang="zh-CN" smtClean="0"/>
              <a:t>317</a:t>
            </a:r>
          </a:p>
          <a:p>
            <a:pPr eaLnBrk="1" hangingPunct="1"/>
            <a:r>
              <a:rPr lang="en-US" altLang="zh-CN" smtClean="0"/>
              <a:t>32.7 </a:t>
            </a:r>
            <a:r>
              <a:rPr lang="zh-CN" altLang="en-US" smtClean="0"/>
              <a:t>电子邮件与应用程序 </a:t>
            </a:r>
            <a:r>
              <a:rPr lang="en-US" altLang="zh-CN" smtClean="0"/>
              <a:t>318</a:t>
            </a:r>
          </a:p>
          <a:p>
            <a:pPr eaLnBrk="1" hangingPunct="1"/>
            <a:r>
              <a:rPr lang="en-US" altLang="zh-CN" smtClean="0"/>
              <a:t>32.8 </a:t>
            </a:r>
            <a:r>
              <a:rPr lang="zh-CN" altLang="en-US" smtClean="0"/>
              <a:t>邮件传输 </a:t>
            </a:r>
            <a:r>
              <a:rPr lang="en-US" altLang="zh-CN" smtClean="0"/>
              <a:t>318</a:t>
            </a:r>
          </a:p>
          <a:p>
            <a:pPr eaLnBrk="1" hangingPunct="1"/>
            <a:r>
              <a:rPr lang="en-US" altLang="zh-CN" smtClean="0"/>
              <a:t>32.9 </a:t>
            </a:r>
            <a:r>
              <a:rPr lang="zh-CN" altLang="en-US" smtClean="0"/>
              <a:t>简单邮件传输协议 </a:t>
            </a:r>
            <a:r>
              <a:rPr lang="en-US" altLang="zh-CN" smtClean="0"/>
              <a:t>318</a:t>
            </a:r>
          </a:p>
          <a:p>
            <a:pPr eaLnBrk="1" hangingPunct="1"/>
            <a:r>
              <a:rPr lang="en-US" altLang="zh-CN" smtClean="0"/>
              <a:t>32.10 </a:t>
            </a:r>
            <a:r>
              <a:rPr lang="zh-CN" altLang="en-US" smtClean="0"/>
              <a:t>对一台计算机上多个接收者的优化 </a:t>
            </a:r>
            <a:r>
              <a:rPr lang="en-US" altLang="zh-CN" smtClean="0"/>
              <a:t>320</a:t>
            </a:r>
          </a:p>
          <a:p>
            <a:pPr eaLnBrk="1" hangingPunct="1"/>
            <a:r>
              <a:rPr lang="en-US" altLang="zh-CN" smtClean="0"/>
              <a:t>32.11 </a:t>
            </a:r>
            <a:r>
              <a:rPr lang="zh-CN" altLang="en-US" smtClean="0"/>
              <a:t>邮件分发、列表与转发 </a:t>
            </a:r>
            <a:r>
              <a:rPr lang="en-US" altLang="zh-CN" smtClean="0"/>
              <a:t>320</a:t>
            </a:r>
          </a:p>
          <a:p>
            <a:pPr eaLnBrk="1" hangingPunct="1"/>
            <a:r>
              <a:rPr lang="en-US" altLang="zh-CN" smtClean="0"/>
              <a:t>32.12 </a:t>
            </a:r>
            <a:r>
              <a:rPr lang="zh-CN" altLang="en-US" smtClean="0"/>
              <a:t>邮件网关 </a:t>
            </a:r>
            <a:r>
              <a:rPr lang="en-US" altLang="zh-CN" smtClean="0"/>
              <a:t>321</a:t>
            </a:r>
          </a:p>
          <a:p>
            <a:pPr eaLnBrk="1" hangingPunct="1"/>
            <a:r>
              <a:rPr lang="en-US" altLang="zh-CN" smtClean="0"/>
              <a:t>32.13 </a:t>
            </a:r>
            <a:r>
              <a:rPr lang="zh-CN" altLang="en-US" smtClean="0"/>
              <a:t>自动邮递列表 </a:t>
            </a:r>
            <a:r>
              <a:rPr lang="en-US" altLang="zh-CN" smtClean="0"/>
              <a:t>321</a:t>
            </a:r>
          </a:p>
          <a:p>
            <a:pPr eaLnBrk="1" hangingPunct="1"/>
            <a:r>
              <a:rPr lang="en-US" altLang="zh-CN" smtClean="0"/>
              <a:t>32.14 </a:t>
            </a:r>
            <a:r>
              <a:rPr lang="zh-CN" altLang="en-US" smtClean="0"/>
              <a:t>邮件中继与电子邮件地址 </a:t>
            </a:r>
            <a:r>
              <a:rPr lang="en-US" altLang="zh-CN" smtClean="0"/>
              <a:t>322</a:t>
            </a:r>
          </a:p>
          <a:p>
            <a:pPr eaLnBrk="1" hangingPunct="1"/>
            <a:r>
              <a:rPr lang="en-US" altLang="zh-CN" smtClean="0"/>
              <a:t>32.15 </a:t>
            </a:r>
            <a:r>
              <a:rPr lang="zh-CN" altLang="en-US" smtClean="0"/>
              <a:t>访问邮箱 </a:t>
            </a:r>
            <a:r>
              <a:rPr lang="en-US" altLang="zh-CN" smtClean="0"/>
              <a:t>323</a:t>
            </a:r>
          </a:p>
          <a:p>
            <a:pPr eaLnBrk="1" hangingPunct="1"/>
            <a:r>
              <a:rPr lang="en-US" altLang="zh-CN" smtClean="0"/>
              <a:t>32.16 </a:t>
            </a:r>
            <a:r>
              <a:rPr lang="zh-CN" altLang="en-US" smtClean="0"/>
              <a:t>拨号连接与</a:t>
            </a:r>
            <a:r>
              <a:rPr lang="en-US" altLang="zh-CN" smtClean="0"/>
              <a:t>POP 324</a:t>
            </a:r>
          </a:p>
          <a:p>
            <a:pPr eaLnBrk="1" hangingPunct="1"/>
            <a:r>
              <a:rPr lang="en-US" altLang="zh-CN" smtClean="0"/>
              <a:t>32.17 </a:t>
            </a:r>
            <a:r>
              <a:rPr lang="zh-CN" altLang="en-US" smtClean="0"/>
              <a:t>小结 </a:t>
            </a:r>
            <a:r>
              <a:rPr lang="en-US" altLang="zh-CN" smtClean="0"/>
              <a:t>324</a:t>
            </a:r>
          </a:p>
          <a:p>
            <a:pPr eaLnBrk="1" hangingPunct="1"/>
            <a:r>
              <a:rPr lang="zh-CN" altLang="en-US" smtClean="0"/>
              <a:t>练习题 </a:t>
            </a:r>
            <a:r>
              <a:rPr lang="en-US" altLang="zh-CN" smtClean="0"/>
              <a:t>324</a:t>
            </a:r>
          </a:p>
          <a:p>
            <a:pPr eaLnBrk="1" hangingPunct="1"/>
            <a:r>
              <a:rPr lang="zh-CN" altLang="en-US" smtClean="0"/>
              <a:t>第</a:t>
            </a:r>
            <a:r>
              <a:rPr lang="en-US" altLang="zh-CN" smtClean="0"/>
              <a:t>33</a:t>
            </a:r>
            <a:r>
              <a:rPr lang="zh-CN" altLang="en-US" smtClean="0"/>
              <a:t>章 </a:t>
            </a:r>
            <a:r>
              <a:rPr lang="en-US" altLang="zh-CN" smtClean="0"/>
              <a:t>IP</a:t>
            </a:r>
            <a:r>
              <a:rPr lang="zh-CN" altLang="en-US" smtClean="0"/>
              <a:t>电话 </a:t>
            </a:r>
            <a:r>
              <a:rPr lang="en-US" altLang="zh-CN" smtClean="0"/>
              <a:t>326</a:t>
            </a:r>
          </a:p>
          <a:p>
            <a:pPr eaLnBrk="1" hangingPunct="1"/>
            <a:r>
              <a:rPr lang="en-US" altLang="zh-CN" smtClean="0"/>
              <a:t>33.1 </a:t>
            </a:r>
            <a:r>
              <a:rPr lang="zh-CN" altLang="en-US" smtClean="0"/>
              <a:t>概述 </a:t>
            </a:r>
            <a:r>
              <a:rPr lang="en-US" altLang="zh-CN" smtClean="0"/>
              <a:t>326</a:t>
            </a:r>
          </a:p>
          <a:p>
            <a:pPr eaLnBrk="1" hangingPunct="1"/>
            <a:r>
              <a:rPr lang="en-US" altLang="zh-CN" smtClean="0"/>
              <a:t>33.2 IP</a:t>
            </a:r>
            <a:r>
              <a:rPr lang="zh-CN" altLang="en-US" smtClean="0"/>
              <a:t>电话的动机与挑战 </a:t>
            </a:r>
            <a:r>
              <a:rPr lang="en-US" altLang="zh-CN" smtClean="0"/>
              <a:t>326</a:t>
            </a:r>
          </a:p>
          <a:p>
            <a:pPr eaLnBrk="1" hangingPunct="1"/>
            <a:r>
              <a:rPr lang="en-US" altLang="zh-CN" smtClean="0"/>
              <a:t>33.3 </a:t>
            </a:r>
            <a:r>
              <a:rPr lang="zh-CN" altLang="en-US" smtClean="0"/>
              <a:t>编码、传输和重播 </a:t>
            </a:r>
            <a:r>
              <a:rPr lang="en-US" altLang="zh-CN" smtClean="0"/>
              <a:t>326</a:t>
            </a:r>
          </a:p>
          <a:p>
            <a:pPr eaLnBrk="1" hangingPunct="1"/>
            <a:r>
              <a:rPr lang="en-US" altLang="zh-CN" smtClean="0"/>
              <a:t>33.4 </a:t>
            </a:r>
            <a:r>
              <a:rPr lang="zh-CN" altLang="en-US" smtClean="0"/>
              <a:t>信令系统和协议 </a:t>
            </a:r>
            <a:r>
              <a:rPr lang="en-US" altLang="zh-CN" smtClean="0"/>
              <a:t>327</a:t>
            </a:r>
          </a:p>
          <a:p>
            <a:pPr eaLnBrk="1" hangingPunct="1"/>
            <a:r>
              <a:rPr lang="en-US" altLang="zh-CN" smtClean="0"/>
              <a:t>33.5 </a:t>
            </a:r>
            <a:r>
              <a:rPr lang="zh-CN" altLang="en-US" smtClean="0"/>
              <a:t>基本的</a:t>
            </a:r>
            <a:r>
              <a:rPr lang="en-US" altLang="zh-CN" smtClean="0"/>
              <a:t>IP</a:t>
            </a:r>
            <a:r>
              <a:rPr lang="zh-CN" altLang="en-US" smtClean="0"/>
              <a:t>电话系统 </a:t>
            </a:r>
            <a:r>
              <a:rPr lang="en-US" altLang="zh-CN" smtClean="0"/>
              <a:t>327</a:t>
            </a:r>
          </a:p>
          <a:p>
            <a:pPr eaLnBrk="1" hangingPunct="1"/>
            <a:r>
              <a:rPr lang="en-US" altLang="zh-CN" smtClean="0"/>
              <a:t>33.6 </a:t>
            </a:r>
            <a:r>
              <a:rPr lang="zh-CN" altLang="en-US" smtClean="0"/>
              <a:t>与其他电话系统的互操作 </a:t>
            </a:r>
            <a:r>
              <a:rPr lang="en-US" altLang="zh-CN" smtClean="0"/>
              <a:t>328</a:t>
            </a:r>
          </a:p>
          <a:p>
            <a:pPr eaLnBrk="1" hangingPunct="1"/>
            <a:r>
              <a:rPr lang="en-US" altLang="zh-CN" smtClean="0"/>
              <a:t>33.7 </a:t>
            </a:r>
            <a:r>
              <a:rPr lang="zh-CN" altLang="en-US" smtClean="0"/>
              <a:t>其他术语和概念 </a:t>
            </a:r>
            <a:r>
              <a:rPr lang="en-US" altLang="zh-CN" smtClean="0"/>
              <a:t>328</a:t>
            </a:r>
          </a:p>
          <a:p>
            <a:pPr eaLnBrk="1" hangingPunct="1"/>
            <a:r>
              <a:rPr lang="en-US" altLang="zh-CN" smtClean="0"/>
              <a:t>33.8 </a:t>
            </a:r>
            <a:r>
              <a:rPr lang="zh-CN" altLang="en-US" smtClean="0"/>
              <a:t>建议的协议及所在层次 </a:t>
            </a:r>
            <a:r>
              <a:rPr lang="en-US" altLang="zh-CN" smtClean="0"/>
              <a:t>330</a:t>
            </a:r>
          </a:p>
          <a:p>
            <a:pPr eaLnBrk="1" hangingPunct="1"/>
            <a:r>
              <a:rPr lang="en-US" altLang="zh-CN" smtClean="0"/>
              <a:t>33.9 H.323</a:t>
            </a:r>
            <a:r>
              <a:rPr lang="zh-CN" altLang="en-US" smtClean="0"/>
              <a:t>特性 </a:t>
            </a:r>
            <a:r>
              <a:rPr lang="en-US" altLang="zh-CN" smtClean="0"/>
              <a:t>330</a:t>
            </a:r>
          </a:p>
          <a:p>
            <a:pPr eaLnBrk="1" hangingPunct="1"/>
            <a:r>
              <a:rPr lang="en-US" altLang="zh-CN" smtClean="0"/>
              <a:t>33.10 H.323</a:t>
            </a:r>
            <a:r>
              <a:rPr lang="zh-CN" altLang="en-US" smtClean="0"/>
              <a:t>分层 </a:t>
            </a:r>
            <a:r>
              <a:rPr lang="en-US" altLang="zh-CN" smtClean="0"/>
              <a:t>331</a:t>
            </a:r>
          </a:p>
          <a:p>
            <a:pPr eaLnBrk="1" hangingPunct="1"/>
            <a:r>
              <a:rPr lang="en-US" altLang="zh-CN" smtClean="0"/>
              <a:t>33.11 SIP</a:t>
            </a:r>
            <a:r>
              <a:rPr lang="zh-CN" altLang="en-US" smtClean="0"/>
              <a:t>特性和用户标识 </a:t>
            </a:r>
            <a:r>
              <a:rPr lang="en-US" altLang="zh-CN" smtClean="0"/>
              <a:t>331</a:t>
            </a:r>
          </a:p>
          <a:p>
            <a:pPr eaLnBrk="1" hangingPunct="1"/>
            <a:r>
              <a:rPr lang="en-US" altLang="zh-CN" smtClean="0"/>
              <a:t>33.12 SIP</a:t>
            </a:r>
            <a:r>
              <a:rPr lang="zh-CN" altLang="en-US" smtClean="0"/>
              <a:t>方法 </a:t>
            </a:r>
            <a:r>
              <a:rPr lang="en-US" altLang="zh-CN" smtClean="0"/>
              <a:t>331</a:t>
            </a:r>
          </a:p>
          <a:p>
            <a:pPr eaLnBrk="1" hangingPunct="1"/>
            <a:r>
              <a:rPr lang="en-US" altLang="zh-CN" smtClean="0"/>
              <a:t>33.13 SIP</a:t>
            </a:r>
            <a:r>
              <a:rPr lang="zh-CN" altLang="en-US" smtClean="0"/>
              <a:t>会话举例 </a:t>
            </a:r>
            <a:r>
              <a:rPr lang="en-US" altLang="zh-CN" smtClean="0"/>
              <a:t>332</a:t>
            </a:r>
          </a:p>
          <a:p>
            <a:pPr eaLnBrk="1" hangingPunct="1"/>
            <a:r>
              <a:rPr lang="en-US" altLang="zh-CN" smtClean="0"/>
              <a:t>33.14 </a:t>
            </a:r>
            <a:r>
              <a:rPr lang="zh-CN" altLang="en-US" smtClean="0"/>
              <a:t>电话号码映射及路由 </a:t>
            </a:r>
            <a:r>
              <a:rPr lang="en-US" altLang="zh-CN" smtClean="0"/>
              <a:t>332</a:t>
            </a:r>
          </a:p>
          <a:p>
            <a:pPr eaLnBrk="1" hangingPunct="1"/>
            <a:r>
              <a:rPr lang="en-US" altLang="zh-CN" smtClean="0"/>
              <a:t>33.15 IP</a:t>
            </a:r>
            <a:r>
              <a:rPr lang="zh-CN" altLang="en-US" smtClean="0"/>
              <a:t>电话及电源 </a:t>
            </a:r>
            <a:r>
              <a:rPr lang="en-US" altLang="zh-CN" smtClean="0"/>
              <a:t>333</a:t>
            </a:r>
          </a:p>
          <a:p>
            <a:pPr eaLnBrk="1" hangingPunct="1"/>
            <a:r>
              <a:rPr lang="en-US" altLang="zh-CN" smtClean="0"/>
              <a:t>33.16 </a:t>
            </a:r>
            <a:r>
              <a:rPr lang="zh-CN" altLang="en-US" smtClean="0"/>
              <a:t>小结 </a:t>
            </a:r>
            <a:r>
              <a:rPr lang="en-US" altLang="zh-CN" smtClean="0"/>
              <a:t>333</a:t>
            </a:r>
          </a:p>
          <a:p>
            <a:pPr eaLnBrk="1" hangingPunct="1"/>
            <a:r>
              <a:rPr lang="zh-CN" altLang="en-US" smtClean="0"/>
              <a:t>进一步的阅读资料 </a:t>
            </a:r>
            <a:r>
              <a:rPr lang="en-US" altLang="zh-CN" smtClean="0"/>
              <a:t>334</a:t>
            </a:r>
          </a:p>
          <a:p>
            <a:pPr eaLnBrk="1" hangingPunct="1"/>
            <a:r>
              <a:rPr lang="zh-CN" altLang="en-US" smtClean="0"/>
              <a:t>练习题 </a:t>
            </a:r>
            <a:r>
              <a:rPr lang="en-US" altLang="zh-CN" smtClean="0"/>
              <a:t>334</a:t>
            </a:r>
          </a:p>
          <a:p>
            <a:pPr eaLnBrk="1" hangingPunct="1"/>
            <a:r>
              <a:rPr lang="zh-CN" altLang="en-US" smtClean="0"/>
              <a:t>第</a:t>
            </a:r>
            <a:r>
              <a:rPr lang="en-US" altLang="zh-CN" smtClean="0"/>
              <a:t>34</a:t>
            </a:r>
            <a:r>
              <a:rPr lang="zh-CN" altLang="en-US" smtClean="0"/>
              <a:t>章 文件传送与远程文件访问 </a:t>
            </a:r>
            <a:r>
              <a:rPr lang="en-US" altLang="zh-CN" smtClean="0"/>
              <a:t>335</a:t>
            </a:r>
          </a:p>
          <a:p>
            <a:pPr eaLnBrk="1" hangingPunct="1"/>
            <a:r>
              <a:rPr lang="en-US" altLang="zh-CN" smtClean="0"/>
              <a:t>34.1 </a:t>
            </a:r>
            <a:r>
              <a:rPr lang="zh-CN" altLang="en-US" smtClean="0"/>
              <a:t>概述 </a:t>
            </a:r>
            <a:r>
              <a:rPr lang="en-US" altLang="zh-CN" smtClean="0"/>
              <a:t>335</a:t>
            </a:r>
          </a:p>
          <a:p>
            <a:pPr eaLnBrk="1" hangingPunct="1"/>
            <a:r>
              <a:rPr lang="en-US" altLang="zh-CN" smtClean="0"/>
              <a:t>34.2 </a:t>
            </a:r>
            <a:r>
              <a:rPr lang="zh-CN" altLang="en-US" smtClean="0"/>
              <a:t>文件传送问题的通用化 </a:t>
            </a:r>
            <a:r>
              <a:rPr lang="en-US" altLang="zh-CN" smtClean="0"/>
              <a:t>335</a:t>
            </a:r>
          </a:p>
          <a:p>
            <a:pPr eaLnBrk="1" hangingPunct="1"/>
            <a:r>
              <a:rPr lang="en-US" altLang="zh-CN" smtClean="0"/>
              <a:t>34.3 </a:t>
            </a:r>
            <a:r>
              <a:rPr lang="zh-CN" altLang="en-US" smtClean="0"/>
              <a:t>文件传送协议 </a:t>
            </a:r>
            <a:r>
              <a:rPr lang="en-US" altLang="zh-CN" smtClean="0"/>
              <a:t>335</a:t>
            </a:r>
          </a:p>
          <a:p>
            <a:pPr eaLnBrk="1" hangingPunct="1"/>
            <a:r>
              <a:rPr lang="en-US" altLang="zh-CN" smtClean="0"/>
              <a:t>34.4 FTP</a:t>
            </a:r>
            <a:r>
              <a:rPr lang="zh-CN" altLang="en-US" smtClean="0"/>
              <a:t>通用模型与用户界面 </a:t>
            </a:r>
            <a:r>
              <a:rPr lang="en-US" altLang="zh-CN" smtClean="0"/>
              <a:t>336</a:t>
            </a:r>
          </a:p>
          <a:p>
            <a:pPr eaLnBrk="1" hangingPunct="1"/>
            <a:r>
              <a:rPr lang="en-US" altLang="zh-CN" smtClean="0"/>
              <a:t>34.5 FTP</a:t>
            </a:r>
            <a:r>
              <a:rPr lang="zh-CN" altLang="en-US" smtClean="0"/>
              <a:t>命令 </a:t>
            </a:r>
            <a:r>
              <a:rPr lang="en-US" altLang="zh-CN" smtClean="0"/>
              <a:t>336</a:t>
            </a:r>
          </a:p>
          <a:p>
            <a:pPr eaLnBrk="1" hangingPunct="1"/>
            <a:r>
              <a:rPr lang="en-US" altLang="zh-CN" smtClean="0"/>
              <a:t>34.6 </a:t>
            </a:r>
            <a:r>
              <a:rPr lang="zh-CN" altLang="en-US" smtClean="0"/>
              <a:t>连结、验证与文件权限 </a:t>
            </a:r>
            <a:r>
              <a:rPr lang="en-US" altLang="zh-CN" smtClean="0"/>
              <a:t>337</a:t>
            </a:r>
          </a:p>
          <a:p>
            <a:pPr eaLnBrk="1" hangingPunct="1"/>
            <a:r>
              <a:rPr lang="en-US" altLang="zh-CN" smtClean="0"/>
              <a:t>34.7 </a:t>
            </a:r>
            <a:r>
              <a:rPr lang="zh-CN" altLang="en-US" smtClean="0"/>
              <a:t>匿名文件访问 </a:t>
            </a:r>
            <a:r>
              <a:rPr lang="en-US" altLang="zh-CN" smtClean="0"/>
              <a:t>337</a:t>
            </a:r>
          </a:p>
          <a:p>
            <a:pPr eaLnBrk="1" hangingPunct="1"/>
            <a:r>
              <a:rPr lang="en-US" altLang="zh-CN" smtClean="0"/>
              <a:t>34.8 </a:t>
            </a:r>
            <a:r>
              <a:rPr lang="zh-CN" altLang="en-US" smtClean="0"/>
              <a:t>任意方向的文件传送 </a:t>
            </a:r>
            <a:r>
              <a:rPr lang="en-US" altLang="zh-CN" smtClean="0"/>
              <a:t>338</a:t>
            </a:r>
          </a:p>
          <a:p>
            <a:pPr eaLnBrk="1" hangingPunct="1"/>
            <a:r>
              <a:rPr lang="en-US" altLang="zh-CN" smtClean="0"/>
              <a:t>34.9 </a:t>
            </a:r>
            <a:r>
              <a:rPr lang="zh-CN" altLang="en-US" smtClean="0"/>
              <a:t>文件名的通配符扩展 </a:t>
            </a:r>
            <a:r>
              <a:rPr lang="en-US" altLang="zh-CN" smtClean="0"/>
              <a:t>338</a:t>
            </a:r>
          </a:p>
          <a:p>
            <a:pPr eaLnBrk="1" hangingPunct="1"/>
            <a:r>
              <a:rPr lang="en-US" altLang="zh-CN" smtClean="0"/>
              <a:t>34.10 </a:t>
            </a:r>
            <a:r>
              <a:rPr lang="zh-CN" altLang="en-US" smtClean="0"/>
              <a:t>文件名转换 </a:t>
            </a:r>
            <a:r>
              <a:rPr lang="en-US" altLang="zh-CN" smtClean="0"/>
              <a:t>338</a:t>
            </a:r>
          </a:p>
          <a:p>
            <a:pPr eaLnBrk="1" hangingPunct="1"/>
            <a:r>
              <a:rPr lang="en-US" altLang="zh-CN" smtClean="0"/>
              <a:t>34.11 </a:t>
            </a:r>
            <a:r>
              <a:rPr lang="zh-CN" altLang="en-US" smtClean="0"/>
              <a:t>改变目录与列出内容 </a:t>
            </a:r>
            <a:r>
              <a:rPr lang="en-US" altLang="zh-CN" smtClean="0"/>
              <a:t>339</a:t>
            </a:r>
          </a:p>
          <a:p>
            <a:pPr eaLnBrk="1" hangingPunct="1"/>
            <a:r>
              <a:rPr lang="en-US" altLang="zh-CN" smtClean="0"/>
              <a:t>34.12 </a:t>
            </a:r>
            <a:r>
              <a:rPr lang="zh-CN" altLang="en-US" smtClean="0"/>
              <a:t>文件类型与传送模式 </a:t>
            </a:r>
            <a:r>
              <a:rPr lang="en-US" altLang="zh-CN" smtClean="0"/>
              <a:t>339</a:t>
            </a:r>
          </a:p>
          <a:p>
            <a:pPr eaLnBrk="1" hangingPunct="1"/>
            <a:r>
              <a:rPr lang="en-US" altLang="zh-CN" smtClean="0"/>
              <a:t>34.13 FTP</a:t>
            </a:r>
            <a:r>
              <a:rPr lang="zh-CN" altLang="en-US" smtClean="0"/>
              <a:t>对话的例子 </a:t>
            </a:r>
            <a:r>
              <a:rPr lang="en-US" altLang="zh-CN" smtClean="0"/>
              <a:t>340</a:t>
            </a:r>
          </a:p>
          <a:p>
            <a:pPr eaLnBrk="1" hangingPunct="1"/>
            <a:r>
              <a:rPr lang="en-US" altLang="zh-CN" smtClean="0"/>
              <a:t>34.14 </a:t>
            </a:r>
            <a:r>
              <a:rPr lang="zh-CN" altLang="en-US" smtClean="0"/>
              <a:t>冗长输出 </a:t>
            </a:r>
            <a:r>
              <a:rPr lang="en-US" altLang="zh-CN" smtClean="0"/>
              <a:t>341</a:t>
            </a:r>
          </a:p>
          <a:p>
            <a:pPr eaLnBrk="1" hangingPunct="1"/>
            <a:r>
              <a:rPr lang="en-US" altLang="zh-CN" smtClean="0"/>
              <a:t>34.15 FTP</a:t>
            </a:r>
            <a:r>
              <a:rPr lang="zh-CN" altLang="en-US" smtClean="0"/>
              <a:t>的客户</a:t>
            </a:r>
            <a:r>
              <a:rPr lang="en-US" altLang="zh-CN" smtClean="0"/>
              <a:t>/</a:t>
            </a:r>
            <a:r>
              <a:rPr lang="zh-CN" altLang="en-US" smtClean="0"/>
              <a:t>服务器交互 </a:t>
            </a:r>
            <a:r>
              <a:rPr lang="en-US" altLang="zh-CN" smtClean="0"/>
              <a:t>342</a:t>
            </a:r>
          </a:p>
          <a:p>
            <a:pPr eaLnBrk="1" hangingPunct="1"/>
            <a:r>
              <a:rPr lang="en-US" altLang="zh-CN" smtClean="0"/>
              <a:t>34.16 </a:t>
            </a:r>
            <a:r>
              <a:rPr lang="zh-CN" altLang="en-US" smtClean="0"/>
              <a:t>控制连结与数据连结 </a:t>
            </a:r>
            <a:r>
              <a:rPr lang="en-US" altLang="zh-CN" smtClean="0"/>
              <a:t>342</a:t>
            </a:r>
          </a:p>
          <a:p>
            <a:pPr eaLnBrk="1" hangingPunct="1"/>
            <a:r>
              <a:rPr lang="en-US" altLang="zh-CN" smtClean="0"/>
              <a:t>34.17 </a:t>
            </a:r>
            <a:r>
              <a:rPr lang="zh-CN" altLang="en-US" smtClean="0"/>
              <a:t>数据连结与文件结束 </a:t>
            </a:r>
            <a:r>
              <a:rPr lang="en-US" altLang="zh-CN" smtClean="0"/>
              <a:t>343</a:t>
            </a:r>
          </a:p>
          <a:p>
            <a:pPr eaLnBrk="1" hangingPunct="1"/>
            <a:r>
              <a:rPr lang="en-US" altLang="zh-CN" smtClean="0"/>
              <a:t>34.18 </a:t>
            </a:r>
            <a:r>
              <a:rPr lang="zh-CN" altLang="en-US" smtClean="0"/>
              <a:t>小型文件传送协议 </a:t>
            </a:r>
            <a:r>
              <a:rPr lang="en-US" altLang="zh-CN" smtClean="0"/>
              <a:t>343</a:t>
            </a:r>
          </a:p>
          <a:p>
            <a:pPr eaLnBrk="1" hangingPunct="1"/>
            <a:r>
              <a:rPr lang="en-US" altLang="zh-CN" smtClean="0"/>
              <a:t>34.19 </a:t>
            </a:r>
            <a:r>
              <a:rPr lang="zh-CN" altLang="en-US" smtClean="0"/>
              <a:t>网络文件系统 </a:t>
            </a:r>
            <a:r>
              <a:rPr lang="en-US" altLang="zh-CN" smtClean="0"/>
              <a:t>343</a:t>
            </a:r>
          </a:p>
          <a:p>
            <a:pPr eaLnBrk="1" hangingPunct="1"/>
            <a:r>
              <a:rPr lang="en-US" altLang="zh-CN" smtClean="0"/>
              <a:t>34.20 </a:t>
            </a:r>
            <a:r>
              <a:rPr lang="zh-CN" altLang="en-US" smtClean="0"/>
              <a:t>小结 </a:t>
            </a:r>
            <a:r>
              <a:rPr lang="en-US" altLang="zh-CN" smtClean="0"/>
              <a:t>344</a:t>
            </a:r>
          </a:p>
          <a:p>
            <a:pPr eaLnBrk="1" hangingPunct="1"/>
            <a:r>
              <a:rPr lang="zh-CN" altLang="en-US" smtClean="0"/>
              <a:t>练习题 </a:t>
            </a:r>
            <a:r>
              <a:rPr lang="en-US" altLang="zh-CN" smtClean="0"/>
              <a:t>345</a:t>
            </a:r>
          </a:p>
          <a:p>
            <a:pPr eaLnBrk="1" hangingPunct="1"/>
            <a:r>
              <a:rPr lang="zh-CN" altLang="en-US" smtClean="0"/>
              <a:t>第</a:t>
            </a:r>
            <a:r>
              <a:rPr lang="en-US" altLang="zh-CN" smtClean="0"/>
              <a:t>35</a:t>
            </a:r>
            <a:r>
              <a:rPr lang="zh-CN" altLang="en-US" smtClean="0"/>
              <a:t>章 </a:t>
            </a:r>
            <a:r>
              <a:rPr lang="en-US" altLang="zh-CN" smtClean="0"/>
              <a:t>WWW</a:t>
            </a:r>
            <a:r>
              <a:rPr lang="zh-CN" altLang="en-US" smtClean="0"/>
              <a:t>页面与浏览 </a:t>
            </a:r>
            <a:r>
              <a:rPr lang="en-US" altLang="zh-CN" smtClean="0"/>
              <a:t>346</a:t>
            </a:r>
          </a:p>
          <a:p>
            <a:pPr eaLnBrk="1" hangingPunct="1"/>
            <a:r>
              <a:rPr lang="en-US" altLang="zh-CN" smtClean="0"/>
              <a:t>35.1 </a:t>
            </a:r>
            <a:r>
              <a:rPr lang="zh-CN" altLang="en-US" smtClean="0"/>
              <a:t>概述 </a:t>
            </a:r>
            <a:r>
              <a:rPr lang="en-US" altLang="zh-CN" smtClean="0"/>
              <a:t>346</a:t>
            </a:r>
          </a:p>
          <a:p>
            <a:pPr eaLnBrk="1" hangingPunct="1"/>
            <a:r>
              <a:rPr lang="en-US" altLang="zh-CN" smtClean="0"/>
              <a:t>35.2 </a:t>
            </a:r>
            <a:r>
              <a:rPr lang="zh-CN" altLang="en-US" smtClean="0"/>
              <a:t>浏览器界面 </a:t>
            </a:r>
            <a:r>
              <a:rPr lang="en-US" altLang="zh-CN" smtClean="0"/>
              <a:t>346</a:t>
            </a:r>
          </a:p>
          <a:p>
            <a:pPr eaLnBrk="1" hangingPunct="1"/>
            <a:r>
              <a:rPr lang="en-US" altLang="zh-CN" smtClean="0"/>
              <a:t>35.3 </a:t>
            </a:r>
            <a:r>
              <a:rPr lang="zh-CN" altLang="en-US" smtClean="0"/>
              <a:t>超文本与超媒体 </a:t>
            </a:r>
            <a:r>
              <a:rPr lang="en-US" altLang="zh-CN" smtClean="0"/>
              <a:t>346</a:t>
            </a:r>
          </a:p>
          <a:p>
            <a:pPr eaLnBrk="1" hangingPunct="1"/>
            <a:r>
              <a:rPr lang="en-US" altLang="zh-CN" smtClean="0"/>
              <a:t>35.4 </a:t>
            </a:r>
            <a:r>
              <a:rPr lang="zh-CN" altLang="en-US" smtClean="0"/>
              <a:t>文档表示 </a:t>
            </a:r>
            <a:r>
              <a:rPr lang="en-US" altLang="zh-CN" smtClean="0"/>
              <a:t>346</a:t>
            </a:r>
          </a:p>
          <a:p>
            <a:pPr eaLnBrk="1" hangingPunct="1"/>
            <a:r>
              <a:rPr lang="en-US" altLang="zh-CN" smtClean="0"/>
              <a:t>35.5 HTML</a:t>
            </a:r>
            <a:r>
              <a:rPr lang="zh-CN" altLang="en-US" smtClean="0"/>
              <a:t>格式与表示 </a:t>
            </a:r>
            <a:r>
              <a:rPr lang="en-US" altLang="zh-CN" smtClean="0"/>
              <a:t>347</a:t>
            </a:r>
          </a:p>
          <a:p>
            <a:pPr eaLnBrk="1" hangingPunct="1"/>
            <a:r>
              <a:rPr lang="en-US" altLang="zh-CN" smtClean="0"/>
              <a:t>35.6 HTML</a:t>
            </a:r>
            <a:r>
              <a:rPr lang="zh-CN" altLang="en-US" smtClean="0"/>
              <a:t>格式标签举例 </a:t>
            </a:r>
            <a:r>
              <a:rPr lang="en-US" altLang="zh-CN" smtClean="0"/>
              <a:t>348</a:t>
            </a:r>
          </a:p>
          <a:p>
            <a:pPr eaLnBrk="1" hangingPunct="1"/>
            <a:r>
              <a:rPr lang="en-US" altLang="zh-CN" smtClean="0"/>
              <a:t>35.7 </a:t>
            </a:r>
            <a:r>
              <a:rPr lang="zh-CN" altLang="en-US" smtClean="0"/>
              <a:t>标题字 </a:t>
            </a:r>
            <a:r>
              <a:rPr lang="en-US" altLang="zh-CN" smtClean="0"/>
              <a:t>348</a:t>
            </a:r>
          </a:p>
          <a:p>
            <a:pPr eaLnBrk="1" hangingPunct="1"/>
            <a:r>
              <a:rPr lang="en-US" altLang="zh-CN" smtClean="0"/>
              <a:t>35.8 </a:t>
            </a:r>
            <a:r>
              <a:rPr lang="zh-CN" altLang="en-US" smtClean="0"/>
              <a:t>列表 </a:t>
            </a:r>
            <a:r>
              <a:rPr lang="en-US" altLang="zh-CN" smtClean="0"/>
              <a:t>349</a:t>
            </a:r>
          </a:p>
          <a:p>
            <a:pPr eaLnBrk="1" hangingPunct="1"/>
            <a:r>
              <a:rPr lang="en-US" altLang="zh-CN" smtClean="0"/>
              <a:t>35.9 Web</a:t>
            </a:r>
            <a:r>
              <a:rPr lang="zh-CN" altLang="en-US" smtClean="0"/>
              <a:t>页面中嵌入图形图像 </a:t>
            </a:r>
            <a:r>
              <a:rPr lang="en-US" altLang="zh-CN" smtClean="0"/>
              <a:t>349</a:t>
            </a:r>
          </a:p>
          <a:p>
            <a:pPr eaLnBrk="1" hangingPunct="1"/>
            <a:r>
              <a:rPr lang="en-US" altLang="zh-CN" smtClean="0"/>
              <a:t>35.10 </a:t>
            </a:r>
            <a:r>
              <a:rPr lang="zh-CN" altLang="en-US" smtClean="0"/>
              <a:t>标识页面 </a:t>
            </a:r>
            <a:r>
              <a:rPr lang="en-US" altLang="zh-CN" smtClean="0"/>
              <a:t>350</a:t>
            </a:r>
          </a:p>
          <a:p>
            <a:pPr eaLnBrk="1" hangingPunct="1"/>
            <a:r>
              <a:rPr lang="en-US" altLang="zh-CN" smtClean="0"/>
              <a:t>35.11 </a:t>
            </a:r>
            <a:r>
              <a:rPr lang="zh-CN" altLang="en-US" smtClean="0"/>
              <a:t>文档之间的超文本链接 </a:t>
            </a:r>
            <a:r>
              <a:rPr lang="en-US" altLang="zh-CN" smtClean="0"/>
              <a:t>350</a:t>
            </a:r>
          </a:p>
          <a:p>
            <a:pPr eaLnBrk="1" hangingPunct="1"/>
            <a:r>
              <a:rPr lang="en-US" altLang="zh-CN" smtClean="0"/>
              <a:t>35.12 </a:t>
            </a:r>
            <a:r>
              <a:rPr lang="zh-CN" altLang="en-US" smtClean="0"/>
              <a:t>客户</a:t>
            </a:r>
            <a:r>
              <a:rPr lang="en-US" altLang="zh-CN" smtClean="0"/>
              <a:t>/</a:t>
            </a:r>
            <a:r>
              <a:rPr lang="zh-CN" altLang="en-US" smtClean="0"/>
              <a:t>服务器交互 </a:t>
            </a:r>
            <a:r>
              <a:rPr lang="en-US" altLang="zh-CN" smtClean="0"/>
              <a:t>351</a:t>
            </a:r>
          </a:p>
          <a:p>
            <a:pPr eaLnBrk="1" hangingPunct="1"/>
            <a:r>
              <a:rPr lang="en-US" altLang="zh-CN" smtClean="0"/>
              <a:t>35.13 Web</a:t>
            </a:r>
            <a:r>
              <a:rPr lang="zh-CN" altLang="en-US" smtClean="0"/>
              <a:t>文档传输与</a:t>
            </a:r>
            <a:r>
              <a:rPr lang="en-US" altLang="zh-CN" smtClean="0"/>
              <a:t>HTTP 351</a:t>
            </a:r>
          </a:p>
          <a:p>
            <a:pPr eaLnBrk="1" hangingPunct="1"/>
            <a:r>
              <a:rPr lang="en-US" altLang="zh-CN" smtClean="0"/>
              <a:t>35.14 </a:t>
            </a:r>
            <a:r>
              <a:rPr lang="zh-CN" altLang="en-US" smtClean="0"/>
              <a:t>浏览器结构 </a:t>
            </a:r>
            <a:r>
              <a:rPr lang="en-US" altLang="zh-CN" smtClean="0"/>
              <a:t>352</a:t>
            </a:r>
          </a:p>
          <a:p>
            <a:pPr eaLnBrk="1" hangingPunct="1"/>
            <a:r>
              <a:rPr lang="en-US" altLang="zh-CN" smtClean="0"/>
              <a:t>35.15 </a:t>
            </a:r>
            <a:r>
              <a:rPr lang="zh-CN" altLang="en-US" smtClean="0"/>
              <a:t>可选的客户 </a:t>
            </a:r>
            <a:r>
              <a:rPr lang="en-US" altLang="zh-CN" smtClean="0"/>
              <a:t>353</a:t>
            </a:r>
          </a:p>
          <a:p>
            <a:pPr eaLnBrk="1" hangingPunct="1"/>
            <a:r>
              <a:rPr lang="en-US" altLang="zh-CN" smtClean="0"/>
              <a:t>35.16 Web</a:t>
            </a:r>
            <a:r>
              <a:rPr lang="zh-CN" altLang="en-US" smtClean="0"/>
              <a:t>浏览器中的缓存 </a:t>
            </a:r>
            <a:r>
              <a:rPr lang="en-US" altLang="zh-CN" smtClean="0"/>
              <a:t>354</a:t>
            </a:r>
          </a:p>
          <a:p>
            <a:pPr eaLnBrk="1" hangingPunct="1"/>
            <a:r>
              <a:rPr lang="en-US" altLang="zh-CN" smtClean="0"/>
              <a:t>35.17 HTTP</a:t>
            </a:r>
            <a:r>
              <a:rPr lang="zh-CN" altLang="en-US" smtClean="0"/>
              <a:t>对缓存的支持 </a:t>
            </a:r>
            <a:r>
              <a:rPr lang="en-US" altLang="zh-CN" smtClean="0"/>
              <a:t>355</a:t>
            </a:r>
          </a:p>
          <a:p>
            <a:pPr eaLnBrk="1" hangingPunct="1"/>
            <a:r>
              <a:rPr lang="en-US" altLang="zh-CN" smtClean="0"/>
              <a:t>35.18 </a:t>
            </a:r>
            <a:r>
              <a:rPr lang="zh-CN" altLang="en-US" smtClean="0"/>
              <a:t>其他传输协议 </a:t>
            </a:r>
            <a:r>
              <a:rPr lang="en-US" altLang="zh-CN" smtClean="0"/>
              <a:t>355</a:t>
            </a:r>
          </a:p>
          <a:p>
            <a:pPr eaLnBrk="1" hangingPunct="1"/>
            <a:r>
              <a:rPr lang="en-US" altLang="zh-CN" smtClean="0"/>
              <a:t>35.19 </a:t>
            </a:r>
            <a:r>
              <a:rPr lang="zh-CN" altLang="en-US" smtClean="0"/>
              <a:t>其他标记语言 </a:t>
            </a:r>
            <a:r>
              <a:rPr lang="en-US" altLang="zh-CN" smtClean="0"/>
              <a:t>355</a:t>
            </a:r>
          </a:p>
          <a:p>
            <a:pPr eaLnBrk="1" hangingPunct="1"/>
            <a:r>
              <a:rPr lang="en-US" altLang="zh-CN" smtClean="0"/>
              <a:t>35.20 </a:t>
            </a:r>
            <a:r>
              <a:rPr lang="zh-CN" altLang="en-US" smtClean="0"/>
              <a:t>小结 </a:t>
            </a:r>
            <a:r>
              <a:rPr lang="en-US" altLang="zh-CN" smtClean="0"/>
              <a:t>356</a:t>
            </a:r>
          </a:p>
          <a:p>
            <a:pPr eaLnBrk="1" hangingPunct="1"/>
            <a:r>
              <a:rPr lang="zh-CN" altLang="en-US" smtClean="0"/>
              <a:t>练习题 </a:t>
            </a:r>
            <a:r>
              <a:rPr lang="en-US" altLang="zh-CN" smtClean="0"/>
              <a:t>356</a:t>
            </a:r>
          </a:p>
          <a:p>
            <a:pPr eaLnBrk="1" hangingPunct="1"/>
            <a:r>
              <a:rPr lang="zh-CN" altLang="en-US" smtClean="0"/>
              <a:t>第</a:t>
            </a:r>
            <a:r>
              <a:rPr lang="en-US" altLang="zh-CN" smtClean="0"/>
              <a:t>36</a:t>
            </a:r>
            <a:r>
              <a:rPr lang="zh-CN" altLang="en-US" smtClean="0"/>
              <a:t>章 动态</a:t>
            </a:r>
            <a:r>
              <a:rPr lang="en-US" altLang="zh-CN" smtClean="0"/>
              <a:t>Web</a:t>
            </a:r>
            <a:r>
              <a:rPr lang="zh-CN" altLang="en-US" smtClean="0"/>
              <a:t>文档技术 </a:t>
            </a:r>
            <a:r>
              <a:rPr lang="en-US" altLang="zh-CN" smtClean="0"/>
              <a:t>358</a:t>
            </a:r>
          </a:p>
          <a:p>
            <a:pPr eaLnBrk="1" hangingPunct="1"/>
            <a:r>
              <a:rPr lang="en-US" altLang="zh-CN" smtClean="0"/>
              <a:t>36.1 </a:t>
            </a:r>
            <a:r>
              <a:rPr lang="zh-CN" altLang="en-US" smtClean="0"/>
              <a:t>概述 </a:t>
            </a:r>
            <a:r>
              <a:rPr lang="en-US" altLang="zh-CN" smtClean="0"/>
              <a:t>358</a:t>
            </a:r>
          </a:p>
          <a:p>
            <a:pPr eaLnBrk="1" hangingPunct="1"/>
            <a:r>
              <a:rPr lang="en-US" altLang="zh-CN" smtClean="0"/>
              <a:t>36.2 Web</a:t>
            </a:r>
            <a:r>
              <a:rPr lang="zh-CN" altLang="en-US" smtClean="0"/>
              <a:t>文档的三种基本形式 </a:t>
            </a:r>
            <a:r>
              <a:rPr lang="en-US" altLang="zh-CN" smtClean="0"/>
              <a:t>358</a:t>
            </a:r>
          </a:p>
          <a:p>
            <a:pPr eaLnBrk="1" hangingPunct="1"/>
            <a:r>
              <a:rPr lang="en-US" altLang="zh-CN" smtClean="0"/>
              <a:t>36.3 </a:t>
            </a:r>
            <a:r>
              <a:rPr lang="zh-CN" altLang="en-US" smtClean="0"/>
              <a:t>每种文档类型的伏缺点 </a:t>
            </a:r>
            <a:r>
              <a:rPr lang="en-US" altLang="zh-CN" smtClean="0"/>
              <a:t>358</a:t>
            </a:r>
          </a:p>
          <a:p>
            <a:pPr eaLnBrk="1" hangingPunct="1"/>
            <a:r>
              <a:rPr lang="en-US" altLang="zh-CN" smtClean="0"/>
              <a:t>36.4 </a:t>
            </a:r>
            <a:r>
              <a:rPr lang="zh-CN" altLang="en-US" smtClean="0"/>
              <a:t>动态文档的实现 </a:t>
            </a:r>
            <a:r>
              <a:rPr lang="en-US" altLang="zh-CN" smtClean="0"/>
              <a:t>359</a:t>
            </a:r>
          </a:p>
          <a:p>
            <a:pPr eaLnBrk="1" hangingPunct="1"/>
            <a:r>
              <a:rPr lang="en-US" altLang="zh-CN" smtClean="0"/>
              <a:t>36.5 CGI</a:t>
            </a:r>
            <a:r>
              <a:rPr lang="zh-CN" altLang="en-US" smtClean="0"/>
              <a:t>标准 </a:t>
            </a:r>
            <a:r>
              <a:rPr lang="en-US" altLang="zh-CN" smtClean="0"/>
              <a:t>359</a:t>
            </a:r>
          </a:p>
          <a:p>
            <a:pPr eaLnBrk="1" hangingPunct="1"/>
            <a:r>
              <a:rPr lang="en-US" altLang="zh-CN" smtClean="0"/>
              <a:t>36.6 CGI</a:t>
            </a:r>
            <a:r>
              <a:rPr lang="zh-CN" altLang="en-US" smtClean="0"/>
              <a:t>程序的输出 </a:t>
            </a:r>
            <a:r>
              <a:rPr lang="en-US" altLang="zh-CN" smtClean="0"/>
              <a:t>360</a:t>
            </a:r>
          </a:p>
          <a:p>
            <a:pPr eaLnBrk="1" hangingPunct="1"/>
            <a:r>
              <a:rPr lang="en-US" altLang="zh-CN" smtClean="0"/>
              <a:t>36.7 CGI</a:t>
            </a:r>
            <a:r>
              <a:rPr lang="zh-CN" altLang="en-US" smtClean="0"/>
              <a:t>程序举例 </a:t>
            </a:r>
            <a:r>
              <a:rPr lang="en-US" altLang="zh-CN" smtClean="0"/>
              <a:t>360</a:t>
            </a:r>
          </a:p>
          <a:p>
            <a:pPr eaLnBrk="1" hangingPunct="1"/>
            <a:r>
              <a:rPr lang="en-US" altLang="zh-CN" smtClean="0"/>
              <a:t>36.8 </a:t>
            </a:r>
            <a:r>
              <a:rPr lang="zh-CN" altLang="en-US" smtClean="0"/>
              <a:t>参数和环境变量 </a:t>
            </a:r>
            <a:r>
              <a:rPr lang="en-US" altLang="zh-CN" smtClean="0"/>
              <a:t>361</a:t>
            </a:r>
          </a:p>
          <a:p>
            <a:pPr eaLnBrk="1" hangingPunct="1"/>
            <a:r>
              <a:rPr lang="en-US" altLang="zh-CN" smtClean="0"/>
              <a:t>36.9 </a:t>
            </a:r>
            <a:r>
              <a:rPr lang="zh-CN" altLang="en-US" smtClean="0"/>
              <a:t>状态信息与</a:t>
            </a:r>
            <a:r>
              <a:rPr lang="en-US" altLang="zh-CN" smtClean="0"/>
              <a:t>cookies 362</a:t>
            </a:r>
          </a:p>
          <a:p>
            <a:pPr eaLnBrk="1" hangingPunct="1"/>
            <a:r>
              <a:rPr lang="en-US" altLang="zh-CN" smtClean="0"/>
              <a:t>36.10 </a:t>
            </a:r>
            <a:r>
              <a:rPr lang="zh-CN" altLang="en-US" smtClean="0"/>
              <a:t>带长期状态信息的</a:t>
            </a:r>
            <a:r>
              <a:rPr lang="en-US" altLang="zh-CN" smtClean="0"/>
              <a:t>CGI</a:t>
            </a:r>
            <a:r>
              <a:rPr lang="zh-CN" altLang="en-US" smtClean="0"/>
              <a:t>脚本 </a:t>
            </a:r>
            <a:r>
              <a:rPr lang="en-US" altLang="zh-CN" smtClean="0"/>
              <a:t>363</a:t>
            </a:r>
          </a:p>
          <a:p>
            <a:pPr eaLnBrk="1" hangingPunct="1"/>
            <a:r>
              <a:rPr lang="en-US" altLang="zh-CN" smtClean="0"/>
              <a:t>36.11 </a:t>
            </a:r>
            <a:r>
              <a:rPr lang="zh-CN" altLang="en-US" smtClean="0"/>
              <a:t>带短期状态信息的</a:t>
            </a:r>
            <a:r>
              <a:rPr lang="en-US" altLang="zh-CN" smtClean="0"/>
              <a:t>CGl</a:t>
            </a:r>
            <a:r>
              <a:rPr lang="zh-CN" altLang="en-US" smtClean="0"/>
              <a:t>脚本 </a:t>
            </a:r>
            <a:r>
              <a:rPr lang="en-US" altLang="zh-CN" smtClean="0"/>
              <a:t>364</a:t>
            </a:r>
          </a:p>
          <a:p>
            <a:pPr eaLnBrk="1" hangingPunct="1"/>
            <a:r>
              <a:rPr lang="en-US" altLang="zh-CN" smtClean="0"/>
              <a:t>36.12 </a:t>
            </a:r>
            <a:r>
              <a:rPr lang="zh-CN" altLang="en-US" smtClean="0"/>
              <a:t>表格与交互 </a:t>
            </a:r>
            <a:r>
              <a:rPr lang="en-US" altLang="zh-CN" smtClean="0"/>
              <a:t>366</a:t>
            </a:r>
          </a:p>
          <a:p>
            <a:pPr eaLnBrk="1" hangingPunct="1"/>
            <a:r>
              <a:rPr lang="en-US" altLang="zh-CN" smtClean="0"/>
              <a:t>36.13 </a:t>
            </a:r>
            <a:r>
              <a:rPr lang="zh-CN" altLang="en-US" smtClean="0"/>
              <a:t>服务器端的脚本技术 </a:t>
            </a:r>
            <a:r>
              <a:rPr lang="en-US" altLang="zh-CN" smtClean="0"/>
              <a:t>366</a:t>
            </a:r>
          </a:p>
          <a:p>
            <a:pPr eaLnBrk="1" hangingPunct="1"/>
            <a:r>
              <a:rPr lang="en-US" altLang="zh-CN" smtClean="0"/>
              <a:t>36.14 </a:t>
            </a:r>
            <a:r>
              <a:rPr lang="zh-CN" altLang="en-US" smtClean="0"/>
              <a:t>小结 </a:t>
            </a:r>
            <a:r>
              <a:rPr lang="en-US" altLang="zh-CN" smtClean="0"/>
              <a:t>367</a:t>
            </a:r>
          </a:p>
          <a:p>
            <a:pPr eaLnBrk="1" hangingPunct="1"/>
            <a:r>
              <a:rPr lang="zh-CN" altLang="en-US" smtClean="0"/>
              <a:t>练习题 </a:t>
            </a:r>
            <a:r>
              <a:rPr lang="en-US" altLang="zh-CN" smtClean="0"/>
              <a:t>368</a:t>
            </a:r>
          </a:p>
          <a:p>
            <a:pPr eaLnBrk="1" hangingPunct="1"/>
            <a:r>
              <a:rPr lang="zh-CN" altLang="en-US" smtClean="0"/>
              <a:t>第</a:t>
            </a:r>
            <a:r>
              <a:rPr lang="en-US" altLang="zh-CN" smtClean="0"/>
              <a:t>37</a:t>
            </a:r>
            <a:r>
              <a:rPr lang="zh-CN" altLang="en-US" smtClean="0"/>
              <a:t>章 活动</a:t>
            </a:r>
            <a:r>
              <a:rPr lang="en-US" altLang="zh-CN" smtClean="0"/>
              <a:t>Web</a:t>
            </a:r>
            <a:r>
              <a:rPr lang="zh-CN" altLang="en-US" smtClean="0"/>
              <a:t>文档技术 </a:t>
            </a:r>
            <a:r>
              <a:rPr lang="en-US" altLang="zh-CN" smtClean="0"/>
              <a:t>369</a:t>
            </a:r>
          </a:p>
          <a:p>
            <a:pPr eaLnBrk="1" hangingPunct="1"/>
            <a:r>
              <a:rPr lang="en-US" altLang="zh-CN" smtClean="0"/>
              <a:t>37.1 </a:t>
            </a:r>
            <a:r>
              <a:rPr lang="zh-CN" altLang="en-US" smtClean="0"/>
              <a:t>概述 </a:t>
            </a:r>
            <a:r>
              <a:rPr lang="en-US" altLang="zh-CN" smtClean="0"/>
              <a:t>369</a:t>
            </a:r>
          </a:p>
          <a:p>
            <a:pPr eaLnBrk="1" hangingPunct="1"/>
            <a:r>
              <a:rPr lang="en-US" altLang="zh-CN" smtClean="0"/>
              <a:t>37.2 </a:t>
            </a:r>
            <a:r>
              <a:rPr lang="zh-CN" altLang="en-US" smtClean="0"/>
              <a:t>连续更新显示的推</a:t>
            </a:r>
            <a:r>
              <a:rPr lang="en-US" altLang="zh-CN" smtClean="0"/>
              <a:t>-</a:t>
            </a:r>
            <a:r>
              <a:rPr lang="zh-CN" altLang="en-US" smtClean="0"/>
              <a:t>拉技术 </a:t>
            </a:r>
            <a:r>
              <a:rPr lang="en-US" altLang="zh-CN" smtClean="0"/>
              <a:t>369</a:t>
            </a:r>
          </a:p>
          <a:p>
            <a:pPr eaLnBrk="1" hangingPunct="1"/>
            <a:r>
              <a:rPr lang="en-US" altLang="zh-CN" smtClean="0"/>
              <a:t>37.3 </a:t>
            </a:r>
            <a:r>
              <a:rPr lang="zh-CN" altLang="en-US" smtClean="0"/>
              <a:t>活动文档与服务器开销 </a:t>
            </a:r>
            <a:r>
              <a:rPr lang="en-US" altLang="zh-CN" smtClean="0"/>
              <a:t>369</a:t>
            </a:r>
          </a:p>
          <a:p>
            <a:pPr eaLnBrk="1" hangingPunct="1"/>
            <a:r>
              <a:rPr lang="en-US" altLang="zh-CN" smtClean="0"/>
              <a:t>37.4 </a:t>
            </a:r>
            <a:r>
              <a:rPr lang="zh-CN" altLang="en-US" smtClean="0"/>
              <a:t>活动文档的表示与转换 </a:t>
            </a:r>
            <a:r>
              <a:rPr lang="en-US" altLang="zh-CN" smtClean="0"/>
              <a:t>370</a:t>
            </a:r>
          </a:p>
          <a:p>
            <a:pPr eaLnBrk="1" hangingPunct="1"/>
            <a:r>
              <a:rPr lang="en-US" altLang="zh-CN" smtClean="0"/>
              <a:t>37.5 Java</a:t>
            </a:r>
            <a:r>
              <a:rPr lang="zh-CN" altLang="en-US" smtClean="0"/>
              <a:t>技术 </a:t>
            </a:r>
            <a:r>
              <a:rPr lang="en-US" altLang="zh-CN" smtClean="0"/>
              <a:t>370</a:t>
            </a:r>
          </a:p>
          <a:p>
            <a:pPr eaLnBrk="1" hangingPunct="1"/>
            <a:r>
              <a:rPr lang="en-US" altLang="zh-CN" smtClean="0"/>
              <a:t>37.6 Java</a:t>
            </a:r>
            <a:r>
              <a:rPr lang="zh-CN" altLang="en-US" smtClean="0"/>
              <a:t>程序设计语言 </a:t>
            </a:r>
            <a:r>
              <a:rPr lang="en-US" altLang="zh-CN" smtClean="0"/>
              <a:t>371</a:t>
            </a:r>
          </a:p>
          <a:p>
            <a:pPr eaLnBrk="1" hangingPunct="1"/>
            <a:r>
              <a:rPr lang="en-US" altLang="zh-CN" smtClean="0"/>
              <a:t>37.7 Java</a:t>
            </a:r>
            <a:r>
              <a:rPr lang="zh-CN" altLang="en-US" smtClean="0"/>
              <a:t>运行环境 </a:t>
            </a:r>
            <a:r>
              <a:rPr lang="en-US" altLang="zh-CN" smtClean="0"/>
              <a:t>372</a:t>
            </a:r>
          </a:p>
          <a:p>
            <a:pPr eaLnBrk="1" hangingPunct="1"/>
            <a:r>
              <a:rPr lang="en-US" altLang="zh-CN" smtClean="0"/>
              <a:t>37.8 Java</a:t>
            </a:r>
            <a:r>
              <a:rPr lang="zh-CN" altLang="en-US" smtClean="0"/>
              <a:t>类库 </a:t>
            </a:r>
            <a:r>
              <a:rPr lang="en-US" altLang="zh-CN" smtClean="0"/>
              <a:t>373</a:t>
            </a:r>
          </a:p>
          <a:p>
            <a:pPr eaLnBrk="1" hangingPunct="1"/>
            <a:r>
              <a:rPr lang="en-US" altLang="zh-CN" smtClean="0"/>
              <a:t>37.9 </a:t>
            </a:r>
            <a:r>
              <a:rPr lang="zh-CN" altLang="en-US" smtClean="0"/>
              <a:t>图形工具箱 </a:t>
            </a:r>
            <a:r>
              <a:rPr lang="en-US" altLang="zh-CN" smtClean="0"/>
              <a:t>373</a:t>
            </a:r>
          </a:p>
          <a:p>
            <a:pPr eaLnBrk="1" hangingPunct="1"/>
            <a:r>
              <a:rPr lang="en-US" altLang="zh-CN" smtClean="0"/>
              <a:t>37.10 </a:t>
            </a:r>
            <a:r>
              <a:rPr lang="zh-CN" altLang="en-US" smtClean="0"/>
              <a:t>在特定计算机上使用</a:t>
            </a:r>
            <a:r>
              <a:rPr lang="en-US" altLang="zh-CN" smtClean="0"/>
              <a:t>Java</a:t>
            </a:r>
            <a:r>
              <a:rPr lang="zh-CN" altLang="en-US" smtClean="0"/>
              <a:t>图形功能 </a:t>
            </a:r>
            <a:r>
              <a:rPr lang="en-US" altLang="zh-CN" smtClean="0"/>
              <a:t>374</a:t>
            </a:r>
          </a:p>
          <a:p>
            <a:pPr eaLnBrk="1" hangingPunct="1"/>
            <a:r>
              <a:rPr lang="en-US" altLang="zh-CN" smtClean="0"/>
              <a:t>37.11 Java</a:t>
            </a:r>
            <a:r>
              <a:rPr lang="zh-CN" altLang="en-US" smtClean="0"/>
              <a:t>解释器和浏览器 </a:t>
            </a:r>
            <a:r>
              <a:rPr lang="en-US" altLang="zh-CN" smtClean="0"/>
              <a:t>375</a:t>
            </a:r>
          </a:p>
          <a:p>
            <a:pPr eaLnBrk="1" hangingPunct="1"/>
            <a:r>
              <a:rPr lang="en-US" altLang="zh-CN" smtClean="0"/>
              <a:t>37.12 </a:t>
            </a:r>
            <a:r>
              <a:rPr lang="zh-CN" altLang="en-US" smtClean="0"/>
              <a:t>编译</a:t>
            </a:r>
            <a:r>
              <a:rPr lang="en-US" altLang="zh-CN" smtClean="0"/>
              <a:t>Java</a:t>
            </a:r>
            <a:r>
              <a:rPr lang="zh-CN" altLang="en-US" smtClean="0"/>
              <a:t>程序 </a:t>
            </a:r>
            <a:r>
              <a:rPr lang="en-US" altLang="zh-CN" smtClean="0"/>
              <a:t>375</a:t>
            </a:r>
          </a:p>
          <a:p>
            <a:pPr eaLnBrk="1" hangingPunct="1"/>
            <a:r>
              <a:rPr lang="en-US" altLang="zh-CN" smtClean="0"/>
              <a:t>37.13 applet</a:t>
            </a:r>
            <a:r>
              <a:rPr lang="zh-CN" altLang="en-US" smtClean="0"/>
              <a:t>实例 </a:t>
            </a:r>
            <a:r>
              <a:rPr lang="en-US" altLang="zh-CN" smtClean="0"/>
              <a:t>375</a:t>
            </a:r>
          </a:p>
          <a:p>
            <a:pPr eaLnBrk="1" hangingPunct="1"/>
            <a:r>
              <a:rPr lang="en-US" altLang="zh-CN" smtClean="0"/>
              <a:t>37.14 </a:t>
            </a:r>
            <a:r>
              <a:rPr lang="zh-CN" altLang="en-US" smtClean="0"/>
              <a:t>调用</a:t>
            </a:r>
            <a:r>
              <a:rPr lang="en-US" altLang="zh-CN" smtClean="0"/>
              <a:t>applet 377</a:t>
            </a:r>
          </a:p>
          <a:p>
            <a:pPr eaLnBrk="1" hangingPunct="1"/>
            <a:r>
              <a:rPr lang="en-US" altLang="zh-CN" smtClean="0"/>
              <a:t>37.15 </a:t>
            </a:r>
            <a:r>
              <a:rPr lang="zh-CN" altLang="en-US" smtClean="0"/>
              <a:t>与浏览器交互的例子 </a:t>
            </a:r>
            <a:r>
              <a:rPr lang="en-US" altLang="zh-CN" smtClean="0"/>
              <a:t>377</a:t>
            </a:r>
          </a:p>
          <a:p>
            <a:pPr eaLnBrk="1" hangingPunct="1"/>
            <a:r>
              <a:rPr lang="en-US" altLang="zh-CN" smtClean="0"/>
              <a:t>37.16 </a:t>
            </a:r>
            <a:r>
              <a:rPr lang="zh-CN" altLang="en-US" smtClean="0"/>
              <a:t>差错和异常处理 </a:t>
            </a:r>
            <a:r>
              <a:rPr lang="en-US" altLang="zh-CN" smtClean="0"/>
              <a:t>379</a:t>
            </a:r>
          </a:p>
          <a:p>
            <a:pPr eaLnBrk="1" hangingPunct="1"/>
            <a:r>
              <a:rPr lang="en-US" altLang="zh-CN" smtClean="0"/>
              <a:t>37.17 JavaScript</a:t>
            </a:r>
            <a:r>
              <a:rPr lang="zh-CN" altLang="en-US" smtClean="0"/>
              <a:t>技术 </a:t>
            </a:r>
            <a:r>
              <a:rPr lang="en-US" altLang="zh-CN" smtClean="0"/>
              <a:t>379</a:t>
            </a:r>
          </a:p>
          <a:p>
            <a:pPr eaLnBrk="1" hangingPunct="1"/>
            <a:r>
              <a:rPr lang="en-US" altLang="zh-CN" smtClean="0"/>
              <a:t>37.18 </a:t>
            </a:r>
            <a:r>
              <a:rPr lang="zh-CN" altLang="en-US" smtClean="0"/>
              <a:t>替代技术 </a:t>
            </a:r>
            <a:r>
              <a:rPr lang="en-US" altLang="zh-CN" smtClean="0"/>
              <a:t>380</a:t>
            </a:r>
          </a:p>
          <a:p>
            <a:pPr eaLnBrk="1" hangingPunct="1"/>
            <a:r>
              <a:rPr lang="en-US" altLang="zh-CN" smtClean="0"/>
              <a:t>37.19 </a:t>
            </a:r>
            <a:r>
              <a:rPr lang="zh-CN" altLang="en-US" smtClean="0"/>
              <a:t>小结 </a:t>
            </a:r>
            <a:r>
              <a:rPr lang="en-US" altLang="zh-CN" smtClean="0"/>
              <a:t>381</a:t>
            </a:r>
          </a:p>
          <a:p>
            <a:pPr eaLnBrk="1" hangingPunct="1"/>
            <a:r>
              <a:rPr lang="zh-CN" altLang="en-US" smtClean="0"/>
              <a:t>练习题 </a:t>
            </a:r>
            <a:r>
              <a:rPr lang="en-US" altLang="zh-CN" smtClean="0"/>
              <a:t>381</a:t>
            </a:r>
          </a:p>
          <a:p>
            <a:pPr eaLnBrk="1" hangingPunct="1"/>
            <a:r>
              <a:rPr lang="zh-CN" altLang="en-US" smtClean="0"/>
              <a:t>第</a:t>
            </a:r>
            <a:r>
              <a:rPr lang="en-US" altLang="zh-CN" smtClean="0"/>
              <a:t>38</a:t>
            </a:r>
            <a:r>
              <a:rPr lang="zh-CN" altLang="en-US" smtClean="0"/>
              <a:t>章 </a:t>
            </a:r>
            <a:r>
              <a:rPr lang="en-US" altLang="zh-CN" smtClean="0"/>
              <a:t>RPC</a:t>
            </a:r>
            <a:r>
              <a:rPr lang="zh-CN" altLang="en-US" smtClean="0"/>
              <a:t>和中间件 </a:t>
            </a:r>
            <a:r>
              <a:rPr lang="en-US" altLang="zh-CN" smtClean="0"/>
              <a:t>383</a:t>
            </a:r>
          </a:p>
          <a:p>
            <a:pPr eaLnBrk="1" hangingPunct="1"/>
            <a:r>
              <a:rPr lang="en-US" altLang="zh-CN" smtClean="0"/>
              <a:t>38.1 </a:t>
            </a:r>
            <a:r>
              <a:rPr lang="zh-CN" altLang="en-US" smtClean="0"/>
              <a:t>概述 </a:t>
            </a:r>
            <a:r>
              <a:rPr lang="en-US" altLang="zh-CN" smtClean="0"/>
              <a:t>383</a:t>
            </a:r>
          </a:p>
          <a:p>
            <a:pPr eaLnBrk="1" hangingPunct="1"/>
            <a:r>
              <a:rPr lang="en-US" altLang="zh-CN" smtClean="0"/>
              <a:t>38.2 </a:t>
            </a:r>
            <a:r>
              <a:rPr lang="zh-CN" altLang="en-US" smtClean="0"/>
              <a:t>客户和服务器编程 </a:t>
            </a:r>
            <a:r>
              <a:rPr lang="en-US" altLang="zh-CN" smtClean="0"/>
              <a:t>383</a:t>
            </a:r>
          </a:p>
          <a:p>
            <a:pPr eaLnBrk="1" hangingPunct="1"/>
            <a:r>
              <a:rPr lang="en-US" altLang="zh-CN" smtClean="0"/>
              <a:t>38.3 </a:t>
            </a:r>
            <a:r>
              <a:rPr lang="zh-CN" altLang="en-US" smtClean="0"/>
              <a:t>远过程调用模式 </a:t>
            </a:r>
            <a:r>
              <a:rPr lang="en-US" altLang="zh-CN" smtClean="0"/>
              <a:t>383</a:t>
            </a:r>
          </a:p>
          <a:p>
            <a:pPr eaLnBrk="1" hangingPunct="1"/>
            <a:r>
              <a:rPr lang="en-US" altLang="zh-CN" smtClean="0"/>
              <a:t>38.4 RPC</a:t>
            </a:r>
            <a:r>
              <a:rPr lang="zh-CN" altLang="en-US" smtClean="0"/>
              <a:t>模式 </a:t>
            </a:r>
            <a:r>
              <a:rPr lang="en-US" altLang="zh-CN" smtClean="0"/>
              <a:t>384</a:t>
            </a:r>
          </a:p>
          <a:p>
            <a:pPr eaLnBrk="1" hangingPunct="1"/>
            <a:r>
              <a:rPr lang="en-US" altLang="zh-CN" smtClean="0"/>
              <a:t>38.5 </a:t>
            </a:r>
            <a:r>
              <a:rPr lang="zh-CN" altLang="en-US" smtClean="0"/>
              <a:t>通信插件 </a:t>
            </a:r>
            <a:r>
              <a:rPr lang="en-US" altLang="zh-CN" smtClean="0"/>
              <a:t>385</a:t>
            </a:r>
          </a:p>
          <a:p>
            <a:pPr eaLnBrk="1" hangingPunct="1"/>
            <a:r>
              <a:rPr lang="en-US" altLang="zh-CN" smtClean="0"/>
              <a:t>38.6 </a:t>
            </a:r>
            <a:r>
              <a:rPr lang="zh-CN" altLang="en-US" smtClean="0"/>
              <a:t>外部数据表示 </a:t>
            </a:r>
            <a:r>
              <a:rPr lang="en-US" altLang="zh-CN" smtClean="0"/>
              <a:t>386</a:t>
            </a:r>
          </a:p>
          <a:p>
            <a:pPr eaLnBrk="1" hangingPunct="1"/>
            <a:r>
              <a:rPr lang="en-US" altLang="zh-CN" smtClean="0"/>
              <a:t>38.7 </a:t>
            </a:r>
            <a:r>
              <a:rPr lang="zh-CN" altLang="en-US" smtClean="0"/>
              <a:t>中间件和面向对象的中间件 </a:t>
            </a:r>
            <a:r>
              <a:rPr lang="en-US" altLang="zh-CN" smtClean="0"/>
              <a:t>387</a:t>
            </a:r>
          </a:p>
          <a:p>
            <a:pPr eaLnBrk="1" hangingPunct="1"/>
            <a:r>
              <a:rPr lang="en-US" altLang="zh-CN" smtClean="0"/>
              <a:t>38.8 </a:t>
            </a:r>
            <a:r>
              <a:rPr lang="zh-CN" altLang="en-US" smtClean="0"/>
              <a:t>小结 </a:t>
            </a:r>
            <a:r>
              <a:rPr lang="en-US" altLang="zh-CN" smtClean="0"/>
              <a:t>389</a:t>
            </a:r>
          </a:p>
          <a:p>
            <a:pPr eaLnBrk="1" hangingPunct="1"/>
            <a:r>
              <a:rPr lang="zh-CN" altLang="en-US" smtClean="0"/>
              <a:t>练习题 </a:t>
            </a:r>
            <a:r>
              <a:rPr lang="en-US" altLang="zh-CN" smtClean="0"/>
              <a:t>390</a:t>
            </a:r>
          </a:p>
          <a:p>
            <a:pPr eaLnBrk="1" hangingPunct="1"/>
            <a:r>
              <a:rPr lang="zh-CN" altLang="en-US" smtClean="0"/>
              <a:t>第</a:t>
            </a:r>
            <a:r>
              <a:rPr lang="en-US" altLang="zh-CN" smtClean="0"/>
              <a:t>39</a:t>
            </a:r>
            <a:r>
              <a:rPr lang="zh-CN" altLang="en-US" smtClean="0"/>
              <a:t>章 网络管理 </a:t>
            </a:r>
            <a:r>
              <a:rPr lang="en-US" altLang="zh-CN" smtClean="0"/>
              <a:t>391</a:t>
            </a:r>
          </a:p>
          <a:p>
            <a:pPr eaLnBrk="1" hangingPunct="1"/>
            <a:r>
              <a:rPr lang="en-US" altLang="zh-CN" smtClean="0"/>
              <a:t>39.1 </a:t>
            </a:r>
            <a:r>
              <a:rPr lang="zh-CN" altLang="en-US" smtClean="0"/>
              <a:t>概述 </a:t>
            </a:r>
            <a:r>
              <a:rPr lang="en-US" altLang="zh-CN" smtClean="0"/>
              <a:t>391</a:t>
            </a:r>
          </a:p>
          <a:p>
            <a:pPr eaLnBrk="1" hangingPunct="1"/>
            <a:r>
              <a:rPr lang="en-US" altLang="zh-CN" smtClean="0"/>
              <a:t>39.2 </a:t>
            </a:r>
            <a:r>
              <a:rPr lang="zh-CN" altLang="en-US" smtClean="0"/>
              <a:t>互联网的管理 </a:t>
            </a:r>
            <a:r>
              <a:rPr lang="en-US" altLang="zh-CN" smtClean="0"/>
              <a:t>391</a:t>
            </a:r>
          </a:p>
          <a:p>
            <a:pPr eaLnBrk="1" hangingPunct="1"/>
            <a:r>
              <a:rPr lang="en-US" altLang="zh-CN" smtClean="0"/>
              <a:t>39.3 </a:t>
            </a:r>
            <a:r>
              <a:rPr lang="zh-CN" altLang="en-US" smtClean="0"/>
              <a:t>潜在故障的危险性 </a:t>
            </a:r>
            <a:r>
              <a:rPr lang="en-US" altLang="zh-CN" smtClean="0"/>
              <a:t>391</a:t>
            </a:r>
          </a:p>
          <a:p>
            <a:pPr eaLnBrk="1" hangingPunct="1"/>
            <a:r>
              <a:rPr lang="en-US" altLang="zh-CN" smtClean="0"/>
              <a:t>39.4 </a:t>
            </a:r>
            <a:r>
              <a:rPr lang="zh-CN" altLang="en-US" smtClean="0"/>
              <a:t>网络管理软件 </a:t>
            </a:r>
            <a:r>
              <a:rPr lang="en-US" altLang="zh-CN" smtClean="0"/>
              <a:t>391</a:t>
            </a:r>
          </a:p>
          <a:p>
            <a:pPr eaLnBrk="1" hangingPunct="1"/>
            <a:r>
              <a:rPr lang="en-US" altLang="zh-CN" smtClean="0"/>
              <a:t>39.5 </a:t>
            </a:r>
            <a:r>
              <a:rPr lang="zh-CN" altLang="en-US" smtClean="0"/>
              <a:t>客户、服务器、管理员与代理 </a:t>
            </a:r>
            <a:r>
              <a:rPr lang="en-US" altLang="zh-CN" smtClean="0"/>
              <a:t>392</a:t>
            </a:r>
          </a:p>
          <a:p>
            <a:pPr eaLnBrk="1" hangingPunct="1"/>
            <a:r>
              <a:rPr lang="en-US" altLang="zh-CN" smtClean="0"/>
              <a:t>39.6 </a:t>
            </a:r>
            <a:r>
              <a:rPr lang="zh-CN" altLang="en-US" smtClean="0"/>
              <a:t>简单网络管理协议 </a:t>
            </a:r>
            <a:r>
              <a:rPr lang="en-US" altLang="zh-CN" smtClean="0"/>
              <a:t>392</a:t>
            </a:r>
          </a:p>
          <a:p>
            <a:pPr eaLnBrk="1" hangingPunct="1"/>
            <a:r>
              <a:rPr lang="en-US" altLang="zh-CN" smtClean="0"/>
              <a:t>39.7 </a:t>
            </a:r>
            <a:r>
              <a:rPr lang="zh-CN" altLang="en-US" smtClean="0"/>
              <a:t>取</a:t>
            </a:r>
            <a:r>
              <a:rPr lang="en-US" altLang="zh-CN" smtClean="0"/>
              <a:t>/</a:t>
            </a:r>
            <a:r>
              <a:rPr lang="zh-CN" altLang="en-US" smtClean="0"/>
              <a:t>存操作模式 </a:t>
            </a:r>
            <a:r>
              <a:rPr lang="en-US" altLang="zh-CN" smtClean="0"/>
              <a:t>393</a:t>
            </a:r>
          </a:p>
          <a:p>
            <a:pPr eaLnBrk="1" hangingPunct="1"/>
            <a:r>
              <a:rPr lang="en-US" altLang="zh-CN" smtClean="0"/>
              <a:t>39.8 </a:t>
            </a:r>
            <a:r>
              <a:rPr lang="zh-CN" altLang="en-US" smtClean="0"/>
              <a:t>管理信息库和对象名 </a:t>
            </a:r>
            <a:r>
              <a:rPr lang="en-US" altLang="zh-CN" smtClean="0"/>
              <a:t>393</a:t>
            </a:r>
          </a:p>
          <a:p>
            <a:pPr eaLnBrk="1" hangingPunct="1"/>
            <a:r>
              <a:rPr lang="en-US" altLang="zh-CN" smtClean="0"/>
              <a:t>39.9 MIB</a:t>
            </a:r>
            <a:r>
              <a:rPr lang="zh-CN" altLang="en-US" smtClean="0"/>
              <a:t>变量的种类 </a:t>
            </a:r>
            <a:r>
              <a:rPr lang="en-US" altLang="zh-CN" smtClean="0"/>
              <a:t>393</a:t>
            </a:r>
          </a:p>
          <a:p>
            <a:pPr eaLnBrk="1" hangingPunct="1"/>
            <a:r>
              <a:rPr lang="en-US" altLang="zh-CN" smtClean="0"/>
              <a:t>39.10 </a:t>
            </a:r>
            <a:r>
              <a:rPr lang="zh-CN" altLang="en-US" smtClean="0"/>
              <a:t>对应于数组的</a:t>
            </a:r>
            <a:r>
              <a:rPr lang="en-US" altLang="zh-CN" smtClean="0"/>
              <a:t>MIB</a:t>
            </a:r>
            <a:r>
              <a:rPr lang="zh-CN" altLang="en-US" smtClean="0"/>
              <a:t>变量 </a:t>
            </a:r>
            <a:r>
              <a:rPr lang="en-US" altLang="zh-CN" smtClean="0"/>
              <a:t>394</a:t>
            </a:r>
          </a:p>
          <a:p>
            <a:pPr eaLnBrk="1" hangingPunct="1"/>
            <a:r>
              <a:rPr lang="en-US" altLang="zh-CN" smtClean="0"/>
              <a:t>39.11 </a:t>
            </a:r>
            <a:r>
              <a:rPr lang="zh-CN" altLang="en-US" smtClean="0"/>
              <a:t>小结 </a:t>
            </a:r>
            <a:r>
              <a:rPr lang="en-US" altLang="zh-CN" smtClean="0"/>
              <a:t>394</a:t>
            </a:r>
          </a:p>
          <a:p>
            <a:pPr eaLnBrk="1" hangingPunct="1"/>
            <a:r>
              <a:rPr lang="zh-CN" altLang="en-US" smtClean="0"/>
              <a:t>练习题 </a:t>
            </a:r>
            <a:r>
              <a:rPr lang="en-US" altLang="zh-CN" smtClean="0"/>
              <a:t>395</a:t>
            </a:r>
          </a:p>
          <a:p>
            <a:pPr eaLnBrk="1" hangingPunct="1"/>
            <a:r>
              <a:rPr lang="zh-CN" altLang="en-US" smtClean="0"/>
              <a:t>第</a:t>
            </a:r>
            <a:r>
              <a:rPr lang="en-US" altLang="zh-CN" smtClean="0"/>
              <a:t>40</a:t>
            </a:r>
            <a:r>
              <a:rPr lang="zh-CN" altLang="en-US" smtClean="0"/>
              <a:t>章 网络安全 </a:t>
            </a:r>
            <a:r>
              <a:rPr lang="en-US" altLang="zh-CN" smtClean="0"/>
              <a:t>396</a:t>
            </a:r>
          </a:p>
          <a:p>
            <a:pPr eaLnBrk="1" hangingPunct="1"/>
            <a:r>
              <a:rPr lang="en-US" altLang="zh-CN" smtClean="0"/>
              <a:t>40.1 </a:t>
            </a:r>
            <a:r>
              <a:rPr lang="zh-CN" altLang="en-US" smtClean="0"/>
              <a:t>概述 </a:t>
            </a:r>
            <a:r>
              <a:rPr lang="en-US" altLang="zh-CN" smtClean="0"/>
              <a:t>396</a:t>
            </a:r>
          </a:p>
          <a:p>
            <a:pPr eaLnBrk="1" hangingPunct="1"/>
            <a:r>
              <a:rPr lang="en-US" altLang="zh-CN" smtClean="0"/>
              <a:t>40.2 </a:t>
            </a:r>
            <a:r>
              <a:rPr lang="zh-CN" altLang="en-US" smtClean="0"/>
              <a:t>安全网络与安全策略 </a:t>
            </a:r>
            <a:r>
              <a:rPr lang="en-US" altLang="zh-CN" smtClean="0"/>
              <a:t>396</a:t>
            </a:r>
          </a:p>
          <a:p>
            <a:pPr eaLnBrk="1" hangingPunct="1"/>
            <a:r>
              <a:rPr lang="en-US" altLang="zh-CN" smtClean="0"/>
              <a:t>40.3 </a:t>
            </a:r>
            <a:r>
              <a:rPr lang="zh-CN" altLang="en-US" smtClean="0"/>
              <a:t>安全性内容 </a:t>
            </a:r>
            <a:r>
              <a:rPr lang="en-US" altLang="zh-CN" smtClean="0"/>
              <a:t>396</a:t>
            </a:r>
          </a:p>
          <a:p>
            <a:pPr eaLnBrk="1" hangingPunct="1"/>
            <a:r>
              <a:rPr lang="en-US" altLang="zh-CN" smtClean="0"/>
              <a:t>40.4 </a:t>
            </a:r>
            <a:r>
              <a:rPr lang="zh-CN" altLang="en-US" smtClean="0"/>
              <a:t>安全责任与控制 </a:t>
            </a:r>
            <a:r>
              <a:rPr lang="en-US" altLang="zh-CN" smtClean="0"/>
              <a:t>397</a:t>
            </a:r>
          </a:p>
          <a:p>
            <a:pPr eaLnBrk="1" hangingPunct="1"/>
            <a:r>
              <a:rPr lang="en-US" altLang="zh-CN" smtClean="0"/>
              <a:t>40.5 </a:t>
            </a:r>
            <a:r>
              <a:rPr lang="zh-CN" altLang="en-US" smtClean="0"/>
              <a:t>完整性机制 </a:t>
            </a:r>
            <a:r>
              <a:rPr lang="en-US" altLang="zh-CN" smtClean="0"/>
              <a:t>397</a:t>
            </a:r>
          </a:p>
          <a:p>
            <a:pPr eaLnBrk="1" hangingPunct="1"/>
            <a:r>
              <a:rPr lang="en-US" altLang="zh-CN" smtClean="0"/>
              <a:t>40.6 </a:t>
            </a:r>
            <a:r>
              <a:rPr lang="zh-CN" altLang="en-US" smtClean="0"/>
              <a:t>访问控制与口令 </a:t>
            </a:r>
            <a:r>
              <a:rPr lang="en-US" altLang="zh-CN" smtClean="0"/>
              <a:t>397</a:t>
            </a:r>
          </a:p>
          <a:p>
            <a:pPr eaLnBrk="1" hangingPunct="1"/>
            <a:r>
              <a:rPr lang="en-US" altLang="zh-CN" smtClean="0"/>
              <a:t>40.7 </a:t>
            </a:r>
            <a:r>
              <a:rPr lang="zh-CN" altLang="en-US" smtClean="0"/>
              <a:t>加密与保密 </a:t>
            </a:r>
            <a:r>
              <a:rPr lang="en-US" altLang="zh-CN" smtClean="0"/>
              <a:t>398</a:t>
            </a:r>
          </a:p>
          <a:p>
            <a:pPr eaLnBrk="1" hangingPunct="1"/>
            <a:r>
              <a:rPr lang="en-US" altLang="zh-CN" smtClean="0"/>
              <a:t>40.8 </a:t>
            </a:r>
            <a:r>
              <a:rPr lang="zh-CN" altLang="en-US" smtClean="0"/>
              <a:t>公共密钥加密 </a:t>
            </a:r>
            <a:r>
              <a:rPr lang="en-US" altLang="zh-CN" smtClean="0"/>
              <a:t>398</a:t>
            </a:r>
          </a:p>
          <a:p>
            <a:pPr eaLnBrk="1" hangingPunct="1"/>
            <a:r>
              <a:rPr lang="en-US" altLang="zh-CN" smtClean="0"/>
              <a:t>40.9 </a:t>
            </a:r>
            <a:r>
              <a:rPr lang="zh-CN" altLang="en-US" smtClean="0"/>
              <a:t>数字签名的鉴别 </a:t>
            </a:r>
            <a:r>
              <a:rPr lang="en-US" altLang="zh-CN" smtClean="0"/>
              <a:t>399</a:t>
            </a:r>
          </a:p>
          <a:p>
            <a:pPr eaLnBrk="1" hangingPunct="1"/>
            <a:r>
              <a:rPr lang="en-US" altLang="zh-CN" smtClean="0"/>
              <a:t>40.10 </a:t>
            </a:r>
            <a:r>
              <a:rPr lang="zh-CN" altLang="en-US" smtClean="0"/>
              <a:t>因特网防火墙概念 </a:t>
            </a:r>
            <a:r>
              <a:rPr lang="en-US" altLang="zh-CN" smtClean="0"/>
              <a:t>399</a:t>
            </a:r>
          </a:p>
          <a:p>
            <a:pPr eaLnBrk="1" hangingPunct="1"/>
            <a:r>
              <a:rPr lang="en-US" altLang="zh-CN" smtClean="0"/>
              <a:t>40.11 </a:t>
            </a:r>
            <a:r>
              <a:rPr lang="zh-CN" altLang="en-US" smtClean="0"/>
              <a:t>利用端口进行分组过滤 </a:t>
            </a:r>
            <a:r>
              <a:rPr lang="en-US" altLang="zh-CN" smtClean="0"/>
              <a:t>400</a:t>
            </a:r>
          </a:p>
          <a:p>
            <a:pPr eaLnBrk="1" hangingPunct="1"/>
            <a:r>
              <a:rPr lang="en-US" altLang="zh-CN" smtClean="0"/>
              <a:t>40.12 </a:t>
            </a:r>
            <a:r>
              <a:rPr lang="zh-CN" altLang="en-US" smtClean="0"/>
              <a:t>利用分组过滤器构建防火墙 </a:t>
            </a:r>
            <a:r>
              <a:rPr lang="en-US" altLang="zh-CN" smtClean="0"/>
              <a:t>401</a:t>
            </a:r>
          </a:p>
          <a:p>
            <a:pPr eaLnBrk="1" hangingPunct="1"/>
            <a:r>
              <a:rPr lang="en-US" altLang="zh-CN" smtClean="0"/>
              <a:t>40.13 </a:t>
            </a:r>
            <a:r>
              <a:rPr lang="zh-CN" altLang="en-US" smtClean="0"/>
              <a:t>虚拟专用网络 </a:t>
            </a:r>
            <a:r>
              <a:rPr lang="en-US" altLang="zh-CN" smtClean="0"/>
              <a:t>402</a:t>
            </a:r>
          </a:p>
          <a:p>
            <a:pPr eaLnBrk="1" hangingPunct="1"/>
            <a:r>
              <a:rPr lang="en-US" altLang="zh-CN" smtClean="0"/>
              <a:t>40.14 </a:t>
            </a:r>
            <a:r>
              <a:rPr lang="zh-CN" altLang="en-US" smtClean="0"/>
              <a:t>隧道技术 </a:t>
            </a:r>
            <a:r>
              <a:rPr lang="en-US" altLang="zh-CN" smtClean="0"/>
              <a:t>403</a:t>
            </a:r>
          </a:p>
          <a:p>
            <a:pPr eaLnBrk="1" hangingPunct="1"/>
            <a:r>
              <a:rPr lang="en-US" altLang="zh-CN" smtClean="0"/>
              <a:t>40.15 </a:t>
            </a:r>
            <a:r>
              <a:rPr lang="zh-CN" altLang="en-US" smtClean="0"/>
              <a:t>安全性技术 </a:t>
            </a:r>
            <a:r>
              <a:rPr lang="en-US" altLang="zh-CN" smtClean="0"/>
              <a:t>403</a:t>
            </a:r>
          </a:p>
          <a:p>
            <a:pPr eaLnBrk="1" hangingPunct="1"/>
            <a:r>
              <a:rPr lang="en-US" altLang="zh-CN" smtClean="0"/>
              <a:t>40.16 </a:t>
            </a:r>
            <a:r>
              <a:rPr lang="zh-CN" altLang="en-US" smtClean="0"/>
              <a:t>小结 </a:t>
            </a:r>
            <a:r>
              <a:rPr lang="en-US" altLang="zh-CN" smtClean="0"/>
              <a:t>404</a:t>
            </a:r>
          </a:p>
          <a:p>
            <a:pPr eaLnBrk="1" hangingPunct="1"/>
            <a:r>
              <a:rPr lang="zh-CN" altLang="en-US" smtClean="0"/>
              <a:t>练习题 </a:t>
            </a:r>
            <a:r>
              <a:rPr lang="en-US" altLang="zh-CN" smtClean="0"/>
              <a:t>404</a:t>
            </a:r>
          </a:p>
          <a:p>
            <a:pPr eaLnBrk="1" hangingPunct="1"/>
            <a:r>
              <a:rPr lang="zh-CN" altLang="en-US" smtClean="0"/>
              <a:t>第</a:t>
            </a:r>
            <a:r>
              <a:rPr lang="en-US" altLang="zh-CN" smtClean="0"/>
              <a:t>41</a:t>
            </a:r>
            <a:r>
              <a:rPr lang="zh-CN" altLang="en-US" smtClean="0"/>
              <a:t>章 初始化 </a:t>
            </a:r>
            <a:r>
              <a:rPr lang="en-US" altLang="zh-CN" smtClean="0"/>
              <a:t>406</a:t>
            </a:r>
          </a:p>
          <a:p>
            <a:pPr eaLnBrk="1" hangingPunct="1"/>
            <a:r>
              <a:rPr lang="en-US" altLang="zh-CN" smtClean="0"/>
              <a:t>41.1 </a:t>
            </a:r>
            <a:r>
              <a:rPr lang="zh-CN" altLang="en-US" smtClean="0"/>
              <a:t>概述 </a:t>
            </a:r>
            <a:r>
              <a:rPr lang="en-US" altLang="zh-CN" smtClean="0"/>
              <a:t>406</a:t>
            </a:r>
          </a:p>
          <a:p>
            <a:pPr eaLnBrk="1" hangingPunct="1"/>
            <a:r>
              <a:rPr lang="en-US" altLang="zh-CN" smtClean="0"/>
              <a:t>41.2 </a:t>
            </a:r>
            <a:r>
              <a:rPr lang="zh-CN" altLang="en-US" smtClean="0"/>
              <a:t>自举协议软件 </a:t>
            </a:r>
            <a:r>
              <a:rPr lang="en-US" altLang="zh-CN" smtClean="0"/>
              <a:t>406</a:t>
            </a:r>
          </a:p>
          <a:p>
            <a:pPr eaLnBrk="1" hangingPunct="1"/>
            <a:r>
              <a:rPr lang="en-US" altLang="zh-CN" smtClean="0"/>
              <a:t>41.3 </a:t>
            </a:r>
            <a:r>
              <a:rPr lang="zh-CN" altLang="en-US" smtClean="0"/>
              <a:t>协议参数 </a:t>
            </a:r>
            <a:r>
              <a:rPr lang="en-US" altLang="zh-CN" smtClean="0"/>
              <a:t>406</a:t>
            </a:r>
          </a:p>
          <a:p>
            <a:pPr eaLnBrk="1" hangingPunct="1"/>
            <a:r>
              <a:rPr lang="en-US" altLang="zh-CN" smtClean="0"/>
              <a:t>41.4 </a:t>
            </a:r>
            <a:r>
              <a:rPr lang="zh-CN" altLang="en-US" smtClean="0"/>
              <a:t>协议配置 </a:t>
            </a:r>
            <a:r>
              <a:rPr lang="en-US" altLang="zh-CN" smtClean="0"/>
              <a:t>407</a:t>
            </a:r>
          </a:p>
          <a:p>
            <a:pPr eaLnBrk="1" hangingPunct="1"/>
            <a:r>
              <a:rPr lang="en-US" altLang="zh-CN" smtClean="0"/>
              <a:t>41.5 </a:t>
            </a:r>
            <a:r>
              <a:rPr lang="zh-CN" altLang="en-US" smtClean="0"/>
              <a:t>需要配置的项目举例 </a:t>
            </a:r>
            <a:r>
              <a:rPr lang="en-US" altLang="zh-CN" smtClean="0"/>
              <a:t>407</a:t>
            </a:r>
          </a:p>
          <a:p>
            <a:pPr eaLnBrk="1" hangingPunct="1"/>
            <a:r>
              <a:rPr lang="en-US" altLang="zh-CN" smtClean="0"/>
              <a:t>41.6 </a:t>
            </a:r>
            <a:r>
              <a:rPr lang="zh-CN" altLang="en-US" smtClean="0"/>
              <a:t>利用存储文件进行配置 </a:t>
            </a:r>
            <a:r>
              <a:rPr lang="en-US" altLang="zh-CN" smtClean="0"/>
              <a:t>407</a:t>
            </a:r>
          </a:p>
          <a:p>
            <a:pPr eaLnBrk="1" hangingPunct="1"/>
            <a:r>
              <a:rPr lang="en-US" altLang="zh-CN" smtClean="0"/>
              <a:t>41.7 </a:t>
            </a:r>
            <a:r>
              <a:rPr lang="zh-CN" altLang="en-US" smtClean="0"/>
              <a:t>自动协议配置的必要性 </a:t>
            </a:r>
            <a:r>
              <a:rPr lang="en-US" altLang="zh-CN" smtClean="0"/>
              <a:t>407</a:t>
            </a:r>
          </a:p>
          <a:p>
            <a:pPr eaLnBrk="1" hangingPunct="1"/>
            <a:r>
              <a:rPr lang="en-US" altLang="zh-CN" smtClean="0"/>
              <a:t>41.8 </a:t>
            </a:r>
            <a:r>
              <a:rPr lang="zh-CN" altLang="en-US" smtClean="0"/>
              <a:t>自动协议配置的方法 </a:t>
            </a:r>
            <a:r>
              <a:rPr lang="en-US" altLang="zh-CN" smtClean="0"/>
              <a:t>408</a:t>
            </a:r>
          </a:p>
          <a:p>
            <a:pPr eaLnBrk="1" hangingPunct="1"/>
            <a:r>
              <a:rPr lang="en-US" altLang="zh-CN" smtClean="0"/>
              <a:t>41.9 </a:t>
            </a:r>
            <a:r>
              <a:rPr lang="zh-CN" altLang="en-US" smtClean="0"/>
              <a:t>用于发现地址的地址 </a:t>
            </a:r>
            <a:r>
              <a:rPr lang="en-US" altLang="zh-CN" smtClean="0"/>
              <a:t>408</a:t>
            </a:r>
          </a:p>
          <a:p>
            <a:pPr eaLnBrk="1" hangingPunct="1"/>
            <a:r>
              <a:rPr lang="en-US" altLang="zh-CN" smtClean="0"/>
              <a:t>41.10 </a:t>
            </a:r>
            <a:r>
              <a:rPr lang="zh-CN" altLang="en-US" smtClean="0"/>
              <a:t>自举过程中使用的协议顺序 </a:t>
            </a:r>
            <a:r>
              <a:rPr lang="en-US" altLang="zh-CN" smtClean="0"/>
              <a:t>409</a:t>
            </a:r>
          </a:p>
          <a:p>
            <a:pPr eaLnBrk="1" hangingPunct="1"/>
            <a:r>
              <a:rPr lang="en-US" altLang="zh-CN" smtClean="0"/>
              <a:t>41.11 </a:t>
            </a:r>
            <a:r>
              <a:rPr lang="zh-CN" altLang="en-US" smtClean="0"/>
              <a:t>自举协议 </a:t>
            </a:r>
            <a:r>
              <a:rPr lang="en-US" altLang="zh-CN" smtClean="0"/>
              <a:t>409</a:t>
            </a:r>
          </a:p>
          <a:p>
            <a:pPr eaLnBrk="1" hangingPunct="1"/>
            <a:r>
              <a:rPr lang="en-US" altLang="zh-CN" smtClean="0"/>
              <a:t>41.12 </a:t>
            </a:r>
            <a:r>
              <a:rPr lang="zh-CN" altLang="en-US" smtClean="0"/>
              <a:t>动态主机配置协议 </a:t>
            </a:r>
            <a:r>
              <a:rPr lang="en-US" altLang="zh-CN" smtClean="0"/>
              <a:t>410</a:t>
            </a:r>
          </a:p>
          <a:p>
            <a:pPr eaLnBrk="1" hangingPunct="1"/>
            <a:r>
              <a:rPr lang="en-US" altLang="zh-CN" smtClean="0"/>
              <a:t>41.13 DHCP</a:t>
            </a:r>
            <a:r>
              <a:rPr lang="zh-CN" altLang="en-US" smtClean="0"/>
              <a:t>的优化 </a:t>
            </a:r>
            <a:r>
              <a:rPr lang="en-US" altLang="zh-CN" smtClean="0"/>
              <a:t>411</a:t>
            </a:r>
          </a:p>
          <a:p>
            <a:pPr eaLnBrk="1" hangingPunct="1"/>
            <a:r>
              <a:rPr lang="en-US" altLang="zh-CN" smtClean="0"/>
              <a:t>41.14 </a:t>
            </a:r>
            <a:r>
              <a:rPr lang="zh-CN" altLang="en-US" smtClean="0"/>
              <a:t>通过中继间接访问服务器 </a:t>
            </a:r>
            <a:r>
              <a:rPr lang="en-US" altLang="zh-CN" smtClean="0"/>
              <a:t>412</a:t>
            </a:r>
          </a:p>
          <a:p>
            <a:pPr eaLnBrk="1" hangingPunct="1"/>
            <a:r>
              <a:rPr lang="en-US" altLang="zh-CN" smtClean="0"/>
              <a:t>41.15 DHCP</a:t>
            </a:r>
            <a:r>
              <a:rPr lang="zh-CN" altLang="en-US" smtClean="0"/>
              <a:t>报文格式 </a:t>
            </a:r>
            <a:r>
              <a:rPr lang="en-US" altLang="zh-CN" smtClean="0"/>
              <a:t>412</a:t>
            </a:r>
          </a:p>
          <a:p>
            <a:pPr eaLnBrk="1" hangingPunct="1"/>
            <a:r>
              <a:rPr lang="en-US" altLang="zh-CN" smtClean="0"/>
              <a:t>41.16 DHCP</a:t>
            </a:r>
            <a:r>
              <a:rPr lang="zh-CN" altLang="en-US" smtClean="0"/>
              <a:t>与域名 </a:t>
            </a:r>
            <a:r>
              <a:rPr lang="en-US" altLang="zh-CN" smtClean="0"/>
              <a:t>413</a:t>
            </a:r>
          </a:p>
          <a:p>
            <a:pPr eaLnBrk="1" hangingPunct="1"/>
            <a:r>
              <a:rPr lang="en-US" altLang="zh-CN" smtClean="0"/>
              <a:t>41.17 </a:t>
            </a:r>
            <a:r>
              <a:rPr lang="zh-CN" altLang="en-US" smtClean="0"/>
              <a:t>小结 </a:t>
            </a:r>
            <a:r>
              <a:rPr lang="en-US" altLang="zh-CN" smtClean="0"/>
              <a:t>413</a:t>
            </a:r>
          </a:p>
          <a:p>
            <a:pPr eaLnBrk="1" hangingPunct="1"/>
            <a:r>
              <a:rPr lang="zh-CN" altLang="en-US" smtClean="0"/>
              <a:t>练习题 </a:t>
            </a:r>
            <a:r>
              <a:rPr lang="en-US" altLang="zh-CN" smtClean="0"/>
              <a:t>413</a:t>
            </a:r>
          </a:p>
          <a:p>
            <a:pPr eaLnBrk="1" hangingPunct="1"/>
            <a:r>
              <a:rPr lang="zh-CN" altLang="en-US" smtClean="0"/>
              <a:t>第六部分 附录</a:t>
            </a:r>
          </a:p>
          <a:p>
            <a:pPr eaLnBrk="1" hangingPunct="1"/>
            <a:r>
              <a:rPr lang="zh-CN" altLang="en-US" smtClean="0"/>
              <a:t>附录</a:t>
            </a:r>
            <a:r>
              <a:rPr lang="en-US" altLang="zh-CN" smtClean="0"/>
              <a:t>1 </a:t>
            </a:r>
            <a:r>
              <a:rPr lang="zh-CN" altLang="en-US" smtClean="0"/>
              <a:t>网络术语与缩写词汇编 </a:t>
            </a:r>
            <a:r>
              <a:rPr lang="en-US" altLang="zh-CN" smtClean="0"/>
              <a:t>416</a:t>
            </a:r>
          </a:p>
          <a:p>
            <a:pPr eaLnBrk="1" hangingPunct="1"/>
            <a:r>
              <a:rPr lang="zh-CN" altLang="en-US" smtClean="0"/>
              <a:t>附录</a:t>
            </a:r>
            <a:r>
              <a:rPr lang="en-US" altLang="zh-CN" smtClean="0"/>
              <a:t>2 ASCII</a:t>
            </a:r>
            <a:r>
              <a:rPr lang="zh-CN" altLang="en-US" smtClean="0"/>
              <a:t>字符集 </a:t>
            </a:r>
            <a:r>
              <a:rPr lang="en-US" altLang="zh-CN" smtClean="0"/>
              <a:t>438</a:t>
            </a:r>
          </a:p>
          <a:p>
            <a:pPr eaLnBrk="1" hangingPunct="1"/>
            <a:r>
              <a:rPr lang="zh-CN" altLang="en-US" smtClean="0"/>
              <a:t>附录</a:t>
            </a:r>
            <a:r>
              <a:rPr lang="en-US" altLang="zh-CN" smtClean="0"/>
              <a:t>3 </a:t>
            </a:r>
            <a:r>
              <a:rPr lang="zh-CN" altLang="en-US" smtClean="0"/>
              <a:t>点分十进制数表示的地址掩码 </a:t>
            </a:r>
            <a:r>
              <a:rPr lang="en-US" altLang="zh-CN" smtClean="0"/>
              <a:t>439</a:t>
            </a:r>
          </a:p>
          <a:p>
            <a:pPr eaLnBrk="1" hangingPunct="1"/>
            <a:r>
              <a:rPr lang="zh-CN" altLang="en-US" smtClean="0"/>
              <a:t>附录</a:t>
            </a:r>
            <a:r>
              <a:rPr lang="en-US" altLang="zh-CN" smtClean="0"/>
              <a:t>4 </a:t>
            </a:r>
            <a:r>
              <a:rPr lang="zh-CN" altLang="en-US" smtClean="0"/>
              <a:t>如何使用随书附带的光盘 </a:t>
            </a:r>
            <a:r>
              <a:rPr lang="en-US" altLang="zh-CN" smtClean="0"/>
              <a:t>440</a:t>
            </a:r>
          </a:p>
          <a:p>
            <a:pPr eaLnBrk="1" hangingPunct="1"/>
            <a:r>
              <a:rPr lang="zh-CN" altLang="en-US" smtClean="0"/>
              <a:t>参考文献 </a:t>
            </a:r>
            <a:r>
              <a:rPr lang="en-US" altLang="zh-CN" smtClean="0"/>
              <a:t>443</a:t>
            </a:r>
          </a:p>
          <a:p>
            <a:pPr eaLnBrk="1" hangingPunct="1"/>
            <a:endParaRPr lang="en-US" altLang="zh-CN" smtClean="0"/>
          </a:p>
          <a:p>
            <a:pPr eaLnBrk="1" hangingPunct="1"/>
            <a:endParaRPr lang="en-US" altLang="zh-CN" smtClean="0"/>
          </a:p>
          <a:p>
            <a:pPr eaLnBrk="1" hangingPunct="1"/>
            <a:r>
              <a:rPr lang="en-US" altLang="zh-CN" smtClean="0"/>
              <a:t> </a:t>
            </a:r>
            <a:r>
              <a:rPr lang="zh-CN" altLang="en-US" smtClean="0"/>
              <a:t>第</a:t>
            </a:r>
            <a:r>
              <a:rPr lang="en-US" altLang="zh-CN" smtClean="0"/>
              <a:t>4</a:t>
            </a:r>
            <a:r>
              <a:rPr lang="zh-CN" altLang="en-US" smtClean="0"/>
              <a:t>版 修订</a:t>
            </a:r>
            <a:r>
              <a:rPr lang="en-US" altLang="zh-CN" smtClean="0"/>
              <a:t>...</a:t>
            </a:r>
          </a:p>
          <a:p>
            <a:pPr eaLnBrk="1" hangingPunct="1">
              <a:lnSpc>
                <a:spcPct val="80000"/>
              </a:lnSpc>
            </a:pPr>
            <a:endParaRPr lang="en-US" altLang="zh-CN" sz="800" smtClean="0"/>
          </a:p>
        </p:txBody>
      </p:sp>
    </p:spTree>
    <p:extLst>
      <p:ext uri="{BB962C8B-B14F-4D97-AF65-F5344CB8AC3E}">
        <p14:creationId xmlns:p14="http://schemas.microsoft.com/office/powerpoint/2010/main" val="1624548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EF9DA214-57A4-4366-8383-65F2E9D79ADE}" type="slidenum">
              <a:rPr lang="en-US" altLang="zh-CN"/>
              <a:pPr/>
              <a:t>30</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n-US" altLang="zh-CN" b="1" smtClean="0"/>
              <a:t>Product Description</a:t>
            </a:r>
            <a:r>
              <a:rPr lang="en-US" altLang="zh-CN" smtClean="0"/>
              <a:t/>
            </a:r>
            <a:br>
              <a:rPr lang="en-US" altLang="zh-CN" smtClean="0"/>
            </a:br>
            <a:r>
              <a:rPr lang="en-US" altLang="zh-CN" smtClean="0"/>
              <a:t>   Local Area Networks (LANs) have become an integral part of communication in today's world. LAN applications are used in businesses, educational facilities, hospitals, stock exchanges, and warehouses to name a few. </a:t>
            </a:r>
          </a:p>
          <a:p>
            <a:pPr eaLnBrk="1" hangingPunct="1"/>
            <a:r>
              <a:rPr lang="en-US" altLang="zh-CN" smtClean="0"/>
              <a:t>   Forouzan's Local Area Networks offers </a:t>
            </a:r>
            <a:r>
              <a:rPr lang="en-US" altLang="zh-CN" b="1" smtClean="0"/>
              <a:t>reader-friendly, comprehensive</a:t>
            </a:r>
            <a:r>
              <a:rPr lang="en-US" altLang="zh-CN" smtClean="0"/>
              <a:t> coverage of LAN technologies, which prepares students the reader to use these technologies in real-world applications. Local Area Networks is ideal for students both in the classroom and later as a reference. </a:t>
            </a:r>
          </a:p>
          <a:p>
            <a:pPr eaLnBrk="1" hangingPunct="1"/>
            <a:r>
              <a:rPr lang="en-US" altLang="zh-CN" smtClean="0"/>
              <a:t>   Forouzan motivates topics by practical applications, and his liberal use of figures makes difficult technical topics easier to grasp by providing an intuitive, visual representation of concepts. Extensive practice sets are also provided at the end of each chapter, which reinforce what the student has learned. </a:t>
            </a:r>
          </a:p>
          <a:p>
            <a:pPr eaLnBrk="1" hangingPunct="1"/>
            <a:r>
              <a:rPr lang="en-US" altLang="zh-CN" smtClean="0"/>
              <a:t>   Forouzan's Local Area Networks is also up-to-date. It presents in-depth material on such current topics as Gigabit Ethernet, ATM LAN, Wireless LAN, VPN, and VLAN.</a:t>
            </a:r>
            <a:r>
              <a:rPr lang="en-US" altLang="zh-CN" sz="1400" smtClean="0"/>
              <a:t/>
            </a:r>
            <a:br>
              <a:rPr lang="en-US" altLang="zh-CN" sz="1400" smtClean="0"/>
            </a:br>
            <a:endParaRPr lang="en-US" altLang="zh-CN" smtClean="0"/>
          </a:p>
        </p:txBody>
      </p:sp>
    </p:spTree>
    <p:extLst>
      <p:ext uri="{BB962C8B-B14F-4D97-AF65-F5344CB8AC3E}">
        <p14:creationId xmlns:p14="http://schemas.microsoft.com/office/powerpoint/2010/main" val="3426684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E36A6229-2977-4094-A6A6-E0EC5D4F6877}" type="slidenum">
              <a:rPr lang="en-US" altLang="zh-CN"/>
              <a:pPr/>
              <a:t>31</a:t>
            </a:fld>
            <a:endParaRPr lang="en-US" altLang="zh-CN"/>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lnSpc>
                <a:spcPct val="80000"/>
              </a:lnSpc>
            </a:pPr>
            <a:r>
              <a:rPr lang="zh-CN" altLang="en-US" sz="800" smtClean="0"/>
              <a:t>第一部分 计算机网络软件编程训练要求与教学指导</a:t>
            </a:r>
          </a:p>
          <a:p>
            <a:pPr eaLnBrk="1" hangingPunct="1">
              <a:lnSpc>
                <a:spcPct val="80000"/>
              </a:lnSpc>
            </a:pPr>
            <a:r>
              <a:rPr lang="zh-CN" altLang="en-US" sz="800" smtClean="0"/>
              <a:t>第</a:t>
            </a:r>
            <a:r>
              <a:rPr lang="en-US" altLang="zh-CN" sz="800" smtClean="0"/>
              <a:t>1</a:t>
            </a:r>
            <a:r>
              <a:rPr lang="zh-CN" altLang="en-US" sz="800" smtClean="0"/>
              <a:t>章 计算机网络课程内容、编程训练目的与教学指导</a:t>
            </a:r>
          </a:p>
          <a:p>
            <a:pPr eaLnBrk="1" hangingPunct="1">
              <a:lnSpc>
                <a:spcPct val="80000"/>
              </a:lnSpc>
            </a:pPr>
            <a:r>
              <a:rPr lang="en-US" altLang="zh-CN" sz="800" smtClean="0"/>
              <a:t>1.1 </a:t>
            </a:r>
            <a:r>
              <a:rPr lang="zh-CN" altLang="en-US" sz="800" smtClean="0"/>
              <a:t>计算机网络课程特点与网络软件人才需求的形势</a:t>
            </a:r>
          </a:p>
          <a:p>
            <a:pPr eaLnBrk="1" hangingPunct="1">
              <a:lnSpc>
                <a:spcPct val="80000"/>
              </a:lnSpc>
            </a:pPr>
            <a:r>
              <a:rPr lang="en-US" altLang="zh-CN" sz="800" smtClean="0"/>
              <a:t>1.2 </a:t>
            </a:r>
            <a:r>
              <a:rPr lang="zh-CN" altLang="en-US" sz="800" smtClean="0"/>
              <a:t>计算机网络技术的研究与发展</a:t>
            </a:r>
          </a:p>
          <a:p>
            <a:pPr eaLnBrk="1" hangingPunct="1">
              <a:lnSpc>
                <a:spcPct val="80000"/>
              </a:lnSpc>
            </a:pPr>
            <a:r>
              <a:rPr lang="en-US" altLang="zh-CN" sz="800" smtClean="0"/>
              <a:t>1.2.1 </a:t>
            </a:r>
            <a:r>
              <a:rPr lang="zh-CN" altLang="en-US" sz="800" smtClean="0"/>
              <a:t>发展主线</a:t>
            </a:r>
            <a:r>
              <a:rPr lang="en-US" altLang="zh-CN" sz="800" smtClean="0"/>
              <a:t>1</a:t>
            </a:r>
            <a:r>
              <a:rPr lang="zh-CN" altLang="en-US" sz="800" smtClean="0"/>
              <a:t>：</a:t>
            </a:r>
            <a:r>
              <a:rPr lang="en-US" altLang="zh-CN" sz="800" smtClean="0"/>
              <a:t>Internet</a:t>
            </a:r>
            <a:r>
              <a:rPr lang="zh-CN" altLang="en-US" sz="800" smtClean="0"/>
              <a:t>技术</a:t>
            </a:r>
          </a:p>
          <a:p>
            <a:pPr eaLnBrk="1" hangingPunct="1">
              <a:lnSpc>
                <a:spcPct val="80000"/>
              </a:lnSpc>
            </a:pPr>
            <a:r>
              <a:rPr lang="en-US" altLang="zh-CN" sz="800" smtClean="0"/>
              <a:t>1.2.2 </a:t>
            </a:r>
            <a:r>
              <a:rPr lang="zh-CN" altLang="en-US" sz="800" smtClean="0"/>
              <a:t>发展主线</a:t>
            </a:r>
            <a:r>
              <a:rPr lang="en-US" altLang="zh-CN" sz="800" smtClean="0"/>
              <a:t>2</a:t>
            </a:r>
            <a:r>
              <a:rPr lang="zh-CN" altLang="en-US" sz="800" smtClean="0"/>
              <a:t>：无线网络技术</a:t>
            </a:r>
          </a:p>
          <a:p>
            <a:pPr eaLnBrk="1" hangingPunct="1">
              <a:lnSpc>
                <a:spcPct val="80000"/>
              </a:lnSpc>
            </a:pPr>
            <a:r>
              <a:rPr lang="en-US" altLang="zh-CN" sz="800" smtClean="0"/>
              <a:t>1.2.3 </a:t>
            </a:r>
            <a:r>
              <a:rPr lang="zh-CN" altLang="en-US" sz="800" smtClean="0"/>
              <a:t>发展主线</a:t>
            </a:r>
            <a:r>
              <a:rPr lang="en-US" altLang="zh-CN" sz="800" smtClean="0"/>
              <a:t>3</a:t>
            </a:r>
            <a:r>
              <a:rPr lang="zh-CN" altLang="en-US" sz="800" smtClean="0"/>
              <a:t>：网络安全技术</a:t>
            </a:r>
          </a:p>
          <a:p>
            <a:pPr eaLnBrk="1" hangingPunct="1">
              <a:lnSpc>
                <a:spcPct val="80000"/>
              </a:lnSpc>
            </a:pPr>
            <a:r>
              <a:rPr lang="en-US" altLang="zh-CN" sz="800" smtClean="0"/>
              <a:t>1.2.4 </a:t>
            </a:r>
            <a:r>
              <a:rPr lang="zh-CN" altLang="en-US" sz="800" smtClean="0"/>
              <a:t>总结</a:t>
            </a:r>
          </a:p>
          <a:p>
            <a:pPr eaLnBrk="1" hangingPunct="1">
              <a:lnSpc>
                <a:spcPct val="80000"/>
              </a:lnSpc>
            </a:pPr>
            <a:r>
              <a:rPr lang="en-US" altLang="zh-CN" sz="800" smtClean="0"/>
              <a:t>1.3 《</a:t>
            </a:r>
            <a:r>
              <a:rPr lang="zh-CN" altLang="en-US" sz="800" smtClean="0"/>
              <a:t>计算机网络高级教程</a:t>
            </a:r>
            <a:r>
              <a:rPr lang="en-US" altLang="zh-CN" sz="800" smtClean="0"/>
              <a:t>》</a:t>
            </a:r>
            <a:r>
              <a:rPr lang="zh-CN" altLang="en-US" sz="800" smtClean="0"/>
              <a:t>的相关内容安排</a:t>
            </a:r>
          </a:p>
          <a:p>
            <a:pPr eaLnBrk="1" hangingPunct="1">
              <a:lnSpc>
                <a:spcPct val="80000"/>
              </a:lnSpc>
            </a:pPr>
            <a:r>
              <a:rPr lang="en-US" altLang="zh-CN" sz="800" smtClean="0"/>
              <a:t>1.3.1 </a:t>
            </a:r>
            <a:r>
              <a:rPr lang="zh-CN" altLang="en-US" sz="800" smtClean="0"/>
              <a:t>计算机网络技术的研究与发展</a:t>
            </a:r>
          </a:p>
          <a:p>
            <a:pPr eaLnBrk="1" hangingPunct="1">
              <a:lnSpc>
                <a:spcPct val="80000"/>
              </a:lnSpc>
            </a:pPr>
            <a:r>
              <a:rPr lang="en-US" altLang="zh-CN" sz="800" smtClean="0"/>
              <a:t>1.3.2 </a:t>
            </a:r>
            <a:r>
              <a:rPr lang="zh-CN" altLang="en-US" sz="800" smtClean="0"/>
              <a:t>广域网技术</a:t>
            </a:r>
          </a:p>
          <a:p>
            <a:pPr eaLnBrk="1" hangingPunct="1">
              <a:lnSpc>
                <a:spcPct val="80000"/>
              </a:lnSpc>
            </a:pPr>
            <a:r>
              <a:rPr lang="en-US" altLang="zh-CN" sz="800" smtClean="0"/>
              <a:t>1.3.3 </a:t>
            </a:r>
            <a:r>
              <a:rPr lang="zh-CN" altLang="en-US" sz="800" smtClean="0"/>
              <a:t>局域网技术</a:t>
            </a:r>
          </a:p>
          <a:p>
            <a:pPr eaLnBrk="1" hangingPunct="1">
              <a:lnSpc>
                <a:spcPct val="80000"/>
              </a:lnSpc>
            </a:pPr>
            <a:r>
              <a:rPr lang="en-US" altLang="zh-CN" sz="800" smtClean="0"/>
              <a:t>1.3.4 </a:t>
            </a:r>
            <a:r>
              <a:rPr lang="zh-CN" altLang="en-US" sz="800" smtClean="0"/>
              <a:t>城域网技术</a:t>
            </a:r>
          </a:p>
          <a:p>
            <a:pPr eaLnBrk="1" hangingPunct="1">
              <a:lnSpc>
                <a:spcPct val="80000"/>
              </a:lnSpc>
            </a:pPr>
            <a:r>
              <a:rPr lang="en-US" altLang="zh-CN" sz="800" smtClean="0"/>
              <a:t>1.3.5 IPv4</a:t>
            </a:r>
            <a:r>
              <a:rPr lang="zh-CN" altLang="en-US" sz="800" smtClean="0"/>
              <a:t>协议</a:t>
            </a:r>
          </a:p>
          <a:p>
            <a:pPr eaLnBrk="1" hangingPunct="1">
              <a:lnSpc>
                <a:spcPct val="80000"/>
              </a:lnSpc>
            </a:pPr>
            <a:r>
              <a:rPr lang="en-US" altLang="zh-CN" sz="800" smtClean="0"/>
              <a:t>1.3.6 IPv6</a:t>
            </a:r>
            <a:r>
              <a:rPr lang="zh-CN" altLang="en-US" sz="800" smtClean="0"/>
              <a:t>协议</a:t>
            </a:r>
          </a:p>
          <a:p>
            <a:pPr eaLnBrk="1" hangingPunct="1">
              <a:lnSpc>
                <a:spcPct val="80000"/>
              </a:lnSpc>
            </a:pPr>
            <a:r>
              <a:rPr lang="en-US" altLang="zh-CN" sz="800" smtClean="0"/>
              <a:t>1.3.7 </a:t>
            </a:r>
            <a:r>
              <a:rPr lang="zh-CN" altLang="en-US" sz="800" smtClean="0"/>
              <a:t>移动</a:t>
            </a:r>
            <a:r>
              <a:rPr lang="en-US" altLang="zh-CN" sz="800" smtClean="0"/>
              <a:t>IP</a:t>
            </a:r>
            <a:r>
              <a:rPr lang="zh-CN" altLang="en-US" sz="800" smtClean="0"/>
              <a:t>协议</a:t>
            </a:r>
          </a:p>
          <a:p>
            <a:pPr eaLnBrk="1" hangingPunct="1">
              <a:lnSpc>
                <a:spcPct val="80000"/>
              </a:lnSpc>
            </a:pPr>
            <a:r>
              <a:rPr lang="en-US" altLang="zh-CN" sz="800" smtClean="0"/>
              <a:t>1.3.8 TCP</a:t>
            </a:r>
            <a:r>
              <a:rPr lang="zh-CN" altLang="en-US" sz="800" smtClean="0"/>
              <a:t>与</a:t>
            </a:r>
            <a:r>
              <a:rPr lang="en-US" altLang="zh-CN" sz="800" smtClean="0"/>
              <a:t>UDP</a:t>
            </a:r>
            <a:r>
              <a:rPr lang="zh-CN" altLang="en-US" sz="800" smtClean="0"/>
              <a:t>协议</a:t>
            </a:r>
          </a:p>
          <a:p>
            <a:pPr eaLnBrk="1" hangingPunct="1">
              <a:lnSpc>
                <a:spcPct val="80000"/>
              </a:lnSpc>
            </a:pPr>
            <a:r>
              <a:rPr lang="en-US" altLang="zh-CN" sz="800" smtClean="0"/>
              <a:t>1.3.9 </a:t>
            </a:r>
            <a:r>
              <a:rPr lang="zh-CN" altLang="en-US" sz="800" smtClean="0"/>
              <a:t>网络应用和应用层协议</a:t>
            </a:r>
          </a:p>
          <a:p>
            <a:pPr eaLnBrk="1" hangingPunct="1">
              <a:lnSpc>
                <a:spcPct val="80000"/>
              </a:lnSpc>
            </a:pPr>
            <a:r>
              <a:rPr lang="en-US" altLang="zh-CN" sz="800" smtClean="0"/>
              <a:t>1.3.10 </a:t>
            </a:r>
            <a:r>
              <a:rPr lang="zh-CN" altLang="en-US" sz="800" smtClean="0"/>
              <a:t>无线</a:t>
            </a:r>
            <a:r>
              <a:rPr lang="en-US" altLang="zh-CN" sz="800" smtClean="0"/>
              <a:t>Ad hoc</a:t>
            </a:r>
            <a:r>
              <a:rPr lang="zh-CN" altLang="en-US" sz="800" smtClean="0"/>
              <a:t>网络、无线传感器网络与无线网格网研究</a:t>
            </a:r>
          </a:p>
          <a:p>
            <a:pPr eaLnBrk="1" hangingPunct="1">
              <a:lnSpc>
                <a:spcPct val="80000"/>
              </a:lnSpc>
            </a:pPr>
            <a:r>
              <a:rPr lang="en-US" altLang="zh-CN" sz="800" smtClean="0"/>
              <a:t>1.3.11 </a:t>
            </a:r>
            <a:r>
              <a:rPr lang="zh-CN" altLang="en-US" sz="800" smtClean="0"/>
              <a:t>网络安全与网络管理技术的研究</a:t>
            </a:r>
          </a:p>
          <a:p>
            <a:pPr eaLnBrk="1" hangingPunct="1">
              <a:lnSpc>
                <a:spcPct val="80000"/>
              </a:lnSpc>
            </a:pPr>
            <a:r>
              <a:rPr lang="en-US" altLang="zh-CN" sz="800" smtClean="0"/>
              <a:t>1.3.12 </a:t>
            </a:r>
            <a:r>
              <a:rPr lang="zh-CN" altLang="en-US" sz="800" smtClean="0"/>
              <a:t>网络性能分析、网络模拟与开源工具包</a:t>
            </a:r>
          </a:p>
          <a:p>
            <a:pPr eaLnBrk="1" hangingPunct="1">
              <a:lnSpc>
                <a:spcPct val="80000"/>
              </a:lnSpc>
            </a:pPr>
            <a:r>
              <a:rPr lang="en-US" altLang="zh-CN" sz="800" smtClean="0"/>
              <a:t>1.4 </a:t>
            </a:r>
            <a:r>
              <a:rPr lang="zh-CN" altLang="en-US" sz="800" smtClean="0"/>
              <a:t>网络软件编程课题训练目的与基本内容</a:t>
            </a:r>
          </a:p>
          <a:p>
            <a:pPr eaLnBrk="1" hangingPunct="1">
              <a:lnSpc>
                <a:spcPct val="80000"/>
              </a:lnSpc>
            </a:pPr>
            <a:r>
              <a:rPr lang="en-US" altLang="zh-CN" sz="800" smtClean="0"/>
              <a:t>1.4.1 </a:t>
            </a:r>
            <a:r>
              <a:rPr lang="zh-CN" altLang="en-US" sz="800" smtClean="0"/>
              <a:t>基础类网络软件编程课题训练目的与基本内容</a:t>
            </a:r>
          </a:p>
          <a:p>
            <a:pPr eaLnBrk="1" hangingPunct="1">
              <a:lnSpc>
                <a:spcPct val="80000"/>
              </a:lnSpc>
            </a:pPr>
            <a:r>
              <a:rPr lang="en-US" altLang="zh-CN" sz="800" smtClean="0"/>
              <a:t>1.4.2 </a:t>
            </a:r>
            <a:r>
              <a:rPr lang="zh-CN" altLang="en-US" sz="800" smtClean="0"/>
              <a:t>综合类网络软件编程课题训练目的与基本内容</a:t>
            </a:r>
          </a:p>
          <a:p>
            <a:pPr eaLnBrk="1" hangingPunct="1">
              <a:lnSpc>
                <a:spcPct val="80000"/>
              </a:lnSpc>
            </a:pPr>
            <a:r>
              <a:rPr lang="en-US" altLang="zh-CN" sz="800" smtClean="0"/>
              <a:t>1.4.3 </a:t>
            </a:r>
            <a:r>
              <a:rPr lang="zh-CN" altLang="en-US" sz="800" smtClean="0"/>
              <a:t>提高类网络软件编程课题训练目的与基本内容</a:t>
            </a:r>
          </a:p>
          <a:p>
            <a:pPr eaLnBrk="1" hangingPunct="1">
              <a:lnSpc>
                <a:spcPct val="80000"/>
              </a:lnSpc>
            </a:pPr>
            <a:r>
              <a:rPr lang="en-US" altLang="zh-CN" sz="800" smtClean="0"/>
              <a:t>1.4.4 </a:t>
            </a:r>
            <a:r>
              <a:rPr lang="zh-CN" altLang="en-US" sz="800" smtClean="0"/>
              <a:t>网络软件编程训练选题指导</a:t>
            </a:r>
          </a:p>
          <a:p>
            <a:pPr eaLnBrk="1" hangingPunct="1">
              <a:lnSpc>
                <a:spcPct val="80000"/>
              </a:lnSpc>
            </a:pPr>
            <a:endParaRPr lang="zh-CN" altLang="en-US" sz="800" smtClean="0"/>
          </a:p>
          <a:p>
            <a:pPr eaLnBrk="1" hangingPunct="1">
              <a:lnSpc>
                <a:spcPct val="80000"/>
              </a:lnSpc>
            </a:pPr>
            <a:r>
              <a:rPr lang="zh-CN" altLang="en-US" sz="800" smtClean="0"/>
              <a:t>第二部分 基础训练篇</a:t>
            </a:r>
          </a:p>
          <a:p>
            <a:pPr eaLnBrk="1" hangingPunct="1">
              <a:lnSpc>
                <a:spcPct val="80000"/>
              </a:lnSpc>
            </a:pPr>
            <a:r>
              <a:rPr lang="zh-CN" altLang="en-US" sz="800" smtClean="0"/>
              <a:t>第</a:t>
            </a:r>
            <a:r>
              <a:rPr lang="en-US" altLang="zh-CN" sz="800" smtClean="0"/>
              <a:t>2</a:t>
            </a:r>
            <a:r>
              <a:rPr lang="zh-CN" altLang="en-US" sz="800" smtClean="0"/>
              <a:t>章 </a:t>
            </a:r>
            <a:r>
              <a:rPr lang="en-US" altLang="zh-CN" sz="800" smtClean="0"/>
              <a:t>Ethernet</a:t>
            </a:r>
            <a:r>
              <a:rPr lang="zh-CN" altLang="en-US" sz="800" smtClean="0"/>
              <a:t>帧结构解析程序</a:t>
            </a:r>
          </a:p>
          <a:p>
            <a:pPr eaLnBrk="1" hangingPunct="1">
              <a:lnSpc>
                <a:spcPct val="80000"/>
              </a:lnSpc>
            </a:pPr>
            <a:r>
              <a:rPr lang="zh-CN" altLang="en-US" sz="800" smtClean="0"/>
              <a:t>第</a:t>
            </a:r>
            <a:r>
              <a:rPr lang="en-US" altLang="zh-CN" sz="800" smtClean="0"/>
              <a:t>3</a:t>
            </a:r>
            <a:r>
              <a:rPr lang="zh-CN" altLang="en-US" sz="800" smtClean="0"/>
              <a:t>章 使用</a:t>
            </a:r>
            <a:r>
              <a:rPr lang="en-US" altLang="zh-CN" sz="800" smtClean="0"/>
              <a:t>ARP</a:t>
            </a:r>
            <a:r>
              <a:rPr lang="zh-CN" altLang="en-US" sz="800" smtClean="0"/>
              <a:t>协议获取局域网内活动主机物理地址</a:t>
            </a:r>
          </a:p>
          <a:p>
            <a:pPr eaLnBrk="1" hangingPunct="1">
              <a:lnSpc>
                <a:spcPct val="80000"/>
              </a:lnSpc>
            </a:pPr>
            <a:r>
              <a:rPr lang="zh-CN" altLang="en-US" sz="800" smtClean="0"/>
              <a:t>第</a:t>
            </a:r>
            <a:r>
              <a:rPr lang="en-US" altLang="zh-CN" sz="800" smtClean="0"/>
              <a:t>4</a:t>
            </a:r>
            <a:r>
              <a:rPr lang="zh-CN" altLang="en-US" sz="800" smtClean="0"/>
              <a:t>章 计算校验和程序</a:t>
            </a:r>
          </a:p>
          <a:p>
            <a:pPr eaLnBrk="1" hangingPunct="1">
              <a:lnSpc>
                <a:spcPct val="80000"/>
              </a:lnSpc>
            </a:pPr>
            <a:r>
              <a:rPr lang="zh-CN" altLang="en-US" sz="800" smtClean="0"/>
              <a:t>第</a:t>
            </a:r>
            <a:r>
              <a:rPr lang="en-US" altLang="zh-CN" sz="800" smtClean="0"/>
              <a:t>5</a:t>
            </a:r>
            <a:r>
              <a:rPr lang="zh-CN" altLang="en-US" sz="800" smtClean="0"/>
              <a:t>章 </a:t>
            </a:r>
            <a:r>
              <a:rPr lang="en-US" altLang="zh-CN" sz="800" smtClean="0"/>
              <a:t>IP</a:t>
            </a:r>
            <a:r>
              <a:rPr lang="zh-CN" altLang="en-US" sz="800" smtClean="0"/>
              <a:t>包流量分析程序</a:t>
            </a:r>
          </a:p>
          <a:p>
            <a:pPr eaLnBrk="1" hangingPunct="1">
              <a:lnSpc>
                <a:spcPct val="80000"/>
              </a:lnSpc>
            </a:pPr>
            <a:r>
              <a:rPr lang="zh-CN" altLang="en-US" sz="800" smtClean="0"/>
              <a:t>第</a:t>
            </a:r>
            <a:r>
              <a:rPr lang="en-US" altLang="zh-CN" sz="800" smtClean="0"/>
              <a:t>6</a:t>
            </a:r>
            <a:r>
              <a:rPr lang="zh-CN" altLang="en-US" sz="800" smtClean="0"/>
              <a:t>章 </a:t>
            </a:r>
            <a:r>
              <a:rPr lang="en-US" altLang="zh-CN" sz="800" smtClean="0"/>
              <a:t>Tracert</a:t>
            </a:r>
            <a:r>
              <a:rPr lang="zh-CN" altLang="en-US" sz="800" smtClean="0"/>
              <a:t>程序</a:t>
            </a:r>
          </a:p>
          <a:p>
            <a:pPr eaLnBrk="1" hangingPunct="1">
              <a:lnSpc>
                <a:spcPct val="80000"/>
              </a:lnSpc>
            </a:pPr>
            <a:r>
              <a:rPr lang="zh-CN" altLang="en-US" sz="800" smtClean="0"/>
              <a:t>第</a:t>
            </a:r>
            <a:r>
              <a:rPr lang="en-US" altLang="zh-CN" sz="800" smtClean="0"/>
              <a:t>7</a:t>
            </a:r>
            <a:r>
              <a:rPr lang="zh-CN" altLang="en-US" sz="800" smtClean="0"/>
              <a:t>章 </a:t>
            </a:r>
            <a:r>
              <a:rPr lang="en-US" altLang="zh-CN" sz="800" smtClean="0"/>
              <a:t>IPv6</a:t>
            </a:r>
            <a:r>
              <a:rPr lang="zh-CN" altLang="en-US" sz="800" smtClean="0"/>
              <a:t>报文封装及地址生成程序</a:t>
            </a:r>
          </a:p>
          <a:p>
            <a:pPr eaLnBrk="1" hangingPunct="1">
              <a:lnSpc>
                <a:spcPct val="80000"/>
              </a:lnSpc>
            </a:pPr>
            <a:r>
              <a:rPr lang="zh-CN" altLang="en-US" sz="800" smtClean="0"/>
              <a:t>第</a:t>
            </a:r>
            <a:r>
              <a:rPr lang="en-US" altLang="zh-CN" sz="800" smtClean="0"/>
              <a:t>8</a:t>
            </a:r>
            <a:r>
              <a:rPr lang="zh-CN" altLang="en-US" sz="800" smtClean="0"/>
              <a:t>章 </a:t>
            </a:r>
            <a:r>
              <a:rPr lang="en-US" altLang="zh-CN" sz="800" smtClean="0"/>
              <a:t>TCP</a:t>
            </a:r>
            <a:r>
              <a:rPr lang="zh-CN" altLang="en-US" sz="800" smtClean="0"/>
              <a:t>和</a:t>
            </a:r>
            <a:r>
              <a:rPr lang="en-US" altLang="zh-CN" sz="800" smtClean="0"/>
              <a:t>UDP</a:t>
            </a:r>
            <a:r>
              <a:rPr lang="zh-CN" altLang="en-US" sz="800" smtClean="0"/>
              <a:t>数据包发送程序</a:t>
            </a:r>
          </a:p>
          <a:p>
            <a:pPr eaLnBrk="1" hangingPunct="1">
              <a:lnSpc>
                <a:spcPct val="80000"/>
              </a:lnSpc>
            </a:pPr>
            <a:r>
              <a:rPr lang="zh-CN" altLang="en-US" sz="800" smtClean="0"/>
              <a:t>第</a:t>
            </a:r>
            <a:r>
              <a:rPr lang="en-US" altLang="zh-CN" sz="800" smtClean="0"/>
              <a:t>9</a:t>
            </a:r>
            <a:r>
              <a:rPr lang="zh-CN" altLang="en-US" sz="800" smtClean="0"/>
              <a:t>章 基于</a:t>
            </a:r>
            <a:r>
              <a:rPr lang="en-US" altLang="zh-CN" sz="800" smtClean="0"/>
              <a:t>C/S</a:t>
            </a:r>
            <a:r>
              <a:rPr lang="zh-CN" altLang="en-US" sz="800" smtClean="0"/>
              <a:t>接的套接字程序设计</a:t>
            </a:r>
          </a:p>
          <a:p>
            <a:pPr eaLnBrk="1" hangingPunct="1">
              <a:lnSpc>
                <a:spcPct val="80000"/>
              </a:lnSpc>
            </a:pPr>
            <a:r>
              <a:rPr lang="zh-CN" altLang="en-US" sz="800" smtClean="0"/>
              <a:t>第</a:t>
            </a:r>
            <a:r>
              <a:rPr lang="en-US" altLang="zh-CN" sz="800" smtClean="0"/>
              <a:t>10</a:t>
            </a:r>
            <a:r>
              <a:rPr lang="zh-CN" altLang="en-US" sz="800" smtClean="0"/>
              <a:t>章 滑动窗口协议模拟程序</a:t>
            </a:r>
          </a:p>
          <a:p>
            <a:pPr eaLnBrk="1" hangingPunct="1">
              <a:lnSpc>
                <a:spcPct val="80000"/>
              </a:lnSpc>
            </a:pPr>
            <a:r>
              <a:rPr lang="zh-CN" altLang="en-US" sz="800" smtClean="0"/>
              <a:t>第</a:t>
            </a:r>
            <a:r>
              <a:rPr lang="en-US" altLang="zh-CN" sz="800" smtClean="0"/>
              <a:t>11</a:t>
            </a:r>
            <a:r>
              <a:rPr lang="zh-CN" altLang="en-US" sz="800" smtClean="0"/>
              <a:t>章 </a:t>
            </a:r>
            <a:r>
              <a:rPr lang="en-US" altLang="zh-CN" sz="800" smtClean="0"/>
              <a:t>Web Server</a:t>
            </a:r>
            <a:r>
              <a:rPr lang="zh-CN" altLang="en-US" sz="800" smtClean="0"/>
              <a:t>程序</a:t>
            </a:r>
          </a:p>
          <a:p>
            <a:pPr eaLnBrk="1" hangingPunct="1">
              <a:lnSpc>
                <a:spcPct val="80000"/>
              </a:lnSpc>
            </a:pPr>
            <a:r>
              <a:rPr lang="zh-CN" altLang="en-US" sz="800" smtClean="0"/>
              <a:t>第</a:t>
            </a:r>
            <a:r>
              <a:rPr lang="en-US" altLang="zh-CN" sz="800" smtClean="0"/>
              <a:t>12</a:t>
            </a:r>
            <a:r>
              <a:rPr lang="zh-CN" altLang="en-US" sz="800" smtClean="0"/>
              <a:t>章 无线局域网</a:t>
            </a:r>
            <a:r>
              <a:rPr lang="en-US" altLang="zh-CN" sz="800" smtClean="0"/>
              <a:t>802.11</a:t>
            </a:r>
            <a:r>
              <a:rPr lang="zh-CN" altLang="en-US" sz="800" smtClean="0"/>
              <a:t>协议</a:t>
            </a:r>
            <a:r>
              <a:rPr lang="en-US" altLang="zh-CN" sz="800" smtClean="0"/>
              <a:t>CSMA/CA</a:t>
            </a:r>
            <a:r>
              <a:rPr lang="zh-CN" altLang="en-US" sz="800" smtClean="0"/>
              <a:t>算法模拟程序</a:t>
            </a:r>
          </a:p>
          <a:p>
            <a:pPr eaLnBrk="1" hangingPunct="1">
              <a:lnSpc>
                <a:spcPct val="80000"/>
              </a:lnSpc>
            </a:pPr>
            <a:r>
              <a:rPr lang="zh-CN" altLang="en-US" sz="800" smtClean="0"/>
              <a:t>第</a:t>
            </a:r>
            <a:r>
              <a:rPr lang="en-US" altLang="zh-CN" sz="800" smtClean="0"/>
              <a:t>13</a:t>
            </a:r>
            <a:r>
              <a:rPr lang="zh-CN" altLang="en-US" sz="800" smtClean="0"/>
              <a:t>章 公钥密码实现程序</a:t>
            </a:r>
          </a:p>
          <a:p>
            <a:pPr eaLnBrk="1" hangingPunct="1">
              <a:lnSpc>
                <a:spcPct val="80000"/>
              </a:lnSpc>
            </a:pPr>
            <a:endParaRPr lang="zh-CN" altLang="en-US" sz="800" smtClean="0"/>
          </a:p>
          <a:p>
            <a:pPr eaLnBrk="1" hangingPunct="1">
              <a:lnSpc>
                <a:spcPct val="80000"/>
              </a:lnSpc>
            </a:pPr>
            <a:r>
              <a:rPr lang="zh-CN" altLang="en-US" sz="800" smtClean="0"/>
              <a:t>第三部分 综合训练篇</a:t>
            </a:r>
          </a:p>
          <a:p>
            <a:pPr eaLnBrk="1" hangingPunct="1">
              <a:lnSpc>
                <a:spcPct val="80000"/>
              </a:lnSpc>
            </a:pPr>
            <a:r>
              <a:rPr lang="zh-CN" altLang="en-US" sz="800" smtClean="0"/>
              <a:t>第</a:t>
            </a:r>
            <a:r>
              <a:rPr lang="en-US" altLang="zh-CN" sz="800" smtClean="0"/>
              <a:t>14</a:t>
            </a:r>
            <a:r>
              <a:rPr lang="zh-CN" altLang="en-US" sz="800" smtClean="0"/>
              <a:t>章 路由器基本功能实现程序</a:t>
            </a:r>
          </a:p>
          <a:p>
            <a:pPr eaLnBrk="1" hangingPunct="1">
              <a:lnSpc>
                <a:spcPct val="80000"/>
              </a:lnSpc>
            </a:pPr>
            <a:r>
              <a:rPr lang="zh-CN" altLang="en-US" sz="800" smtClean="0"/>
              <a:t>第</a:t>
            </a:r>
            <a:r>
              <a:rPr lang="en-US" altLang="zh-CN" sz="800" smtClean="0"/>
              <a:t>15</a:t>
            </a:r>
            <a:r>
              <a:rPr lang="zh-CN" altLang="en-US" sz="800" smtClean="0"/>
              <a:t>章 </a:t>
            </a:r>
            <a:r>
              <a:rPr lang="en-US" altLang="zh-CN" sz="800" smtClean="0"/>
              <a:t>FTP</a:t>
            </a:r>
            <a:r>
              <a:rPr lang="zh-CN" altLang="en-US" sz="800" smtClean="0"/>
              <a:t>协议实现程序</a:t>
            </a:r>
          </a:p>
          <a:p>
            <a:pPr eaLnBrk="1" hangingPunct="1">
              <a:lnSpc>
                <a:spcPct val="80000"/>
              </a:lnSpc>
            </a:pPr>
            <a:r>
              <a:rPr lang="zh-CN" altLang="en-US" sz="800" smtClean="0"/>
              <a:t>第</a:t>
            </a:r>
            <a:r>
              <a:rPr lang="en-US" altLang="zh-CN" sz="800" smtClean="0"/>
              <a:t>16</a:t>
            </a:r>
            <a:r>
              <a:rPr lang="zh-CN" altLang="en-US" sz="800" smtClean="0"/>
              <a:t>章 协议分析器程序</a:t>
            </a:r>
          </a:p>
          <a:p>
            <a:pPr eaLnBrk="1" hangingPunct="1">
              <a:lnSpc>
                <a:spcPct val="80000"/>
              </a:lnSpc>
            </a:pPr>
            <a:r>
              <a:rPr lang="zh-CN" altLang="en-US" sz="800" smtClean="0"/>
              <a:t>第</a:t>
            </a:r>
            <a:r>
              <a:rPr lang="en-US" altLang="zh-CN" sz="800" smtClean="0"/>
              <a:t>17</a:t>
            </a:r>
            <a:r>
              <a:rPr lang="zh-CN" altLang="en-US" sz="800" smtClean="0"/>
              <a:t>章 综合扫描器程序</a:t>
            </a:r>
          </a:p>
          <a:p>
            <a:pPr eaLnBrk="1" hangingPunct="1">
              <a:lnSpc>
                <a:spcPct val="80000"/>
              </a:lnSpc>
            </a:pPr>
            <a:endParaRPr lang="zh-CN" altLang="en-US" sz="800" smtClean="0"/>
          </a:p>
          <a:p>
            <a:pPr eaLnBrk="1" hangingPunct="1">
              <a:lnSpc>
                <a:spcPct val="80000"/>
              </a:lnSpc>
            </a:pPr>
            <a:r>
              <a:rPr lang="zh-CN" altLang="en-US" sz="800" smtClean="0"/>
              <a:t>第四部分 提高训练篇</a:t>
            </a:r>
          </a:p>
          <a:p>
            <a:pPr eaLnBrk="1" hangingPunct="1">
              <a:lnSpc>
                <a:spcPct val="80000"/>
              </a:lnSpc>
            </a:pPr>
            <a:r>
              <a:rPr lang="zh-CN" altLang="en-US" sz="800" smtClean="0"/>
              <a:t>第</a:t>
            </a:r>
            <a:r>
              <a:rPr lang="en-US" altLang="zh-CN" sz="800" smtClean="0"/>
              <a:t>18</a:t>
            </a:r>
            <a:r>
              <a:rPr lang="zh-CN" altLang="en-US" sz="800" smtClean="0"/>
              <a:t>章 基于</a:t>
            </a:r>
            <a:r>
              <a:rPr lang="en-US" altLang="zh-CN" sz="800" smtClean="0"/>
              <a:t>SNMP</a:t>
            </a:r>
            <a:r>
              <a:rPr lang="zh-CN" altLang="en-US" sz="800" smtClean="0"/>
              <a:t>协议的网络拓补发现程序</a:t>
            </a:r>
          </a:p>
          <a:p>
            <a:pPr eaLnBrk="1" hangingPunct="1">
              <a:lnSpc>
                <a:spcPct val="80000"/>
              </a:lnSpc>
            </a:pPr>
            <a:r>
              <a:rPr lang="zh-CN" altLang="en-US" sz="800" smtClean="0"/>
              <a:t>第</a:t>
            </a:r>
            <a:r>
              <a:rPr lang="en-US" altLang="zh-CN" sz="800" smtClean="0"/>
              <a:t>19</a:t>
            </a:r>
            <a:r>
              <a:rPr lang="zh-CN" altLang="en-US" sz="800" smtClean="0"/>
              <a:t>章 利用</a:t>
            </a:r>
            <a:r>
              <a:rPr lang="en-US" altLang="zh-CN" sz="800" smtClean="0"/>
              <a:t>OpenSSL</a:t>
            </a:r>
            <a:r>
              <a:rPr lang="zh-CN" altLang="en-US" sz="800" smtClean="0"/>
              <a:t>实现安全的</a:t>
            </a:r>
            <a:r>
              <a:rPr lang="en-US" altLang="zh-CN" sz="800" smtClean="0"/>
              <a:t>Web Server</a:t>
            </a:r>
            <a:r>
              <a:rPr lang="zh-CN" altLang="en-US" sz="800" smtClean="0"/>
              <a:t>程序</a:t>
            </a:r>
          </a:p>
          <a:p>
            <a:pPr eaLnBrk="1" hangingPunct="1">
              <a:lnSpc>
                <a:spcPct val="80000"/>
              </a:lnSpc>
            </a:pPr>
            <a:r>
              <a:rPr lang="zh-CN" altLang="en-US" sz="800" smtClean="0"/>
              <a:t>第</a:t>
            </a:r>
            <a:r>
              <a:rPr lang="en-US" altLang="zh-CN" sz="800" smtClean="0"/>
              <a:t>20</a:t>
            </a:r>
            <a:r>
              <a:rPr lang="zh-CN" altLang="en-US" sz="800" smtClean="0"/>
              <a:t>章 简单防火墙程序</a:t>
            </a:r>
          </a:p>
          <a:p>
            <a:pPr eaLnBrk="1" hangingPunct="1">
              <a:lnSpc>
                <a:spcPct val="80000"/>
              </a:lnSpc>
            </a:pPr>
            <a:r>
              <a:rPr lang="zh-CN" altLang="en-US" sz="800" smtClean="0"/>
              <a:t>第</a:t>
            </a:r>
            <a:r>
              <a:rPr lang="en-US" altLang="zh-CN" sz="800" smtClean="0"/>
              <a:t>21</a:t>
            </a:r>
            <a:r>
              <a:rPr lang="zh-CN" altLang="en-US" sz="800" smtClean="0"/>
              <a:t>章 防火墙扩展功能程序</a:t>
            </a:r>
          </a:p>
          <a:p>
            <a:pPr eaLnBrk="1" hangingPunct="1">
              <a:lnSpc>
                <a:spcPct val="80000"/>
              </a:lnSpc>
            </a:pPr>
            <a:r>
              <a:rPr lang="zh-CN" altLang="en-US" sz="800" smtClean="0"/>
              <a:t>第</a:t>
            </a:r>
            <a:r>
              <a:rPr lang="en-US" altLang="zh-CN" sz="800" smtClean="0"/>
              <a:t>22</a:t>
            </a:r>
            <a:r>
              <a:rPr lang="zh-CN" altLang="en-US" sz="800" smtClean="0"/>
              <a:t>章 </a:t>
            </a:r>
            <a:r>
              <a:rPr lang="en-US" altLang="zh-CN" sz="800" smtClean="0"/>
              <a:t>NS-2</a:t>
            </a:r>
            <a:r>
              <a:rPr lang="zh-CN" altLang="en-US" sz="800" smtClean="0"/>
              <a:t>简单有线网络模拟程序</a:t>
            </a:r>
          </a:p>
          <a:p>
            <a:pPr eaLnBrk="1" hangingPunct="1">
              <a:lnSpc>
                <a:spcPct val="80000"/>
              </a:lnSpc>
            </a:pPr>
            <a:r>
              <a:rPr lang="zh-CN" altLang="en-US" sz="800" smtClean="0"/>
              <a:t>第</a:t>
            </a:r>
            <a:r>
              <a:rPr lang="en-US" altLang="zh-CN" sz="800" smtClean="0"/>
              <a:t>23</a:t>
            </a:r>
            <a:r>
              <a:rPr lang="zh-CN" altLang="en-US" sz="800" smtClean="0"/>
              <a:t>章 使用</a:t>
            </a:r>
            <a:r>
              <a:rPr lang="en-US" altLang="zh-CN" sz="800" smtClean="0"/>
              <a:t>NS-2</a:t>
            </a:r>
            <a:r>
              <a:rPr lang="zh-CN" altLang="en-US" sz="800" smtClean="0"/>
              <a:t>模拟无线</a:t>
            </a:r>
            <a:r>
              <a:rPr lang="en-US" altLang="zh-CN" sz="800" smtClean="0"/>
              <a:t>Ad hoc</a:t>
            </a:r>
            <a:r>
              <a:rPr lang="zh-CN" altLang="en-US" sz="800" smtClean="0"/>
              <a:t>网络</a:t>
            </a:r>
          </a:p>
          <a:p>
            <a:pPr eaLnBrk="1" hangingPunct="1">
              <a:lnSpc>
                <a:spcPct val="80000"/>
              </a:lnSpc>
            </a:pPr>
            <a:endParaRPr lang="zh-CN" altLang="en-US" sz="800" smtClean="0"/>
          </a:p>
          <a:p>
            <a:pPr eaLnBrk="1" hangingPunct="1">
              <a:lnSpc>
                <a:spcPct val="80000"/>
              </a:lnSpc>
            </a:pPr>
            <a:r>
              <a:rPr lang="zh-CN" altLang="en-US" sz="800" smtClean="0"/>
              <a:t>附录</a:t>
            </a:r>
            <a:r>
              <a:rPr lang="en-US" altLang="zh-CN" sz="800" smtClean="0"/>
              <a:t>A Winpcap</a:t>
            </a:r>
            <a:r>
              <a:rPr lang="zh-CN" altLang="en-US" sz="800" smtClean="0"/>
              <a:t>简介与使用说明</a:t>
            </a:r>
          </a:p>
          <a:p>
            <a:pPr eaLnBrk="1" hangingPunct="1">
              <a:lnSpc>
                <a:spcPct val="80000"/>
              </a:lnSpc>
            </a:pPr>
            <a:r>
              <a:rPr lang="zh-CN" altLang="en-US" sz="800" smtClean="0"/>
              <a:t>附录</a:t>
            </a:r>
            <a:r>
              <a:rPr lang="en-US" altLang="zh-CN" sz="800" smtClean="0"/>
              <a:t>B Windows Driver Module</a:t>
            </a:r>
            <a:r>
              <a:rPr lang="zh-CN" altLang="en-US" sz="800" smtClean="0"/>
              <a:t>简介</a:t>
            </a:r>
          </a:p>
          <a:p>
            <a:pPr eaLnBrk="1" hangingPunct="1">
              <a:lnSpc>
                <a:spcPct val="80000"/>
              </a:lnSpc>
            </a:pPr>
            <a:r>
              <a:rPr lang="zh-CN" altLang="en-US" sz="800" smtClean="0"/>
              <a:t>附录</a:t>
            </a:r>
            <a:r>
              <a:rPr lang="en-US" altLang="zh-CN" sz="800" smtClean="0"/>
              <a:t>C NS-2</a:t>
            </a:r>
            <a:r>
              <a:rPr lang="zh-CN" altLang="en-US" sz="800" smtClean="0"/>
              <a:t>在</a:t>
            </a:r>
            <a:r>
              <a:rPr lang="en-US" altLang="zh-CN" sz="800" smtClean="0"/>
              <a:t>Linux</a:t>
            </a:r>
            <a:r>
              <a:rPr lang="zh-CN" altLang="en-US" sz="800" smtClean="0"/>
              <a:t>和</a:t>
            </a:r>
            <a:r>
              <a:rPr lang="en-US" altLang="zh-CN" sz="800" smtClean="0"/>
              <a:t>Windows + Cygwin</a:t>
            </a:r>
            <a:r>
              <a:rPr lang="zh-CN" altLang="en-US" sz="800" smtClean="0"/>
              <a:t>下的安装</a:t>
            </a:r>
          </a:p>
          <a:p>
            <a:pPr eaLnBrk="1" hangingPunct="1">
              <a:lnSpc>
                <a:spcPct val="80000"/>
              </a:lnSpc>
            </a:pPr>
            <a:r>
              <a:rPr lang="zh-CN" altLang="en-US" sz="800" smtClean="0"/>
              <a:t>参考文献 </a:t>
            </a:r>
          </a:p>
          <a:p>
            <a:pPr eaLnBrk="1" hangingPunct="1">
              <a:lnSpc>
                <a:spcPct val="80000"/>
              </a:lnSpc>
            </a:pPr>
            <a:r>
              <a:rPr lang="zh-CN" altLang="en-US" sz="800" smtClean="0"/>
              <a:t> </a:t>
            </a:r>
          </a:p>
        </p:txBody>
      </p:sp>
    </p:spTree>
    <p:extLst>
      <p:ext uri="{BB962C8B-B14F-4D97-AF65-F5344CB8AC3E}">
        <p14:creationId xmlns:p14="http://schemas.microsoft.com/office/powerpoint/2010/main" val="23714804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C4A3C1AF-3289-4650-838E-7BC5CF28F6A6}" type="slidenum">
              <a:rPr lang="en-US" altLang="zh-CN"/>
              <a:pPr/>
              <a:t>32</a:t>
            </a:fld>
            <a:endParaRPr lang="en-US" altLang="zh-CN"/>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219801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3A311B5-E7D1-476B-A651-67B64B1FDC5C}" type="slidenum">
              <a:rPr lang="en-US" altLang="zh-CN"/>
              <a:pPr/>
              <a:t>2</a:t>
            </a:fld>
            <a:endParaRPr lang="en-US" altLang="zh-CN"/>
          </a:p>
        </p:txBody>
      </p:sp>
      <p:sp>
        <p:nvSpPr>
          <p:cNvPr id="4813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73570C3A-3128-43AE-81CC-1DFA499BD61E}" type="slidenum">
              <a:rPr lang="en-US" altLang="zh-CN" sz="1200">
                <a:solidFill>
                  <a:schemeClr val="tx1"/>
                </a:solidFill>
                <a:latin typeface="Times New Roman" pitchFamily="18" charset="0"/>
              </a:rPr>
              <a:pPr algn="r" eaLnBrk="0" hangingPunct="0"/>
              <a:t>2</a:t>
            </a:fld>
            <a:endParaRPr lang="en-US" altLang="zh-CN" sz="1200">
              <a:solidFill>
                <a:schemeClr val="tx1"/>
              </a:solidFill>
              <a:latin typeface="Times New Roman" pitchFamily="18" charset="0"/>
            </a:endParaRPr>
          </a:p>
        </p:txBody>
      </p:sp>
      <p:sp>
        <p:nvSpPr>
          <p:cNvPr id="48132" name="Rectangle 2"/>
          <p:cNvSpPr>
            <a:spLocks noGrp="1" noRot="1" noChangeAspect="1" noChangeArrowheads="1" noTextEdit="1"/>
          </p:cNvSpPr>
          <p:nvPr>
            <p:ph type="sldImg"/>
          </p:nvPr>
        </p:nvSpPr>
        <p:spPr>
          <a:xfrm>
            <a:off x="1144588" y="685800"/>
            <a:ext cx="4572000" cy="3429000"/>
          </a:xfrm>
          <a:ln/>
        </p:spPr>
      </p:sp>
      <p:sp>
        <p:nvSpPr>
          <p:cNvPr id="48133" name="Rectangle 3"/>
          <p:cNvSpPr>
            <a:spLocks noGrp="1" noChangeArrowheads="1"/>
          </p:cNvSpPr>
          <p:nvPr>
            <p:ph type="body" idx="1"/>
          </p:nvPr>
        </p:nvSpPr>
        <p:spPr>
          <a:noFill/>
          <a:ln/>
        </p:spPr>
        <p:txBody>
          <a:bodyPr lIns="91432" tIns="45716" rIns="91432" bIns="45716"/>
          <a:lstStyle/>
          <a:p>
            <a:pPr eaLnBrk="1" hangingPunct="1"/>
            <a:endParaRPr lang="zh-CN" altLang="zh-CN" smtClean="0"/>
          </a:p>
        </p:txBody>
      </p:sp>
    </p:spTree>
    <p:extLst>
      <p:ext uri="{BB962C8B-B14F-4D97-AF65-F5344CB8AC3E}">
        <p14:creationId xmlns:p14="http://schemas.microsoft.com/office/powerpoint/2010/main" val="1499140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46CBED9-A258-4BE0-8FC1-0A2752E7786E}" type="slidenum">
              <a:rPr lang="en-US" altLang="zh-CN"/>
              <a:pPr/>
              <a:t>33</a:t>
            </a:fld>
            <a:endParaRPr lang="en-US" altLang="zh-CN"/>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147138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37BA915B-7398-43B0-8930-40E938DBAA81}" type="slidenum">
              <a:rPr lang="en-US" altLang="zh-CN"/>
              <a:pPr/>
              <a:t>34</a:t>
            </a:fld>
            <a:endParaRPr lang="en-US" altLang="zh-CN"/>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851107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CDD8645C-B892-43E2-81C2-1A6D92D085E6}" type="slidenum">
              <a:rPr lang="en-US" altLang="zh-CN"/>
              <a:pPr/>
              <a:t>35</a:t>
            </a:fld>
            <a:endParaRPr lang="en-US" altLang="zh-CN"/>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308216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8B50BBE2-CB9D-49D7-9F38-348B420FBBD1}" type="slidenum">
              <a:rPr lang="en-US" altLang="zh-CN"/>
              <a:pPr/>
              <a:t>36</a:t>
            </a:fld>
            <a:endParaRPr lang="en-US" altLang="zh-CN"/>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379455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B277265-20A2-4639-AA5D-AB84D1494F92}" type="slidenum">
              <a:rPr lang="en-US" altLang="zh-CN"/>
              <a:pPr/>
              <a:t>37</a:t>
            </a:fld>
            <a:endParaRPr lang="en-US" altLang="zh-CN"/>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834370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1E1F5507-1140-44DA-B93F-EF1528C67A18}" type="slidenum">
              <a:rPr lang="en-US" altLang="zh-CN"/>
              <a:pPr/>
              <a:t>38</a:t>
            </a:fld>
            <a:endParaRPr lang="en-US" altLang="zh-CN"/>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altLang="zh-CN" smtClean="0"/>
              <a:t>Computer Networks and the Internet:     5        Periods</a:t>
            </a:r>
          </a:p>
          <a:p>
            <a:pPr eaLnBrk="1" hangingPunct="1"/>
            <a:r>
              <a:rPr lang="en-US" altLang="zh-CN" smtClean="0"/>
              <a:t>Application Layer:                                8        Periods</a:t>
            </a:r>
          </a:p>
          <a:p>
            <a:pPr eaLnBrk="1" hangingPunct="1"/>
            <a:r>
              <a:rPr lang="en-US" altLang="zh-CN" smtClean="0"/>
              <a:t>Transport Layer:                                  10      Periods</a:t>
            </a:r>
          </a:p>
          <a:p>
            <a:pPr eaLnBrk="1" hangingPunct="1"/>
            <a:r>
              <a:rPr lang="en-US" altLang="zh-CN" smtClean="0"/>
              <a:t>The Network Layer:                             12      Periods</a:t>
            </a:r>
          </a:p>
          <a:p>
            <a:pPr eaLnBrk="1" hangingPunct="1"/>
            <a:r>
              <a:rPr lang="en-US" altLang="zh-CN" smtClean="0"/>
              <a:t>Link Layer and Local Area Networks:     9        Periods</a:t>
            </a:r>
          </a:p>
          <a:p>
            <a:pPr eaLnBrk="1" hangingPunct="1"/>
            <a:r>
              <a:rPr lang="en-US" altLang="zh-CN" smtClean="0"/>
              <a:t>Review                                                6        Periods</a:t>
            </a:r>
          </a:p>
          <a:p>
            <a:pPr eaLnBrk="1" hangingPunct="1"/>
            <a:r>
              <a:rPr lang="en-US" altLang="zh-CN" smtClean="0"/>
              <a:t>Labs:                                                  30   Periods</a:t>
            </a:r>
          </a:p>
          <a:p>
            <a:pPr eaLnBrk="1" hangingPunct="1"/>
            <a:endParaRPr lang="en-US" altLang="zh-CN" smtClean="0"/>
          </a:p>
        </p:txBody>
      </p:sp>
    </p:spTree>
    <p:extLst>
      <p:ext uri="{BB962C8B-B14F-4D97-AF65-F5344CB8AC3E}">
        <p14:creationId xmlns:p14="http://schemas.microsoft.com/office/powerpoint/2010/main" val="2111620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E2F14871-9211-4525-AFF3-9E79A5C34256}" type="slidenum">
              <a:rPr lang="en-US" altLang="zh-CN"/>
              <a:pPr/>
              <a:t>13</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r>
              <a:rPr lang="en-US" altLang="zh-CN" b="1" smtClean="0"/>
              <a:t>     </a:t>
            </a:r>
            <a:r>
              <a:rPr lang="zh-CN" altLang="en-US" b="1" smtClean="0"/>
              <a:t>双语课程不是教大家学专业英语，而是用英语讲专业知识</a:t>
            </a:r>
            <a:r>
              <a:rPr lang="zh-CN" altLang="en-US" smtClean="0"/>
              <a:t>。我们这门课的教材、幻灯片、部分课堂内容用英语，遇到一些专业术语或限于我们的英语水平而无法用英语解释清楚的将以汉语给出。   </a:t>
            </a:r>
          </a:p>
          <a:p>
            <a:pPr eaLnBrk="1" hangingPunct="1"/>
            <a:r>
              <a:rPr lang="zh-CN" altLang="en-US" smtClean="0"/>
              <a:t>     如果能够克服困难、坚持下来的话，你将体会到用英文教材是一件惬意的事情。慢慢地你将会有这种体会，就是中文教材中很难理解的概念在外文教材中很容易被弄懂。外文学术文章不是文学作品，其目的是尽可能的让读者理解知识，没有复杂的语法。只要能够克服初期的不习惯并坚持下来，很快便能够体会到外文教材的好处。</a:t>
            </a:r>
          </a:p>
          <a:p>
            <a:pPr eaLnBrk="1" hangingPunct="1"/>
            <a:r>
              <a:rPr lang="zh-CN" altLang="en-US" smtClean="0"/>
              <a:t>     在这门双语课程中，我们将尽量用双语把网络的基本概念、基本理论和</a:t>
            </a:r>
            <a:r>
              <a:rPr lang="en-US" altLang="zh-CN" smtClean="0"/>
              <a:t>Internet</a:t>
            </a:r>
            <a:r>
              <a:rPr lang="zh-CN" altLang="en-US" smtClean="0"/>
              <a:t>的相关知识介绍给大家，简单的概念用英语，复杂的知识用汉语。</a:t>
            </a:r>
          </a:p>
          <a:p>
            <a:pPr eaLnBrk="1" hangingPunct="1"/>
            <a:r>
              <a:rPr lang="zh-CN" altLang="en-US" smtClean="0"/>
              <a:t>     </a:t>
            </a:r>
          </a:p>
        </p:txBody>
      </p:sp>
    </p:spTree>
    <p:extLst>
      <p:ext uri="{BB962C8B-B14F-4D97-AF65-F5344CB8AC3E}">
        <p14:creationId xmlns:p14="http://schemas.microsoft.com/office/powerpoint/2010/main" val="2208760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B0289D6A-3685-4E13-AAFC-12DD00EE5E97}" type="slidenum">
              <a:rPr lang="en-US" altLang="zh-CN"/>
              <a:pPr/>
              <a:t>14</a:t>
            </a:fld>
            <a:endParaRPr lang="en-US" altLang="zh-CN"/>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zh-CN" altLang="en-US" smtClean="0"/>
              <a:t>这本教材有两大特色：</a:t>
            </a:r>
          </a:p>
          <a:p>
            <a:pPr eaLnBrk="1" hangingPunct="1"/>
            <a:r>
              <a:rPr lang="zh-CN" altLang="en-US" smtClean="0"/>
              <a:t>一、自顶向下方法：</a:t>
            </a:r>
          </a:p>
          <a:p>
            <a:pPr eaLnBrk="1" hangingPunct="1"/>
            <a:r>
              <a:rPr lang="zh-CN" altLang="en-US" smtClean="0"/>
              <a:t>   </a:t>
            </a:r>
            <a:r>
              <a:rPr lang="en-US" altLang="zh-CN" smtClean="0"/>
              <a:t>1</a:t>
            </a:r>
            <a:r>
              <a:rPr lang="zh-CN" altLang="en-US" smtClean="0"/>
              <a:t>、教材的重点放在了网络应用上，网络应用是网络飞速发展的推动。</a:t>
            </a:r>
          </a:p>
          <a:p>
            <a:pPr eaLnBrk="1" hangingPunct="1"/>
            <a:r>
              <a:rPr lang="zh-CN" altLang="en-US" smtClean="0"/>
              <a:t>   </a:t>
            </a:r>
            <a:r>
              <a:rPr lang="en-US" altLang="zh-CN" smtClean="0"/>
              <a:t>2</a:t>
            </a:r>
            <a:r>
              <a:rPr lang="zh-CN" altLang="en-US" smtClean="0"/>
              <a:t>、这两个作者多年来一直从事计算机网络的教学工作，了解到学生更乐于了解网络应用的相关知识，如果学生了解了网络应用，就更容易理解支持网络应用所需的网络服务。</a:t>
            </a:r>
          </a:p>
          <a:p>
            <a:pPr eaLnBrk="1" hangingPunct="1"/>
            <a:r>
              <a:rPr lang="zh-CN" altLang="en-US" smtClean="0"/>
              <a:t>  </a:t>
            </a:r>
            <a:r>
              <a:rPr lang="en-US" altLang="zh-CN" smtClean="0"/>
              <a:t>3</a:t>
            </a:r>
            <a:r>
              <a:rPr lang="zh-CN" altLang="en-US" smtClean="0"/>
              <a:t>、采用自顶向下的方法，可以使教师更早介绍网络应用的开发知识和技巧。学生们不仅能看到常用的网络应用如何工作，还能了解到开发应用程序其实并不困难。</a:t>
            </a:r>
          </a:p>
          <a:p>
            <a:pPr eaLnBrk="1" hangingPunct="1"/>
            <a:r>
              <a:rPr lang="zh-CN" altLang="en-US" smtClean="0"/>
              <a:t>二、</a:t>
            </a:r>
            <a:r>
              <a:rPr lang="en-US" altLang="zh-CN" smtClean="0"/>
              <a:t>Internet</a:t>
            </a:r>
            <a:r>
              <a:rPr lang="zh-CN" altLang="en-US" smtClean="0"/>
              <a:t>是焦点</a:t>
            </a:r>
          </a:p>
          <a:p>
            <a:pPr eaLnBrk="1" hangingPunct="1"/>
            <a:r>
              <a:rPr lang="zh-CN" altLang="en-US" smtClean="0"/>
              <a:t>   这本教材使用了</a:t>
            </a:r>
            <a:r>
              <a:rPr lang="en-US" altLang="zh-CN" smtClean="0"/>
              <a:t>Internet</a:t>
            </a:r>
            <a:r>
              <a:rPr lang="zh-CN" altLang="en-US" smtClean="0"/>
              <a:t>的体系结构和协议作为研究网络基本概念的主要载体，采用了</a:t>
            </a:r>
            <a:r>
              <a:rPr lang="en-US" altLang="zh-CN" smtClean="0"/>
              <a:t>TCP/IP</a:t>
            </a:r>
            <a:r>
              <a:rPr lang="zh-CN" altLang="en-US" smtClean="0"/>
              <a:t>参考模型而不是</a:t>
            </a:r>
            <a:r>
              <a:rPr lang="en-US" altLang="zh-CN" smtClean="0"/>
              <a:t>ISO</a:t>
            </a:r>
            <a:r>
              <a:rPr lang="zh-CN" altLang="en-US" smtClean="0"/>
              <a:t>的</a:t>
            </a:r>
            <a:r>
              <a:rPr lang="en-US" altLang="zh-CN" smtClean="0"/>
              <a:t>OSI</a:t>
            </a:r>
            <a:r>
              <a:rPr lang="zh-CN" altLang="en-US" smtClean="0"/>
              <a:t>参考模型</a:t>
            </a:r>
          </a:p>
        </p:txBody>
      </p:sp>
    </p:spTree>
    <p:extLst>
      <p:ext uri="{BB962C8B-B14F-4D97-AF65-F5344CB8AC3E}">
        <p14:creationId xmlns:p14="http://schemas.microsoft.com/office/powerpoint/2010/main" val="3661876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2EC7A40F-D05E-4EB4-9E4F-E2FEF3579BEE}" type="slidenum">
              <a:rPr lang="en-US" altLang="zh-CN"/>
              <a:pPr/>
              <a:t>15</a:t>
            </a:fld>
            <a:endParaRPr lang="en-US" altLang="zh-CN"/>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zh-CN" altLang="en-US" smtClean="0"/>
              <a:t>这本教材有两大特色：</a:t>
            </a:r>
          </a:p>
          <a:p>
            <a:pPr eaLnBrk="1" hangingPunct="1"/>
            <a:r>
              <a:rPr lang="zh-CN" altLang="en-US" smtClean="0"/>
              <a:t>一、自顶向下方法：</a:t>
            </a:r>
          </a:p>
          <a:p>
            <a:pPr eaLnBrk="1" hangingPunct="1"/>
            <a:r>
              <a:rPr lang="zh-CN" altLang="en-US" smtClean="0"/>
              <a:t>   </a:t>
            </a:r>
            <a:r>
              <a:rPr lang="en-US" altLang="zh-CN" smtClean="0"/>
              <a:t>1</a:t>
            </a:r>
            <a:r>
              <a:rPr lang="zh-CN" altLang="en-US" smtClean="0"/>
              <a:t>、教材的重点放在了网络应用上，网络应用是网络飞速发展的推动。</a:t>
            </a:r>
          </a:p>
          <a:p>
            <a:pPr eaLnBrk="1" hangingPunct="1"/>
            <a:r>
              <a:rPr lang="zh-CN" altLang="en-US" smtClean="0"/>
              <a:t>   </a:t>
            </a:r>
            <a:r>
              <a:rPr lang="en-US" altLang="zh-CN" smtClean="0"/>
              <a:t>2</a:t>
            </a:r>
            <a:r>
              <a:rPr lang="zh-CN" altLang="en-US" smtClean="0"/>
              <a:t>、这两个作者多年来一直从事计算机网络的教学工作，了解到学生更乐于了解网络应用的相关知识，如果学生了解了网络应用，就更容易理解支持网络应用所需的网络服务。</a:t>
            </a:r>
          </a:p>
          <a:p>
            <a:pPr eaLnBrk="1" hangingPunct="1"/>
            <a:r>
              <a:rPr lang="zh-CN" altLang="en-US" smtClean="0"/>
              <a:t>  </a:t>
            </a:r>
            <a:r>
              <a:rPr lang="en-US" altLang="zh-CN" smtClean="0"/>
              <a:t>3</a:t>
            </a:r>
            <a:r>
              <a:rPr lang="zh-CN" altLang="en-US" smtClean="0"/>
              <a:t>、采用自顶向下的方法，可以使教师更早介绍网络应用的开发知识和技巧。学生们不仅能看到常用的网络应用如何工作，还能了解到开发应用程序其实并不困难。</a:t>
            </a:r>
          </a:p>
          <a:p>
            <a:pPr eaLnBrk="1" hangingPunct="1"/>
            <a:r>
              <a:rPr lang="zh-CN" altLang="en-US" smtClean="0"/>
              <a:t>二、</a:t>
            </a:r>
            <a:r>
              <a:rPr lang="en-US" altLang="zh-CN" smtClean="0"/>
              <a:t>Internet</a:t>
            </a:r>
            <a:r>
              <a:rPr lang="zh-CN" altLang="en-US" smtClean="0"/>
              <a:t>是焦点</a:t>
            </a:r>
          </a:p>
          <a:p>
            <a:pPr eaLnBrk="1" hangingPunct="1"/>
            <a:r>
              <a:rPr lang="zh-CN" altLang="en-US" smtClean="0"/>
              <a:t>   这本教材使用了</a:t>
            </a:r>
            <a:r>
              <a:rPr lang="en-US" altLang="zh-CN" smtClean="0"/>
              <a:t>Internet</a:t>
            </a:r>
            <a:r>
              <a:rPr lang="zh-CN" altLang="en-US" smtClean="0"/>
              <a:t>的体系结构和协议作为研究网络基本概念的主要载体，采用了</a:t>
            </a:r>
            <a:r>
              <a:rPr lang="en-US" altLang="zh-CN" smtClean="0"/>
              <a:t>TCP/IP</a:t>
            </a:r>
            <a:r>
              <a:rPr lang="zh-CN" altLang="en-US" smtClean="0"/>
              <a:t>参考模型而不是</a:t>
            </a:r>
            <a:r>
              <a:rPr lang="en-US" altLang="zh-CN" smtClean="0"/>
              <a:t>ISO</a:t>
            </a:r>
            <a:r>
              <a:rPr lang="zh-CN" altLang="en-US" smtClean="0"/>
              <a:t>的</a:t>
            </a:r>
            <a:r>
              <a:rPr lang="en-US" altLang="zh-CN" smtClean="0"/>
              <a:t>OSI</a:t>
            </a:r>
            <a:r>
              <a:rPr lang="zh-CN" altLang="en-US" smtClean="0"/>
              <a:t>参考模型</a:t>
            </a:r>
          </a:p>
        </p:txBody>
      </p:sp>
    </p:spTree>
    <p:extLst>
      <p:ext uri="{BB962C8B-B14F-4D97-AF65-F5344CB8AC3E}">
        <p14:creationId xmlns:p14="http://schemas.microsoft.com/office/powerpoint/2010/main" val="3554510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1FAFC365-A139-40BB-97C5-7E1850D50B3D}" type="slidenum">
              <a:rPr lang="en-US" altLang="zh-CN"/>
              <a:pPr/>
              <a:t>16</a:t>
            </a:fld>
            <a:endParaRPr lang="en-US" altLang="zh-CN"/>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zh-CN" altLang="en-US" smtClean="0"/>
              <a:t>这本教材有两大特色：</a:t>
            </a:r>
          </a:p>
          <a:p>
            <a:pPr eaLnBrk="1" hangingPunct="1"/>
            <a:r>
              <a:rPr lang="zh-CN" altLang="en-US" smtClean="0"/>
              <a:t>一、自顶向下方法：</a:t>
            </a:r>
          </a:p>
          <a:p>
            <a:pPr eaLnBrk="1" hangingPunct="1"/>
            <a:r>
              <a:rPr lang="zh-CN" altLang="en-US" smtClean="0"/>
              <a:t>   </a:t>
            </a:r>
            <a:r>
              <a:rPr lang="en-US" altLang="zh-CN" smtClean="0"/>
              <a:t>1</a:t>
            </a:r>
            <a:r>
              <a:rPr lang="zh-CN" altLang="en-US" smtClean="0"/>
              <a:t>、教材的重点放在了网络应用上，网络应用是网络飞速发展的推动。</a:t>
            </a:r>
          </a:p>
          <a:p>
            <a:pPr eaLnBrk="1" hangingPunct="1"/>
            <a:r>
              <a:rPr lang="zh-CN" altLang="en-US" smtClean="0"/>
              <a:t>   </a:t>
            </a:r>
            <a:r>
              <a:rPr lang="en-US" altLang="zh-CN" smtClean="0"/>
              <a:t>2</a:t>
            </a:r>
            <a:r>
              <a:rPr lang="zh-CN" altLang="en-US" smtClean="0"/>
              <a:t>、这两个作者多年来一直从事计算机网络的教学工作，了解到学生更乐于了解网络应用的相关知识，如果学生了解了网络应用，就更容易理解支持网络应用所需的网络服务。</a:t>
            </a:r>
          </a:p>
          <a:p>
            <a:pPr eaLnBrk="1" hangingPunct="1"/>
            <a:r>
              <a:rPr lang="zh-CN" altLang="en-US" smtClean="0"/>
              <a:t>  </a:t>
            </a:r>
            <a:r>
              <a:rPr lang="en-US" altLang="zh-CN" smtClean="0"/>
              <a:t>3</a:t>
            </a:r>
            <a:r>
              <a:rPr lang="zh-CN" altLang="en-US" smtClean="0"/>
              <a:t>、采用自顶向下的方法，可以使教师更早介绍网络应用的开发知识和技巧。学生们不仅能看到常用的网络应用如何工作，还能了解到开发应用程序其实并不困难。</a:t>
            </a:r>
          </a:p>
          <a:p>
            <a:pPr eaLnBrk="1" hangingPunct="1"/>
            <a:r>
              <a:rPr lang="zh-CN" altLang="en-US" smtClean="0"/>
              <a:t>二、</a:t>
            </a:r>
            <a:r>
              <a:rPr lang="en-US" altLang="zh-CN" smtClean="0"/>
              <a:t>Internet</a:t>
            </a:r>
            <a:r>
              <a:rPr lang="zh-CN" altLang="en-US" smtClean="0"/>
              <a:t>是焦点</a:t>
            </a:r>
          </a:p>
          <a:p>
            <a:pPr eaLnBrk="1" hangingPunct="1"/>
            <a:r>
              <a:rPr lang="zh-CN" altLang="en-US" smtClean="0"/>
              <a:t>   这本教材使用了</a:t>
            </a:r>
            <a:r>
              <a:rPr lang="en-US" altLang="zh-CN" smtClean="0"/>
              <a:t>Internet</a:t>
            </a:r>
            <a:r>
              <a:rPr lang="zh-CN" altLang="en-US" smtClean="0"/>
              <a:t>的体系结构和协议作为研究网络基本概念的主要载体，采用了</a:t>
            </a:r>
            <a:r>
              <a:rPr lang="en-US" altLang="zh-CN" smtClean="0"/>
              <a:t>TCP/IP</a:t>
            </a:r>
            <a:r>
              <a:rPr lang="zh-CN" altLang="en-US" smtClean="0"/>
              <a:t>参考模型而不是</a:t>
            </a:r>
            <a:r>
              <a:rPr lang="en-US" altLang="zh-CN" smtClean="0"/>
              <a:t>ISO</a:t>
            </a:r>
            <a:r>
              <a:rPr lang="zh-CN" altLang="en-US" smtClean="0"/>
              <a:t>的</a:t>
            </a:r>
            <a:r>
              <a:rPr lang="en-US" altLang="zh-CN" smtClean="0"/>
              <a:t>OSI</a:t>
            </a:r>
            <a:r>
              <a:rPr lang="zh-CN" altLang="en-US" smtClean="0"/>
              <a:t>参考模型</a:t>
            </a:r>
          </a:p>
        </p:txBody>
      </p:sp>
    </p:spTree>
    <p:extLst>
      <p:ext uri="{BB962C8B-B14F-4D97-AF65-F5344CB8AC3E}">
        <p14:creationId xmlns:p14="http://schemas.microsoft.com/office/powerpoint/2010/main" val="336930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FC0A4C91-2437-4782-A627-79466E8944C9}" type="slidenum">
              <a:rPr lang="en-US" altLang="zh-CN"/>
              <a:pPr/>
              <a:t>17</a:t>
            </a:fld>
            <a:endParaRPr lang="en-US"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937068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88CA4B76-0C27-4726-AC37-5A0332DEACB7}" type="slidenum">
              <a:rPr lang="en-US" altLang="zh-CN"/>
              <a:pPr/>
              <a:t>18</a:t>
            </a:fld>
            <a:endParaRPr lang="en-US" altLang="zh-CN"/>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altLang="zh-CN" dirty="0" smtClean="0"/>
              <a:t>Computer Networking: A Top-Down Approach, 4/E  James F. Kurose, University of Massachusetts, Amherst Keith W. Ross, Polytechnic University, Brooklyn</a:t>
            </a:r>
          </a:p>
          <a:p>
            <a:pPr eaLnBrk="1" hangingPunct="1"/>
            <a:r>
              <a:rPr lang="en-US" altLang="zh-CN" dirty="0" smtClean="0"/>
              <a:t>ISBN-10: 0321497708</a:t>
            </a:r>
            <a:br>
              <a:rPr lang="en-US" altLang="zh-CN" dirty="0" smtClean="0"/>
            </a:br>
            <a:r>
              <a:rPr lang="en-US" altLang="zh-CN" dirty="0" smtClean="0"/>
              <a:t>ISBN-13: 9780321497703</a:t>
            </a:r>
          </a:p>
          <a:p>
            <a:pPr eaLnBrk="1" hangingPunct="1"/>
            <a:r>
              <a:rPr lang="en-US" altLang="zh-CN" dirty="0" smtClean="0"/>
              <a:t>Publisher: Addison-Wesley</a:t>
            </a:r>
            <a:br>
              <a:rPr lang="en-US" altLang="zh-CN" dirty="0" smtClean="0"/>
            </a:br>
            <a:r>
              <a:rPr lang="en-US" altLang="zh-CN" dirty="0" smtClean="0"/>
              <a:t>Copyright: 2008</a:t>
            </a:r>
            <a:br>
              <a:rPr lang="en-US" altLang="zh-CN" dirty="0" smtClean="0"/>
            </a:br>
            <a:r>
              <a:rPr lang="en-US" altLang="zh-CN" dirty="0" smtClean="0"/>
              <a:t>Format: Cloth; 880 pp</a:t>
            </a:r>
            <a:br>
              <a:rPr lang="en-US" altLang="zh-CN" dirty="0" smtClean="0"/>
            </a:br>
            <a:r>
              <a:rPr lang="en-US" altLang="zh-CN" dirty="0" smtClean="0"/>
              <a:t>Published: 03/23/2007</a:t>
            </a:r>
            <a:br>
              <a:rPr lang="en-US" altLang="zh-CN" dirty="0" smtClean="0"/>
            </a:br>
            <a:endParaRPr lang="en-US" altLang="zh-CN" dirty="0" smtClean="0"/>
          </a:p>
          <a:p>
            <a:pPr eaLnBrk="1" hangingPunct="1"/>
            <a:r>
              <a:rPr lang="en-US" altLang="zh-CN" dirty="0" smtClean="0"/>
              <a:t>Computer Networking: A Top-Down Approach, 5/E  James F. Kurose, University of Massachusetts, Amherst Keith W. Ross, Polytechnic University, Brooklyn</a:t>
            </a:r>
          </a:p>
          <a:p>
            <a:pPr eaLnBrk="1" hangingPunct="1"/>
            <a:r>
              <a:rPr lang="en-US" altLang="zh-CN" dirty="0" smtClean="0"/>
              <a:t>ISBN-10: 0136079679</a:t>
            </a:r>
          </a:p>
          <a:p>
            <a:pPr eaLnBrk="1" hangingPunct="1"/>
            <a:r>
              <a:rPr lang="en-US" altLang="zh-CN" dirty="0" smtClean="0"/>
              <a:t>ISBN-13: 9780136079675</a:t>
            </a:r>
          </a:p>
          <a:p>
            <a:pPr eaLnBrk="1" hangingPunct="1"/>
            <a:r>
              <a:rPr lang="en-US" altLang="zh-CN" dirty="0" smtClean="0"/>
              <a:t>Publisher: Addison-Wesley</a:t>
            </a:r>
          </a:p>
          <a:p>
            <a:pPr eaLnBrk="1" hangingPunct="1"/>
            <a:r>
              <a:rPr lang="en-US" altLang="zh-CN" dirty="0" smtClean="0"/>
              <a:t>Copyright: 2010</a:t>
            </a:r>
          </a:p>
          <a:p>
            <a:pPr eaLnBrk="1" hangingPunct="1"/>
            <a:r>
              <a:rPr lang="en-US" altLang="zh-CN" dirty="0" smtClean="0"/>
              <a:t>Format: Cloth; 864 pp</a:t>
            </a:r>
          </a:p>
          <a:p>
            <a:pPr eaLnBrk="1" hangingPunct="1"/>
            <a:r>
              <a:rPr lang="en-US" altLang="zh-CN" dirty="0" smtClean="0"/>
              <a:t>Published: 03/23/2009</a:t>
            </a:r>
          </a:p>
          <a:p>
            <a:pPr eaLnBrk="1" hangingPunct="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2176699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5B31715-1225-4B18-8AEA-30FD4CF3FD05}" type="slidenum">
              <a:rPr lang="en-US" altLang="zh-CN"/>
              <a:pPr/>
              <a:t>19</a:t>
            </a:fld>
            <a:endParaRPr lang="en-US" altLang="zh-CN"/>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algn="ctr" eaLnBrk="1" hangingPunct="1">
              <a:lnSpc>
                <a:spcPct val="80000"/>
              </a:lnSpc>
            </a:pPr>
            <a:r>
              <a:rPr lang="en-US" altLang="zh-CN" sz="800" b="1" smtClean="0"/>
              <a:t>Foreword</a:t>
            </a:r>
          </a:p>
          <a:p>
            <a:pPr algn="ctr" eaLnBrk="1" hangingPunct="1">
              <a:lnSpc>
                <a:spcPct val="80000"/>
              </a:lnSpc>
            </a:pPr>
            <a:r>
              <a:rPr lang="en-US" altLang="zh-CN" sz="800" b="1" smtClean="0"/>
              <a:t> </a:t>
            </a:r>
            <a:r>
              <a:rPr lang="en-US" altLang="zh-CN" sz="800" smtClean="0"/>
              <a:t>— David Clark, Massachusetts Institute of Technology  </a:t>
            </a:r>
          </a:p>
          <a:p>
            <a:pPr algn="ctr" eaLnBrk="1" hangingPunct="1">
              <a:lnSpc>
                <a:spcPct val="80000"/>
              </a:lnSpc>
            </a:pPr>
            <a:endParaRPr lang="en-US" altLang="zh-CN" sz="800" smtClean="0"/>
          </a:p>
          <a:p>
            <a:pPr eaLnBrk="1" hangingPunct="1">
              <a:lnSpc>
                <a:spcPct val="80000"/>
              </a:lnSpc>
            </a:pPr>
            <a:r>
              <a:rPr lang="en-US" altLang="zh-CN" sz="800" smtClean="0"/>
              <a:t>   It is now ten years since the classic book first appeared. </a:t>
            </a:r>
          </a:p>
          <a:p>
            <a:pPr eaLnBrk="1" hangingPunct="1">
              <a:lnSpc>
                <a:spcPct val="80000"/>
              </a:lnSpc>
            </a:pPr>
            <a:r>
              <a:rPr lang="en-US" altLang="zh-CN" sz="800" smtClean="0"/>
              <a:t>   Looking back, it is amazing what has happened in that time. </a:t>
            </a:r>
          </a:p>
          <a:p>
            <a:pPr eaLnBrk="1" hangingPunct="1">
              <a:lnSpc>
                <a:spcPct val="80000"/>
              </a:lnSpc>
            </a:pPr>
            <a:r>
              <a:rPr lang="en-US" altLang="zh-CN" sz="800" smtClean="0"/>
              <a:t>   We have seen the transformation of the Web from a small experiment to a World Wide phenomenon. </a:t>
            </a:r>
          </a:p>
          <a:p>
            <a:pPr eaLnBrk="1" hangingPunct="1">
              <a:lnSpc>
                <a:spcPct val="80000"/>
              </a:lnSpc>
            </a:pPr>
            <a:r>
              <a:rPr lang="en-US" altLang="zh-CN" sz="800" smtClean="0"/>
              <a:t>   We have seen the emergence of voice over IP and peer-to-peer content sharing. </a:t>
            </a:r>
          </a:p>
          <a:p>
            <a:pPr eaLnBrk="1" hangingPunct="1">
              <a:lnSpc>
                <a:spcPct val="80000"/>
              </a:lnSpc>
            </a:pPr>
            <a:r>
              <a:rPr lang="en-US" altLang="zh-CN" sz="800" smtClean="0"/>
              <a:t>   We have seen technology </a:t>
            </a:r>
            <a:r>
              <a:rPr lang="en-US" altLang="zh-CN" sz="800" u="sng" smtClean="0"/>
              <a:t>speed up</a:t>
            </a:r>
            <a:r>
              <a:rPr lang="en-US" altLang="zh-CN" sz="800" smtClean="0"/>
              <a:t> a hundred-fold (n.</a:t>
            </a:r>
            <a:r>
              <a:rPr lang="zh-CN" altLang="zh-CN" sz="800" smtClean="0"/>
              <a:t>百倍,百重</a:t>
            </a:r>
            <a:r>
              <a:rPr lang="en-US" altLang="zh-CN" sz="800" smtClean="0"/>
              <a:t>; </a:t>
            </a:r>
            <a:r>
              <a:rPr lang="zh-CN" altLang="en-US" sz="800" smtClean="0"/>
              <a:t>宾语从句</a:t>
            </a:r>
            <a:r>
              <a:rPr lang="en-US" altLang="zh-CN" sz="800" smtClean="0"/>
              <a:t>), the emergence of broadband to the home, and the rise of botnets and other horrid security problems.  </a:t>
            </a:r>
          </a:p>
          <a:p>
            <a:pPr eaLnBrk="1" hangingPunct="1">
              <a:lnSpc>
                <a:spcPct val="80000"/>
              </a:lnSpc>
            </a:pPr>
            <a:r>
              <a:rPr lang="en-US" altLang="zh-CN" sz="800" smtClean="0"/>
              <a:t>   Many things have changed, technology has come and gone, and (perhaps equally amazing) much of the basics of the Internet are still there. </a:t>
            </a:r>
          </a:p>
          <a:p>
            <a:pPr eaLnBrk="1" hangingPunct="1">
              <a:lnSpc>
                <a:spcPct val="80000"/>
              </a:lnSpc>
            </a:pPr>
            <a:r>
              <a:rPr lang="en-US" altLang="zh-CN" sz="800" smtClean="0"/>
              <a:t>    </a:t>
            </a:r>
          </a:p>
          <a:p>
            <a:pPr eaLnBrk="1" hangingPunct="1">
              <a:lnSpc>
                <a:spcPct val="80000"/>
              </a:lnSpc>
            </a:pPr>
            <a:r>
              <a:rPr lang="en-US" altLang="zh-CN" sz="800" smtClean="0"/>
              <a:t>   This book, too, has changed much in ten years, with the four editions to keep up. </a:t>
            </a:r>
          </a:p>
          <a:p>
            <a:pPr eaLnBrk="1" hangingPunct="1">
              <a:lnSpc>
                <a:spcPct val="80000"/>
              </a:lnSpc>
            </a:pPr>
            <a:r>
              <a:rPr lang="en-US" altLang="zh-CN" sz="800" smtClean="0"/>
              <a:t>   But the basic value of the book remains the same as the first edition. </a:t>
            </a:r>
          </a:p>
          <a:p>
            <a:pPr eaLnBrk="1" hangingPunct="1">
              <a:lnSpc>
                <a:spcPct val="80000"/>
              </a:lnSpc>
            </a:pPr>
            <a:r>
              <a:rPr lang="en-US" altLang="zh-CN" sz="800" smtClean="0"/>
              <a:t>   This book gives you the facts you need, and puts those facts into the larger context so that the knowledge you gain will be of value even as the details change. </a:t>
            </a:r>
          </a:p>
          <a:p>
            <a:pPr eaLnBrk="1" hangingPunct="1">
              <a:lnSpc>
                <a:spcPct val="80000"/>
              </a:lnSpc>
            </a:pPr>
            <a:r>
              <a:rPr lang="en-US" altLang="zh-CN" sz="800" smtClean="0"/>
              <a:t>   Reading this book informs you about today and prepares you for tomorrow. </a:t>
            </a:r>
          </a:p>
          <a:p>
            <a:pPr eaLnBrk="1" hangingPunct="1">
              <a:lnSpc>
                <a:spcPct val="80000"/>
              </a:lnSpc>
            </a:pPr>
            <a:r>
              <a:rPr lang="en-US" altLang="zh-CN" sz="800" smtClean="0"/>
              <a:t>   One new feature is a set of sidebars that illustrate the context of ideas being presented in the text — the why of the ideas. Why did an idea fail? Why did it succeed? </a:t>
            </a:r>
          </a:p>
          <a:p>
            <a:pPr eaLnBrk="1" hangingPunct="1">
              <a:lnSpc>
                <a:spcPct val="80000"/>
              </a:lnSpc>
            </a:pPr>
            <a:r>
              <a:rPr lang="en-US" altLang="zh-CN" sz="800" smtClean="0"/>
              <a:t>    </a:t>
            </a:r>
          </a:p>
          <a:p>
            <a:pPr eaLnBrk="1" hangingPunct="1">
              <a:lnSpc>
                <a:spcPct val="80000"/>
              </a:lnSpc>
            </a:pPr>
            <a:r>
              <a:rPr lang="en-US" altLang="zh-CN" sz="800" smtClean="0"/>
              <a:t>   What has changed in the book?</a:t>
            </a:r>
          </a:p>
          <a:p>
            <a:pPr eaLnBrk="1" hangingPunct="1">
              <a:lnSpc>
                <a:spcPct val="80000"/>
              </a:lnSpc>
            </a:pPr>
            <a:r>
              <a:rPr lang="en-US" altLang="zh-CN" sz="800" smtClean="0"/>
              <a:t>   Some technologies have faded from sight, and get less attention in this edition. We bid a fond farewell to FDDI and ATM LANs. </a:t>
            </a:r>
          </a:p>
          <a:p>
            <a:pPr eaLnBrk="1" hangingPunct="1">
              <a:lnSpc>
                <a:spcPct val="80000"/>
              </a:lnSpc>
            </a:pPr>
            <a:r>
              <a:rPr lang="en-US" altLang="zh-CN" sz="800" smtClean="0"/>
              <a:t>   Some technologies have mutated and emerged in new forms. </a:t>
            </a:r>
          </a:p>
          <a:p>
            <a:pPr eaLnBrk="1" hangingPunct="1">
              <a:lnSpc>
                <a:spcPct val="80000"/>
              </a:lnSpc>
            </a:pPr>
            <a:r>
              <a:rPr lang="en-US" altLang="zh-CN" sz="800" smtClean="0"/>
              <a:t>   Remote Procedure Call is no longer a LAN-based low-level invocation mechanism, but the foundation of Internet-wide Web Services. </a:t>
            </a:r>
          </a:p>
          <a:p>
            <a:pPr eaLnBrk="1" hangingPunct="1">
              <a:lnSpc>
                <a:spcPct val="80000"/>
              </a:lnSpc>
            </a:pPr>
            <a:r>
              <a:rPr lang="en-US" altLang="zh-CN" sz="800" smtClean="0"/>
              <a:t>   We welcome gigabit Ethernet, an updated and expanded section on wireless, and more on router implementation. </a:t>
            </a:r>
          </a:p>
          <a:p>
            <a:pPr eaLnBrk="1" hangingPunct="1">
              <a:lnSpc>
                <a:spcPct val="80000"/>
              </a:lnSpc>
            </a:pPr>
            <a:r>
              <a:rPr lang="en-US" altLang="zh-CN" sz="800" smtClean="0"/>
              <a:t>   The material on TCP is up to date, with discussion of new acknowledgement schemes and extensions for high speed.   </a:t>
            </a:r>
          </a:p>
          <a:p>
            <a:pPr eaLnBrk="1" hangingPunct="1">
              <a:lnSpc>
                <a:spcPct val="80000"/>
              </a:lnSpc>
            </a:pPr>
            <a:r>
              <a:rPr lang="en-US" altLang="zh-CN" sz="800" smtClean="0"/>
              <a:t>   </a:t>
            </a:r>
          </a:p>
          <a:p>
            <a:pPr eaLnBrk="1" hangingPunct="1">
              <a:lnSpc>
                <a:spcPct val="80000"/>
              </a:lnSpc>
            </a:pPr>
            <a:r>
              <a:rPr lang="en-US" altLang="zh-CN" sz="800" smtClean="0"/>
              <a:t>   With the increasing concern with security, there is a completely revised chapter with a new emphasis on a systems approach to security, and a discussion of threats and how to counter them. </a:t>
            </a:r>
          </a:p>
          <a:p>
            <a:pPr eaLnBrk="1" hangingPunct="1">
              <a:lnSpc>
                <a:spcPct val="80000"/>
              </a:lnSpc>
            </a:pPr>
            <a:r>
              <a:rPr lang="en-US" altLang="zh-CN" sz="800" smtClean="0"/>
              <a:t>   And at the end, there is a chapter that helps you “put it all together,” using case studies at the application layer (VoIP, multimedia, and peer to peer) to show how all the concepts from the previous chapters combine to provide the system that supports these applications. </a:t>
            </a:r>
          </a:p>
          <a:p>
            <a:pPr eaLnBrk="1" hangingPunct="1">
              <a:lnSpc>
                <a:spcPct val="80000"/>
              </a:lnSpc>
            </a:pPr>
            <a:r>
              <a:rPr lang="en-US" altLang="zh-CN" sz="800" i="1" smtClean="0"/>
              <a:t>   </a:t>
            </a:r>
          </a:p>
          <a:p>
            <a:pPr eaLnBrk="1" hangingPunct="1">
              <a:lnSpc>
                <a:spcPct val="80000"/>
              </a:lnSpc>
            </a:pPr>
            <a:r>
              <a:rPr lang="en-US" altLang="zh-CN" sz="800" smtClean="0"/>
              <a:t>   The evolution of networks is not going to slow down. Soon we will be talking about the impact of television over IP, the collision of the Internet and sensor networks, and lots of other very new and exciting ideas. But relax — if you read this book today you will have the insights </a:t>
            </a:r>
            <a:r>
              <a:rPr lang="en-US" altLang="zh-CN" sz="800" i="1" smtClean="0"/>
              <a:t>you need for tomorrow. </a:t>
            </a:r>
          </a:p>
          <a:p>
            <a:pPr eaLnBrk="1" hangingPunct="1">
              <a:lnSpc>
                <a:spcPct val="80000"/>
              </a:lnSpc>
            </a:pPr>
            <a:endParaRPr lang="en-US" altLang="zh-CN" sz="800" i="1" smtClean="0"/>
          </a:p>
          <a:p>
            <a:pPr eaLnBrk="1" hangingPunct="1">
              <a:lnSpc>
                <a:spcPct val="80000"/>
              </a:lnSpc>
            </a:pPr>
            <a:r>
              <a:rPr lang="en-US" altLang="zh-CN" sz="800" smtClean="0"/>
              <a:t>    </a:t>
            </a:r>
          </a:p>
        </p:txBody>
      </p:sp>
    </p:spTree>
    <p:extLst>
      <p:ext uri="{BB962C8B-B14F-4D97-AF65-F5344CB8AC3E}">
        <p14:creationId xmlns:p14="http://schemas.microsoft.com/office/powerpoint/2010/main" val="6585384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pic>
        <p:nvPicPr>
          <p:cNvPr id="14" name="Picture 14"/>
          <p:cNvPicPr>
            <a:picLocks noChangeAspect="1" noChangeArrowheads="1"/>
          </p:cNvPicPr>
          <p:nvPr userDrawn="1"/>
        </p:nvPicPr>
        <p:blipFill>
          <a:blip r:embed="rId2" cstate="print"/>
          <a:srcRect/>
          <a:stretch>
            <a:fillRect/>
          </a:stretch>
        </p:blipFill>
        <p:spPr bwMode="auto">
          <a:xfrm>
            <a:off x="1828800" y="381000"/>
            <a:ext cx="914400" cy="914400"/>
          </a:xfrm>
          <a:prstGeom prst="rect">
            <a:avLst/>
          </a:prstGeom>
          <a:noFill/>
          <a:ln w="9525">
            <a:noFill/>
            <a:miter lim="800000"/>
            <a:headEnd/>
            <a:tailEnd/>
          </a:ln>
        </p:spPr>
      </p:pic>
      <p:sp>
        <p:nvSpPr>
          <p:cNvPr id="15" name="Text Box 15"/>
          <p:cNvSpPr txBox="1">
            <a:spLocks noChangeArrowheads="1"/>
          </p:cNvSpPr>
          <p:nvPr userDrawn="1"/>
        </p:nvSpPr>
        <p:spPr bwMode="auto">
          <a:xfrm>
            <a:off x="3200400" y="304800"/>
            <a:ext cx="4054475" cy="1066800"/>
          </a:xfrm>
          <a:prstGeom prst="rect">
            <a:avLst/>
          </a:prstGeom>
          <a:noFill/>
          <a:ln w="9525">
            <a:noFill/>
            <a:miter lim="800000"/>
            <a:headEnd/>
            <a:tailEnd/>
          </a:ln>
          <a:effectLst/>
        </p:spPr>
        <p:txBody>
          <a:bodyPr>
            <a:spAutoFit/>
          </a:bodyPr>
          <a:lstStyle/>
          <a:p>
            <a:pPr algn="l">
              <a:defRPr/>
            </a:pPr>
            <a:r>
              <a:rPr lang="zh-CN" altLang="en-US" sz="4400">
                <a:solidFill>
                  <a:schemeClr val="tx1"/>
                </a:solidFill>
                <a:latin typeface="Tahoma" pitchFamily="34" charset="0"/>
                <a:ea typeface="方正舒体" pitchFamily="2" charset="-122"/>
              </a:rPr>
              <a:t>中国地质大学</a:t>
            </a:r>
          </a:p>
          <a:p>
            <a:pPr algn="l">
              <a:defRPr/>
            </a:pPr>
            <a:r>
              <a:rPr lang="en-US" altLang="zh-CN" sz="2000">
                <a:solidFill>
                  <a:schemeClr val="tx1"/>
                </a:solidFill>
                <a:latin typeface="Tahoma" pitchFamily="34" charset="0"/>
              </a:rPr>
              <a:t>China University of Geosciences</a:t>
            </a:r>
            <a:r>
              <a:rPr lang="en-US" altLang="zh-CN">
                <a:solidFill>
                  <a:schemeClr val="tx1"/>
                </a:solidFill>
                <a:latin typeface="Tahoma" pitchFamily="34" charset="0"/>
              </a:rPr>
              <a:t> </a:t>
            </a:r>
          </a:p>
        </p:txBody>
      </p:sp>
      <p:sp>
        <p:nvSpPr>
          <p:cNvPr id="105484" name="Rectangle 12"/>
          <p:cNvSpPr>
            <a:spLocks noGrp="1" noChangeArrowheads="1"/>
          </p:cNvSpPr>
          <p:nvPr>
            <p:ph type="ctrTitle"/>
          </p:nvPr>
        </p:nvSpPr>
        <p:spPr>
          <a:xfrm>
            <a:off x="990600" y="2133600"/>
            <a:ext cx="7772400" cy="852488"/>
          </a:xfrm>
        </p:spPr>
        <p:txBody>
          <a:bodyPr anchor="b"/>
          <a:lstStyle>
            <a:lvl1pPr>
              <a:defRPr/>
            </a:lvl1pPr>
          </a:lstStyle>
          <a:p>
            <a:r>
              <a:rPr lang="en-US" altLang="zh-CN"/>
              <a:t>Click to edit Master title style</a:t>
            </a:r>
          </a:p>
        </p:txBody>
      </p:sp>
      <p:sp>
        <p:nvSpPr>
          <p:cNvPr id="105485" name="Rectangle 13"/>
          <p:cNvSpPr>
            <a:spLocks noGrp="1" noChangeArrowheads="1"/>
          </p:cNvSpPr>
          <p:nvPr>
            <p:ph type="subTitle" idx="1"/>
          </p:nvPr>
        </p:nvSpPr>
        <p:spPr>
          <a:xfrm>
            <a:off x="609600" y="3429000"/>
            <a:ext cx="8077200" cy="2819400"/>
          </a:xfrm>
        </p:spPr>
        <p:txBody>
          <a:bodyPr/>
          <a:lstStyle>
            <a:lvl1pPr marL="0" indent="0" algn="ctr">
              <a:buFontTx/>
              <a:buNone/>
              <a:defRPr/>
            </a:lvl1pPr>
          </a:lstStyle>
          <a:p>
            <a:r>
              <a:rPr lang="en-US" altLang="zh-CN"/>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Preface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4175" y="228600"/>
            <a:ext cx="2136775" cy="59356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228600"/>
            <a:ext cx="6257925" cy="59356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Preface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Preface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Preface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3850" y="1017588"/>
            <a:ext cx="4197350" cy="5146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3600" y="1017588"/>
            <a:ext cx="4197350" cy="5146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a:t>Preface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ltLang="zh-CN"/>
              <a:t>Preface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ltLang="zh-CN"/>
              <a:t>Preface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ltLang="zh-CN"/>
              <a:t>Preface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a:t>Preface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a:t>Preface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366713" y="6376988"/>
            <a:ext cx="1905000" cy="228600"/>
          </a:xfrm>
          <a:prstGeom prst="rect">
            <a:avLst/>
          </a:prstGeom>
          <a:noFill/>
          <a:ln w="9525">
            <a:noFill/>
            <a:miter lim="800000"/>
            <a:headEnd/>
            <a:tailEnd/>
          </a:ln>
          <a:effectLst/>
        </p:spPr>
        <p:txBody>
          <a:bodyPr anchor="b"/>
          <a:lstStyle/>
          <a:p>
            <a:pPr algn="l">
              <a:defRPr/>
            </a:pPr>
            <a:r>
              <a:rPr lang="en-US" altLang="zh-CN" sz="1600">
                <a:solidFill>
                  <a:schemeClr val="bg2"/>
                </a:solidFill>
                <a:latin typeface="Tahoma" pitchFamily="34" charset="0"/>
              </a:rPr>
              <a:t>0.</a:t>
            </a:r>
            <a:fld id="{3A786507-9895-4D98-A9D4-9ED2FDD78848}" type="slidenum">
              <a:rPr lang="en-US" altLang="zh-CN" sz="1600">
                <a:solidFill>
                  <a:schemeClr val="bg2"/>
                </a:solidFill>
                <a:latin typeface="Tahoma" pitchFamily="34" charset="0"/>
              </a:rPr>
              <a:pPr algn="l">
                <a:defRPr/>
              </a:pPr>
              <a:t>‹#›</a:t>
            </a:fld>
            <a:endParaRPr lang="en-US" altLang="zh-CN" sz="1600">
              <a:solidFill>
                <a:schemeClr val="bg2"/>
              </a:solidFill>
              <a:latin typeface="Tahoma" pitchFamily="34" charset="0"/>
            </a:endParaRPr>
          </a:p>
        </p:txBody>
      </p:sp>
      <p:sp>
        <p:nvSpPr>
          <p:cNvPr id="104451" name="Rectangle 3"/>
          <p:cNvSpPr>
            <a:spLocks noChangeArrowheads="1"/>
          </p:cNvSpPr>
          <p:nvPr userDrawn="1"/>
        </p:nvSpPr>
        <p:spPr bwMode="auto">
          <a:xfrm>
            <a:off x="304800" y="914400"/>
            <a:ext cx="8543925" cy="42863"/>
          </a:xfrm>
          <a:prstGeom prst="rect">
            <a:avLst/>
          </a:prstGeom>
          <a:solidFill>
            <a:srgbClr val="FF0000"/>
          </a:solidFill>
          <a:ln w="12700">
            <a:solidFill>
              <a:srgbClr val="FF0000"/>
            </a:solidFill>
            <a:miter lim="800000"/>
            <a:headEnd/>
            <a:tailEnd/>
          </a:ln>
          <a:effectLst/>
        </p:spPr>
        <p:txBody>
          <a:bodyPr wrap="none" lIns="90488" tIns="44450" rIns="90488" bIns="44450" anchor="ctr"/>
          <a:lstStyle/>
          <a:p>
            <a:pPr>
              <a:defRPr/>
            </a:pPr>
            <a:endParaRPr lang="zh-CN" altLang="zh-CN"/>
          </a:p>
        </p:txBody>
      </p:sp>
      <p:sp>
        <p:nvSpPr>
          <p:cNvPr id="104452" name="Line 4"/>
          <p:cNvSpPr>
            <a:spLocks noChangeShapeType="1"/>
          </p:cNvSpPr>
          <p:nvPr userDrawn="1"/>
        </p:nvSpPr>
        <p:spPr bwMode="auto">
          <a:xfrm>
            <a:off x="282575" y="6248400"/>
            <a:ext cx="8610600" cy="0"/>
          </a:xfrm>
          <a:prstGeom prst="line">
            <a:avLst/>
          </a:prstGeom>
          <a:noFill/>
          <a:ln w="19050">
            <a:solidFill>
              <a:srgbClr val="FF3300"/>
            </a:solidFill>
            <a:round/>
            <a:headEnd/>
            <a:tailEnd/>
          </a:ln>
          <a:effectLst/>
        </p:spPr>
        <p:txBody>
          <a:bodyPr/>
          <a:lstStyle/>
          <a:p>
            <a:pPr>
              <a:defRPr/>
            </a:pPr>
            <a:endParaRPr lang="zh-CN" altLang="en-US"/>
          </a:p>
        </p:txBody>
      </p:sp>
      <p:sp>
        <p:nvSpPr>
          <p:cNvPr id="104453" name="Rectangle 5"/>
          <p:cNvSpPr>
            <a:spLocks noGrp="1" noChangeArrowheads="1"/>
          </p:cNvSpPr>
          <p:nvPr>
            <p:ph type="ftr" sz="quarter" idx="3"/>
          </p:nvPr>
        </p:nvSpPr>
        <p:spPr bwMode="auto">
          <a:xfrm>
            <a:off x="3124200" y="6324600"/>
            <a:ext cx="3505200"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chemeClr val="tx1"/>
                </a:solidFill>
                <a:latin typeface="Times New Roman" pitchFamily="18" charset="0"/>
              </a:defRPr>
            </a:lvl1pPr>
          </a:lstStyle>
          <a:p>
            <a:pPr>
              <a:defRPr/>
            </a:pPr>
            <a:r>
              <a:rPr lang="en-US" altLang="zh-CN"/>
              <a:t>Preface</a:t>
            </a:r>
          </a:p>
        </p:txBody>
      </p:sp>
      <p:sp>
        <p:nvSpPr>
          <p:cNvPr id="1030" name="Rectangle 6"/>
          <p:cNvSpPr>
            <a:spLocks noGrp="1" noChangeArrowheads="1"/>
          </p:cNvSpPr>
          <p:nvPr>
            <p:ph type="title"/>
          </p:nvPr>
        </p:nvSpPr>
        <p:spPr bwMode="auto">
          <a:xfrm>
            <a:off x="358775" y="228600"/>
            <a:ext cx="8461375"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1" name="Rectangle 7"/>
          <p:cNvSpPr>
            <a:spLocks noGrp="1" noChangeArrowheads="1"/>
          </p:cNvSpPr>
          <p:nvPr>
            <p:ph type="body" idx="1"/>
          </p:nvPr>
        </p:nvSpPr>
        <p:spPr bwMode="auto">
          <a:xfrm>
            <a:off x="323850" y="1017588"/>
            <a:ext cx="8547100" cy="5146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dt="0"/>
  <p:txStyles>
    <p:titleStyle>
      <a:lvl1pPr algn="ctr" rtl="0" eaLnBrk="0" fontAlgn="base" hangingPunct="0">
        <a:spcBef>
          <a:spcPct val="0"/>
        </a:spcBef>
        <a:spcAft>
          <a:spcPct val="0"/>
        </a:spcAft>
        <a:defRPr sz="2800">
          <a:solidFill>
            <a:schemeClr val="tx1"/>
          </a:solidFill>
          <a:latin typeface="+mj-lt"/>
          <a:ea typeface="+mj-ea"/>
          <a:cs typeface="+mj-cs"/>
        </a:defRPr>
      </a:lvl1pPr>
      <a:lvl2pPr algn="ctr" rtl="0" eaLnBrk="0" fontAlgn="base" hangingPunct="0">
        <a:spcBef>
          <a:spcPct val="0"/>
        </a:spcBef>
        <a:spcAft>
          <a:spcPct val="0"/>
        </a:spcAft>
        <a:defRPr sz="2800">
          <a:solidFill>
            <a:schemeClr val="tx1"/>
          </a:solidFill>
          <a:latin typeface="Tahoma" pitchFamily="34" charset="0"/>
          <a:ea typeface="宋体" pitchFamily="2" charset="-122"/>
        </a:defRPr>
      </a:lvl2pPr>
      <a:lvl3pPr algn="ctr" rtl="0" eaLnBrk="0" fontAlgn="base" hangingPunct="0">
        <a:spcBef>
          <a:spcPct val="0"/>
        </a:spcBef>
        <a:spcAft>
          <a:spcPct val="0"/>
        </a:spcAft>
        <a:defRPr sz="2800">
          <a:solidFill>
            <a:schemeClr val="tx1"/>
          </a:solidFill>
          <a:latin typeface="Tahoma" pitchFamily="34" charset="0"/>
          <a:ea typeface="宋体" pitchFamily="2" charset="-122"/>
        </a:defRPr>
      </a:lvl3pPr>
      <a:lvl4pPr algn="ctr" rtl="0" eaLnBrk="0" fontAlgn="base" hangingPunct="0">
        <a:spcBef>
          <a:spcPct val="0"/>
        </a:spcBef>
        <a:spcAft>
          <a:spcPct val="0"/>
        </a:spcAft>
        <a:defRPr sz="2800">
          <a:solidFill>
            <a:schemeClr val="tx1"/>
          </a:solidFill>
          <a:latin typeface="Tahoma" pitchFamily="34" charset="0"/>
          <a:ea typeface="宋体" pitchFamily="2" charset="-122"/>
        </a:defRPr>
      </a:lvl4pPr>
      <a:lvl5pPr algn="ctr" rtl="0" eaLnBrk="0" fontAlgn="base" hangingPunct="0">
        <a:spcBef>
          <a:spcPct val="0"/>
        </a:spcBef>
        <a:spcAft>
          <a:spcPct val="0"/>
        </a:spcAft>
        <a:defRPr sz="2800">
          <a:solidFill>
            <a:schemeClr val="tx1"/>
          </a:solidFill>
          <a:latin typeface="Tahoma" pitchFamily="34" charset="0"/>
          <a:ea typeface="宋体" pitchFamily="2" charset="-122"/>
        </a:defRPr>
      </a:lvl5pPr>
      <a:lvl6pPr marL="457200" algn="ctr" rtl="0" fontAlgn="base">
        <a:spcBef>
          <a:spcPct val="0"/>
        </a:spcBef>
        <a:spcAft>
          <a:spcPct val="0"/>
        </a:spcAft>
        <a:defRPr sz="2800">
          <a:solidFill>
            <a:schemeClr val="tx1"/>
          </a:solidFill>
          <a:latin typeface="Tahoma" pitchFamily="34" charset="0"/>
          <a:ea typeface="宋体" pitchFamily="2" charset="-122"/>
        </a:defRPr>
      </a:lvl6pPr>
      <a:lvl7pPr marL="914400" algn="ctr" rtl="0" fontAlgn="base">
        <a:spcBef>
          <a:spcPct val="0"/>
        </a:spcBef>
        <a:spcAft>
          <a:spcPct val="0"/>
        </a:spcAft>
        <a:defRPr sz="2800">
          <a:solidFill>
            <a:schemeClr val="tx1"/>
          </a:solidFill>
          <a:latin typeface="Tahoma" pitchFamily="34" charset="0"/>
          <a:ea typeface="宋体" pitchFamily="2" charset="-122"/>
        </a:defRPr>
      </a:lvl7pPr>
      <a:lvl8pPr marL="1371600" algn="ctr" rtl="0" fontAlgn="base">
        <a:spcBef>
          <a:spcPct val="0"/>
        </a:spcBef>
        <a:spcAft>
          <a:spcPct val="0"/>
        </a:spcAft>
        <a:defRPr sz="2800">
          <a:solidFill>
            <a:schemeClr val="tx1"/>
          </a:solidFill>
          <a:latin typeface="Tahoma" pitchFamily="34" charset="0"/>
          <a:ea typeface="宋体" pitchFamily="2" charset="-122"/>
        </a:defRPr>
      </a:lvl8pPr>
      <a:lvl9pPr marL="1828800" algn="ctr" rtl="0" fontAlgn="base">
        <a:spcBef>
          <a:spcPct val="0"/>
        </a:spcBef>
        <a:spcAft>
          <a:spcPct val="0"/>
        </a:spcAft>
        <a:defRPr sz="2800">
          <a:solidFill>
            <a:schemeClr val="tx1"/>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hyperlink" Target="http://ec4.images-amazon.com/images/I/41Hgnj+FBmL.jpg" TargetMode="Externa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1.jpeg"/></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hyperlink" Target="http://www.amazon.com/Computer-Networks-Internets-Douglas-Comer/dp/0136061273?SubscriptionId=1ECM10QMJC4BZXXP0W02&amp;tag=hotnetprofits-20&amp;linkCode=xm2&amp;camp=2025&amp;creative=165953&amp;creativeASIN=0136061273"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01245" y="2204864"/>
            <a:ext cx="7772400" cy="852488"/>
          </a:xfrm>
        </p:spPr>
        <p:txBody>
          <a:bodyPr/>
          <a:lstStyle/>
          <a:p>
            <a:pPr eaLnBrk="1" hangingPunct="1"/>
            <a:r>
              <a:rPr lang="en-US" altLang="zh-CN" sz="3200" dirty="0" smtClean="0"/>
              <a:t>Computer Networking </a:t>
            </a:r>
          </a:p>
        </p:txBody>
      </p:sp>
      <p:sp>
        <p:nvSpPr>
          <p:cNvPr id="301059" name="Rectangle 3"/>
          <p:cNvSpPr>
            <a:spLocks noGrp="1" noChangeArrowheads="1"/>
          </p:cNvSpPr>
          <p:nvPr>
            <p:ph type="subTitle" idx="1"/>
          </p:nvPr>
        </p:nvSpPr>
        <p:spPr/>
        <p:txBody>
          <a:bodyPr/>
          <a:lstStyle/>
          <a:p>
            <a:pPr algn="r" eaLnBrk="1" hangingPunct="1">
              <a:lnSpc>
                <a:spcPct val="90000"/>
              </a:lnSpc>
              <a:defRPr/>
            </a:pPr>
            <a:r>
              <a:rPr lang="zh-CN" altLang="en-US" b="1" dirty="0">
                <a:solidFill>
                  <a:schemeClr val="hlink"/>
                </a:solidFill>
                <a:latin typeface="楷体_GB2312" pitchFamily="49" charset="-122"/>
                <a:ea typeface="楷体_GB2312" pitchFamily="49" charset="-122"/>
              </a:rPr>
              <a:t>中地大计算机学院</a:t>
            </a:r>
            <a:endParaRPr lang="zh-CN" altLang="en-US" dirty="0">
              <a:latin typeface="楷体_GB2312" pitchFamily="49" charset="-122"/>
              <a:ea typeface="楷体_GB2312" pitchFamily="49" charset="-122"/>
            </a:endParaRPr>
          </a:p>
          <a:p>
            <a:pPr algn="r" eaLnBrk="1" hangingPunct="1">
              <a:lnSpc>
                <a:spcPct val="90000"/>
              </a:lnSpc>
              <a:defRPr/>
            </a:pPr>
            <a:r>
              <a:rPr lang="zh-CN" altLang="en-US" b="1" dirty="0">
                <a:effectLst>
                  <a:outerShdw blurRad="38100" dist="38100" dir="2700000" algn="tl">
                    <a:srgbClr val="C0C0C0"/>
                  </a:outerShdw>
                </a:effectLst>
                <a:latin typeface="楷体_GB2312" pitchFamily="49" charset="-122"/>
                <a:ea typeface="楷体_GB2312" pitchFamily="49" charset="-122"/>
              </a:rPr>
              <a:t>                     </a:t>
            </a:r>
            <a:r>
              <a:rPr lang="zh-CN" altLang="en-US" b="1" dirty="0">
                <a:latin typeface="楷体_GB2312" pitchFamily="49" charset="-122"/>
                <a:ea typeface="楷体_GB2312" pitchFamily="49" charset="-122"/>
              </a:rPr>
              <a:t>陈喆</a:t>
            </a:r>
          </a:p>
          <a:p>
            <a:pPr algn="r" eaLnBrk="1" hangingPunct="1">
              <a:lnSpc>
                <a:spcPct val="90000"/>
              </a:lnSpc>
              <a:defRPr/>
            </a:pPr>
            <a:r>
              <a:rPr lang="en-US" altLang="zh-CN" dirty="0">
                <a:latin typeface="Arial" pitchFamily="34" charset="0"/>
                <a:ea typeface="楷体_GB2312" pitchFamily="49" charset="-122"/>
              </a:rPr>
              <a:t>Email</a:t>
            </a:r>
            <a:r>
              <a:rPr lang="en-US" altLang="zh-CN">
                <a:latin typeface="Arial" pitchFamily="34" charset="0"/>
                <a:ea typeface="楷体_GB2312" pitchFamily="49" charset="-122"/>
              </a:rPr>
              <a:t>: </a:t>
            </a:r>
            <a:r>
              <a:rPr lang="en-US" altLang="zh-CN" smtClean="0">
                <a:latin typeface="Arial" pitchFamily="34" charset="0"/>
                <a:ea typeface="楷体_GB2312" pitchFamily="49" charset="-122"/>
              </a:rPr>
              <a:t>chenzhe@cug.edu.cn</a:t>
            </a:r>
            <a:endParaRPr lang="en-US" altLang="zh-CN" dirty="0">
              <a:latin typeface="Arial" pitchFamily="34" charset="0"/>
              <a:ea typeface="楷体_GB2312" pitchFamily="49" charset="-122"/>
            </a:endParaRPr>
          </a:p>
          <a:p>
            <a:pPr algn="r" eaLnBrk="1" hangingPunct="1">
              <a:lnSpc>
                <a:spcPct val="90000"/>
              </a:lnSpc>
              <a:defRPr/>
            </a:pPr>
            <a:r>
              <a:rPr lang="en-US" altLang="zh-CN" dirty="0" smtClean="0">
                <a:latin typeface="Arial" pitchFamily="34" charset="0"/>
              </a:rPr>
              <a:t>Tel</a:t>
            </a:r>
            <a:r>
              <a:rPr lang="en-US" altLang="zh-CN" dirty="0">
                <a:latin typeface="Arial" pitchFamily="34" charset="0"/>
              </a:rPr>
              <a:t>: </a:t>
            </a:r>
            <a:r>
              <a:rPr lang="en-US" altLang="zh-CN" dirty="0" smtClean="0">
                <a:latin typeface="Arial" pitchFamily="34" charset="0"/>
              </a:rPr>
              <a:t>13035110088</a:t>
            </a:r>
            <a:endParaRPr lang="en-US" altLang="zh-CN" dirty="0">
              <a:latin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4"/>
          <p:cNvSpPr>
            <a:spLocks noGrp="1"/>
          </p:cNvSpPr>
          <p:nvPr>
            <p:ph type="ftr" sz="quarter" idx="10"/>
          </p:nvPr>
        </p:nvSpPr>
        <p:spPr>
          <a:noFill/>
        </p:spPr>
        <p:txBody>
          <a:bodyPr/>
          <a:lstStyle/>
          <a:p>
            <a:r>
              <a:rPr lang="en-US" altLang="zh-CN"/>
              <a:t>Preface</a:t>
            </a:r>
          </a:p>
        </p:txBody>
      </p:sp>
      <p:sp>
        <p:nvSpPr>
          <p:cNvPr id="12291" name="Rectangle 2"/>
          <p:cNvSpPr>
            <a:spLocks noGrp="1" noChangeArrowheads="1"/>
          </p:cNvSpPr>
          <p:nvPr>
            <p:ph type="title"/>
          </p:nvPr>
        </p:nvSpPr>
        <p:spPr>
          <a:xfrm>
            <a:off x="358775" y="228600"/>
            <a:ext cx="8461375" cy="609600"/>
          </a:xfrm>
        </p:spPr>
        <p:txBody>
          <a:bodyPr/>
          <a:lstStyle/>
          <a:p>
            <a:pPr eaLnBrk="1" hangingPunct="1"/>
            <a:r>
              <a:rPr lang="zh-CN" altLang="en-US" smtClean="0"/>
              <a:t>四、网络层</a:t>
            </a:r>
            <a:r>
              <a:rPr lang="zh-CN" altLang="en-US" sz="2400" smtClean="0"/>
              <a:t> </a:t>
            </a:r>
          </a:p>
        </p:txBody>
      </p:sp>
      <p:sp>
        <p:nvSpPr>
          <p:cNvPr id="12292" name="Rectangle 3"/>
          <p:cNvSpPr>
            <a:spLocks noGrp="1" noChangeArrowheads="1"/>
          </p:cNvSpPr>
          <p:nvPr>
            <p:ph type="body" sz="half" idx="1"/>
          </p:nvPr>
        </p:nvSpPr>
        <p:spPr>
          <a:xfrm>
            <a:off x="323850" y="1052513"/>
            <a:ext cx="4248150" cy="5043487"/>
          </a:xfrm>
        </p:spPr>
        <p:txBody>
          <a:bodyPr/>
          <a:lstStyle/>
          <a:p>
            <a:pPr eaLnBrk="1" hangingPunct="1">
              <a:buFontTx/>
              <a:buNone/>
            </a:pPr>
            <a:r>
              <a:rPr lang="en-US" altLang="zh-CN" sz="2400" dirty="0" smtClean="0">
                <a:latin typeface="宋体" pitchFamily="2" charset="-122"/>
              </a:rPr>
              <a:t>(</a:t>
            </a:r>
            <a:r>
              <a:rPr lang="zh-CN" altLang="en-US" sz="2400" dirty="0" smtClean="0">
                <a:latin typeface="宋体" pitchFamily="2" charset="-122"/>
              </a:rPr>
              <a:t>五</a:t>
            </a:r>
            <a:r>
              <a:rPr lang="en-US" altLang="zh-CN" sz="2400" dirty="0" smtClean="0">
                <a:latin typeface="宋体" pitchFamily="2" charset="-122"/>
              </a:rPr>
              <a:t>)</a:t>
            </a:r>
            <a:r>
              <a:rPr lang="zh-CN" altLang="en-US" sz="2400" dirty="0" smtClean="0">
                <a:latin typeface="宋体" pitchFamily="2" charset="-122"/>
              </a:rPr>
              <a:t>路由协议</a:t>
            </a:r>
            <a:endParaRPr lang="en-US" altLang="zh-CN" sz="2400" dirty="0" smtClean="0">
              <a:latin typeface="宋体" pitchFamily="2" charset="-122"/>
            </a:endParaRPr>
          </a:p>
          <a:p>
            <a:pPr eaLnBrk="1" hangingPunct="1">
              <a:buFontTx/>
              <a:buNone/>
            </a:pPr>
            <a:r>
              <a:rPr lang="en-US" altLang="zh-CN" sz="2400" dirty="0" smtClean="0">
                <a:latin typeface="宋体" pitchFamily="2" charset="-122"/>
              </a:rPr>
              <a:t>1.</a:t>
            </a:r>
            <a:r>
              <a:rPr lang="zh-CN" altLang="en-US" sz="2400" dirty="0" smtClean="0">
                <a:latin typeface="宋体" pitchFamily="2" charset="-122"/>
              </a:rPr>
              <a:t>自治系统</a:t>
            </a:r>
            <a:endParaRPr lang="en-US" altLang="zh-CN" sz="2400" dirty="0" smtClean="0">
              <a:latin typeface="宋体" pitchFamily="2" charset="-122"/>
            </a:endParaRPr>
          </a:p>
          <a:p>
            <a:pPr eaLnBrk="1" hangingPunct="1">
              <a:buFontTx/>
              <a:buNone/>
            </a:pPr>
            <a:r>
              <a:rPr lang="en-US" altLang="zh-CN" sz="2400" dirty="0" smtClean="0">
                <a:latin typeface="宋体" pitchFamily="2" charset="-122"/>
              </a:rPr>
              <a:t>2.</a:t>
            </a:r>
            <a:r>
              <a:rPr lang="zh-CN" altLang="en-US" sz="2400" dirty="0" smtClean="0">
                <a:latin typeface="宋体" pitchFamily="2" charset="-122"/>
              </a:rPr>
              <a:t>域内路由与域间路由</a:t>
            </a:r>
            <a:endParaRPr lang="en-US" altLang="zh-CN" sz="2400" dirty="0" smtClean="0">
              <a:latin typeface="宋体" pitchFamily="2" charset="-122"/>
            </a:endParaRPr>
          </a:p>
          <a:p>
            <a:pPr eaLnBrk="1" hangingPunct="1">
              <a:buFontTx/>
              <a:buNone/>
            </a:pPr>
            <a:r>
              <a:rPr lang="en-US" altLang="zh-CN" sz="2400" dirty="0" smtClean="0">
                <a:latin typeface="宋体" pitchFamily="2" charset="-122"/>
              </a:rPr>
              <a:t>3.RIP</a:t>
            </a:r>
            <a:r>
              <a:rPr lang="zh-CN" altLang="en-US" sz="2400" dirty="0" smtClean="0">
                <a:latin typeface="宋体" pitchFamily="2" charset="-122"/>
              </a:rPr>
              <a:t>路由协议</a:t>
            </a:r>
            <a:endParaRPr lang="en-US" altLang="zh-CN" sz="2400" dirty="0" smtClean="0">
              <a:latin typeface="宋体" pitchFamily="2" charset="-122"/>
            </a:endParaRPr>
          </a:p>
          <a:p>
            <a:pPr eaLnBrk="1" hangingPunct="1">
              <a:buFontTx/>
              <a:buNone/>
            </a:pPr>
            <a:r>
              <a:rPr lang="en-US" altLang="zh-CN" sz="2400" dirty="0" smtClean="0">
                <a:latin typeface="宋体" pitchFamily="2" charset="-122"/>
              </a:rPr>
              <a:t>4.OSPF</a:t>
            </a:r>
            <a:r>
              <a:rPr lang="zh-CN" altLang="en-US" sz="2400" dirty="0" smtClean="0">
                <a:latin typeface="宋体" pitchFamily="2" charset="-122"/>
              </a:rPr>
              <a:t>路由协议</a:t>
            </a:r>
            <a:endParaRPr lang="en-US" altLang="zh-CN" sz="2400" dirty="0" smtClean="0">
              <a:latin typeface="宋体" pitchFamily="2" charset="-122"/>
            </a:endParaRPr>
          </a:p>
          <a:p>
            <a:pPr eaLnBrk="1" hangingPunct="1">
              <a:buFontTx/>
              <a:buNone/>
            </a:pPr>
            <a:r>
              <a:rPr lang="en-US" altLang="zh-CN" sz="2400" dirty="0" smtClean="0">
                <a:latin typeface="宋体" pitchFamily="2" charset="-122"/>
              </a:rPr>
              <a:t>5.BGP</a:t>
            </a:r>
            <a:r>
              <a:rPr lang="zh-CN" altLang="en-US" sz="2400" dirty="0" smtClean="0">
                <a:latin typeface="宋体" pitchFamily="2" charset="-122"/>
              </a:rPr>
              <a:t>路由协议</a:t>
            </a:r>
            <a:endParaRPr lang="en-US" altLang="zh-CN" sz="2400" dirty="0">
              <a:latin typeface="宋体" pitchFamily="2" charset="-122"/>
            </a:endParaRPr>
          </a:p>
          <a:p>
            <a:pPr eaLnBrk="1" hangingPunct="1">
              <a:buFontTx/>
              <a:buNone/>
            </a:pPr>
            <a:endParaRPr lang="en-US" altLang="zh-CN" sz="2400" dirty="0" smtClean="0">
              <a:latin typeface="宋体" pitchFamily="2" charset="-122"/>
            </a:endParaRPr>
          </a:p>
          <a:p>
            <a:pPr eaLnBrk="1" hangingPunct="1">
              <a:buFontTx/>
              <a:buNone/>
            </a:pPr>
            <a:r>
              <a:rPr lang="en-US" altLang="zh-CN" sz="2400" dirty="0" smtClean="0">
                <a:latin typeface="宋体" pitchFamily="2" charset="-122"/>
              </a:rPr>
              <a:t>(</a:t>
            </a:r>
            <a:r>
              <a:rPr lang="zh-CN" altLang="en-US" sz="2400" dirty="0" smtClean="0">
                <a:latin typeface="宋体" pitchFamily="2" charset="-122"/>
              </a:rPr>
              <a:t>六</a:t>
            </a:r>
            <a:r>
              <a:rPr lang="en-US" altLang="zh-CN" sz="2400" dirty="0" smtClean="0">
                <a:latin typeface="宋体" pitchFamily="2" charset="-122"/>
              </a:rPr>
              <a:t>)IP</a:t>
            </a:r>
            <a:r>
              <a:rPr lang="zh-CN" altLang="en-US" sz="2400" dirty="0" smtClean="0">
                <a:latin typeface="宋体" pitchFamily="2" charset="-122"/>
              </a:rPr>
              <a:t>组播</a:t>
            </a:r>
            <a:endParaRPr lang="en-US" altLang="zh-CN" sz="2400" dirty="0">
              <a:latin typeface="宋体" pitchFamily="2" charset="-122"/>
            </a:endParaRPr>
          </a:p>
          <a:p>
            <a:pPr eaLnBrk="1" hangingPunct="1">
              <a:buNone/>
            </a:pPr>
            <a:r>
              <a:rPr lang="en-US" altLang="zh-CN" sz="2400" dirty="0">
                <a:latin typeface="宋体" pitchFamily="2" charset="-122"/>
              </a:rPr>
              <a:t>1.</a:t>
            </a:r>
            <a:r>
              <a:rPr lang="zh-CN" altLang="en-US" sz="2400" dirty="0">
                <a:latin typeface="宋体" pitchFamily="2" charset="-122"/>
              </a:rPr>
              <a:t>组播的概念</a:t>
            </a:r>
          </a:p>
          <a:p>
            <a:pPr eaLnBrk="1" hangingPunct="1">
              <a:buNone/>
            </a:pPr>
            <a:r>
              <a:rPr lang="en-US" altLang="zh-CN" sz="2400" dirty="0">
                <a:latin typeface="宋体" pitchFamily="2" charset="-122"/>
              </a:rPr>
              <a:t>2.IP</a:t>
            </a:r>
            <a:r>
              <a:rPr lang="zh-CN" altLang="en-US" sz="2400" dirty="0">
                <a:latin typeface="宋体" pitchFamily="2" charset="-122"/>
              </a:rPr>
              <a:t>组播地址</a:t>
            </a:r>
          </a:p>
          <a:p>
            <a:pPr eaLnBrk="1" hangingPunct="1">
              <a:buNone/>
            </a:pPr>
            <a:r>
              <a:rPr lang="en-US" altLang="zh-CN" sz="2400" dirty="0">
                <a:latin typeface="宋体" pitchFamily="2" charset="-122"/>
              </a:rPr>
              <a:t>3.</a:t>
            </a:r>
            <a:r>
              <a:rPr lang="zh-CN" altLang="en-US" sz="2400" dirty="0">
                <a:latin typeface="宋体" pitchFamily="2" charset="-122"/>
              </a:rPr>
              <a:t>组播路由算法</a:t>
            </a:r>
            <a:r>
              <a:rPr lang="zh-CN" altLang="en-US" sz="2400" dirty="0" smtClean="0">
                <a:latin typeface="宋体" pitchFamily="2" charset="-122"/>
              </a:rPr>
              <a:t/>
            </a:r>
            <a:br>
              <a:rPr lang="zh-CN" altLang="en-US" sz="2400" dirty="0" smtClean="0">
                <a:latin typeface="宋体" pitchFamily="2" charset="-122"/>
              </a:rPr>
            </a:br>
            <a:r>
              <a:rPr lang="zh-CN" altLang="en-US" sz="2400" dirty="0" smtClean="0">
                <a:latin typeface="宋体" pitchFamily="2" charset="-122"/>
              </a:rPr>
              <a:t/>
            </a:r>
            <a:br>
              <a:rPr lang="zh-CN" altLang="en-US" sz="2400" dirty="0" smtClean="0">
                <a:latin typeface="宋体" pitchFamily="2" charset="-122"/>
              </a:rPr>
            </a:br>
            <a:endParaRPr lang="zh-CN" altLang="en-US" sz="2400" dirty="0" smtClean="0">
              <a:latin typeface="宋体" pitchFamily="2" charset="-122"/>
            </a:endParaRPr>
          </a:p>
        </p:txBody>
      </p:sp>
      <p:sp>
        <p:nvSpPr>
          <p:cNvPr id="12293" name="Rectangle 4"/>
          <p:cNvSpPr>
            <a:spLocks noGrp="1" noChangeArrowheads="1"/>
          </p:cNvSpPr>
          <p:nvPr>
            <p:ph type="body" sz="half" idx="2"/>
          </p:nvPr>
        </p:nvSpPr>
        <p:spPr>
          <a:xfrm>
            <a:off x="4676775" y="1017588"/>
            <a:ext cx="4183063" cy="5146675"/>
          </a:xfrm>
        </p:spPr>
        <p:txBody>
          <a:bodyPr/>
          <a:lstStyle/>
          <a:p>
            <a:pPr eaLnBrk="1" hangingPunct="1">
              <a:buFontTx/>
              <a:buNone/>
            </a:pPr>
            <a:r>
              <a:rPr lang="en-US" altLang="zh-CN" sz="1800" dirty="0" smtClean="0">
                <a:latin typeface="宋体" pitchFamily="2" charset="-122"/>
              </a:rPr>
              <a:t>(</a:t>
            </a:r>
            <a:r>
              <a:rPr lang="zh-CN" altLang="en-US" sz="2400" dirty="0" smtClean="0">
                <a:latin typeface="宋体" pitchFamily="2" charset="-122"/>
              </a:rPr>
              <a:t>七</a:t>
            </a:r>
            <a:r>
              <a:rPr lang="en-US" altLang="zh-CN" sz="2400" dirty="0" smtClean="0">
                <a:latin typeface="宋体" pitchFamily="2" charset="-122"/>
              </a:rPr>
              <a:t>)</a:t>
            </a:r>
            <a:r>
              <a:rPr lang="zh-CN" altLang="en-US" sz="2400" dirty="0" smtClean="0">
                <a:latin typeface="宋体" pitchFamily="2" charset="-122"/>
              </a:rPr>
              <a:t>移动</a:t>
            </a:r>
            <a:r>
              <a:rPr lang="en-US" altLang="zh-CN" sz="2400" dirty="0" smtClean="0">
                <a:latin typeface="宋体" pitchFamily="2" charset="-122"/>
              </a:rPr>
              <a:t>IP</a:t>
            </a:r>
          </a:p>
          <a:p>
            <a:pPr eaLnBrk="1" hangingPunct="1">
              <a:buFontTx/>
              <a:buNone/>
            </a:pPr>
            <a:r>
              <a:rPr lang="en-US" altLang="zh-CN" sz="2400" dirty="0" smtClean="0">
                <a:latin typeface="宋体" pitchFamily="2" charset="-122"/>
              </a:rPr>
              <a:t>1.</a:t>
            </a:r>
            <a:r>
              <a:rPr lang="zh-CN" altLang="en-US" sz="2400" dirty="0" smtClean="0">
                <a:latin typeface="宋体" pitchFamily="2" charset="-122"/>
              </a:rPr>
              <a:t>移动</a:t>
            </a:r>
            <a:r>
              <a:rPr lang="en-US" altLang="zh-CN" sz="2400" dirty="0" smtClean="0">
                <a:latin typeface="宋体" pitchFamily="2" charset="-122"/>
              </a:rPr>
              <a:t>IP</a:t>
            </a:r>
            <a:r>
              <a:rPr lang="zh-CN" altLang="en-US" sz="2400" dirty="0" smtClean="0">
                <a:latin typeface="宋体" pitchFamily="2" charset="-122"/>
              </a:rPr>
              <a:t>的概念</a:t>
            </a:r>
            <a:endParaRPr lang="en-US" altLang="zh-CN" sz="2400" dirty="0" smtClean="0">
              <a:latin typeface="宋体" pitchFamily="2" charset="-122"/>
            </a:endParaRPr>
          </a:p>
          <a:p>
            <a:pPr eaLnBrk="1" hangingPunct="1">
              <a:buFontTx/>
              <a:buNone/>
            </a:pPr>
            <a:r>
              <a:rPr lang="en-US" altLang="zh-CN" sz="2400" dirty="0" smtClean="0">
                <a:latin typeface="宋体" pitchFamily="2" charset="-122"/>
              </a:rPr>
              <a:t>2.</a:t>
            </a:r>
            <a:r>
              <a:rPr lang="zh-CN" altLang="en-US" sz="2400" dirty="0" smtClean="0">
                <a:latin typeface="宋体" pitchFamily="2" charset="-122"/>
              </a:rPr>
              <a:t>移动</a:t>
            </a:r>
            <a:r>
              <a:rPr lang="en-US" altLang="zh-CN" sz="2400" dirty="0" smtClean="0">
                <a:latin typeface="宋体" pitchFamily="2" charset="-122"/>
              </a:rPr>
              <a:t>IP</a:t>
            </a:r>
            <a:r>
              <a:rPr lang="zh-CN" altLang="en-US" sz="2400" dirty="0" smtClean="0">
                <a:latin typeface="宋体" pitchFamily="2" charset="-122"/>
              </a:rPr>
              <a:t>的通信过程</a:t>
            </a:r>
            <a:br>
              <a:rPr lang="zh-CN" altLang="en-US" sz="2400" dirty="0" smtClean="0">
                <a:latin typeface="宋体" pitchFamily="2" charset="-122"/>
              </a:rPr>
            </a:br>
            <a:endParaRPr lang="zh-CN" altLang="en-US" sz="2400" dirty="0" smtClean="0">
              <a:latin typeface="宋体" pitchFamily="2" charset="-122"/>
            </a:endParaRPr>
          </a:p>
          <a:p>
            <a:pPr eaLnBrk="1" hangingPunct="1">
              <a:buFontTx/>
              <a:buNone/>
            </a:pPr>
            <a:r>
              <a:rPr lang="en-US" altLang="zh-CN" sz="2400" dirty="0" smtClean="0">
                <a:latin typeface="宋体" pitchFamily="2" charset="-122"/>
              </a:rPr>
              <a:t>(</a:t>
            </a:r>
            <a:r>
              <a:rPr lang="zh-CN" altLang="en-US" sz="2400" dirty="0" smtClean="0">
                <a:latin typeface="宋体" pitchFamily="2" charset="-122"/>
              </a:rPr>
              <a:t>八</a:t>
            </a:r>
            <a:r>
              <a:rPr lang="en-US" altLang="zh-CN" sz="2400" dirty="0" smtClean="0">
                <a:latin typeface="宋体" pitchFamily="2" charset="-122"/>
              </a:rPr>
              <a:t>)</a:t>
            </a:r>
            <a:r>
              <a:rPr lang="zh-CN" altLang="en-US" sz="2400" dirty="0" smtClean="0">
                <a:latin typeface="宋体" pitchFamily="2" charset="-122"/>
              </a:rPr>
              <a:t>网络层设备</a:t>
            </a:r>
            <a:endParaRPr lang="en-US" altLang="zh-CN" sz="2400" dirty="0" smtClean="0">
              <a:latin typeface="宋体" pitchFamily="2" charset="-122"/>
            </a:endParaRPr>
          </a:p>
          <a:p>
            <a:pPr eaLnBrk="1" hangingPunct="1">
              <a:buFontTx/>
              <a:buNone/>
            </a:pPr>
            <a:r>
              <a:rPr lang="en-US" altLang="zh-CN" sz="2400" dirty="0" smtClean="0">
                <a:latin typeface="宋体" pitchFamily="2" charset="-122"/>
              </a:rPr>
              <a:t>1.</a:t>
            </a:r>
            <a:r>
              <a:rPr lang="zh-CN" altLang="en-US" sz="2400" dirty="0" smtClean="0">
                <a:latin typeface="宋体" pitchFamily="2" charset="-122"/>
              </a:rPr>
              <a:t>路由器的组成和功能</a:t>
            </a:r>
            <a:endParaRPr lang="en-US" altLang="zh-CN" sz="2400" dirty="0" smtClean="0">
              <a:latin typeface="宋体" pitchFamily="2" charset="-122"/>
            </a:endParaRPr>
          </a:p>
          <a:p>
            <a:pPr eaLnBrk="1" hangingPunct="1">
              <a:buFontTx/>
              <a:buNone/>
            </a:pPr>
            <a:r>
              <a:rPr lang="en-US" altLang="zh-CN" sz="2400" dirty="0" smtClean="0">
                <a:latin typeface="宋体" pitchFamily="2" charset="-122"/>
              </a:rPr>
              <a:t>2.</a:t>
            </a:r>
            <a:r>
              <a:rPr lang="zh-CN" altLang="en-US" sz="2400" dirty="0" smtClean="0">
                <a:latin typeface="宋体" pitchFamily="2" charset="-122"/>
              </a:rPr>
              <a:t>路由表与路由转发</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4"/>
          <p:cNvSpPr>
            <a:spLocks noGrp="1"/>
          </p:cNvSpPr>
          <p:nvPr>
            <p:ph type="ftr" sz="quarter" idx="10"/>
          </p:nvPr>
        </p:nvSpPr>
        <p:spPr>
          <a:noFill/>
        </p:spPr>
        <p:txBody>
          <a:bodyPr/>
          <a:lstStyle/>
          <a:p>
            <a:r>
              <a:rPr lang="en-US" altLang="zh-CN"/>
              <a:t>Preface</a:t>
            </a:r>
          </a:p>
        </p:txBody>
      </p:sp>
      <p:sp>
        <p:nvSpPr>
          <p:cNvPr id="13315" name="Rectangle 2"/>
          <p:cNvSpPr>
            <a:spLocks noGrp="1" noChangeArrowheads="1"/>
          </p:cNvSpPr>
          <p:nvPr>
            <p:ph type="title"/>
          </p:nvPr>
        </p:nvSpPr>
        <p:spPr>
          <a:xfrm>
            <a:off x="358775" y="228600"/>
            <a:ext cx="8461375" cy="608112"/>
          </a:xfrm>
        </p:spPr>
        <p:txBody>
          <a:bodyPr/>
          <a:lstStyle/>
          <a:p>
            <a:pPr eaLnBrk="1" hangingPunct="1"/>
            <a:r>
              <a:rPr lang="zh-CN" altLang="en-US" dirty="0" smtClean="0"/>
              <a:t>五、传输层 </a:t>
            </a:r>
          </a:p>
        </p:txBody>
      </p:sp>
      <p:sp>
        <p:nvSpPr>
          <p:cNvPr id="13316" name="Rectangle 3"/>
          <p:cNvSpPr>
            <a:spLocks noGrp="1" noChangeArrowheads="1"/>
          </p:cNvSpPr>
          <p:nvPr>
            <p:ph type="body" sz="half" idx="1"/>
          </p:nvPr>
        </p:nvSpPr>
        <p:spPr>
          <a:xfrm>
            <a:off x="323850" y="1052513"/>
            <a:ext cx="4248150" cy="5043487"/>
          </a:xfrm>
        </p:spPr>
        <p:txBody>
          <a:bodyPr/>
          <a:lstStyle/>
          <a:p>
            <a:pPr eaLnBrk="1" hangingPunct="1">
              <a:buFontTx/>
              <a:buNone/>
            </a:pPr>
            <a:r>
              <a:rPr lang="en-US" altLang="zh-CN" sz="2400" dirty="0"/>
              <a:t>(</a:t>
            </a:r>
            <a:r>
              <a:rPr lang="zh-CN" altLang="en-US" sz="2400" dirty="0"/>
              <a:t>一</a:t>
            </a:r>
            <a:r>
              <a:rPr lang="en-US" altLang="zh-CN" sz="2400" dirty="0"/>
              <a:t>) </a:t>
            </a:r>
            <a:r>
              <a:rPr lang="zh-CN" altLang="en-US" sz="2400" dirty="0"/>
              <a:t>传输层提供的</a:t>
            </a:r>
            <a:r>
              <a:rPr lang="zh-CN" altLang="en-US" sz="2400" dirty="0" smtClean="0"/>
              <a:t>服务</a:t>
            </a:r>
            <a:endParaRPr lang="en-US" altLang="zh-CN" sz="2400" dirty="0" smtClean="0"/>
          </a:p>
          <a:p>
            <a:pPr eaLnBrk="1" hangingPunct="1">
              <a:buFontTx/>
              <a:buNone/>
            </a:pPr>
            <a:r>
              <a:rPr lang="en-US" altLang="zh-CN" sz="2400" dirty="0" smtClean="0"/>
              <a:t>1. </a:t>
            </a:r>
            <a:r>
              <a:rPr lang="zh-CN" altLang="en-US" sz="2400" dirty="0" smtClean="0"/>
              <a:t>传输层的功能</a:t>
            </a:r>
            <a:br>
              <a:rPr lang="zh-CN" altLang="en-US" sz="2400" dirty="0" smtClean="0"/>
            </a:br>
            <a:endParaRPr lang="en-US" altLang="zh-CN" sz="2400" dirty="0" smtClean="0"/>
          </a:p>
          <a:p>
            <a:pPr eaLnBrk="1" hangingPunct="1">
              <a:buFontTx/>
              <a:buNone/>
            </a:pPr>
            <a:r>
              <a:rPr lang="en-US" altLang="zh-CN" sz="2400" dirty="0" smtClean="0"/>
              <a:t>2. </a:t>
            </a:r>
            <a:r>
              <a:rPr lang="zh-CN" altLang="en-US" sz="2400" dirty="0" smtClean="0"/>
              <a:t>传输层寻址与端口</a:t>
            </a:r>
            <a:br>
              <a:rPr lang="zh-CN" altLang="en-US" sz="2400" dirty="0" smtClean="0"/>
            </a:br>
            <a:endParaRPr lang="en-US" altLang="zh-CN" sz="2400" dirty="0" smtClean="0"/>
          </a:p>
          <a:p>
            <a:pPr eaLnBrk="1" hangingPunct="1">
              <a:buFontTx/>
              <a:buNone/>
            </a:pPr>
            <a:r>
              <a:rPr lang="en-US" altLang="zh-CN" sz="2400" dirty="0" smtClean="0"/>
              <a:t>3. </a:t>
            </a:r>
            <a:r>
              <a:rPr lang="zh-CN" altLang="en-US" sz="2400" dirty="0" smtClean="0"/>
              <a:t>无连接服务与面向连接服务</a:t>
            </a:r>
            <a:br>
              <a:rPr lang="zh-CN" altLang="en-US" sz="2400" dirty="0" smtClean="0"/>
            </a:br>
            <a:endParaRPr lang="zh-CN" altLang="en-US" sz="2400" dirty="0" smtClean="0"/>
          </a:p>
          <a:p>
            <a:pPr eaLnBrk="1" hangingPunct="1">
              <a:buFontTx/>
              <a:buNone/>
            </a:pPr>
            <a:r>
              <a:rPr lang="en-US" altLang="zh-CN" sz="2400" dirty="0" smtClean="0"/>
              <a:t>(</a:t>
            </a:r>
            <a:r>
              <a:rPr lang="zh-CN" altLang="en-US" sz="2400" dirty="0" smtClean="0"/>
              <a:t>二</a:t>
            </a:r>
            <a:r>
              <a:rPr lang="en-US" altLang="zh-CN" sz="2400" dirty="0" smtClean="0"/>
              <a:t>) UDP</a:t>
            </a:r>
            <a:r>
              <a:rPr lang="zh-CN" altLang="en-US" sz="2400" dirty="0" smtClean="0"/>
              <a:t>协议</a:t>
            </a:r>
            <a:br>
              <a:rPr lang="zh-CN" altLang="en-US" sz="2400" dirty="0" smtClean="0"/>
            </a:br>
            <a:endParaRPr lang="en-US" altLang="zh-CN" sz="2400" dirty="0"/>
          </a:p>
          <a:p>
            <a:pPr eaLnBrk="1" hangingPunct="1">
              <a:buFontTx/>
              <a:buNone/>
            </a:pPr>
            <a:r>
              <a:rPr lang="en-US" altLang="zh-CN" sz="2400" dirty="0" smtClean="0"/>
              <a:t>1. UDP</a:t>
            </a:r>
            <a:r>
              <a:rPr lang="zh-CN" altLang="en-US" sz="2400" dirty="0" smtClean="0"/>
              <a:t>数据报</a:t>
            </a:r>
            <a:br>
              <a:rPr lang="zh-CN" altLang="en-US" sz="2400" dirty="0" smtClean="0"/>
            </a:br>
            <a:endParaRPr lang="en-US" altLang="zh-CN" sz="2400" dirty="0" smtClean="0"/>
          </a:p>
          <a:p>
            <a:pPr eaLnBrk="1" hangingPunct="1">
              <a:buFontTx/>
              <a:buNone/>
            </a:pPr>
            <a:r>
              <a:rPr lang="en-US" altLang="zh-CN" sz="2400" dirty="0" smtClean="0"/>
              <a:t>2. UDP</a:t>
            </a:r>
            <a:r>
              <a:rPr lang="zh-CN" altLang="en-US" sz="2400" dirty="0" smtClean="0"/>
              <a:t>校验</a:t>
            </a:r>
            <a:br>
              <a:rPr lang="zh-CN" altLang="en-US" sz="2400" dirty="0" smtClean="0"/>
            </a:br>
            <a:r>
              <a:rPr lang="zh-CN" altLang="en-US" sz="2400" dirty="0" smtClean="0"/>
              <a:t/>
            </a:r>
            <a:br>
              <a:rPr lang="zh-CN" altLang="en-US" sz="2400" dirty="0" smtClean="0"/>
            </a:br>
            <a:r>
              <a:rPr lang="zh-CN" altLang="en-US" sz="2400" dirty="0" smtClean="0"/>
              <a:t/>
            </a:r>
            <a:br>
              <a:rPr lang="zh-CN" altLang="en-US" sz="2400" dirty="0" smtClean="0"/>
            </a:br>
            <a:r>
              <a:rPr lang="zh-CN" altLang="en-US" sz="2400" dirty="0" smtClean="0"/>
              <a:t/>
            </a:r>
            <a:br>
              <a:rPr lang="zh-CN" altLang="en-US" sz="2400" dirty="0" smtClean="0"/>
            </a:br>
            <a:endParaRPr lang="zh-CN" altLang="en-US" sz="2400" dirty="0" smtClean="0"/>
          </a:p>
        </p:txBody>
      </p:sp>
      <p:sp>
        <p:nvSpPr>
          <p:cNvPr id="13317" name="Rectangle 4"/>
          <p:cNvSpPr>
            <a:spLocks noGrp="1" noChangeArrowheads="1"/>
          </p:cNvSpPr>
          <p:nvPr>
            <p:ph type="body" sz="half" idx="2"/>
          </p:nvPr>
        </p:nvSpPr>
        <p:spPr>
          <a:xfrm>
            <a:off x="4676775" y="1160463"/>
            <a:ext cx="4183063" cy="5003800"/>
          </a:xfrm>
        </p:spPr>
        <p:txBody>
          <a:bodyPr/>
          <a:lstStyle/>
          <a:p>
            <a:pPr eaLnBrk="1" hangingPunct="1">
              <a:buFontTx/>
              <a:buNone/>
            </a:pPr>
            <a:r>
              <a:rPr lang="en-US" altLang="zh-CN" sz="2400" dirty="0" smtClean="0"/>
              <a:t>(</a:t>
            </a:r>
            <a:r>
              <a:rPr lang="zh-CN" altLang="en-US" sz="2400" dirty="0" smtClean="0"/>
              <a:t>三</a:t>
            </a:r>
            <a:r>
              <a:rPr lang="en-US" altLang="zh-CN" sz="2400" dirty="0" smtClean="0"/>
              <a:t>) TCP</a:t>
            </a:r>
            <a:r>
              <a:rPr lang="zh-CN" altLang="en-US" sz="2400" dirty="0" smtClean="0"/>
              <a:t>协议</a:t>
            </a:r>
            <a:endParaRPr lang="en-US" altLang="zh-CN" sz="2400" dirty="0" smtClean="0"/>
          </a:p>
          <a:p>
            <a:pPr eaLnBrk="1" hangingPunct="1">
              <a:buFontTx/>
              <a:buNone/>
            </a:pPr>
            <a:r>
              <a:rPr lang="en-US" altLang="zh-CN" sz="2400" dirty="0" smtClean="0"/>
              <a:t>1. TCP</a:t>
            </a:r>
            <a:r>
              <a:rPr lang="zh-CN" altLang="en-US" sz="2400" dirty="0" smtClean="0"/>
              <a:t>段</a:t>
            </a:r>
            <a:br>
              <a:rPr lang="zh-CN" altLang="en-US" sz="2400" dirty="0" smtClean="0"/>
            </a:br>
            <a:endParaRPr lang="zh-CN" altLang="en-US" sz="2400" dirty="0" smtClean="0"/>
          </a:p>
          <a:p>
            <a:pPr eaLnBrk="1" hangingPunct="1">
              <a:buFontTx/>
              <a:buNone/>
            </a:pPr>
            <a:r>
              <a:rPr lang="en-US" altLang="zh-CN" sz="2400" dirty="0" smtClean="0"/>
              <a:t>2. TCP</a:t>
            </a:r>
            <a:r>
              <a:rPr lang="zh-CN" altLang="en-US" sz="2400" dirty="0" smtClean="0"/>
              <a:t>连接管理</a:t>
            </a:r>
            <a:br>
              <a:rPr lang="zh-CN" altLang="en-US" sz="2400" dirty="0" smtClean="0"/>
            </a:br>
            <a:endParaRPr lang="zh-CN" altLang="en-US" sz="2400" dirty="0" smtClean="0"/>
          </a:p>
          <a:p>
            <a:pPr eaLnBrk="1" hangingPunct="1">
              <a:buFontTx/>
              <a:buNone/>
            </a:pPr>
            <a:r>
              <a:rPr lang="en-US" altLang="zh-CN" sz="2400" dirty="0" smtClean="0"/>
              <a:t>3. TCP</a:t>
            </a:r>
            <a:r>
              <a:rPr lang="zh-CN" altLang="en-US" sz="2400" dirty="0" smtClean="0"/>
              <a:t>可靠传输</a:t>
            </a:r>
            <a:br>
              <a:rPr lang="zh-CN" altLang="en-US" sz="2400" dirty="0" smtClean="0"/>
            </a:br>
            <a:endParaRPr lang="zh-CN" altLang="en-US" sz="2400" dirty="0" smtClean="0"/>
          </a:p>
          <a:p>
            <a:pPr eaLnBrk="1" hangingPunct="1">
              <a:buFontTx/>
              <a:buNone/>
            </a:pPr>
            <a:r>
              <a:rPr lang="en-US" altLang="zh-CN" sz="2400" dirty="0" smtClean="0"/>
              <a:t>4. TCP</a:t>
            </a:r>
            <a:r>
              <a:rPr lang="zh-CN" altLang="en-US" sz="2400" dirty="0" smtClean="0"/>
              <a:t>流量控制与拥塞控制</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a:spLocks noGrp="1"/>
          </p:cNvSpPr>
          <p:nvPr>
            <p:ph type="ftr" sz="quarter" idx="10"/>
          </p:nvPr>
        </p:nvSpPr>
        <p:spPr>
          <a:noFill/>
        </p:spPr>
        <p:txBody>
          <a:bodyPr/>
          <a:lstStyle/>
          <a:p>
            <a:r>
              <a:rPr lang="en-US" altLang="zh-CN"/>
              <a:t>Preface</a:t>
            </a:r>
          </a:p>
        </p:txBody>
      </p:sp>
      <p:sp>
        <p:nvSpPr>
          <p:cNvPr id="14339" name="Rectangle 2"/>
          <p:cNvSpPr>
            <a:spLocks noGrp="1" noChangeArrowheads="1"/>
          </p:cNvSpPr>
          <p:nvPr>
            <p:ph type="title"/>
          </p:nvPr>
        </p:nvSpPr>
        <p:spPr>
          <a:xfrm>
            <a:off x="358775" y="228600"/>
            <a:ext cx="8461375" cy="531813"/>
          </a:xfrm>
        </p:spPr>
        <p:txBody>
          <a:bodyPr/>
          <a:lstStyle/>
          <a:p>
            <a:pPr eaLnBrk="1" hangingPunct="1"/>
            <a:r>
              <a:rPr lang="zh-CN" altLang="en-US" smtClean="0"/>
              <a:t>六、应用层</a:t>
            </a:r>
          </a:p>
        </p:txBody>
      </p:sp>
      <p:sp>
        <p:nvSpPr>
          <p:cNvPr id="14340" name="Rectangle 3"/>
          <p:cNvSpPr>
            <a:spLocks noGrp="1" noChangeArrowheads="1"/>
          </p:cNvSpPr>
          <p:nvPr>
            <p:ph type="body" sz="half" idx="1"/>
          </p:nvPr>
        </p:nvSpPr>
        <p:spPr>
          <a:xfrm>
            <a:off x="323850" y="1052513"/>
            <a:ext cx="4248150" cy="5043487"/>
          </a:xfrm>
        </p:spPr>
        <p:txBody>
          <a:bodyPr/>
          <a:lstStyle/>
          <a:p>
            <a:pPr eaLnBrk="1" hangingPunct="1">
              <a:buFontTx/>
              <a:buNone/>
            </a:pPr>
            <a:r>
              <a:rPr lang="zh-CN" altLang="zh-CN" sz="2400" smtClean="0">
                <a:latin typeface="宋体" pitchFamily="2" charset="-122"/>
              </a:rPr>
              <a:t>(一)网络应用模型</a:t>
            </a:r>
            <a:endParaRPr lang="zh-CN" altLang="en-US" sz="2400" smtClean="0">
              <a:latin typeface="宋体" pitchFamily="2" charset="-122"/>
            </a:endParaRPr>
          </a:p>
          <a:p>
            <a:pPr eaLnBrk="1" hangingPunct="1">
              <a:buFontTx/>
              <a:buNone/>
            </a:pPr>
            <a:r>
              <a:rPr lang="en-US" altLang="zh-CN" sz="2400" smtClean="0">
                <a:latin typeface="宋体" pitchFamily="2" charset="-122"/>
              </a:rPr>
              <a:t>1. </a:t>
            </a:r>
            <a:r>
              <a:rPr lang="zh-CN" altLang="en-US" sz="2400" smtClean="0">
                <a:latin typeface="宋体" pitchFamily="2" charset="-122"/>
              </a:rPr>
              <a:t>客户</a:t>
            </a:r>
            <a:r>
              <a:rPr lang="en-US" altLang="zh-CN" sz="2400" smtClean="0">
                <a:latin typeface="宋体" pitchFamily="2" charset="-122"/>
              </a:rPr>
              <a:t>/</a:t>
            </a:r>
            <a:r>
              <a:rPr lang="zh-CN" altLang="en-US" sz="2400" smtClean="0">
                <a:latin typeface="宋体" pitchFamily="2" charset="-122"/>
              </a:rPr>
              <a:t>服务器模型</a:t>
            </a:r>
          </a:p>
          <a:p>
            <a:pPr eaLnBrk="1" hangingPunct="1">
              <a:buFontTx/>
              <a:buNone/>
            </a:pPr>
            <a:r>
              <a:rPr lang="en-US" altLang="zh-CN" sz="2400" smtClean="0">
                <a:latin typeface="宋体" pitchFamily="2" charset="-122"/>
              </a:rPr>
              <a:t>2. P2P</a:t>
            </a:r>
            <a:r>
              <a:rPr lang="zh-CN" altLang="en-US" sz="2400" smtClean="0">
                <a:latin typeface="宋体" pitchFamily="2" charset="-122"/>
              </a:rPr>
              <a:t>模型</a:t>
            </a:r>
          </a:p>
          <a:p>
            <a:pPr eaLnBrk="1" hangingPunct="1">
              <a:buFontTx/>
              <a:buNone/>
            </a:pPr>
            <a:endParaRPr lang="zh-CN" altLang="en-US" sz="2400" smtClean="0">
              <a:latin typeface="宋体" pitchFamily="2" charset="-122"/>
            </a:endParaRPr>
          </a:p>
          <a:p>
            <a:pPr eaLnBrk="1" hangingPunct="1">
              <a:buFontTx/>
              <a:buNone/>
            </a:pPr>
            <a:r>
              <a:rPr lang="en-US" altLang="zh-CN" sz="2400" smtClean="0">
                <a:latin typeface="宋体" pitchFamily="2" charset="-122"/>
              </a:rPr>
              <a:t>(</a:t>
            </a:r>
            <a:r>
              <a:rPr lang="zh-CN" altLang="en-US" sz="2400" smtClean="0">
                <a:latin typeface="宋体" pitchFamily="2" charset="-122"/>
              </a:rPr>
              <a:t>二</a:t>
            </a:r>
            <a:r>
              <a:rPr lang="en-US" altLang="zh-CN" sz="2400" smtClean="0">
                <a:latin typeface="宋体" pitchFamily="2" charset="-122"/>
              </a:rPr>
              <a:t>) DNS</a:t>
            </a:r>
            <a:r>
              <a:rPr lang="zh-CN" altLang="en-US" sz="2400" smtClean="0">
                <a:latin typeface="宋体" pitchFamily="2" charset="-122"/>
              </a:rPr>
              <a:t>系统</a:t>
            </a:r>
          </a:p>
          <a:p>
            <a:pPr eaLnBrk="1" hangingPunct="1">
              <a:buFontTx/>
              <a:buNone/>
            </a:pPr>
            <a:r>
              <a:rPr lang="en-US" altLang="zh-CN" sz="2400" smtClean="0">
                <a:latin typeface="宋体" pitchFamily="2" charset="-122"/>
              </a:rPr>
              <a:t>1.</a:t>
            </a:r>
            <a:r>
              <a:rPr lang="zh-CN" altLang="en-US" sz="2400" smtClean="0">
                <a:latin typeface="宋体" pitchFamily="2" charset="-122"/>
              </a:rPr>
              <a:t>层次域名空间</a:t>
            </a:r>
          </a:p>
          <a:p>
            <a:pPr eaLnBrk="1" hangingPunct="1">
              <a:buFontTx/>
              <a:buNone/>
            </a:pPr>
            <a:r>
              <a:rPr lang="en-US" altLang="zh-CN" sz="2400" smtClean="0">
                <a:latin typeface="宋体" pitchFamily="2" charset="-122"/>
              </a:rPr>
              <a:t>2.</a:t>
            </a:r>
            <a:r>
              <a:rPr lang="zh-CN" altLang="en-US" sz="2400" smtClean="0">
                <a:latin typeface="宋体" pitchFamily="2" charset="-122"/>
              </a:rPr>
              <a:t>域名服务器</a:t>
            </a:r>
          </a:p>
          <a:p>
            <a:pPr eaLnBrk="1" hangingPunct="1">
              <a:buFontTx/>
              <a:buNone/>
            </a:pPr>
            <a:r>
              <a:rPr lang="en-US" altLang="zh-CN" sz="2400" smtClean="0">
                <a:latin typeface="宋体" pitchFamily="2" charset="-122"/>
              </a:rPr>
              <a:t>3. </a:t>
            </a:r>
            <a:r>
              <a:rPr lang="zh-CN" altLang="en-US" sz="2400" smtClean="0">
                <a:latin typeface="宋体" pitchFamily="2" charset="-122"/>
              </a:rPr>
              <a:t>域名解析过程</a:t>
            </a:r>
          </a:p>
          <a:p>
            <a:pPr eaLnBrk="1" hangingPunct="1">
              <a:buFontTx/>
              <a:buNone/>
            </a:pPr>
            <a:endParaRPr lang="zh-CN" altLang="en-US" sz="2400" smtClean="0">
              <a:latin typeface="宋体" pitchFamily="2" charset="-122"/>
            </a:endParaRPr>
          </a:p>
          <a:p>
            <a:pPr eaLnBrk="1" hangingPunct="1">
              <a:buFontTx/>
              <a:buNone/>
            </a:pPr>
            <a:r>
              <a:rPr lang="en-US" altLang="zh-CN" sz="2400" smtClean="0">
                <a:latin typeface="宋体" pitchFamily="2" charset="-122"/>
              </a:rPr>
              <a:t>(</a:t>
            </a:r>
            <a:r>
              <a:rPr lang="zh-CN" altLang="en-US" sz="2400" smtClean="0">
                <a:latin typeface="宋体" pitchFamily="2" charset="-122"/>
              </a:rPr>
              <a:t>三</a:t>
            </a:r>
            <a:r>
              <a:rPr lang="en-US" altLang="zh-CN" sz="2400" smtClean="0">
                <a:latin typeface="宋体" pitchFamily="2" charset="-122"/>
              </a:rPr>
              <a:t>)FTP</a:t>
            </a:r>
          </a:p>
          <a:p>
            <a:pPr eaLnBrk="1" hangingPunct="1">
              <a:buFontTx/>
              <a:buNone/>
            </a:pPr>
            <a:r>
              <a:rPr lang="en-US" altLang="zh-CN" sz="2400" smtClean="0">
                <a:latin typeface="宋体" pitchFamily="2" charset="-122"/>
              </a:rPr>
              <a:t>1. ftp</a:t>
            </a:r>
            <a:r>
              <a:rPr lang="zh-CN" altLang="en-US" sz="2400" smtClean="0">
                <a:latin typeface="宋体" pitchFamily="2" charset="-122"/>
              </a:rPr>
              <a:t>协议的工作原理</a:t>
            </a:r>
          </a:p>
        </p:txBody>
      </p:sp>
      <p:sp>
        <p:nvSpPr>
          <p:cNvPr id="14341" name="Rectangle 4"/>
          <p:cNvSpPr>
            <a:spLocks noGrp="1" noChangeArrowheads="1"/>
          </p:cNvSpPr>
          <p:nvPr>
            <p:ph type="body" sz="half" idx="2"/>
          </p:nvPr>
        </p:nvSpPr>
        <p:spPr>
          <a:xfrm>
            <a:off x="4672013" y="1160463"/>
            <a:ext cx="4176712" cy="5003800"/>
          </a:xfrm>
        </p:spPr>
        <p:txBody>
          <a:bodyPr/>
          <a:lstStyle/>
          <a:p>
            <a:pPr eaLnBrk="1" hangingPunct="1">
              <a:buFontTx/>
              <a:buNone/>
            </a:pPr>
            <a:r>
              <a:rPr lang="en-US" altLang="zh-CN" sz="2400" smtClean="0">
                <a:latin typeface="宋体" pitchFamily="2" charset="-122"/>
              </a:rPr>
              <a:t>2. </a:t>
            </a:r>
            <a:r>
              <a:rPr lang="zh-CN" altLang="en-US" sz="2400" smtClean="0">
                <a:latin typeface="宋体" pitchFamily="2" charset="-122"/>
              </a:rPr>
              <a:t>控制连接与数据连接</a:t>
            </a:r>
          </a:p>
          <a:p>
            <a:pPr eaLnBrk="1" hangingPunct="1">
              <a:buFontTx/>
              <a:buNone/>
            </a:pPr>
            <a:endParaRPr lang="zh-CN" altLang="en-US" sz="2400" smtClean="0"/>
          </a:p>
          <a:p>
            <a:pPr eaLnBrk="1" hangingPunct="1">
              <a:buFontTx/>
              <a:buNone/>
            </a:pPr>
            <a:r>
              <a:rPr lang="en-US" altLang="zh-CN" sz="2400" smtClean="0"/>
              <a:t>(</a:t>
            </a:r>
            <a:r>
              <a:rPr lang="zh-CN" altLang="en-US" sz="2400" smtClean="0"/>
              <a:t>四</a:t>
            </a:r>
            <a:r>
              <a:rPr lang="en-US" altLang="zh-CN" sz="2400" smtClean="0"/>
              <a:t>) </a:t>
            </a:r>
            <a:r>
              <a:rPr lang="zh-CN" altLang="en-US" sz="2400" smtClean="0"/>
              <a:t>电子邮件</a:t>
            </a:r>
          </a:p>
          <a:p>
            <a:pPr eaLnBrk="1" hangingPunct="1">
              <a:buFontTx/>
              <a:buNone/>
            </a:pPr>
            <a:r>
              <a:rPr lang="en-US" altLang="zh-CN" sz="2400" smtClean="0"/>
              <a:t>1.</a:t>
            </a:r>
            <a:r>
              <a:rPr lang="zh-CN" altLang="en-US" sz="2400" smtClean="0"/>
              <a:t>电子邮件系统的组成结构</a:t>
            </a:r>
          </a:p>
          <a:p>
            <a:pPr eaLnBrk="1" hangingPunct="1">
              <a:buFontTx/>
              <a:buNone/>
            </a:pPr>
            <a:r>
              <a:rPr lang="en-US" altLang="zh-CN" sz="2400" smtClean="0"/>
              <a:t>2.</a:t>
            </a:r>
            <a:r>
              <a:rPr lang="zh-CN" altLang="en-US" sz="2400" smtClean="0"/>
              <a:t>电子邮件格式与</a:t>
            </a:r>
            <a:r>
              <a:rPr lang="en-US" altLang="zh-CN" sz="2400" smtClean="0"/>
              <a:t>MIME</a:t>
            </a:r>
          </a:p>
          <a:p>
            <a:pPr eaLnBrk="1" hangingPunct="1">
              <a:buFontTx/>
              <a:buNone/>
            </a:pPr>
            <a:r>
              <a:rPr lang="en-US" altLang="zh-CN" sz="2400" smtClean="0"/>
              <a:t>3. SMTP</a:t>
            </a:r>
            <a:r>
              <a:rPr lang="zh-CN" altLang="en-US" sz="2400" smtClean="0"/>
              <a:t>协议与</a:t>
            </a:r>
            <a:r>
              <a:rPr lang="en-US" altLang="zh-CN" sz="2400" smtClean="0"/>
              <a:t>pop3</a:t>
            </a:r>
            <a:r>
              <a:rPr lang="zh-CN" altLang="en-US" sz="2400" smtClean="0"/>
              <a:t>协议</a:t>
            </a:r>
          </a:p>
          <a:p>
            <a:pPr eaLnBrk="1" hangingPunct="1">
              <a:buFontTx/>
              <a:buNone/>
            </a:pPr>
            <a:endParaRPr lang="zh-CN" altLang="en-US" sz="2400" smtClean="0"/>
          </a:p>
          <a:p>
            <a:pPr eaLnBrk="1" hangingPunct="1">
              <a:buFontTx/>
              <a:buNone/>
            </a:pPr>
            <a:r>
              <a:rPr lang="en-US" altLang="zh-CN" sz="2400" smtClean="0"/>
              <a:t>(</a:t>
            </a:r>
            <a:r>
              <a:rPr lang="zh-CN" altLang="en-US" sz="2400" smtClean="0"/>
              <a:t>五</a:t>
            </a:r>
            <a:r>
              <a:rPr lang="en-US" altLang="zh-CN" sz="2400" smtClean="0"/>
              <a:t>) WWW</a:t>
            </a:r>
          </a:p>
          <a:p>
            <a:pPr eaLnBrk="1" hangingPunct="1">
              <a:buFontTx/>
              <a:buNone/>
            </a:pPr>
            <a:r>
              <a:rPr lang="en-US" altLang="zh-CN" sz="2400" smtClean="0"/>
              <a:t>1.</a:t>
            </a:r>
            <a:r>
              <a:rPr lang="en-US" altLang="zh-CN" sz="2400" smtClean="0">
                <a:latin typeface="Arial" charset="0"/>
              </a:rPr>
              <a:t> </a:t>
            </a:r>
            <a:r>
              <a:rPr lang="en-US" altLang="zh-CN" sz="2400" smtClean="0"/>
              <a:t> WWW</a:t>
            </a:r>
            <a:r>
              <a:rPr lang="zh-CN" altLang="en-US" sz="2400" smtClean="0"/>
              <a:t>的概念与组成结构</a:t>
            </a:r>
          </a:p>
          <a:p>
            <a:pPr eaLnBrk="1" hangingPunct="1">
              <a:buFontTx/>
              <a:buNone/>
            </a:pPr>
            <a:r>
              <a:rPr lang="en-US" altLang="zh-CN" sz="2400" smtClean="0"/>
              <a:t>2.</a:t>
            </a:r>
            <a:r>
              <a:rPr lang="en-US" altLang="zh-CN" sz="2400" smtClean="0">
                <a:latin typeface="Arial" charset="0"/>
              </a:rPr>
              <a:t> </a:t>
            </a:r>
            <a:r>
              <a:rPr lang="en-US" altLang="zh-CN" sz="2400" smtClean="0"/>
              <a:t> HTTP</a:t>
            </a:r>
            <a:r>
              <a:rPr lang="zh-CN" altLang="en-US" sz="2400" smtClean="0"/>
              <a:t>协议</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3"/>
          <p:cNvSpPr>
            <a:spLocks noGrp="1"/>
          </p:cNvSpPr>
          <p:nvPr>
            <p:ph type="ftr" sz="quarter" idx="10"/>
          </p:nvPr>
        </p:nvSpPr>
        <p:spPr>
          <a:noFill/>
        </p:spPr>
        <p:txBody>
          <a:bodyPr/>
          <a:lstStyle/>
          <a:p>
            <a:r>
              <a:rPr lang="en-US" altLang="zh-CN"/>
              <a:t>Preface</a:t>
            </a:r>
          </a:p>
        </p:txBody>
      </p:sp>
      <p:sp>
        <p:nvSpPr>
          <p:cNvPr id="15363" name="Rectangle 2"/>
          <p:cNvSpPr>
            <a:spLocks noGrp="1" noChangeArrowheads="1"/>
          </p:cNvSpPr>
          <p:nvPr>
            <p:ph type="title"/>
          </p:nvPr>
        </p:nvSpPr>
        <p:spPr>
          <a:xfrm>
            <a:off x="358775" y="228600"/>
            <a:ext cx="8461375" cy="531813"/>
          </a:xfrm>
        </p:spPr>
        <p:txBody>
          <a:bodyPr/>
          <a:lstStyle/>
          <a:p>
            <a:pPr eaLnBrk="1" hangingPunct="1"/>
            <a:r>
              <a:rPr lang="en-US" altLang="zh-CN" smtClean="0"/>
              <a:t>About the Course</a:t>
            </a:r>
          </a:p>
        </p:txBody>
      </p:sp>
      <p:sp>
        <p:nvSpPr>
          <p:cNvPr id="15364" name="Rectangle 3"/>
          <p:cNvSpPr>
            <a:spLocks noGrp="1" noChangeArrowheads="1"/>
          </p:cNvSpPr>
          <p:nvPr>
            <p:ph type="body" idx="1"/>
          </p:nvPr>
        </p:nvSpPr>
        <p:spPr>
          <a:xfrm>
            <a:off x="323850" y="1090613"/>
            <a:ext cx="8547100" cy="5070475"/>
          </a:xfrm>
        </p:spPr>
        <p:txBody>
          <a:bodyPr/>
          <a:lstStyle/>
          <a:p>
            <a:pPr eaLnBrk="1" hangingPunct="1"/>
            <a:r>
              <a:rPr lang="en-US" altLang="zh-CN" sz="2200" dirty="0" smtClean="0">
                <a:latin typeface="Gill Sans MT" panose="020B0502020104020203" pitchFamily="34" charset="0"/>
              </a:rPr>
              <a:t>Bilingual Course</a:t>
            </a:r>
          </a:p>
          <a:p>
            <a:pPr lvl="1" eaLnBrk="1" hangingPunct="1"/>
            <a:r>
              <a:rPr lang="en-US" altLang="zh-CN" sz="2200" dirty="0" smtClean="0">
                <a:solidFill>
                  <a:srgbClr val="FF0000"/>
                </a:solidFill>
                <a:latin typeface="Gill Sans MT" panose="020B0502020104020203" pitchFamily="34" charset="0"/>
              </a:rPr>
              <a:t>Is not</a:t>
            </a:r>
            <a:r>
              <a:rPr lang="en-US" altLang="zh-CN" sz="2200" dirty="0" smtClean="0">
                <a:latin typeface="Gill Sans MT" panose="020B0502020104020203" pitchFamily="34" charset="0"/>
              </a:rPr>
              <a:t> Computer English or Networking English</a:t>
            </a:r>
          </a:p>
          <a:p>
            <a:pPr lvl="1" eaLnBrk="1" hangingPunct="1"/>
            <a:r>
              <a:rPr lang="en-US" altLang="zh-CN" sz="2200" dirty="0" smtClean="0">
                <a:latin typeface="Gill Sans MT" panose="020B0502020104020203" pitchFamily="34" charset="0"/>
              </a:rPr>
              <a:t>&gt;=50% contents given in English, other given in Chinese</a:t>
            </a:r>
          </a:p>
          <a:p>
            <a:pPr eaLnBrk="1" hangingPunct="1"/>
            <a:endParaRPr lang="en-US" altLang="zh-CN" sz="2200" dirty="0" smtClean="0">
              <a:latin typeface="Gill Sans MT" panose="020B0502020104020203" pitchFamily="34" charset="0"/>
            </a:endParaRPr>
          </a:p>
          <a:p>
            <a:pPr eaLnBrk="1" hangingPunct="1"/>
            <a:r>
              <a:rPr lang="en-US" altLang="zh-CN" sz="2200" dirty="0" smtClean="0">
                <a:latin typeface="Gill Sans MT" panose="020B0502020104020203" pitchFamily="34" charset="0"/>
              </a:rPr>
              <a:t>Grading</a:t>
            </a:r>
          </a:p>
          <a:p>
            <a:pPr lvl="1" eaLnBrk="1" hangingPunct="1"/>
            <a:r>
              <a:rPr lang="en-US" altLang="zh-CN" sz="2200" dirty="0" smtClean="0">
                <a:latin typeface="Gill Sans MT" panose="020B0502020104020203" pitchFamily="34" charset="0"/>
              </a:rPr>
              <a:t>The final exam is </a:t>
            </a:r>
            <a:r>
              <a:rPr lang="en-US" altLang="zh-CN" sz="2200" dirty="0" smtClean="0">
                <a:solidFill>
                  <a:srgbClr val="FF0000"/>
                </a:solidFill>
                <a:latin typeface="Gill Sans MT" panose="020B0502020104020203" pitchFamily="34" charset="0"/>
              </a:rPr>
              <a:t>close-book</a:t>
            </a:r>
            <a:r>
              <a:rPr lang="en-US" altLang="zh-CN" sz="2200" dirty="0" smtClean="0">
                <a:latin typeface="Gill Sans MT" panose="020B0502020104020203" pitchFamily="34" charset="0"/>
              </a:rPr>
              <a:t> and in </a:t>
            </a:r>
            <a:r>
              <a:rPr lang="en-US" altLang="zh-CN" sz="2200" dirty="0" smtClean="0">
                <a:solidFill>
                  <a:srgbClr val="FF0000"/>
                </a:solidFill>
                <a:latin typeface="Gill Sans MT" panose="020B0502020104020203" pitchFamily="34" charset="0"/>
              </a:rPr>
              <a:t>English</a:t>
            </a:r>
            <a:r>
              <a:rPr lang="en-US" altLang="zh-CN" sz="2200" dirty="0" smtClean="0">
                <a:latin typeface="Gill Sans MT" panose="020B0502020104020203" pitchFamily="34" charset="0"/>
              </a:rPr>
              <a:t>, You can give the answer in </a:t>
            </a:r>
            <a:r>
              <a:rPr lang="en-US" altLang="zh-CN" sz="2200" dirty="0" smtClean="0">
                <a:solidFill>
                  <a:srgbClr val="FF0000"/>
                </a:solidFill>
                <a:latin typeface="Gill Sans MT" panose="020B0502020104020203" pitchFamily="34" charset="0"/>
              </a:rPr>
              <a:t>English</a:t>
            </a:r>
            <a:r>
              <a:rPr lang="en-US" altLang="zh-CN" sz="2200" dirty="0" smtClean="0">
                <a:latin typeface="Gill Sans MT" panose="020B0502020104020203" pitchFamily="34" charset="0"/>
              </a:rPr>
              <a:t> or in </a:t>
            </a:r>
            <a:r>
              <a:rPr lang="en-US" altLang="zh-CN" sz="2200" dirty="0" smtClean="0">
                <a:solidFill>
                  <a:srgbClr val="FF0000"/>
                </a:solidFill>
                <a:latin typeface="Gill Sans MT" panose="020B0502020104020203" pitchFamily="34" charset="0"/>
              </a:rPr>
              <a:t>Chinese</a:t>
            </a:r>
            <a:r>
              <a:rPr lang="en-US" altLang="zh-CN" sz="2200" dirty="0" smtClean="0">
                <a:latin typeface="Gill Sans MT" panose="020B0502020104020203" pitchFamily="34" charset="0"/>
              </a:rPr>
              <a:t>, as you prefer.</a:t>
            </a:r>
          </a:p>
          <a:p>
            <a:pPr lvl="1" eaLnBrk="1" hangingPunct="1"/>
            <a:r>
              <a:rPr lang="en-US" altLang="zh-CN" sz="2200" dirty="0" smtClean="0">
                <a:latin typeface="Gill Sans MT" panose="020B0502020104020203" pitchFamily="34" charset="0"/>
              </a:rPr>
              <a:t>Final Exam:</a:t>
            </a:r>
            <a:r>
              <a:rPr lang="en-US" altLang="zh-CN" sz="2200" dirty="0" smtClean="0">
                <a:solidFill>
                  <a:srgbClr val="FF0000"/>
                </a:solidFill>
                <a:latin typeface="Gill Sans MT" panose="020B0502020104020203" pitchFamily="34" charset="0"/>
              </a:rPr>
              <a:t>  70%</a:t>
            </a:r>
          </a:p>
          <a:p>
            <a:pPr lvl="1" eaLnBrk="1" hangingPunct="1"/>
            <a:r>
              <a:rPr lang="en-US" altLang="zh-CN" sz="2200" dirty="0" smtClean="0">
                <a:latin typeface="Gill Sans MT" panose="020B0502020104020203" pitchFamily="34" charset="0"/>
              </a:rPr>
              <a:t>Homeworks:</a:t>
            </a:r>
            <a:r>
              <a:rPr lang="en-US" altLang="zh-CN" sz="2200" dirty="0" smtClean="0">
                <a:solidFill>
                  <a:srgbClr val="FF0000"/>
                </a:solidFill>
                <a:latin typeface="Gill Sans MT" panose="020B0502020104020203" pitchFamily="34" charset="0"/>
              </a:rPr>
              <a:t> 20% </a:t>
            </a:r>
          </a:p>
          <a:p>
            <a:pPr lvl="2" eaLnBrk="1" hangingPunct="1"/>
            <a:r>
              <a:rPr lang="en-US" altLang="zh-CN" sz="2300" dirty="0" smtClean="0">
                <a:latin typeface="Gill Sans MT" panose="020B0502020104020203" pitchFamily="34" charset="0"/>
              </a:rPr>
              <a:t>must be written on the exercise book</a:t>
            </a:r>
          </a:p>
          <a:p>
            <a:pPr lvl="1" eaLnBrk="1" hangingPunct="1"/>
            <a:r>
              <a:rPr lang="en-US" altLang="zh-CN" sz="2200" dirty="0" smtClean="0">
                <a:latin typeface="Gill Sans MT" panose="020B0502020104020203" pitchFamily="34" charset="0"/>
              </a:rPr>
              <a:t>Present at the classes:</a:t>
            </a:r>
            <a:r>
              <a:rPr lang="en-US" altLang="zh-CN" sz="2200" dirty="0" smtClean="0">
                <a:solidFill>
                  <a:srgbClr val="FF0000"/>
                </a:solidFill>
                <a:latin typeface="Gill Sans MT" panose="020B0502020104020203" pitchFamily="34" charset="0"/>
              </a:rPr>
              <a:t> 10%</a:t>
            </a:r>
          </a:p>
          <a:p>
            <a:pPr eaLnBrk="1" hangingPunct="1"/>
            <a:endParaRPr lang="en-US" altLang="zh-CN" sz="2200" dirty="0" smtClean="0">
              <a:latin typeface="Gill Sans MT" panose="020B0502020104020203" pitchFamily="34" charset="0"/>
            </a:endParaRPr>
          </a:p>
          <a:p>
            <a:pPr eaLnBrk="1" hangingPunct="1"/>
            <a:r>
              <a:rPr lang="en-US" altLang="zh-CN" sz="2200" dirty="0" smtClean="0">
                <a:latin typeface="Gill Sans MT" panose="020B0502020104020203" pitchFamily="34" charset="0"/>
              </a:rPr>
              <a:t>Whoever breaks the school disciplines will </a:t>
            </a:r>
            <a:r>
              <a:rPr lang="en-US" altLang="zh-CN" sz="2200" dirty="0" smtClean="0">
                <a:solidFill>
                  <a:srgbClr val="FF0000"/>
                </a:solidFill>
                <a:latin typeface="Gill Sans MT" panose="020B0502020104020203" pitchFamily="34" charset="0"/>
              </a:rPr>
              <a:t>be in for</a:t>
            </a:r>
            <a:r>
              <a:rPr lang="en-US" altLang="zh-CN" sz="2200" dirty="0" smtClean="0">
                <a:latin typeface="Gill Sans MT" panose="020B0502020104020203" pitchFamily="34" charset="0"/>
              </a:rPr>
              <a:t> trouble!</a:t>
            </a:r>
            <a:endParaRPr lang="en-US" altLang="zh-CN" sz="2200" dirty="0" smtClean="0">
              <a:solidFill>
                <a:srgbClr val="FF0000"/>
              </a:solidFill>
              <a:latin typeface="Gill Sans MT" panose="020B0502020104020203"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3"/>
          <p:cNvSpPr>
            <a:spLocks noGrp="1"/>
          </p:cNvSpPr>
          <p:nvPr>
            <p:ph type="ftr" sz="quarter" idx="10"/>
          </p:nvPr>
        </p:nvSpPr>
        <p:spPr>
          <a:noFill/>
        </p:spPr>
        <p:txBody>
          <a:bodyPr/>
          <a:lstStyle/>
          <a:p>
            <a:r>
              <a:rPr lang="en-US" altLang="zh-CN">
                <a:latin typeface="Gill Sans MT" panose="020B0502020104020203" pitchFamily="34" charset="0"/>
              </a:rPr>
              <a:t>Preface</a:t>
            </a:r>
          </a:p>
        </p:txBody>
      </p:sp>
      <p:sp>
        <p:nvSpPr>
          <p:cNvPr id="16388" name="Rectangle 3"/>
          <p:cNvSpPr>
            <a:spLocks noGrp="1" noChangeArrowheads="1"/>
          </p:cNvSpPr>
          <p:nvPr>
            <p:ph type="body" idx="1"/>
          </p:nvPr>
        </p:nvSpPr>
        <p:spPr>
          <a:xfrm>
            <a:off x="323851" y="1052512"/>
            <a:ext cx="8424614" cy="5112791"/>
          </a:xfrm>
        </p:spPr>
        <p:txBody>
          <a:bodyPr/>
          <a:lstStyle/>
          <a:p>
            <a:pPr marL="0" indent="0" eaLnBrk="1" hangingPunct="1">
              <a:lnSpc>
                <a:spcPct val="90000"/>
              </a:lnSpc>
              <a:buNone/>
            </a:pPr>
            <a:r>
              <a:rPr lang="en-US" altLang="zh-CN" dirty="0" smtClean="0">
                <a:solidFill>
                  <a:srgbClr val="FF0000"/>
                </a:solidFill>
                <a:latin typeface="Gill Sans MT" panose="020B0502020104020203" pitchFamily="34" charset="0"/>
              </a:rPr>
              <a:t>Textbook:</a:t>
            </a:r>
          </a:p>
          <a:p>
            <a:pPr eaLnBrk="1" hangingPunct="1">
              <a:lnSpc>
                <a:spcPct val="90000"/>
              </a:lnSpc>
            </a:pPr>
            <a:r>
              <a:rPr lang="en-US" altLang="zh-CN" sz="2200" dirty="0" smtClean="0">
                <a:latin typeface="Gill Sans MT" panose="020B0502020104020203" pitchFamily="34" charset="0"/>
                <a:ea typeface="Arial Unicode MS" pitchFamily="34" charset="-122"/>
                <a:cs typeface="Arial Unicode MS" pitchFamily="34" charset="-122"/>
              </a:rPr>
              <a:t>Computer Networking: A Top-Down Approach (5</a:t>
            </a:r>
            <a:r>
              <a:rPr lang="en-US" altLang="zh-CN" sz="2200" baseline="30000" dirty="0" smtClean="0">
                <a:latin typeface="Gill Sans MT" panose="020B0502020104020203" pitchFamily="34" charset="0"/>
                <a:ea typeface="Arial Unicode MS" pitchFamily="34" charset="-122"/>
                <a:cs typeface="Arial Unicode MS" pitchFamily="34" charset="-122"/>
              </a:rPr>
              <a:t>th</a:t>
            </a:r>
            <a:r>
              <a:rPr lang="en-US" altLang="zh-CN" sz="2200" dirty="0" smtClean="0">
                <a:latin typeface="Gill Sans MT" panose="020B0502020104020203" pitchFamily="34" charset="0"/>
                <a:ea typeface="Arial Unicode MS" pitchFamily="34" charset="-122"/>
                <a:cs typeface="Arial Unicode MS" pitchFamily="34" charset="-122"/>
              </a:rPr>
              <a:t> Edition), Higher Education Press</a:t>
            </a:r>
          </a:p>
          <a:p>
            <a:pPr eaLnBrk="1" hangingPunct="1">
              <a:lnSpc>
                <a:spcPct val="90000"/>
              </a:lnSpc>
            </a:pPr>
            <a:endParaRPr lang="en-US" altLang="zh-CN" sz="2200" dirty="0" smtClean="0">
              <a:latin typeface="Gill Sans MT" panose="020B0502020104020203" pitchFamily="34" charset="0"/>
              <a:ea typeface="Arial Unicode MS" pitchFamily="34" charset="-122"/>
              <a:cs typeface="Arial Unicode MS" pitchFamily="34" charset="-122"/>
            </a:endParaRPr>
          </a:p>
          <a:p>
            <a:pPr eaLnBrk="1" hangingPunct="1">
              <a:lnSpc>
                <a:spcPct val="90000"/>
              </a:lnSpc>
            </a:pPr>
            <a:r>
              <a:rPr lang="zh-CN" altLang="en-US" sz="2200" dirty="0" smtClean="0">
                <a:latin typeface="Gill Sans MT" panose="020B0502020104020203" pitchFamily="34" charset="0"/>
                <a:ea typeface="Arial Unicode MS" pitchFamily="34" charset="-122"/>
                <a:cs typeface="Arial Unicode MS" pitchFamily="34" charset="-122"/>
              </a:rPr>
              <a:t>计算机网络</a:t>
            </a:r>
            <a:r>
              <a:rPr lang="en-US" altLang="zh-CN" sz="2200" dirty="0" smtClean="0">
                <a:latin typeface="Gill Sans MT" panose="020B0502020104020203" pitchFamily="34" charset="0"/>
                <a:ea typeface="Arial Unicode MS" pitchFamily="34" charset="-122"/>
                <a:cs typeface="Arial Unicode MS" pitchFamily="34" charset="-122"/>
              </a:rPr>
              <a:t>:</a:t>
            </a:r>
            <a:r>
              <a:rPr lang="zh-CN" altLang="en-US" sz="2200" dirty="0" smtClean="0">
                <a:latin typeface="Gill Sans MT" panose="020B0502020104020203" pitchFamily="34" charset="0"/>
                <a:ea typeface="Arial Unicode MS" pitchFamily="34" charset="-122"/>
                <a:cs typeface="Arial Unicode MS" pitchFamily="34" charset="-122"/>
              </a:rPr>
              <a:t>自顶向下方法 </a:t>
            </a:r>
            <a:r>
              <a:rPr lang="en-US" altLang="zh-CN" sz="2200" dirty="0" smtClean="0">
                <a:latin typeface="Gill Sans MT" panose="020B0502020104020203" pitchFamily="34" charset="0"/>
                <a:ea typeface="Arial Unicode MS" pitchFamily="34" charset="-122"/>
                <a:cs typeface="Arial Unicode MS" pitchFamily="34" charset="-122"/>
              </a:rPr>
              <a:t>(</a:t>
            </a:r>
            <a:r>
              <a:rPr lang="zh-CN" altLang="en-US" sz="2200" dirty="0" smtClean="0">
                <a:latin typeface="Gill Sans MT" panose="020B0502020104020203" pitchFamily="34" charset="0"/>
                <a:ea typeface="Arial Unicode MS" pitchFamily="34" charset="-122"/>
                <a:cs typeface="Arial Unicode MS" pitchFamily="34" charset="-122"/>
              </a:rPr>
              <a:t>第四版</a:t>
            </a:r>
            <a:r>
              <a:rPr lang="en-US" altLang="zh-CN" sz="2200" dirty="0" smtClean="0">
                <a:latin typeface="Gill Sans MT" panose="020B0502020104020203" pitchFamily="34" charset="0"/>
                <a:ea typeface="Arial Unicode MS" pitchFamily="34" charset="-122"/>
                <a:cs typeface="Arial Unicode MS" pitchFamily="34" charset="-122"/>
              </a:rPr>
              <a:t>),</a:t>
            </a:r>
            <a:r>
              <a:rPr lang="zh-CN" altLang="en-US" sz="2200" dirty="0" smtClean="0">
                <a:latin typeface="Gill Sans MT" panose="020B0502020104020203" pitchFamily="34" charset="0"/>
                <a:ea typeface="Arial Unicode MS" pitchFamily="34" charset="-122"/>
                <a:cs typeface="Arial Unicode MS" pitchFamily="34" charset="-122"/>
              </a:rPr>
              <a:t>机械工业出版社</a:t>
            </a:r>
          </a:p>
          <a:p>
            <a:pPr lvl="1" eaLnBrk="1" hangingPunct="1">
              <a:lnSpc>
                <a:spcPct val="90000"/>
              </a:lnSpc>
            </a:pPr>
            <a:endParaRPr lang="zh-CN" altLang="en-US" sz="2200" u="sng" dirty="0" smtClean="0">
              <a:solidFill>
                <a:srgbClr val="FF0000"/>
              </a:solidFill>
              <a:latin typeface="Gill Sans MT" panose="020B0502020104020203" pitchFamily="34" charset="0"/>
              <a:ea typeface="Arial Unicode MS" pitchFamily="34" charset="-122"/>
              <a:cs typeface="Arial Unicode MS" pitchFamily="34" charset="-122"/>
            </a:endParaRPr>
          </a:p>
          <a:p>
            <a:pPr marL="0" indent="0" eaLnBrk="1" hangingPunct="1">
              <a:lnSpc>
                <a:spcPct val="90000"/>
              </a:lnSpc>
              <a:buNone/>
            </a:pPr>
            <a:r>
              <a:rPr lang="en-US" altLang="zh-CN" u="sng" dirty="0" smtClean="0">
                <a:solidFill>
                  <a:srgbClr val="FF0000"/>
                </a:solidFill>
                <a:latin typeface="Gill Sans MT" panose="020B0502020104020203" pitchFamily="34" charset="0"/>
                <a:ea typeface="Arial Unicode MS" pitchFamily="34" charset="-122"/>
                <a:cs typeface="Arial Unicode MS" pitchFamily="34" charset="-122"/>
              </a:rPr>
              <a:t>A Top Down Approach</a:t>
            </a:r>
          </a:p>
          <a:p>
            <a:pPr marL="457200" indent="-457200" eaLnBrk="1" hangingPunct="1">
              <a:lnSpc>
                <a:spcPct val="90000"/>
              </a:lnSpc>
              <a:buFont typeface="+mj-ea"/>
              <a:buAutoNum type="circleNumDbPlain"/>
            </a:pPr>
            <a:r>
              <a:rPr lang="en-US" altLang="zh-CN" sz="2200" dirty="0" smtClean="0">
                <a:latin typeface="Gill Sans MT" panose="020B0502020104020203" pitchFamily="34" charset="0"/>
              </a:rPr>
              <a:t>Places the emphasis on the application layer.</a:t>
            </a:r>
          </a:p>
          <a:p>
            <a:pPr marL="457200" indent="-457200" eaLnBrk="1" hangingPunct="1">
              <a:lnSpc>
                <a:spcPct val="90000"/>
              </a:lnSpc>
              <a:buFont typeface="+mj-ea"/>
              <a:buAutoNum type="circleNumDbPlain"/>
            </a:pPr>
            <a:endParaRPr lang="en-US" altLang="zh-CN" sz="2200" dirty="0" smtClean="0">
              <a:latin typeface="Gill Sans MT" panose="020B0502020104020203" pitchFamily="34" charset="0"/>
            </a:endParaRPr>
          </a:p>
          <a:p>
            <a:pPr marL="457200" indent="-457200" eaLnBrk="1" hangingPunct="1">
              <a:lnSpc>
                <a:spcPct val="90000"/>
              </a:lnSpc>
              <a:buFont typeface="+mj-ea"/>
              <a:buAutoNum type="circleNumDbPlain"/>
            </a:pPr>
            <a:r>
              <a:rPr lang="en-US" altLang="zh-CN" sz="2200" dirty="0" smtClean="0">
                <a:latin typeface="Gill Sans MT" panose="020B0502020104020203" pitchFamily="34" charset="0"/>
              </a:rPr>
              <a:t>Teaching networking applications near the beginning of the course is a powerful motivational tool.</a:t>
            </a:r>
          </a:p>
          <a:p>
            <a:pPr marL="457200" indent="-457200" eaLnBrk="1" hangingPunct="1">
              <a:lnSpc>
                <a:spcPct val="90000"/>
              </a:lnSpc>
              <a:buFont typeface="+mj-ea"/>
              <a:buAutoNum type="circleNumDbPlain"/>
            </a:pPr>
            <a:endParaRPr lang="en-US" altLang="zh-CN" sz="2200" dirty="0" smtClean="0">
              <a:latin typeface="Gill Sans MT" panose="020B0502020104020203" pitchFamily="34" charset="0"/>
            </a:endParaRPr>
          </a:p>
          <a:p>
            <a:pPr marL="457200" indent="-457200" eaLnBrk="1" hangingPunct="1">
              <a:lnSpc>
                <a:spcPct val="90000"/>
              </a:lnSpc>
              <a:buFont typeface="+mj-ea"/>
              <a:buAutoNum type="circleNumDbPlain"/>
            </a:pPr>
            <a:r>
              <a:rPr lang="en-US" altLang="zh-CN" sz="2200" dirty="0" smtClean="0">
                <a:latin typeface="Gill Sans MT" panose="020B0502020104020203" pitchFamily="34" charset="0"/>
              </a:rPr>
              <a:t>Network application development can be given at an early stage.</a:t>
            </a:r>
          </a:p>
        </p:txBody>
      </p:sp>
      <p:sp>
        <p:nvSpPr>
          <p:cNvPr id="2" name="标题 1"/>
          <p:cNvSpPr>
            <a:spLocks noGrp="1"/>
          </p:cNvSpPr>
          <p:nvPr>
            <p:ph type="title"/>
          </p:nvPr>
        </p:nvSpPr>
        <p:spPr/>
        <p:txBody>
          <a:bodyPr/>
          <a:lstStyle/>
          <a:p>
            <a:r>
              <a:rPr lang="en-US" altLang="zh-CN" dirty="0">
                <a:latin typeface="Gill Sans MT" panose="020B0502020104020203" pitchFamily="34" charset="0"/>
              </a:rPr>
              <a:t>Textbook, References Books</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3"/>
          <p:cNvSpPr>
            <a:spLocks noGrp="1"/>
          </p:cNvSpPr>
          <p:nvPr>
            <p:ph type="ftr" sz="quarter" idx="10"/>
          </p:nvPr>
        </p:nvSpPr>
        <p:spPr>
          <a:noFill/>
        </p:spPr>
        <p:txBody>
          <a:bodyPr/>
          <a:lstStyle/>
          <a:p>
            <a:r>
              <a:rPr lang="en-US" altLang="zh-CN"/>
              <a:t>Preface</a:t>
            </a:r>
          </a:p>
        </p:txBody>
      </p:sp>
      <p:sp>
        <p:nvSpPr>
          <p:cNvPr id="17412" name="Rectangle 3"/>
          <p:cNvSpPr>
            <a:spLocks noGrp="1" noChangeArrowheads="1"/>
          </p:cNvSpPr>
          <p:nvPr>
            <p:ph type="body" idx="1"/>
          </p:nvPr>
        </p:nvSpPr>
        <p:spPr>
          <a:xfrm>
            <a:off x="373063" y="1052513"/>
            <a:ext cx="8474075" cy="5111750"/>
          </a:xfrm>
        </p:spPr>
        <p:txBody>
          <a:bodyPr/>
          <a:lstStyle/>
          <a:p>
            <a:pPr marL="0" indent="0" eaLnBrk="1" hangingPunct="1">
              <a:buNone/>
            </a:pPr>
            <a:r>
              <a:rPr lang="en-US" altLang="zh-CN" u="sng" dirty="0" smtClean="0">
                <a:solidFill>
                  <a:srgbClr val="FF0000"/>
                </a:solidFill>
                <a:latin typeface="Gill Sans MT" panose="020B0502020104020203" pitchFamily="34" charset="0"/>
              </a:rPr>
              <a:t>An Internet Focus</a:t>
            </a:r>
          </a:p>
          <a:p>
            <a:pPr eaLnBrk="1" hangingPunct="1"/>
            <a:r>
              <a:rPr lang="en-US" altLang="zh-CN" sz="2200" dirty="0" smtClean="0">
                <a:latin typeface="Gill Sans MT" panose="020B0502020104020203" pitchFamily="34" charset="0"/>
              </a:rPr>
              <a:t>Use the Internet’s architecture and protocols as primary vehicles for studying fundamental concepts.</a:t>
            </a:r>
          </a:p>
          <a:p>
            <a:pPr lvl="1" eaLnBrk="1" hangingPunct="1"/>
            <a:endParaRPr lang="en-US" altLang="zh-CN" sz="2200" u="sng" dirty="0" smtClean="0">
              <a:solidFill>
                <a:srgbClr val="FF0000"/>
              </a:solidFill>
              <a:latin typeface="Gill Sans MT" panose="020B0502020104020203" pitchFamily="34" charset="0"/>
            </a:endParaRPr>
          </a:p>
          <a:p>
            <a:pPr marL="0" indent="0" eaLnBrk="1" hangingPunct="1">
              <a:buNone/>
            </a:pPr>
            <a:r>
              <a:rPr lang="en-US" altLang="zh-CN" u="sng" dirty="0" smtClean="0">
                <a:solidFill>
                  <a:srgbClr val="FF0000"/>
                </a:solidFill>
                <a:latin typeface="Gill Sans MT" panose="020B0502020104020203" pitchFamily="34" charset="0"/>
              </a:rPr>
              <a:t>Addressing Principles</a:t>
            </a:r>
          </a:p>
          <a:p>
            <a:pPr marL="457200" indent="-457200" eaLnBrk="1" hangingPunct="1">
              <a:buFont typeface="+mj-ea"/>
              <a:buAutoNum type="circleNumDbPlain"/>
            </a:pPr>
            <a:r>
              <a:rPr lang="en-US" altLang="zh-CN" sz="2200" dirty="0" smtClean="0">
                <a:latin typeface="Gill Sans MT" panose="020B0502020104020203" pitchFamily="34" charset="0"/>
              </a:rPr>
              <a:t>The field of networking is now mature enough that a number of fundamentally important issues can be identified. </a:t>
            </a:r>
          </a:p>
          <a:p>
            <a:pPr marL="457200" indent="-457200" eaLnBrk="1" hangingPunct="1">
              <a:buFont typeface="+mj-ea"/>
              <a:buAutoNum type="circleNumDbPlain"/>
            </a:pPr>
            <a:r>
              <a:rPr lang="en-US" altLang="zh-CN" sz="2200" dirty="0" smtClean="0">
                <a:latin typeface="Gill Sans MT" panose="020B0502020104020203" pitchFamily="34" charset="0"/>
              </a:rPr>
              <a:t>The student learning these principles will </a:t>
            </a:r>
            <a:r>
              <a:rPr lang="en-US" altLang="zh-CN" sz="2200" dirty="0" smtClean="0">
                <a:solidFill>
                  <a:srgbClr val="FF0000"/>
                </a:solidFill>
                <a:latin typeface="Gill Sans MT" panose="020B0502020104020203" pitchFamily="34" charset="0"/>
              </a:rPr>
              <a:t>gain</a:t>
            </a:r>
            <a:r>
              <a:rPr lang="en-US" altLang="zh-CN" sz="2200" dirty="0" smtClean="0">
                <a:latin typeface="Gill Sans MT" panose="020B0502020104020203" pitchFamily="34" charset="0"/>
              </a:rPr>
              <a:t> knowledge with a long “</a:t>
            </a:r>
            <a:r>
              <a:rPr lang="en-US" altLang="zh-CN" sz="2200" dirty="0" smtClean="0">
                <a:solidFill>
                  <a:srgbClr val="FF0000"/>
                </a:solidFill>
                <a:latin typeface="Gill Sans MT" panose="020B0502020104020203" pitchFamily="34" charset="0"/>
              </a:rPr>
              <a:t>shelf life</a:t>
            </a:r>
            <a:r>
              <a:rPr lang="en-US" altLang="zh-CN" sz="2200" dirty="0" smtClean="0">
                <a:latin typeface="Gill Sans MT" panose="020B0502020104020203" pitchFamily="34" charset="0"/>
              </a:rPr>
              <a:t>”. </a:t>
            </a:r>
          </a:p>
          <a:p>
            <a:pPr marL="457200" indent="-457200" eaLnBrk="1" hangingPunct="1">
              <a:buFont typeface="+mj-ea"/>
              <a:buAutoNum type="circleNumDbPlain"/>
            </a:pPr>
            <a:r>
              <a:rPr lang="en-US" altLang="zh-CN" sz="2200" dirty="0" smtClean="0">
                <a:latin typeface="Gill Sans MT" panose="020B0502020104020203" pitchFamily="34" charset="0"/>
              </a:rPr>
              <a:t>The combination of </a:t>
            </a:r>
            <a:r>
              <a:rPr lang="en-US" altLang="zh-CN" sz="2200" dirty="0" smtClean="0">
                <a:solidFill>
                  <a:srgbClr val="FF0000"/>
                </a:solidFill>
                <a:latin typeface="Gill Sans MT" panose="020B0502020104020203" pitchFamily="34" charset="0"/>
              </a:rPr>
              <a:t>using</a:t>
            </a:r>
            <a:r>
              <a:rPr lang="en-US" altLang="zh-CN" sz="2200" dirty="0" smtClean="0">
                <a:latin typeface="Gill Sans MT" panose="020B0502020104020203" pitchFamily="34" charset="0"/>
              </a:rPr>
              <a:t> the Internet to get the student’s foot in the door and then </a:t>
            </a:r>
            <a:r>
              <a:rPr lang="en-US" altLang="zh-CN" sz="2200" dirty="0" smtClean="0">
                <a:solidFill>
                  <a:srgbClr val="FF0000"/>
                </a:solidFill>
                <a:latin typeface="Gill Sans MT" panose="020B0502020104020203" pitchFamily="34" charset="0"/>
              </a:rPr>
              <a:t>emphasizing</a:t>
            </a:r>
            <a:r>
              <a:rPr lang="en-US" altLang="zh-CN" sz="2200" dirty="0" smtClean="0">
                <a:latin typeface="Gill Sans MT" panose="020B0502020104020203" pitchFamily="34" charset="0"/>
              </a:rPr>
              <a:t> fundamental issues and solution approaches will </a:t>
            </a:r>
            <a:r>
              <a:rPr lang="en-US" altLang="zh-CN" sz="2200" dirty="0" smtClean="0">
                <a:solidFill>
                  <a:srgbClr val="FF0000"/>
                </a:solidFill>
                <a:latin typeface="Gill Sans MT" panose="020B0502020104020203" pitchFamily="34" charset="0"/>
              </a:rPr>
              <a:t>allow</a:t>
            </a:r>
            <a:r>
              <a:rPr lang="en-US" altLang="zh-CN" sz="2200" dirty="0" smtClean="0">
                <a:latin typeface="Gill Sans MT" panose="020B0502020104020203" pitchFamily="34" charset="0"/>
              </a:rPr>
              <a:t> the student to quickly understand </a:t>
            </a:r>
            <a:r>
              <a:rPr lang="en-US" altLang="zh-CN" sz="2200" dirty="0" smtClean="0">
                <a:solidFill>
                  <a:srgbClr val="FF0000"/>
                </a:solidFill>
                <a:latin typeface="Gill Sans MT" panose="020B0502020104020203" pitchFamily="34" charset="0"/>
              </a:rPr>
              <a:t>just about</a:t>
            </a:r>
            <a:r>
              <a:rPr lang="en-US" altLang="zh-CN" sz="2200" dirty="0" smtClean="0">
                <a:latin typeface="Gill Sans MT" panose="020B0502020104020203" pitchFamily="34" charset="0"/>
              </a:rPr>
              <a:t> any networking technology. </a:t>
            </a:r>
          </a:p>
        </p:txBody>
      </p:sp>
      <p:sp>
        <p:nvSpPr>
          <p:cNvPr id="5" name="标题 4"/>
          <p:cNvSpPr>
            <a:spLocks noGrp="1"/>
          </p:cNvSpPr>
          <p:nvPr>
            <p:ph type="title"/>
          </p:nvPr>
        </p:nvSpPr>
        <p:spPr/>
        <p:txBody>
          <a:bodyPr/>
          <a:lstStyle/>
          <a:p>
            <a:r>
              <a:rPr lang="en-US" altLang="zh-CN" dirty="0" smtClean="0">
                <a:latin typeface="Gill Sans MT" panose="020B0502020104020203" pitchFamily="34" charset="0"/>
              </a:rPr>
              <a:t>Textbook, References Books</a:t>
            </a:r>
            <a:endParaRPr lang="zh-CN" altLang="en-US" dirty="0">
              <a:latin typeface="Gill Sans MT" panose="020B0502020104020203"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3"/>
          <p:cNvSpPr>
            <a:spLocks noGrp="1"/>
          </p:cNvSpPr>
          <p:nvPr>
            <p:ph type="ftr" sz="quarter" idx="10"/>
          </p:nvPr>
        </p:nvSpPr>
        <p:spPr>
          <a:noFill/>
        </p:spPr>
        <p:txBody>
          <a:bodyPr/>
          <a:lstStyle/>
          <a:p>
            <a:r>
              <a:rPr lang="en-US" altLang="zh-CN"/>
              <a:t>Preface</a:t>
            </a:r>
          </a:p>
        </p:txBody>
      </p:sp>
      <p:sp>
        <p:nvSpPr>
          <p:cNvPr id="18436" name="Rectangle 3"/>
          <p:cNvSpPr>
            <a:spLocks noGrp="1" noChangeArrowheads="1"/>
          </p:cNvSpPr>
          <p:nvPr>
            <p:ph type="body" idx="1"/>
          </p:nvPr>
        </p:nvSpPr>
        <p:spPr>
          <a:xfrm>
            <a:off x="373063" y="1052513"/>
            <a:ext cx="8447087" cy="5113337"/>
          </a:xfrm>
        </p:spPr>
        <p:txBody>
          <a:bodyPr/>
          <a:lstStyle/>
          <a:p>
            <a:pPr eaLnBrk="1" hangingPunct="1">
              <a:lnSpc>
                <a:spcPct val="90000"/>
              </a:lnSpc>
            </a:pPr>
            <a:r>
              <a:rPr lang="en-US" altLang="zh-CN" dirty="0" smtClean="0">
                <a:latin typeface="Gill Sans MT" panose="020B0502020104020203" pitchFamily="34" charset="0"/>
              </a:rPr>
              <a:t>Reference books</a:t>
            </a:r>
          </a:p>
          <a:p>
            <a:pPr marL="457200" indent="-457200" eaLnBrk="1" hangingPunct="1">
              <a:lnSpc>
                <a:spcPct val="90000"/>
              </a:lnSpc>
              <a:buFont typeface="+mj-ea"/>
              <a:buAutoNum type="circleNumDbPlain"/>
            </a:pPr>
            <a:r>
              <a:rPr lang="en-US" altLang="zh-CN" dirty="0" smtClean="0">
                <a:latin typeface="Gill Sans MT" panose="020B0502020104020203" pitchFamily="34" charset="0"/>
              </a:rPr>
              <a:t>Behrouz A.Forouzan, </a:t>
            </a:r>
            <a:r>
              <a:rPr lang="en-US" altLang="zh-CN" dirty="0" smtClean="0">
                <a:solidFill>
                  <a:srgbClr val="FF0000"/>
                </a:solidFill>
                <a:latin typeface="Gill Sans MT" panose="020B0502020104020203" pitchFamily="34" charset="0"/>
              </a:rPr>
              <a:t>Data Communications and Networking</a:t>
            </a:r>
            <a:r>
              <a:rPr lang="en-US" altLang="zh-CN" dirty="0" smtClean="0">
                <a:latin typeface="Gill Sans MT" panose="020B0502020104020203" pitchFamily="34" charset="0"/>
              </a:rPr>
              <a:t> (Fourth Edition) </a:t>
            </a:r>
            <a:r>
              <a:rPr lang="zh-CN" altLang="en-US" dirty="0" smtClean="0">
                <a:latin typeface="Gill Sans MT" panose="020B0502020104020203" pitchFamily="34" charset="0"/>
              </a:rPr>
              <a:t>机械工业出版社 </a:t>
            </a:r>
            <a:r>
              <a:rPr lang="en-US" altLang="zh-CN" dirty="0" smtClean="0">
                <a:latin typeface="Gill Sans MT" panose="020B0502020104020203" pitchFamily="34" charset="0"/>
              </a:rPr>
              <a:t>2006.7</a:t>
            </a:r>
          </a:p>
          <a:p>
            <a:pPr marL="457200" indent="-457200">
              <a:lnSpc>
                <a:spcPct val="90000"/>
              </a:lnSpc>
              <a:spcBef>
                <a:spcPct val="0"/>
              </a:spcBef>
              <a:buFont typeface="+mj-ea"/>
              <a:buAutoNum type="circleNumDbPlain"/>
            </a:pPr>
            <a:r>
              <a:rPr lang="en-US" altLang="zh-CN" dirty="0" smtClean="0">
                <a:latin typeface="Gill Sans MT" panose="020B0502020104020203" pitchFamily="34" charset="0"/>
              </a:rPr>
              <a:t>Larry L.Peterson, </a:t>
            </a:r>
            <a:r>
              <a:rPr lang="en-US" altLang="zh-CN" dirty="0" smtClean="0">
                <a:solidFill>
                  <a:srgbClr val="FF0000"/>
                </a:solidFill>
                <a:latin typeface="Gill Sans MT" panose="020B0502020104020203" pitchFamily="34" charset="0"/>
              </a:rPr>
              <a:t>Computer Networks: A System Approach</a:t>
            </a:r>
            <a:r>
              <a:rPr lang="en-US" altLang="zh-CN" dirty="0" smtClean="0">
                <a:latin typeface="Gill Sans MT" panose="020B0502020104020203" pitchFamily="34" charset="0"/>
              </a:rPr>
              <a:t> (Fourth Edition) </a:t>
            </a:r>
            <a:r>
              <a:rPr lang="zh-CN" altLang="en-US" dirty="0" smtClean="0">
                <a:latin typeface="Gill Sans MT" panose="020B0502020104020203" pitchFamily="34" charset="0"/>
              </a:rPr>
              <a:t>机械工业出版社 </a:t>
            </a:r>
            <a:r>
              <a:rPr lang="en-US" altLang="zh-CN" dirty="0" smtClean="0">
                <a:latin typeface="Gill Sans MT" panose="020B0502020104020203" pitchFamily="34" charset="0"/>
              </a:rPr>
              <a:t>2007.5 </a:t>
            </a:r>
          </a:p>
          <a:p>
            <a:pPr marL="457200" indent="-457200" eaLnBrk="1" hangingPunct="1">
              <a:lnSpc>
                <a:spcPct val="90000"/>
              </a:lnSpc>
              <a:buFont typeface="+mj-ea"/>
              <a:buAutoNum type="circleNumDbPlain"/>
            </a:pPr>
            <a:r>
              <a:rPr lang="en-US" altLang="zh-CN" dirty="0" smtClean="0">
                <a:latin typeface="Gill Sans MT" panose="020B0502020104020203" pitchFamily="34" charset="0"/>
              </a:rPr>
              <a:t>《</a:t>
            </a:r>
            <a:r>
              <a:rPr lang="zh-CN" altLang="en-US" dirty="0" smtClean="0">
                <a:latin typeface="Gill Sans MT" panose="020B0502020104020203" pitchFamily="34" charset="0"/>
              </a:rPr>
              <a:t>计算机网络</a:t>
            </a:r>
            <a:r>
              <a:rPr lang="en-US" altLang="zh-CN" dirty="0" smtClean="0">
                <a:latin typeface="Gill Sans MT" panose="020B0502020104020203" pitchFamily="34" charset="0"/>
              </a:rPr>
              <a:t>: </a:t>
            </a:r>
            <a:r>
              <a:rPr lang="zh-CN" altLang="en-US" dirty="0" smtClean="0">
                <a:latin typeface="Gill Sans MT" panose="020B0502020104020203" pitchFamily="34" charset="0"/>
              </a:rPr>
              <a:t>网络设计的原理、技术和协议</a:t>
            </a:r>
            <a:r>
              <a:rPr lang="en-US" altLang="zh-CN" dirty="0" smtClean="0">
                <a:latin typeface="Gill Sans MT" panose="020B0502020104020203" pitchFamily="34" charset="0"/>
              </a:rPr>
              <a:t>》</a:t>
            </a:r>
            <a:r>
              <a:rPr lang="zh-CN" altLang="en-US" dirty="0" smtClean="0">
                <a:latin typeface="Gill Sans MT" panose="020B0502020104020203" pitchFamily="34" charset="0"/>
              </a:rPr>
              <a:t>机械工业出版社 </a:t>
            </a:r>
            <a:r>
              <a:rPr lang="en-US" altLang="zh-CN" dirty="0" smtClean="0">
                <a:latin typeface="Gill Sans MT" panose="020B0502020104020203" pitchFamily="34" charset="0"/>
              </a:rPr>
              <a:t>2008.1 </a:t>
            </a:r>
          </a:p>
          <a:p>
            <a:pPr marL="457200" indent="-457200" eaLnBrk="1" hangingPunct="1">
              <a:lnSpc>
                <a:spcPct val="90000"/>
              </a:lnSpc>
              <a:buFont typeface="+mj-ea"/>
              <a:buAutoNum type="circleNumDbPlain"/>
            </a:pPr>
            <a:r>
              <a:rPr lang="en-US" altLang="zh-CN" dirty="0" smtClean="0">
                <a:latin typeface="Gill Sans MT" panose="020B0502020104020203" pitchFamily="34" charset="0"/>
              </a:rPr>
              <a:t>Andrew S. Tanenbaum, </a:t>
            </a:r>
            <a:r>
              <a:rPr lang="en-US" altLang="zh-CN" i="1" dirty="0" smtClean="0">
                <a:solidFill>
                  <a:srgbClr val="FF0000"/>
                </a:solidFill>
                <a:latin typeface="Gill Sans MT" panose="020B0502020104020203" pitchFamily="34" charset="0"/>
              </a:rPr>
              <a:t>Computer Networks</a:t>
            </a:r>
            <a:r>
              <a:rPr lang="en-US" altLang="zh-CN" dirty="0" smtClean="0">
                <a:latin typeface="Gill Sans MT" panose="020B0502020104020203" pitchFamily="34" charset="0"/>
              </a:rPr>
              <a:t>, 4th edition,  </a:t>
            </a:r>
            <a:r>
              <a:rPr lang="zh-CN" altLang="en-US" dirty="0" smtClean="0">
                <a:latin typeface="Gill Sans MT" panose="020B0502020104020203" pitchFamily="34" charset="0"/>
              </a:rPr>
              <a:t>清华大学出版社 </a:t>
            </a:r>
            <a:r>
              <a:rPr lang="en-US" altLang="zh-CN" dirty="0" smtClean="0">
                <a:latin typeface="Gill Sans MT" panose="020B0502020104020203" pitchFamily="34" charset="0"/>
              </a:rPr>
              <a:t>2004.8 </a:t>
            </a:r>
          </a:p>
          <a:p>
            <a:pPr marL="457200" indent="-457200" eaLnBrk="1" hangingPunct="1">
              <a:lnSpc>
                <a:spcPct val="90000"/>
              </a:lnSpc>
              <a:buFont typeface="+mj-ea"/>
              <a:buAutoNum type="circleNumDbPlain"/>
            </a:pPr>
            <a:r>
              <a:rPr lang="en-US" altLang="zh-CN" dirty="0" smtClean="0">
                <a:latin typeface="Gill Sans MT" panose="020B0502020104020203" pitchFamily="34" charset="0"/>
              </a:rPr>
              <a:t>《</a:t>
            </a:r>
            <a:r>
              <a:rPr lang="zh-CN" altLang="en-US" dirty="0" smtClean="0">
                <a:latin typeface="Gill Sans MT" panose="020B0502020104020203" pitchFamily="34" charset="0"/>
              </a:rPr>
              <a:t>计算机网络</a:t>
            </a:r>
            <a:r>
              <a:rPr lang="en-US" altLang="zh-CN" dirty="0" smtClean="0">
                <a:latin typeface="Gill Sans MT" panose="020B0502020104020203" pitchFamily="34" charset="0"/>
              </a:rPr>
              <a:t>》 (</a:t>
            </a:r>
            <a:r>
              <a:rPr lang="zh-CN" altLang="en-US" dirty="0" smtClean="0">
                <a:latin typeface="Gill Sans MT" panose="020B0502020104020203" pitchFamily="34" charset="0"/>
              </a:rPr>
              <a:t>第四版</a:t>
            </a:r>
            <a:r>
              <a:rPr lang="en-US" altLang="zh-CN" dirty="0" smtClean="0">
                <a:latin typeface="Gill Sans MT" panose="020B0502020104020203" pitchFamily="34" charset="0"/>
              </a:rPr>
              <a:t>) (Andrew S. Tanenbaum</a:t>
            </a:r>
            <a:r>
              <a:rPr lang="zh-CN" altLang="en-US" dirty="0" smtClean="0">
                <a:latin typeface="Gill Sans MT" panose="020B0502020104020203" pitchFamily="34" charset="0"/>
              </a:rPr>
              <a:t>著 潘爱民译，清华大学出版社 </a:t>
            </a:r>
            <a:r>
              <a:rPr lang="en-US" altLang="zh-CN" dirty="0" smtClean="0">
                <a:latin typeface="Gill Sans MT" panose="020B0502020104020203" pitchFamily="34" charset="0"/>
              </a:rPr>
              <a:t>2004.8</a:t>
            </a:r>
          </a:p>
          <a:p>
            <a:pPr marL="457200" indent="-457200" eaLnBrk="1" hangingPunct="1">
              <a:lnSpc>
                <a:spcPct val="90000"/>
              </a:lnSpc>
              <a:buFont typeface="+mj-ea"/>
              <a:buAutoNum type="circleNumDbPlain"/>
            </a:pPr>
            <a:r>
              <a:rPr lang="en-US" altLang="zh-CN" dirty="0" smtClean="0">
                <a:latin typeface="Gill Sans MT" panose="020B0502020104020203" pitchFamily="34" charset="0"/>
              </a:rPr>
              <a:t>Douglas E. Comer, </a:t>
            </a:r>
            <a:r>
              <a:rPr lang="en-US" altLang="zh-CN" dirty="0" smtClean="0">
                <a:solidFill>
                  <a:srgbClr val="FF0000"/>
                </a:solidFill>
                <a:latin typeface="Gill Sans MT" panose="020B0502020104020203" pitchFamily="34" charset="0"/>
              </a:rPr>
              <a:t>Computer Networks and Internets</a:t>
            </a:r>
            <a:r>
              <a:rPr lang="en-US" altLang="zh-CN" dirty="0" smtClean="0">
                <a:latin typeface="Gill Sans MT" panose="020B0502020104020203" pitchFamily="34" charset="0"/>
              </a:rPr>
              <a:t>, (Fourth Edition) </a:t>
            </a:r>
            <a:r>
              <a:rPr lang="zh-CN" altLang="en-US" dirty="0" smtClean="0">
                <a:latin typeface="Gill Sans MT" panose="020B0502020104020203" pitchFamily="34" charset="0"/>
              </a:rPr>
              <a:t>电子工业出版社</a:t>
            </a:r>
            <a:r>
              <a:rPr lang="en-US" altLang="zh-CN" dirty="0" smtClean="0">
                <a:latin typeface="Gill Sans MT" panose="020B0502020104020203" pitchFamily="34" charset="0"/>
              </a:rPr>
              <a:t>, 2004.6</a:t>
            </a:r>
          </a:p>
        </p:txBody>
      </p:sp>
      <p:sp>
        <p:nvSpPr>
          <p:cNvPr id="5" name="标题 4"/>
          <p:cNvSpPr>
            <a:spLocks noGrp="1"/>
          </p:cNvSpPr>
          <p:nvPr>
            <p:ph type="title"/>
          </p:nvPr>
        </p:nvSpPr>
        <p:spPr/>
        <p:txBody>
          <a:bodyPr/>
          <a:lstStyle/>
          <a:p>
            <a:r>
              <a:rPr lang="en-US" altLang="zh-CN" dirty="0" smtClean="0">
                <a:latin typeface="Gill Sans MT" panose="020B0502020104020203" pitchFamily="34" charset="0"/>
              </a:rPr>
              <a:t>Textbook, References Books</a:t>
            </a:r>
            <a:endParaRPr lang="zh-CN" altLang="en-US" dirty="0">
              <a:latin typeface="Gill Sans MT" panose="020B0502020104020203"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latin typeface="Gill Sans MT" panose="020B0502020104020203" pitchFamily="34" charset="0"/>
              </a:rPr>
              <a:t>Textbook, References Books</a:t>
            </a:r>
            <a:endParaRPr lang="zh-CN" altLang="en-US" dirty="0">
              <a:latin typeface="Gill Sans MT" panose="020B0502020104020203" pitchFamily="34" charset="0"/>
            </a:endParaRPr>
          </a:p>
        </p:txBody>
      </p:sp>
      <p:sp>
        <p:nvSpPr>
          <p:cNvPr id="19460" name="Rectangle 3"/>
          <p:cNvSpPr>
            <a:spLocks noGrp="1" noChangeArrowheads="1"/>
          </p:cNvSpPr>
          <p:nvPr>
            <p:ph idx="1"/>
          </p:nvPr>
        </p:nvSpPr>
        <p:spPr>
          <a:noFill/>
        </p:spPr>
        <p:txBody>
          <a:bodyPr/>
          <a:lstStyle/>
          <a:p>
            <a:pPr marL="457200" indent="-457200">
              <a:spcBef>
                <a:spcPct val="0"/>
              </a:spcBef>
              <a:buClr>
                <a:srgbClr val="FF0000"/>
              </a:buClr>
              <a:buFont typeface="+mj-ea"/>
              <a:buAutoNum type="circleNumDbPlain" startAt="7"/>
            </a:pPr>
            <a:r>
              <a:rPr lang="en-US" altLang="zh-CN" dirty="0" smtClean="0">
                <a:latin typeface="Gill Sans MT" panose="020B0502020104020203" pitchFamily="34" charset="0"/>
              </a:rPr>
              <a:t>William Stallings, </a:t>
            </a:r>
            <a:r>
              <a:rPr lang="en-US" altLang="zh-CN" dirty="0" smtClean="0">
                <a:solidFill>
                  <a:srgbClr val="FF0000"/>
                </a:solidFill>
                <a:latin typeface="Gill Sans MT" panose="020B0502020104020203" pitchFamily="34" charset="0"/>
              </a:rPr>
              <a:t>Wireless Communications and Networks</a:t>
            </a:r>
            <a:r>
              <a:rPr lang="en-US" altLang="zh-CN" dirty="0" smtClean="0">
                <a:latin typeface="Gill Sans MT" panose="020B0502020104020203" pitchFamily="34" charset="0"/>
              </a:rPr>
              <a:t> (</a:t>
            </a:r>
            <a:r>
              <a:rPr lang="en-US" altLang="zh-CN" sz="2000" dirty="0" smtClean="0">
                <a:latin typeface="Gill Sans MT" panose="020B0502020104020203" pitchFamily="34" charset="0"/>
              </a:rPr>
              <a:t>Second Edition</a:t>
            </a:r>
            <a:r>
              <a:rPr lang="en-US" altLang="zh-CN" dirty="0" smtClean="0">
                <a:latin typeface="Gill Sans MT" panose="020B0502020104020203" pitchFamily="34" charset="0"/>
              </a:rPr>
              <a:t>) </a:t>
            </a:r>
            <a:r>
              <a:rPr lang="zh-CN" altLang="en-US" dirty="0" smtClean="0">
                <a:latin typeface="Gill Sans MT" panose="020B0502020104020203" pitchFamily="34" charset="0"/>
              </a:rPr>
              <a:t>电子工业出版社 </a:t>
            </a:r>
            <a:r>
              <a:rPr lang="en-US" altLang="zh-CN" dirty="0" smtClean="0">
                <a:latin typeface="Gill Sans MT" panose="020B0502020104020203" pitchFamily="34" charset="0"/>
              </a:rPr>
              <a:t>2006.8</a:t>
            </a:r>
          </a:p>
          <a:p>
            <a:pPr marL="457200" indent="-457200">
              <a:spcBef>
                <a:spcPct val="0"/>
              </a:spcBef>
              <a:buClr>
                <a:srgbClr val="FF0000"/>
              </a:buClr>
              <a:buFont typeface="+mj-ea"/>
              <a:buAutoNum type="circleNumDbPlain" startAt="7"/>
            </a:pPr>
            <a:r>
              <a:rPr lang="en-US" altLang="zh-CN" dirty="0" smtClean="0">
                <a:latin typeface="Gill Sans MT" panose="020B0502020104020203" pitchFamily="34" charset="0"/>
              </a:rPr>
              <a:t>Jochen Schiller, </a:t>
            </a:r>
            <a:r>
              <a:rPr lang="en-US" altLang="zh-CN" dirty="0" smtClean="0">
                <a:solidFill>
                  <a:srgbClr val="FF0000"/>
                </a:solidFill>
                <a:latin typeface="Gill Sans MT" panose="020B0502020104020203" pitchFamily="34" charset="0"/>
              </a:rPr>
              <a:t>Mobile Communications</a:t>
            </a:r>
            <a:r>
              <a:rPr lang="en-US" altLang="zh-CN" dirty="0" smtClean="0">
                <a:latin typeface="Gill Sans MT" panose="020B0502020104020203" pitchFamily="34" charset="0"/>
              </a:rPr>
              <a:t> (</a:t>
            </a:r>
            <a:r>
              <a:rPr lang="en-US" altLang="zh-CN" sz="2000" dirty="0" smtClean="0">
                <a:latin typeface="Gill Sans MT" panose="020B0502020104020203" pitchFamily="34" charset="0"/>
              </a:rPr>
              <a:t>Second Edition</a:t>
            </a:r>
            <a:r>
              <a:rPr lang="en-US" altLang="zh-CN" dirty="0" smtClean="0">
                <a:latin typeface="Gill Sans MT" panose="020B0502020104020203" pitchFamily="34" charset="0"/>
              </a:rPr>
              <a:t>) </a:t>
            </a:r>
            <a:r>
              <a:rPr lang="zh-CN" altLang="en-US" dirty="0" smtClean="0">
                <a:latin typeface="Gill Sans MT" panose="020B0502020104020203" pitchFamily="34" charset="0"/>
              </a:rPr>
              <a:t>高等教育出版社</a:t>
            </a:r>
            <a:r>
              <a:rPr lang="en-US" altLang="zh-CN" dirty="0" smtClean="0">
                <a:latin typeface="Gill Sans MT" panose="020B0502020104020203" pitchFamily="34" charset="0"/>
              </a:rPr>
              <a:t>, 2004.3 </a:t>
            </a:r>
          </a:p>
          <a:p>
            <a:pPr marL="457200" indent="-457200">
              <a:spcBef>
                <a:spcPct val="0"/>
              </a:spcBef>
              <a:buClr>
                <a:srgbClr val="FF0000"/>
              </a:buClr>
              <a:buFont typeface="+mj-ea"/>
              <a:buAutoNum type="circleNumDbPlain" startAt="7"/>
            </a:pPr>
            <a:endParaRPr lang="en-US" altLang="zh-CN" dirty="0" smtClean="0">
              <a:latin typeface="Gill Sans MT" panose="020B0502020104020203" pitchFamily="34" charset="0"/>
            </a:endParaRPr>
          </a:p>
          <a:p>
            <a:pPr marL="457200" indent="-457200">
              <a:spcBef>
                <a:spcPct val="0"/>
              </a:spcBef>
              <a:buClr>
                <a:srgbClr val="FF0000"/>
              </a:buClr>
              <a:buFont typeface="+mj-ea"/>
              <a:buAutoNum type="circleNumDbPlain" startAt="7"/>
            </a:pPr>
            <a:r>
              <a:rPr lang="en-US" altLang="zh-CN" dirty="0" smtClean="0">
                <a:latin typeface="Gill Sans MT" panose="020B0502020104020203" pitchFamily="34" charset="0"/>
              </a:rPr>
              <a:t>《</a:t>
            </a:r>
            <a:r>
              <a:rPr lang="zh-CN" altLang="en-US" dirty="0" smtClean="0">
                <a:latin typeface="Gill Sans MT" panose="020B0502020104020203" pitchFamily="34" charset="0"/>
              </a:rPr>
              <a:t>计算机网络</a:t>
            </a:r>
            <a:r>
              <a:rPr lang="en-US" altLang="zh-CN" dirty="0" smtClean="0">
                <a:latin typeface="Gill Sans MT" panose="020B0502020104020203" pitchFamily="34" charset="0"/>
              </a:rPr>
              <a:t>》(</a:t>
            </a:r>
            <a:r>
              <a:rPr lang="zh-CN" altLang="en-US" dirty="0" smtClean="0">
                <a:latin typeface="Gill Sans MT" panose="020B0502020104020203" pitchFamily="34" charset="0"/>
              </a:rPr>
              <a:t>第四版</a:t>
            </a:r>
            <a:r>
              <a:rPr lang="en-US" altLang="zh-CN" dirty="0" smtClean="0">
                <a:latin typeface="Gill Sans MT" panose="020B0502020104020203" pitchFamily="34" charset="0"/>
              </a:rPr>
              <a:t>) </a:t>
            </a:r>
            <a:r>
              <a:rPr lang="zh-CN" altLang="en-US" dirty="0" smtClean="0">
                <a:latin typeface="Gill Sans MT" panose="020B0502020104020203" pitchFamily="34" charset="0"/>
              </a:rPr>
              <a:t>谢希仁 电子工业出版社 </a:t>
            </a:r>
            <a:r>
              <a:rPr lang="en-US" altLang="zh-CN" dirty="0" smtClean="0">
                <a:latin typeface="Gill Sans MT" panose="020B0502020104020203" pitchFamily="34" charset="0"/>
              </a:rPr>
              <a:t>2004.6</a:t>
            </a:r>
          </a:p>
          <a:p>
            <a:pPr marL="457200" indent="-457200" eaLnBrk="1" hangingPunct="1">
              <a:buClr>
                <a:srgbClr val="FF0000"/>
              </a:buClr>
              <a:buFont typeface="+mj-ea"/>
              <a:buAutoNum type="circleNumDbPlain" startAt="7"/>
            </a:pPr>
            <a:r>
              <a:rPr lang="zh-CN" altLang="en-GB" dirty="0" smtClean="0">
                <a:latin typeface="Gill Sans MT" panose="020B0502020104020203" pitchFamily="34" charset="0"/>
              </a:rPr>
              <a:t>《全新宽带</a:t>
            </a:r>
            <a:r>
              <a:rPr lang="en-GB" altLang="zh-CN" dirty="0" smtClean="0">
                <a:latin typeface="Gill Sans MT" panose="020B0502020104020203" pitchFamily="34" charset="0"/>
              </a:rPr>
              <a:t>IP</a:t>
            </a:r>
            <a:r>
              <a:rPr lang="zh-CN" altLang="en-GB" dirty="0" smtClean="0">
                <a:latin typeface="Gill Sans MT" panose="020B0502020104020203" pitchFamily="34" charset="0"/>
              </a:rPr>
              <a:t>网络技术教程</a:t>
            </a:r>
            <a:r>
              <a:rPr lang="en-US" altLang="zh-CN" dirty="0" smtClean="0">
                <a:latin typeface="Gill Sans MT" panose="020B0502020104020203" pitchFamily="34" charset="0"/>
              </a:rPr>
              <a:t>》</a:t>
            </a:r>
            <a:r>
              <a:rPr lang="zh-CN" altLang="en-GB" dirty="0" smtClean="0">
                <a:latin typeface="Gill Sans MT" panose="020B0502020104020203" pitchFamily="34" charset="0"/>
              </a:rPr>
              <a:t>王宝智等 海洋出版社 2004.1</a:t>
            </a:r>
            <a:endParaRPr lang="en-US" altLang="zh-CN" dirty="0" smtClean="0">
              <a:latin typeface="Gill Sans MT" panose="020B0502020104020203" pitchFamily="34" charset="0"/>
            </a:endParaRPr>
          </a:p>
          <a:p>
            <a:pPr marL="457200" indent="-457200">
              <a:spcBef>
                <a:spcPct val="0"/>
              </a:spcBef>
              <a:buClr>
                <a:srgbClr val="FF0000"/>
              </a:buClr>
              <a:buFont typeface="+mj-ea"/>
              <a:buAutoNum type="circleNumDbPlain" startAt="11"/>
            </a:pPr>
            <a:r>
              <a:rPr lang="en-US" altLang="zh-CN" dirty="0" smtClean="0">
                <a:latin typeface="Gill Sans MT" panose="020B0502020104020203" pitchFamily="34" charset="0"/>
              </a:rPr>
              <a:t>《</a:t>
            </a:r>
            <a:r>
              <a:rPr lang="zh-CN" altLang="en-US" dirty="0" smtClean="0">
                <a:latin typeface="Gill Sans MT" panose="020B0502020104020203" pitchFamily="34" charset="0"/>
              </a:rPr>
              <a:t>高速网络与互联网 </a:t>
            </a:r>
            <a:r>
              <a:rPr lang="zh-CN" altLang="zh-CN" dirty="0" smtClean="0">
                <a:latin typeface="Gill Sans MT" panose="020B0502020104020203" pitchFamily="34" charset="0"/>
              </a:rPr>
              <a:t>—</a:t>
            </a:r>
            <a:r>
              <a:rPr lang="en-US" altLang="zh-CN" dirty="0" smtClean="0">
                <a:latin typeface="Gill Sans MT" panose="020B0502020104020203" pitchFamily="34" charset="0"/>
              </a:rPr>
              <a:t> </a:t>
            </a:r>
            <a:r>
              <a:rPr lang="zh-CN" altLang="en-US" dirty="0" smtClean="0">
                <a:latin typeface="Gill Sans MT" panose="020B0502020104020203" pitchFamily="34" charset="0"/>
              </a:rPr>
              <a:t>性能分析与服务质量</a:t>
            </a:r>
            <a:r>
              <a:rPr lang="en-US" altLang="zh-CN" dirty="0" smtClean="0">
                <a:latin typeface="Gill Sans MT" panose="020B0502020104020203" pitchFamily="34" charset="0"/>
              </a:rPr>
              <a:t>》(</a:t>
            </a:r>
            <a:r>
              <a:rPr lang="zh-CN" altLang="en-US" dirty="0" smtClean="0">
                <a:latin typeface="Gill Sans MT" panose="020B0502020104020203" pitchFamily="34" charset="0"/>
              </a:rPr>
              <a:t>第二版</a:t>
            </a:r>
            <a:r>
              <a:rPr lang="en-US" altLang="zh-CN" dirty="0" smtClean="0">
                <a:latin typeface="Gill Sans MT" panose="020B0502020104020203" pitchFamily="34" charset="0"/>
              </a:rPr>
              <a:t>) </a:t>
            </a:r>
            <a:r>
              <a:rPr lang="zh-CN" altLang="en-US" dirty="0" smtClean="0">
                <a:latin typeface="Gill Sans MT" panose="020B0502020104020203" pitchFamily="34" charset="0"/>
              </a:rPr>
              <a:t>电子工业出版社 齐望东 等译 </a:t>
            </a:r>
            <a:r>
              <a:rPr lang="en-US" altLang="zh-CN" dirty="0" smtClean="0">
                <a:latin typeface="Gill Sans MT" panose="020B0502020104020203" pitchFamily="34" charset="0"/>
              </a:rPr>
              <a:t>2003.1 </a:t>
            </a:r>
          </a:p>
          <a:p>
            <a:pPr marL="457200" indent="-457200">
              <a:spcBef>
                <a:spcPct val="0"/>
              </a:spcBef>
              <a:buClr>
                <a:srgbClr val="FF0000"/>
              </a:buClr>
              <a:buFont typeface="+mj-ea"/>
              <a:buAutoNum type="circleNumDbPlain" startAt="11"/>
            </a:pPr>
            <a:r>
              <a:rPr lang="en-US" altLang="zh-CN" dirty="0" smtClean="0">
                <a:latin typeface="Gill Sans MT" panose="020B0502020104020203" pitchFamily="34" charset="0"/>
              </a:rPr>
              <a:t>《</a:t>
            </a:r>
            <a:r>
              <a:rPr lang="zh-CN" altLang="en-US" dirty="0" smtClean="0">
                <a:latin typeface="Gill Sans MT" panose="020B0502020104020203" pitchFamily="34" charset="0"/>
              </a:rPr>
              <a:t>下一代计算机网络技术</a:t>
            </a:r>
            <a:r>
              <a:rPr lang="en-US" altLang="zh-CN" dirty="0" smtClean="0">
                <a:latin typeface="Gill Sans MT" panose="020B0502020104020203" pitchFamily="34" charset="0"/>
              </a:rPr>
              <a:t>》</a:t>
            </a:r>
            <a:r>
              <a:rPr lang="zh-CN" altLang="en-US" dirty="0" smtClean="0">
                <a:latin typeface="Gill Sans MT" panose="020B0502020104020203" pitchFamily="34" charset="0"/>
              </a:rPr>
              <a:t>周伯杨等 国防工业出版社 </a:t>
            </a:r>
            <a:r>
              <a:rPr lang="en-US" altLang="zh-CN" dirty="0" smtClean="0">
                <a:latin typeface="Gill Sans MT" panose="020B0502020104020203" pitchFamily="34" charset="0"/>
              </a:rPr>
              <a:t>2006.1</a:t>
            </a:r>
          </a:p>
        </p:txBody>
      </p:sp>
      <p:sp>
        <p:nvSpPr>
          <p:cNvPr id="19458" name="页脚占位符 3"/>
          <p:cNvSpPr>
            <a:spLocks noGrp="1"/>
          </p:cNvSpPr>
          <p:nvPr>
            <p:ph type="ftr" sz="quarter" idx="10"/>
          </p:nvPr>
        </p:nvSpPr>
        <p:spPr>
          <a:noFill/>
        </p:spPr>
        <p:txBody>
          <a:bodyPr/>
          <a:lstStyle/>
          <a:p>
            <a:r>
              <a:rPr lang="en-US" altLang="zh-CN"/>
              <a:t>Preface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2"/>
          <p:cNvSpPr>
            <a:spLocks noGrp="1"/>
          </p:cNvSpPr>
          <p:nvPr>
            <p:ph type="ftr" sz="quarter" idx="10"/>
          </p:nvPr>
        </p:nvSpPr>
        <p:spPr>
          <a:noFill/>
        </p:spPr>
        <p:txBody>
          <a:bodyPr/>
          <a:lstStyle/>
          <a:p>
            <a:r>
              <a:rPr lang="en-US" altLang="zh-CN"/>
              <a:t>Preface</a:t>
            </a:r>
          </a:p>
        </p:txBody>
      </p:sp>
      <p:sp>
        <p:nvSpPr>
          <p:cNvPr id="20485" name="Rectangle 4"/>
          <p:cNvSpPr>
            <a:spLocks noGrp="1" noChangeArrowheads="1"/>
          </p:cNvSpPr>
          <p:nvPr>
            <p:ph type="title"/>
          </p:nvPr>
        </p:nvSpPr>
        <p:spPr/>
        <p:txBody>
          <a:bodyPr/>
          <a:lstStyle/>
          <a:p>
            <a:pPr eaLnBrk="1" hangingPunct="1"/>
            <a:r>
              <a:rPr lang="en-US" altLang="zh-CN" dirty="0" smtClean="0"/>
              <a:t>Textbook (</a:t>
            </a:r>
            <a:r>
              <a:rPr lang="zh-CN" altLang="en-US" dirty="0" smtClean="0"/>
              <a:t>计算机网络原理</a:t>
            </a:r>
            <a:r>
              <a:rPr lang="en-US" altLang="zh-CN" dirty="0" smtClean="0"/>
              <a:t>A)</a:t>
            </a:r>
          </a:p>
        </p:txBody>
      </p:sp>
      <p:pic>
        <p:nvPicPr>
          <p:cNvPr id="6" name="图片 5"/>
          <p:cNvPicPr>
            <a:picLocks noChangeAspect="1"/>
          </p:cNvPicPr>
          <p:nvPr/>
        </p:nvPicPr>
        <p:blipFill>
          <a:blip r:embed="rId3"/>
          <a:stretch>
            <a:fillRect/>
          </a:stretch>
        </p:blipFill>
        <p:spPr>
          <a:xfrm>
            <a:off x="358775" y="1102239"/>
            <a:ext cx="4032448" cy="5049999"/>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800" y="1008573"/>
            <a:ext cx="3597193" cy="517581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3"/>
          <p:cNvSpPr>
            <a:spLocks noGrp="1"/>
          </p:cNvSpPr>
          <p:nvPr>
            <p:ph type="ftr" sz="quarter" idx="10"/>
          </p:nvPr>
        </p:nvSpPr>
        <p:spPr>
          <a:noFill/>
        </p:spPr>
        <p:txBody>
          <a:bodyPr/>
          <a:lstStyle/>
          <a:p>
            <a:r>
              <a:rPr lang="en-US" altLang="zh-CN"/>
              <a:t>Preface</a:t>
            </a:r>
          </a:p>
        </p:txBody>
      </p:sp>
      <p:sp>
        <p:nvSpPr>
          <p:cNvPr id="21507" name="Rectangle 2"/>
          <p:cNvSpPr>
            <a:spLocks noGrp="1" noChangeArrowheads="1"/>
          </p:cNvSpPr>
          <p:nvPr>
            <p:ph type="title"/>
          </p:nvPr>
        </p:nvSpPr>
        <p:spPr>
          <a:xfrm>
            <a:off x="358775" y="304800"/>
            <a:ext cx="8461375" cy="533400"/>
          </a:xfrm>
        </p:spPr>
        <p:txBody>
          <a:bodyPr/>
          <a:lstStyle/>
          <a:p>
            <a:pPr eaLnBrk="1" hangingPunct="1"/>
            <a:r>
              <a:rPr lang="en-US" altLang="zh-CN" smtClean="0"/>
              <a:t>Textbook(</a:t>
            </a:r>
            <a:r>
              <a:rPr lang="zh-CN" altLang="en-US" smtClean="0"/>
              <a:t>计算机网络原理</a:t>
            </a:r>
            <a:r>
              <a:rPr lang="en-US" altLang="zh-CN" smtClean="0"/>
              <a:t>A)</a:t>
            </a:r>
          </a:p>
        </p:txBody>
      </p:sp>
      <p:pic>
        <p:nvPicPr>
          <p:cNvPr id="118787" name="Picture 3"/>
          <p:cNvPicPr>
            <a:picLocks noChangeAspect="1" noChangeArrowheads="1"/>
          </p:cNvPicPr>
          <p:nvPr/>
        </p:nvPicPr>
        <p:blipFill>
          <a:blip r:embed="rId3" cstate="print"/>
          <a:srcRect/>
          <a:stretch>
            <a:fillRect/>
          </a:stretch>
        </p:blipFill>
        <p:spPr bwMode="auto">
          <a:xfrm>
            <a:off x="323850" y="981075"/>
            <a:ext cx="3898900" cy="5181600"/>
          </a:xfrm>
          <a:prstGeom prst="rect">
            <a:avLst/>
          </a:prstGeom>
          <a:noFill/>
          <a:ln w="9525">
            <a:noFill/>
            <a:miter lim="800000"/>
            <a:headEnd/>
            <a:tailEnd/>
          </a:ln>
        </p:spPr>
      </p:pic>
      <p:pic>
        <p:nvPicPr>
          <p:cNvPr id="118788" name="Picture 4" descr="20504026"/>
          <p:cNvPicPr>
            <a:picLocks noChangeAspect="1" noChangeArrowheads="1"/>
          </p:cNvPicPr>
          <p:nvPr/>
        </p:nvPicPr>
        <p:blipFill>
          <a:blip r:embed="rId4" cstate="print"/>
          <a:srcRect/>
          <a:stretch>
            <a:fillRect/>
          </a:stretch>
        </p:blipFill>
        <p:spPr bwMode="auto">
          <a:xfrm>
            <a:off x="5003800" y="981075"/>
            <a:ext cx="3814763" cy="5181600"/>
          </a:xfrm>
          <a:prstGeom prst="rect">
            <a:avLst/>
          </a:prstGeom>
          <a:noFill/>
          <a:ln w="9525">
            <a:noFill/>
            <a:miter lim="800000"/>
            <a:headEnd/>
            <a:tailEnd/>
          </a:ln>
        </p:spPr>
      </p:pic>
      <p:pic>
        <p:nvPicPr>
          <p:cNvPr id="118789" name="Picture 5" descr="点击查看'Computer Networks, Fifth Edition: A Systems Approach'的大图">
            <a:hlinkClick r:id="rId5" tooltip="点击查看'Computer Networks, Fifth Edition: A Systems Approach'的大图"/>
          </p:cNvPr>
          <p:cNvPicPr>
            <a:picLocks noChangeAspect="1" noChangeArrowheads="1"/>
          </p:cNvPicPr>
          <p:nvPr/>
        </p:nvPicPr>
        <p:blipFill>
          <a:blip r:embed="rId6" cstate="print"/>
          <a:srcRect/>
          <a:stretch>
            <a:fillRect/>
          </a:stretch>
        </p:blipFill>
        <p:spPr bwMode="auto">
          <a:xfrm>
            <a:off x="2555875" y="981075"/>
            <a:ext cx="4033838" cy="5184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7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87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90600" y="2133600"/>
            <a:ext cx="7772400" cy="1009650"/>
          </a:xfrm>
        </p:spPr>
        <p:txBody>
          <a:bodyPr/>
          <a:lstStyle/>
          <a:p>
            <a:pPr eaLnBrk="1" hangingPunct="1"/>
            <a:r>
              <a:rPr lang="en-US" altLang="zh-CN" sz="3200" dirty="0" smtClean="0">
                <a:latin typeface="Gill Sans MT" panose="020B0502020104020203" pitchFamily="34" charset="0"/>
              </a:rPr>
              <a:t>Computer Networking </a:t>
            </a:r>
          </a:p>
        </p:txBody>
      </p:sp>
      <p:sp>
        <p:nvSpPr>
          <p:cNvPr id="4099" name="Rectangle 3"/>
          <p:cNvSpPr>
            <a:spLocks noGrp="1" noChangeArrowheads="1"/>
          </p:cNvSpPr>
          <p:nvPr>
            <p:ph type="subTitle" idx="1"/>
          </p:nvPr>
        </p:nvSpPr>
        <p:spPr/>
        <p:txBody>
          <a:bodyPr/>
          <a:lstStyle/>
          <a:p>
            <a:pPr algn="l" eaLnBrk="1" hangingPunct="1">
              <a:lnSpc>
                <a:spcPct val="90000"/>
              </a:lnSpc>
              <a:buFontTx/>
              <a:buChar char="•"/>
            </a:pPr>
            <a:r>
              <a:rPr lang="en-US" altLang="zh-CN" sz="2800" dirty="0" smtClean="0">
                <a:latin typeface="Gill Sans MT" panose="020B0502020104020203" pitchFamily="34" charset="0"/>
              </a:rPr>
              <a:t> We think one important reason for this success has been</a:t>
            </a:r>
            <a:r>
              <a:rPr lang="en-US" altLang="zh-CN" sz="2800" dirty="0" smtClean="0">
                <a:solidFill>
                  <a:schemeClr val="folHlink"/>
                </a:solidFill>
                <a:latin typeface="Gill Sans MT" panose="020B0502020104020203" pitchFamily="34" charset="0"/>
              </a:rPr>
              <a:t> </a:t>
            </a:r>
            <a:r>
              <a:rPr lang="en-US" altLang="zh-CN" sz="2800" dirty="0" smtClean="0">
                <a:solidFill>
                  <a:schemeClr val="hlink"/>
                </a:solidFill>
                <a:latin typeface="Gill Sans MT" panose="020B0502020104020203" pitchFamily="34" charset="0"/>
              </a:rPr>
              <a:t>that</a:t>
            </a:r>
            <a:r>
              <a:rPr lang="en-US" altLang="zh-CN" sz="2800" dirty="0" smtClean="0">
                <a:latin typeface="Gill Sans MT" panose="020B0502020104020203" pitchFamily="34" charset="0"/>
              </a:rPr>
              <a:t> our book continues to offer a fresh and timely approach to computer networking instruction.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3"/>
          <p:cNvSpPr>
            <a:spLocks noGrp="1"/>
          </p:cNvSpPr>
          <p:nvPr>
            <p:ph type="ftr" sz="quarter" idx="10"/>
          </p:nvPr>
        </p:nvSpPr>
        <p:spPr>
          <a:noFill/>
        </p:spPr>
        <p:txBody>
          <a:bodyPr/>
          <a:lstStyle/>
          <a:p>
            <a:r>
              <a:rPr lang="en-US" altLang="zh-CN"/>
              <a:t>Preface</a:t>
            </a:r>
          </a:p>
        </p:txBody>
      </p:sp>
      <p:sp>
        <p:nvSpPr>
          <p:cNvPr id="22531" name="Rectangle 2"/>
          <p:cNvSpPr>
            <a:spLocks noGrp="1" noChangeArrowheads="1"/>
          </p:cNvSpPr>
          <p:nvPr>
            <p:ph type="title"/>
          </p:nvPr>
        </p:nvSpPr>
        <p:spPr/>
        <p:txBody>
          <a:bodyPr/>
          <a:lstStyle/>
          <a:p>
            <a:pPr eaLnBrk="1" hangingPunct="1"/>
            <a:r>
              <a:rPr lang="en-US" altLang="zh-CN" smtClean="0"/>
              <a:t>Top 4 Computer Network Books Compared</a:t>
            </a:r>
          </a:p>
        </p:txBody>
      </p:sp>
      <p:pic>
        <p:nvPicPr>
          <p:cNvPr id="22532" name="Picture 3" descr="ShowCover"/>
          <p:cNvPicPr>
            <a:picLocks noChangeAspect="1" noChangeArrowheads="1"/>
          </p:cNvPicPr>
          <p:nvPr/>
        </p:nvPicPr>
        <p:blipFill>
          <a:blip r:embed="rId3" cstate="print"/>
          <a:srcRect/>
          <a:stretch>
            <a:fillRect/>
          </a:stretch>
        </p:blipFill>
        <p:spPr bwMode="auto">
          <a:xfrm>
            <a:off x="381000" y="1066800"/>
            <a:ext cx="4038600" cy="5124450"/>
          </a:xfrm>
          <a:prstGeom prst="rect">
            <a:avLst/>
          </a:prstGeom>
          <a:noFill/>
          <a:ln w="9525">
            <a:noFill/>
            <a:miter lim="800000"/>
            <a:headEnd/>
            <a:tailEnd/>
          </a:ln>
        </p:spPr>
      </p:pic>
      <p:pic>
        <p:nvPicPr>
          <p:cNvPr id="22533" name="Picture 4"/>
          <p:cNvPicPr>
            <a:picLocks noChangeAspect="1" noChangeArrowheads="1"/>
          </p:cNvPicPr>
          <p:nvPr/>
        </p:nvPicPr>
        <p:blipFill>
          <a:blip r:embed="rId4" cstate="print"/>
          <a:srcRect/>
          <a:stretch>
            <a:fillRect/>
          </a:stretch>
        </p:blipFill>
        <p:spPr bwMode="auto">
          <a:xfrm>
            <a:off x="4859338" y="1066800"/>
            <a:ext cx="3827462" cy="5037138"/>
          </a:xfrm>
          <a:prstGeom prst="rect">
            <a:avLst/>
          </a:prstGeom>
          <a:noFill/>
          <a:ln w="50800" algn="ctr">
            <a:noFill/>
            <a:miter lim="800000"/>
            <a:headEnd/>
            <a:tailEnd/>
          </a:ln>
        </p:spPr>
      </p:pic>
      <p:pic>
        <p:nvPicPr>
          <p:cNvPr id="6" name="图片 5"/>
          <p:cNvPicPr>
            <a:picLocks noChangeAspect="1"/>
          </p:cNvPicPr>
          <p:nvPr/>
        </p:nvPicPr>
        <p:blipFill>
          <a:blip r:embed="rId5"/>
          <a:stretch>
            <a:fillRect/>
          </a:stretch>
        </p:blipFill>
        <p:spPr>
          <a:xfrm>
            <a:off x="2634319" y="1001713"/>
            <a:ext cx="4032448" cy="4968552"/>
          </a:xfrm>
          <a:prstGeom prst="rect">
            <a:avLst/>
          </a:prstGeom>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2"/>
          <p:cNvSpPr>
            <a:spLocks noGrp="1"/>
          </p:cNvSpPr>
          <p:nvPr>
            <p:ph type="ftr" sz="quarter" idx="10"/>
          </p:nvPr>
        </p:nvSpPr>
        <p:spPr>
          <a:noFill/>
        </p:spPr>
        <p:txBody>
          <a:bodyPr/>
          <a:lstStyle/>
          <a:p>
            <a:r>
              <a:rPr lang="en-US" altLang="zh-CN"/>
              <a:t>Preface</a:t>
            </a:r>
          </a:p>
        </p:txBody>
      </p:sp>
      <p:pic>
        <p:nvPicPr>
          <p:cNvPr id="124930" name="Picture 2"/>
          <p:cNvPicPr>
            <a:picLocks noChangeAspect="1" noChangeArrowheads="1"/>
          </p:cNvPicPr>
          <p:nvPr/>
        </p:nvPicPr>
        <p:blipFill>
          <a:blip r:embed="rId3" cstate="print"/>
          <a:srcRect/>
          <a:stretch>
            <a:fillRect/>
          </a:stretch>
        </p:blipFill>
        <p:spPr bwMode="auto">
          <a:xfrm>
            <a:off x="4724400" y="1066800"/>
            <a:ext cx="4038600" cy="5105400"/>
          </a:xfrm>
          <a:prstGeom prst="rect">
            <a:avLst/>
          </a:prstGeom>
          <a:noFill/>
          <a:ln w="9525">
            <a:noFill/>
            <a:miter lim="800000"/>
            <a:headEnd/>
            <a:tailEnd/>
          </a:ln>
        </p:spPr>
      </p:pic>
      <p:pic>
        <p:nvPicPr>
          <p:cNvPr id="124931" name="Picture 3"/>
          <p:cNvPicPr>
            <a:picLocks noChangeAspect="1" noChangeArrowheads="1"/>
          </p:cNvPicPr>
          <p:nvPr/>
        </p:nvPicPr>
        <p:blipFill>
          <a:blip r:embed="rId4" cstate="print"/>
          <a:srcRect/>
          <a:stretch>
            <a:fillRect/>
          </a:stretch>
        </p:blipFill>
        <p:spPr bwMode="auto">
          <a:xfrm>
            <a:off x="381000" y="1066800"/>
            <a:ext cx="3911600" cy="5105400"/>
          </a:xfrm>
          <a:prstGeom prst="rect">
            <a:avLst/>
          </a:prstGeom>
          <a:noFill/>
          <a:ln w="9525">
            <a:noFill/>
            <a:miter lim="800000"/>
            <a:headEnd/>
            <a:tailEnd/>
          </a:ln>
        </p:spPr>
      </p:pic>
      <p:sp>
        <p:nvSpPr>
          <p:cNvPr id="23557" name="Rectangle 4"/>
          <p:cNvSpPr>
            <a:spLocks noGrp="1" noChangeArrowheads="1"/>
          </p:cNvSpPr>
          <p:nvPr>
            <p:ph type="title"/>
          </p:nvPr>
        </p:nvSpPr>
        <p:spPr/>
        <p:txBody>
          <a:bodyPr/>
          <a:lstStyle/>
          <a:p>
            <a:pPr eaLnBrk="1" hangingPunct="1"/>
            <a:r>
              <a:rPr lang="en-US" altLang="zh-CN" smtClean="0"/>
              <a:t>Reference Books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9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49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2"/>
          <p:cNvSpPr>
            <a:spLocks noGrp="1"/>
          </p:cNvSpPr>
          <p:nvPr>
            <p:ph type="ftr" sz="quarter" idx="10"/>
          </p:nvPr>
        </p:nvSpPr>
        <p:spPr>
          <a:noFill/>
        </p:spPr>
        <p:txBody>
          <a:bodyPr/>
          <a:lstStyle/>
          <a:p>
            <a:r>
              <a:rPr lang="en-US" altLang="zh-CN"/>
              <a:t>Preface</a:t>
            </a:r>
          </a:p>
        </p:txBody>
      </p:sp>
      <p:sp>
        <p:nvSpPr>
          <p:cNvPr id="23557" name="Rectangle 4"/>
          <p:cNvSpPr>
            <a:spLocks noGrp="1" noChangeArrowheads="1"/>
          </p:cNvSpPr>
          <p:nvPr>
            <p:ph type="title"/>
          </p:nvPr>
        </p:nvSpPr>
        <p:spPr/>
        <p:txBody>
          <a:bodyPr/>
          <a:lstStyle/>
          <a:p>
            <a:pPr eaLnBrk="1" hangingPunct="1"/>
            <a:r>
              <a:rPr lang="en-US" altLang="zh-CN" smtClean="0"/>
              <a:t>Reference Books</a:t>
            </a:r>
          </a:p>
        </p:txBody>
      </p:sp>
      <p:pic>
        <p:nvPicPr>
          <p:cNvPr id="124933" name="Picture 5" descr="Forouzan1e12BAR_nm2"/>
          <p:cNvPicPr>
            <a:picLocks noChangeAspect="1" noChangeArrowheads="1"/>
          </p:cNvPicPr>
          <p:nvPr/>
        </p:nvPicPr>
        <p:blipFill>
          <a:blip r:embed="rId3" cstate="print"/>
          <a:srcRect/>
          <a:stretch>
            <a:fillRect/>
          </a:stretch>
        </p:blipFill>
        <p:spPr bwMode="auto">
          <a:xfrm>
            <a:off x="4716016" y="1096921"/>
            <a:ext cx="4104134" cy="4945186"/>
          </a:xfrm>
          <a:prstGeom prst="rect">
            <a:avLst/>
          </a:prstGeom>
          <a:noFill/>
          <a:ln w="9525">
            <a:noFill/>
            <a:miter lim="800000"/>
            <a:headEnd/>
            <a:tailEnd/>
          </a:ln>
        </p:spPr>
      </p:pic>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l="14724" r="14642"/>
          <a:stretch/>
        </p:blipFill>
        <p:spPr>
          <a:xfrm>
            <a:off x="392597" y="984159"/>
            <a:ext cx="4100746" cy="5111883"/>
          </a:xfrm>
          <a:prstGeom prst="rect">
            <a:avLst/>
          </a:prstGeom>
        </p:spPr>
      </p:pic>
    </p:spTree>
    <p:extLst>
      <p:ext uri="{BB962C8B-B14F-4D97-AF65-F5344CB8AC3E}">
        <p14:creationId xmlns:p14="http://schemas.microsoft.com/office/powerpoint/2010/main" val="95290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9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3"/>
          <p:cNvSpPr>
            <a:spLocks noGrp="1"/>
          </p:cNvSpPr>
          <p:nvPr>
            <p:ph type="ftr" sz="quarter" idx="10"/>
          </p:nvPr>
        </p:nvSpPr>
        <p:spPr>
          <a:noFill/>
        </p:spPr>
        <p:txBody>
          <a:bodyPr/>
          <a:lstStyle/>
          <a:p>
            <a:r>
              <a:rPr lang="en-US" altLang="zh-CN"/>
              <a:t>Preface</a:t>
            </a:r>
          </a:p>
        </p:txBody>
      </p:sp>
      <p:sp>
        <p:nvSpPr>
          <p:cNvPr id="24579" name="Rectangle 2"/>
          <p:cNvSpPr>
            <a:spLocks noGrp="1" noChangeArrowheads="1"/>
          </p:cNvSpPr>
          <p:nvPr>
            <p:ph type="title"/>
          </p:nvPr>
        </p:nvSpPr>
        <p:spPr/>
        <p:txBody>
          <a:bodyPr/>
          <a:lstStyle/>
          <a:p>
            <a:pPr eaLnBrk="1" hangingPunct="1"/>
            <a:r>
              <a:rPr lang="en-US" altLang="zh-CN" smtClean="0"/>
              <a:t>Reference Books</a:t>
            </a:r>
          </a:p>
        </p:txBody>
      </p:sp>
      <p:pic>
        <p:nvPicPr>
          <p:cNvPr id="24580" name="Picture 3" descr="9787302172758"/>
          <p:cNvPicPr>
            <a:picLocks noChangeAspect="1" noChangeArrowheads="1"/>
          </p:cNvPicPr>
          <p:nvPr/>
        </p:nvPicPr>
        <p:blipFill>
          <a:blip r:embed="rId2" cstate="print"/>
          <a:srcRect/>
          <a:stretch>
            <a:fillRect/>
          </a:stretch>
        </p:blipFill>
        <p:spPr bwMode="auto">
          <a:xfrm>
            <a:off x="381000" y="1052513"/>
            <a:ext cx="4046538" cy="4968875"/>
          </a:xfrm>
          <a:prstGeom prst="rect">
            <a:avLst/>
          </a:prstGeom>
          <a:noFill/>
          <a:ln w="9525">
            <a:noFill/>
            <a:miter lim="800000"/>
            <a:headEnd/>
            <a:tailEnd/>
          </a:ln>
        </p:spPr>
      </p:pic>
      <p:pic>
        <p:nvPicPr>
          <p:cNvPr id="24581" name="Picture 4" descr="9787111359258"/>
          <p:cNvPicPr>
            <a:picLocks noChangeAspect="1" noChangeArrowheads="1"/>
          </p:cNvPicPr>
          <p:nvPr/>
        </p:nvPicPr>
        <p:blipFill>
          <a:blip r:embed="rId3" cstate="print"/>
          <a:srcRect/>
          <a:stretch>
            <a:fillRect/>
          </a:stretch>
        </p:blipFill>
        <p:spPr bwMode="auto">
          <a:xfrm>
            <a:off x="4932363" y="1052513"/>
            <a:ext cx="3887787" cy="5041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2"/>
          <p:cNvSpPr>
            <a:spLocks noGrp="1"/>
          </p:cNvSpPr>
          <p:nvPr>
            <p:ph type="ftr" sz="quarter" idx="10"/>
          </p:nvPr>
        </p:nvSpPr>
        <p:spPr>
          <a:noFill/>
        </p:spPr>
        <p:txBody>
          <a:bodyPr/>
          <a:lstStyle/>
          <a:p>
            <a:r>
              <a:rPr lang="en-US" altLang="zh-CN"/>
              <a:t>Preface</a:t>
            </a:r>
          </a:p>
        </p:txBody>
      </p:sp>
      <p:sp>
        <p:nvSpPr>
          <p:cNvPr id="25603" name="Rectangle 2"/>
          <p:cNvSpPr>
            <a:spLocks noChangeArrowheads="1"/>
          </p:cNvSpPr>
          <p:nvPr/>
        </p:nvSpPr>
        <p:spPr bwMode="auto">
          <a:xfrm>
            <a:off x="323850" y="260350"/>
            <a:ext cx="8229600" cy="487363"/>
          </a:xfrm>
          <a:prstGeom prst="rect">
            <a:avLst/>
          </a:prstGeom>
          <a:solidFill>
            <a:srgbClr val="FFFFFF"/>
          </a:solidFill>
          <a:ln w="9525">
            <a:noFill/>
            <a:miter lim="800000"/>
            <a:headEnd/>
            <a:tailEnd/>
          </a:ln>
        </p:spPr>
        <p:txBody>
          <a:bodyPr/>
          <a:lstStyle/>
          <a:p>
            <a:endParaRPr lang="zh-CN" altLang="zh-CN" sz="2800">
              <a:solidFill>
                <a:schemeClr val="tx1"/>
              </a:solidFill>
              <a:latin typeface="Tahoma" pitchFamily="34" charset="0"/>
            </a:endParaRPr>
          </a:p>
        </p:txBody>
      </p:sp>
      <p:pic>
        <p:nvPicPr>
          <p:cNvPr id="25605" name="Picture 4"/>
          <p:cNvPicPr>
            <a:picLocks noChangeAspect="1" noChangeArrowheads="1"/>
          </p:cNvPicPr>
          <p:nvPr/>
        </p:nvPicPr>
        <p:blipFill>
          <a:blip r:embed="rId3" cstate="print"/>
          <a:srcRect/>
          <a:stretch>
            <a:fillRect/>
          </a:stretch>
        </p:blipFill>
        <p:spPr bwMode="auto">
          <a:xfrm>
            <a:off x="4787900" y="1052736"/>
            <a:ext cx="4032250" cy="5112567"/>
          </a:xfrm>
          <a:prstGeom prst="rect">
            <a:avLst/>
          </a:prstGeom>
          <a:noFill/>
          <a:ln w="9525">
            <a:noFill/>
            <a:miter lim="800000"/>
            <a:headEnd/>
            <a:tailEnd/>
          </a:ln>
        </p:spPr>
      </p:pic>
      <p:sp>
        <p:nvSpPr>
          <p:cNvPr id="25606" name="Rectangle 5"/>
          <p:cNvSpPr>
            <a:spLocks noGrp="1" noChangeArrowheads="1"/>
          </p:cNvSpPr>
          <p:nvPr>
            <p:ph type="title"/>
          </p:nvPr>
        </p:nvSpPr>
        <p:spPr/>
        <p:txBody>
          <a:bodyPr/>
          <a:lstStyle/>
          <a:p>
            <a:pPr eaLnBrk="1" hangingPunct="1"/>
            <a:r>
              <a:rPr lang="en-US" altLang="zh-CN" smtClean="0"/>
              <a:t>Reference Books</a:t>
            </a:r>
          </a:p>
        </p:txBody>
      </p:sp>
      <p:pic>
        <p:nvPicPr>
          <p:cNvPr id="7" name="Picture 1"/>
          <p:cNvPicPr>
            <a:picLocks noChangeAspect="1" noChangeArrowheads="1"/>
          </p:cNvPicPr>
          <p:nvPr/>
        </p:nvPicPr>
        <p:blipFill>
          <a:blip r:embed="rId4" cstate="print"/>
          <a:srcRect/>
          <a:stretch>
            <a:fillRect/>
          </a:stretch>
        </p:blipFill>
        <p:spPr bwMode="auto">
          <a:xfrm>
            <a:off x="395536" y="1052736"/>
            <a:ext cx="4104456" cy="51125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3"/>
          <p:cNvSpPr>
            <a:spLocks noGrp="1"/>
          </p:cNvSpPr>
          <p:nvPr>
            <p:ph type="ftr" sz="quarter" idx="10"/>
          </p:nvPr>
        </p:nvSpPr>
        <p:spPr>
          <a:noFill/>
        </p:spPr>
        <p:txBody>
          <a:bodyPr/>
          <a:lstStyle/>
          <a:p>
            <a:r>
              <a:rPr lang="en-US" altLang="zh-CN"/>
              <a:t>Preface</a:t>
            </a:r>
          </a:p>
        </p:txBody>
      </p:sp>
      <p:sp>
        <p:nvSpPr>
          <p:cNvPr id="26627" name="Rectangle 2"/>
          <p:cNvSpPr>
            <a:spLocks noGrp="1" noChangeArrowheads="1"/>
          </p:cNvSpPr>
          <p:nvPr>
            <p:ph type="title"/>
          </p:nvPr>
        </p:nvSpPr>
        <p:spPr>
          <a:xfrm>
            <a:off x="442913" y="260350"/>
            <a:ext cx="8377237" cy="576263"/>
          </a:xfrm>
        </p:spPr>
        <p:txBody>
          <a:bodyPr/>
          <a:lstStyle/>
          <a:p>
            <a:pPr eaLnBrk="1" hangingPunct="1"/>
            <a:r>
              <a:rPr lang="en-US" altLang="zh-CN" smtClean="0"/>
              <a:t>Reference Books</a:t>
            </a:r>
          </a:p>
        </p:txBody>
      </p:sp>
      <p:pic>
        <p:nvPicPr>
          <p:cNvPr id="26628" name="Picture 3"/>
          <p:cNvPicPr>
            <a:picLocks noChangeAspect="1" noChangeArrowheads="1"/>
          </p:cNvPicPr>
          <p:nvPr/>
        </p:nvPicPr>
        <p:blipFill>
          <a:blip r:embed="rId2" cstate="print"/>
          <a:srcRect/>
          <a:stretch>
            <a:fillRect/>
          </a:stretch>
        </p:blipFill>
        <p:spPr bwMode="auto">
          <a:xfrm>
            <a:off x="533400" y="1066800"/>
            <a:ext cx="3694113" cy="5029200"/>
          </a:xfrm>
          <a:prstGeom prst="rect">
            <a:avLst/>
          </a:prstGeom>
          <a:noFill/>
          <a:ln w="9525">
            <a:noFill/>
            <a:miter lim="800000"/>
            <a:headEnd/>
            <a:tailEnd/>
          </a:ln>
        </p:spPr>
      </p:pic>
      <p:pic>
        <p:nvPicPr>
          <p:cNvPr id="26629" name="Picture 4" descr="1222682324_1_b"/>
          <p:cNvPicPr>
            <a:picLocks noChangeAspect="1" noChangeArrowheads="1"/>
          </p:cNvPicPr>
          <p:nvPr/>
        </p:nvPicPr>
        <p:blipFill>
          <a:blip r:embed="rId3" cstate="print"/>
          <a:srcRect/>
          <a:stretch>
            <a:fillRect/>
          </a:stretch>
        </p:blipFill>
        <p:spPr bwMode="auto">
          <a:xfrm>
            <a:off x="4724400" y="990600"/>
            <a:ext cx="382905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2"/>
          <p:cNvSpPr>
            <a:spLocks noGrp="1"/>
          </p:cNvSpPr>
          <p:nvPr>
            <p:ph type="ftr" sz="quarter" idx="10"/>
          </p:nvPr>
        </p:nvSpPr>
        <p:spPr>
          <a:noFill/>
        </p:spPr>
        <p:txBody>
          <a:bodyPr/>
          <a:lstStyle/>
          <a:p>
            <a:r>
              <a:rPr lang="en-US" altLang="zh-CN"/>
              <a:t>Preface</a:t>
            </a:r>
          </a:p>
        </p:txBody>
      </p:sp>
      <p:pic>
        <p:nvPicPr>
          <p:cNvPr id="27651" name="Picture 2" descr="9787302127536"/>
          <p:cNvPicPr>
            <a:picLocks noChangeAspect="1" noChangeArrowheads="1"/>
          </p:cNvPicPr>
          <p:nvPr/>
        </p:nvPicPr>
        <p:blipFill>
          <a:blip r:embed="rId3" cstate="print"/>
          <a:srcRect/>
          <a:stretch>
            <a:fillRect/>
          </a:stretch>
        </p:blipFill>
        <p:spPr bwMode="auto">
          <a:xfrm>
            <a:off x="4787900" y="1052513"/>
            <a:ext cx="3962400" cy="5029200"/>
          </a:xfrm>
          <a:prstGeom prst="rect">
            <a:avLst/>
          </a:prstGeom>
          <a:noFill/>
          <a:ln w="9525">
            <a:noFill/>
            <a:miter lim="800000"/>
            <a:headEnd/>
            <a:tailEnd/>
          </a:ln>
        </p:spPr>
      </p:pic>
      <p:sp>
        <p:nvSpPr>
          <p:cNvPr id="27652" name="Rectangle 3"/>
          <p:cNvSpPr>
            <a:spLocks noGrp="1" noChangeArrowheads="1"/>
          </p:cNvSpPr>
          <p:nvPr>
            <p:ph type="title"/>
          </p:nvPr>
        </p:nvSpPr>
        <p:spPr/>
        <p:txBody>
          <a:bodyPr/>
          <a:lstStyle/>
          <a:p>
            <a:pPr eaLnBrk="1" hangingPunct="1"/>
            <a:r>
              <a:rPr lang="en-US" altLang="zh-CN" smtClean="0"/>
              <a:t>Reference Books</a:t>
            </a:r>
          </a:p>
        </p:txBody>
      </p:sp>
      <p:pic>
        <p:nvPicPr>
          <p:cNvPr id="27653" name="Picture 4" descr="Forouzan4e10lbj_nm2"/>
          <p:cNvPicPr>
            <a:picLocks noChangeAspect="1" noChangeArrowheads="1"/>
          </p:cNvPicPr>
          <p:nvPr/>
        </p:nvPicPr>
        <p:blipFill>
          <a:blip r:embed="rId4" cstate="print"/>
          <a:srcRect/>
          <a:stretch>
            <a:fillRect/>
          </a:stretch>
        </p:blipFill>
        <p:spPr bwMode="auto">
          <a:xfrm>
            <a:off x="468313" y="1125538"/>
            <a:ext cx="403225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3"/>
          <p:cNvSpPr>
            <a:spLocks noGrp="1"/>
          </p:cNvSpPr>
          <p:nvPr>
            <p:ph type="ftr" sz="quarter" idx="10"/>
          </p:nvPr>
        </p:nvSpPr>
        <p:spPr>
          <a:noFill/>
        </p:spPr>
        <p:txBody>
          <a:bodyPr/>
          <a:lstStyle/>
          <a:p>
            <a:r>
              <a:rPr lang="en-US" altLang="zh-CN"/>
              <a:t>Preface</a:t>
            </a:r>
          </a:p>
        </p:txBody>
      </p:sp>
      <p:sp>
        <p:nvSpPr>
          <p:cNvPr id="28675" name="Rectangle 2"/>
          <p:cNvSpPr>
            <a:spLocks noGrp="1" noChangeArrowheads="1"/>
          </p:cNvSpPr>
          <p:nvPr>
            <p:ph type="title"/>
          </p:nvPr>
        </p:nvSpPr>
        <p:spPr>
          <a:xfrm>
            <a:off x="358775" y="228600"/>
            <a:ext cx="8383588" cy="609600"/>
          </a:xfrm>
        </p:spPr>
        <p:txBody>
          <a:bodyPr/>
          <a:lstStyle/>
          <a:p>
            <a:pPr eaLnBrk="1" hangingPunct="1"/>
            <a:r>
              <a:rPr lang="en-US" altLang="zh-CN" smtClean="0"/>
              <a:t>Reference Books</a:t>
            </a:r>
          </a:p>
        </p:txBody>
      </p:sp>
      <p:pic>
        <p:nvPicPr>
          <p:cNvPr id="28676" name="Picture 3" descr="9213854"/>
          <p:cNvPicPr>
            <a:picLocks noChangeAspect="1" noChangeArrowheads="1"/>
          </p:cNvPicPr>
          <p:nvPr/>
        </p:nvPicPr>
        <p:blipFill>
          <a:blip r:embed="rId3" cstate="print"/>
          <a:srcRect/>
          <a:stretch>
            <a:fillRect/>
          </a:stretch>
        </p:blipFill>
        <p:spPr bwMode="auto">
          <a:xfrm>
            <a:off x="457200" y="1143000"/>
            <a:ext cx="3886200" cy="4953000"/>
          </a:xfrm>
          <a:prstGeom prst="rect">
            <a:avLst/>
          </a:prstGeom>
          <a:noFill/>
          <a:ln w="9525">
            <a:noFill/>
            <a:miter lim="800000"/>
            <a:headEnd/>
            <a:tailEnd/>
          </a:ln>
        </p:spPr>
      </p:pic>
      <p:pic>
        <p:nvPicPr>
          <p:cNvPr id="28677" name="Picture 4" descr="Computer Networks and Internets (5th Edition)">
            <a:hlinkClick r:id="rId4"/>
          </p:cNvPr>
          <p:cNvPicPr>
            <a:picLocks noChangeAspect="1" noChangeArrowheads="1"/>
          </p:cNvPicPr>
          <p:nvPr/>
        </p:nvPicPr>
        <p:blipFill>
          <a:blip r:embed="rId5" cstate="print"/>
          <a:srcRect/>
          <a:stretch>
            <a:fillRect/>
          </a:stretch>
        </p:blipFill>
        <p:spPr bwMode="auto">
          <a:xfrm>
            <a:off x="4584700" y="1143000"/>
            <a:ext cx="3749675"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3"/>
          <p:cNvSpPr>
            <a:spLocks noGrp="1"/>
          </p:cNvSpPr>
          <p:nvPr>
            <p:ph type="ftr" sz="quarter" idx="10"/>
          </p:nvPr>
        </p:nvSpPr>
        <p:spPr>
          <a:noFill/>
        </p:spPr>
        <p:txBody>
          <a:bodyPr/>
          <a:lstStyle/>
          <a:p>
            <a:r>
              <a:rPr lang="en-US" altLang="zh-CN"/>
              <a:t>Preface</a:t>
            </a:r>
          </a:p>
        </p:txBody>
      </p:sp>
      <p:sp>
        <p:nvSpPr>
          <p:cNvPr id="29699" name="Rectangle 2"/>
          <p:cNvSpPr>
            <a:spLocks noGrp="1" noChangeArrowheads="1"/>
          </p:cNvSpPr>
          <p:nvPr>
            <p:ph type="title"/>
          </p:nvPr>
        </p:nvSpPr>
        <p:spPr>
          <a:xfrm>
            <a:off x="358775" y="260350"/>
            <a:ext cx="8461375" cy="577850"/>
          </a:xfrm>
        </p:spPr>
        <p:txBody>
          <a:bodyPr/>
          <a:lstStyle/>
          <a:p>
            <a:pPr eaLnBrk="1" hangingPunct="1"/>
            <a:r>
              <a:rPr lang="en-US" altLang="zh-CN" smtClean="0"/>
              <a:t>Reference Books</a:t>
            </a:r>
          </a:p>
        </p:txBody>
      </p:sp>
      <p:pic>
        <p:nvPicPr>
          <p:cNvPr id="29700" name="Picture 3" descr="8872339"/>
          <p:cNvPicPr>
            <a:picLocks noChangeAspect="1" noChangeArrowheads="1"/>
          </p:cNvPicPr>
          <p:nvPr/>
        </p:nvPicPr>
        <p:blipFill>
          <a:blip r:embed="rId3" cstate="print"/>
          <a:srcRect/>
          <a:stretch>
            <a:fillRect/>
          </a:stretch>
        </p:blipFill>
        <p:spPr bwMode="auto">
          <a:xfrm>
            <a:off x="457200" y="1066800"/>
            <a:ext cx="3810000" cy="4953000"/>
          </a:xfrm>
          <a:prstGeom prst="rect">
            <a:avLst/>
          </a:prstGeom>
          <a:noFill/>
          <a:ln w="9525">
            <a:noFill/>
            <a:miter lim="800000"/>
            <a:headEnd/>
            <a:tailEnd/>
          </a:ln>
        </p:spPr>
      </p:pic>
      <p:pic>
        <p:nvPicPr>
          <p:cNvPr id="29701" name="Picture 4" descr="计算机网络与因特网（原书第4版）"/>
          <p:cNvPicPr>
            <a:picLocks noChangeAspect="1" noChangeArrowheads="1"/>
          </p:cNvPicPr>
          <p:nvPr/>
        </p:nvPicPr>
        <p:blipFill>
          <a:blip r:embed="rId4" cstate="print"/>
          <a:srcRect/>
          <a:stretch>
            <a:fillRect/>
          </a:stretch>
        </p:blipFill>
        <p:spPr bwMode="auto">
          <a:xfrm>
            <a:off x="4648200" y="1066800"/>
            <a:ext cx="3886200"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3"/>
          <p:cNvSpPr>
            <a:spLocks noGrp="1"/>
          </p:cNvSpPr>
          <p:nvPr>
            <p:ph type="ftr" sz="quarter" idx="10"/>
          </p:nvPr>
        </p:nvSpPr>
        <p:spPr>
          <a:noFill/>
        </p:spPr>
        <p:txBody>
          <a:bodyPr/>
          <a:lstStyle/>
          <a:p>
            <a:r>
              <a:rPr lang="en-US" altLang="zh-CN"/>
              <a:t>Preface</a:t>
            </a:r>
          </a:p>
        </p:txBody>
      </p:sp>
      <p:sp>
        <p:nvSpPr>
          <p:cNvPr id="30723" name="Rectangle 2"/>
          <p:cNvSpPr>
            <a:spLocks noGrp="1" noChangeArrowheads="1"/>
          </p:cNvSpPr>
          <p:nvPr>
            <p:ph type="title"/>
          </p:nvPr>
        </p:nvSpPr>
        <p:spPr>
          <a:xfrm>
            <a:off x="457200" y="274638"/>
            <a:ext cx="8458200" cy="487362"/>
          </a:xfrm>
        </p:spPr>
        <p:txBody>
          <a:bodyPr/>
          <a:lstStyle/>
          <a:p>
            <a:pPr eaLnBrk="1" hangingPunct="1"/>
            <a:r>
              <a:rPr lang="en-US" altLang="zh-CN" smtClean="0"/>
              <a:t>Reference Books</a:t>
            </a:r>
          </a:p>
        </p:txBody>
      </p:sp>
      <p:pic>
        <p:nvPicPr>
          <p:cNvPr id="30724" name="Picture 3" descr="移动通信(第2版影印版)/国外优秀信息科学与技术系列教学用书"/>
          <p:cNvPicPr>
            <a:picLocks noChangeAspect="1" noChangeArrowheads="1"/>
          </p:cNvPicPr>
          <p:nvPr/>
        </p:nvPicPr>
        <p:blipFill>
          <a:blip r:embed="rId2" cstate="print"/>
          <a:srcRect/>
          <a:stretch>
            <a:fillRect/>
          </a:stretch>
        </p:blipFill>
        <p:spPr bwMode="auto">
          <a:xfrm>
            <a:off x="4114800" y="1143000"/>
            <a:ext cx="5029200" cy="5029200"/>
          </a:xfrm>
          <a:prstGeom prst="rect">
            <a:avLst/>
          </a:prstGeom>
          <a:noFill/>
          <a:ln w="9525">
            <a:noFill/>
            <a:miter lim="800000"/>
            <a:headEnd/>
            <a:tailEnd/>
          </a:ln>
        </p:spPr>
      </p:pic>
      <p:pic>
        <p:nvPicPr>
          <p:cNvPr id="30725" name="Picture 4"/>
          <p:cNvPicPr>
            <a:picLocks noChangeAspect="1" noChangeArrowheads="1"/>
          </p:cNvPicPr>
          <p:nvPr/>
        </p:nvPicPr>
        <p:blipFill>
          <a:blip r:embed="rId3" cstate="print"/>
          <a:srcRect/>
          <a:stretch>
            <a:fillRect/>
          </a:stretch>
        </p:blipFill>
        <p:spPr bwMode="auto">
          <a:xfrm>
            <a:off x="381000" y="1143000"/>
            <a:ext cx="3886200" cy="4976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3"/>
          <p:cNvSpPr>
            <a:spLocks noGrp="1"/>
          </p:cNvSpPr>
          <p:nvPr>
            <p:ph type="ftr" sz="quarter" idx="10"/>
          </p:nvPr>
        </p:nvSpPr>
        <p:spPr>
          <a:noFill/>
        </p:spPr>
        <p:txBody>
          <a:bodyPr/>
          <a:lstStyle/>
          <a:p>
            <a:r>
              <a:rPr lang="en-US" altLang="zh-CN"/>
              <a:t>Preface</a:t>
            </a:r>
          </a:p>
        </p:txBody>
      </p:sp>
      <p:sp>
        <p:nvSpPr>
          <p:cNvPr id="5123" name="Rectangle 2"/>
          <p:cNvSpPr>
            <a:spLocks noGrp="1" noChangeArrowheads="1"/>
          </p:cNvSpPr>
          <p:nvPr>
            <p:ph type="title"/>
          </p:nvPr>
        </p:nvSpPr>
        <p:spPr/>
        <p:txBody>
          <a:bodyPr/>
          <a:lstStyle/>
          <a:p>
            <a:pPr eaLnBrk="1" hangingPunct="1"/>
            <a:r>
              <a:rPr lang="en-US" altLang="zh-CN" smtClean="0"/>
              <a:t>About me</a:t>
            </a:r>
          </a:p>
        </p:txBody>
      </p:sp>
      <p:pic>
        <p:nvPicPr>
          <p:cNvPr id="5" name="Picture 2"/>
          <p:cNvPicPr>
            <a:picLocks noChangeAspect="1" noChangeArrowheads="1"/>
          </p:cNvPicPr>
          <p:nvPr/>
        </p:nvPicPr>
        <p:blipFill>
          <a:blip r:embed="rId2" cstate="print"/>
          <a:srcRect/>
          <a:stretch>
            <a:fillRect/>
          </a:stretch>
        </p:blipFill>
        <p:spPr bwMode="auto">
          <a:xfrm>
            <a:off x="1331640" y="1124744"/>
            <a:ext cx="6675452" cy="49847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3"/>
          <p:cNvSpPr>
            <a:spLocks noGrp="1"/>
          </p:cNvSpPr>
          <p:nvPr>
            <p:ph type="ftr" sz="quarter" idx="10"/>
          </p:nvPr>
        </p:nvSpPr>
        <p:spPr>
          <a:noFill/>
        </p:spPr>
        <p:txBody>
          <a:bodyPr/>
          <a:lstStyle/>
          <a:p>
            <a:r>
              <a:rPr lang="en-US" altLang="zh-CN"/>
              <a:t>Preface</a:t>
            </a:r>
          </a:p>
        </p:txBody>
      </p:sp>
      <p:sp>
        <p:nvSpPr>
          <p:cNvPr id="31747" name="Rectangle 2"/>
          <p:cNvSpPr>
            <a:spLocks noGrp="1" noChangeArrowheads="1"/>
          </p:cNvSpPr>
          <p:nvPr>
            <p:ph type="title"/>
          </p:nvPr>
        </p:nvSpPr>
        <p:spPr>
          <a:xfrm>
            <a:off x="358775" y="228600"/>
            <a:ext cx="8461375" cy="609600"/>
          </a:xfrm>
        </p:spPr>
        <p:txBody>
          <a:bodyPr/>
          <a:lstStyle/>
          <a:p>
            <a:pPr eaLnBrk="1" hangingPunct="1"/>
            <a:r>
              <a:rPr lang="en-US" altLang="zh-CN" smtClean="0"/>
              <a:t>Reference Books</a:t>
            </a:r>
          </a:p>
        </p:txBody>
      </p:sp>
      <p:pic>
        <p:nvPicPr>
          <p:cNvPr id="31748" name="Picture 3" descr="20181015_b"/>
          <p:cNvPicPr>
            <a:picLocks noChangeAspect="1" noChangeArrowheads="1"/>
          </p:cNvPicPr>
          <p:nvPr/>
        </p:nvPicPr>
        <p:blipFill>
          <a:blip r:embed="rId3" cstate="print"/>
          <a:srcRect/>
          <a:stretch>
            <a:fillRect/>
          </a:stretch>
        </p:blipFill>
        <p:spPr bwMode="auto">
          <a:xfrm>
            <a:off x="457200" y="1066800"/>
            <a:ext cx="3589338" cy="5105400"/>
          </a:xfrm>
          <a:prstGeom prst="rect">
            <a:avLst/>
          </a:prstGeom>
          <a:noFill/>
          <a:ln w="9525">
            <a:noFill/>
            <a:miter lim="800000"/>
            <a:headEnd/>
            <a:tailEnd/>
          </a:ln>
        </p:spPr>
      </p:pic>
      <p:pic>
        <p:nvPicPr>
          <p:cNvPr id="31749" name="Picture 4" descr="Behrouz A. Forouzan - Local Area Networks"/>
          <p:cNvPicPr>
            <a:picLocks noChangeAspect="1" noChangeArrowheads="1"/>
          </p:cNvPicPr>
          <p:nvPr/>
        </p:nvPicPr>
        <p:blipFill>
          <a:blip r:embed="rId4" cstate="print"/>
          <a:srcRect/>
          <a:stretch>
            <a:fillRect/>
          </a:stretch>
        </p:blipFill>
        <p:spPr bwMode="auto">
          <a:xfrm>
            <a:off x="4419600" y="1143000"/>
            <a:ext cx="4184848" cy="4950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3"/>
          <p:cNvSpPr>
            <a:spLocks noGrp="1"/>
          </p:cNvSpPr>
          <p:nvPr>
            <p:ph type="ftr" sz="quarter" idx="10"/>
          </p:nvPr>
        </p:nvSpPr>
        <p:spPr>
          <a:noFill/>
        </p:spPr>
        <p:txBody>
          <a:bodyPr/>
          <a:lstStyle/>
          <a:p>
            <a:r>
              <a:rPr lang="en-US" altLang="zh-CN"/>
              <a:t>Preface</a:t>
            </a:r>
          </a:p>
        </p:txBody>
      </p:sp>
      <p:sp>
        <p:nvSpPr>
          <p:cNvPr id="32771" name="Rectangle 2"/>
          <p:cNvSpPr>
            <a:spLocks noGrp="1" noChangeArrowheads="1"/>
          </p:cNvSpPr>
          <p:nvPr>
            <p:ph type="title"/>
          </p:nvPr>
        </p:nvSpPr>
        <p:spPr>
          <a:xfrm>
            <a:off x="358775" y="228600"/>
            <a:ext cx="8461375" cy="608013"/>
          </a:xfrm>
        </p:spPr>
        <p:txBody>
          <a:bodyPr/>
          <a:lstStyle/>
          <a:p>
            <a:pPr eaLnBrk="1" hangingPunct="1"/>
            <a:r>
              <a:rPr lang="en-US" altLang="zh-CN" smtClean="0"/>
              <a:t>Reference Books</a:t>
            </a:r>
          </a:p>
        </p:txBody>
      </p:sp>
      <p:pic>
        <p:nvPicPr>
          <p:cNvPr id="32772" name="Picture 3"/>
          <p:cNvPicPr>
            <a:picLocks noChangeAspect="1" noChangeArrowheads="1"/>
          </p:cNvPicPr>
          <p:nvPr/>
        </p:nvPicPr>
        <p:blipFill>
          <a:blip r:embed="rId3" cstate="print"/>
          <a:srcRect/>
          <a:stretch>
            <a:fillRect/>
          </a:stretch>
        </p:blipFill>
        <p:spPr bwMode="auto">
          <a:xfrm>
            <a:off x="4572000" y="1066800"/>
            <a:ext cx="3889375" cy="4953000"/>
          </a:xfrm>
          <a:prstGeom prst="rect">
            <a:avLst/>
          </a:prstGeom>
          <a:noFill/>
          <a:ln w="9525">
            <a:noFill/>
            <a:miter lim="800000"/>
            <a:headEnd/>
            <a:tailEnd/>
          </a:ln>
        </p:spPr>
      </p:pic>
      <p:pic>
        <p:nvPicPr>
          <p:cNvPr id="32773" name="Picture 4" descr="PD_1626072L"/>
          <p:cNvPicPr>
            <a:picLocks noChangeAspect="1" noChangeArrowheads="1"/>
          </p:cNvPicPr>
          <p:nvPr/>
        </p:nvPicPr>
        <p:blipFill>
          <a:blip r:embed="rId4" cstate="print"/>
          <a:srcRect/>
          <a:stretch>
            <a:fillRect/>
          </a:stretch>
        </p:blipFill>
        <p:spPr bwMode="auto">
          <a:xfrm>
            <a:off x="457200" y="1066800"/>
            <a:ext cx="3810000"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3"/>
          <p:cNvSpPr>
            <a:spLocks noGrp="1"/>
          </p:cNvSpPr>
          <p:nvPr>
            <p:ph type="ftr" sz="quarter" idx="10"/>
          </p:nvPr>
        </p:nvSpPr>
        <p:spPr>
          <a:noFill/>
        </p:spPr>
        <p:txBody>
          <a:bodyPr/>
          <a:lstStyle/>
          <a:p>
            <a:r>
              <a:rPr lang="en-US" altLang="zh-CN"/>
              <a:t>Preface</a:t>
            </a:r>
          </a:p>
        </p:txBody>
      </p:sp>
      <p:sp>
        <p:nvSpPr>
          <p:cNvPr id="36867" name="Text Box 4"/>
          <p:cNvSpPr txBox="1">
            <a:spLocks noChangeArrowheads="1"/>
          </p:cNvSpPr>
          <p:nvPr/>
        </p:nvSpPr>
        <p:spPr bwMode="auto">
          <a:xfrm>
            <a:off x="323850" y="260350"/>
            <a:ext cx="8496300" cy="519113"/>
          </a:xfrm>
          <a:prstGeom prst="rect">
            <a:avLst/>
          </a:prstGeom>
          <a:noFill/>
          <a:ln w="9525">
            <a:noFill/>
            <a:miter lim="800000"/>
            <a:headEnd/>
            <a:tailEnd/>
          </a:ln>
        </p:spPr>
        <p:txBody>
          <a:bodyPr>
            <a:spAutoFit/>
          </a:bodyPr>
          <a:lstStyle/>
          <a:p>
            <a:pPr eaLnBrk="0" hangingPunct="0"/>
            <a:r>
              <a:rPr kumimoji="1" lang="en-US" altLang="zh-CN" sz="2800">
                <a:solidFill>
                  <a:schemeClr val="hlink"/>
                </a:solidFill>
                <a:latin typeface="Gill Sans MT" panose="020B0502020104020203" pitchFamily="34" charset="0"/>
              </a:rPr>
              <a:t>Prerequisites and Demands</a:t>
            </a:r>
          </a:p>
        </p:txBody>
      </p:sp>
      <p:sp>
        <p:nvSpPr>
          <p:cNvPr id="36868" name="Rectangle 6"/>
          <p:cNvSpPr>
            <a:spLocks noGrp="1" noChangeArrowheads="1"/>
          </p:cNvSpPr>
          <p:nvPr>
            <p:ph type="body" idx="1"/>
          </p:nvPr>
        </p:nvSpPr>
        <p:spPr>
          <a:xfrm>
            <a:off x="334963" y="1017588"/>
            <a:ext cx="8485187" cy="5147716"/>
          </a:xfrm>
          <a:noFill/>
        </p:spPr>
        <p:txBody>
          <a:bodyPr/>
          <a:lstStyle/>
          <a:p>
            <a:pPr eaLnBrk="1" hangingPunct="1">
              <a:lnSpc>
                <a:spcPct val="90000"/>
              </a:lnSpc>
            </a:pPr>
            <a:r>
              <a:rPr lang="en-US" altLang="zh-CN" dirty="0" smtClean="0">
                <a:latin typeface="Gill Sans MT" panose="020B0502020104020203" pitchFamily="34" charset="0"/>
              </a:rPr>
              <a:t>Attendance at lectures is a requirement.  </a:t>
            </a:r>
          </a:p>
          <a:p>
            <a:pPr lvl="1" eaLnBrk="1" hangingPunct="1">
              <a:lnSpc>
                <a:spcPct val="90000"/>
              </a:lnSpc>
              <a:buFont typeface="Arial" panose="020B0604020202020204" pitchFamily="34" charset="0"/>
              <a:buChar char="•"/>
            </a:pPr>
            <a:r>
              <a:rPr lang="en-US" altLang="zh-CN" i="1" dirty="0" smtClean="0">
                <a:latin typeface="Gill Sans MT" panose="020B0502020104020203" pitchFamily="34" charset="0"/>
              </a:rPr>
              <a:t>Each student needs to attend </a:t>
            </a:r>
            <a:r>
              <a:rPr lang="en-US" altLang="zh-CN" b="1" i="1" dirty="0" smtClean="0">
                <a:latin typeface="Gill Sans MT" panose="020B0502020104020203" pitchFamily="34" charset="0"/>
              </a:rPr>
              <a:t>all</a:t>
            </a:r>
            <a:r>
              <a:rPr lang="en-US" altLang="zh-CN" i="1" dirty="0" smtClean="0">
                <a:latin typeface="Gill Sans MT" panose="020B0502020104020203" pitchFamily="34" charset="0"/>
              </a:rPr>
              <a:t> the lectures. </a:t>
            </a:r>
          </a:p>
          <a:p>
            <a:pPr lvl="1" eaLnBrk="1" hangingPunct="1">
              <a:lnSpc>
                <a:spcPct val="90000"/>
              </a:lnSpc>
              <a:buFont typeface="Arial" panose="020B0604020202020204" pitchFamily="34" charset="0"/>
              <a:buChar char="•"/>
            </a:pPr>
            <a:r>
              <a:rPr lang="en-US" altLang="zh-CN" i="1" dirty="0" smtClean="0">
                <a:latin typeface="Gill Sans MT" panose="020B0502020104020203" pitchFamily="34" charset="0"/>
              </a:rPr>
              <a:t>If you miss a lecture, it is </a:t>
            </a:r>
            <a:r>
              <a:rPr lang="en-US" altLang="zh-CN" b="1" i="1" dirty="0" smtClean="0">
                <a:latin typeface="Gill Sans MT" panose="020B0502020104020203" pitchFamily="34" charset="0"/>
              </a:rPr>
              <a:t>your</a:t>
            </a:r>
            <a:r>
              <a:rPr lang="en-US" altLang="zh-CN" i="1" dirty="0" smtClean="0">
                <a:latin typeface="Gill Sans MT" panose="020B0502020104020203" pitchFamily="34" charset="0"/>
              </a:rPr>
              <a:t> responsibility to find out if there were any important announcements made.</a:t>
            </a:r>
          </a:p>
          <a:p>
            <a:pPr eaLnBrk="1" hangingPunct="1">
              <a:lnSpc>
                <a:spcPct val="90000"/>
              </a:lnSpc>
            </a:pPr>
            <a:endParaRPr lang="en-US" altLang="zh-CN" dirty="0" smtClean="0">
              <a:latin typeface="Gill Sans MT" panose="020B0502020104020203" pitchFamily="34" charset="0"/>
            </a:endParaRPr>
          </a:p>
          <a:p>
            <a:pPr eaLnBrk="1" hangingPunct="1">
              <a:lnSpc>
                <a:spcPct val="90000"/>
              </a:lnSpc>
            </a:pPr>
            <a:r>
              <a:rPr lang="en-US" altLang="zh-CN" dirty="0" smtClean="0">
                <a:latin typeface="Gill Sans MT" panose="020B0502020104020203" pitchFamily="34" charset="0"/>
              </a:rPr>
              <a:t>To preview the contents of the lecture is a requirement before class. </a:t>
            </a:r>
          </a:p>
          <a:p>
            <a:pPr eaLnBrk="1" hangingPunct="1">
              <a:lnSpc>
                <a:spcPct val="90000"/>
              </a:lnSpc>
            </a:pPr>
            <a:endParaRPr lang="en-US" altLang="zh-CN" dirty="0" smtClean="0">
              <a:latin typeface="Gill Sans MT" panose="020B0502020104020203" pitchFamily="34" charset="0"/>
            </a:endParaRPr>
          </a:p>
          <a:p>
            <a:pPr eaLnBrk="1" hangingPunct="1">
              <a:lnSpc>
                <a:spcPct val="90000"/>
              </a:lnSpc>
            </a:pPr>
            <a:r>
              <a:rPr lang="en-US" altLang="zh-CN" dirty="0" smtClean="0">
                <a:latin typeface="Gill Sans MT" panose="020B0502020104020203" pitchFamily="34" charset="0"/>
              </a:rPr>
              <a:t>To preview the lab is a requirement before experiment. </a:t>
            </a:r>
          </a:p>
          <a:p>
            <a:pPr eaLnBrk="1" hangingPunct="1">
              <a:lnSpc>
                <a:spcPct val="90000"/>
              </a:lnSpc>
            </a:pPr>
            <a:endParaRPr lang="en-US" altLang="zh-CN" dirty="0" smtClean="0">
              <a:latin typeface="Gill Sans MT" panose="020B0502020104020203" pitchFamily="34" charset="0"/>
            </a:endParaRPr>
          </a:p>
          <a:p>
            <a:pPr eaLnBrk="1" hangingPunct="1">
              <a:lnSpc>
                <a:spcPct val="90000"/>
              </a:lnSpc>
            </a:pPr>
            <a:r>
              <a:rPr lang="en-US" altLang="zh-CN" dirty="0" smtClean="0">
                <a:latin typeface="Gill Sans MT" panose="020B0502020104020203" pitchFamily="34" charset="0"/>
              </a:rPr>
              <a:t>Hand in Exercises book on time.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2"/>
          <p:cNvSpPr>
            <a:spLocks noGrp="1"/>
          </p:cNvSpPr>
          <p:nvPr>
            <p:ph type="ftr" sz="quarter" idx="10"/>
          </p:nvPr>
        </p:nvSpPr>
        <p:spPr>
          <a:noFill/>
        </p:spPr>
        <p:txBody>
          <a:bodyPr/>
          <a:lstStyle/>
          <a:p>
            <a:r>
              <a:rPr lang="en-US" altLang="zh-CN"/>
              <a:t>Preface</a:t>
            </a:r>
          </a:p>
        </p:txBody>
      </p:sp>
      <p:pic>
        <p:nvPicPr>
          <p:cNvPr id="37891" name="Picture 4" descr="zpdbixiq[1]"/>
          <p:cNvPicPr>
            <a:picLocks noChangeAspect="1" noChangeArrowheads="1"/>
          </p:cNvPicPr>
          <p:nvPr/>
        </p:nvPicPr>
        <p:blipFill>
          <a:blip r:embed="rId3" cstate="print"/>
          <a:srcRect/>
          <a:stretch>
            <a:fillRect/>
          </a:stretch>
        </p:blipFill>
        <p:spPr bwMode="auto">
          <a:xfrm>
            <a:off x="228600" y="1066800"/>
            <a:ext cx="2641600" cy="2911475"/>
          </a:xfrm>
          <a:prstGeom prst="rect">
            <a:avLst/>
          </a:prstGeom>
          <a:noFill/>
          <a:ln w="9525">
            <a:noFill/>
            <a:miter lim="800000"/>
            <a:headEnd/>
            <a:tailEnd/>
          </a:ln>
        </p:spPr>
      </p:pic>
      <p:sp>
        <p:nvSpPr>
          <p:cNvPr id="37892" name="Rectangle 9"/>
          <p:cNvSpPr>
            <a:spLocks noGrp="1" noChangeArrowheads="1"/>
          </p:cNvSpPr>
          <p:nvPr>
            <p:ph type="title"/>
          </p:nvPr>
        </p:nvSpPr>
        <p:spPr/>
        <p:txBody>
          <a:bodyPr/>
          <a:lstStyle/>
          <a:p>
            <a:pPr eaLnBrk="1" hangingPunct="1"/>
            <a:r>
              <a:rPr lang="en-US" altLang="zh-CN" sz="3200" smtClean="0">
                <a:ea typeface="方正舒体" pitchFamily="2" charset="-122"/>
              </a:rPr>
              <a:t>Some words for College Students</a:t>
            </a:r>
            <a:endParaRPr lang="en-US" altLang="zh-CN" sz="3200" smtClean="0">
              <a:ea typeface="华文楷体" pitchFamily="2" charset="-122"/>
            </a:endParaRPr>
          </a:p>
        </p:txBody>
      </p:sp>
      <p:sp>
        <p:nvSpPr>
          <p:cNvPr id="37893" name="Rectangle 5"/>
          <p:cNvSpPr>
            <a:spLocks noGrp="1" noChangeArrowheads="1"/>
          </p:cNvSpPr>
          <p:nvPr>
            <p:ph type="body" idx="4294967295"/>
          </p:nvPr>
        </p:nvSpPr>
        <p:spPr>
          <a:xfrm>
            <a:off x="3443288" y="1557338"/>
            <a:ext cx="5700712" cy="1727200"/>
          </a:xfrm>
          <a:solidFill>
            <a:schemeClr val="bg1"/>
          </a:solidFill>
        </p:spPr>
        <p:txBody>
          <a:bodyPr/>
          <a:lstStyle/>
          <a:p>
            <a:pPr marL="0" indent="0" eaLnBrk="1" hangingPunct="1">
              <a:lnSpc>
                <a:spcPct val="90000"/>
              </a:lnSpc>
              <a:spcAft>
                <a:spcPct val="40000"/>
              </a:spcAft>
              <a:buFontTx/>
              <a:buNone/>
            </a:pPr>
            <a:r>
              <a:rPr lang="en-US" altLang="zh-CN" i="1" smtClean="0"/>
              <a:t>This  course  will make you  on  your  journey to be an expert  of  computer networking</a:t>
            </a:r>
            <a:r>
              <a:rPr lang="en-US" altLang="zh-CN" smtClean="0"/>
              <a:t> …</a:t>
            </a:r>
          </a:p>
        </p:txBody>
      </p:sp>
      <p:sp>
        <p:nvSpPr>
          <p:cNvPr id="37894" name="Rectangle 6"/>
          <p:cNvSpPr>
            <a:spLocks noChangeArrowheads="1"/>
          </p:cNvSpPr>
          <p:nvPr/>
        </p:nvSpPr>
        <p:spPr bwMode="auto">
          <a:xfrm>
            <a:off x="1295400" y="4419600"/>
            <a:ext cx="7010400" cy="1152525"/>
          </a:xfrm>
          <a:prstGeom prst="rect">
            <a:avLst/>
          </a:prstGeom>
          <a:noFill/>
          <a:ln w="9525">
            <a:noFill/>
            <a:miter lim="800000"/>
            <a:headEnd/>
            <a:tailEnd/>
          </a:ln>
        </p:spPr>
        <p:txBody>
          <a:bodyPr lIns="0" tIns="0" rIns="0" bIns="0"/>
          <a:lstStyle/>
          <a:p>
            <a:pPr algn="l">
              <a:lnSpc>
                <a:spcPct val="90000"/>
              </a:lnSpc>
              <a:spcBef>
                <a:spcPct val="20000"/>
              </a:spcBef>
              <a:buClr>
                <a:schemeClr val="hlink"/>
              </a:buClr>
            </a:pPr>
            <a:r>
              <a:rPr lang="zh-CN" altLang="en-US" sz="4300" b="1">
                <a:solidFill>
                  <a:srgbClr val="FF3300"/>
                </a:solidFill>
                <a:latin typeface="华文细黑" pitchFamily="2" charset="-122"/>
                <a:ea typeface="方正舒体" pitchFamily="2" charset="-122"/>
              </a:rPr>
              <a:t>你将从此开始计算机网络专家的成长之旅</a:t>
            </a:r>
            <a:r>
              <a:rPr lang="en-US" altLang="zh-CN" sz="4300" b="1">
                <a:solidFill>
                  <a:srgbClr val="FF3300"/>
                </a:solidFill>
                <a:latin typeface="华文楷体" pitchFamily="2" charset="-122"/>
                <a:ea typeface="方正舒体" pitchFamily="2" charset="-122"/>
              </a:rPr>
              <a:t>…</a:t>
            </a:r>
            <a:endParaRPr lang="en-US" altLang="zh-CN" sz="4300">
              <a:solidFill>
                <a:srgbClr val="FF3300"/>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3"/>
          <p:cNvSpPr>
            <a:spLocks noGrp="1"/>
          </p:cNvSpPr>
          <p:nvPr>
            <p:ph type="ftr" sz="quarter" idx="10"/>
          </p:nvPr>
        </p:nvSpPr>
        <p:spPr>
          <a:noFill/>
        </p:spPr>
        <p:txBody>
          <a:bodyPr/>
          <a:lstStyle/>
          <a:p>
            <a:r>
              <a:rPr lang="en-US" altLang="zh-CN"/>
              <a:t>Preface</a:t>
            </a:r>
          </a:p>
        </p:txBody>
      </p:sp>
      <p:sp>
        <p:nvSpPr>
          <p:cNvPr id="38915" name="Text Box 4"/>
          <p:cNvSpPr txBox="1">
            <a:spLocks noChangeArrowheads="1"/>
          </p:cNvSpPr>
          <p:nvPr/>
        </p:nvSpPr>
        <p:spPr bwMode="auto">
          <a:xfrm>
            <a:off x="304800" y="279400"/>
            <a:ext cx="8153400" cy="476250"/>
          </a:xfrm>
          <a:prstGeom prst="rect">
            <a:avLst/>
          </a:prstGeom>
          <a:noFill/>
          <a:ln w="9525">
            <a:noFill/>
            <a:miter lim="800000"/>
            <a:headEnd/>
            <a:tailEnd/>
          </a:ln>
        </p:spPr>
        <p:txBody>
          <a:bodyPr>
            <a:spAutoFit/>
          </a:bodyPr>
          <a:lstStyle/>
          <a:p>
            <a:pPr>
              <a:lnSpc>
                <a:spcPct val="90000"/>
              </a:lnSpc>
              <a:spcBef>
                <a:spcPct val="20000"/>
              </a:spcBef>
              <a:buClr>
                <a:schemeClr val="folHlink"/>
              </a:buClr>
              <a:buSzPct val="60000"/>
              <a:buFont typeface="Wingdings" pitchFamily="2" charset="2"/>
              <a:buNone/>
            </a:pPr>
            <a:r>
              <a:rPr lang="en-US" altLang="zh-CN" sz="2800">
                <a:solidFill>
                  <a:srgbClr val="FF3300"/>
                </a:solidFill>
              </a:rPr>
              <a:t>Some words for College</a:t>
            </a:r>
            <a:r>
              <a:rPr lang="en-US" altLang="zh-CN" sz="2800"/>
              <a:t> </a:t>
            </a:r>
            <a:r>
              <a:rPr lang="en-US" altLang="zh-CN" sz="2800">
                <a:solidFill>
                  <a:srgbClr val="FF3300"/>
                </a:solidFill>
              </a:rPr>
              <a:t>Students</a:t>
            </a:r>
          </a:p>
        </p:txBody>
      </p:sp>
      <p:sp>
        <p:nvSpPr>
          <p:cNvPr id="27654" name="Rectangle 6"/>
          <p:cNvSpPr>
            <a:spLocks noGrp="1" noChangeArrowheads="1"/>
          </p:cNvSpPr>
          <p:nvPr>
            <p:ph type="body" idx="1"/>
          </p:nvPr>
        </p:nvSpPr>
        <p:spPr>
          <a:xfrm>
            <a:off x="304800" y="1219200"/>
            <a:ext cx="8382000" cy="4830763"/>
          </a:xfrm>
        </p:spPr>
        <p:txBody>
          <a:bodyPr/>
          <a:lstStyle/>
          <a:p>
            <a:pPr eaLnBrk="1" hangingPunct="1">
              <a:buFontTx/>
              <a:buNone/>
              <a:defRPr/>
            </a:pPr>
            <a:r>
              <a:rPr lang="zh-CN" altLang="en-US" sz="2800" smtClean="0">
                <a:solidFill>
                  <a:schemeClr val="tx2"/>
                </a:solidFill>
              </a:rPr>
              <a:t>网络技术：一类技术而非一门技术</a:t>
            </a:r>
            <a:endParaRPr lang="zh-CN" altLang="en-US" sz="2800" smtClean="0"/>
          </a:p>
          <a:p>
            <a:pPr eaLnBrk="1" hangingPunct="1">
              <a:defRPr/>
            </a:pPr>
            <a:r>
              <a:rPr lang="zh-CN" altLang="en-US" sz="1900" smtClean="0"/>
              <a:t>理论基础</a:t>
            </a:r>
          </a:p>
          <a:p>
            <a:pPr eaLnBrk="1" hangingPunct="1">
              <a:defRPr/>
            </a:pPr>
            <a:r>
              <a:rPr lang="zh-CN" altLang="en-US" sz="1900" smtClean="0"/>
              <a:t>工程技术</a:t>
            </a:r>
          </a:p>
          <a:p>
            <a:pPr eaLnBrk="1" hangingPunct="1">
              <a:defRPr/>
            </a:pPr>
            <a:r>
              <a:rPr lang="zh-CN" altLang="en-US" sz="1900" smtClean="0"/>
              <a:t>应用技术</a:t>
            </a:r>
          </a:p>
          <a:p>
            <a:pPr eaLnBrk="1" hangingPunct="1">
              <a:defRPr/>
            </a:pPr>
            <a:r>
              <a:rPr lang="zh-CN" altLang="en-US" sz="1900" smtClean="0"/>
              <a:t>管理技术</a:t>
            </a:r>
          </a:p>
          <a:p>
            <a:pPr eaLnBrk="1" hangingPunct="1">
              <a:defRPr/>
            </a:pPr>
            <a:r>
              <a:rPr lang="zh-CN" altLang="en-US" sz="1900" smtClean="0"/>
              <a:t>安全技术</a:t>
            </a:r>
          </a:p>
          <a:p>
            <a:pPr eaLnBrk="1" hangingPunct="1">
              <a:spcAft>
                <a:spcPct val="45000"/>
              </a:spcAft>
              <a:defRPr/>
            </a:pPr>
            <a:r>
              <a:rPr lang="zh-CN" altLang="en-US" sz="1900" smtClean="0"/>
              <a:t>开发技术</a:t>
            </a:r>
          </a:p>
          <a:p>
            <a:pPr eaLnBrk="1" hangingPunct="1">
              <a:spcAft>
                <a:spcPct val="45000"/>
              </a:spcAft>
              <a:buFontTx/>
              <a:buNone/>
              <a:defRPr/>
            </a:pPr>
            <a:r>
              <a:rPr lang="zh-CN" altLang="en-US" b="1" smtClean="0">
                <a:effectLst>
                  <a:outerShdw blurRad="38100" dist="38100" dir="2700000" algn="tl">
                    <a:srgbClr val="C0C0C0"/>
                  </a:outerShdw>
                </a:effectLst>
                <a:latin typeface="方正姚体" pitchFamily="2" charset="-122"/>
                <a:ea typeface="方正姚体" pitchFamily="2" charset="-122"/>
              </a:rPr>
              <a:t>   </a:t>
            </a:r>
          </a:p>
          <a:p>
            <a:pPr eaLnBrk="1" hangingPunct="1">
              <a:spcAft>
                <a:spcPct val="45000"/>
              </a:spcAft>
              <a:buFontTx/>
              <a:buNone/>
              <a:defRPr/>
            </a:pPr>
            <a:r>
              <a:rPr lang="zh-CN" altLang="en-US" smtClean="0">
                <a:latin typeface="方正姚体" pitchFamily="2" charset="-122"/>
                <a:ea typeface="方正姚体" pitchFamily="2" charset="-122"/>
              </a:rPr>
              <a:t>各种新技术新产品层出不穷，令人应接不暇</a:t>
            </a:r>
          </a:p>
          <a:p>
            <a:pPr eaLnBrk="1" hangingPunct="1">
              <a:buFontTx/>
              <a:buNone/>
              <a:defRPr/>
            </a:pPr>
            <a:r>
              <a:rPr lang="zh-CN" altLang="en-US" smtClean="0">
                <a:latin typeface="方正姚体" pitchFamily="2" charset="-122"/>
                <a:ea typeface="方正姚体" pitchFamily="2" charset="-122"/>
              </a:rPr>
              <a:t>基础理论基本原理并未改变，万变不离其宗</a:t>
            </a:r>
          </a:p>
        </p:txBody>
      </p:sp>
      <p:grpSp>
        <p:nvGrpSpPr>
          <p:cNvPr id="2" name="Group 7"/>
          <p:cNvGrpSpPr>
            <a:grpSpLocks/>
          </p:cNvGrpSpPr>
          <p:nvPr/>
        </p:nvGrpSpPr>
        <p:grpSpPr bwMode="auto">
          <a:xfrm>
            <a:off x="2700338" y="1844675"/>
            <a:ext cx="5759450" cy="2606675"/>
            <a:chOff x="1702" y="1026"/>
            <a:chExt cx="3628" cy="1642"/>
          </a:xfrm>
        </p:grpSpPr>
        <p:sp>
          <p:nvSpPr>
            <p:cNvPr id="38918" name="Text Box 8"/>
            <p:cNvSpPr txBox="1">
              <a:spLocks noChangeArrowheads="1"/>
            </p:cNvSpPr>
            <p:nvPr/>
          </p:nvSpPr>
          <p:spPr bwMode="auto">
            <a:xfrm>
              <a:off x="2997" y="1026"/>
              <a:ext cx="2333" cy="1642"/>
            </a:xfrm>
            <a:prstGeom prst="rect">
              <a:avLst/>
            </a:prstGeom>
            <a:solidFill>
              <a:srgbClr val="800000"/>
            </a:solidFill>
            <a:ln w="57150" cmpd="thinThick" algn="ctr">
              <a:solidFill>
                <a:srgbClr val="FF9900"/>
              </a:solidFill>
              <a:miter lim="800000"/>
              <a:headEnd/>
              <a:tailEnd/>
            </a:ln>
          </p:spPr>
          <p:txBody>
            <a:bodyPr lIns="0" tIns="10800" rIns="0" bIns="10800">
              <a:spAutoFit/>
            </a:bodyPr>
            <a:lstStyle/>
            <a:p>
              <a:pPr marL="185738" algn="l">
                <a:spcBef>
                  <a:spcPct val="20000"/>
                </a:spcBef>
                <a:buClr>
                  <a:schemeClr val="hlink"/>
                </a:buClr>
                <a:buSzPct val="80000"/>
                <a:buFont typeface="Wingdings" pitchFamily="2" charset="2"/>
                <a:buNone/>
              </a:pPr>
              <a:r>
                <a:rPr lang="zh-CN" altLang="en-US" sz="2000">
                  <a:solidFill>
                    <a:schemeClr val="bg1"/>
                  </a:solidFill>
                  <a:ea typeface="幼圆" pitchFamily="49" charset="-122"/>
                </a:rPr>
                <a:t>刘晓庆对人们说</a:t>
              </a:r>
              <a:r>
                <a:rPr lang="en-US" altLang="zh-CN" sz="2000">
                  <a:solidFill>
                    <a:schemeClr val="bg1"/>
                  </a:solidFill>
                  <a:ea typeface="幼圆" pitchFamily="49" charset="-122"/>
                </a:rPr>
                <a:t>:</a:t>
              </a:r>
            </a:p>
            <a:p>
              <a:pPr marL="185738" algn="l">
                <a:spcAft>
                  <a:spcPct val="45000"/>
                </a:spcAft>
                <a:buClr>
                  <a:schemeClr val="hlink"/>
                </a:buClr>
                <a:buSzPct val="80000"/>
                <a:buFont typeface="Wingdings" pitchFamily="2" charset="2"/>
                <a:buNone/>
              </a:pPr>
              <a:r>
                <a:rPr lang="en-US" altLang="zh-CN" sz="2000">
                  <a:solidFill>
                    <a:schemeClr val="bg1"/>
                  </a:solidFill>
                  <a:ea typeface="幼圆" pitchFamily="49" charset="-122"/>
                </a:rPr>
                <a:t>“</a:t>
              </a:r>
              <a:r>
                <a:rPr lang="zh-CN" altLang="en-US" sz="2000">
                  <a:solidFill>
                    <a:schemeClr val="bg1"/>
                  </a:solidFill>
                  <a:ea typeface="幼圆" pitchFamily="49" charset="-122"/>
                </a:rPr>
                <a:t>做女人难</a:t>
              </a:r>
              <a:r>
                <a:rPr lang="en-US" altLang="zh-CN" sz="2000">
                  <a:solidFill>
                    <a:schemeClr val="bg1"/>
                  </a:solidFill>
                  <a:ea typeface="幼圆" pitchFamily="49" charset="-122"/>
                </a:rPr>
                <a:t>,</a:t>
              </a:r>
              <a:r>
                <a:rPr lang="zh-CN" altLang="en-US" sz="2000">
                  <a:solidFill>
                    <a:schemeClr val="bg1"/>
                  </a:solidFill>
                  <a:ea typeface="幼圆" pitchFamily="49" charset="-122"/>
                </a:rPr>
                <a:t>做名女人更难”。</a:t>
              </a:r>
            </a:p>
            <a:p>
              <a:pPr marL="185738" algn="l">
                <a:spcBef>
                  <a:spcPct val="20000"/>
                </a:spcBef>
                <a:buClr>
                  <a:schemeClr val="hlink"/>
                </a:buClr>
                <a:buSzPct val="80000"/>
                <a:buFont typeface="Wingdings" pitchFamily="2" charset="2"/>
                <a:buNone/>
              </a:pPr>
              <a:r>
                <a:rPr lang="zh-CN" altLang="en-US" sz="2000">
                  <a:solidFill>
                    <a:schemeClr val="bg1"/>
                  </a:solidFill>
                  <a:ea typeface="幼圆" pitchFamily="49" charset="-122"/>
                </a:rPr>
                <a:t>陈老师对你们说</a:t>
              </a:r>
              <a:r>
                <a:rPr lang="en-US" altLang="zh-CN" sz="2000">
                  <a:solidFill>
                    <a:schemeClr val="bg1"/>
                  </a:solidFill>
                  <a:ea typeface="幼圆" pitchFamily="49" charset="-122"/>
                </a:rPr>
                <a:t>:</a:t>
              </a:r>
            </a:p>
            <a:p>
              <a:pPr marL="185738" algn="l">
                <a:spcAft>
                  <a:spcPct val="45000"/>
                </a:spcAft>
                <a:buClr>
                  <a:schemeClr val="hlink"/>
                </a:buClr>
                <a:buSzPct val="80000"/>
                <a:buFont typeface="Wingdings" pitchFamily="2" charset="2"/>
                <a:buNone/>
              </a:pPr>
              <a:r>
                <a:rPr lang="en-US" altLang="zh-CN" sz="2000">
                  <a:solidFill>
                    <a:schemeClr val="bg1"/>
                  </a:solidFill>
                  <a:ea typeface="幼圆" pitchFamily="49" charset="-122"/>
                </a:rPr>
                <a:t>“</a:t>
              </a:r>
              <a:r>
                <a:rPr lang="zh-CN" altLang="en-US" sz="2000">
                  <a:solidFill>
                    <a:schemeClr val="bg1"/>
                  </a:solidFill>
                  <a:ea typeface="幼圆" pitchFamily="49" charset="-122"/>
                </a:rPr>
                <a:t>学计算机难</a:t>
              </a:r>
              <a:r>
                <a:rPr lang="en-US" altLang="zh-CN" sz="2000">
                  <a:solidFill>
                    <a:schemeClr val="bg1"/>
                  </a:solidFill>
                  <a:ea typeface="幼圆" pitchFamily="49" charset="-122"/>
                </a:rPr>
                <a:t>,</a:t>
              </a:r>
              <a:r>
                <a:rPr lang="zh-CN" altLang="en-US" sz="2000">
                  <a:solidFill>
                    <a:schemeClr val="bg1"/>
                  </a:solidFill>
                  <a:ea typeface="幼圆" pitchFamily="49" charset="-122"/>
                </a:rPr>
                <a:t>学计算机网络更难”。</a:t>
              </a:r>
            </a:p>
            <a:p>
              <a:pPr marL="185738" algn="l">
                <a:spcBef>
                  <a:spcPct val="20000"/>
                </a:spcBef>
                <a:spcAft>
                  <a:spcPct val="45000"/>
                </a:spcAft>
                <a:buClr>
                  <a:schemeClr val="hlink"/>
                </a:buClr>
                <a:buSzPct val="80000"/>
                <a:buFont typeface="Wingdings" pitchFamily="2" charset="2"/>
                <a:buNone/>
              </a:pPr>
              <a:r>
                <a:rPr lang="zh-CN" altLang="en-US" sz="2000">
                  <a:solidFill>
                    <a:schemeClr val="bg1"/>
                  </a:solidFill>
                  <a:ea typeface="幼圆" pitchFamily="49" charset="-122"/>
                </a:rPr>
                <a:t>正因为其“难”，学好才有特别的价值。</a:t>
              </a:r>
            </a:p>
          </p:txBody>
        </p:sp>
        <p:pic>
          <p:nvPicPr>
            <p:cNvPr id="38919" name="Picture 9" descr="xin_00207022910488431819424"/>
            <p:cNvPicPr>
              <a:picLocks noChangeAspect="1" noChangeArrowheads="1"/>
            </p:cNvPicPr>
            <p:nvPr/>
          </p:nvPicPr>
          <p:blipFill>
            <a:blip r:embed="rId3" cstate="print"/>
            <a:srcRect/>
            <a:stretch>
              <a:fillRect/>
            </a:stretch>
          </p:blipFill>
          <p:spPr bwMode="auto">
            <a:xfrm>
              <a:off x="1702" y="1026"/>
              <a:ext cx="1269" cy="1632"/>
            </a:xfrm>
            <a:prstGeom prst="rect">
              <a:avLst/>
            </a:prstGeom>
            <a:noFill/>
            <a:ln w="57150" cmpd="thinThick">
              <a:solidFill>
                <a:srgbClr val="FFCC00"/>
              </a:solid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solidFill>
                  <a:srgbClr val="FF3300"/>
                </a:solidFill>
                <a:latin typeface="Gill Sans MT" panose="020B0502020104020203" pitchFamily="34" charset="0"/>
              </a:rPr>
              <a:t>Some words for College Students</a:t>
            </a:r>
            <a:endParaRPr lang="zh-CN" altLang="en-US" dirty="0">
              <a:latin typeface="Gill Sans MT" panose="020B0502020104020203" pitchFamily="34" charset="0"/>
            </a:endParaRPr>
          </a:p>
        </p:txBody>
      </p:sp>
      <p:sp>
        <p:nvSpPr>
          <p:cNvPr id="29702" name="Rectangle 6"/>
          <p:cNvSpPr>
            <a:spLocks noGrp="1" noChangeArrowheads="1"/>
          </p:cNvSpPr>
          <p:nvPr>
            <p:ph idx="1"/>
          </p:nvPr>
        </p:nvSpPr>
        <p:spPr/>
        <p:txBody>
          <a:bodyPr/>
          <a:lstStyle/>
          <a:p>
            <a:pPr marL="381000" indent="-381000">
              <a:lnSpc>
                <a:spcPct val="80000"/>
              </a:lnSpc>
              <a:spcBef>
                <a:spcPct val="0"/>
              </a:spcBef>
              <a:buClrTx/>
              <a:buFontTx/>
              <a:buNone/>
              <a:defRPr/>
            </a:pPr>
            <a:r>
              <a:rPr lang="en-US" altLang="zh-CN" sz="2000" b="1" dirty="0" smtClean="0">
                <a:solidFill>
                  <a:srgbClr val="FF0000"/>
                </a:solidFill>
                <a:latin typeface="Gill Sans MT" panose="020B0502020104020203" pitchFamily="34" charset="0"/>
              </a:rPr>
              <a:t>Some Hot Issues in the Computer sciences realm</a:t>
            </a:r>
          </a:p>
          <a:p>
            <a:pPr marL="381000" indent="-381000" eaLnBrk="1" hangingPunct="1">
              <a:lnSpc>
                <a:spcPct val="80000"/>
              </a:lnSpc>
              <a:defRPr/>
            </a:pPr>
            <a:r>
              <a:rPr lang="en-US" altLang="zh-CN" sz="2000" b="1" dirty="0" smtClean="0">
                <a:latin typeface="Gill Sans MT" panose="020B0502020104020203" pitchFamily="34" charset="0"/>
              </a:rPr>
              <a:t>Previous hot issues:</a:t>
            </a:r>
          </a:p>
          <a:p>
            <a:pPr marL="381000" indent="-381000" eaLnBrk="1" hangingPunct="1">
              <a:lnSpc>
                <a:spcPct val="80000"/>
              </a:lnSpc>
              <a:buSzPct val="120000"/>
              <a:buFontTx/>
              <a:buNone/>
              <a:defRPr/>
            </a:pPr>
            <a:r>
              <a:rPr lang="en-US" altLang="zh-CN" sz="2000" b="1" dirty="0" smtClean="0">
                <a:latin typeface="Gill Sans MT" panose="020B0502020104020203" pitchFamily="34" charset="0"/>
              </a:rPr>
              <a:t>    </a:t>
            </a:r>
            <a:r>
              <a:rPr lang="en-US" altLang="zh-CN" sz="2000" dirty="0" smtClean="0">
                <a:latin typeface="Gill Sans MT" panose="020B0502020104020203" pitchFamily="34" charset="0"/>
              </a:rPr>
              <a:t>Two Os:  Object-Oriented; Open Systems;</a:t>
            </a:r>
          </a:p>
          <a:p>
            <a:pPr marL="381000" indent="-381000" eaLnBrk="1" hangingPunct="1">
              <a:lnSpc>
                <a:spcPct val="80000"/>
              </a:lnSpc>
              <a:buSzPct val="120000"/>
              <a:buFontTx/>
              <a:buNone/>
              <a:defRPr/>
            </a:pPr>
            <a:r>
              <a:rPr lang="en-US" altLang="zh-CN" sz="2000" dirty="0" smtClean="0">
                <a:latin typeface="Gill Sans MT" panose="020B0502020104020203" pitchFamily="34" charset="0"/>
              </a:rPr>
              <a:t>    Two Ms:  Multimedia; Massive Parallel Processing</a:t>
            </a:r>
          </a:p>
          <a:p>
            <a:pPr marL="381000" indent="-381000" eaLnBrk="1" hangingPunct="1">
              <a:lnSpc>
                <a:spcPct val="80000"/>
              </a:lnSpc>
              <a:buSzPct val="120000"/>
              <a:buFontTx/>
              <a:buNone/>
              <a:defRPr/>
            </a:pPr>
            <a:r>
              <a:rPr lang="en-US" altLang="zh-CN" sz="2000" dirty="0" smtClean="0">
                <a:latin typeface="Gill Sans MT" panose="020B0502020104020203" pitchFamily="34" charset="0"/>
              </a:rPr>
              <a:t>    One N:     </a:t>
            </a:r>
            <a:r>
              <a:rPr lang="en-US" altLang="zh-CN" sz="2000" b="1" dirty="0" smtClean="0">
                <a:solidFill>
                  <a:srgbClr val="FF0000"/>
                </a:solidFill>
                <a:latin typeface="Gill Sans MT" panose="020B0502020104020203" pitchFamily="34" charset="0"/>
              </a:rPr>
              <a:t>Network</a:t>
            </a:r>
          </a:p>
          <a:p>
            <a:pPr marL="381000" indent="-381000" eaLnBrk="1" hangingPunct="1">
              <a:lnSpc>
                <a:spcPct val="80000"/>
              </a:lnSpc>
              <a:defRPr/>
            </a:pPr>
            <a:r>
              <a:rPr lang="en-US" altLang="zh-CN" sz="2000" dirty="0" smtClean="0">
                <a:latin typeface="Gill Sans MT" panose="020B0502020104020203" pitchFamily="34" charset="0"/>
              </a:rPr>
              <a:t>Most current and future hot issues:</a:t>
            </a:r>
          </a:p>
          <a:p>
            <a:pPr marL="381000" indent="-381000" eaLnBrk="1" hangingPunct="1">
              <a:lnSpc>
                <a:spcPct val="80000"/>
              </a:lnSpc>
              <a:buSzPct val="120000"/>
              <a:buFont typeface="Wingdings" pitchFamily="2" charset="2"/>
              <a:buAutoNum type="circleNumDbPlain"/>
              <a:defRPr/>
            </a:pPr>
            <a:r>
              <a:rPr lang="en-US" altLang="zh-CN" sz="2000" dirty="0" smtClean="0">
                <a:latin typeface="Gill Sans MT" panose="020B0502020104020203" pitchFamily="34" charset="0"/>
              </a:rPr>
              <a:t> Embedded System;</a:t>
            </a:r>
          </a:p>
          <a:p>
            <a:pPr marL="381000" indent="-381000" eaLnBrk="1" hangingPunct="1">
              <a:lnSpc>
                <a:spcPct val="80000"/>
              </a:lnSpc>
              <a:buSzPct val="120000"/>
              <a:buFont typeface="Wingdings" pitchFamily="2" charset="2"/>
              <a:buAutoNum type="circleNumDbPlain"/>
              <a:defRPr/>
            </a:pPr>
            <a:r>
              <a:rPr lang="en-US" altLang="zh-CN" sz="2000" dirty="0" smtClean="0">
                <a:latin typeface="Gill Sans MT" panose="020B0502020104020203" pitchFamily="34" charset="0"/>
              </a:rPr>
              <a:t> Distributed-Object;</a:t>
            </a:r>
          </a:p>
          <a:p>
            <a:pPr marL="381000" indent="-381000" eaLnBrk="1" hangingPunct="1">
              <a:lnSpc>
                <a:spcPct val="80000"/>
              </a:lnSpc>
              <a:buSzPct val="120000"/>
              <a:buFont typeface="Wingdings" pitchFamily="2" charset="2"/>
              <a:buAutoNum type="circleNumDbPlain"/>
              <a:defRPr/>
            </a:pPr>
            <a:r>
              <a:rPr lang="en-US" altLang="zh-CN" sz="2000" dirty="0" smtClean="0">
                <a:latin typeface="Gill Sans MT" panose="020B0502020104020203" pitchFamily="34" charset="0"/>
              </a:rPr>
              <a:t> Distributed Computing;</a:t>
            </a:r>
          </a:p>
          <a:p>
            <a:pPr marL="381000" indent="-381000" eaLnBrk="1" hangingPunct="1">
              <a:lnSpc>
                <a:spcPct val="80000"/>
              </a:lnSpc>
              <a:buSzPct val="120000"/>
              <a:buFont typeface="Wingdings" pitchFamily="2" charset="2"/>
              <a:buAutoNum type="circleNumDbPlain"/>
              <a:defRPr/>
            </a:pPr>
            <a:r>
              <a:rPr lang="en-US" altLang="zh-CN" sz="2000" dirty="0" smtClean="0">
                <a:latin typeface="Gill Sans MT" panose="020B0502020104020203" pitchFamily="34" charset="0"/>
              </a:rPr>
              <a:t> Virtual Reality;</a:t>
            </a:r>
          </a:p>
          <a:p>
            <a:pPr marL="381000" indent="-381000" eaLnBrk="1" hangingPunct="1">
              <a:lnSpc>
                <a:spcPct val="80000"/>
              </a:lnSpc>
              <a:buSzPct val="120000"/>
              <a:buFont typeface="Wingdings" pitchFamily="2" charset="2"/>
              <a:buAutoNum type="circleNumDbPlain"/>
              <a:defRPr/>
            </a:pPr>
            <a:r>
              <a:rPr lang="en-US" altLang="zh-CN" sz="2000" dirty="0" smtClean="0">
                <a:latin typeface="Gill Sans MT" panose="020B0502020104020203" pitchFamily="34" charset="0"/>
              </a:rPr>
              <a:t> Cluster Systems;</a:t>
            </a:r>
          </a:p>
          <a:p>
            <a:pPr marL="381000" indent="-381000" eaLnBrk="1" hangingPunct="1">
              <a:lnSpc>
                <a:spcPct val="80000"/>
              </a:lnSpc>
              <a:buSzPct val="120000"/>
              <a:buFont typeface="Wingdings" pitchFamily="2" charset="2"/>
              <a:buAutoNum type="circleNumDbPlain"/>
              <a:defRPr/>
            </a:pPr>
            <a:r>
              <a:rPr lang="en-US" altLang="zh-CN" sz="2000" dirty="0" smtClean="0">
                <a:latin typeface="Gill Sans MT" panose="020B0502020104020203" pitchFamily="34" charset="0"/>
              </a:rPr>
              <a:t> Cluster Component;</a:t>
            </a:r>
          </a:p>
          <a:p>
            <a:pPr marL="381000" indent="-381000" eaLnBrk="1" hangingPunct="1">
              <a:lnSpc>
                <a:spcPct val="80000"/>
              </a:lnSpc>
              <a:buSzPct val="120000"/>
              <a:buFont typeface="Wingdings" pitchFamily="2" charset="2"/>
              <a:buAutoNum type="circleNumDbPlain"/>
              <a:defRPr/>
            </a:pPr>
            <a:r>
              <a:rPr lang="en-US" altLang="zh-CN" sz="2000" dirty="0" smtClean="0">
                <a:latin typeface="Gill Sans MT" panose="020B0502020104020203" pitchFamily="34" charset="0"/>
              </a:rPr>
              <a:t> Grid Computing;</a:t>
            </a:r>
          </a:p>
          <a:p>
            <a:pPr marL="381000" indent="-381000" eaLnBrk="1" hangingPunct="1">
              <a:lnSpc>
                <a:spcPct val="80000"/>
              </a:lnSpc>
              <a:buSzPct val="120000"/>
              <a:buFont typeface="Wingdings" pitchFamily="2" charset="2"/>
              <a:buAutoNum type="circleNumDbPlain"/>
              <a:defRPr/>
            </a:pPr>
            <a:r>
              <a:rPr lang="en-US" altLang="zh-CN" sz="2000" dirty="0" smtClean="0">
                <a:latin typeface="Gill Sans MT" panose="020B0502020104020203" pitchFamily="34" charset="0"/>
              </a:rPr>
              <a:t> information security;</a:t>
            </a:r>
          </a:p>
          <a:p>
            <a:pPr marL="381000" indent="-381000" eaLnBrk="1" hangingPunct="1">
              <a:lnSpc>
                <a:spcPct val="80000"/>
              </a:lnSpc>
              <a:buSzPct val="120000"/>
              <a:buFont typeface="Wingdings" pitchFamily="2" charset="2"/>
              <a:buAutoNum type="circleNumDbPlain"/>
              <a:defRPr/>
            </a:pPr>
            <a:r>
              <a:rPr lang="en-US" altLang="zh-CN" sz="2000" dirty="0" smtClean="0">
                <a:latin typeface="Gill Sans MT" panose="020B0502020104020203" pitchFamily="34" charset="0"/>
              </a:rPr>
              <a:t> </a:t>
            </a:r>
            <a:r>
              <a:rPr lang="en-US" altLang="zh-CN" sz="2000" dirty="0" smtClean="0">
                <a:solidFill>
                  <a:srgbClr val="FF0000"/>
                </a:solidFill>
                <a:latin typeface="Gill Sans MT" panose="020B0502020104020203" pitchFamily="34" charset="0"/>
              </a:rPr>
              <a:t>Mobile Computing</a:t>
            </a:r>
            <a:r>
              <a:rPr lang="en-US" altLang="zh-CN" sz="2000" dirty="0" smtClean="0">
                <a:latin typeface="Gill Sans MT" panose="020B0502020104020203" pitchFamily="34" charset="0"/>
              </a:rPr>
              <a:t>;  </a:t>
            </a:r>
          </a:p>
          <a:p>
            <a:pPr marL="381000" indent="-381000" eaLnBrk="1" hangingPunct="1">
              <a:lnSpc>
                <a:spcPct val="80000"/>
              </a:lnSpc>
              <a:buSzPct val="120000"/>
              <a:buFont typeface="Wingdings" pitchFamily="2" charset="2"/>
              <a:buAutoNum type="circleNumDbPlain"/>
              <a:defRPr/>
            </a:pPr>
            <a:r>
              <a:rPr lang="en-US" altLang="zh-CN" sz="2000" dirty="0" smtClean="0">
                <a:latin typeface="Gill Sans MT" panose="020B0502020104020203" pitchFamily="34" charset="0"/>
              </a:rPr>
              <a:t> </a:t>
            </a:r>
            <a:r>
              <a:rPr lang="en-US" altLang="zh-CN" sz="2000" dirty="0" smtClean="0">
                <a:solidFill>
                  <a:srgbClr val="FF0000"/>
                </a:solidFill>
                <a:latin typeface="Gill Sans MT" panose="020B0502020104020203" pitchFamily="34" charset="0"/>
              </a:rPr>
              <a:t>Intelligence computing</a:t>
            </a:r>
            <a:r>
              <a:rPr lang="en-US" altLang="zh-CN" sz="2000" dirty="0" smtClean="0">
                <a:effectLst>
                  <a:outerShdw blurRad="38100" dist="38100" dir="2700000" algn="tl">
                    <a:srgbClr val="C0C0C0"/>
                  </a:outerShdw>
                </a:effectLst>
                <a:latin typeface="Gill Sans MT" panose="020B0502020104020203" pitchFamily="34" charset="0"/>
              </a:rPr>
              <a:t> </a:t>
            </a:r>
          </a:p>
        </p:txBody>
      </p:sp>
      <p:sp>
        <p:nvSpPr>
          <p:cNvPr id="39938" name="页脚占位符 3"/>
          <p:cNvSpPr>
            <a:spLocks noGrp="1"/>
          </p:cNvSpPr>
          <p:nvPr>
            <p:ph type="ftr" sz="quarter" idx="10"/>
          </p:nvPr>
        </p:nvSpPr>
        <p:spPr>
          <a:noFill/>
        </p:spPr>
        <p:txBody>
          <a:bodyPr/>
          <a:lstStyle/>
          <a:p>
            <a:r>
              <a:rPr lang="en-US" altLang="zh-CN">
                <a:latin typeface="Gill Sans MT" panose="020B0502020104020203" pitchFamily="34" charset="0"/>
              </a:rPr>
              <a:t>Preface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7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7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7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70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70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70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70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70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70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70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70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70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9702">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9702">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970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Gill Sans MT" panose="020B0502020104020203" pitchFamily="34" charset="0"/>
              </a:rPr>
              <a:t>三种网络技术人才</a:t>
            </a:r>
            <a:endParaRPr lang="zh-CN" altLang="en-US" dirty="0">
              <a:latin typeface="Gill Sans MT" panose="020B0502020104020203" pitchFamily="34" charset="0"/>
            </a:endParaRPr>
          </a:p>
        </p:txBody>
      </p:sp>
      <p:sp>
        <p:nvSpPr>
          <p:cNvPr id="40964" name="Rectangle 6"/>
          <p:cNvSpPr>
            <a:spLocks noGrp="1" noChangeArrowheads="1"/>
          </p:cNvSpPr>
          <p:nvPr>
            <p:ph idx="1"/>
          </p:nvPr>
        </p:nvSpPr>
        <p:spPr>
          <a:noFill/>
        </p:spPr>
        <p:txBody>
          <a:bodyPr/>
          <a:lstStyle/>
          <a:p>
            <a:pPr eaLnBrk="1" hangingPunct="1">
              <a:lnSpc>
                <a:spcPct val="80000"/>
              </a:lnSpc>
            </a:pPr>
            <a:r>
              <a:rPr lang="zh-CN" altLang="en-US" b="1" smtClean="0">
                <a:latin typeface="Gill Sans MT" panose="020B0502020104020203" pitchFamily="34" charset="0"/>
              </a:rPr>
              <a:t>专家学者型  </a:t>
            </a:r>
            <a:r>
              <a:rPr lang="zh-CN" altLang="en-US" smtClean="0">
                <a:solidFill>
                  <a:srgbClr val="800000"/>
                </a:solidFill>
                <a:latin typeface="Gill Sans MT" panose="020B0502020104020203" pitchFamily="34" charset="0"/>
              </a:rPr>
              <a:t>研究生层次培养</a:t>
            </a:r>
            <a:endParaRPr lang="zh-CN" altLang="en-US" b="1" smtClean="0">
              <a:solidFill>
                <a:srgbClr val="800000"/>
              </a:solidFill>
              <a:latin typeface="Gill Sans MT" panose="020B0502020104020203" pitchFamily="34" charset="0"/>
            </a:endParaRPr>
          </a:p>
          <a:p>
            <a:pPr eaLnBrk="1" hangingPunct="1">
              <a:lnSpc>
                <a:spcPct val="80000"/>
              </a:lnSpc>
              <a:spcAft>
                <a:spcPct val="50000"/>
              </a:spcAft>
              <a:buFontTx/>
              <a:buNone/>
            </a:pPr>
            <a:r>
              <a:rPr lang="zh-CN" altLang="en-US" smtClean="0">
                <a:latin typeface="Gill Sans MT" panose="020B0502020104020203" pitchFamily="34" charset="0"/>
              </a:rPr>
              <a:t>      较深理论基础、从事研究开发</a:t>
            </a:r>
          </a:p>
          <a:p>
            <a:pPr eaLnBrk="1" hangingPunct="1">
              <a:lnSpc>
                <a:spcPct val="80000"/>
              </a:lnSpc>
            </a:pPr>
            <a:r>
              <a:rPr lang="zh-CN" altLang="en-US" b="1" smtClean="0">
                <a:latin typeface="Gill Sans MT" panose="020B0502020104020203" pitchFamily="34" charset="0"/>
              </a:rPr>
              <a:t>工程师型   </a:t>
            </a:r>
            <a:r>
              <a:rPr lang="zh-CN" altLang="en-US" smtClean="0">
                <a:solidFill>
                  <a:srgbClr val="FF0000"/>
                </a:solidFill>
                <a:latin typeface="Gill Sans MT" panose="020B0502020104020203" pitchFamily="34" charset="0"/>
              </a:rPr>
              <a:t>本科生层次培养</a:t>
            </a:r>
            <a:r>
              <a:rPr lang="zh-CN" altLang="en-US" smtClean="0">
                <a:solidFill>
                  <a:srgbClr val="800000"/>
                </a:solidFill>
                <a:latin typeface="Gill Sans MT" panose="020B0502020104020203" pitchFamily="34" charset="0"/>
              </a:rPr>
              <a:t> </a:t>
            </a:r>
            <a:r>
              <a:rPr lang="zh-CN" altLang="en-US" smtClean="0">
                <a:solidFill>
                  <a:srgbClr val="FF3300"/>
                </a:solidFill>
                <a:latin typeface="Gill Sans MT" panose="020B0502020104020203" pitchFamily="34" charset="0"/>
              </a:rPr>
              <a:t>√</a:t>
            </a:r>
          </a:p>
          <a:p>
            <a:pPr eaLnBrk="1" hangingPunct="1">
              <a:lnSpc>
                <a:spcPct val="80000"/>
              </a:lnSpc>
              <a:buFontTx/>
              <a:buNone/>
            </a:pPr>
            <a:r>
              <a:rPr lang="zh-CN" altLang="en-US" smtClean="0">
                <a:latin typeface="Gill Sans MT" panose="020B0502020104020203" pitchFamily="34" charset="0"/>
              </a:rPr>
              <a:t>      理解和掌握网络原理和常用协议；</a:t>
            </a:r>
          </a:p>
          <a:p>
            <a:pPr eaLnBrk="1" hangingPunct="1">
              <a:lnSpc>
                <a:spcPct val="80000"/>
              </a:lnSpc>
              <a:buFontTx/>
              <a:buNone/>
            </a:pPr>
            <a:r>
              <a:rPr lang="zh-CN" altLang="en-US" smtClean="0">
                <a:latin typeface="Gill Sans MT" panose="020B0502020104020203" pitchFamily="34" charset="0"/>
              </a:rPr>
              <a:t>      网络性能分析和网络编程；</a:t>
            </a:r>
          </a:p>
          <a:p>
            <a:pPr eaLnBrk="1" hangingPunct="1">
              <a:lnSpc>
                <a:spcPct val="80000"/>
              </a:lnSpc>
              <a:buFontTx/>
              <a:buNone/>
            </a:pPr>
            <a:r>
              <a:rPr lang="zh-CN" altLang="en-US" smtClean="0">
                <a:latin typeface="Gill Sans MT" panose="020B0502020104020203" pitchFamily="34" charset="0"/>
              </a:rPr>
              <a:t>      熟悉各种技术与设备；</a:t>
            </a:r>
          </a:p>
          <a:p>
            <a:pPr eaLnBrk="1" hangingPunct="1">
              <a:lnSpc>
                <a:spcPct val="80000"/>
              </a:lnSpc>
              <a:spcAft>
                <a:spcPct val="50000"/>
              </a:spcAft>
              <a:buFontTx/>
              <a:buNone/>
            </a:pPr>
            <a:r>
              <a:rPr lang="zh-CN" altLang="en-US" smtClean="0">
                <a:latin typeface="Gill Sans MT" panose="020B0502020104020203" pitchFamily="34" charset="0"/>
              </a:rPr>
              <a:t>      规划制订网络系统集成方案；</a:t>
            </a:r>
          </a:p>
          <a:p>
            <a:pPr eaLnBrk="1" hangingPunct="1">
              <a:lnSpc>
                <a:spcPct val="80000"/>
              </a:lnSpc>
            </a:pPr>
            <a:r>
              <a:rPr lang="zh-CN" altLang="en-US" b="1" smtClean="0">
                <a:latin typeface="Gill Sans MT" panose="020B0502020104020203" pitchFamily="34" charset="0"/>
              </a:rPr>
              <a:t>施工员型 </a:t>
            </a:r>
            <a:r>
              <a:rPr lang="zh-CN" altLang="en-US" smtClean="0">
                <a:solidFill>
                  <a:srgbClr val="800000"/>
                </a:solidFill>
                <a:latin typeface="Gill Sans MT" panose="020B0502020104020203" pitchFamily="34" charset="0"/>
              </a:rPr>
              <a:t>专、中专技校层次培养</a:t>
            </a:r>
          </a:p>
          <a:p>
            <a:pPr eaLnBrk="1" hangingPunct="1">
              <a:lnSpc>
                <a:spcPct val="80000"/>
              </a:lnSpc>
              <a:spcAft>
                <a:spcPct val="50000"/>
              </a:spcAft>
              <a:buFontTx/>
              <a:buNone/>
            </a:pPr>
            <a:r>
              <a:rPr lang="zh-CN" altLang="en-US" smtClean="0">
                <a:latin typeface="Gill Sans MT" panose="020B0502020104020203" pitchFamily="34" charset="0"/>
              </a:rPr>
              <a:t>      网络理论知之不深， 施工布线等动手能力强</a:t>
            </a:r>
          </a:p>
          <a:p>
            <a:pPr eaLnBrk="1" hangingPunct="1">
              <a:lnSpc>
                <a:spcPct val="80000"/>
              </a:lnSpc>
              <a:buFontTx/>
              <a:buBlip>
                <a:blip r:embed="rId3"/>
              </a:buBlip>
            </a:pPr>
            <a:r>
              <a:rPr lang="zh-CN" altLang="en-US" smtClean="0">
                <a:latin typeface="Gill Sans MT" panose="020B0502020104020203" pitchFamily="34" charset="0"/>
              </a:rPr>
              <a:t>第二类人才：“上</a:t>
            </a:r>
            <a:r>
              <a:rPr lang="zh-CN" altLang="en-US" b="1" smtClean="0">
                <a:solidFill>
                  <a:srgbClr val="FF3300"/>
                </a:solidFill>
                <a:latin typeface="Gill Sans MT" panose="020B0502020104020203" pitchFamily="34" charset="0"/>
              </a:rPr>
              <a:t>知</a:t>
            </a:r>
            <a:r>
              <a:rPr lang="zh-CN" altLang="en-US" smtClean="0">
                <a:latin typeface="Gill Sans MT" panose="020B0502020104020203" pitchFamily="34" charset="0"/>
              </a:rPr>
              <a:t>天文</a:t>
            </a:r>
            <a:r>
              <a:rPr lang="en-US" altLang="zh-CN" smtClean="0">
                <a:latin typeface="Gill Sans MT" panose="020B0502020104020203" pitchFamily="34" charset="0"/>
              </a:rPr>
              <a:t>(</a:t>
            </a:r>
            <a:r>
              <a:rPr lang="zh-CN" altLang="en-US" smtClean="0">
                <a:latin typeface="Gill Sans MT" panose="020B0502020104020203" pitchFamily="34" charset="0"/>
              </a:rPr>
              <a:t>理论</a:t>
            </a:r>
            <a:r>
              <a:rPr lang="en-US" altLang="zh-CN" smtClean="0">
                <a:latin typeface="Gill Sans MT" panose="020B0502020104020203" pitchFamily="34" charset="0"/>
              </a:rPr>
              <a:t>)</a:t>
            </a:r>
            <a:r>
              <a:rPr lang="zh-CN" altLang="en-US" smtClean="0">
                <a:latin typeface="Gill Sans MT" panose="020B0502020104020203" pitchFamily="34" charset="0"/>
              </a:rPr>
              <a:t>，下</a:t>
            </a:r>
            <a:r>
              <a:rPr lang="zh-CN" altLang="en-US" b="1" smtClean="0">
                <a:solidFill>
                  <a:srgbClr val="FF3300"/>
                </a:solidFill>
                <a:latin typeface="Gill Sans MT" panose="020B0502020104020203" pitchFamily="34" charset="0"/>
              </a:rPr>
              <a:t>知</a:t>
            </a:r>
            <a:r>
              <a:rPr lang="zh-CN" altLang="en-US" smtClean="0">
                <a:latin typeface="Gill Sans MT" panose="020B0502020104020203" pitchFamily="34" charset="0"/>
              </a:rPr>
              <a:t>地理</a:t>
            </a:r>
            <a:r>
              <a:rPr lang="en-US" altLang="zh-CN" smtClean="0">
                <a:latin typeface="Gill Sans MT" panose="020B0502020104020203" pitchFamily="34" charset="0"/>
              </a:rPr>
              <a:t>(</a:t>
            </a:r>
            <a:r>
              <a:rPr lang="zh-CN" altLang="en-US" smtClean="0">
                <a:latin typeface="Gill Sans MT" panose="020B0502020104020203" pitchFamily="34" charset="0"/>
              </a:rPr>
              <a:t>实践</a:t>
            </a:r>
            <a:r>
              <a:rPr lang="en-US" altLang="zh-CN" smtClean="0">
                <a:latin typeface="Gill Sans MT" panose="020B0502020104020203" pitchFamily="34" charset="0"/>
              </a:rPr>
              <a:t>)”</a:t>
            </a:r>
            <a:endParaRPr lang="en-US" altLang="zh-CN" dirty="0" smtClean="0">
              <a:latin typeface="Gill Sans MT" panose="020B0502020104020203" pitchFamily="34" charset="0"/>
            </a:endParaRPr>
          </a:p>
        </p:txBody>
      </p:sp>
      <p:sp>
        <p:nvSpPr>
          <p:cNvPr id="40962" name="页脚占位符 3"/>
          <p:cNvSpPr>
            <a:spLocks noGrp="1"/>
          </p:cNvSpPr>
          <p:nvPr>
            <p:ph type="ftr" sz="quarter" idx="10"/>
          </p:nvPr>
        </p:nvSpPr>
        <p:spPr>
          <a:noFill/>
        </p:spPr>
        <p:txBody>
          <a:bodyPr/>
          <a:lstStyle/>
          <a:p>
            <a:r>
              <a:rPr lang="en-US" altLang="zh-CN" smtClean="0">
                <a:latin typeface="Gill Sans MT" panose="020B0502020104020203" pitchFamily="34" charset="0"/>
              </a:rPr>
              <a:t>Preface</a:t>
            </a:r>
            <a:endParaRPr lang="en-US" altLang="zh-CN">
              <a:latin typeface="Gill Sans MT" panose="020B0502020104020203"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59097" y="196949"/>
            <a:ext cx="8461375" cy="639763"/>
          </a:xfrm>
        </p:spPr>
        <p:txBody>
          <a:bodyPr/>
          <a:lstStyle/>
          <a:p>
            <a:r>
              <a:rPr lang="zh-CN" altLang="en-US" dirty="0"/>
              <a:t>该课程的授课</a:t>
            </a:r>
            <a:r>
              <a:rPr lang="zh-CN" altLang="en-US" dirty="0" smtClean="0"/>
              <a:t>思路</a:t>
            </a:r>
            <a:endParaRPr lang="zh-CN" altLang="en-US" dirty="0"/>
          </a:p>
        </p:txBody>
      </p:sp>
      <p:sp>
        <p:nvSpPr>
          <p:cNvPr id="41988" name="Rectangle 6"/>
          <p:cNvSpPr>
            <a:spLocks noGrp="1" noChangeArrowheads="1"/>
          </p:cNvSpPr>
          <p:nvPr>
            <p:ph type="body" idx="1"/>
          </p:nvPr>
        </p:nvSpPr>
        <p:spPr/>
        <p:txBody>
          <a:bodyPr/>
          <a:lstStyle/>
          <a:p>
            <a:r>
              <a:rPr lang="zh-CN" altLang="en-US" dirty="0" smtClean="0"/>
              <a:t>以分组交换为背景，按照“通信是基础、协议是核心、互联是重点、应用是目标、</a:t>
            </a:r>
            <a:r>
              <a:rPr lang="en-US" altLang="zh-CN" dirty="0" smtClean="0"/>
              <a:t>QoS</a:t>
            </a:r>
            <a:r>
              <a:rPr lang="zh-CN" altLang="en-US" dirty="0" smtClean="0"/>
              <a:t>是导向、安全是关注”的要求；</a:t>
            </a:r>
          </a:p>
          <a:p>
            <a:endParaRPr lang="zh-CN" altLang="en-US" dirty="0" smtClean="0"/>
          </a:p>
          <a:p>
            <a:r>
              <a:rPr lang="zh-CN" altLang="en-US" dirty="0" smtClean="0"/>
              <a:t>遵从“因特网五层协议模型”由上到下的次序，依照“数据在计算机网络中的传输寻址过程和数据传输控制”的线索展开讲授和讨论。</a:t>
            </a:r>
          </a:p>
          <a:p>
            <a:endParaRPr lang="zh-CN" altLang="en-US" dirty="0" smtClean="0"/>
          </a:p>
          <a:p>
            <a:r>
              <a:rPr lang="zh-CN" altLang="en-US" dirty="0" smtClean="0"/>
              <a:t>传输寻址涉及到物理地址、逻辑地址、端口地址和专用地址等方面。</a:t>
            </a:r>
          </a:p>
          <a:p>
            <a:endParaRPr lang="zh-CN" altLang="en-US" dirty="0" smtClean="0"/>
          </a:p>
          <a:p>
            <a:r>
              <a:rPr lang="zh-CN" altLang="en-US" dirty="0" smtClean="0"/>
              <a:t>数据传输控制涉及到</a:t>
            </a:r>
            <a:r>
              <a:rPr lang="zh-CN" altLang="en-US" dirty="0" smtClean="0">
                <a:solidFill>
                  <a:srgbClr val="FF0000"/>
                </a:solidFill>
              </a:rPr>
              <a:t>差错控制</a:t>
            </a:r>
            <a:r>
              <a:rPr lang="zh-CN" altLang="en-US" dirty="0" smtClean="0"/>
              <a:t>、</a:t>
            </a:r>
            <a:r>
              <a:rPr lang="zh-CN" altLang="en-US" dirty="0" smtClean="0">
                <a:solidFill>
                  <a:srgbClr val="FF0000"/>
                </a:solidFill>
              </a:rPr>
              <a:t>通信量控制</a:t>
            </a:r>
            <a:r>
              <a:rPr lang="en-US" altLang="zh-CN" dirty="0" smtClean="0"/>
              <a:t>(</a:t>
            </a:r>
            <a:r>
              <a:rPr lang="zh-CN" altLang="en-US" dirty="0" smtClean="0"/>
              <a:t>如拥塞控制和流量控制</a:t>
            </a:r>
            <a:r>
              <a:rPr lang="en-US" altLang="zh-CN" dirty="0" smtClean="0"/>
              <a:t>)</a:t>
            </a:r>
            <a:r>
              <a:rPr lang="zh-CN" altLang="en-US" dirty="0" smtClean="0"/>
              <a:t>、</a:t>
            </a:r>
            <a:r>
              <a:rPr lang="zh-CN" altLang="en-US" dirty="0" smtClean="0">
                <a:solidFill>
                  <a:srgbClr val="FF0000"/>
                </a:solidFill>
              </a:rPr>
              <a:t>服务质量控制</a:t>
            </a:r>
            <a:r>
              <a:rPr lang="zh-CN" altLang="en-US" dirty="0" smtClean="0"/>
              <a:t>和</a:t>
            </a:r>
            <a:r>
              <a:rPr lang="zh-CN" altLang="en-US" dirty="0" smtClean="0">
                <a:solidFill>
                  <a:srgbClr val="FF0000"/>
                </a:solidFill>
              </a:rPr>
              <a:t>安全控制</a:t>
            </a:r>
            <a:r>
              <a:rPr lang="zh-CN" altLang="en-US" dirty="0" smtClean="0"/>
              <a:t>。</a:t>
            </a:r>
          </a:p>
        </p:txBody>
      </p:sp>
      <p:sp>
        <p:nvSpPr>
          <p:cNvPr id="41986" name="页脚占位符 3"/>
          <p:cNvSpPr>
            <a:spLocks noGrp="1"/>
          </p:cNvSpPr>
          <p:nvPr>
            <p:ph type="ftr" sz="quarter" idx="10"/>
          </p:nvPr>
        </p:nvSpPr>
        <p:spPr/>
        <p:txBody>
          <a:bodyPr/>
          <a:lstStyle/>
          <a:p>
            <a:r>
              <a:rPr lang="en-US" altLang="zh-CN" smtClean="0"/>
              <a:t>Preface</a:t>
            </a:r>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3"/>
          <p:cNvSpPr>
            <a:spLocks noGrp="1"/>
          </p:cNvSpPr>
          <p:nvPr>
            <p:ph type="ftr" sz="quarter" idx="10"/>
          </p:nvPr>
        </p:nvSpPr>
        <p:spPr>
          <a:noFill/>
        </p:spPr>
        <p:txBody>
          <a:bodyPr/>
          <a:lstStyle/>
          <a:p>
            <a:r>
              <a:rPr lang="en-US" altLang="zh-CN">
                <a:latin typeface="+mn-lt"/>
              </a:rPr>
              <a:t>Preface</a:t>
            </a:r>
          </a:p>
        </p:txBody>
      </p:sp>
      <p:sp>
        <p:nvSpPr>
          <p:cNvPr id="43011" name="Rectangle 2"/>
          <p:cNvSpPr>
            <a:spLocks noGrp="1" noChangeArrowheads="1"/>
          </p:cNvSpPr>
          <p:nvPr>
            <p:ph type="title"/>
          </p:nvPr>
        </p:nvSpPr>
        <p:spPr/>
        <p:txBody>
          <a:bodyPr/>
          <a:lstStyle/>
          <a:p>
            <a:pPr eaLnBrk="1" hangingPunct="1"/>
            <a:r>
              <a:rPr lang="en-US" altLang="zh-CN" dirty="0" smtClean="0">
                <a:latin typeface="+mn-lt"/>
              </a:rPr>
              <a:t>Contents and Scheduling</a:t>
            </a:r>
          </a:p>
        </p:txBody>
      </p:sp>
      <p:sp>
        <p:nvSpPr>
          <p:cNvPr id="43012" name="Rectangle 3"/>
          <p:cNvSpPr>
            <a:spLocks noGrp="1" noChangeArrowheads="1"/>
          </p:cNvSpPr>
          <p:nvPr>
            <p:ph type="body" idx="1"/>
          </p:nvPr>
        </p:nvSpPr>
        <p:spPr>
          <a:xfrm>
            <a:off x="373063" y="1052512"/>
            <a:ext cx="8474075" cy="5040783"/>
          </a:xfrm>
        </p:spPr>
        <p:txBody>
          <a:bodyPr/>
          <a:lstStyle/>
          <a:p>
            <a:pPr eaLnBrk="1" hangingPunct="1">
              <a:buFontTx/>
              <a:buNone/>
            </a:pPr>
            <a:r>
              <a:rPr lang="en-US" altLang="zh-CN" dirty="0" smtClean="0"/>
              <a:t>Syllabus (</a:t>
            </a:r>
            <a:r>
              <a:rPr lang="zh-CN" altLang="en-US" dirty="0" smtClean="0"/>
              <a:t>教学进度</a:t>
            </a:r>
            <a:r>
              <a:rPr lang="en-US" altLang="zh-CN" dirty="0" smtClean="0"/>
              <a:t>)</a:t>
            </a:r>
          </a:p>
          <a:p>
            <a:pPr eaLnBrk="1" hangingPunct="1"/>
            <a:r>
              <a:rPr lang="en-US" altLang="zh-CN" sz="2200" dirty="0" smtClean="0"/>
              <a:t>Computer Networks and the Internet    6      Periods</a:t>
            </a:r>
          </a:p>
          <a:p>
            <a:pPr eaLnBrk="1" hangingPunct="1"/>
            <a:endParaRPr lang="en-US" altLang="zh-CN" sz="2200" dirty="0" smtClean="0"/>
          </a:p>
          <a:p>
            <a:pPr eaLnBrk="1" hangingPunct="1"/>
            <a:r>
              <a:rPr lang="en-US" altLang="zh-CN" sz="2200" dirty="0" smtClean="0"/>
              <a:t>Application Layer                                  6      Periods</a:t>
            </a:r>
          </a:p>
          <a:p>
            <a:pPr eaLnBrk="1" hangingPunct="1"/>
            <a:endParaRPr lang="en-US" altLang="zh-CN" sz="2200" dirty="0" smtClean="0"/>
          </a:p>
          <a:p>
            <a:pPr eaLnBrk="1" hangingPunct="1"/>
            <a:r>
              <a:rPr lang="en-US" altLang="zh-CN" sz="2200" dirty="0" smtClean="0"/>
              <a:t>Transport Layer                                    8      Periods</a:t>
            </a:r>
          </a:p>
          <a:p>
            <a:pPr eaLnBrk="1" hangingPunct="1"/>
            <a:endParaRPr lang="en-US" altLang="zh-CN" sz="2200" dirty="0" smtClean="0"/>
          </a:p>
          <a:p>
            <a:pPr eaLnBrk="1" hangingPunct="1"/>
            <a:r>
              <a:rPr lang="en-US" altLang="zh-CN" sz="2200" dirty="0" smtClean="0"/>
              <a:t>The Network Layer                              8      Periods</a:t>
            </a:r>
          </a:p>
          <a:p>
            <a:pPr eaLnBrk="1" hangingPunct="1"/>
            <a:endParaRPr lang="en-US" altLang="zh-CN" sz="2200" dirty="0" smtClean="0"/>
          </a:p>
          <a:p>
            <a:pPr eaLnBrk="1" hangingPunct="1"/>
            <a:r>
              <a:rPr lang="en-US" altLang="zh-CN" sz="2200" dirty="0" smtClean="0"/>
              <a:t>Link Layer and Local Area Networks     6      Periods</a:t>
            </a:r>
          </a:p>
          <a:p>
            <a:pPr eaLnBrk="1" hangingPunct="1"/>
            <a:endParaRPr lang="en-US" altLang="zh-CN" sz="2200" dirty="0" smtClean="0"/>
          </a:p>
          <a:p>
            <a:pPr eaLnBrk="1" hangingPunct="1"/>
            <a:r>
              <a:rPr lang="en-US" altLang="zh-CN" sz="2200" dirty="0" smtClean="0"/>
              <a:t>Wireless and Mobile Networks             6      Periods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3"/>
          <p:cNvSpPr>
            <a:spLocks noGrp="1"/>
          </p:cNvSpPr>
          <p:nvPr>
            <p:ph type="ftr" sz="quarter" idx="10"/>
          </p:nvPr>
        </p:nvSpPr>
        <p:spPr>
          <a:noFill/>
        </p:spPr>
        <p:txBody>
          <a:bodyPr/>
          <a:lstStyle/>
          <a:p>
            <a:r>
              <a:rPr lang="en-US" altLang="zh-CN"/>
              <a:t>Preface</a:t>
            </a:r>
          </a:p>
        </p:txBody>
      </p:sp>
      <p:sp>
        <p:nvSpPr>
          <p:cNvPr id="44035" name="Rectangle 2"/>
          <p:cNvSpPr>
            <a:spLocks noGrp="1" noChangeArrowheads="1"/>
          </p:cNvSpPr>
          <p:nvPr>
            <p:ph type="title"/>
          </p:nvPr>
        </p:nvSpPr>
        <p:spPr/>
        <p:txBody>
          <a:bodyPr/>
          <a:lstStyle/>
          <a:p>
            <a:pPr eaLnBrk="1" hangingPunct="1"/>
            <a:r>
              <a:rPr lang="en-US" altLang="zh-CN" dirty="0" smtClean="0"/>
              <a:t>Requirements and contact</a:t>
            </a:r>
            <a:r>
              <a:rPr lang="en-US" altLang="zh-CN" dirty="0" smtClean="0">
                <a:latin typeface="Arial" charset="0"/>
              </a:rPr>
              <a:t>……</a:t>
            </a:r>
            <a:r>
              <a:rPr lang="en-US" altLang="zh-CN" dirty="0" smtClean="0"/>
              <a:t> </a:t>
            </a:r>
          </a:p>
        </p:txBody>
      </p:sp>
      <p:sp>
        <p:nvSpPr>
          <p:cNvPr id="44036" name="Rectangle 3"/>
          <p:cNvSpPr>
            <a:spLocks noGrp="1" noChangeArrowheads="1"/>
          </p:cNvSpPr>
          <p:nvPr>
            <p:ph type="body" idx="1"/>
          </p:nvPr>
        </p:nvSpPr>
        <p:spPr>
          <a:xfrm>
            <a:off x="436563" y="1052513"/>
            <a:ext cx="8410575" cy="5040312"/>
          </a:xfrm>
        </p:spPr>
        <p:txBody>
          <a:bodyPr/>
          <a:lstStyle/>
          <a:p>
            <a:pPr eaLnBrk="1" hangingPunct="1">
              <a:buFont typeface="Wingdings" pitchFamily="2" charset="2"/>
              <a:buChar char="p"/>
            </a:pPr>
            <a:r>
              <a:rPr lang="en-US" altLang="zh-CN" b="1" dirty="0" smtClean="0">
                <a:solidFill>
                  <a:srgbClr val="FF0000"/>
                </a:solidFill>
              </a:rPr>
              <a:t>Textbook Web Pages</a:t>
            </a:r>
          </a:p>
          <a:p>
            <a:pPr eaLnBrk="1" hangingPunct="1"/>
            <a:r>
              <a:rPr lang="en-US" altLang="zh-CN" dirty="0" smtClean="0"/>
              <a:t>http://www.aw.com/kurose-ross</a:t>
            </a:r>
          </a:p>
          <a:p>
            <a:pPr eaLnBrk="1" hangingPunct="1"/>
            <a:r>
              <a:rPr lang="en-US" altLang="zh-CN" dirty="0" smtClean="0"/>
              <a:t>http://sites.sdjzu.edu.cn/jisuanjixi/jpkc/wl/kcjj.htm (</a:t>
            </a:r>
            <a:r>
              <a:rPr lang="zh-CN" altLang="en-US" dirty="0" smtClean="0"/>
              <a:t>山东建筑大学计算机网络原理精品课程网站</a:t>
            </a:r>
            <a:r>
              <a:rPr lang="en-US" altLang="zh-CN" dirty="0" smtClean="0"/>
              <a:t>)</a:t>
            </a:r>
          </a:p>
          <a:p>
            <a:pPr eaLnBrk="1" hangingPunct="1"/>
            <a:r>
              <a:rPr lang="en-US" altLang="zh-CN" dirty="0" smtClean="0"/>
              <a:t>http://202.113.72.224 (</a:t>
            </a:r>
            <a:r>
              <a:rPr lang="zh-CN" altLang="en-US" dirty="0" smtClean="0"/>
              <a:t>天津理工大学计算机网络原理精品课程网站</a:t>
            </a:r>
            <a:r>
              <a:rPr lang="en-US" altLang="zh-CN" dirty="0" smtClean="0"/>
              <a:t>)</a:t>
            </a:r>
          </a:p>
          <a:p>
            <a:pPr eaLnBrk="1" hangingPunct="1"/>
            <a:endParaRPr lang="en-US" altLang="zh-CN" dirty="0" smtClean="0"/>
          </a:p>
          <a:p>
            <a:pPr eaLnBrk="1" hangingPunct="1">
              <a:buFont typeface="Wingdings" pitchFamily="2" charset="2"/>
              <a:buChar char="p"/>
            </a:pPr>
            <a:r>
              <a:rPr lang="en-US" altLang="zh-CN" b="1" dirty="0" smtClean="0">
                <a:solidFill>
                  <a:srgbClr val="FF0000"/>
                </a:solidFill>
              </a:rPr>
              <a:t>Questions</a:t>
            </a:r>
          </a:p>
          <a:p>
            <a:pPr eaLnBrk="1" hangingPunct="1"/>
            <a:r>
              <a:rPr lang="en-US" altLang="zh-CN" dirty="0" smtClean="0"/>
              <a:t>Email: </a:t>
            </a:r>
            <a:r>
              <a:rPr lang="en-US" altLang="zh-CN" dirty="0" smtClean="0"/>
              <a:t>chenwenfu@cug.edu.cn</a:t>
            </a:r>
            <a:endParaRPr lang="en-US" altLang="zh-CN" dirty="0" smtClean="0"/>
          </a:p>
          <a:p>
            <a:pPr eaLnBrk="1" hangingPunct="1"/>
            <a:endParaRPr lang="en-US" altLang="zh-CN" dirty="0" smtClean="0"/>
          </a:p>
          <a:p>
            <a:pPr eaLnBrk="1" hangingPunct="1"/>
            <a:r>
              <a:rPr lang="en-US" altLang="zh-CN" dirty="0" smtClean="0"/>
              <a:t>Tel</a:t>
            </a:r>
            <a:r>
              <a:rPr lang="en-US" altLang="zh-CN" dirty="0" smtClean="0"/>
              <a:t>: </a:t>
            </a:r>
            <a:r>
              <a:rPr lang="en-US" altLang="zh-CN" dirty="0" smtClean="0"/>
              <a:t>13035110088</a:t>
            </a:r>
            <a:endParaRPr lang="en-US" altLang="zh-CN" dirty="0" smtClean="0"/>
          </a:p>
        </p:txBody>
      </p:sp>
      <p:pic>
        <p:nvPicPr>
          <p:cNvPr id="44037" name="Picture 4" descr="welcome2"/>
          <p:cNvPicPr>
            <a:picLocks noChangeAspect="1" noChangeArrowheads="1"/>
          </p:cNvPicPr>
          <p:nvPr/>
        </p:nvPicPr>
        <p:blipFill>
          <a:blip r:embed="rId2" cstate="print"/>
          <a:srcRect/>
          <a:stretch>
            <a:fillRect/>
          </a:stretch>
        </p:blipFill>
        <p:spPr bwMode="auto">
          <a:xfrm>
            <a:off x="5004048" y="4437112"/>
            <a:ext cx="2755900" cy="1054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3"/>
          <p:cNvSpPr>
            <a:spLocks noGrp="1"/>
          </p:cNvSpPr>
          <p:nvPr>
            <p:ph type="ftr" sz="quarter" idx="10"/>
          </p:nvPr>
        </p:nvSpPr>
        <p:spPr>
          <a:noFill/>
        </p:spPr>
        <p:txBody>
          <a:bodyPr/>
          <a:lstStyle/>
          <a:p>
            <a:r>
              <a:rPr lang="en-US" altLang="zh-CN"/>
              <a:t>Preface</a:t>
            </a:r>
          </a:p>
        </p:txBody>
      </p:sp>
      <p:sp>
        <p:nvSpPr>
          <p:cNvPr id="6147" name="Rectangle 2"/>
          <p:cNvSpPr>
            <a:spLocks noGrp="1" noChangeArrowheads="1"/>
          </p:cNvSpPr>
          <p:nvPr>
            <p:ph type="title"/>
          </p:nvPr>
        </p:nvSpPr>
        <p:spPr>
          <a:xfrm>
            <a:off x="395288" y="303213"/>
            <a:ext cx="8353425" cy="388937"/>
          </a:xfrm>
        </p:spPr>
        <p:txBody>
          <a:bodyPr/>
          <a:lstStyle/>
          <a:p>
            <a:pPr eaLnBrk="1" hangingPunct="1"/>
            <a:r>
              <a:rPr lang="zh-CN" altLang="en-US" smtClean="0"/>
              <a:t>计算机网络考研大纲</a:t>
            </a:r>
            <a:r>
              <a:rPr lang="zh-CN" altLang="en-US" sz="2400" smtClean="0"/>
              <a:t> </a:t>
            </a:r>
          </a:p>
        </p:txBody>
      </p:sp>
      <p:sp>
        <p:nvSpPr>
          <p:cNvPr id="6148" name="Rectangle 3"/>
          <p:cNvSpPr>
            <a:spLocks noGrp="1" noChangeArrowheads="1"/>
          </p:cNvSpPr>
          <p:nvPr>
            <p:ph type="body" idx="1"/>
          </p:nvPr>
        </p:nvSpPr>
        <p:spPr>
          <a:xfrm>
            <a:off x="434975" y="1052513"/>
            <a:ext cx="8362950" cy="5043487"/>
          </a:xfrm>
        </p:spPr>
        <p:txBody>
          <a:bodyPr/>
          <a:lstStyle/>
          <a:p>
            <a:pPr marL="457200" indent="-457200" eaLnBrk="1" hangingPunct="1">
              <a:lnSpc>
                <a:spcPct val="90000"/>
              </a:lnSpc>
              <a:buFontTx/>
              <a:buNone/>
            </a:pPr>
            <a:r>
              <a:rPr lang="en-US" altLang="zh-CN" smtClean="0"/>
              <a:t>【</a:t>
            </a:r>
            <a:r>
              <a:rPr lang="zh-CN" altLang="en-US" smtClean="0"/>
              <a:t>考查目标</a:t>
            </a:r>
            <a:r>
              <a:rPr lang="en-US" altLang="zh-CN" smtClean="0"/>
              <a:t>】    </a:t>
            </a:r>
          </a:p>
          <a:p>
            <a:pPr marL="457200" indent="-457200" eaLnBrk="1" hangingPunct="1">
              <a:lnSpc>
                <a:spcPct val="90000"/>
              </a:lnSpc>
              <a:buFontTx/>
              <a:buAutoNum type="arabicPeriod"/>
            </a:pPr>
            <a:r>
              <a:rPr lang="zh-CN" altLang="en-US" smtClean="0"/>
              <a:t>掌握计算机网络的基本概念、基本原理和基本方法。</a:t>
            </a:r>
          </a:p>
          <a:p>
            <a:pPr marL="457200" indent="-457200" eaLnBrk="1" hangingPunct="1">
              <a:lnSpc>
                <a:spcPct val="90000"/>
              </a:lnSpc>
              <a:buFontTx/>
              <a:buAutoNum type="arabicPeriod"/>
            </a:pPr>
            <a:endParaRPr lang="zh-CN" altLang="en-US" smtClean="0"/>
          </a:p>
          <a:p>
            <a:pPr marL="457200" indent="-457200" eaLnBrk="1" hangingPunct="1">
              <a:lnSpc>
                <a:spcPct val="90000"/>
              </a:lnSpc>
              <a:buFontTx/>
              <a:buAutoNum type="arabicPeriod"/>
            </a:pPr>
            <a:r>
              <a:rPr lang="zh-CN" altLang="en-US" smtClean="0"/>
              <a:t>掌握计算机网络的体系结构和典型网络协议，了解典型网络设备的组成和特点，理解典型网络设备的工作原理</a:t>
            </a:r>
          </a:p>
          <a:p>
            <a:pPr marL="457200" indent="-457200" eaLnBrk="1" hangingPunct="1">
              <a:lnSpc>
                <a:spcPct val="90000"/>
              </a:lnSpc>
              <a:buFontTx/>
              <a:buAutoNum type="arabicPeriod"/>
            </a:pPr>
            <a:endParaRPr lang="zh-CN" altLang="en-US" smtClean="0"/>
          </a:p>
          <a:p>
            <a:pPr marL="457200" indent="-457200" eaLnBrk="1" hangingPunct="1">
              <a:lnSpc>
                <a:spcPct val="90000"/>
              </a:lnSpc>
              <a:buFontTx/>
              <a:buAutoNum type="arabicPeriod"/>
            </a:pPr>
            <a:r>
              <a:rPr lang="zh-CN" altLang="en-US" smtClean="0"/>
              <a:t>能够运用计算机网络的基本概念、基本原理和基本方法进行网络系统的分析、设计和应用</a:t>
            </a:r>
            <a:br>
              <a:rPr lang="zh-CN" altLang="en-US" smtClean="0"/>
            </a:br>
            <a:r>
              <a:rPr lang="zh-CN" altLang="en-US" sz="2000" smtClean="0"/>
              <a:t/>
            </a:r>
            <a:br>
              <a:rPr lang="zh-CN" altLang="en-US" sz="2000" smtClean="0"/>
            </a:br>
            <a:endParaRPr lang="zh-CN" altLang="en-US" sz="20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2"/>
          <p:cNvSpPr>
            <a:spLocks noGrp="1"/>
          </p:cNvSpPr>
          <p:nvPr>
            <p:ph type="ftr" sz="quarter" idx="10"/>
          </p:nvPr>
        </p:nvSpPr>
        <p:spPr>
          <a:noFill/>
        </p:spPr>
        <p:txBody>
          <a:bodyPr/>
          <a:lstStyle/>
          <a:p>
            <a:r>
              <a:rPr lang="en-US" altLang="zh-CN"/>
              <a:t>Preface</a:t>
            </a:r>
          </a:p>
        </p:txBody>
      </p:sp>
      <p:sp>
        <p:nvSpPr>
          <p:cNvPr id="45059" name="Rectangle 2"/>
          <p:cNvSpPr>
            <a:spLocks noChangeArrowheads="1"/>
          </p:cNvSpPr>
          <p:nvPr/>
        </p:nvSpPr>
        <p:spPr bwMode="auto">
          <a:xfrm>
            <a:off x="228600" y="228600"/>
            <a:ext cx="3505200" cy="838200"/>
          </a:xfrm>
          <a:prstGeom prst="rect">
            <a:avLst/>
          </a:prstGeom>
          <a:noFill/>
          <a:ln w="9525">
            <a:noFill/>
            <a:miter lim="800000"/>
            <a:headEnd/>
            <a:tailEnd/>
          </a:ln>
        </p:spPr>
        <p:txBody>
          <a:bodyPr anchor="ctr"/>
          <a:lstStyle/>
          <a:p>
            <a:pPr algn="l">
              <a:buClr>
                <a:srgbClr val="FF33CC"/>
              </a:buClr>
              <a:buFont typeface="Wingdings" pitchFamily="2" charset="2"/>
              <a:buChar char="ü"/>
            </a:pPr>
            <a:endParaRPr kumimoji="1" lang="zh-CN" altLang="zh-CN" sz="4400">
              <a:solidFill>
                <a:schemeClr val="tx2"/>
              </a:solidFill>
              <a:latin typeface="Tahoma" pitchFamily="34" charset="0"/>
            </a:endParaRPr>
          </a:p>
        </p:txBody>
      </p:sp>
      <p:sp>
        <p:nvSpPr>
          <p:cNvPr id="45060" name="Rectangle 3"/>
          <p:cNvSpPr>
            <a:spLocks noChangeArrowheads="1"/>
          </p:cNvSpPr>
          <p:nvPr/>
        </p:nvSpPr>
        <p:spPr bwMode="auto">
          <a:xfrm>
            <a:off x="395288" y="1484313"/>
            <a:ext cx="4046537" cy="4208462"/>
          </a:xfrm>
          <a:prstGeom prst="rect">
            <a:avLst/>
          </a:prstGeom>
          <a:solidFill>
            <a:srgbClr val="66FFFF"/>
          </a:solidFill>
          <a:ln w="9525">
            <a:noFill/>
            <a:miter lim="800000"/>
            <a:headEnd/>
            <a:tailEnd/>
          </a:ln>
        </p:spPr>
        <p:txBody>
          <a:bodyPr>
            <a:spAutoFit/>
          </a:bodyPr>
          <a:lstStyle/>
          <a:p>
            <a:pPr>
              <a:spcBef>
                <a:spcPct val="50000"/>
              </a:spcBef>
            </a:pPr>
            <a:r>
              <a:rPr kumimoji="1" lang="zh-CN" altLang="en-US" sz="7200">
                <a:solidFill>
                  <a:schemeClr val="hlink"/>
                </a:solidFill>
                <a:latin typeface="华文新魏" pitchFamily="2" charset="-122"/>
                <a:ea typeface="华文新魏" pitchFamily="2" charset="-122"/>
                <a:sym typeface="黑体" pitchFamily="49" charset="-122"/>
              </a:rPr>
              <a:t>谢谢</a:t>
            </a:r>
            <a:r>
              <a:rPr kumimoji="1" lang="en-US" altLang="zh-CN" sz="7200">
                <a:solidFill>
                  <a:schemeClr val="hlink"/>
                </a:solidFill>
                <a:latin typeface="华文新魏" pitchFamily="2" charset="-122"/>
                <a:ea typeface="华文新魏" pitchFamily="2" charset="-122"/>
                <a:sym typeface="黑体" pitchFamily="49" charset="-122"/>
              </a:rPr>
              <a:t>!</a:t>
            </a:r>
          </a:p>
          <a:p>
            <a:pPr>
              <a:spcBef>
                <a:spcPct val="50000"/>
              </a:spcBef>
            </a:pPr>
            <a:r>
              <a:rPr kumimoji="1" lang="en-US" altLang="zh-CN" sz="6600">
                <a:solidFill>
                  <a:schemeClr val="hlink"/>
                </a:solidFill>
                <a:latin typeface="仿宋_GB2312" pitchFamily="49" charset="-122"/>
                <a:sym typeface="黑体" pitchFamily="49" charset="-122"/>
              </a:rPr>
              <a:t>THANK </a:t>
            </a:r>
          </a:p>
          <a:p>
            <a:pPr>
              <a:spcBef>
                <a:spcPct val="50000"/>
              </a:spcBef>
            </a:pPr>
            <a:r>
              <a:rPr kumimoji="1" lang="en-US" altLang="zh-CN" sz="6600">
                <a:solidFill>
                  <a:schemeClr val="hlink"/>
                </a:solidFill>
                <a:latin typeface="仿宋_GB2312" pitchFamily="49" charset="-122"/>
                <a:sym typeface="黑体" pitchFamily="49" charset="-122"/>
              </a:rPr>
              <a:t> YOU</a:t>
            </a:r>
            <a:endParaRPr kumimoji="1" lang="en-US" altLang="zh-CN" sz="6600">
              <a:solidFill>
                <a:schemeClr val="hlink"/>
              </a:solidFill>
              <a:latin typeface="仿宋_GB2312" pitchFamily="49" charset="-122"/>
              <a:sym typeface="Arial Black" pitchFamily="34" charset="0"/>
            </a:endParaRPr>
          </a:p>
        </p:txBody>
      </p:sp>
      <p:pic>
        <p:nvPicPr>
          <p:cNvPr id="45061" name="Picture 4"/>
          <p:cNvPicPr>
            <a:picLocks noChangeAspect="1" noChangeArrowheads="1"/>
          </p:cNvPicPr>
          <p:nvPr/>
        </p:nvPicPr>
        <p:blipFill>
          <a:blip r:embed="rId2" cstate="print"/>
          <a:srcRect/>
          <a:stretch>
            <a:fillRect/>
          </a:stretch>
        </p:blipFill>
        <p:spPr bwMode="auto">
          <a:xfrm>
            <a:off x="4716463" y="1484313"/>
            <a:ext cx="4122737"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4"/>
          <p:cNvSpPr>
            <a:spLocks noGrp="1"/>
          </p:cNvSpPr>
          <p:nvPr>
            <p:ph type="ftr" sz="quarter" idx="10"/>
          </p:nvPr>
        </p:nvSpPr>
        <p:spPr>
          <a:noFill/>
        </p:spPr>
        <p:txBody>
          <a:bodyPr/>
          <a:lstStyle/>
          <a:p>
            <a:r>
              <a:rPr lang="en-US" altLang="zh-CN"/>
              <a:t>Preface</a:t>
            </a:r>
          </a:p>
        </p:txBody>
      </p:sp>
      <p:sp>
        <p:nvSpPr>
          <p:cNvPr id="7171" name="Rectangle 4"/>
          <p:cNvSpPr>
            <a:spLocks noGrp="1" noChangeArrowheads="1"/>
          </p:cNvSpPr>
          <p:nvPr>
            <p:ph type="title"/>
          </p:nvPr>
        </p:nvSpPr>
        <p:spPr>
          <a:xfrm>
            <a:off x="468313" y="260350"/>
            <a:ext cx="8351837" cy="576263"/>
          </a:xfrm>
        </p:spPr>
        <p:txBody>
          <a:bodyPr/>
          <a:lstStyle/>
          <a:p>
            <a:pPr eaLnBrk="1" hangingPunct="1"/>
            <a:r>
              <a:rPr lang="zh-CN" altLang="en-US" sz="2400" smtClean="0"/>
              <a:t>一、计算机网络体系结构 </a:t>
            </a:r>
          </a:p>
        </p:txBody>
      </p:sp>
      <p:sp>
        <p:nvSpPr>
          <p:cNvPr id="7172" name="Rectangle 5"/>
          <p:cNvSpPr>
            <a:spLocks noGrp="1" noChangeArrowheads="1"/>
          </p:cNvSpPr>
          <p:nvPr>
            <p:ph type="body" sz="half" idx="1"/>
          </p:nvPr>
        </p:nvSpPr>
        <p:spPr>
          <a:xfrm>
            <a:off x="323850" y="1052513"/>
            <a:ext cx="4171950" cy="5043487"/>
          </a:xfrm>
        </p:spPr>
        <p:txBody>
          <a:bodyPr/>
          <a:lstStyle/>
          <a:p>
            <a:pPr eaLnBrk="1" hangingPunct="1">
              <a:buFontTx/>
              <a:buNone/>
            </a:pPr>
            <a:r>
              <a:rPr lang="en-US" altLang="zh-CN" sz="2400" dirty="0" smtClean="0">
                <a:latin typeface="宋体" pitchFamily="2" charset="-122"/>
              </a:rPr>
              <a:t>(</a:t>
            </a:r>
            <a:r>
              <a:rPr lang="zh-CN" altLang="en-US" sz="2400" dirty="0" smtClean="0">
                <a:latin typeface="宋体" pitchFamily="2" charset="-122"/>
              </a:rPr>
              <a:t>一</a:t>
            </a:r>
            <a:r>
              <a:rPr lang="en-US" altLang="zh-CN" sz="2400" dirty="0" smtClean="0">
                <a:latin typeface="宋体" pitchFamily="2" charset="-122"/>
              </a:rPr>
              <a:t>) </a:t>
            </a:r>
            <a:r>
              <a:rPr lang="zh-CN" altLang="en-US" sz="2400" dirty="0" smtClean="0">
                <a:latin typeface="宋体" pitchFamily="2" charset="-122"/>
              </a:rPr>
              <a:t>计算机网络概述</a:t>
            </a:r>
          </a:p>
          <a:p>
            <a:pPr eaLnBrk="1" hangingPunct="1">
              <a:buFontTx/>
              <a:buNone/>
            </a:pPr>
            <a:r>
              <a:rPr lang="en-US" altLang="zh-CN" sz="2400" dirty="0" smtClean="0">
                <a:latin typeface="宋体" pitchFamily="2" charset="-122"/>
              </a:rPr>
              <a:t>1. </a:t>
            </a:r>
            <a:r>
              <a:rPr lang="zh-CN" altLang="en-US" sz="2400" dirty="0" smtClean="0">
                <a:latin typeface="宋体" pitchFamily="2" charset="-122"/>
              </a:rPr>
              <a:t>计算机网络的概念、组成与功能</a:t>
            </a:r>
            <a:br>
              <a:rPr lang="zh-CN" altLang="en-US" sz="2400" dirty="0" smtClean="0">
                <a:latin typeface="宋体" pitchFamily="2" charset="-122"/>
              </a:rPr>
            </a:br>
            <a:endParaRPr lang="zh-CN" altLang="en-US" sz="2400" dirty="0" smtClean="0">
              <a:latin typeface="宋体" pitchFamily="2" charset="-122"/>
            </a:endParaRPr>
          </a:p>
          <a:p>
            <a:pPr eaLnBrk="1" hangingPunct="1">
              <a:buFontTx/>
              <a:buNone/>
            </a:pPr>
            <a:r>
              <a:rPr lang="en-US" altLang="zh-CN" sz="2400" dirty="0" smtClean="0">
                <a:latin typeface="宋体" pitchFamily="2" charset="-122"/>
              </a:rPr>
              <a:t>2. </a:t>
            </a:r>
            <a:r>
              <a:rPr lang="zh-CN" altLang="en-US" sz="2400" dirty="0" smtClean="0">
                <a:latin typeface="宋体" pitchFamily="2" charset="-122"/>
              </a:rPr>
              <a:t>计算机网络的分类</a:t>
            </a:r>
            <a:br>
              <a:rPr lang="zh-CN" altLang="en-US" sz="2400" dirty="0" smtClean="0">
                <a:latin typeface="宋体" pitchFamily="2" charset="-122"/>
              </a:rPr>
            </a:br>
            <a:endParaRPr lang="zh-CN" altLang="en-US" sz="2400" dirty="0" smtClean="0">
              <a:latin typeface="宋体" pitchFamily="2" charset="-122"/>
            </a:endParaRPr>
          </a:p>
          <a:p>
            <a:pPr eaLnBrk="1" hangingPunct="1">
              <a:buFontTx/>
              <a:buNone/>
            </a:pPr>
            <a:r>
              <a:rPr lang="en-US" altLang="zh-CN" sz="2400" dirty="0" smtClean="0">
                <a:latin typeface="宋体" pitchFamily="2" charset="-122"/>
              </a:rPr>
              <a:t>3. </a:t>
            </a:r>
            <a:r>
              <a:rPr lang="zh-CN" altLang="en-US" sz="2400" dirty="0" smtClean="0">
                <a:latin typeface="宋体" pitchFamily="2" charset="-122"/>
              </a:rPr>
              <a:t>计算机网络与互联网的发展历史</a:t>
            </a:r>
            <a:br>
              <a:rPr lang="zh-CN" altLang="en-US" sz="2400" dirty="0" smtClean="0">
                <a:latin typeface="宋体" pitchFamily="2" charset="-122"/>
              </a:rPr>
            </a:br>
            <a:endParaRPr lang="zh-CN" altLang="en-US" sz="2400" dirty="0" smtClean="0">
              <a:latin typeface="宋体" pitchFamily="2" charset="-122"/>
            </a:endParaRPr>
          </a:p>
          <a:p>
            <a:pPr eaLnBrk="1" hangingPunct="1">
              <a:buFontTx/>
              <a:buNone/>
            </a:pPr>
            <a:r>
              <a:rPr lang="en-US" altLang="zh-CN" sz="2400" dirty="0" smtClean="0">
                <a:latin typeface="宋体" pitchFamily="2" charset="-122"/>
              </a:rPr>
              <a:t>4. </a:t>
            </a:r>
            <a:r>
              <a:rPr lang="zh-CN" altLang="en-US" sz="2400" dirty="0" smtClean="0">
                <a:latin typeface="宋体" pitchFamily="2" charset="-122"/>
              </a:rPr>
              <a:t>计算机网络的标准化工作及相关组织</a:t>
            </a:r>
            <a:br>
              <a:rPr lang="zh-CN" altLang="en-US" sz="2400" dirty="0" smtClean="0">
                <a:latin typeface="宋体" pitchFamily="2" charset="-122"/>
              </a:rPr>
            </a:br>
            <a:r>
              <a:rPr lang="zh-CN" altLang="en-US" sz="1800" dirty="0" smtClean="0">
                <a:latin typeface="宋体" pitchFamily="2" charset="-122"/>
              </a:rPr>
              <a:t/>
            </a:r>
            <a:br>
              <a:rPr lang="zh-CN" altLang="en-US" sz="1800" dirty="0" smtClean="0">
                <a:latin typeface="宋体" pitchFamily="2" charset="-122"/>
              </a:rPr>
            </a:br>
            <a:endParaRPr lang="zh-CN" altLang="en-US" sz="1800" dirty="0" smtClean="0">
              <a:latin typeface="宋体" pitchFamily="2" charset="-122"/>
            </a:endParaRPr>
          </a:p>
        </p:txBody>
      </p:sp>
      <p:sp>
        <p:nvSpPr>
          <p:cNvPr id="7173" name="Rectangle 6"/>
          <p:cNvSpPr>
            <a:spLocks noGrp="1" noChangeArrowheads="1"/>
          </p:cNvSpPr>
          <p:nvPr>
            <p:ph type="body" sz="half" idx="2"/>
          </p:nvPr>
        </p:nvSpPr>
        <p:spPr>
          <a:xfrm>
            <a:off x="4660900" y="1090613"/>
            <a:ext cx="4194175" cy="5002212"/>
          </a:xfrm>
        </p:spPr>
        <p:txBody>
          <a:bodyPr/>
          <a:lstStyle/>
          <a:p>
            <a:pPr eaLnBrk="1" hangingPunct="1">
              <a:buFontTx/>
              <a:buNone/>
            </a:pPr>
            <a:r>
              <a:rPr lang="en-US" altLang="zh-CN" sz="1800" smtClean="0"/>
              <a:t>(</a:t>
            </a:r>
            <a:r>
              <a:rPr lang="zh-CN" altLang="en-US" sz="2400" smtClean="0"/>
              <a:t>二</a:t>
            </a:r>
            <a:r>
              <a:rPr lang="en-US" altLang="zh-CN" sz="2400" smtClean="0"/>
              <a:t>) </a:t>
            </a:r>
            <a:r>
              <a:rPr lang="zh-CN" altLang="en-US" sz="2400" smtClean="0"/>
              <a:t>计算机网络体系结构与参考模型</a:t>
            </a:r>
          </a:p>
          <a:p>
            <a:pPr eaLnBrk="1" hangingPunct="1">
              <a:buFontTx/>
              <a:buNone/>
            </a:pPr>
            <a:r>
              <a:rPr lang="en-US" altLang="zh-CN" sz="2400" smtClean="0"/>
              <a:t>1. </a:t>
            </a:r>
            <a:r>
              <a:rPr lang="zh-CN" altLang="en-US" sz="2400" smtClean="0"/>
              <a:t>计算机网络分层结构</a:t>
            </a:r>
            <a:br>
              <a:rPr lang="zh-CN" altLang="en-US" sz="2400" smtClean="0"/>
            </a:br>
            <a:endParaRPr lang="zh-CN" altLang="en-US" sz="2400" smtClean="0"/>
          </a:p>
          <a:p>
            <a:pPr eaLnBrk="1" hangingPunct="1">
              <a:buFontTx/>
              <a:buNone/>
            </a:pPr>
            <a:r>
              <a:rPr lang="en-US" altLang="zh-CN" sz="2400" smtClean="0"/>
              <a:t>2. </a:t>
            </a:r>
            <a:r>
              <a:rPr lang="zh-CN" altLang="en-US" sz="2400" smtClean="0"/>
              <a:t>计算机网络协议、接口、服务等概念</a:t>
            </a:r>
            <a:br>
              <a:rPr lang="zh-CN" altLang="en-US" sz="2400" smtClean="0"/>
            </a:br>
            <a:endParaRPr lang="zh-CN" altLang="en-US" sz="2400" smtClean="0"/>
          </a:p>
          <a:p>
            <a:pPr eaLnBrk="1" hangingPunct="1">
              <a:buFontTx/>
              <a:buNone/>
            </a:pPr>
            <a:r>
              <a:rPr lang="en-US" altLang="zh-CN" sz="2400" smtClean="0"/>
              <a:t>3. ISO/OSI</a:t>
            </a:r>
            <a:r>
              <a:rPr lang="zh-CN" altLang="en-US" sz="2400" smtClean="0"/>
              <a:t>参考模型和</a:t>
            </a:r>
            <a:r>
              <a:rPr lang="en-US" altLang="zh-CN" sz="2400" smtClean="0"/>
              <a:t>TCP/IP</a:t>
            </a:r>
            <a:r>
              <a:rPr lang="zh-CN" altLang="en-US" sz="2400" smtClean="0"/>
              <a:t>模型</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4"/>
          <p:cNvSpPr>
            <a:spLocks noGrp="1"/>
          </p:cNvSpPr>
          <p:nvPr>
            <p:ph type="ftr" sz="quarter" idx="10"/>
          </p:nvPr>
        </p:nvSpPr>
        <p:spPr>
          <a:noFill/>
        </p:spPr>
        <p:txBody>
          <a:bodyPr/>
          <a:lstStyle/>
          <a:p>
            <a:r>
              <a:rPr lang="en-US" altLang="zh-CN"/>
              <a:t>Preface</a:t>
            </a:r>
          </a:p>
        </p:txBody>
      </p:sp>
      <p:sp>
        <p:nvSpPr>
          <p:cNvPr id="8195" name="Rectangle 2"/>
          <p:cNvSpPr>
            <a:spLocks noGrp="1" noChangeArrowheads="1"/>
          </p:cNvSpPr>
          <p:nvPr>
            <p:ph type="title"/>
          </p:nvPr>
        </p:nvSpPr>
        <p:spPr>
          <a:xfrm>
            <a:off x="395288" y="188913"/>
            <a:ext cx="8353425" cy="604837"/>
          </a:xfrm>
        </p:spPr>
        <p:txBody>
          <a:bodyPr/>
          <a:lstStyle/>
          <a:p>
            <a:pPr eaLnBrk="1" hangingPunct="1"/>
            <a:r>
              <a:rPr lang="zh-CN" altLang="en-US" sz="2400" smtClean="0"/>
              <a:t>二、物理层 </a:t>
            </a:r>
          </a:p>
        </p:txBody>
      </p:sp>
      <p:sp>
        <p:nvSpPr>
          <p:cNvPr id="8196" name="Rectangle 3"/>
          <p:cNvSpPr>
            <a:spLocks noGrp="1" noChangeArrowheads="1"/>
          </p:cNvSpPr>
          <p:nvPr>
            <p:ph type="body" sz="half" idx="1"/>
          </p:nvPr>
        </p:nvSpPr>
        <p:spPr>
          <a:xfrm>
            <a:off x="323850" y="1052513"/>
            <a:ext cx="4248150" cy="5112791"/>
          </a:xfrm>
        </p:spPr>
        <p:txBody>
          <a:bodyPr/>
          <a:lstStyle/>
          <a:p>
            <a:pPr eaLnBrk="1" hangingPunct="1">
              <a:lnSpc>
                <a:spcPct val="90000"/>
              </a:lnSpc>
              <a:buFontTx/>
              <a:buNone/>
            </a:pPr>
            <a:r>
              <a:rPr lang="en-US" altLang="zh-CN" sz="2400" dirty="0" smtClean="0"/>
              <a:t>(</a:t>
            </a:r>
            <a:r>
              <a:rPr lang="zh-CN" altLang="en-US" sz="2400" dirty="0" smtClean="0"/>
              <a:t>一</a:t>
            </a:r>
            <a:r>
              <a:rPr lang="en-US" altLang="zh-CN" sz="2400" dirty="0" smtClean="0"/>
              <a:t>) </a:t>
            </a:r>
            <a:r>
              <a:rPr lang="zh-CN" altLang="en-US" sz="2400" dirty="0" smtClean="0"/>
              <a:t>通信基础</a:t>
            </a:r>
          </a:p>
          <a:p>
            <a:pPr eaLnBrk="1" hangingPunct="1">
              <a:lnSpc>
                <a:spcPct val="90000"/>
              </a:lnSpc>
              <a:buFontTx/>
              <a:buNone/>
            </a:pPr>
            <a:r>
              <a:rPr lang="en-US" altLang="zh-CN" sz="2400" dirty="0" smtClean="0">
                <a:latin typeface="宋体" pitchFamily="2" charset="-122"/>
              </a:rPr>
              <a:t>1. </a:t>
            </a:r>
            <a:r>
              <a:rPr lang="zh-CN" altLang="en-US" sz="2400" dirty="0" smtClean="0">
                <a:latin typeface="宋体" pitchFamily="2" charset="-122"/>
              </a:rPr>
              <a:t>信道、信号、宽带、码元、波特、速率等基本概念</a:t>
            </a:r>
          </a:p>
          <a:p>
            <a:pPr eaLnBrk="1" hangingPunct="1">
              <a:lnSpc>
                <a:spcPct val="90000"/>
              </a:lnSpc>
              <a:buFontTx/>
              <a:buNone/>
            </a:pPr>
            <a:endParaRPr lang="en-US" altLang="zh-CN" sz="2400" dirty="0" smtClean="0">
              <a:latin typeface="宋体" pitchFamily="2" charset="-122"/>
            </a:endParaRPr>
          </a:p>
          <a:p>
            <a:pPr eaLnBrk="1" hangingPunct="1">
              <a:lnSpc>
                <a:spcPct val="90000"/>
              </a:lnSpc>
              <a:buFontTx/>
              <a:buNone/>
            </a:pPr>
            <a:r>
              <a:rPr lang="en-US" altLang="zh-CN" sz="2400" dirty="0" smtClean="0">
                <a:latin typeface="宋体" pitchFamily="2" charset="-122"/>
              </a:rPr>
              <a:t>2. </a:t>
            </a:r>
            <a:r>
              <a:rPr lang="zh-CN" altLang="en-US" sz="2400" dirty="0" smtClean="0">
                <a:latin typeface="宋体" pitchFamily="2" charset="-122"/>
              </a:rPr>
              <a:t>奈奎斯特定理与香农定理</a:t>
            </a:r>
          </a:p>
          <a:p>
            <a:pPr eaLnBrk="1" hangingPunct="1">
              <a:lnSpc>
                <a:spcPct val="90000"/>
              </a:lnSpc>
              <a:buFontTx/>
              <a:buNone/>
            </a:pPr>
            <a:endParaRPr lang="en-US" altLang="zh-CN" sz="2400" dirty="0" smtClean="0">
              <a:latin typeface="宋体" pitchFamily="2" charset="-122"/>
            </a:endParaRPr>
          </a:p>
          <a:p>
            <a:pPr eaLnBrk="1" hangingPunct="1">
              <a:lnSpc>
                <a:spcPct val="90000"/>
              </a:lnSpc>
              <a:buFontTx/>
              <a:buNone/>
            </a:pPr>
            <a:r>
              <a:rPr lang="en-US" altLang="zh-CN" sz="2400" dirty="0" smtClean="0">
                <a:latin typeface="宋体" pitchFamily="2" charset="-122"/>
              </a:rPr>
              <a:t>3. </a:t>
            </a:r>
            <a:r>
              <a:rPr lang="zh-CN" altLang="en-US" sz="2400" dirty="0" smtClean="0">
                <a:latin typeface="宋体" pitchFamily="2" charset="-122"/>
              </a:rPr>
              <a:t>信源与信宿</a:t>
            </a:r>
          </a:p>
          <a:p>
            <a:pPr eaLnBrk="1" hangingPunct="1">
              <a:lnSpc>
                <a:spcPct val="90000"/>
              </a:lnSpc>
              <a:buFontTx/>
              <a:buNone/>
            </a:pPr>
            <a:endParaRPr lang="en-US" altLang="zh-CN" sz="2400" dirty="0" smtClean="0">
              <a:latin typeface="宋体" pitchFamily="2" charset="-122"/>
            </a:endParaRPr>
          </a:p>
          <a:p>
            <a:pPr eaLnBrk="1" hangingPunct="1">
              <a:lnSpc>
                <a:spcPct val="90000"/>
              </a:lnSpc>
              <a:buFontTx/>
              <a:buNone/>
            </a:pPr>
            <a:r>
              <a:rPr lang="en-US" altLang="zh-CN" sz="2400" dirty="0" smtClean="0">
                <a:latin typeface="宋体" pitchFamily="2" charset="-122"/>
              </a:rPr>
              <a:t>4. </a:t>
            </a:r>
            <a:r>
              <a:rPr lang="zh-CN" altLang="en-US" sz="2400" dirty="0" smtClean="0">
                <a:latin typeface="宋体" pitchFamily="2" charset="-122"/>
              </a:rPr>
              <a:t>编码与调制</a:t>
            </a:r>
          </a:p>
          <a:p>
            <a:pPr eaLnBrk="1" hangingPunct="1">
              <a:lnSpc>
                <a:spcPct val="90000"/>
              </a:lnSpc>
              <a:buFontTx/>
              <a:buNone/>
            </a:pPr>
            <a:endParaRPr lang="en-US" altLang="zh-CN" sz="2400" dirty="0" smtClean="0">
              <a:latin typeface="宋体" pitchFamily="2" charset="-122"/>
            </a:endParaRPr>
          </a:p>
          <a:p>
            <a:pPr eaLnBrk="1" hangingPunct="1">
              <a:lnSpc>
                <a:spcPct val="90000"/>
              </a:lnSpc>
              <a:buFontTx/>
              <a:buNone/>
            </a:pPr>
            <a:r>
              <a:rPr lang="en-US" altLang="zh-CN" sz="2400" dirty="0" smtClean="0">
                <a:latin typeface="宋体" pitchFamily="2" charset="-122"/>
              </a:rPr>
              <a:t>5. </a:t>
            </a:r>
            <a:r>
              <a:rPr lang="zh-CN" altLang="en-US" sz="2400" dirty="0" smtClean="0">
                <a:latin typeface="宋体" pitchFamily="2" charset="-122"/>
              </a:rPr>
              <a:t>电路交换、报文交换与分组交换</a:t>
            </a:r>
          </a:p>
        </p:txBody>
      </p:sp>
      <p:sp>
        <p:nvSpPr>
          <p:cNvPr id="8197" name="Rectangle 4"/>
          <p:cNvSpPr>
            <a:spLocks noGrp="1" noChangeArrowheads="1"/>
          </p:cNvSpPr>
          <p:nvPr>
            <p:ph type="body" sz="half" idx="2"/>
          </p:nvPr>
        </p:nvSpPr>
        <p:spPr>
          <a:xfrm>
            <a:off x="4716463" y="981075"/>
            <a:ext cx="4027487" cy="5043488"/>
          </a:xfrm>
        </p:spPr>
        <p:txBody>
          <a:bodyPr/>
          <a:lstStyle/>
          <a:p>
            <a:pPr eaLnBrk="1" hangingPunct="1">
              <a:buNone/>
            </a:pPr>
            <a:r>
              <a:rPr lang="en-US" altLang="zh-CN" sz="2400" dirty="0">
                <a:latin typeface="宋体" pitchFamily="2" charset="-122"/>
              </a:rPr>
              <a:t>6. </a:t>
            </a:r>
            <a:r>
              <a:rPr lang="zh-CN" altLang="en-US" sz="2400" dirty="0">
                <a:latin typeface="宋体" pitchFamily="2" charset="-122"/>
              </a:rPr>
              <a:t>数据报与虚电路 </a:t>
            </a:r>
          </a:p>
          <a:p>
            <a:pPr eaLnBrk="1" hangingPunct="1">
              <a:buFontTx/>
              <a:buNone/>
            </a:pPr>
            <a:endParaRPr lang="en-US" altLang="zh-CN" sz="2400" dirty="0" smtClean="0">
              <a:latin typeface="宋体" pitchFamily="2" charset="-122"/>
            </a:endParaRPr>
          </a:p>
          <a:p>
            <a:pPr eaLnBrk="1" hangingPunct="1">
              <a:buFontTx/>
              <a:buNone/>
            </a:pPr>
            <a:r>
              <a:rPr lang="en-US" altLang="zh-CN" sz="2400" dirty="0" smtClean="0">
                <a:latin typeface="宋体" pitchFamily="2" charset="-122"/>
              </a:rPr>
              <a:t>(</a:t>
            </a:r>
            <a:r>
              <a:rPr lang="zh-CN" altLang="en-US" sz="2400" dirty="0" smtClean="0">
                <a:latin typeface="宋体" pitchFamily="2" charset="-122"/>
              </a:rPr>
              <a:t>二</a:t>
            </a:r>
            <a:r>
              <a:rPr lang="en-US" altLang="zh-CN" sz="2400" dirty="0" smtClean="0">
                <a:latin typeface="宋体" pitchFamily="2" charset="-122"/>
              </a:rPr>
              <a:t>) </a:t>
            </a:r>
            <a:r>
              <a:rPr lang="zh-CN" altLang="en-US" sz="2400" dirty="0" smtClean="0">
                <a:latin typeface="宋体" pitchFamily="2" charset="-122"/>
              </a:rPr>
              <a:t>传输介质</a:t>
            </a:r>
          </a:p>
          <a:p>
            <a:pPr eaLnBrk="1" hangingPunct="1">
              <a:buFontTx/>
              <a:buNone/>
            </a:pPr>
            <a:r>
              <a:rPr lang="en-US" altLang="zh-CN" sz="2400" dirty="0" smtClean="0">
                <a:latin typeface="宋体" pitchFamily="2" charset="-122"/>
              </a:rPr>
              <a:t>1. </a:t>
            </a:r>
            <a:r>
              <a:rPr lang="zh-CN" altLang="en-US" sz="2400" dirty="0" smtClean="0">
                <a:latin typeface="宋体" pitchFamily="2" charset="-122"/>
              </a:rPr>
              <a:t>双绞线、同轴电缆、光纤与无线传输介质</a:t>
            </a:r>
            <a:br>
              <a:rPr lang="zh-CN" altLang="en-US" sz="2400" dirty="0" smtClean="0">
                <a:latin typeface="宋体" pitchFamily="2" charset="-122"/>
              </a:rPr>
            </a:br>
            <a:endParaRPr lang="zh-CN" altLang="en-US" sz="2400" dirty="0" smtClean="0">
              <a:latin typeface="宋体" pitchFamily="2" charset="-122"/>
            </a:endParaRPr>
          </a:p>
          <a:p>
            <a:pPr eaLnBrk="1" hangingPunct="1">
              <a:buFontTx/>
              <a:buNone/>
            </a:pPr>
            <a:r>
              <a:rPr lang="en-US" altLang="zh-CN" sz="2400" dirty="0" smtClean="0">
                <a:latin typeface="宋体" pitchFamily="2" charset="-122"/>
              </a:rPr>
              <a:t>2. </a:t>
            </a:r>
            <a:r>
              <a:rPr lang="zh-CN" altLang="en-US" sz="2400" dirty="0" smtClean="0">
                <a:latin typeface="宋体" pitchFamily="2" charset="-122"/>
              </a:rPr>
              <a:t>物理层接口的特性</a:t>
            </a:r>
            <a:br>
              <a:rPr lang="zh-CN" altLang="en-US" sz="2400" dirty="0" smtClean="0">
                <a:latin typeface="宋体" pitchFamily="2" charset="-122"/>
              </a:rPr>
            </a:br>
            <a:endParaRPr lang="zh-CN" altLang="en-US" sz="2400" dirty="0" smtClean="0">
              <a:latin typeface="宋体" pitchFamily="2" charset="-122"/>
            </a:endParaRPr>
          </a:p>
          <a:p>
            <a:pPr eaLnBrk="1" hangingPunct="1">
              <a:buFontTx/>
              <a:buNone/>
            </a:pPr>
            <a:r>
              <a:rPr lang="en-US" altLang="zh-CN" sz="2400" dirty="0" smtClean="0">
                <a:latin typeface="宋体" pitchFamily="2" charset="-122"/>
              </a:rPr>
              <a:t>(</a:t>
            </a:r>
            <a:r>
              <a:rPr lang="zh-CN" altLang="en-US" sz="2400" dirty="0" smtClean="0">
                <a:latin typeface="宋体" pitchFamily="2" charset="-122"/>
              </a:rPr>
              <a:t>三</a:t>
            </a:r>
            <a:r>
              <a:rPr lang="en-US" altLang="zh-CN" sz="2400" dirty="0" smtClean="0">
                <a:latin typeface="宋体" pitchFamily="2" charset="-122"/>
              </a:rPr>
              <a:t>) </a:t>
            </a:r>
            <a:r>
              <a:rPr lang="zh-CN" altLang="en-US" sz="2400" dirty="0" smtClean="0">
                <a:latin typeface="宋体" pitchFamily="2" charset="-122"/>
              </a:rPr>
              <a:t>物理层设备</a:t>
            </a:r>
          </a:p>
          <a:p>
            <a:pPr eaLnBrk="1" hangingPunct="1">
              <a:buFontTx/>
              <a:buNone/>
            </a:pPr>
            <a:r>
              <a:rPr lang="en-US" altLang="zh-CN" sz="2400" dirty="0" smtClean="0">
                <a:latin typeface="宋体" pitchFamily="2" charset="-122"/>
              </a:rPr>
              <a:t>1. </a:t>
            </a:r>
            <a:r>
              <a:rPr lang="zh-CN" altLang="en-US" sz="2400" dirty="0" smtClean="0">
                <a:latin typeface="宋体" pitchFamily="2" charset="-122"/>
              </a:rPr>
              <a:t>中继器</a:t>
            </a:r>
          </a:p>
          <a:p>
            <a:pPr eaLnBrk="1" hangingPunct="1">
              <a:buFontTx/>
              <a:buNone/>
            </a:pPr>
            <a:r>
              <a:rPr lang="en-US" altLang="zh-CN" sz="2400" dirty="0" smtClean="0">
                <a:latin typeface="宋体" pitchFamily="2" charset="-122"/>
              </a:rPr>
              <a:t>2. </a:t>
            </a:r>
            <a:r>
              <a:rPr lang="zh-CN" altLang="en-US" sz="2400" dirty="0" smtClean="0">
                <a:latin typeface="宋体" pitchFamily="2" charset="-122"/>
              </a:rPr>
              <a:t>集线器 </a:t>
            </a:r>
            <a:br>
              <a:rPr lang="zh-CN" altLang="en-US" sz="2400" dirty="0" smtClean="0">
                <a:latin typeface="宋体" pitchFamily="2" charset="-122"/>
              </a:rPr>
            </a:br>
            <a:endParaRPr lang="zh-CN" altLang="en-US" sz="2400" dirty="0" smtClean="0">
              <a:latin typeface="宋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4"/>
          <p:cNvSpPr>
            <a:spLocks noGrp="1"/>
          </p:cNvSpPr>
          <p:nvPr>
            <p:ph type="ftr" sz="quarter" idx="10"/>
          </p:nvPr>
        </p:nvSpPr>
        <p:spPr>
          <a:noFill/>
        </p:spPr>
        <p:txBody>
          <a:bodyPr/>
          <a:lstStyle/>
          <a:p>
            <a:r>
              <a:rPr lang="en-US" altLang="zh-CN"/>
              <a:t>Preface</a:t>
            </a:r>
          </a:p>
        </p:txBody>
      </p:sp>
      <p:sp>
        <p:nvSpPr>
          <p:cNvPr id="9219" name="Rectangle 2"/>
          <p:cNvSpPr>
            <a:spLocks noGrp="1" noChangeArrowheads="1"/>
          </p:cNvSpPr>
          <p:nvPr>
            <p:ph type="title"/>
          </p:nvPr>
        </p:nvSpPr>
        <p:spPr>
          <a:xfrm>
            <a:off x="368300" y="409575"/>
            <a:ext cx="8415338" cy="381000"/>
          </a:xfrm>
        </p:spPr>
        <p:txBody>
          <a:bodyPr/>
          <a:lstStyle/>
          <a:p>
            <a:pPr eaLnBrk="1" hangingPunct="1"/>
            <a:r>
              <a:rPr lang="zh-CN" altLang="en-US" smtClean="0"/>
              <a:t>三、数据链路层</a:t>
            </a:r>
            <a:r>
              <a:rPr lang="zh-CN" altLang="en-US" sz="2400" smtClean="0"/>
              <a:t> </a:t>
            </a:r>
          </a:p>
        </p:txBody>
      </p:sp>
      <p:sp>
        <p:nvSpPr>
          <p:cNvPr id="9220" name="Rectangle 3"/>
          <p:cNvSpPr>
            <a:spLocks noGrp="1" noChangeArrowheads="1"/>
          </p:cNvSpPr>
          <p:nvPr>
            <p:ph type="body" sz="half" idx="1"/>
          </p:nvPr>
        </p:nvSpPr>
        <p:spPr>
          <a:xfrm>
            <a:off x="323850" y="1052513"/>
            <a:ext cx="4248150" cy="5111750"/>
          </a:xfrm>
        </p:spPr>
        <p:txBody>
          <a:bodyPr/>
          <a:lstStyle/>
          <a:p>
            <a:pPr eaLnBrk="1" hangingPunct="1">
              <a:buFontTx/>
              <a:buNone/>
            </a:pPr>
            <a:r>
              <a:rPr lang="en-US" altLang="zh-CN" sz="2400" dirty="0" smtClean="0"/>
              <a:t>(</a:t>
            </a:r>
            <a:r>
              <a:rPr lang="zh-CN" altLang="en-US" sz="2400" dirty="0" smtClean="0"/>
              <a:t>一</a:t>
            </a:r>
            <a:r>
              <a:rPr lang="en-US" altLang="zh-CN" sz="2400" dirty="0" smtClean="0"/>
              <a:t>) </a:t>
            </a:r>
            <a:r>
              <a:rPr lang="zh-CN" altLang="en-US" sz="2400" dirty="0" smtClean="0"/>
              <a:t>数据链路层的功能</a:t>
            </a:r>
          </a:p>
          <a:p>
            <a:pPr eaLnBrk="1" hangingPunct="1">
              <a:buFontTx/>
              <a:buNone/>
            </a:pPr>
            <a:r>
              <a:rPr lang="en-US" altLang="zh-CN" sz="2400" dirty="0" smtClean="0"/>
              <a:t>(</a:t>
            </a:r>
            <a:r>
              <a:rPr lang="zh-CN" altLang="en-US" sz="2400" dirty="0" smtClean="0"/>
              <a:t>二</a:t>
            </a:r>
            <a:r>
              <a:rPr lang="en-US" altLang="zh-CN" sz="2400" dirty="0" smtClean="0"/>
              <a:t>) </a:t>
            </a:r>
            <a:r>
              <a:rPr lang="zh-CN" altLang="en-US" sz="2400" dirty="0" smtClean="0"/>
              <a:t>组帧</a:t>
            </a:r>
          </a:p>
          <a:p>
            <a:pPr eaLnBrk="1" hangingPunct="1">
              <a:buFontTx/>
              <a:buNone/>
            </a:pPr>
            <a:r>
              <a:rPr lang="en-US" altLang="zh-CN" sz="2400" dirty="0" smtClean="0"/>
              <a:t>(</a:t>
            </a:r>
            <a:r>
              <a:rPr lang="zh-CN" altLang="en-US" sz="2400" dirty="0" smtClean="0"/>
              <a:t>三</a:t>
            </a:r>
            <a:r>
              <a:rPr lang="en-US" altLang="zh-CN" sz="2400" dirty="0" smtClean="0"/>
              <a:t>) </a:t>
            </a:r>
            <a:r>
              <a:rPr lang="zh-CN" altLang="en-US" sz="2400" dirty="0" smtClean="0"/>
              <a:t>差错控制</a:t>
            </a:r>
            <a:br>
              <a:rPr lang="zh-CN" altLang="en-US" sz="2400" dirty="0" smtClean="0"/>
            </a:br>
            <a:r>
              <a:rPr lang="en-US" altLang="zh-CN" sz="2200" dirty="0" smtClean="0"/>
              <a:t>1. </a:t>
            </a:r>
            <a:r>
              <a:rPr lang="zh-CN" altLang="en-US" sz="2200" dirty="0" smtClean="0"/>
              <a:t>检错编码</a:t>
            </a:r>
            <a:br>
              <a:rPr lang="zh-CN" altLang="en-US" sz="2200" dirty="0" smtClean="0"/>
            </a:br>
            <a:r>
              <a:rPr lang="en-US" altLang="zh-CN" sz="2200" dirty="0" smtClean="0"/>
              <a:t>2. </a:t>
            </a:r>
            <a:r>
              <a:rPr lang="zh-CN" altLang="en-US" sz="2200" dirty="0" smtClean="0"/>
              <a:t>纠错编码</a:t>
            </a:r>
          </a:p>
          <a:p>
            <a:pPr eaLnBrk="1" hangingPunct="1">
              <a:buFontTx/>
              <a:buNone/>
            </a:pPr>
            <a:r>
              <a:rPr lang="en-US" altLang="zh-CN" sz="2400" dirty="0" smtClean="0"/>
              <a:t>(</a:t>
            </a:r>
            <a:r>
              <a:rPr lang="zh-CN" altLang="en-US" sz="2400" dirty="0" smtClean="0"/>
              <a:t>四</a:t>
            </a:r>
            <a:r>
              <a:rPr lang="en-US" altLang="zh-CN" sz="2400" dirty="0" smtClean="0"/>
              <a:t>) </a:t>
            </a:r>
            <a:r>
              <a:rPr lang="zh-CN" altLang="en-US" sz="2400" dirty="0" smtClean="0"/>
              <a:t>流量控制与可靠传输机制</a:t>
            </a:r>
          </a:p>
          <a:p>
            <a:pPr eaLnBrk="1" hangingPunct="1">
              <a:buFontTx/>
              <a:buNone/>
            </a:pPr>
            <a:r>
              <a:rPr lang="en-US" altLang="zh-CN" sz="2200" dirty="0" smtClean="0"/>
              <a:t>1. </a:t>
            </a:r>
            <a:r>
              <a:rPr lang="zh-CN" altLang="en-US" sz="2200" dirty="0" smtClean="0"/>
              <a:t>流量控制、可靠传输与滑轮窗口机制</a:t>
            </a:r>
            <a:endParaRPr lang="en-US" altLang="zh-CN" sz="2200" dirty="0" smtClean="0"/>
          </a:p>
          <a:p>
            <a:pPr eaLnBrk="1" hangingPunct="1">
              <a:buFontTx/>
              <a:buNone/>
            </a:pPr>
            <a:r>
              <a:rPr lang="en-US" altLang="zh-CN" sz="2200" dirty="0" smtClean="0"/>
              <a:t>2. </a:t>
            </a:r>
            <a:r>
              <a:rPr lang="zh-CN" altLang="en-US" sz="2200" dirty="0" smtClean="0"/>
              <a:t>单帧滑动窗口与停止</a:t>
            </a:r>
            <a:r>
              <a:rPr lang="en-US" altLang="zh-CN" sz="2200" dirty="0" smtClean="0"/>
              <a:t>-</a:t>
            </a:r>
            <a:r>
              <a:rPr lang="zh-CN" altLang="en-US" sz="2200" dirty="0" smtClean="0"/>
              <a:t>等待协</a:t>
            </a:r>
            <a:endParaRPr lang="en-US" altLang="zh-CN" sz="2200" dirty="0" smtClean="0"/>
          </a:p>
          <a:p>
            <a:pPr eaLnBrk="1" hangingPunct="1">
              <a:buFontTx/>
              <a:buNone/>
            </a:pPr>
            <a:r>
              <a:rPr lang="en-US" altLang="zh-CN" sz="2200" dirty="0" smtClean="0"/>
              <a:t>3. </a:t>
            </a:r>
            <a:r>
              <a:rPr lang="zh-CN" altLang="en-US" sz="2200" dirty="0" smtClean="0"/>
              <a:t>多帧滑动窗口与后退</a:t>
            </a:r>
            <a:r>
              <a:rPr lang="en-US" altLang="zh-CN" sz="2200" dirty="0" smtClean="0"/>
              <a:t>N</a:t>
            </a:r>
            <a:r>
              <a:rPr lang="zh-CN" altLang="en-US" sz="2200" dirty="0" smtClean="0"/>
              <a:t>帧协议</a:t>
            </a:r>
            <a:r>
              <a:rPr lang="en-US" altLang="zh-CN" sz="2200" dirty="0" smtClean="0"/>
              <a:t>(GBN)</a:t>
            </a:r>
          </a:p>
          <a:p>
            <a:pPr eaLnBrk="1" hangingPunct="1">
              <a:buFontTx/>
              <a:buNone/>
            </a:pPr>
            <a:r>
              <a:rPr lang="en-US" altLang="zh-CN" sz="2200" dirty="0" smtClean="0"/>
              <a:t>4. </a:t>
            </a:r>
            <a:r>
              <a:rPr lang="zh-CN" altLang="en-US" sz="2200" dirty="0" smtClean="0"/>
              <a:t>多帧滑动窗口与选择重传协议</a:t>
            </a:r>
            <a:r>
              <a:rPr lang="en-US" altLang="zh-CN" sz="2200" dirty="0" smtClean="0"/>
              <a:t>(SR) </a:t>
            </a:r>
          </a:p>
        </p:txBody>
      </p:sp>
      <p:sp>
        <p:nvSpPr>
          <p:cNvPr id="9221" name="Rectangle 4"/>
          <p:cNvSpPr>
            <a:spLocks noGrp="1" noChangeArrowheads="1"/>
          </p:cNvSpPr>
          <p:nvPr>
            <p:ph type="body" sz="half" idx="2"/>
          </p:nvPr>
        </p:nvSpPr>
        <p:spPr>
          <a:xfrm>
            <a:off x="4660900" y="1017588"/>
            <a:ext cx="4183063" cy="5146675"/>
          </a:xfrm>
        </p:spPr>
        <p:txBody>
          <a:bodyPr/>
          <a:lstStyle/>
          <a:p>
            <a:pPr eaLnBrk="1" hangingPunct="1">
              <a:buFontTx/>
              <a:buNone/>
            </a:pPr>
            <a:r>
              <a:rPr lang="en-US" altLang="zh-CN" sz="2400" dirty="0" smtClean="0"/>
              <a:t>(</a:t>
            </a:r>
            <a:r>
              <a:rPr lang="zh-CN" altLang="en-US" sz="2400" dirty="0" smtClean="0"/>
              <a:t>五</a:t>
            </a:r>
            <a:r>
              <a:rPr lang="en-US" altLang="zh-CN" sz="2400" dirty="0" smtClean="0"/>
              <a:t>) </a:t>
            </a:r>
            <a:r>
              <a:rPr lang="zh-CN" altLang="en-US" sz="2400" dirty="0" smtClean="0"/>
              <a:t>介质访问控制</a:t>
            </a:r>
          </a:p>
          <a:p>
            <a:pPr eaLnBrk="1" hangingPunct="1">
              <a:buFontTx/>
              <a:buNone/>
            </a:pPr>
            <a:r>
              <a:rPr lang="en-US" altLang="zh-CN" sz="2400" dirty="0" smtClean="0"/>
              <a:t>1. </a:t>
            </a:r>
            <a:r>
              <a:rPr lang="zh-CN" altLang="en-US" sz="2200" dirty="0" smtClean="0"/>
              <a:t>信道划分介质访问控制</a:t>
            </a:r>
            <a:br>
              <a:rPr lang="zh-CN" altLang="en-US" sz="2200" dirty="0" smtClean="0"/>
            </a:br>
            <a:r>
              <a:rPr lang="zh-CN" altLang="en-US" sz="2200" dirty="0" smtClean="0"/>
              <a:t>频分多路复用、时分多路复用、波分多路复用、码分多路复用的概念和基本原理</a:t>
            </a:r>
          </a:p>
          <a:p>
            <a:pPr eaLnBrk="1" hangingPunct="1">
              <a:buFontTx/>
              <a:buNone/>
            </a:pPr>
            <a:r>
              <a:rPr lang="zh-CN" altLang="en-US" sz="2400" dirty="0" smtClean="0"/>
              <a:t> </a:t>
            </a:r>
            <a:endParaRPr lang="en-US" altLang="zh-CN" sz="2400" dirty="0" smtClean="0"/>
          </a:p>
          <a:p>
            <a:pPr eaLnBrk="1" hangingPunct="1">
              <a:buFontTx/>
              <a:buNone/>
            </a:pPr>
            <a:r>
              <a:rPr lang="en-US" altLang="zh-CN" sz="2400" dirty="0" smtClean="0"/>
              <a:t>2. </a:t>
            </a:r>
            <a:r>
              <a:rPr lang="zh-CN" altLang="en-US" sz="2400" dirty="0" smtClean="0"/>
              <a:t>随即访问介质访问控制</a:t>
            </a:r>
            <a:br>
              <a:rPr lang="zh-CN" altLang="en-US" sz="2400" dirty="0" smtClean="0"/>
            </a:br>
            <a:r>
              <a:rPr lang="en-US" altLang="zh-CN" sz="2200" dirty="0" smtClean="0"/>
              <a:t>ALOHA</a:t>
            </a:r>
            <a:r>
              <a:rPr lang="zh-CN" altLang="en-US" sz="2200" dirty="0" smtClean="0"/>
              <a:t>协议；</a:t>
            </a:r>
            <a:r>
              <a:rPr lang="en-US" altLang="zh-CN" sz="2200" dirty="0" smtClean="0"/>
              <a:t>CSMA</a:t>
            </a:r>
            <a:r>
              <a:rPr lang="zh-CN" altLang="en-US" sz="2200" dirty="0" smtClean="0"/>
              <a:t>协议；</a:t>
            </a:r>
            <a:r>
              <a:rPr lang="en-US" altLang="zh-CN" sz="2200" dirty="0" smtClean="0"/>
              <a:t>CSMA/CD</a:t>
            </a:r>
            <a:r>
              <a:rPr lang="zh-CN" altLang="en-US" sz="2200" dirty="0" smtClean="0"/>
              <a:t>协议；</a:t>
            </a:r>
            <a:r>
              <a:rPr lang="en-US" altLang="zh-CN" sz="2200" dirty="0" smtClean="0"/>
              <a:t>CSMA/CA</a:t>
            </a:r>
            <a:r>
              <a:rPr lang="zh-CN" altLang="en-US" sz="2200" dirty="0" smtClean="0"/>
              <a:t>协议</a:t>
            </a:r>
          </a:p>
          <a:p>
            <a:pPr eaLnBrk="1" hangingPunct="1">
              <a:buFontTx/>
              <a:buNone/>
            </a:pPr>
            <a:r>
              <a:rPr lang="zh-CN" altLang="en-US" sz="2400" dirty="0" smtClean="0"/>
              <a:t> </a:t>
            </a:r>
            <a:endParaRPr lang="en-US" altLang="zh-CN" sz="2400" dirty="0" smtClean="0"/>
          </a:p>
          <a:p>
            <a:pPr eaLnBrk="1" hangingPunct="1">
              <a:buFontTx/>
              <a:buNone/>
            </a:pPr>
            <a:r>
              <a:rPr lang="en-US" altLang="zh-CN" sz="2400" dirty="0" smtClean="0"/>
              <a:t>3. </a:t>
            </a:r>
            <a:r>
              <a:rPr lang="zh-CN" altLang="en-US" sz="2400" dirty="0" smtClean="0"/>
              <a:t>轮询访问介质访问控制：令牌传递协议</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4"/>
          <p:cNvSpPr>
            <a:spLocks noGrp="1"/>
          </p:cNvSpPr>
          <p:nvPr>
            <p:ph type="ftr" sz="quarter" idx="10"/>
          </p:nvPr>
        </p:nvSpPr>
        <p:spPr>
          <a:noFill/>
        </p:spPr>
        <p:txBody>
          <a:bodyPr/>
          <a:lstStyle/>
          <a:p>
            <a:r>
              <a:rPr lang="en-US" altLang="zh-CN"/>
              <a:t>Preface</a:t>
            </a:r>
          </a:p>
        </p:txBody>
      </p:sp>
      <p:sp>
        <p:nvSpPr>
          <p:cNvPr id="10243" name="Rectangle 2"/>
          <p:cNvSpPr>
            <a:spLocks noGrp="1" noChangeArrowheads="1"/>
          </p:cNvSpPr>
          <p:nvPr>
            <p:ph type="title"/>
          </p:nvPr>
        </p:nvSpPr>
        <p:spPr/>
        <p:txBody>
          <a:bodyPr/>
          <a:lstStyle/>
          <a:p>
            <a:pPr eaLnBrk="1" hangingPunct="1"/>
            <a:r>
              <a:rPr lang="zh-CN" altLang="en-US" sz="2400" smtClean="0"/>
              <a:t>三、数据链路层 </a:t>
            </a:r>
          </a:p>
        </p:txBody>
      </p:sp>
      <p:sp>
        <p:nvSpPr>
          <p:cNvPr id="10244" name="Rectangle 3"/>
          <p:cNvSpPr>
            <a:spLocks noGrp="1" noChangeArrowheads="1"/>
          </p:cNvSpPr>
          <p:nvPr>
            <p:ph type="body" sz="half" idx="1"/>
          </p:nvPr>
        </p:nvSpPr>
        <p:spPr>
          <a:xfrm>
            <a:off x="382699" y="1051718"/>
            <a:ext cx="4248150" cy="5043487"/>
          </a:xfrm>
        </p:spPr>
        <p:txBody>
          <a:bodyPr/>
          <a:lstStyle/>
          <a:p>
            <a:pPr eaLnBrk="1" hangingPunct="1">
              <a:lnSpc>
                <a:spcPct val="90000"/>
              </a:lnSpc>
              <a:buFontTx/>
              <a:buNone/>
            </a:pPr>
            <a:r>
              <a:rPr lang="en-US" altLang="zh-CN" sz="2400" dirty="0" smtClean="0"/>
              <a:t>(</a:t>
            </a:r>
            <a:r>
              <a:rPr lang="zh-CN" altLang="en-US" sz="2400" dirty="0" smtClean="0"/>
              <a:t>六</a:t>
            </a:r>
            <a:r>
              <a:rPr lang="en-US" altLang="zh-CN" sz="2400" dirty="0" smtClean="0"/>
              <a:t>) </a:t>
            </a:r>
            <a:r>
              <a:rPr lang="zh-CN" altLang="en-US" sz="2400" dirty="0" smtClean="0"/>
              <a:t>局域网</a:t>
            </a:r>
            <a:endParaRPr lang="en-US" altLang="zh-CN" sz="2400" dirty="0" smtClean="0"/>
          </a:p>
          <a:p>
            <a:pPr eaLnBrk="1" hangingPunct="1">
              <a:lnSpc>
                <a:spcPct val="90000"/>
              </a:lnSpc>
              <a:buFontTx/>
              <a:buNone/>
            </a:pPr>
            <a:r>
              <a:rPr lang="en-US" altLang="zh-CN" sz="2400" dirty="0" smtClean="0"/>
              <a:t>1. </a:t>
            </a:r>
            <a:r>
              <a:rPr lang="zh-CN" altLang="en-US" sz="2400" dirty="0" smtClean="0"/>
              <a:t>局域网的基本概念与体系结构</a:t>
            </a:r>
            <a:endParaRPr lang="en-US" altLang="zh-CN" sz="2400" dirty="0" smtClean="0"/>
          </a:p>
          <a:p>
            <a:pPr eaLnBrk="1" hangingPunct="1">
              <a:lnSpc>
                <a:spcPct val="90000"/>
              </a:lnSpc>
              <a:buFontTx/>
              <a:buNone/>
            </a:pPr>
            <a:r>
              <a:rPr lang="en-US" altLang="zh-CN" sz="2400" dirty="0" smtClean="0"/>
              <a:t>2. </a:t>
            </a:r>
            <a:r>
              <a:rPr lang="zh-CN" altLang="en-US" sz="2400" dirty="0" smtClean="0"/>
              <a:t>以太网与</a:t>
            </a:r>
            <a:r>
              <a:rPr lang="en-US" altLang="zh-CN" sz="2400" dirty="0" smtClean="0"/>
              <a:t>IEEE 802.3</a:t>
            </a:r>
          </a:p>
          <a:p>
            <a:pPr eaLnBrk="1" hangingPunct="1">
              <a:lnSpc>
                <a:spcPct val="90000"/>
              </a:lnSpc>
              <a:buFontTx/>
              <a:buNone/>
            </a:pPr>
            <a:r>
              <a:rPr lang="en-US" altLang="zh-CN" sz="2400" dirty="0" smtClean="0"/>
              <a:t>3. IEEE 802.11</a:t>
            </a:r>
          </a:p>
          <a:p>
            <a:pPr eaLnBrk="1" hangingPunct="1">
              <a:lnSpc>
                <a:spcPct val="90000"/>
              </a:lnSpc>
              <a:buFontTx/>
              <a:buNone/>
            </a:pPr>
            <a:r>
              <a:rPr lang="en-US" altLang="zh-CN" sz="2400" dirty="0" smtClean="0"/>
              <a:t>4. </a:t>
            </a:r>
            <a:r>
              <a:rPr lang="zh-CN" altLang="en-US" sz="2400" dirty="0" smtClean="0"/>
              <a:t>令牌环网的基本原理</a:t>
            </a:r>
          </a:p>
          <a:p>
            <a:pPr eaLnBrk="1" hangingPunct="1">
              <a:lnSpc>
                <a:spcPct val="90000"/>
              </a:lnSpc>
              <a:buFontTx/>
              <a:buNone/>
            </a:pPr>
            <a:endParaRPr lang="en-US" altLang="zh-CN" sz="2400" dirty="0" smtClean="0"/>
          </a:p>
          <a:p>
            <a:pPr eaLnBrk="1" hangingPunct="1">
              <a:lnSpc>
                <a:spcPct val="90000"/>
              </a:lnSpc>
              <a:buFontTx/>
              <a:buNone/>
            </a:pPr>
            <a:r>
              <a:rPr lang="en-US" altLang="zh-CN" sz="2400" dirty="0"/>
              <a:t>(</a:t>
            </a:r>
            <a:r>
              <a:rPr lang="zh-CN" altLang="en-US" sz="2400" dirty="0"/>
              <a:t>七</a:t>
            </a:r>
            <a:r>
              <a:rPr lang="en-US" altLang="zh-CN" sz="2400" dirty="0"/>
              <a:t>) </a:t>
            </a:r>
            <a:r>
              <a:rPr lang="zh-CN" altLang="en-US" sz="2400" dirty="0"/>
              <a:t>广域网</a:t>
            </a:r>
            <a:endParaRPr lang="zh-CN" altLang="en-US" sz="2400" dirty="0" smtClean="0"/>
          </a:p>
          <a:p>
            <a:pPr eaLnBrk="1" hangingPunct="1">
              <a:lnSpc>
                <a:spcPct val="90000"/>
              </a:lnSpc>
              <a:buFontTx/>
              <a:buNone/>
            </a:pPr>
            <a:r>
              <a:rPr lang="en-US" altLang="zh-CN" sz="2400" dirty="0"/>
              <a:t>1. </a:t>
            </a:r>
            <a:r>
              <a:rPr lang="zh-CN" altLang="en-US" sz="2400" dirty="0"/>
              <a:t>广域网的基本概念</a:t>
            </a:r>
          </a:p>
          <a:p>
            <a:pPr eaLnBrk="1" hangingPunct="1">
              <a:lnSpc>
                <a:spcPct val="90000"/>
              </a:lnSpc>
              <a:buFontTx/>
              <a:buNone/>
            </a:pPr>
            <a:r>
              <a:rPr lang="en-US" altLang="zh-CN" sz="2400" dirty="0"/>
              <a:t>2. PPP</a:t>
            </a:r>
            <a:r>
              <a:rPr lang="zh-CN" altLang="en-US" sz="2400" dirty="0"/>
              <a:t>协议</a:t>
            </a:r>
          </a:p>
          <a:p>
            <a:pPr eaLnBrk="1" hangingPunct="1">
              <a:lnSpc>
                <a:spcPct val="90000"/>
              </a:lnSpc>
              <a:buFontTx/>
              <a:buNone/>
            </a:pPr>
            <a:r>
              <a:rPr lang="en-US" altLang="zh-CN" sz="2400" dirty="0"/>
              <a:t>3. HDLC</a:t>
            </a:r>
            <a:r>
              <a:rPr lang="zh-CN" altLang="en-US" sz="2400" dirty="0"/>
              <a:t>协议</a:t>
            </a:r>
          </a:p>
          <a:p>
            <a:pPr eaLnBrk="1" hangingPunct="1">
              <a:lnSpc>
                <a:spcPct val="90000"/>
              </a:lnSpc>
              <a:buFontTx/>
              <a:buNone/>
            </a:pPr>
            <a:r>
              <a:rPr lang="en-US" altLang="zh-CN" sz="2400" dirty="0"/>
              <a:t>4. ATM</a:t>
            </a:r>
            <a:r>
              <a:rPr lang="zh-CN" altLang="en-US" sz="2400" dirty="0"/>
              <a:t>网络基本原理</a:t>
            </a:r>
            <a:r>
              <a:rPr lang="zh-CN" altLang="en-US" sz="1800" dirty="0" smtClean="0"/>
              <a:t/>
            </a:r>
            <a:br>
              <a:rPr lang="zh-CN" altLang="en-US" sz="1800" dirty="0" smtClean="0"/>
            </a:br>
            <a:r>
              <a:rPr lang="zh-CN" altLang="en-US" sz="1800" dirty="0" smtClean="0"/>
              <a:t/>
            </a:r>
            <a:br>
              <a:rPr lang="zh-CN" altLang="en-US" sz="1800" dirty="0" smtClean="0"/>
            </a:br>
            <a:endParaRPr lang="zh-CN" altLang="en-US" sz="1800" dirty="0" smtClean="0"/>
          </a:p>
        </p:txBody>
      </p:sp>
      <p:sp>
        <p:nvSpPr>
          <p:cNvPr id="10245" name="Rectangle 4"/>
          <p:cNvSpPr>
            <a:spLocks noGrp="1" noChangeArrowheads="1"/>
          </p:cNvSpPr>
          <p:nvPr>
            <p:ph type="body" sz="half" idx="2"/>
          </p:nvPr>
        </p:nvSpPr>
        <p:spPr>
          <a:xfrm>
            <a:off x="4716463" y="981075"/>
            <a:ext cx="4027487" cy="5184775"/>
          </a:xfrm>
        </p:spPr>
        <p:txBody>
          <a:bodyPr/>
          <a:lstStyle/>
          <a:p>
            <a:pPr eaLnBrk="1" hangingPunct="1">
              <a:buFontTx/>
              <a:buNone/>
            </a:pPr>
            <a:r>
              <a:rPr lang="en-US" altLang="zh-CN" sz="2400" dirty="0"/>
              <a:t>(</a:t>
            </a:r>
            <a:r>
              <a:rPr lang="zh-CN" altLang="en-US" sz="2400" dirty="0" smtClean="0"/>
              <a:t>八</a:t>
            </a:r>
            <a:r>
              <a:rPr lang="en-US" altLang="zh-CN" sz="2400" dirty="0" smtClean="0"/>
              <a:t>) </a:t>
            </a:r>
            <a:r>
              <a:rPr lang="zh-CN" altLang="en-US" sz="2400" dirty="0" smtClean="0"/>
              <a:t>数据链路层设备</a:t>
            </a:r>
            <a:endParaRPr lang="en-US" altLang="zh-CN" sz="2400" dirty="0" smtClean="0"/>
          </a:p>
          <a:p>
            <a:pPr eaLnBrk="1" hangingPunct="1">
              <a:buFontTx/>
              <a:buNone/>
            </a:pPr>
            <a:r>
              <a:rPr lang="en-US" altLang="zh-CN" sz="2400" dirty="0" smtClean="0"/>
              <a:t>1. </a:t>
            </a:r>
            <a:r>
              <a:rPr lang="zh-CN" altLang="en-US" sz="2400" dirty="0" smtClean="0"/>
              <a:t>网桥</a:t>
            </a:r>
            <a:endParaRPr lang="en-US" altLang="zh-CN" sz="2400" dirty="0"/>
          </a:p>
          <a:p>
            <a:pPr eaLnBrk="1" hangingPunct="1"/>
            <a:r>
              <a:rPr lang="zh-CN" altLang="en-US" sz="2400" dirty="0" smtClean="0"/>
              <a:t>网桥的概念</a:t>
            </a:r>
            <a:endParaRPr lang="en-US" altLang="zh-CN" sz="2400" dirty="0" smtClean="0"/>
          </a:p>
          <a:p>
            <a:pPr eaLnBrk="1" hangingPunct="1"/>
            <a:r>
              <a:rPr lang="zh-CN" altLang="en-US" sz="2400" dirty="0" smtClean="0"/>
              <a:t>透明网桥与生成树算法</a:t>
            </a:r>
            <a:endParaRPr lang="en-US" altLang="zh-CN" sz="2400" dirty="0" smtClean="0"/>
          </a:p>
          <a:p>
            <a:pPr eaLnBrk="1" hangingPunct="1"/>
            <a:r>
              <a:rPr lang="zh-CN" altLang="en-US" sz="2400" dirty="0" smtClean="0"/>
              <a:t>源选径网桥与源选径算法</a:t>
            </a:r>
            <a:br>
              <a:rPr lang="zh-CN" altLang="en-US" sz="2400" dirty="0" smtClean="0"/>
            </a:br>
            <a:endParaRPr lang="zh-CN" altLang="en-US" sz="2400" dirty="0" smtClean="0"/>
          </a:p>
          <a:p>
            <a:pPr eaLnBrk="1" hangingPunct="1">
              <a:buFontTx/>
              <a:buNone/>
            </a:pPr>
            <a:r>
              <a:rPr lang="zh-CN" altLang="en-US" sz="2400" dirty="0" smtClean="0"/>
              <a:t> </a:t>
            </a:r>
            <a:r>
              <a:rPr lang="en-US" altLang="zh-CN" sz="2400" dirty="0" smtClean="0"/>
              <a:t>2. </a:t>
            </a:r>
            <a:r>
              <a:rPr lang="zh-CN" altLang="en-US" sz="2400" dirty="0" smtClean="0"/>
              <a:t>局域网交换机及其工作原理。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4"/>
          <p:cNvSpPr>
            <a:spLocks noGrp="1"/>
          </p:cNvSpPr>
          <p:nvPr>
            <p:ph type="ftr" sz="quarter" idx="10"/>
          </p:nvPr>
        </p:nvSpPr>
        <p:spPr>
          <a:noFill/>
        </p:spPr>
        <p:txBody>
          <a:bodyPr/>
          <a:lstStyle/>
          <a:p>
            <a:r>
              <a:rPr lang="en-US" altLang="zh-CN"/>
              <a:t>Preface</a:t>
            </a:r>
          </a:p>
        </p:txBody>
      </p:sp>
      <p:sp>
        <p:nvSpPr>
          <p:cNvPr id="11267" name="Rectangle 2"/>
          <p:cNvSpPr>
            <a:spLocks noGrp="1" noChangeArrowheads="1"/>
          </p:cNvSpPr>
          <p:nvPr>
            <p:ph type="title"/>
          </p:nvPr>
        </p:nvSpPr>
        <p:spPr>
          <a:xfrm>
            <a:off x="358775" y="228600"/>
            <a:ext cx="8461375" cy="531813"/>
          </a:xfrm>
        </p:spPr>
        <p:txBody>
          <a:bodyPr/>
          <a:lstStyle/>
          <a:p>
            <a:pPr eaLnBrk="1" hangingPunct="1"/>
            <a:r>
              <a:rPr lang="zh-CN" altLang="en-US" smtClean="0"/>
              <a:t>四、网络层</a:t>
            </a:r>
            <a:r>
              <a:rPr lang="zh-CN" altLang="en-US" sz="2400" smtClean="0"/>
              <a:t> </a:t>
            </a:r>
          </a:p>
        </p:txBody>
      </p:sp>
      <p:sp>
        <p:nvSpPr>
          <p:cNvPr id="11268" name="Rectangle 3"/>
          <p:cNvSpPr>
            <a:spLocks noGrp="1" noChangeArrowheads="1"/>
          </p:cNvSpPr>
          <p:nvPr>
            <p:ph type="body" sz="half" idx="1"/>
          </p:nvPr>
        </p:nvSpPr>
        <p:spPr>
          <a:xfrm>
            <a:off x="395288" y="1052513"/>
            <a:ext cx="4176712" cy="5040312"/>
          </a:xfrm>
        </p:spPr>
        <p:txBody>
          <a:bodyPr/>
          <a:lstStyle/>
          <a:p>
            <a:pPr eaLnBrk="1" hangingPunct="1">
              <a:lnSpc>
                <a:spcPct val="90000"/>
              </a:lnSpc>
              <a:buFontTx/>
              <a:buNone/>
            </a:pPr>
            <a:r>
              <a:rPr lang="en-US" altLang="zh-CN" sz="2400" dirty="0">
                <a:latin typeface="宋体" pitchFamily="2" charset="-122"/>
              </a:rPr>
              <a:t>(</a:t>
            </a:r>
            <a:r>
              <a:rPr lang="zh-CN" altLang="en-US" sz="2400" dirty="0">
                <a:latin typeface="宋体" pitchFamily="2" charset="-122"/>
              </a:rPr>
              <a:t>一</a:t>
            </a:r>
            <a:r>
              <a:rPr lang="en-US" altLang="zh-CN" sz="2400" dirty="0">
                <a:latin typeface="宋体" pitchFamily="2" charset="-122"/>
              </a:rPr>
              <a:t>) </a:t>
            </a:r>
            <a:r>
              <a:rPr lang="zh-CN" altLang="en-US" sz="2400" dirty="0">
                <a:latin typeface="宋体" pitchFamily="2" charset="-122"/>
              </a:rPr>
              <a:t>网络层的功能</a:t>
            </a:r>
          </a:p>
          <a:p>
            <a:pPr eaLnBrk="1" hangingPunct="1">
              <a:lnSpc>
                <a:spcPct val="90000"/>
              </a:lnSpc>
              <a:buFontTx/>
              <a:buNone/>
            </a:pPr>
            <a:r>
              <a:rPr lang="en-US" altLang="zh-CN" sz="2400" dirty="0">
                <a:latin typeface="宋体" pitchFamily="2" charset="-122"/>
              </a:rPr>
              <a:t>1. </a:t>
            </a:r>
            <a:r>
              <a:rPr lang="zh-CN" altLang="en-US" sz="2400" dirty="0">
                <a:latin typeface="宋体" pitchFamily="2" charset="-122"/>
              </a:rPr>
              <a:t>异构网络互联</a:t>
            </a:r>
          </a:p>
          <a:p>
            <a:pPr eaLnBrk="1" hangingPunct="1">
              <a:lnSpc>
                <a:spcPct val="90000"/>
              </a:lnSpc>
              <a:buFontTx/>
              <a:buNone/>
            </a:pPr>
            <a:r>
              <a:rPr lang="en-US" altLang="zh-CN" sz="2400" dirty="0">
                <a:latin typeface="宋体" pitchFamily="2" charset="-122"/>
              </a:rPr>
              <a:t>2. </a:t>
            </a:r>
            <a:r>
              <a:rPr lang="zh-CN" altLang="en-US" sz="2400" dirty="0">
                <a:latin typeface="宋体" pitchFamily="2" charset="-122"/>
              </a:rPr>
              <a:t>路由与转发</a:t>
            </a:r>
          </a:p>
          <a:p>
            <a:pPr eaLnBrk="1" hangingPunct="1">
              <a:lnSpc>
                <a:spcPct val="90000"/>
              </a:lnSpc>
              <a:buFontTx/>
              <a:buNone/>
            </a:pPr>
            <a:r>
              <a:rPr lang="en-US" altLang="zh-CN" sz="2400" dirty="0">
                <a:latin typeface="宋体" pitchFamily="2" charset="-122"/>
              </a:rPr>
              <a:t>3. </a:t>
            </a:r>
            <a:r>
              <a:rPr lang="zh-CN" altLang="en-US" sz="2400" dirty="0">
                <a:latin typeface="宋体" pitchFamily="2" charset="-122"/>
              </a:rPr>
              <a:t>拥塞控制</a:t>
            </a:r>
          </a:p>
          <a:p>
            <a:pPr eaLnBrk="1" hangingPunct="1">
              <a:lnSpc>
                <a:spcPct val="90000"/>
              </a:lnSpc>
              <a:buFontTx/>
              <a:buNone/>
            </a:pPr>
            <a:endParaRPr lang="zh-CN" altLang="en-US" sz="2400" dirty="0">
              <a:latin typeface="宋体" pitchFamily="2" charset="-122"/>
            </a:endParaRPr>
          </a:p>
          <a:p>
            <a:pPr eaLnBrk="1" hangingPunct="1">
              <a:lnSpc>
                <a:spcPct val="90000"/>
              </a:lnSpc>
              <a:buFontTx/>
              <a:buNone/>
            </a:pPr>
            <a:r>
              <a:rPr lang="en-US" altLang="zh-CN" sz="2400" dirty="0">
                <a:latin typeface="宋体" pitchFamily="2" charset="-122"/>
              </a:rPr>
              <a:t>(</a:t>
            </a:r>
            <a:r>
              <a:rPr lang="zh-CN" altLang="en-US" sz="2400" dirty="0">
                <a:latin typeface="宋体" pitchFamily="2" charset="-122"/>
              </a:rPr>
              <a:t>二</a:t>
            </a:r>
            <a:r>
              <a:rPr lang="en-US" altLang="zh-CN" sz="2400" dirty="0">
                <a:latin typeface="宋体" pitchFamily="2" charset="-122"/>
              </a:rPr>
              <a:t>) </a:t>
            </a:r>
            <a:r>
              <a:rPr lang="zh-CN" altLang="en-US" sz="2400" dirty="0">
                <a:latin typeface="宋体" pitchFamily="2" charset="-122"/>
              </a:rPr>
              <a:t>路由算法</a:t>
            </a:r>
          </a:p>
          <a:p>
            <a:pPr eaLnBrk="1" hangingPunct="1">
              <a:lnSpc>
                <a:spcPct val="90000"/>
              </a:lnSpc>
              <a:buFontTx/>
              <a:buNone/>
            </a:pPr>
            <a:r>
              <a:rPr lang="en-US" altLang="zh-CN" sz="2400" dirty="0">
                <a:latin typeface="宋体" pitchFamily="2" charset="-122"/>
              </a:rPr>
              <a:t>1. </a:t>
            </a:r>
            <a:r>
              <a:rPr lang="zh-CN" altLang="en-US" sz="2400" dirty="0">
                <a:latin typeface="宋体" pitchFamily="2" charset="-122"/>
              </a:rPr>
              <a:t>静态路由与动态路由</a:t>
            </a:r>
          </a:p>
          <a:p>
            <a:pPr eaLnBrk="1" hangingPunct="1">
              <a:lnSpc>
                <a:spcPct val="90000"/>
              </a:lnSpc>
              <a:buFontTx/>
              <a:buNone/>
            </a:pPr>
            <a:r>
              <a:rPr lang="en-US" altLang="zh-CN" sz="2400" dirty="0">
                <a:latin typeface="宋体" pitchFamily="2" charset="-122"/>
              </a:rPr>
              <a:t>2. </a:t>
            </a:r>
            <a:r>
              <a:rPr lang="zh-CN" altLang="en-US" sz="2400" dirty="0">
                <a:latin typeface="宋体" pitchFamily="2" charset="-122"/>
              </a:rPr>
              <a:t>距离</a:t>
            </a:r>
            <a:r>
              <a:rPr lang="en-US" altLang="zh-CN" sz="2400" dirty="0">
                <a:latin typeface="宋体" pitchFamily="2" charset="-122"/>
              </a:rPr>
              <a:t>-</a:t>
            </a:r>
            <a:r>
              <a:rPr lang="zh-CN" altLang="en-US" sz="2400" dirty="0">
                <a:latin typeface="宋体" pitchFamily="2" charset="-122"/>
              </a:rPr>
              <a:t>向量路由算法</a:t>
            </a:r>
          </a:p>
          <a:p>
            <a:pPr eaLnBrk="1" hangingPunct="1">
              <a:lnSpc>
                <a:spcPct val="90000"/>
              </a:lnSpc>
              <a:buFontTx/>
              <a:buNone/>
            </a:pPr>
            <a:r>
              <a:rPr lang="en-US" altLang="zh-CN" sz="2400" dirty="0">
                <a:latin typeface="宋体" pitchFamily="2" charset="-122"/>
              </a:rPr>
              <a:t>3. </a:t>
            </a:r>
            <a:r>
              <a:rPr lang="zh-CN" altLang="en-US" sz="2400" dirty="0">
                <a:latin typeface="宋体" pitchFamily="2" charset="-122"/>
              </a:rPr>
              <a:t>链路状态路由算法</a:t>
            </a:r>
          </a:p>
          <a:p>
            <a:pPr eaLnBrk="1" hangingPunct="1">
              <a:lnSpc>
                <a:spcPct val="90000"/>
              </a:lnSpc>
              <a:buFontTx/>
              <a:buNone/>
            </a:pPr>
            <a:r>
              <a:rPr lang="en-US" altLang="zh-CN" sz="2400" dirty="0">
                <a:latin typeface="宋体" pitchFamily="2" charset="-122"/>
              </a:rPr>
              <a:t>4. </a:t>
            </a:r>
            <a:r>
              <a:rPr lang="zh-CN" altLang="en-US" sz="2400" dirty="0">
                <a:latin typeface="宋体" pitchFamily="2" charset="-122"/>
              </a:rPr>
              <a:t>层次路由</a:t>
            </a:r>
            <a:r>
              <a:rPr lang="zh-CN" altLang="en-US" sz="2400" dirty="0" smtClean="0">
                <a:latin typeface="宋体" pitchFamily="2" charset="-122"/>
              </a:rPr>
              <a:t/>
            </a:r>
            <a:br>
              <a:rPr lang="zh-CN" altLang="en-US" sz="2400" dirty="0" smtClean="0">
                <a:latin typeface="宋体" pitchFamily="2" charset="-122"/>
              </a:rPr>
            </a:br>
            <a:r>
              <a:rPr lang="zh-CN" altLang="en-US" sz="1800" dirty="0" smtClean="0">
                <a:latin typeface="宋体" pitchFamily="2" charset="-122"/>
              </a:rPr>
              <a:t/>
            </a:r>
            <a:br>
              <a:rPr lang="zh-CN" altLang="en-US" sz="1800" dirty="0" smtClean="0">
                <a:latin typeface="宋体" pitchFamily="2" charset="-122"/>
              </a:rPr>
            </a:br>
            <a:r>
              <a:rPr lang="zh-CN" altLang="en-US" sz="1800" dirty="0" smtClean="0">
                <a:latin typeface="宋体" pitchFamily="2" charset="-122"/>
              </a:rPr>
              <a:t/>
            </a:r>
            <a:br>
              <a:rPr lang="zh-CN" altLang="en-US" sz="1800" dirty="0" smtClean="0">
                <a:latin typeface="宋体" pitchFamily="2" charset="-122"/>
              </a:rPr>
            </a:br>
            <a:endParaRPr lang="zh-CN" altLang="en-US" sz="1800" dirty="0" smtClean="0">
              <a:latin typeface="宋体" pitchFamily="2" charset="-122"/>
            </a:endParaRPr>
          </a:p>
        </p:txBody>
      </p:sp>
      <p:sp>
        <p:nvSpPr>
          <p:cNvPr id="11269" name="Rectangle 4"/>
          <p:cNvSpPr>
            <a:spLocks noGrp="1" noChangeArrowheads="1"/>
          </p:cNvSpPr>
          <p:nvPr>
            <p:ph type="body" sz="half" idx="2"/>
          </p:nvPr>
        </p:nvSpPr>
        <p:spPr>
          <a:xfrm>
            <a:off x="4676775" y="1017588"/>
            <a:ext cx="4071938" cy="5146675"/>
          </a:xfrm>
        </p:spPr>
        <p:txBody>
          <a:bodyPr/>
          <a:lstStyle/>
          <a:p>
            <a:pPr eaLnBrk="1" hangingPunct="1">
              <a:buFontTx/>
              <a:buNone/>
            </a:pPr>
            <a:r>
              <a:rPr lang="en-US" altLang="zh-CN" sz="2400" dirty="0">
                <a:latin typeface="宋体" pitchFamily="2" charset="-122"/>
              </a:rPr>
              <a:t>(</a:t>
            </a:r>
            <a:r>
              <a:rPr lang="zh-CN" altLang="en-US" sz="2400" dirty="0">
                <a:latin typeface="宋体" pitchFamily="2" charset="-122"/>
              </a:rPr>
              <a:t>三</a:t>
            </a:r>
            <a:r>
              <a:rPr lang="en-US" altLang="zh-CN" sz="2400" dirty="0">
                <a:latin typeface="宋体" pitchFamily="2" charset="-122"/>
              </a:rPr>
              <a:t>) IPv4</a:t>
            </a:r>
          </a:p>
          <a:p>
            <a:pPr eaLnBrk="1" hangingPunct="1">
              <a:buFontTx/>
              <a:buNone/>
            </a:pPr>
            <a:r>
              <a:rPr lang="en-US" altLang="zh-CN" sz="2400" dirty="0">
                <a:latin typeface="宋体" pitchFamily="2" charset="-122"/>
              </a:rPr>
              <a:t>1.IPv4</a:t>
            </a:r>
            <a:r>
              <a:rPr lang="zh-CN" altLang="en-US" sz="2400" dirty="0">
                <a:latin typeface="宋体" pitchFamily="2" charset="-122"/>
              </a:rPr>
              <a:t>分组</a:t>
            </a:r>
          </a:p>
          <a:p>
            <a:pPr eaLnBrk="1" hangingPunct="1">
              <a:buFontTx/>
              <a:buNone/>
            </a:pPr>
            <a:r>
              <a:rPr lang="en-US" altLang="zh-CN" sz="2400" dirty="0">
                <a:latin typeface="宋体" pitchFamily="2" charset="-122"/>
              </a:rPr>
              <a:t>2.IPv4</a:t>
            </a:r>
            <a:r>
              <a:rPr lang="zh-CN" altLang="en-US" sz="2400" dirty="0">
                <a:latin typeface="宋体" pitchFamily="2" charset="-122"/>
              </a:rPr>
              <a:t>地址与</a:t>
            </a:r>
            <a:r>
              <a:rPr lang="en-US" altLang="zh-CN" sz="2400" dirty="0">
                <a:latin typeface="宋体" pitchFamily="2" charset="-122"/>
              </a:rPr>
              <a:t>NAT</a:t>
            </a:r>
          </a:p>
          <a:p>
            <a:pPr eaLnBrk="1" hangingPunct="1">
              <a:buFontTx/>
              <a:buNone/>
            </a:pPr>
            <a:r>
              <a:rPr lang="en-US" altLang="zh-CN" sz="2400" dirty="0">
                <a:latin typeface="宋体" pitchFamily="2" charset="-122"/>
              </a:rPr>
              <a:t>3.</a:t>
            </a:r>
            <a:r>
              <a:rPr lang="zh-CN" altLang="en-US" sz="2400" dirty="0">
                <a:latin typeface="宋体" pitchFamily="2" charset="-122"/>
              </a:rPr>
              <a:t>子网划分与子网掩码、</a:t>
            </a:r>
            <a:r>
              <a:rPr lang="en-US" altLang="zh-CN" sz="2400" dirty="0">
                <a:latin typeface="宋体" pitchFamily="2" charset="-122"/>
              </a:rPr>
              <a:t>CIDR</a:t>
            </a:r>
          </a:p>
          <a:p>
            <a:pPr eaLnBrk="1" hangingPunct="1">
              <a:buFontTx/>
              <a:buNone/>
            </a:pPr>
            <a:r>
              <a:rPr lang="en-US" altLang="zh-CN" sz="2400" dirty="0">
                <a:latin typeface="宋体" pitchFamily="2" charset="-122"/>
              </a:rPr>
              <a:t>4.ARP</a:t>
            </a:r>
            <a:r>
              <a:rPr lang="zh-CN" altLang="en-US" sz="2400" dirty="0">
                <a:latin typeface="宋体" pitchFamily="2" charset="-122"/>
              </a:rPr>
              <a:t>协议、</a:t>
            </a:r>
            <a:r>
              <a:rPr lang="en-US" altLang="zh-CN" sz="2400" dirty="0">
                <a:latin typeface="宋体" pitchFamily="2" charset="-122"/>
              </a:rPr>
              <a:t>DHCP</a:t>
            </a:r>
            <a:r>
              <a:rPr lang="zh-CN" altLang="en-US" sz="2400" dirty="0">
                <a:latin typeface="宋体" pitchFamily="2" charset="-122"/>
              </a:rPr>
              <a:t>协议与</a:t>
            </a:r>
            <a:r>
              <a:rPr lang="en-US" altLang="zh-CN" sz="2400" dirty="0">
                <a:latin typeface="宋体" pitchFamily="2" charset="-122"/>
              </a:rPr>
              <a:t>ICMP</a:t>
            </a:r>
            <a:r>
              <a:rPr lang="zh-CN" altLang="en-US" sz="2400" dirty="0">
                <a:latin typeface="宋体" pitchFamily="2" charset="-122"/>
              </a:rPr>
              <a:t>协议</a:t>
            </a:r>
          </a:p>
          <a:p>
            <a:pPr eaLnBrk="1" hangingPunct="1">
              <a:buFontTx/>
              <a:buNone/>
            </a:pPr>
            <a:endParaRPr lang="zh-CN" altLang="en-US" sz="2400" dirty="0">
              <a:latin typeface="宋体" pitchFamily="2" charset="-122"/>
            </a:endParaRPr>
          </a:p>
          <a:p>
            <a:pPr eaLnBrk="1" hangingPunct="1">
              <a:buFontTx/>
              <a:buNone/>
            </a:pPr>
            <a:r>
              <a:rPr lang="en-US" altLang="zh-CN" sz="2400" dirty="0">
                <a:latin typeface="宋体" pitchFamily="2" charset="-122"/>
              </a:rPr>
              <a:t>(</a:t>
            </a:r>
            <a:r>
              <a:rPr lang="zh-CN" altLang="en-US" sz="2400" dirty="0">
                <a:latin typeface="宋体" pitchFamily="2" charset="-122"/>
              </a:rPr>
              <a:t>四</a:t>
            </a:r>
            <a:r>
              <a:rPr lang="en-US" altLang="zh-CN" sz="2400" dirty="0">
                <a:latin typeface="宋体" pitchFamily="2" charset="-122"/>
              </a:rPr>
              <a:t>) IPv6</a:t>
            </a:r>
          </a:p>
          <a:p>
            <a:pPr eaLnBrk="1" hangingPunct="1">
              <a:buFontTx/>
              <a:buNone/>
            </a:pPr>
            <a:r>
              <a:rPr lang="en-US" altLang="zh-CN" sz="2400" dirty="0">
                <a:latin typeface="宋体" pitchFamily="2" charset="-122"/>
              </a:rPr>
              <a:t>1.IPv6</a:t>
            </a:r>
            <a:r>
              <a:rPr lang="zh-CN" altLang="en-US" sz="2400" dirty="0">
                <a:latin typeface="宋体" pitchFamily="2" charset="-122"/>
              </a:rPr>
              <a:t>的主要特点</a:t>
            </a:r>
          </a:p>
          <a:p>
            <a:pPr eaLnBrk="1" hangingPunct="1">
              <a:buFontTx/>
              <a:buNone/>
            </a:pPr>
            <a:r>
              <a:rPr lang="en-US" altLang="zh-CN" sz="2400" dirty="0">
                <a:latin typeface="宋体" pitchFamily="2" charset="-122"/>
              </a:rPr>
              <a:t>2.IPv6</a:t>
            </a:r>
            <a:r>
              <a:rPr lang="zh-CN" altLang="en-US" sz="2400" dirty="0">
                <a:latin typeface="宋体" pitchFamily="2" charset="-122"/>
              </a:rPr>
              <a:t>地址</a:t>
            </a:r>
            <a:r>
              <a:rPr lang="zh-CN" altLang="en-US" sz="2400" dirty="0" smtClean="0">
                <a:latin typeface="宋体" pitchFamily="2" charset="-122"/>
              </a:rPr>
              <a:t/>
            </a:r>
            <a:br>
              <a:rPr lang="zh-CN" altLang="en-US" sz="2400" dirty="0" smtClean="0">
                <a:latin typeface="宋体" pitchFamily="2" charset="-122"/>
              </a:rPr>
            </a:br>
            <a:r>
              <a:rPr lang="zh-CN" altLang="en-US" sz="1800" dirty="0" smtClean="0">
                <a:latin typeface="宋体" pitchFamily="2" charset="-122"/>
              </a:rPr>
              <a:t/>
            </a:r>
            <a:br>
              <a:rPr lang="zh-CN" altLang="en-US" sz="1800" dirty="0" smtClean="0">
                <a:latin typeface="宋体" pitchFamily="2" charset="-122"/>
              </a:rPr>
            </a:br>
            <a:endParaRPr lang="zh-CN" altLang="en-US" sz="1800" dirty="0" smtClean="0">
              <a:latin typeface="宋体"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99CCFF">
                <a:gamma/>
                <a:shade val="46275"/>
                <a:invGamma/>
              </a:srgbClr>
            </a:gs>
            <a:gs pos="100000">
              <a:srgbClr val="99CCFF"/>
            </a:gs>
          </a:gsLst>
          <a:lin ang="0" scaled="1"/>
        </a:gradFill>
        <a:ln w="50800" cap="flat" cmpd="sng" algn="ctr">
          <a:solidFill>
            <a:srgbClr val="FF0000"/>
          </a:solidFill>
          <a:prstDash val="solid"/>
          <a:round/>
          <a:headEnd type="none" w="med" len="med"/>
          <a:tailEnd type="none" w="med" len="med"/>
        </a:ln>
        <a:effectLst/>
      </a:spPr>
      <a:bodyPr rot="10800000" vert="horz" wrap="none" lIns="90488" tIns="44450" rIns="90488" bIns="4445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FF0000"/>
            </a:solidFill>
            <a:effectLst/>
            <a:latin typeface="Arial" charset="0"/>
            <a:ea typeface="宋体" pitchFamily="2" charset="-122"/>
          </a:defRPr>
        </a:defPPr>
      </a:lstStyle>
    </a:spDef>
    <a:lnDef>
      <a:spPr bwMode="auto">
        <a:xfrm>
          <a:off x="0" y="0"/>
          <a:ext cx="1" cy="1"/>
        </a:xfrm>
        <a:custGeom>
          <a:avLst/>
          <a:gdLst/>
          <a:ahLst/>
          <a:cxnLst/>
          <a:rect l="0" t="0" r="0" b="0"/>
          <a:pathLst/>
        </a:custGeom>
        <a:gradFill rotWithShape="0">
          <a:gsLst>
            <a:gs pos="0">
              <a:srgbClr val="99CCFF">
                <a:gamma/>
                <a:shade val="46275"/>
                <a:invGamma/>
              </a:srgbClr>
            </a:gs>
            <a:gs pos="100000">
              <a:srgbClr val="99CCFF"/>
            </a:gs>
          </a:gsLst>
          <a:lin ang="0" scaled="1"/>
        </a:gradFill>
        <a:ln w="50800" cap="flat" cmpd="sng" algn="ctr">
          <a:solidFill>
            <a:srgbClr val="FF0000"/>
          </a:solidFill>
          <a:prstDash val="solid"/>
          <a:round/>
          <a:headEnd type="none" w="med" len="med"/>
          <a:tailEnd type="none" w="med" len="med"/>
        </a:ln>
        <a:effectLst/>
      </a:spPr>
      <a:bodyPr rot="10800000" vert="horz" wrap="none" lIns="90488" tIns="44450" rIns="90488" bIns="4445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FF0000"/>
            </a:solidFill>
            <a:effectLst/>
            <a:latin typeface="Arial" charset="0"/>
            <a:ea typeface="宋体" pitchFamily="2" charset="-122"/>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1753</TotalTime>
  <Words>5223</Words>
  <Application>Microsoft Office PowerPoint</Application>
  <PresentationFormat>全屏显示(4:3)</PresentationFormat>
  <Paragraphs>1349</Paragraphs>
  <Slides>40</Slides>
  <Notes>25</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40</vt:i4>
      </vt:variant>
    </vt:vector>
  </HeadingPairs>
  <TitlesOfParts>
    <vt:vector size="58" baseType="lpstr">
      <vt:lpstr>Arial Unicode MS</vt:lpstr>
      <vt:lpstr>方正舒体</vt:lpstr>
      <vt:lpstr>方正姚体</vt:lpstr>
      <vt:lpstr>仿宋_GB2312</vt:lpstr>
      <vt:lpstr>黑体</vt:lpstr>
      <vt:lpstr>华文楷体</vt:lpstr>
      <vt:lpstr>华文细黑</vt:lpstr>
      <vt:lpstr>华文新魏</vt:lpstr>
      <vt:lpstr>楷体_GB2312</vt:lpstr>
      <vt:lpstr>宋体</vt:lpstr>
      <vt:lpstr>幼圆</vt:lpstr>
      <vt:lpstr>Arial</vt:lpstr>
      <vt:lpstr>Arial Black</vt:lpstr>
      <vt:lpstr>Gill Sans MT</vt:lpstr>
      <vt:lpstr>Tahoma</vt:lpstr>
      <vt:lpstr>Times New Roman</vt:lpstr>
      <vt:lpstr>Wingdings</vt:lpstr>
      <vt:lpstr>1_Blends</vt:lpstr>
      <vt:lpstr>Computer Networking </vt:lpstr>
      <vt:lpstr>Computer Networking </vt:lpstr>
      <vt:lpstr>About me</vt:lpstr>
      <vt:lpstr>计算机网络考研大纲 </vt:lpstr>
      <vt:lpstr>一、计算机网络体系结构 </vt:lpstr>
      <vt:lpstr>二、物理层 </vt:lpstr>
      <vt:lpstr>三、数据链路层 </vt:lpstr>
      <vt:lpstr>三、数据链路层 </vt:lpstr>
      <vt:lpstr>四、网络层 </vt:lpstr>
      <vt:lpstr>四、网络层 </vt:lpstr>
      <vt:lpstr>五、传输层 </vt:lpstr>
      <vt:lpstr>六、应用层</vt:lpstr>
      <vt:lpstr>About the Course</vt:lpstr>
      <vt:lpstr>Textbook, References Books</vt:lpstr>
      <vt:lpstr>Textbook, References Books</vt:lpstr>
      <vt:lpstr>Textbook, References Books</vt:lpstr>
      <vt:lpstr>Textbook, References Books</vt:lpstr>
      <vt:lpstr>Textbook (计算机网络原理A)</vt:lpstr>
      <vt:lpstr>Textbook(计算机网络原理A)</vt:lpstr>
      <vt:lpstr>Top 4 Computer Network Books Compared</vt:lpstr>
      <vt:lpstr>Reference Books</vt:lpstr>
      <vt:lpstr>Reference Books</vt:lpstr>
      <vt:lpstr>Reference Books</vt:lpstr>
      <vt:lpstr>Reference Books</vt:lpstr>
      <vt:lpstr>Reference Books</vt:lpstr>
      <vt:lpstr>Reference Books</vt:lpstr>
      <vt:lpstr>Reference Books</vt:lpstr>
      <vt:lpstr>Reference Books</vt:lpstr>
      <vt:lpstr>Reference Books</vt:lpstr>
      <vt:lpstr>Reference Books</vt:lpstr>
      <vt:lpstr>Reference Books</vt:lpstr>
      <vt:lpstr>PowerPoint 演示文稿</vt:lpstr>
      <vt:lpstr>Some words for College Students</vt:lpstr>
      <vt:lpstr>PowerPoint 演示文稿</vt:lpstr>
      <vt:lpstr>Some words for College Students</vt:lpstr>
      <vt:lpstr>三种网络技术人才</vt:lpstr>
      <vt:lpstr>该课程的授课思路</vt:lpstr>
      <vt:lpstr>Contents and Scheduling</vt:lpstr>
      <vt:lpstr>Requirements and contact…… </vt:lpstr>
      <vt:lpstr>PowerPoint 演示文稿</vt:lpstr>
    </vt:vector>
  </TitlesOfParts>
  <Company>NetLab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Networking  A Top-Down Approach Featuring the Internet</dc:title>
  <dc:creator>Chenzhe</dc:creator>
  <cp:lastModifiedBy>chenzhe</cp:lastModifiedBy>
  <cp:revision>192</cp:revision>
  <dcterms:created xsi:type="dcterms:W3CDTF">2005-08-02T14:29:30Z</dcterms:created>
  <dcterms:modified xsi:type="dcterms:W3CDTF">2020-06-23T00:38:20Z</dcterms:modified>
</cp:coreProperties>
</file>