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32"/>
  </p:notesMasterIdLst>
  <p:sldIdLst>
    <p:sldId id="256" r:id="rId2"/>
    <p:sldId id="330" r:id="rId3"/>
    <p:sldId id="324" r:id="rId4"/>
    <p:sldId id="257" r:id="rId5"/>
    <p:sldId id="334" r:id="rId6"/>
    <p:sldId id="372" r:id="rId7"/>
    <p:sldId id="335" r:id="rId8"/>
    <p:sldId id="367" r:id="rId9"/>
    <p:sldId id="368" r:id="rId10"/>
    <p:sldId id="369" r:id="rId11"/>
    <p:sldId id="370" r:id="rId12"/>
    <p:sldId id="371" r:id="rId13"/>
    <p:sldId id="366" r:id="rId14"/>
    <p:sldId id="333" r:id="rId15"/>
    <p:sldId id="360" r:id="rId16"/>
    <p:sldId id="365" r:id="rId17"/>
    <p:sldId id="336" r:id="rId18"/>
    <p:sldId id="349" r:id="rId19"/>
    <p:sldId id="350" r:id="rId20"/>
    <p:sldId id="354" r:id="rId21"/>
    <p:sldId id="355" r:id="rId22"/>
    <p:sldId id="356" r:id="rId23"/>
    <p:sldId id="357" r:id="rId24"/>
    <p:sldId id="358" r:id="rId25"/>
    <p:sldId id="359" r:id="rId26"/>
    <p:sldId id="361" r:id="rId27"/>
    <p:sldId id="363" r:id="rId28"/>
    <p:sldId id="362" r:id="rId29"/>
    <p:sldId id="328" r:id="rId30"/>
    <p:sldId id="271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5" autoAdjust="0"/>
    <p:restoredTop sz="90929"/>
  </p:normalViewPr>
  <p:slideViewPr>
    <p:cSldViewPr>
      <p:cViewPr>
        <p:scale>
          <a:sx n="125" d="100"/>
          <a:sy n="125" d="100"/>
        </p:scale>
        <p:origin x="816" y="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4" Type="http://schemas.openxmlformats.org/officeDocument/2006/relationships/slide" Target="slides/slide3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D7AFB-F7AE-41F9-966A-1464B335A6C6}" type="doc">
      <dgm:prSet loTypeId="urn:microsoft.com/office/officeart/2005/8/layout/pyramid2" loCatId="list" qsTypeId="urn:microsoft.com/office/officeart/2005/8/quickstyle/simple5" qsCatId="simple" csTypeId="urn:microsoft.com/office/officeart/2005/8/colors/accent1_2" csCatId="accent1" phldr="1"/>
      <dgm:spPr/>
    </dgm:pt>
    <dgm:pt modelId="{273568A8-F8D2-45DD-8EA4-1B06A265887E}">
      <dgm:prSet phldrT="[文本]" custT="1"/>
      <dgm:spPr/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功能</a:t>
          </a:r>
        </a:p>
      </dgm:t>
    </dgm:pt>
    <dgm:pt modelId="{872DD144-82AC-410C-A9A6-B6FC5DD4E2F9}" type="parTrans" cxnId="{02789D23-EC4D-4D53-B8E2-EAD1BB51961D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A9C47A-8BEA-4500-96C8-6D27A14191A9}" type="sibTrans" cxnId="{02789D23-EC4D-4D53-B8E2-EAD1BB51961D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1A105-F63C-4533-85CD-8F3EA32AA3BE}">
      <dgm:prSet phldrT="[文本]" custT="1"/>
      <dgm:spPr/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性能</a:t>
          </a:r>
        </a:p>
      </dgm:t>
    </dgm:pt>
    <dgm:pt modelId="{A7F3CBDC-EE12-48C0-BED6-7948AB63B383}" type="parTrans" cxnId="{DB2B4AD9-0A35-4A14-BFA7-B1AD3C9D5065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7C0B3-58F3-4FF1-8081-B257FCEB42CF}" type="sibTrans" cxnId="{DB2B4AD9-0A35-4A14-BFA7-B1AD3C9D5065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056EF3-1080-45AB-8ABC-18DAA30EE062}">
      <dgm:prSet phldrT="[文本]" custT="1"/>
      <dgm:spPr/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兼容性</a:t>
          </a:r>
        </a:p>
      </dgm:t>
    </dgm:pt>
    <dgm:pt modelId="{039841FA-2D06-4B96-B884-DD490D19A356}" type="parTrans" cxnId="{308B25B3-DF18-4CF2-AB57-0A6CABE7DC49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E6057-4DF5-403C-BBC3-C4988B27A003}" type="sibTrans" cxnId="{308B25B3-DF18-4CF2-AB57-0A6CABE7DC49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EA287-0122-4ACF-8636-D0AA6074067F}">
      <dgm:prSet phldrT="[文本]" custT="1"/>
      <dgm:spPr/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可用性</a:t>
          </a:r>
        </a:p>
      </dgm:t>
    </dgm:pt>
    <dgm:pt modelId="{6E3CC8F8-7D9D-42DD-B687-86C0061966B5}" type="parTrans" cxnId="{93739760-A69D-43A7-82F0-5B68008C1315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E3A60D-66AB-43AD-976A-F943C892C454}" type="sibTrans" cxnId="{93739760-A69D-43A7-82F0-5B68008C1315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4E4C0C-DE24-4259-9E7B-9D0D425CA1B9}">
      <dgm:prSet phldrT="[文本]" custT="1"/>
      <dgm:spPr/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安全性</a:t>
          </a:r>
        </a:p>
      </dgm:t>
    </dgm:pt>
    <dgm:pt modelId="{86B9EEE0-28E8-4A0D-A526-BF2393147C55}" type="parTrans" cxnId="{6915DA33-A5E5-4A8D-A0A4-3C59F6032717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44E7F5-F562-4832-A6AA-F18209EAB584}" type="sibTrans" cxnId="{6915DA33-A5E5-4A8D-A0A4-3C59F6032717}">
      <dgm:prSet/>
      <dgm:spPr/>
      <dgm:t>
        <a:bodyPr/>
        <a:lstStyle/>
        <a:p>
          <a:endParaRPr lang="zh-CN" altLang="en-US" sz="2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41A07-7782-4F70-8728-E2B00E3E3777}" type="pres">
      <dgm:prSet presAssocID="{971D7AFB-F7AE-41F9-966A-1464B335A6C6}" presName="compositeShape" presStyleCnt="0">
        <dgm:presLayoutVars>
          <dgm:dir/>
          <dgm:resizeHandles/>
        </dgm:presLayoutVars>
      </dgm:prSet>
      <dgm:spPr/>
    </dgm:pt>
    <dgm:pt modelId="{AE2E6238-E362-42ED-852A-DD7828A418A3}" type="pres">
      <dgm:prSet presAssocID="{971D7AFB-F7AE-41F9-966A-1464B335A6C6}" presName="pyramid" presStyleLbl="node1" presStyleIdx="0" presStyleCnt="1" custLinFactNeighborX="2535" custLinFactNeighborY="-17500"/>
      <dgm:spPr/>
    </dgm:pt>
    <dgm:pt modelId="{D0E6EB2D-A7E9-4E1E-99DE-A05DCFFE2AE5}" type="pres">
      <dgm:prSet presAssocID="{971D7AFB-F7AE-41F9-966A-1464B335A6C6}" presName="theList" presStyleCnt="0"/>
      <dgm:spPr/>
    </dgm:pt>
    <dgm:pt modelId="{D62C2284-EFA3-49CE-80EF-B0DC9A57B957}" type="pres">
      <dgm:prSet presAssocID="{273568A8-F8D2-45DD-8EA4-1B06A265887E}" presName="aNode" presStyleLbl="fgAcc1" presStyleIdx="0" presStyleCnt="5" custLinFactY="51795" custLinFactNeighborX="-42283" custLinFactNeighborY="100000">
        <dgm:presLayoutVars>
          <dgm:bulletEnabled val="1"/>
        </dgm:presLayoutVars>
      </dgm:prSet>
      <dgm:spPr/>
    </dgm:pt>
    <dgm:pt modelId="{C34FFD7D-93C1-4D40-B971-A117BDB702ED}" type="pres">
      <dgm:prSet presAssocID="{273568A8-F8D2-45DD-8EA4-1B06A265887E}" presName="aSpace" presStyleCnt="0"/>
      <dgm:spPr/>
    </dgm:pt>
    <dgm:pt modelId="{4B778C29-DF70-4898-9687-1C635B7906A0}" type="pres">
      <dgm:prSet presAssocID="{3811A105-F63C-4533-85CD-8F3EA32AA3BE}" presName="aNode" presStyleLbl="fgAcc1" presStyleIdx="1" presStyleCnt="5" custLinFactY="51795" custLinFactNeighborX="-42283" custLinFactNeighborY="100000">
        <dgm:presLayoutVars>
          <dgm:bulletEnabled val="1"/>
        </dgm:presLayoutVars>
      </dgm:prSet>
      <dgm:spPr/>
    </dgm:pt>
    <dgm:pt modelId="{C3C06D00-0AB4-4784-9183-DFAE0A2E60B1}" type="pres">
      <dgm:prSet presAssocID="{3811A105-F63C-4533-85CD-8F3EA32AA3BE}" presName="aSpace" presStyleCnt="0"/>
      <dgm:spPr/>
    </dgm:pt>
    <dgm:pt modelId="{DABDAE72-72DC-4535-BB9D-92B7961EEC19}" type="pres">
      <dgm:prSet presAssocID="{47056EF3-1080-45AB-8ABC-18DAA30EE062}" presName="aNode" presStyleLbl="fgAcc1" presStyleIdx="2" presStyleCnt="5" custLinFactY="51795" custLinFactNeighborX="-42283" custLinFactNeighborY="100000">
        <dgm:presLayoutVars>
          <dgm:bulletEnabled val="1"/>
        </dgm:presLayoutVars>
      </dgm:prSet>
      <dgm:spPr/>
    </dgm:pt>
    <dgm:pt modelId="{9FCEC0D4-4AE7-49E6-A39F-C91871400629}" type="pres">
      <dgm:prSet presAssocID="{47056EF3-1080-45AB-8ABC-18DAA30EE062}" presName="aSpace" presStyleCnt="0"/>
      <dgm:spPr/>
    </dgm:pt>
    <dgm:pt modelId="{43B29456-7A28-4757-865F-5530BB580565}" type="pres">
      <dgm:prSet presAssocID="{762EA287-0122-4ACF-8636-D0AA6074067F}" presName="aNode" presStyleLbl="fgAcc1" presStyleIdx="3" presStyleCnt="5" custLinFactY="51795" custLinFactNeighborX="-42283" custLinFactNeighborY="100000">
        <dgm:presLayoutVars>
          <dgm:bulletEnabled val="1"/>
        </dgm:presLayoutVars>
      </dgm:prSet>
      <dgm:spPr/>
    </dgm:pt>
    <dgm:pt modelId="{6A33A145-BADC-41C1-B4CB-AC8E4200E84E}" type="pres">
      <dgm:prSet presAssocID="{762EA287-0122-4ACF-8636-D0AA6074067F}" presName="aSpace" presStyleCnt="0"/>
      <dgm:spPr/>
    </dgm:pt>
    <dgm:pt modelId="{B2AD486A-568D-48EA-8103-26625348FB22}" type="pres">
      <dgm:prSet presAssocID="{164E4C0C-DE24-4259-9E7B-9D0D425CA1B9}" presName="aNode" presStyleLbl="fgAcc1" presStyleIdx="4" presStyleCnt="5" custLinFactY="51795" custLinFactNeighborX="-42283" custLinFactNeighborY="100000">
        <dgm:presLayoutVars>
          <dgm:bulletEnabled val="1"/>
        </dgm:presLayoutVars>
      </dgm:prSet>
      <dgm:spPr/>
    </dgm:pt>
    <dgm:pt modelId="{1E5F7858-2C8B-4CA3-9B8C-F0EC2EA6BB51}" type="pres">
      <dgm:prSet presAssocID="{164E4C0C-DE24-4259-9E7B-9D0D425CA1B9}" presName="aSpace" presStyleCnt="0"/>
      <dgm:spPr/>
    </dgm:pt>
  </dgm:ptLst>
  <dgm:cxnLst>
    <dgm:cxn modelId="{4D43DF01-FEA1-41E6-B35A-08E8EB5C5A81}" type="presOf" srcId="{47056EF3-1080-45AB-8ABC-18DAA30EE062}" destId="{DABDAE72-72DC-4535-BB9D-92B7961EEC19}" srcOrd="0" destOrd="0" presId="urn:microsoft.com/office/officeart/2005/8/layout/pyramid2"/>
    <dgm:cxn modelId="{02789D23-EC4D-4D53-B8E2-EAD1BB51961D}" srcId="{971D7AFB-F7AE-41F9-966A-1464B335A6C6}" destId="{273568A8-F8D2-45DD-8EA4-1B06A265887E}" srcOrd="0" destOrd="0" parTransId="{872DD144-82AC-410C-A9A6-B6FC5DD4E2F9}" sibTransId="{87A9C47A-8BEA-4500-96C8-6D27A14191A9}"/>
    <dgm:cxn modelId="{31676B28-3E5C-427D-A7D2-05A2B8406969}" type="presOf" srcId="{273568A8-F8D2-45DD-8EA4-1B06A265887E}" destId="{D62C2284-EFA3-49CE-80EF-B0DC9A57B957}" srcOrd="0" destOrd="0" presId="urn:microsoft.com/office/officeart/2005/8/layout/pyramid2"/>
    <dgm:cxn modelId="{6915DA33-A5E5-4A8D-A0A4-3C59F6032717}" srcId="{971D7AFB-F7AE-41F9-966A-1464B335A6C6}" destId="{164E4C0C-DE24-4259-9E7B-9D0D425CA1B9}" srcOrd="4" destOrd="0" parTransId="{86B9EEE0-28E8-4A0D-A526-BF2393147C55}" sibTransId="{0844E7F5-F562-4832-A6AA-F18209EAB584}"/>
    <dgm:cxn modelId="{93739760-A69D-43A7-82F0-5B68008C1315}" srcId="{971D7AFB-F7AE-41F9-966A-1464B335A6C6}" destId="{762EA287-0122-4ACF-8636-D0AA6074067F}" srcOrd="3" destOrd="0" parTransId="{6E3CC8F8-7D9D-42DD-B687-86C0061966B5}" sibTransId="{F0E3A60D-66AB-43AD-976A-F943C892C454}"/>
    <dgm:cxn modelId="{DFC18666-480B-464D-93E2-0C9235C77087}" type="presOf" srcId="{971D7AFB-F7AE-41F9-966A-1464B335A6C6}" destId="{BF041A07-7782-4F70-8728-E2B00E3E3777}" srcOrd="0" destOrd="0" presId="urn:microsoft.com/office/officeart/2005/8/layout/pyramid2"/>
    <dgm:cxn modelId="{66598B67-B05A-4933-A524-A6C82281CE64}" type="presOf" srcId="{164E4C0C-DE24-4259-9E7B-9D0D425CA1B9}" destId="{B2AD486A-568D-48EA-8103-26625348FB22}" srcOrd="0" destOrd="0" presId="urn:microsoft.com/office/officeart/2005/8/layout/pyramid2"/>
    <dgm:cxn modelId="{3FE27556-D503-469A-90EE-9F1C62868F1A}" type="presOf" srcId="{762EA287-0122-4ACF-8636-D0AA6074067F}" destId="{43B29456-7A28-4757-865F-5530BB580565}" srcOrd="0" destOrd="0" presId="urn:microsoft.com/office/officeart/2005/8/layout/pyramid2"/>
    <dgm:cxn modelId="{308B25B3-DF18-4CF2-AB57-0A6CABE7DC49}" srcId="{971D7AFB-F7AE-41F9-966A-1464B335A6C6}" destId="{47056EF3-1080-45AB-8ABC-18DAA30EE062}" srcOrd="2" destOrd="0" parTransId="{039841FA-2D06-4B96-B884-DD490D19A356}" sibTransId="{5BEE6057-4DF5-403C-BBC3-C4988B27A003}"/>
    <dgm:cxn modelId="{5586C6D7-389B-4661-B5D6-AF18209E765C}" type="presOf" srcId="{3811A105-F63C-4533-85CD-8F3EA32AA3BE}" destId="{4B778C29-DF70-4898-9687-1C635B7906A0}" srcOrd="0" destOrd="0" presId="urn:microsoft.com/office/officeart/2005/8/layout/pyramid2"/>
    <dgm:cxn modelId="{DB2B4AD9-0A35-4A14-BFA7-B1AD3C9D5065}" srcId="{971D7AFB-F7AE-41F9-966A-1464B335A6C6}" destId="{3811A105-F63C-4533-85CD-8F3EA32AA3BE}" srcOrd="1" destOrd="0" parTransId="{A7F3CBDC-EE12-48C0-BED6-7948AB63B383}" sibTransId="{BF67C0B3-58F3-4FF1-8081-B257FCEB42CF}"/>
    <dgm:cxn modelId="{58E89C8C-D4E9-47B7-8ABF-629F931BD0F7}" type="presParOf" srcId="{BF041A07-7782-4F70-8728-E2B00E3E3777}" destId="{AE2E6238-E362-42ED-852A-DD7828A418A3}" srcOrd="0" destOrd="0" presId="urn:microsoft.com/office/officeart/2005/8/layout/pyramid2"/>
    <dgm:cxn modelId="{B32830A6-BD11-4A18-9A18-4351B63067BB}" type="presParOf" srcId="{BF041A07-7782-4F70-8728-E2B00E3E3777}" destId="{D0E6EB2D-A7E9-4E1E-99DE-A05DCFFE2AE5}" srcOrd="1" destOrd="0" presId="urn:microsoft.com/office/officeart/2005/8/layout/pyramid2"/>
    <dgm:cxn modelId="{B2D9A17A-C7CA-4474-BA06-6F0C832C8FD4}" type="presParOf" srcId="{D0E6EB2D-A7E9-4E1E-99DE-A05DCFFE2AE5}" destId="{D62C2284-EFA3-49CE-80EF-B0DC9A57B957}" srcOrd="0" destOrd="0" presId="urn:microsoft.com/office/officeart/2005/8/layout/pyramid2"/>
    <dgm:cxn modelId="{94B1EBA1-310B-4B3B-8503-2781A117F11B}" type="presParOf" srcId="{D0E6EB2D-A7E9-4E1E-99DE-A05DCFFE2AE5}" destId="{C34FFD7D-93C1-4D40-B971-A117BDB702ED}" srcOrd="1" destOrd="0" presId="urn:microsoft.com/office/officeart/2005/8/layout/pyramid2"/>
    <dgm:cxn modelId="{E6A56DCB-F84E-4984-919E-E04EC5A213DA}" type="presParOf" srcId="{D0E6EB2D-A7E9-4E1E-99DE-A05DCFFE2AE5}" destId="{4B778C29-DF70-4898-9687-1C635B7906A0}" srcOrd="2" destOrd="0" presId="urn:microsoft.com/office/officeart/2005/8/layout/pyramid2"/>
    <dgm:cxn modelId="{9D28895A-1104-480A-B68D-28F8EDAB7365}" type="presParOf" srcId="{D0E6EB2D-A7E9-4E1E-99DE-A05DCFFE2AE5}" destId="{C3C06D00-0AB4-4784-9183-DFAE0A2E60B1}" srcOrd="3" destOrd="0" presId="urn:microsoft.com/office/officeart/2005/8/layout/pyramid2"/>
    <dgm:cxn modelId="{46361F28-8A92-4787-A945-D7C38CF26A17}" type="presParOf" srcId="{D0E6EB2D-A7E9-4E1E-99DE-A05DCFFE2AE5}" destId="{DABDAE72-72DC-4535-BB9D-92B7961EEC19}" srcOrd="4" destOrd="0" presId="urn:microsoft.com/office/officeart/2005/8/layout/pyramid2"/>
    <dgm:cxn modelId="{DFBC549E-C27C-4D54-9D18-CEDC2DFD6A68}" type="presParOf" srcId="{D0E6EB2D-A7E9-4E1E-99DE-A05DCFFE2AE5}" destId="{9FCEC0D4-4AE7-49E6-A39F-C91871400629}" srcOrd="5" destOrd="0" presId="urn:microsoft.com/office/officeart/2005/8/layout/pyramid2"/>
    <dgm:cxn modelId="{61B70778-2BA9-429D-A795-179F7688DFAC}" type="presParOf" srcId="{D0E6EB2D-A7E9-4E1E-99DE-A05DCFFE2AE5}" destId="{43B29456-7A28-4757-865F-5530BB580565}" srcOrd="6" destOrd="0" presId="urn:microsoft.com/office/officeart/2005/8/layout/pyramid2"/>
    <dgm:cxn modelId="{99BBF8EB-1697-44B6-8784-3628F5800A86}" type="presParOf" srcId="{D0E6EB2D-A7E9-4E1E-99DE-A05DCFFE2AE5}" destId="{6A33A145-BADC-41C1-B4CB-AC8E4200E84E}" srcOrd="7" destOrd="0" presId="urn:microsoft.com/office/officeart/2005/8/layout/pyramid2"/>
    <dgm:cxn modelId="{29A720CF-4ABE-46B8-BC87-6F7717C22EEF}" type="presParOf" srcId="{D0E6EB2D-A7E9-4E1E-99DE-A05DCFFE2AE5}" destId="{B2AD486A-568D-48EA-8103-26625348FB22}" srcOrd="8" destOrd="0" presId="urn:microsoft.com/office/officeart/2005/8/layout/pyramid2"/>
    <dgm:cxn modelId="{63FEB545-F5B5-4E5D-AD77-DE03BA0FE517}" type="presParOf" srcId="{D0E6EB2D-A7E9-4E1E-99DE-A05DCFFE2AE5}" destId="{1E5F7858-2C8B-4CA3-9B8C-F0EC2EA6BB5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0E0DB-CE61-4389-9171-D2C01DFFF667}" type="doc">
      <dgm:prSet loTypeId="urn:microsoft.com/office/officeart/2005/8/layout/hProcess3" loCatId="process" qsTypeId="urn:microsoft.com/office/officeart/2005/8/quickstyle/simple5" qsCatId="simple" csTypeId="urn:microsoft.com/office/officeart/2005/8/colors/accent1_2" csCatId="accent1" phldr="1"/>
      <dgm:spPr/>
    </dgm:pt>
    <dgm:pt modelId="{667A652B-2A03-48F0-8DCF-A8C7164CCA90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软件质量评价</a:t>
          </a:r>
        </a:p>
      </dgm:t>
    </dgm:pt>
    <dgm:pt modelId="{49849905-636A-4DD4-976B-A10417E4C953}" type="parTrans" cxnId="{E7239DB2-AC38-4A11-9DDE-A6761E6E4A93}">
      <dgm:prSet/>
      <dgm:spPr/>
      <dgm:t>
        <a:bodyPr/>
        <a:lstStyle/>
        <a:p>
          <a:endParaRPr lang="zh-CN" altLang="en-US"/>
        </a:p>
      </dgm:t>
    </dgm:pt>
    <dgm:pt modelId="{39E8DC7A-E7F7-4446-938F-8BFEDA5C3378}" type="sibTrans" cxnId="{E7239DB2-AC38-4A11-9DDE-A6761E6E4A93}">
      <dgm:prSet/>
      <dgm:spPr/>
      <dgm:t>
        <a:bodyPr/>
        <a:lstStyle/>
        <a:p>
          <a:endParaRPr lang="zh-CN" altLang="en-US"/>
        </a:p>
      </dgm:t>
    </dgm:pt>
    <dgm:pt modelId="{782DBE31-C51A-4C17-A7C1-61D635604F60}" type="pres">
      <dgm:prSet presAssocID="{F110E0DB-CE61-4389-9171-D2C01DFFF667}" presName="Name0" presStyleCnt="0">
        <dgm:presLayoutVars>
          <dgm:dir/>
          <dgm:animLvl val="lvl"/>
          <dgm:resizeHandles val="exact"/>
        </dgm:presLayoutVars>
      </dgm:prSet>
      <dgm:spPr/>
    </dgm:pt>
    <dgm:pt modelId="{83BB9070-2046-4C21-992E-1A7D81754B05}" type="pres">
      <dgm:prSet presAssocID="{F110E0DB-CE61-4389-9171-D2C01DFFF667}" presName="dummy" presStyleCnt="0"/>
      <dgm:spPr/>
    </dgm:pt>
    <dgm:pt modelId="{08E92D8A-73B6-4C6F-B5F8-A0B1845AD0F3}" type="pres">
      <dgm:prSet presAssocID="{F110E0DB-CE61-4389-9171-D2C01DFFF667}" presName="linH" presStyleCnt="0"/>
      <dgm:spPr/>
    </dgm:pt>
    <dgm:pt modelId="{FECF588C-C1D8-4437-A162-978325884FCB}" type="pres">
      <dgm:prSet presAssocID="{F110E0DB-CE61-4389-9171-D2C01DFFF667}" presName="padding1" presStyleCnt="0"/>
      <dgm:spPr/>
    </dgm:pt>
    <dgm:pt modelId="{85C5C565-72E9-4D42-BDC1-715A4EC0C989}" type="pres">
      <dgm:prSet presAssocID="{667A652B-2A03-48F0-8DCF-A8C7164CCA90}" presName="linV" presStyleCnt="0"/>
      <dgm:spPr/>
    </dgm:pt>
    <dgm:pt modelId="{0436D40C-B22B-4AEF-B175-B5D558BF70F8}" type="pres">
      <dgm:prSet presAssocID="{667A652B-2A03-48F0-8DCF-A8C7164CCA90}" presName="spVertical1" presStyleCnt="0"/>
      <dgm:spPr/>
    </dgm:pt>
    <dgm:pt modelId="{902E961A-FD0A-4883-A4C3-54B0342B0251}" type="pres">
      <dgm:prSet presAssocID="{667A652B-2A03-48F0-8DCF-A8C7164CCA90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989BA5-EF25-4532-9862-9C569D53B5B1}" type="pres">
      <dgm:prSet presAssocID="{667A652B-2A03-48F0-8DCF-A8C7164CCA90}" presName="spVertical2" presStyleCnt="0"/>
      <dgm:spPr/>
    </dgm:pt>
    <dgm:pt modelId="{021B72A1-BD1E-479E-ACFB-7E9E041C6A5C}" type="pres">
      <dgm:prSet presAssocID="{667A652B-2A03-48F0-8DCF-A8C7164CCA90}" presName="spVertical3" presStyleCnt="0"/>
      <dgm:spPr/>
    </dgm:pt>
    <dgm:pt modelId="{A8C15C41-129F-4807-9823-C101078FB998}" type="pres">
      <dgm:prSet presAssocID="{F110E0DB-CE61-4389-9171-D2C01DFFF667}" presName="padding2" presStyleCnt="0"/>
      <dgm:spPr/>
    </dgm:pt>
    <dgm:pt modelId="{0A592B25-EB51-4E16-BBD8-9D875A528D14}" type="pres">
      <dgm:prSet presAssocID="{F110E0DB-CE61-4389-9171-D2C01DFFF667}" presName="negArrow" presStyleCnt="0"/>
      <dgm:spPr/>
    </dgm:pt>
    <dgm:pt modelId="{EF818808-A786-4A85-99DE-2FFD403F8232}" type="pres">
      <dgm:prSet presAssocID="{F110E0DB-CE61-4389-9171-D2C01DFFF667}" presName="backgroundArrow" presStyleLbl="node1" presStyleIdx="0" presStyleCnt="1"/>
      <dgm:spPr/>
    </dgm:pt>
  </dgm:ptLst>
  <dgm:cxnLst>
    <dgm:cxn modelId="{99C25108-871A-4F61-80E6-368259A31B43}" type="presOf" srcId="{667A652B-2A03-48F0-8DCF-A8C7164CCA90}" destId="{902E961A-FD0A-4883-A4C3-54B0342B0251}" srcOrd="0" destOrd="0" presId="urn:microsoft.com/office/officeart/2005/8/layout/hProcess3"/>
    <dgm:cxn modelId="{3FEA924A-36C7-4E3C-80C9-06A181C731F7}" type="presOf" srcId="{F110E0DB-CE61-4389-9171-D2C01DFFF667}" destId="{782DBE31-C51A-4C17-A7C1-61D635604F60}" srcOrd="0" destOrd="0" presId="urn:microsoft.com/office/officeart/2005/8/layout/hProcess3"/>
    <dgm:cxn modelId="{E7239DB2-AC38-4A11-9DDE-A6761E6E4A93}" srcId="{F110E0DB-CE61-4389-9171-D2C01DFFF667}" destId="{667A652B-2A03-48F0-8DCF-A8C7164CCA90}" srcOrd="0" destOrd="0" parTransId="{49849905-636A-4DD4-976B-A10417E4C953}" sibTransId="{39E8DC7A-E7F7-4446-938F-8BFEDA5C3378}"/>
    <dgm:cxn modelId="{3CC59008-0091-4A7E-A336-1AF6DD1A93AC}" type="presParOf" srcId="{782DBE31-C51A-4C17-A7C1-61D635604F60}" destId="{83BB9070-2046-4C21-992E-1A7D81754B05}" srcOrd="0" destOrd="0" presId="urn:microsoft.com/office/officeart/2005/8/layout/hProcess3"/>
    <dgm:cxn modelId="{BC110A4A-8EFA-41ED-864B-3C430967D46E}" type="presParOf" srcId="{782DBE31-C51A-4C17-A7C1-61D635604F60}" destId="{08E92D8A-73B6-4C6F-B5F8-A0B1845AD0F3}" srcOrd="1" destOrd="0" presId="urn:microsoft.com/office/officeart/2005/8/layout/hProcess3"/>
    <dgm:cxn modelId="{51DBD22A-1F7A-40C4-8495-A9614006FA9F}" type="presParOf" srcId="{08E92D8A-73B6-4C6F-B5F8-A0B1845AD0F3}" destId="{FECF588C-C1D8-4437-A162-978325884FCB}" srcOrd="0" destOrd="0" presId="urn:microsoft.com/office/officeart/2005/8/layout/hProcess3"/>
    <dgm:cxn modelId="{B5C14CF1-5C28-4E73-86C4-FBE85AB99C60}" type="presParOf" srcId="{08E92D8A-73B6-4C6F-B5F8-A0B1845AD0F3}" destId="{85C5C565-72E9-4D42-BDC1-715A4EC0C989}" srcOrd="1" destOrd="0" presId="urn:microsoft.com/office/officeart/2005/8/layout/hProcess3"/>
    <dgm:cxn modelId="{D919ACB2-1AFE-4F55-8971-307E1D758C76}" type="presParOf" srcId="{85C5C565-72E9-4D42-BDC1-715A4EC0C989}" destId="{0436D40C-B22B-4AEF-B175-B5D558BF70F8}" srcOrd="0" destOrd="0" presId="urn:microsoft.com/office/officeart/2005/8/layout/hProcess3"/>
    <dgm:cxn modelId="{B2DF9E92-8BB5-4D85-A5B0-42CC5A5CDDF0}" type="presParOf" srcId="{85C5C565-72E9-4D42-BDC1-715A4EC0C989}" destId="{902E961A-FD0A-4883-A4C3-54B0342B0251}" srcOrd="1" destOrd="0" presId="urn:microsoft.com/office/officeart/2005/8/layout/hProcess3"/>
    <dgm:cxn modelId="{84E805C1-E384-4CA4-95DB-7DFC755E7F5C}" type="presParOf" srcId="{85C5C565-72E9-4D42-BDC1-715A4EC0C989}" destId="{6C989BA5-EF25-4532-9862-9C569D53B5B1}" srcOrd="2" destOrd="0" presId="urn:microsoft.com/office/officeart/2005/8/layout/hProcess3"/>
    <dgm:cxn modelId="{4AE9E775-025A-427D-BB9E-F51A290906E5}" type="presParOf" srcId="{85C5C565-72E9-4D42-BDC1-715A4EC0C989}" destId="{021B72A1-BD1E-479E-ACFB-7E9E041C6A5C}" srcOrd="3" destOrd="0" presId="urn:microsoft.com/office/officeart/2005/8/layout/hProcess3"/>
    <dgm:cxn modelId="{98F62580-D256-463C-9A97-3BDA1EE4175B}" type="presParOf" srcId="{08E92D8A-73B6-4C6F-B5F8-A0B1845AD0F3}" destId="{A8C15C41-129F-4807-9823-C101078FB998}" srcOrd="2" destOrd="0" presId="urn:microsoft.com/office/officeart/2005/8/layout/hProcess3"/>
    <dgm:cxn modelId="{F897C90A-C6F4-4BE7-B918-E96D5BE1B12E}" type="presParOf" srcId="{08E92D8A-73B6-4C6F-B5F8-A0B1845AD0F3}" destId="{0A592B25-EB51-4E16-BBD8-9D875A528D14}" srcOrd="3" destOrd="0" presId="urn:microsoft.com/office/officeart/2005/8/layout/hProcess3"/>
    <dgm:cxn modelId="{710867BB-CE23-4636-ADDB-50650A51BB8A}" type="presParOf" srcId="{08E92D8A-73B6-4C6F-B5F8-A0B1845AD0F3}" destId="{EF818808-A786-4A85-99DE-2FFD403F823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E6238-E362-42ED-852A-DD7828A418A3}">
      <dsp:nvSpPr>
        <dsp:cNvPr id="0" name=""/>
        <dsp:cNvSpPr/>
      </dsp:nvSpPr>
      <dsp:spPr>
        <a:xfrm>
          <a:off x="400864" y="0"/>
          <a:ext cx="3759882" cy="3759882"/>
        </a:xfrm>
        <a:prstGeom prst="triangl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50800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18700" prstMaterial="dkEdge">
          <a:bevelT w="44450" h="80600"/>
          <a:contourClr>
            <a:schemeClr val="accent1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2C2284-EFA3-49CE-80EF-B0DC9A57B957}">
      <dsp:nvSpPr>
        <dsp:cNvPr id="0" name=""/>
        <dsp:cNvSpPr/>
      </dsp:nvSpPr>
      <dsp:spPr>
        <a:xfrm>
          <a:off x="1152128" y="720081"/>
          <a:ext cx="2443923" cy="5346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lt1">
              <a:alpha val="9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</a:t>
          </a:r>
        </a:p>
      </dsp:txBody>
      <dsp:txXfrm>
        <a:off x="1178225" y="746178"/>
        <a:ext cx="2391729" cy="482414"/>
      </dsp:txXfrm>
    </dsp:sp>
    <dsp:sp modelId="{4B778C29-DF70-4898-9687-1C635B7906A0}">
      <dsp:nvSpPr>
        <dsp:cNvPr id="0" name=""/>
        <dsp:cNvSpPr/>
      </dsp:nvSpPr>
      <dsp:spPr>
        <a:xfrm>
          <a:off x="1152128" y="1321515"/>
          <a:ext cx="2443923" cy="5346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lt1">
              <a:alpha val="9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性能</a:t>
          </a:r>
        </a:p>
      </dsp:txBody>
      <dsp:txXfrm>
        <a:off x="1178225" y="1347612"/>
        <a:ext cx="2391729" cy="482414"/>
      </dsp:txXfrm>
    </dsp:sp>
    <dsp:sp modelId="{DABDAE72-72DC-4535-BB9D-92B7961EEC19}">
      <dsp:nvSpPr>
        <dsp:cNvPr id="0" name=""/>
        <dsp:cNvSpPr/>
      </dsp:nvSpPr>
      <dsp:spPr>
        <a:xfrm>
          <a:off x="1152128" y="1922950"/>
          <a:ext cx="2443923" cy="5346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lt1">
              <a:alpha val="9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兼容性</a:t>
          </a:r>
        </a:p>
      </dsp:txBody>
      <dsp:txXfrm>
        <a:off x="1178225" y="1949047"/>
        <a:ext cx="2391729" cy="482414"/>
      </dsp:txXfrm>
    </dsp:sp>
    <dsp:sp modelId="{43B29456-7A28-4757-865F-5530BB580565}">
      <dsp:nvSpPr>
        <dsp:cNvPr id="0" name=""/>
        <dsp:cNvSpPr/>
      </dsp:nvSpPr>
      <dsp:spPr>
        <a:xfrm>
          <a:off x="1152128" y="2524384"/>
          <a:ext cx="2443923" cy="5346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lt1">
              <a:alpha val="9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可用性</a:t>
          </a:r>
        </a:p>
      </dsp:txBody>
      <dsp:txXfrm>
        <a:off x="1178225" y="2550481"/>
        <a:ext cx="2391729" cy="482414"/>
      </dsp:txXfrm>
    </dsp:sp>
    <dsp:sp modelId="{B2AD486A-568D-48EA-8103-26625348FB22}">
      <dsp:nvSpPr>
        <dsp:cNvPr id="0" name=""/>
        <dsp:cNvSpPr/>
      </dsp:nvSpPr>
      <dsp:spPr>
        <a:xfrm>
          <a:off x="1152128" y="3125818"/>
          <a:ext cx="2443923" cy="5346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lt1">
              <a:alpha val="9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安全性</a:t>
          </a:r>
        </a:p>
      </dsp:txBody>
      <dsp:txXfrm>
        <a:off x="1178225" y="3151915"/>
        <a:ext cx="2391729" cy="48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18808-A786-4A85-99DE-2FFD403F8232}">
      <dsp:nvSpPr>
        <dsp:cNvPr id="0" name=""/>
        <dsp:cNvSpPr/>
      </dsp:nvSpPr>
      <dsp:spPr>
        <a:xfrm>
          <a:off x="0" y="29914"/>
          <a:ext cx="2880320" cy="1440000"/>
        </a:xfrm>
        <a:prstGeom prst="rightArrow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50800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18700" prstMaterial="dkEdge">
          <a:bevelT w="44450" h="80600"/>
          <a:contourClr>
            <a:schemeClr val="accent1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2E961A-FD0A-4883-A4C3-54B0342B0251}">
      <dsp:nvSpPr>
        <dsp:cNvPr id="0" name=""/>
        <dsp:cNvSpPr/>
      </dsp:nvSpPr>
      <dsp:spPr>
        <a:xfrm>
          <a:off x="232338" y="389914"/>
          <a:ext cx="2359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软件质量评价</a:t>
          </a:r>
        </a:p>
      </dsp:txBody>
      <dsp:txXfrm>
        <a:off x="232338" y="389914"/>
        <a:ext cx="23599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FFBDB1-6BCE-45C0-B3FE-510897582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8FB888C-1D96-4390-AAF1-3DFA954D05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DDB4C0-4E1D-4D84-9DD2-88B1E36451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9DEBA36-DDC9-444D-B2F4-486B45203E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F16377A-00A6-4C7B-99B8-4C93DBFBB1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8FC70166-149E-459A-B6BF-8DD8386B3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8718932-DA28-4EC0-895D-6D87FC356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F317E-A7AF-4604-9387-BD48A003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7C637-D878-40A1-B81E-34B80E82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E60F0-CE00-489E-9C5D-BAD958F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9832-019E-4195-AD29-29FC53E48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740956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5904-089F-45DA-B9E8-FBBC5EED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0A614-94CF-4A2B-A777-6661ABCC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2E212-129A-4591-98AC-7B97440E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906B0-CDD7-486A-9D09-C3B08A3A0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988495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0661D-B34E-4C1E-864C-5EBAC30A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5279C-1D47-438B-A18C-F60AC42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B0806-CDE7-4D2E-B89B-871E44E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AAD26-B043-459F-A412-EDE14C706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924315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070C8-95DF-4282-9942-30DC9C6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DCE9B-1FF5-45E0-91DE-6F2504C2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BC997-C380-46EA-9F86-5974F151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AC15E-1FDD-4703-8B34-4946884DA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52179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02808-C2CF-4B2B-9154-F5EAEDD7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78975-E075-407D-B8C8-CDF2E61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79212-4D38-46B6-BA6D-8063C2F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F552-7DE1-418C-A768-1CE973581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75771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34AE377-6F59-4CED-8AF9-85460820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CAEAAC-E990-4B24-ACEA-7144B1A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31CE0D-6A4B-46F2-B95B-B831E6C4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0FD1F-A358-466D-ABAF-4D54B6730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537051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B9DDBF2-33D3-4051-AC2E-DCF59E1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149B3E9-D999-4CBE-A521-69864258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B50B279-A465-420B-A528-61D9BC9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3F5E-8C59-460B-A176-8D517A9F2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474466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DC39FDC-66DA-4768-994A-E6864059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571EC1-1515-4F21-8B30-EE37C407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720130-6D33-4E43-9931-36F58783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591D8-FCF4-40CE-95BC-081FAD786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001311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673A29-A9DF-4A79-82D1-914D93EC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594877F-6CFC-466D-8753-6DDB68BA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B2FDBB4-3758-4D71-97EF-1C1F474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0F77-E9DB-4786-8564-DFDAB9792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902019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37240C7-F0C2-4AE0-82C0-0F13F903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FE73646-2578-4135-BCD6-D1104B0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7737AAC-0D28-43F2-B437-13906272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A016C-2440-4FEE-A45B-27B909FD9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231099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736E290-760D-4049-BF0D-F82F727E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A6A01E-EE90-40E6-B793-D573156E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818DC8A-5F7F-482B-81EA-D0175C65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6145-D86B-4E67-AEAB-5FE512CCC8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16590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A8E549C-0D78-4AAD-94B8-FC0FC16E74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7304D4C-B0FB-49CB-BEA5-BA916BBD0A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E9F08-6B3B-41A0-9FF1-B24F84323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4110-CF27-47A7-8D83-DBE54CFDA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5D53-0E7D-4A16-B894-D80C7A92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A2B1B6-1263-4814-86ED-56FB7303F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>
    <p:pull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ongwang@cug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E:\1-&#35745;&#31639;&#26426;&#23398;&#38498;\&#36719;&#20214;&#24037;&#31243;&#35762;&#20041;\&#36719;&#20214;&#24037;&#31243;\&#36719;&#20214;&#35780;&#20215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4CADE73E-EF64-44E4-95D3-3996DD41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z="6600" b="1">
                <a:latin typeface="微软雅黑" panose="020B0503020204020204" pitchFamily="34" charset="-122"/>
              </a:rPr>
              <a:t>1</a:t>
            </a:r>
            <a:r>
              <a:rPr lang="zh-CN" altLang="en-US" sz="6600" b="1">
                <a:latin typeface="微软雅黑" panose="020B0503020204020204" pitchFamily="34" charset="-122"/>
              </a:rPr>
              <a:t>、软件工程概论	</a:t>
            </a:r>
          </a:p>
        </p:txBody>
      </p:sp>
      <p:sp>
        <p:nvSpPr>
          <p:cNvPr id="3075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A57F2E-4528-4361-86D2-E105A1F8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314450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 勇</a:t>
            </a:r>
            <a:endParaRPr lang="en-US" altLang="zh-CN" sz="4800" b="1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年秋</a:t>
            </a:r>
          </a:p>
        </p:txBody>
      </p:sp>
      <p:sp>
        <p:nvSpPr>
          <p:cNvPr id="3076" name="Rectangle 71">
            <a:extLst>
              <a:ext uri="{FF2B5EF4-FFF2-40B4-BE49-F238E27FC236}">
                <a16:creationId xmlns:a16="http://schemas.microsoft.com/office/drawing/2014/main" id="{19F7CC14-EE73-4E33-ABC6-2E507CB79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CC353-56D9-49FF-A3C7-F5CC770FC75C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4" descr="2795196_230701084_2.jpg">
            <a:extLst>
              <a:ext uri="{FF2B5EF4-FFF2-40B4-BE49-F238E27FC236}">
                <a16:creationId xmlns:a16="http://schemas.microsoft.com/office/drawing/2014/main" id="{F8FD77D2-4114-4FB3-A24A-669D51058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274763"/>
            <a:ext cx="6840538" cy="3243262"/>
          </a:xfrm>
        </p:spPr>
      </p:pic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D774FC5D-34CE-449F-99E3-4D07B84B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3FC0B8-ED77-4C26-9F75-F04D20E13853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标题 1">
            <a:extLst>
              <a:ext uri="{FF2B5EF4-FFF2-40B4-BE49-F238E27FC236}">
                <a16:creationId xmlns:a16="http://schemas.microsoft.com/office/drawing/2014/main" id="{58981BF2-3645-4F67-8CAD-AF4568F1EE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1.2.2 F22</a:t>
            </a:r>
            <a:r>
              <a:rPr lang="zh-CN" altLang="en-US" sz="6000">
                <a:latin typeface="微软雅黑" panose="020B0503020204020204" pitchFamily="34" charset="-122"/>
              </a:rPr>
              <a:t>猛禽战斗机</a:t>
            </a:r>
          </a:p>
        </p:txBody>
      </p:sp>
    </p:spTree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C6D9DB-B019-4690-8DE0-43F17DEE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75" y="1428750"/>
            <a:ext cx="5113338" cy="3357563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F22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从夏威夷空军基地飞往日本，途径日期变更线时，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失灵，多个电脑系统崩溃，多次重启均告失败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飞行员无法确认飞行位置、速度和高度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幸运的是：当天天气很好，给猛禽加油的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KC-135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加油机引导返回夏威夷空军基地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id="{74D208BE-8E8D-4218-B69F-4DCC7D2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35C2E-1AE2-41E0-A3A7-713F4F3E93EC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2292" name="图片 4" descr="xin_491106080955265110032.jpg">
            <a:extLst>
              <a:ext uri="{FF2B5EF4-FFF2-40B4-BE49-F238E27FC236}">
                <a16:creationId xmlns:a16="http://schemas.microsoft.com/office/drawing/2014/main" id="{E9EAF743-32D5-420E-9295-EF474985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36688"/>
            <a:ext cx="28797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标题 1">
            <a:extLst>
              <a:ext uri="{FF2B5EF4-FFF2-40B4-BE49-F238E27FC236}">
                <a16:creationId xmlns:a16="http://schemas.microsoft.com/office/drawing/2014/main" id="{2FB19EEE-AB48-4468-B131-A68D4AE096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1.2.2 F22</a:t>
            </a:r>
            <a:r>
              <a:rPr lang="zh-CN" altLang="en-US" sz="6000">
                <a:latin typeface="微软雅黑" panose="020B0503020204020204" pitchFamily="34" charset="-122"/>
              </a:rPr>
              <a:t>猛禽战斗机</a:t>
            </a:r>
          </a:p>
        </p:txBody>
      </p:sp>
    </p:spTree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8BC06E-B867-4B77-9EEE-D624D1D0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428750"/>
            <a:ext cx="7494587" cy="2170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有程序员在编码中犯了一个小错误，引发了一系列问题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个小时，路克西德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马丁公司寄来新的软件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但却给各国敲响了软件质量控制的警钟</a:t>
            </a: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DDA21849-42EA-4382-AAEF-91DB5B6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F9B6A5-712C-40E1-9405-68E5E931321A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316" name="图片 5" descr="01300000254155126286607142158.jpg">
            <a:extLst>
              <a:ext uri="{FF2B5EF4-FFF2-40B4-BE49-F238E27FC236}">
                <a16:creationId xmlns:a16="http://schemas.microsoft.com/office/drawing/2014/main" id="{8FE00A71-3192-4D6E-A68B-BBE23840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00538"/>
            <a:ext cx="38163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标题 1">
            <a:extLst>
              <a:ext uri="{FF2B5EF4-FFF2-40B4-BE49-F238E27FC236}">
                <a16:creationId xmlns:a16="http://schemas.microsoft.com/office/drawing/2014/main" id="{67E01DC8-C73A-4372-83E7-D867E4AD8D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1.2.2 F22</a:t>
            </a:r>
            <a:r>
              <a:rPr lang="zh-CN" altLang="en-US" sz="6000">
                <a:latin typeface="微软雅黑" panose="020B0503020204020204" pitchFamily="34" charset="-122"/>
              </a:rPr>
              <a:t>猛禽战斗机</a:t>
            </a:r>
          </a:p>
        </p:txBody>
      </p:sp>
    </p:spTree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EAA1E316-7A5E-4B17-B93C-A9E3871E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39113" cy="857250"/>
          </a:xfrm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>
                <a:latin typeface="微软雅黑" pitchFamily="34" charset="-122"/>
              </a:rPr>
              <a:t>1.2.3 </a:t>
            </a:r>
            <a:r>
              <a:rPr lang="zh-CN" altLang="en-US" sz="6000" dirty="0">
                <a:latin typeface="微软雅黑" pitchFamily="34" charset="-122"/>
              </a:rPr>
              <a:t>软件危机突出表现 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8243EE-E7F7-4260-980D-ED41FC50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74763"/>
            <a:ext cx="7772400" cy="30861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）软件生产率低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）软件产品常常与用户的要求不一致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）软件规模的增长，带来了复杂度的增加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）不可维护性突出 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）对软件开发成本和进度的估计很不准确 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）软件文档不完整、不一致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）软件成本比例逐年上升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灯片编号占位符 5">
            <a:extLst>
              <a:ext uri="{FF2B5EF4-FFF2-40B4-BE49-F238E27FC236}">
                <a16:creationId xmlns:a16="http://schemas.microsoft.com/office/drawing/2014/main" id="{B8D89CDC-851F-434D-98E9-DD8DBA81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6850F-0E77-4496-B2EC-8F0F4EE1EFFE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341" name="Picture 6">
            <a:extLst>
              <a:ext uri="{FF2B5EF4-FFF2-40B4-BE49-F238E27FC236}">
                <a16:creationId xmlns:a16="http://schemas.microsoft.com/office/drawing/2014/main" id="{9F503608-7197-4470-B96B-DB2D84A6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767138"/>
            <a:ext cx="1871662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5B57FBF-8901-4683-8348-726AE2BEF0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 dirty="0">
                <a:latin typeface="微软雅黑" panose="020B0503020204020204" pitchFamily="34" charset="-122"/>
              </a:rPr>
              <a:t>1.2.4</a:t>
            </a:r>
            <a:r>
              <a:rPr lang="zh-CN" altLang="en-US" sz="6000" dirty="0">
                <a:latin typeface="微软雅黑" panose="020B0503020204020204" pitchFamily="34" charset="-122"/>
              </a:rPr>
              <a:t>软件危机原因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2EF875-3E98-4311-8A84-7AD3A3D7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76350"/>
            <a:ext cx="8353425" cy="3743325"/>
          </a:xfrm>
        </p:spPr>
        <p:txBody>
          <a:bodyPr/>
          <a:lstStyle/>
          <a:p>
            <a:pPr marL="1200150" lvl="1" indent="-7429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软件独有的特点给开发和维护带来困难 </a:t>
            </a:r>
          </a:p>
          <a:p>
            <a:pPr marL="1200150" lvl="1" indent="-7429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软件人员的错误认识 </a:t>
            </a:r>
          </a:p>
          <a:p>
            <a:pPr marL="1200150" lvl="1" indent="-7429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软件维护成本和难度急剧增加 </a:t>
            </a:r>
          </a:p>
          <a:p>
            <a:pPr marL="1200150" lvl="1" indent="-7429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软件生产技术进步缓慢，软件开发工具自动化程度低</a:t>
            </a:r>
          </a:p>
          <a:p>
            <a:pPr marL="1200150" lvl="1" indent="-742950" algn="just" eaLnBrk="1" hangingPunct="1">
              <a:buFontTx/>
              <a:buAutoNum type="circleNumDbPlain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 eaLnBrk="1" hangingPunct="1">
              <a:buFontTx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 eaLnBrk="1" hangingPunct="1">
              <a:buFontTx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灯片编号占位符 5">
            <a:extLst>
              <a:ext uri="{FF2B5EF4-FFF2-40B4-BE49-F238E27FC236}">
                <a16:creationId xmlns:a16="http://schemas.microsoft.com/office/drawing/2014/main" id="{DA67825B-E8F3-40FB-B772-050F1F5C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86F4C-D34D-4AEC-A798-F86A52374C5F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490B3B8-5823-41C5-AE86-C5299FC104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 dirty="0">
                <a:latin typeface="微软雅黑" panose="020B0503020204020204" pitchFamily="34" charset="-122"/>
              </a:rPr>
              <a:t>1.2.5</a:t>
            </a:r>
            <a:r>
              <a:rPr lang="zh-CN" altLang="en-US" sz="6000" dirty="0">
                <a:latin typeface="微软雅黑" panose="020B0503020204020204" pitchFamily="34" charset="-122"/>
              </a:rPr>
              <a:t>如何消除软件危机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EAB97A7F-123B-4AC3-A838-BA7D12C0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E89949-6A27-456A-ADE7-9975596D1408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E8C871-82A8-4408-8246-E73851A4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42963"/>
            <a:ext cx="8596312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程序从按个人意图创造的“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”转变为能被广大用户接受的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工程产品</a:t>
            </a: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工程化的原则和方法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组织软件开发工作是摆脱软件危机的一个重要出路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8F888AD-CE6A-4443-B415-ACBEBDC795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1.2.5 </a:t>
            </a:r>
            <a:r>
              <a:rPr lang="zh-CN" altLang="en-US" sz="6000">
                <a:latin typeface="微软雅黑" panose="020B0503020204020204" pitchFamily="34" charset="-122"/>
              </a:rPr>
              <a:t>如何消除软件危机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764CB6-9B5F-43DE-A6BE-01CC674C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371600"/>
            <a:ext cx="3143250" cy="876300"/>
          </a:xfrm>
        </p:spPr>
        <p:txBody>
          <a:bodyPr/>
          <a:lstStyle/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技术措施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组织与管理 </a:t>
            </a:r>
          </a:p>
          <a:p>
            <a:pPr marL="971550" lvl="1" indent="-514350" algn="just" eaLnBrk="1" hangingPunct="1">
              <a:buFontTx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buFontTx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buFontTx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C51ECBEA-FE71-4E55-B992-9A69F038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33B80-7391-49B7-B981-3121C829B452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6474A25-A1B4-4232-854F-8121CBA7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1485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软件工程管理</a:t>
            </a:r>
          </a:p>
        </p:txBody>
      </p:sp>
      <p:pic>
        <p:nvPicPr>
          <p:cNvPr id="7" name="Picture 5" descr="BD05515_">
            <a:extLst>
              <a:ext uri="{FF2B5EF4-FFF2-40B4-BE49-F238E27FC236}">
                <a16:creationId xmlns:a16="http://schemas.microsoft.com/office/drawing/2014/main" id="{03B65B36-E2CE-4D5A-BE51-55444523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486150"/>
            <a:ext cx="13081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A01607_">
            <a:extLst>
              <a:ext uri="{FF2B5EF4-FFF2-40B4-BE49-F238E27FC236}">
                <a16:creationId xmlns:a16="http://schemas.microsoft.com/office/drawing/2014/main" id="{E2A2905A-41AB-4DF6-91FD-525D29C3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94000"/>
            <a:ext cx="182721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PE02002_">
            <a:extLst>
              <a:ext uri="{FF2B5EF4-FFF2-40B4-BE49-F238E27FC236}">
                <a16:creationId xmlns:a16="http://schemas.microsoft.com/office/drawing/2014/main" id="{7ADCE411-2002-4E4D-BBF8-7585A98C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28750"/>
            <a:ext cx="1350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S00580_">
            <a:extLst>
              <a:ext uri="{FF2B5EF4-FFF2-40B4-BE49-F238E27FC236}">
                <a16:creationId xmlns:a16="http://schemas.microsoft.com/office/drawing/2014/main" id="{FE273B78-AA94-430B-A7C3-184A464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3455988"/>
            <a:ext cx="16779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65B7FD08-F363-45EC-BA68-702156E85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5745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软件工程方法与技术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E5AD3B4-53EC-4121-93F2-E4076D4C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1485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软件工程工具与环境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47342B2-E415-4C0F-8833-5A55EEB0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371600"/>
            <a:ext cx="4170362" cy="32527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            </a:t>
            </a: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2" grpId="0" autoUpdateAnimBg="0"/>
      <p:bldP spid="1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599100-C504-40A5-BC34-602C674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1.3</a:t>
            </a:r>
            <a:r>
              <a:rPr lang="zh-CN" altLang="en-US" sz="6000">
                <a:latin typeface="微软雅黑" panose="020B0503020204020204" pitchFamily="34" charset="-122"/>
              </a:rPr>
              <a:t>软件工程定义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1E792F-11A3-4D84-82BB-CBE4752E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436688"/>
            <a:ext cx="8604250" cy="3086100"/>
          </a:xfrm>
        </p:spPr>
        <p:txBody>
          <a:bodyPr/>
          <a:lstStyle/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指导计算机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的工程学科 </a:t>
            </a:r>
          </a:p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采用工程的概念、原理、技术和方法来开发与维护软件 </a:t>
            </a:r>
          </a:p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把经过时间考验证明是正确的</a:t>
            </a:r>
            <a:r>
              <a:rPr lang="zh-CN" altLang="en-US" sz="32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管理技术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和当前能够得到的</a:t>
            </a:r>
            <a:r>
              <a:rPr lang="zh-CN" altLang="en-US" sz="32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最好的技术方法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结合起来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algn="just" eaLnBrk="1" hangingPunct="1">
              <a:buFontTx/>
              <a:buAutoNum type="circleNumDbPlain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开发出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的软件并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有效维护它</a:t>
            </a:r>
          </a:p>
          <a:p>
            <a:pPr marL="514350" indent="-514350" algn="just" eaLnBrk="1" hangingPunct="1">
              <a:buFontTx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 eaLnBrk="1" hangingPunct="1">
              <a:buFontTx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灯片编号占位符 5">
            <a:extLst>
              <a:ext uri="{FF2B5EF4-FFF2-40B4-BE49-F238E27FC236}">
                <a16:creationId xmlns:a16="http://schemas.microsoft.com/office/drawing/2014/main" id="{2CE605E2-124F-42B3-8827-34B99D6B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A61E2-C318-46C4-90A6-D9D6683C8262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E36DC1-ED03-42B8-B263-7D33E0A0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 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  <p:sp>
        <p:nvSpPr>
          <p:cNvPr id="194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BEB91A-680E-4854-82C9-A45DA27C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28750"/>
            <a:ext cx="8215312" cy="1684338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采用分阶段的生命周期计划，以实现对项目的严格管理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灯片编号占位符 5">
            <a:extLst>
              <a:ext uri="{FF2B5EF4-FFF2-40B4-BE49-F238E27FC236}">
                <a16:creationId xmlns:a16="http://schemas.microsoft.com/office/drawing/2014/main" id="{86668254-0B62-4A15-8C15-1E561B09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849C9-348F-4835-9E36-AF37DB7A94CE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9461" name="图片 4" descr="软件工程.gif">
            <a:extLst>
              <a:ext uri="{FF2B5EF4-FFF2-40B4-BE49-F238E27FC236}">
                <a16:creationId xmlns:a16="http://schemas.microsoft.com/office/drawing/2014/main" id="{C428575E-77C7-4181-9E1E-2344F94C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46338"/>
            <a:ext cx="72009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B501E2-4D23-4AC8-8DA5-4D121D98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  <p:sp>
        <p:nvSpPr>
          <p:cNvPr id="204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23CBF7-E9FB-4792-B500-A36C9BF3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436688"/>
            <a:ext cx="8712200" cy="308610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坚持进行阶段评审，以确保软件产品质量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灯片编号占位符 5">
            <a:extLst>
              <a:ext uri="{FF2B5EF4-FFF2-40B4-BE49-F238E27FC236}">
                <a16:creationId xmlns:a16="http://schemas.microsoft.com/office/drawing/2014/main" id="{BAD33431-482D-4005-9AE9-EFDB0781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4685D-AD52-4BDD-9220-C62EF84485F7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 descr="right.png">
            <a:extLst>
              <a:ext uri="{FF2B5EF4-FFF2-40B4-BE49-F238E27FC236}">
                <a16:creationId xmlns:a16="http://schemas.microsoft.com/office/drawing/2014/main" id="{ED2ED501-1E02-44A4-94C5-1399A387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33675"/>
            <a:ext cx="885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5" descr="mistaken.png">
            <a:extLst>
              <a:ext uri="{FF2B5EF4-FFF2-40B4-BE49-F238E27FC236}">
                <a16:creationId xmlns:a16="http://schemas.microsoft.com/office/drawing/2014/main" id="{EE62AB13-8083-4F01-9AC0-B9950EFE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33675"/>
            <a:ext cx="8953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6">
            <a:extLst>
              <a:ext uri="{FF2B5EF4-FFF2-40B4-BE49-F238E27FC236}">
                <a16:creationId xmlns:a16="http://schemas.microsoft.com/office/drawing/2014/main" id="{4057D93F-C3BF-48FB-A8F6-1EF56988A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975100"/>
            <a:ext cx="5113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>
                <a:latin typeface="Tahoma" panose="020B0604030504040204" pitchFamily="34" charset="0"/>
                <a:ea typeface="宋体" panose="02010600030101010101" pitchFamily="2" charset="-122"/>
              </a:rPr>
              <a:t>错误发现的越晚，付出的代价越高</a:t>
            </a:r>
          </a:p>
        </p:txBody>
      </p:sp>
    </p:spTree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2959CD-417E-495B-A581-A3A28C4A70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zh-CN" altLang="en-US" sz="6000">
                <a:latin typeface="微软雅黑" panose="020B0503020204020204" pitchFamily="34" charset="-122"/>
              </a:rPr>
              <a:t>个人介绍</a:t>
            </a:r>
          </a:p>
        </p:txBody>
      </p:sp>
      <p:sp>
        <p:nvSpPr>
          <p:cNvPr id="4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2335F8-B361-4E2C-81E2-72B6B58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425"/>
            <a:ext cx="8229600" cy="3394075"/>
          </a:xfrm>
        </p:spPr>
        <p:txBody>
          <a:bodyPr/>
          <a:lstStyle/>
          <a:p>
            <a:pPr eaLnBrk="1" hangingPunct="1"/>
            <a:r>
              <a:rPr lang="zh-CN" altLang="en-US"/>
              <a:t>王 勇</a:t>
            </a:r>
          </a:p>
          <a:p>
            <a:pPr eaLnBrk="1" hangingPunct="1"/>
            <a:r>
              <a:rPr lang="en-US" altLang="zh-CN"/>
              <a:t>Tel:	18602730899</a:t>
            </a:r>
          </a:p>
          <a:p>
            <a:pPr eaLnBrk="1" hangingPunct="1"/>
            <a:r>
              <a:rPr lang="en-US" altLang="zh-CN"/>
              <a:t>Email:	</a:t>
            </a:r>
            <a:r>
              <a:rPr lang="en-US" altLang="zh-CN">
                <a:hlinkClick r:id="rId2"/>
              </a:rPr>
              <a:t>yongwang@cug.edu.cn</a:t>
            </a:r>
            <a:endParaRPr lang="en-US" altLang="zh-CN"/>
          </a:p>
          <a:p>
            <a:pPr eaLnBrk="1" hangingPunct="1"/>
            <a:r>
              <a:rPr lang="en-US" altLang="zh-CN"/>
              <a:t>QQ:344626782 </a:t>
            </a:r>
            <a:r>
              <a:rPr lang="zh-CN" altLang="en-US"/>
              <a:t>办公室：北一楼</a:t>
            </a:r>
            <a:r>
              <a:rPr lang="en-US" altLang="zh-CN"/>
              <a:t>203</a:t>
            </a:r>
          </a:p>
          <a:p>
            <a:pPr eaLnBrk="1" hangingPunct="1"/>
            <a:r>
              <a:rPr lang="zh-CN" altLang="en-US"/>
              <a:t>地理信息系统 遥感图像分析处理</a:t>
            </a:r>
          </a:p>
          <a:p>
            <a:pPr eaLnBrk="1" hangingPunct="1"/>
            <a:r>
              <a:rPr lang="zh-CN" altLang="en-US"/>
              <a:t>网格与分布式系统</a:t>
            </a:r>
          </a:p>
          <a:p>
            <a:pPr eaLnBrk="1" hangingPunct="1"/>
            <a:r>
              <a:rPr lang="zh-CN" altLang="en-US"/>
              <a:t>软件工程与软件过程改进</a:t>
            </a:r>
          </a:p>
        </p:txBody>
      </p:sp>
      <p:sp>
        <p:nvSpPr>
          <p:cNvPr id="4100" name="灯片编号占位符 5">
            <a:extLst>
              <a:ext uri="{FF2B5EF4-FFF2-40B4-BE49-F238E27FC236}">
                <a16:creationId xmlns:a16="http://schemas.microsoft.com/office/drawing/2014/main" id="{360CEB67-7412-450E-BCB3-1A609D65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F587E-F327-4750-BC61-40B0782B26DF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B9A62-0900-4024-83E8-98B886F6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3" y="950913"/>
            <a:ext cx="8458200" cy="13589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实行严格的产品控制，以适应软件规格的变更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47D3F591-8AFB-4062-98A4-53FF1B50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74627-110A-4301-9F97-FE71C77046EA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1508" name="Picture 7" descr="C:\Program Files (x86)\Microsoft Office\MEDIA\CAGCAT10\j0292020.wmf">
            <a:extLst>
              <a:ext uri="{FF2B5EF4-FFF2-40B4-BE49-F238E27FC236}">
                <a16:creationId xmlns:a16="http://schemas.microsoft.com/office/drawing/2014/main" id="{73A0319D-6A08-4A41-A88A-83D3BF873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09825"/>
            <a:ext cx="309721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>
            <a:extLst>
              <a:ext uri="{FF2B5EF4-FFF2-40B4-BE49-F238E27FC236}">
                <a16:creationId xmlns:a16="http://schemas.microsoft.com/office/drawing/2014/main" id="{6A6DAF9A-2459-40FF-984E-5DE49946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</p:spTree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383465-28A4-43CC-9EDC-C56C5727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采用现代程序设计技术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AC397E93-CFAB-4597-9FE9-6DD4BC56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D3DD9-D5B9-41FB-8F59-7E12D60F3300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2532" name="Picture 5" descr="C:\Program Files (x86)\Microsoft Office\MEDIA\CAGCAT10\j0233312.wmf">
            <a:extLst>
              <a:ext uri="{FF2B5EF4-FFF2-40B4-BE49-F238E27FC236}">
                <a16:creationId xmlns:a16="http://schemas.microsoft.com/office/drawing/2014/main" id="{F4C37EC2-834F-438F-AFEC-0CBA698C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47900"/>
            <a:ext cx="453707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D64108F6-86EF-4F4E-A442-797BF22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</p:spTree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B4CD929-58CA-4131-9947-99E4C6A202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zh-CN" altLang="en-US" sz="1400" dirty="0">
                <a:latin typeface="+mj-ea"/>
              </a:rPr>
              <a:t>软件工程工具</a:t>
            </a: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0AEA5291-E2B0-40AC-9750-26C7F419333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74763"/>
            <a:ext cx="7086600" cy="3583584"/>
            <a:chOff x="-3" y="-3"/>
            <a:chExt cx="3346" cy="2332"/>
          </a:xfrm>
        </p:grpSpPr>
        <p:grpSp>
          <p:nvGrpSpPr>
            <p:cNvPr id="23557" name="Group 6">
              <a:extLst>
                <a:ext uri="{FF2B5EF4-FFF2-40B4-BE49-F238E27FC236}">
                  <a16:creationId xmlns:a16="http://schemas.microsoft.com/office/drawing/2014/main" id="{CA4EE31D-6A5D-4305-8192-F8F0FD9FA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340" cy="2329"/>
              <a:chOff x="0" y="0"/>
              <a:chExt cx="3340" cy="2329"/>
            </a:xfrm>
          </p:grpSpPr>
          <p:grpSp>
            <p:nvGrpSpPr>
              <p:cNvPr id="23559" name="Group 7">
                <a:extLst>
                  <a:ext uri="{FF2B5EF4-FFF2-40B4-BE49-F238E27FC236}">
                    <a16:creationId xmlns:a16="http://schemas.microsoft.com/office/drawing/2014/main" id="{50DE0612-C231-48A0-AE92-A18FA46E3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179" cy="459"/>
                <a:chOff x="0" y="0"/>
                <a:chExt cx="1179" cy="459"/>
              </a:xfrm>
            </p:grpSpPr>
            <p:sp>
              <p:nvSpPr>
                <p:cNvPr id="23593" name="Rectangle 8">
                  <a:extLst>
                    <a:ext uri="{FF2B5EF4-FFF2-40B4-BE49-F238E27FC236}">
                      <a16:creationId xmlns:a16="http://schemas.microsoft.com/office/drawing/2014/main" id="{39D2CBBD-64A2-40D2-BB27-EDA90FB24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" y="85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工具类别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94" name="Rectangle 9">
                  <a:extLst>
                    <a:ext uri="{FF2B5EF4-FFF2-40B4-BE49-F238E27FC236}">
                      <a16:creationId xmlns:a16="http://schemas.microsoft.com/office/drawing/2014/main" id="{E7878A4E-CBA5-4816-9D0B-510651990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0" name="Group 10">
                <a:extLst>
                  <a:ext uri="{FF2B5EF4-FFF2-40B4-BE49-F238E27FC236}">
                    <a16:creationId xmlns:a16="http://schemas.microsoft.com/office/drawing/2014/main" id="{6E6C5BFD-FD9A-44EF-B7E6-CC4DB4EA3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0"/>
                <a:ext cx="2161" cy="459"/>
                <a:chOff x="1179" y="0"/>
                <a:chExt cx="2161" cy="459"/>
              </a:xfrm>
            </p:grpSpPr>
            <p:sp>
              <p:nvSpPr>
                <p:cNvPr id="23591" name="Rectangle 11">
                  <a:extLst>
                    <a:ext uri="{FF2B5EF4-FFF2-40B4-BE49-F238E27FC236}">
                      <a16:creationId xmlns:a16="http://schemas.microsoft.com/office/drawing/2014/main" id="{387C3AA9-4B78-4EE9-9F75-1B3A8972A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" y="85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举例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92" name="Rectangle 12">
                  <a:extLst>
                    <a:ext uri="{FF2B5EF4-FFF2-40B4-BE49-F238E27FC236}">
                      <a16:creationId xmlns:a16="http://schemas.microsoft.com/office/drawing/2014/main" id="{91658B8B-6C89-4261-9C1A-19F0BB3CC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0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1" name="Group 13">
                <a:extLst>
                  <a:ext uri="{FF2B5EF4-FFF2-40B4-BE49-F238E27FC236}">
                    <a16:creationId xmlns:a16="http://schemas.microsoft.com/office/drawing/2014/main" id="{405E1391-8948-4DCF-9752-83348782D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74"/>
                <a:ext cx="1179" cy="466"/>
                <a:chOff x="0" y="374"/>
                <a:chExt cx="1179" cy="466"/>
              </a:xfrm>
            </p:grpSpPr>
            <p:sp>
              <p:nvSpPr>
                <p:cNvPr id="23589" name="Rectangle 14">
                  <a:extLst>
                    <a:ext uri="{FF2B5EF4-FFF2-40B4-BE49-F238E27FC236}">
                      <a16:creationId xmlns:a16="http://schemas.microsoft.com/office/drawing/2014/main" id="{040BA881-588B-4227-AB0B-EC9596AF5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466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>
                      <a:latin typeface="+mj-ea"/>
                      <a:ea typeface="+mj-ea"/>
                    </a:rPr>
                    <a:t>项目管理工具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90" name="Rectangle 15">
                  <a:extLst>
                    <a:ext uri="{FF2B5EF4-FFF2-40B4-BE49-F238E27FC236}">
                      <a16:creationId xmlns:a16="http://schemas.microsoft.com/office/drawing/2014/main" id="{AE3572F9-C1ED-4D0D-9F9E-615BAFD0D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2" name="Group 16">
                <a:extLst>
                  <a:ext uri="{FF2B5EF4-FFF2-40B4-BE49-F238E27FC236}">
                    <a16:creationId xmlns:a16="http://schemas.microsoft.com/office/drawing/2014/main" id="{C9F1053B-0B46-4268-96D3-E06FE9C40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374"/>
                <a:ext cx="2161" cy="459"/>
                <a:chOff x="1179" y="374"/>
                <a:chExt cx="2161" cy="459"/>
              </a:xfrm>
            </p:grpSpPr>
            <p:sp>
              <p:nvSpPr>
                <p:cNvPr id="23587" name="Rectangle 17">
                  <a:extLst>
                    <a:ext uri="{FF2B5EF4-FFF2-40B4-BE49-F238E27FC236}">
                      <a16:creationId xmlns:a16="http://schemas.microsoft.com/office/drawing/2014/main" id="{084985A6-87DE-435E-8C5B-E8EE22CCA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2" y="459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项目规划编辑器、用户需求跟踪器、软件版本管理器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88" name="Rectangle 18">
                  <a:extLst>
                    <a:ext uri="{FF2B5EF4-FFF2-40B4-BE49-F238E27FC236}">
                      <a16:creationId xmlns:a16="http://schemas.microsoft.com/office/drawing/2014/main" id="{953C3010-506C-4572-96F3-24E7735F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374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3" name="Group 19">
                <a:extLst>
                  <a:ext uri="{FF2B5EF4-FFF2-40B4-BE49-F238E27FC236}">
                    <a16:creationId xmlns:a16="http://schemas.microsoft.com/office/drawing/2014/main" id="{877135C7-DAB2-43CF-97A0-A4076D495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48"/>
                <a:ext cx="1179" cy="462"/>
                <a:chOff x="0" y="748"/>
                <a:chExt cx="1179" cy="462"/>
              </a:xfrm>
            </p:grpSpPr>
            <p:sp>
              <p:nvSpPr>
                <p:cNvPr id="23585" name="Rectangle 20">
                  <a:extLst>
                    <a:ext uri="{FF2B5EF4-FFF2-40B4-BE49-F238E27FC236}">
                      <a16:creationId xmlns:a16="http://schemas.microsoft.com/office/drawing/2014/main" id="{CEDAAD39-54D9-47BB-AD80-0AD23804F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" y="836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>
                      <a:latin typeface="+mj-ea"/>
                      <a:ea typeface="+mj-ea"/>
                    </a:rPr>
                    <a:t>软件分析工具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86" name="Rectangle 21">
                  <a:extLst>
                    <a:ext uri="{FF2B5EF4-FFF2-40B4-BE49-F238E27FC236}">
                      <a16:creationId xmlns:a16="http://schemas.microsoft.com/office/drawing/2014/main" id="{6EF4F0DE-EC61-419D-8801-A11BED34B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4" name="Group 22">
                <a:extLst>
                  <a:ext uri="{FF2B5EF4-FFF2-40B4-BE49-F238E27FC236}">
                    <a16:creationId xmlns:a16="http://schemas.microsoft.com/office/drawing/2014/main" id="{176D8B85-AD79-4A10-BFEA-71D7DFDFDD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748"/>
                <a:ext cx="2161" cy="448"/>
                <a:chOff x="1179" y="748"/>
                <a:chExt cx="2161" cy="448"/>
              </a:xfrm>
            </p:grpSpPr>
            <p:sp>
              <p:nvSpPr>
                <p:cNvPr id="23583" name="Rectangle 23">
                  <a:extLst>
                    <a:ext uri="{FF2B5EF4-FFF2-40B4-BE49-F238E27FC236}">
                      <a16:creationId xmlns:a16="http://schemas.microsoft.com/office/drawing/2014/main" id="{1BC403CE-73BF-4030-8728-9A72B0C98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2" y="822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数据字典管理器、分析建模编辑器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84" name="Rectangle 24">
                  <a:extLst>
                    <a:ext uri="{FF2B5EF4-FFF2-40B4-BE49-F238E27FC236}">
                      <a16:creationId xmlns:a16="http://schemas.microsoft.com/office/drawing/2014/main" id="{7A387D01-822C-4537-AC36-7D6351978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748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5" name="Group 25">
                <a:extLst>
                  <a:ext uri="{FF2B5EF4-FFF2-40B4-BE49-F238E27FC236}">
                    <a16:creationId xmlns:a16="http://schemas.microsoft.com/office/drawing/2014/main" id="{C475F48C-C60E-4148-BB38-92CE286FD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22"/>
                <a:ext cx="1179" cy="460"/>
                <a:chOff x="0" y="1122"/>
                <a:chExt cx="1179" cy="460"/>
              </a:xfrm>
            </p:grpSpPr>
            <p:sp>
              <p:nvSpPr>
                <p:cNvPr id="23581" name="Rectangle 26">
                  <a:extLst>
                    <a:ext uri="{FF2B5EF4-FFF2-40B4-BE49-F238E27FC236}">
                      <a16:creationId xmlns:a16="http://schemas.microsoft.com/office/drawing/2014/main" id="{C4C501E7-822F-4A56-903A-C065E30CB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" y="1208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>
                      <a:latin typeface="+mj-ea"/>
                      <a:ea typeface="+mj-ea"/>
                    </a:rPr>
                    <a:t>软件设计工具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82" name="Rectangle 27">
                  <a:extLst>
                    <a:ext uri="{FF2B5EF4-FFF2-40B4-BE49-F238E27FC236}">
                      <a16:creationId xmlns:a16="http://schemas.microsoft.com/office/drawing/2014/main" id="{4B6FBF66-369A-4176-B800-FC5A06B2E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6" name="Group 28">
                <a:extLst>
                  <a:ext uri="{FF2B5EF4-FFF2-40B4-BE49-F238E27FC236}">
                    <a16:creationId xmlns:a16="http://schemas.microsoft.com/office/drawing/2014/main" id="{7B51ACFE-D207-4E78-B0F5-691A98B31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1122"/>
                <a:ext cx="2161" cy="451"/>
                <a:chOff x="1179" y="1122"/>
                <a:chExt cx="2161" cy="451"/>
              </a:xfrm>
            </p:grpSpPr>
            <p:sp>
              <p:nvSpPr>
                <p:cNvPr id="23579" name="Rectangle 29">
                  <a:extLst>
                    <a:ext uri="{FF2B5EF4-FFF2-40B4-BE49-F238E27FC236}">
                      <a16:creationId xmlns:a16="http://schemas.microsoft.com/office/drawing/2014/main" id="{15AA2E97-2AC2-4AC7-B086-E5C875332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2" y="1199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用户界面设计器、软件结构设计器、代码框架生成器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80" name="Rectangle 30">
                  <a:extLst>
                    <a:ext uri="{FF2B5EF4-FFF2-40B4-BE49-F238E27FC236}">
                      <a16:creationId xmlns:a16="http://schemas.microsoft.com/office/drawing/2014/main" id="{560973D0-50C4-4ECE-9C58-C23CCFD25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1122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7" name="Group 31">
                <a:extLst>
                  <a:ext uri="{FF2B5EF4-FFF2-40B4-BE49-F238E27FC236}">
                    <a16:creationId xmlns:a16="http://schemas.microsoft.com/office/drawing/2014/main" id="{5137B944-E88E-4212-B80D-1C9282094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96"/>
                <a:ext cx="1179" cy="459"/>
                <a:chOff x="0" y="1496"/>
                <a:chExt cx="1179" cy="459"/>
              </a:xfrm>
            </p:grpSpPr>
            <p:sp>
              <p:nvSpPr>
                <p:cNvPr id="23577" name="Rectangle 32">
                  <a:extLst>
                    <a:ext uri="{FF2B5EF4-FFF2-40B4-BE49-F238E27FC236}">
                      <a16:creationId xmlns:a16="http://schemas.microsoft.com/office/drawing/2014/main" id="{3E6A6D37-A0E7-4EA7-8A7E-3F4964535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" y="1581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>
                      <a:latin typeface="+mj-ea"/>
                      <a:ea typeface="+mj-ea"/>
                    </a:rPr>
                    <a:t>程序处理工具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78" name="Rectangle 33">
                  <a:extLst>
                    <a:ext uri="{FF2B5EF4-FFF2-40B4-BE49-F238E27FC236}">
                      <a16:creationId xmlns:a16="http://schemas.microsoft.com/office/drawing/2014/main" id="{F5BE6C25-1576-4F31-ADA2-DF3E1B964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8" name="Group 34">
                <a:extLst>
                  <a:ext uri="{FF2B5EF4-FFF2-40B4-BE49-F238E27FC236}">
                    <a16:creationId xmlns:a16="http://schemas.microsoft.com/office/drawing/2014/main" id="{2091A9A1-588D-4C83-AF86-25FC1BE7D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1496"/>
                <a:ext cx="2161" cy="464"/>
                <a:chOff x="1179" y="1496"/>
                <a:chExt cx="2161" cy="464"/>
              </a:xfrm>
            </p:grpSpPr>
            <p:sp>
              <p:nvSpPr>
                <p:cNvPr id="23575" name="Rectangle 35">
                  <a:extLst>
                    <a:ext uri="{FF2B5EF4-FFF2-40B4-BE49-F238E27FC236}">
                      <a16:creationId xmlns:a16="http://schemas.microsoft.com/office/drawing/2014/main" id="{4D190B28-B2B8-4377-BC19-E1D4447D4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2" y="1586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程序编辑器、程序编译器、程序解释器、程序分析器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76" name="Rectangle 36">
                  <a:extLst>
                    <a:ext uri="{FF2B5EF4-FFF2-40B4-BE49-F238E27FC236}">
                      <a16:creationId xmlns:a16="http://schemas.microsoft.com/office/drawing/2014/main" id="{D139E0CD-DC95-4ABE-A675-A92A79B5F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1496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69" name="Group 37">
                <a:extLst>
                  <a:ext uri="{FF2B5EF4-FFF2-40B4-BE49-F238E27FC236}">
                    <a16:creationId xmlns:a16="http://schemas.microsoft.com/office/drawing/2014/main" id="{0BA8FEB8-28E9-4990-8FC4-6BA0330CA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0"/>
                <a:ext cx="1179" cy="459"/>
                <a:chOff x="0" y="1870"/>
                <a:chExt cx="1179" cy="459"/>
              </a:xfrm>
            </p:grpSpPr>
            <p:sp>
              <p:nvSpPr>
                <p:cNvPr id="23573" name="Rectangle 38">
                  <a:extLst>
                    <a:ext uri="{FF2B5EF4-FFF2-40B4-BE49-F238E27FC236}">
                      <a16:creationId xmlns:a16="http://schemas.microsoft.com/office/drawing/2014/main" id="{418F7455-9738-460E-B970-6766B71A9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55"/>
                  <a:ext cx="109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b="1" dirty="0">
                      <a:latin typeface="+mj-ea"/>
                      <a:ea typeface="+mj-ea"/>
                    </a:rPr>
                    <a:t>软件测试工具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74" name="Rectangle 39">
                  <a:extLst>
                    <a:ext uri="{FF2B5EF4-FFF2-40B4-BE49-F238E27FC236}">
                      <a16:creationId xmlns:a16="http://schemas.microsoft.com/office/drawing/2014/main" id="{07E56C6B-0644-46E2-9458-5EF6CEDE9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117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3570" name="Group 40">
                <a:extLst>
                  <a:ext uri="{FF2B5EF4-FFF2-40B4-BE49-F238E27FC236}">
                    <a16:creationId xmlns:a16="http://schemas.microsoft.com/office/drawing/2014/main" id="{32310B53-D6CF-4B2D-A925-C20E3735C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" y="1870"/>
                <a:ext cx="2161" cy="459"/>
                <a:chOff x="1179" y="1870"/>
                <a:chExt cx="2161" cy="459"/>
              </a:xfrm>
            </p:grpSpPr>
            <p:sp>
              <p:nvSpPr>
                <p:cNvPr id="23571" name="Rectangle 41">
                  <a:extLst>
                    <a:ext uri="{FF2B5EF4-FFF2-40B4-BE49-F238E27FC236}">
                      <a16:creationId xmlns:a16="http://schemas.microsoft.com/office/drawing/2014/main" id="{B18E32FB-4968-470E-B33A-305EA6D5A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2" y="1955"/>
                  <a:ext cx="2075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 dirty="0">
                      <a:latin typeface="+mj-ea"/>
                      <a:ea typeface="+mj-ea"/>
                    </a:rPr>
                    <a:t>测试数据生成器、源程序调试器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14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572" name="Rectangle 42">
                  <a:extLst>
                    <a:ext uri="{FF2B5EF4-FFF2-40B4-BE49-F238E27FC236}">
                      <a16:creationId xmlns:a16="http://schemas.microsoft.com/office/drawing/2014/main" id="{D9463905-5A1C-4597-8BF1-65CC3D4C0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1870"/>
                  <a:ext cx="216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3558" name="Rectangle 43">
              <a:extLst>
                <a:ext uri="{FF2B5EF4-FFF2-40B4-BE49-F238E27FC236}">
                  <a16:creationId xmlns:a16="http://schemas.microsoft.com/office/drawing/2014/main" id="{68F0F1E4-9EAC-4738-A24B-6CF2965BA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346" cy="225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C9488F-F928-4B73-8F8F-174424C1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28750"/>
            <a:ext cx="7710487" cy="16287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各个阶段的结果可以清楚地审查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B030021B-479D-4F78-8D13-C0428DE9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EAA23-33DE-44AC-90DF-60535C3542C5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Picture 5" descr="C:\Program Files (x86)\Microsoft Office\MEDIA\CAGCAT10\j0301252.wmf">
            <a:extLst>
              <a:ext uri="{FF2B5EF4-FFF2-40B4-BE49-F238E27FC236}">
                <a16:creationId xmlns:a16="http://schemas.microsoft.com/office/drawing/2014/main" id="{04028D37-4F17-4F18-B62C-7B1BB840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63800"/>
            <a:ext cx="183038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>
            <a:extLst>
              <a:ext uri="{FF2B5EF4-FFF2-40B4-BE49-F238E27FC236}">
                <a16:creationId xmlns:a16="http://schemas.microsoft.com/office/drawing/2014/main" id="{B5F4B3D5-3C79-4E66-BD8C-A6C869A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</p:spTree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9DB091-DAE8-437C-AD80-6C41B5182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428750"/>
            <a:ext cx="7710487" cy="1628775"/>
          </a:xfrm>
        </p:spPr>
        <p:txBody>
          <a:bodyPr rtlCol="0">
            <a:normAutofit/>
          </a:bodyPr>
          <a:lstStyle/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⑥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开发小组的人员应该少而精 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7113B643-F916-4689-B881-58E45FE9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DA2E1-1CD5-46BD-BEC9-36998531D79A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5" descr="C:\Program Files (x86)\Microsoft Office\MEDIA\CAGCAT10\j0233018.wmf">
            <a:extLst>
              <a:ext uri="{FF2B5EF4-FFF2-40B4-BE49-F238E27FC236}">
                <a16:creationId xmlns:a16="http://schemas.microsoft.com/office/drawing/2014/main" id="{7572F4B2-9C84-4090-B69F-E06ACA6E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8213"/>
            <a:ext cx="25749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56DE684C-F553-4EB4-83FB-4A7D4F10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3" y="2355726"/>
            <a:ext cx="3590925" cy="1414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1307BE-6700-440D-B8A1-8E936146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</p:spTree>
  </p:cSld>
  <p:clrMapOvr>
    <a:masterClrMapping/>
  </p:clrMapOvr>
  <p:transition spd="med">
    <p:pull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9A2B48-2821-43BF-B3BC-9F23786A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28750"/>
            <a:ext cx="8070850" cy="16287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承认不断改进软件工程实践的必要性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E2C8EBBE-C321-4B68-9A7A-CB91ABD3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5D7316-EBC8-4F3C-9BDE-FE7BF15A90B3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Picture 5" descr="C:\Program Files (x86)\Microsoft Office\MEDIA\CAGCAT10\j0293240.wmf">
            <a:extLst>
              <a:ext uri="{FF2B5EF4-FFF2-40B4-BE49-F238E27FC236}">
                <a16:creationId xmlns:a16="http://schemas.microsoft.com/office/drawing/2014/main" id="{98DC62C3-85FF-4EFD-B535-CB660823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2355850"/>
            <a:ext cx="28082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>
            <a:extLst>
              <a:ext uri="{FF2B5EF4-FFF2-40B4-BE49-F238E27FC236}">
                <a16:creationId xmlns:a16="http://schemas.microsoft.com/office/drawing/2014/main" id="{3FE2E945-A025-4406-8DA2-4A6EB1E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10550" cy="85725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1.4</a:t>
            </a:r>
            <a:r>
              <a:rPr lang="zh-CN" altLang="en-US" sz="6000">
                <a:latin typeface="微软雅黑" panose="020B0503020204020204" pitchFamily="34" charset="-122"/>
              </a:rPr>
              <a:t>软件工程基本原则</a:t>
            </a:r>
          </a:p>
        </p:txBody>
      </p:sp>
    </p:spTree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2FB8772-D175-4A20-8335-EA3CC1F479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1.5</a:t>
            </a:r>
            <a:r>
              <a:rPr lang="zh-CN" altLang="en-US" sz="6000">
                <a:latin typeface="微软雅黑" panose="020B0503020204020204" pitchFamily="34" charset="-122"/>
              </a:rPr>
              <a:t>软件工程方法学</a:t>
            </a:r>
          </a:p>
        </p:txBody>
      </p:sp>
      <p:sp>
        <p:nvSpPr>
          <p:cNvPr id="276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3914A7-097E-486B-B6B6-7F5CAFF7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428750"/>
            <a:ext cx="7710487" cy="1628775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软件工程的方法学三要素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工具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过程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2CDB0480-3ED0-4CB7-B10D-556A5B7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6DF5B-7F1B-4700-BA12-ED4D9D2B5541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Picture 5" descr="j0301252">
            <a:extLst>
              <a:ext uri="{FF2B5EF4-FFF2-40B4-BE49-F238E27FC236}">
                <a16:creationId xmlns:a16="http://schemas.microsoft.com/office/drawing/2014/main" id="{39316156-B07D-4D57-B07F-62EA7781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192338"/>
            <a:ext cx="41052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AB6682B-70EB-4237-8E88-5B57E12FD5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1.5</a:t>
            </a:r>
            <a:r>
              <a:rPr lang="zh-CN" altLang="en-US" sz="6000">
                <a:latin typeface="微软雅黑" panose="020B0503020204020204" pitchFamily="34" charset="-122"/>
              </a:rPr>
              <a:t>软件工程方法学</a:t>
            </a:r>
          </a:p>
        </p:txBody>
      </p:sp>
      <p:sp>
        <p:nvSpPr>
          <p:cNvPr id="286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296285-5E05-4979-A047-7851BFED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30325"/>
            <a:ext cx="7710488" cy="1628775"/>
          </a:xfrm>
        </p:spPr>
        <p:txBody>
          <a:bodyPr/>
          <a:lstStyle/>
          <a:p>
            <a:pPr algn="just" eaLnBrk="1" hangingPunct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软件工程的方法学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．传统方法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．面向对象方法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ABDA4DAE-6CF5-4F8F-B255-4D8A231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DC2D5-F4C9-4519-9A4C-66D6D712531D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8677" name="Picture 5" descr="j0300840">
            <a:extLst>
              <a:ext uri="{FF2B5EF4-FFF2-40B4-BE49-F238E27FC236}">
                <a16:creationId xmlns:a16="http://schemas.microsoft.com/office/drawing/2014/main" id="{243C8031-F6FA-4DCD-8875-E55B5905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544638"/>
            <a:ext cx="2735262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>
            <a:extLst>
              <a:ext uri="{FF2B5EF4-FFF2-40B4-BE49-F238E27FC236}">
                <a16:creationId xmlns:a16="http://schemas.microsoft.com/office/drawing/2014/main" id="{5C55297D-E9AD-426B-BFB8-18120222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36938"/>
            <a:ext cx="7991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软件规模较大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软件需求是模糊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随时间变化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的时候，使用结构化的开发方法往往不成功，使用传统的方法学开发出的软件，维护起来通常很困难。</a:t>
            </a:r>
          </a:p>
        </p:txBody>
      </p:sp>
    </p:spTree>
  </p:cSld>
  <p:clrMapOvr>
    <a:masterClrMapping/>
  </p:clrMapOvr>
  <p:transition spd="med">
    <p:pull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3AA202B-3F94-4A9D-A11C-3DD71A1116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1.5</a:t>
            </a:r>
            <a:r>
              <a:rPr lang="zh-CN" altLang="en-US" sz="6000">
                <a:latin typeface="微软雅黑" panose="020B0503020204020204" pitchFamily="34" charset="-122"/>
              </a:rPr>
              <a:t>软件工程方法学</a:t>
            </a:r>
          </a:p>
        </p:txBody>
      </p:sp>
      <p:graphicFrame>
        <p:nvGraphicFramePr>
          <p:cNvPr id="29699" name="Object 5">
            <a:extLst>
              <a:ext uri="{FF2B5EF4-FFF2-40B4-BE49-F238E27FC236}">
                <a16:creationId xmlns:a16="http://schemas.microsoft.com/office/drawing/2014/main" id="{1210E590-1FDE-49FD-85E7-F594988F953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60475" y="1436688"/>
          <a:ext cx="7197725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Visio" r:id="rId3" imgW="5704615" imgH="2631872" progId="Visio.Drawing.11">
                  <p:embed/>
                </p:oleObj>
              </mc:Choice>
              <mc:Fallback>
                <p:oleObj name="Visio" r:id="rId3" imgW="5704615" imgH="2631872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36688"/>
                        <a:ext cx="7197725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灯片编号占位符 5">
            <a:extLst>
              <a:ext uri="{FF2B5EF4-FFF2-40B4-BE49-F238E27FC236}">
                <a16:creationId xmlns:a16="http://schemas.microsoft.com/office/drawing/2014/main" id="{2D6CD3A6-37E2-46EE-ADBD-3DBF9CD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1B7956-652F-4D33-8624-0B6F99A92B51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53D8FD4-BA13-47C3-B51A-6AD689ACAA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zh-CN" altLang="en-US" sz="6000">
                <a:latin typeface="微软雅黑" panose="020B0503020204020204" pitchFamily="34" charset="-122"/>
              </a:rPr>
              <a:t>参考资料</a:t>
            </a:r>
          </a:p>
        </p:txBody>
      </p:sp>
      <p:sp>
        <p:nvSpPr>
          <p:cNvPr id="307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74C5CE-6BF2-40A5-A2B5-EB456CA4F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28750"/>
            <a:ext cx="8486775" cy="30861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张海藩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人民邮电出版社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软件过程改进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CMM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面向对象的软件工程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软件配置管理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软件测试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A0B03D30-FFD3-4762-9864-644B67C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D9817-946A-4039-9D36-32E5C6D5207D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BBFFC-AF25-4E71-B8EC-917A9268B3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zh-CN" altLang="en-US" sz="6000">
                <a:latin typeface="微软雅黑" panose="020B0503020204020204" pitchFamily="34" charset="-122"/>
              </a:rPr>
              <a:t>本章学习内容</a:t>
            </a:r>
          </a:p>
        </p:txBody>
      </p:sp>
      <p:sp>
        <p:nvSpPr>
          <p:cNvPr id="5123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C8A876-3721-4044-8CB8-027A99CC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1214438"/>
            <a:ext cx="7772400" cy="3086100"/>
          </a:xfrm>
        </p:spPr>
        <p:txBody>
          <a:bodyPr/>
          <a:lstStyle/>
          <a:p>
            <a:pPr marL="514350" indent="-514350" eaLnBrk="1" hangingPunct="1">
              <a:buFontTx/>
              <a:buAutoNum type="circleNumDbPlai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软件的定义与特点</a:t>
            </a:r>
          </a:p>
          <a:p>
            <a:pPr marL="514350" indent="-514350" eaLnBrk="1" hangingPunct="1">
              <a:buFontTx/>
              <a:buAutoNum type="circleNumDbPlai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软件危机</a:t>
            </a:r>
          </a:p>
          <a:p>
            <a:pPr marL="514350" indent="-514350" eaLnBrk="1" hangingPunct="1">
              <a:buFontTx/>
              <a:buAutoNum type="circleNumDbPlai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软件工程的定义</a:t>
            </a:r>
          </a:p>
          <a:p>
            <a:pPr marL="514350" indent="-514350" eaLnBrk="1" hangingPunct="1">
              <a:buFontTx/>
              <a:buAutoNum type="circleNumDbPlai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软件工程的基本原则</a:t>
            </a:r>
          </a:p>
          <a:p>
            <a:pPr marL="514350" indent="-514350" eaLnBrk="1" hangingPunct="1">
              <a:buFontTx/>
              <a:buAutoNum type="circleNumDbPlain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软件工程方法学 </a:t>
            </a:r>
          </a:p>
        </p:txBody>
      </p:sp>
      <p:sp>
        <p:nvSpPr>
          <p:cNvPr id="5124" name="灯片编号占位符 5">
            <a:extLst>
              <a:ext uri="{FF2B5EF4-FFF2-40B4-BE49-F238E27FC236}">
                <a16:creationId xmlns:a16="http://schemas.microsoft.com/office/drawing/2014/main" id="{EA395607-931E-4B3B-A0F5-426B67D6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6EA02-DEE4-45CA-B651-7EF150C13BAD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125" name="Picture 6" descr="j0293236">
            <a:extLst>
              <a:ext uri="{FF2B5EF4-FFF2-40B4-BE49-F238E27FC236}">
                <a16:creationId xmlns:a16="http://schemas.microsoft.com/office/drawing/2014/main" id="{C13D52BE-F59F-4BB8-B1E2-6AB0A636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20825"/>
            <a:ext cx="6492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210A95A-56F4-4282-96B2-106139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Question &amp; Answer</a:t>
            </a:r>
          </a:p>
        </p:txBody>
      </p:sp>
      <p:sp>
        <p:nvSpPr>
          <p:cNvPr id="317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513DCF-2688-438E-91E7-141E6D30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Thank you</a:t>
            </a:r>
          </a:p>
        </p:txBody>
      </p:sp>
      <p:sp>
        <p:nvSpPr>
          <p:cNvPr id="31748" name="灯片编号占位符 5">
            <a:extLst>
              <a:ext uri="{FF2B5EF4-FFF2-40B4-BE49-F238E27FC236}">
                <a16:creationId xmlns:a16="http://schemas.microsoft.com/office/drawing/2014/main" id="{BA73A3A9-7157-4502-A742-D35C846B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246A9-64EE-4F32-8A85-B2FB29163BB7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1749" name="Picture 4" descr="PE01561_">
            <a:extLst>
              <a:ext uri="{FF2B5EF4-FFF2-40B4-BE49-F238E27FC236}">
                <a16:creationId xmlns:a16="http://schemas.microsoft.com/office/drawing/2014/main" id="{5FC968D8-D864-43E7-AC8F-59F5BC9F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868488"/>
            <a:ext cx="45831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B584B3-88C1-4B60-B6A5-CF90DBBF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779588"/>
            <a:ext cx="2519362" cy="3240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A35E69C-B827-4DFC-B28D-905E1156C5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1.1 </a:t>
            </a:r>
            <a:r>
              <a:rPr lang="zh-CN" altLang="en-US" sz="6000">
                <a:latin typeface="微软雅黑" panose="020B0503020204020204" pitchFamily="34" charset="-122"/>
              </a:rPr>
              <a:t>软件定义与特点</a:t>
            </a:r>
          </a:p>
        </p:txBody>
      </p:sp>
      <p:sp>
        <p:nvSpPr>
          <p:cNvPr id="6148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F41298-673A-4583-99E9-44BBD8A64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384300"/>
            <a:ext cx="7772400" cy="2384425"/>
          </a:xfrm>
        </p:spPr>
        <p:txBody>
          <a:bodyPr rtlCol="0">
            <a:normAutofit fontScale="85000" lnSpcReduction="20000"/>
          </a:bodyPr>
          <a:lstStyle/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软件是由计算机程序的发展而形成的一个概念。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它是与计算机系统操作有关的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程序指令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的统称。</a:t>
            </a: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61D375BF-45DD-4F59-B89B-B675A5B7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84BB22-EFFA-41E9-85CB-F0E52993F860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C3AA604-152C-4818-B9F3-215281558D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1.1 </a:t>
            </a:r>
            <a:r>
              <a:rPr lang="zh-CN" altLang="en-US" sz="6000">
                <a:latin typeface="微软雅黑" panose="020B0503020204020204" pitchFamily="34" charset="-122"/>
              </a:rPr>
              <a:t>软件定义与特点</a:t>
            </a:r>
          </a:p>
        </p:txBody>
      </p:sp>
      <p:sp>
        <p:nvSpPr>
          <p:cNvPr id="71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C46C44-944B-4131-AF37-498C75E54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36688"/>
            <a:ext cx="7772400" cy="2000250"/>
          </a:xfrm>
        </p:spPr>
        <p:txBody>
          <a:bodyPr rtlCol="0">
            <a:normAutofit fontScale="77500" lnSpcReduction="20000"/>
          </a:bodyPr>
          <a:lstStyle/>
          <a:p>
            <a:pPr marL="1885950" lvl="3" indent="-514350" algn="just" eaLnBrk="1" fontAlgn="auto" hangingPunct="1">
              <a:spcAft>
                <a:spcPts val="0"/>
              </a:spcAft>
              <a:buFont typeface="宋体" charset="-122"/>
              <a:buAutoNum type="circleNumDbPlain"/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复杂性 </a:t>
            </a:r>
          </a:p>
          <a:p>
            <a:pPr marL="1885950" lvl="3" indent="-514350" algn="just" eaLnBrk="1" fontAlgn="auto" hangingPunct="1">
              <a:spcAft>
                <a:spcPts val="0"/>
              </a:spcAft>
              <a:buFont typeface="宋体" charset="-122"/>
              <a:buAutoNum type="circleNumDbPlain"/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抽象性 </a:t>
            </a:r>
          </a:p>
          <a:p>
            <a:pPr marL="1885950" lvl="3" indent="-514350" algn="just" eaLnBrk="1" fontAlgn="auto" hangingPunct="1">
              <a:spcAft>
                <a:spcPts val="0"/>
              </a:spcAft>
              <a:buFont typeface="宋体" charset="-122"/>
              <a:buAutoNum type="circleNumDbPlain"/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依赖性 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i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4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pres?slideindex=1&amp;slidetitle="/>
              </a:rPr>
              <a:t>好的软件  </a:t>
            </a:r>
            <a:r>
              <a:rPr lang="en-US" altLang="zh-CN" sz="4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pres?slideindex=1&amp;slidetitle="/>
              </a:rPr>
              <a:t>Vs </a:t>
            </a:r>
            <a:r>
              <a:rPr lang="zh-CN" altLang="en-US" sz="4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pres?slideindex=1&amp;slidetitle="/>
              </a:rPr>
              <a:t>不好的软件？</a:t>
            </a:r>
            <a:endParaRPr lang="zh-CN" altLang="en-US" sz="400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2053CEED-6972-4191-8F48-13D3D699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F2ADA4-B083-4960-8916-7156420FDF4F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173" name="图片 4" descr="11.png">
            <a:extLst>
              <a:ext uri="{FF2B5EF4-FFF2-40B4-BE49-F238E27FC236}">
                <a16:creationId xmlns:a16="http://schemas.microsoft.com/office/drawing/2014/main" id="{756EFF1D-DCCC-46C8-A8F7-2EC4CCBB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489325"/>
            <a:ext cx="1270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07793020"/>
              </p:ext>
            </p:extLst>
          </p:nvPr>
        </p:nvGraphicFramePr>
        <p:xfrm>
          <a:off x="2483768" y="843558"/>
          <a:ext cx="4934967" cy="3759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0307461"/>
              </p:ext>
            </p:extLst>
          </p:nvPr>
        </p:nvGraphicFramePr>
        <p:xfrm>
          <a:off x="539552" y="1563638"/>
          <a:ext cx="2880320" cy="149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1349760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14C1FF-4F30-4FDC-9792-202CF8F93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6000">
                <a:latin typeface="微软雅黑" panose="020B0503020204020204" pitchFamily="34" charset="-122"/>
              </a:rPr>
              <a:t>1.2 </a:t>
            </a:r>
            <a:r>
              <a:rPr lang="zh-CN" altLang="en-US" sz="6000">
                <a:latin typeface="微软雅黑" panose="020B0503020204020204" pitchFamily="34" charset="-122"/>
              </a:rPr>
              <a:t>软件危机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27DFBD6B-58B0-487D-9E90-0622401BE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282700"/>
            <a:ext cx="3611562" cy="16192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96" name="灯片编号占位符 5">
            <a:extLst>
              <a:ext uri="{FF2B5EF4-FFF2-40B4-BE49-F238E27FC236}">
                <a16:creationId xmlns:a16="http://schemas.microsoft.com/office/drawing/2014/main" id="{0269940D-EA64-4867-829C-EA7F9697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474ECA-1A7C-4723-8927-FDE8ABB04CE0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内容占位符 4" descr="2795196_230701084_2.jpg">
            <a:extLst>
              <a:ext uri="{FF2B5EF4-FFF2-40B4-BE49-F238E27FC236}">
                <a16:creationId xmlns:a16="http://schemas.microsoft.com/office/drawing/2014/main" id="{93B164D3-0AF9-4200-A593-AA5E905E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1246188"/>
            <a:ext cx="3671887" cy="174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BE7A87A-AF2B-49D8-8EC6-5AB5F5DA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998788"/>
            <a:ext cx="3654425" cy="17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E4B35C3-8223-4BA8-8966-6D43207F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0275" y="3021013"/>
            <a:ext cx="3673475" cy="177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C14B3D0-50BE-463E-87BF-71CB2D00B0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>
                <a:latin typeface="微软雅黑" pitchFamily="34" charset="-122"/>
              </a:rPr>
              <a:t>1.2.1 12306</a:t>
            </a:r>
            <a:r>
              <a:rPr lang="zh-CN" altLang="en-US" sz="6000" dirty="0">
                <a:latin typeface="微软雅黑" pitchFamily="34" charset="-122"/>
              </a:rPr>
              <a:t>网上订票系统</a:t>
            </a:r>
          </a:p>
        </p:txBody>
      </p:sp>
      <p:sp>
        <p:nvSpPr>
          <p:cNvPr id="9219" name="内容占位符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586C3D-0262-46FD-A33D-5431B1A4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325"/>
            <a:ext cx="8229600" cy="3394075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斥数千万元巨资建立的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网上订票系统十分“龟速” 网络运行奇慢，网页不时“崩溃”，平均刷新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次才能购到一张票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而且订票过程十分繁琐，从用户注册到支付成功，要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道“工序”，让人晕头转向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还有不少人发现，即使幸运买到票了，结果却发现“票没订上，钱却被扣走”了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AAE8571-97C0-46E4-B1B7-39EE6BA2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61F53-382B-4B4F-A846-E2476532E2B3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A63EB5-AF0E-49F0-9DC6-23429D07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日到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日，铁道部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订票网站日均点击次数已超过了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亿次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售票网站点击量更是暴增至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亿次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网站瞬间访问量达到“世界第一”，相当于所有中国人当天都点击了一次</a:t>
            </a:r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4AAEE183-D0DB-448F-BEA6-B59BD963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7690D-94ED-462D-958C-A03AA1D60A89}" type="slidenum">
              <a:rPr kumimoji="0"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3A01D2-06F6-4E16-AD3D-9FD0CAA2D6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>
                <a:latin typeface="微软雅黑" pitchFamily="34" charset="-122"/>
              </a:rPr>
              <a:t>1.2.1 12306</a:t>
            </a:r>
            <a:r>
              <a:rPr lang="zh-CN" altLang="en-US" sz="6000" dirty="0">
                <a:latin typeface="微软雅黑" pitchFamily="34" charset="-122"/>
              </a:rPr>
              <a:t>网上订票系统</a:t>
            </a:r>
          </a:p>
        </p:txBody>
      </p:sp>
    </p:spTree>
  </p:cSld>
  <p:clrMapOvr>
    <a:masterClrMapping/>
  </p:clrMapOvr>
  <p:transition spd="med">
    <p:pull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895</Words>
  <Application>Microsoft Office PowerPoint</Application>
  <PresentationFormat>全屏显示(16:9)</PresentationFormat>
  <Paragraphs>196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华文行楷</vt:lpstr>
      <vt:lpstr>宋体</vt:lpstr>
      <vt:lpstr>微软雅黑</vt:lpstr>
      <vt:lpstr>Arial</vt:lpstr>
      <vt:lpstr>Franklin Gothic Book</vt:lpstr>
      <vt:lpstr>Franklin Gothic Medium</vt:lpstr>
      <vt:lpstr>Tahoma</vt:lpstr>
      <vt:lpstr>Times New Roman</vt:lpstr>
      <vt:lpstr>Wingdings</vt:lpstr>
      <vt:lpstr>Office 主题​​</vt:lpstr>
      <vt:lpstr>Visio</vt:lpstr>
      <vt:lpstr>1、软件工程概论 </vt:lpstr>
      <vt:lpstr>个人介绍</vt:lpstr>
      <vt:lpstr>本章学习内容</vt:lpstr>
      <vt:lpstr>1.1 软件定义与特点</vt:lpstr>
      <vt:lpstr>1.1 软件定义与特点</vt:lpstr>
      <vt:lpstr>PowerPoint 演示文稿</vt:lpstr>
      <vt:lpstr>1.2 软件危机</vt:lpstr>
      <vt:lpstr>1.2.1 12306网上订票系统</vt:lpstr>
      <vt:lpstr>1.2.1 12306网上订票系统</vt:lpstr>
      <vt:lpstr>1.2.2 F22猛禽战斗机</vt:lpstr>
      <vt:lpstr>1.2.2 F22猛禽战斗机</vt:lpstr>
      <vt:lpstr>1.2.2 F22猛禽战斗机</vt:lpstr>
      <vt:lpstr>1.2.3 软件危机突出表现 </vt:lpstr>
      <vt:lpstr>1.2.4软件危机原因</vt:lpstr>
      <vt:lpstr>1.2.5如何消除软件危机</vt:lpstr>
      <vt:lpstr>1.2.5 如何消除软件危机</vt:lpstr>
      <vt:lpstr>1.3软件工程定义</vt:lpstr>
      <vt:lpstr>1.4 软件工程基本原则</vt:lpstr>
      <vt:lpstr>1.4软件工程基本原则</vt:lpstr>
      <vt:lpstr>1.4软件工程基本原则</vt:lpstr>
      <vt:lpstr>1.4软件工程基本原则</vt:lpstr>
      <vt:lpstr>软件工程工具</vt:lpstr>
      <vt:lpstr>1.4软件工程基本原则</vt:lpstr>
      <vt:lpstr>1.4软件工程基本原则</vt:lpstr>
      <vt:lpstr>1.4软件工程基本原则</vt:lpstr>
      <vt:lpstr>1.5软件工程方法学</vt:lpstr>
      <vt:lpstr>1.5软件工程方法学</vt:lpstr>
      <vt:lpstr>1.5软件工程方法学</vt:lpstr>
      <vt:lpstr>参考资料</vt:lpstr>
      <vt:lpstr>Question &amp; Answer</vt:lpstr>
    </vt:vector>
  </TitlesOfParts>
  <Company>cug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Jeffrey wang</dc:creator>
  <cp:lastModifiedBy>Kamui Kanna</cp:lastModifiedBy>
  <cp:revision>440</cp:revision>
  <dcterms:created xsi:type="dcterms:W3CDTF">2003-10-08T08:19:31Z</dcterms:created>
  <dcterms:modified xsi:type="dcterms:W3CDTF">2020-09-14T13:26:16Z</dcterms:modified>
</cp:coreProperties>
</file>