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notesMasterIdLst>
    <p:notesMasterId r:id="rId28"/>
  </p:notesMasterIdLst>
  <p:sldIdLst>
    <p:sldId id="494" r:id="rId2"/>
    <p:sldId id="502" r:id="rId3"/>
    <p:sldId id="543" r:id="rId4"/>
    <p:sldId id="549" r:id="rId5"/>
    <p:sldId id="508" r:id="rId6"/>
    <p:sldId id="545" r:id="rId7"/>
    <p:sldId id="544" r:id="rId8"/>
    <p:sldId id="550" r:id="rId9"/>
    <p:sldId id="551" r:id="rId10"/>
    <p:sldId id="547" r:id="rId11"/>
    <p:sldId id="546" r:id="rId12"/>
    <p:sldId id="552" r:id="rId13"/>
    <p:sldId id="553" r:id="rId14"/>
    <p:sldId id="554" r:id="rId15"/>
    <p:sldId id="555" r:id="rId16"/>
    <p:sldId id="556" r:id="rId17"/>
    <p:sldId id="557" r:id="rId18"/>
    <p:sldId id="558" r:id="rId19"/>
    <p:sldId id="563" r:id="rId20"/>
    <p:sldId id="560" r:id="rId21"/>
    <p:sldId id="561" r:id="rId22"/>
    <p:sldId id="564" r:id="rId23"/>
    <p:sldId id="565" r:id="rId24"/>
    <p:sldId id="509" r:id="rId25"/>
    <p:sldId id="548" r:id="rId26"/>
    <p:sldId id="53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41" autoAdjust="0"/>
    <p:restoredTop sz="94660"/>
  </p:normalViewPr>
  <p:slideViewPr>
    <p:cSldViewPr snapToGrid="0">
      <p:cViewPr varScale="1">
        <p:scale>
          <a:sx n="86" d="100"/>
          <a:sy n="86" d="100"/>
        </p:scale>
        <p:origin x="437"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t>2022/6/6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t>‹#›</a:t>
            </a:fld>
            <a:endParaRPr lang="zh-CN" altLang="en-US"/>
          </a:p>
        </p:txBody>
      </p:sp>
    </p:spTree>
    <p:extLst>
      <p:ext uri="{BB962C8B-B14F-4D97-AF65-F5344CB8AC3E}">
        <p14:creationId xmlns:p14="http://schemas.microsoft.com/office/powerpoint/2010/main" val="297581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TextEdit="1"/>
          </p:cNvSpPr>
          <p:nvPr>
            <p:ph type="sldImg"/>
          </p:nvPr>
        </p:nvSpPr>
        <p:spPr>
          <a:xfrm>
            <a:off x="685800" y="1143000"/>
            <a:ext cx="5486400" cy="3086100"/>
          </a:xfrm>
          <a:ln/>
        </p:spPr>
      </p:sp>
      <p:sp>
        <p:nvSpPr>
          <p:cNvPr id="22630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3102980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D988FA9-2E2D-4AB0-A235-FBD36981BD92}"/>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dirty="0">
              <a:solidFill>
                <a:schemeClr val="bg1"/>
              </a:solidFill>
              <a:latin typeface="Calibri"/>
              <a:ea typeface="宋体"/>
              <a:cs typeface="宋体" charset="0"/>
            </a:endParaRPr>
          </a:p>
        </p:txBody>
      </p:sp>
      <p:pic>
        <p:nvPicPr>
          <p:cNvPr id="4" name="图片 3">
            <a:extLst>
              <a:ext uri="{FF2B5EF4-FFF2-40B4-BE49-F238E27FC236}">
                <a16:creationId xmlns:a16="http://schemas.microsoft.com/office/drawing/2014/main" id="{061F578E-A0F4-4755-A6A7-115875A341D0}"/>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itchFamily="18" charset="0"/>
              </a:defRPr>
            </a:lvl1pPr>
          </a:lstStyle>
          <a:p>
            <a:r>
              <a:rPr lang="zh-CN" altLang="en-US" noProof="1"/>
              <a:t>单击此处编辑母版标题样式</a:t>
            </a:r>
          </a:p>
        </p:txBody>
      </p:sp>
      <p:sp>
        <p:nvSpPr>
          <p:cNvPr id="9" name="日期占位符 1">
            <a:extLst>
              <a:ext uri="{FF2B5EF4-FFF2-40B4-BE49-F238E27FC236}">
                <a16:creationId xmlns:a16="http://schemas.microsoft.com/office/drawing/2014/main" id="{A8B955FF-0328-444B-A955-07F9EAF2D019}"/>
              </a:ext>
            </a:extLst>
          </p:cNvPr>
          <p:cNvSpPr>
            <a:spLocks noGrp="1"/>
          </p:cNvSpPr>
          <p:nvPr>
            <p:ph type="dt" sz="half" idx="10"/>
          </p:nvPr>
        </p:nvSpPr>
        <p:spPr/>
        <p:txBody>
          <a:bodyPr/>
          <a:lstStyle>
            <a:lvl1pPr>
              <a:defRPr/>
            </a:lvl1pPr>
          </a:lstStyle>
          <a:p>
            <a:fld id="{C5EFD6F6-2F20-4B1A-A667-B95C1338A7FC}" type="datetime5">
              <a:rPr lang="zh-CN" altLang="en-US" smtClean="0"/>
              <a:pPr/>
              <a:t>2022/6/6</a:t>
            </a:fld>
            <a:endParaRPr lang="zh-CN" altLang="en-US" dirty="0"/>
          </a:p>
        </p:txBody>
      </p:sp>
      <p:sp>
        <p:nvSpPr>
          <p:cNvPr id="10" name="页脚占位符 2">
            <a:extLst>
              <a:ext uri="{FF2B5EF4-FFF2-40B4-BE49-F238E27FC236}">
                <a16:creationId xmlns:a16="http://schemas.microsoft.com/office/drawing/2014/main" id="{7A08F8AE-EBF9-468B-B7DA-6C4177987749}"/>
              </a:ext>
            </a:extLst>
          </p:cNvPr>
          <p:cNvSpPr>
            <a:spLocks noGrp="1"/>
          </p:cNvSpPr>
          <p:nvPr>
            <p:ph type="ftr" sz="quarter" idx="11"/>
          </p:nvPr>
        </p:nvSpPr>
        <p:spPr/>
        <p:txBody>
          <a:bodyPr/>
          <a:lstStyle>
            <a:lvl1pPr>
              <a:defRPr/>
            </a:lvl1pPr>
          </a:lstStyle>
          <a:p>
            <a:pPr>
              <a:defRPr/>
            </a:pPr>
            <a:endParaRPr lang="zh-CN" altLang="en-US"/>
          </a:p>
        </p:txBody>
      </p:sp>
      <p:sp>
        <p:nvSpPr>
          <p:cNvPr id="11" name="灯片编号占位符 3">
            <a:extLst>
              <a:ext uri="{FF2B5EF4-FFF2-40B4-BE49-F238E27FC236}">
                <a16:creationId xmlns:a16="http://schemas.microsoft.com/office/drawing/2014/main" id="{95ED2846-0561-49EC-99AC-42118DC01ACA}"/>
              </a:ext>
            </a:extLst>
          </p:cNvPr>
          <p:cNvSpPr>
            <a:spLocks noGrp="1"/>
          </p:cNvSpPr>
          <p:nvPr>
            <p:ph type="sldNum" sz="quarter" idx="12"/>
          </p:nvPr>
        </p:nvSpPr>
        <p:spPr/>
        <p:txBody>
          <a:bodyPr/>
          <a:lstStyle>
            <a:lvl1pPr>
              <a:defRPr/>
            </a:lvl1pPr>
          </a:lstStyle>
          <a:p>
            <a:pPr>
              <a:defRPr/>
            </a:pPr>
            <a:fld id="{87765BD0-8639-4309-B2A4-CEF6862AE3FC}" type="slidenum">
              <a:rPr lang="zh-CN" altLang="en-US"/>
              <a:pPr>
                <a:defRPr/>
              </a:pPr>
              <a:t>‹#›</a:t>
            </a:fld>
            <a:endParaRPr lang="zh-CN" altLang="en-US"/>
          </a:p>
        </p:txBody>
      </p:sp>
      <p:sp>
        <p:nvSpPr>
          <p:cNvPr id="12" name="矩形 11">
            <a:extLst>
              <a:ext uri="{FF2B5EF4-FFF2-40B4-BE49-F238E27FC236}">
                <a16:creationId xmlns:a16="http://schemas.microsoft.com/office/drawing/2014/main" id="{AB399F86-16E9-4431-B20F-1CE198BBC434}"/>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chemeClr val="bg1"/>
              </a:solidFill>
              <a:latin typeface="Calibri"/>
              <a:ea typeface="宋体"/>
              <a:cs typeface="宋体" charset="0"/>
            </a:endParaRPr>
          </a:p>
        </p:txBody>
      </p:sp>
      <p:pic>
        <p:nvPicPr>
          <p:cNvPr id="13" name="图片 12" descr="AW视觉符号.jpg">
            <a:extLst>
              <a:ext uri="{FF2B5EF4-FFF2-40B4-BE49-F238E27FC236}">
                <a16:creationId xmlns:a16="http://schemas.microsoft.com/office/drawing/2014/main" id="{D7E4463B-D75A-455D-9120-ED8B6C57DB54}"/>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12444520"/>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小标题+内容页">
    <p:spTree>
      <p:nvGrpSpPr>
        <p:cNvPr id="1" name=""/>
        <p:cNvGrpSpPr/>
        <p:nvPr/>
      </p:nvGrpSpPr>
      <p:grpSpPr>
        <a:xfrm>
          <a:off x="0" y="0"/>
          <a:ext cx="0" cy="0"/>
          <a:chOff x="0" y="0"/>
          <a:chExt cx="0" cy="0"/>
        </a:xfrm>
      </p:grpSpPr>
      <p:sp>
        <p:nvSpPr>
          <p:cNvPr id="8" name="AutoShape 23">
            <a:extLst>
              <a:ext uri="{FF2B5EF4-FFF2-40B4-BE49-F238E27FC236}">
                <a16:creationId xmlns:a16="http://schemas.microsoft.com/office/drawing/2014/main" id="{0685CE8C-B9A8-46A0-ADB9-4D39BDC2C2F4}"/>
              </a:ext>
            </a:extLst>
          </p:cNvPr>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9" name="AutoShape 23">
            <a:extLst>
              <a:ext uri="{FF2B5EF4-FFF2-40B4-BE49-F238E27FC236}">
                <a16:creationId xmlns:a16="http://schemas.microsoft.com/office/drawing/2014/main" id="{F38BE64D-19F8-41E3-B759-05846120B7B5}"/>
              </a:ext>
            </a:extLst>
          </p:cNvPr>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2"/>
          </a:p>
        </p:txBody>
      </p:sp>
      <p:sp>
        <p:nvSpPr>
          <p:cNvPr id="4" name="内容占位符 2"/>
          <p:cNvSpPr>
            <a:spLocks noGrp="1"/>
          </p:cNvSpPr>
          <p:nvPr>
            <p:ph idx="1" hasCustomPrompt="1"/>
          </p:nvPr>
        </p:nvSpPr>
        <p:spPr>
          <a:xfrm>
            <a:off x="423819" y="1713662"/>
            <a:ext cx="11107601" cy="4339721"/>
          </a:xfrm>
        </p:spPr>
        <p:txBody>
          <a:bodyPr>
            <a:noAutofit/>
          </a:bodyPr>
          <a:lstStyle>
            <a:lvl1pPr marL="362822" indent="-362822">
              <a:lnSpc>
                <a:spcPct val="150000"/>
              </a:lnSpc>
              <a:buClr>
                <a:srgbClr val="032089"/>
              </a:buClr>
              <a:buFont typeface="Wingdings" pitchFamily="2" charset="2"/>
              <a:buChar char="Ø"/>
              <a:defRPr sz="1800" b="0">
                <a:latin typeface="微软雅黑" panose="020B0503020204020204" pitchFamily="34" charset="-122"/>
                <a:ea typeface="微软雅黑" pitchFamily="34" charset="-122"/>
                <a:cs typeface="Times New Roman" pitchFamily="18" charset="0"/>
              </a:defRPr>
            </a:lvl1pPr>
            <a:lvl2pPr>
              <a:lnSpc>
                <a:spcPct val="130000"/>
              </a:lnSpc>
              <a:buClr>
                <a:srgbClr val="032089"/>
              </a:buClr>
              <a:buFont typeface="Wingdings" pitchFamily="2" charset="2"/>
              <a:buChar char="l"/>
              <a:defRPr sz="2328"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dirty="0"/>
              <a:t>单击此处编辑母版文本样式</a:t>
            </a:r>
            <a:r>
              <a:rPr lang="en-US" altLang="zh-CN" dirty="0"/>
              <a:t>123</a:t>
            </a:r>
            <a:endParaRPr lang="zh-CN" altLang="en-US" dirty="0"/>
          </a:p>
        </p:txBody>
      </p:sp>
      <p:sp>
        <p:nvSpPr>
          <p:cNvPr id="2" name="标题 1"/>
          <p:cNvSpPr>
            <a:spLocks noGrp="1"/>
          </p:cNvSpPr>
          <p:nvPr>
            <p:ph type="title" hasCustomPrompt="1"/>
          </p:nvPr>
        </p:nvSpPr>
        <p:spPr>
          <a:xfrm>
            <a:off x="254876" y="359079"/>
            <a:ext cx="10972801" cy="528176"/>
          </a:xfrm>
        </p:spPr>
        <p:txBody>
          <a:bodyPr/>
          <a:lstStyle>
            <a:lvl1pPr>
              <a:defRPr sz="2400" b="1">
                <a:solidFill>
                  <a:schemeClr val="tx1"/>
                </a:solidFill>
                <a:latin typeface="微软雅黑" panose="020B0503020204020204" pitchFamily="34" charset="-122"/>
                <a:ea typeface="微软雅黑" panose="020B0503020204020204" pitchFamily="34" charset="-122"/>
                <a:cs typeface="Times New Roman" pitchFamily="18" charset="0"/>
              </a:defRPr>
            </a:lvl1pPr>
          </a:lstStyle>
          <a:p>
            <a:r>
              <a:rPr lang="zh-CN" altLang="en-US" dirty="0"/>
              <a:t>单击此处编辑母版标题样式</a:t>
            </a:r>
            <a:r>
              <a:rPr lang="en-US" altLang="zh-CN" dirty="0"/>
              <a:t>123</a:t>
            </a:r>
            <a:endParaRPr lang="zh-CN" altLang="en-US" dirty="0"/>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2000" b="0" dirty="0" smtClean="0">
                <a:latin typeface="微软雅黑" panose="020B0503020204020204" pitchFamily="34" charset="-122"/>
                <a:ea typeface="微软雅黑" pitchFamily="34" charset="-122"/>
                <a:cs typeface="Times New Roman" pitchFamily="18" charset="0"/>
              </a:defRPr>
            </a:lvl1pPr>
          </a:lstStyle>
          <a:p>
            <a:pPr lvl="0"/>
            <a:r>
              <a:rPr lang="zh-CN" altLang="en-US" dirty="0"/>
              <a:t>单击此处编辑母版文本样式</a:t>
            </a:r>
            <a:r>
              <a:rPr lang="en-US" altLang="zh-CN" dirty="0"/>
              <a:t>123</a:t>
            </a:r>
            <a:endParaRPr lang="zh-CN" altLang="en-US" dirty="0"/>
          </a:p>
        </p:txBody>
      </p:sp>
      <p:sp>
        <p:nvSpPr>
          <p:cNvPr id="18" name="Rectangle 12">
            <a:extLst>
              <a:ext uri="{FF2B5EF4-FFF2-40B4-BE49-F238E27FC236}">
                <a16:creationId xmlns:a16="http://schemas.microsoft.com/office/drawing/2014/main" id="{FD1EF276-80F3-412D-A4D0-FADD06A64BA8}"/>
              </a:ext>
            </a:extLst>
          </p:cNvPr>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a:solidFill>
                  <a:srgbClr val="7F7F7F"/>
                </a:solidFill>
                <a:latin typeface="Arial" panose="02080604020202020204" pitchFamily="34" charset="0"/>
                <a:cs typeface="Arial" panose="02080604020202020204" pitchFamily="34" charset="0"/>
              </a:rPr>
              <a:t> </a:t>
            </a:r>
            <a:fld id="{12438CEF-EDDA-4DCE-9A5B-764076D13ABE}" type="slidenum">
              <a:rPr lang="en-US" altLang="zh-CN" sz="1000" smtClean="0">
                <a:latin typeface="Arial" panose="02080604020202020204" pitchFamily="34" charset="0"/>
                <a:cs typeface="Arial" panose="02080604020202020204" pitchFamily="34" charset="0"/>
              </a:rPr>
              <a:pPr algn="ctr">
                <a:defRPr/>
              </a:pPr>
              <a:t>‹#›</a:t>
            </a:fld>
            <a:endParaRPr lang="en-US" altLang="zh-CN" sz="1000">
              <a:latin typeface="Arial" panose="02080604020202020204" pitchFamily="34" charset="0"/>
              <a:cs typeface="Arial" panose="02080604020202020204" pitchFamily="34" charset="0"/>
            </a:endParaRPr>
          </a:p>
        </p:txBody>
      </p:sp>
      <p:cxnSp>
        <p:nvCxnSpPr>
          <p:cNvPr id="19" name="直接连接符 19">
            <a:extLst>
              <a:ext uri="{FF2B5EF4-FFF2-40B4-BE49-F238E27FC236}">
                <a16:creationId xmlns:a16="http://schemas.microsoft.com/office/drawing/2014/main" id="{5DCA5F72-D510-4814-A31A-632006AD9DBA}"/>
              </a:ext>
            </a:extLst>
          </p:cNvPr>
          <p:cNvCxnSpPr>
            <a:stCxn id="19"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20" name="直接连接符 14">
            <a:extLst>
              <a:ext uri="{FF2B5EF4-FFF2-40B4-BE49-F238E27FC236}">
                <a16:creationId xmlns:a16="http://schemas.microsoft.com/office/drawing/2014/main" id="{369E3915-5D9E-48E7-90E4-BC5AA28A4234}"/>
              </a:ext>
            </a:extLst>
          </p:cNvPr>
          <p:cNvCxnSpPr>
            <a:cxnSpLocks/>
          </p:cNvCxnSpPr>
          <p:nvPr userDrawn="1"/>
        </p:nvCxnSpPr>
        <p:spPr>
          <a:xfrm>
            <a:off x="423819" y="6508750"/>
            <a:ext cx="951393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43381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5" name="Rectangle 12">
            <a:extLst>
              <a:ext uri="{FF2B5EF4-FFF2-40B4-BE49-F238E27FC236}">
                <a16:creationId xmlns:a16="http://schemas.microsoft.com/office/drawing/2014/main" id="{D615E0F8-3969-4F3A-96F1-5A3FFDA1BBE9}"/>
              </a:ext>
            </a:extLst>
          </p:cNvPr>
          <p:cNvSpPr>
            <a:spLocks noChangeArrowheads="1"/>
          </p:cNvSpPr>
          <p:nvPr/>
        </p:nvSpPr>
        <p:spPr bwMode="auto">
          <a:xfrm>
            <a:off x="9937750" y="6392863"/>
            <a:ext cx="571500" cy="231775"/>
          </a:xfrm>
          <a:prstGeom prst="rect">
            <a:avLst/>
          </a:prstGeom>
          <a:noFill/>
          <a:ln>
            <a:noFill/>
          </a:ln>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1000">
                <a:solidFill>
                  <a:srgbClr val="7F7F7F"/>
                </a:solidFill>
                <a:latin typeface="Arial" panose="02080604020202020204" pitchFamily="34" charset="0"/>
                <a:cs typeface="Arial" panose="02080604020202020204" pitchFamily="34" charset="0"/>
              </a:rPr>
              <a:t> </a:t>
            </a:r>
            <a:fld id="{12438CEF-EDDA-4DCE-9A5B-764076D13ABE}" type="slidenum">
              <a:rPr lang="en-US" altLang="zh-CN" sz="1000" smtClean="0">
                <a:latin typeface="Arial" panose="02080604020202020204" pitchFamily="34" charset="0"/>
                <a:cs typeface="Arial" panose="02080604020202020204" pitchFamily="34" charset="0"/>
              </a:rPr>
              <a:pPr algn="ctr">
                <a:defRPr/>
              </a:pPr>
              <a:t>‹#›</a:t>
            </a:fld>
            <a:endParaRPr lang="en-US" altLang="zh-CN" sz="1000">
              <a:latin typeface="Arial" panose="02080604020202020204" pitchFamily="34" charset="0"/>
              <a:cs typeface="Arial" panose="02080604020202020204" pitchFamily="34" charset="0"/>
            </a:endParaRPr>
          </a:p>
        </p:txBody>
      </p:sp>
      <p:cxnSp>
        <p:nvCxnSpPr>
          <p:cNvPr id="6" name="直接连接符 19">
            <a:extLst>
              <a:ext uri="{FF2B5EF4-FFF2-40B4-BE49-F238E27FC236}">
                <a16:creationId xmlns:a16="http://schemas.microsoft.com/office/drawing/2014/main" id="{3BA5C705-64D7-4DC7-A8E4-F460CCE7F7C3}"/>
              </a:ext>
            </a:extLst>
          </p:cNvPr>
          <p:cNvCxnSpPr>
            <a:stCxn id="6" idx="3"/>
          </p:cNvCxnSpPr>
          <p:nvPr/>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7" name="直接连接符 14">
            <a:extLst>
              <a:ext uri="{FF2B5EF4-FFF2-40B4-BE49-F238E27FC236}">
                <a16:creationId xmlns:a16="http://schemas.microsoft.com/office/drawing/2014/main" id="{5060A924-BE00-4E13-A89A-4C68D897A669}"/>
              </a:ext>
            </a:extLst>
          </p:cNvPr>
          <p:cNvCxnSpPr>
            <a:cxnSpLocks/>
          </p:cNvCxnSpPr>
          <p:nvPr/>
        </p:nvCxnSpPr>
        <p:spPr>
          <a:xfrm>
            <a:off x="423819" y="6508750"/>
            <a:ext cx="951393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8" name="AutoShape 23">
            <a:extLst>
              <a:ext uri="{FF2B5EF4-FFF2-40B4-BE49-F238E27FC236}">
                <a16:creationId xmlns:a16="http://schemas.microsoft.com/office/drawing/2014/main" id="{8BBD29A0-7238-44B5-B95C-C6A0C7A8EA53}"/>
              </a:ext>
            </a:extLst>
          </p:cNvPr>
          <p:cNvSpPr>
            <a:spLocks noChangeArrowheads="1"/>
          </p:cNvSpPr>
          <p:nvPr/>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9" name="AutoShape 23">
            <a:extLst>
              <a:ext uri="{FF2B5EF4-FFF2-40B4-BE49-F238E27FC236}">
                <a16:creationId xmlns:a16="http://schemas.microsoft.com/office/drawing/2014/main" id="{0B740AF4-4F4A-423C-AE67-DC3438642124}"/>
              </a:ext>
            </a:extLst>
          </p:cNvPr>
          <p:cNvSpPr>
            <a:spLocks noChangeArrowheads="1"/>
          </p:cNvSpPr>
          <p:nvPr/>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80604020202020204" pitchFamily="34" charset="0"/>
                <a:ea typeface="宋体" pitchFamily="2" charset="-122"/>
              </a:defRPr>
            </a:lvl1pPr>
            <a:lvl2pPr marL="742950" indent="-285750">
              <a:defRPr sz="900">
                <a:solidFill>
                  <a:srgbClr val="000000"/>
                </a:solidFill>
                <a:latin typeface="Arial" panose="02080604020202020204" pitchFamily="34" charset="0"/>
                <a:ea typeface="宋体" pitchFamily="2" charset="-122"/>
              </a:defRPr>
            </a:lvl2pPr>
            <a:lvl3pPr marL="1143000" indent="-228600">
              <a:defRPr sz="900">
                <a:solidFill>
                  <a:srgbClr val="000000"/>
                </a:solidFill>
                <a:latin typeface="Arial" panose="02080604020202020204" pitchFamily="34" charset="0"/>
                <a:ea typeface="宋体" pitchFamily="2" charset="-122"/>
              </a:defRPr>
            </a:lvl3pPr>
            <a:lvl4pPr marL="1600200" indent="-228600">
              <a:defRPr sz="900">
                <a:solidFill>
                  <a:srgbClr val="000000"/>
                </a:solidFill>
                <a:latin typeface="Arial" panose="02080604020202020204" pitchFamily="34" charset="0"/>
                <a:ea typeface="宋体" pitchFamily="2" charset="-122"/>
              </a:defRPr>
            </a:lvl4pPr>
            <a:lvl5pPr marL="2057400" indent="-228600">
              <a:defRPr sz="900">
                <a:solidFill>
                  <a:srgbClr val="000000"/>
                </a:solidFill>
                <a:latin typeface="Arial" panose="02080604020202020204"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anose="02080604020202020204" pitchFamily="34" charset="0"/>
                <a:ea typeface="宋体"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hasCustomPrompt="1"/>
          </p:nvPr>
        </p:nvSpPr>
        <p:spPr>
          <a:xfrm>
            <a:off x="423819" y="1104181"/>
            <a:ext cx="11107601" cy="5052713"/>
          </a:xfrm>
        </p:spPr>
        <p:txBody>
          <a:bodyPr>
            <a:noAutofit/>
          </a:bodyPr>
          <a:lstStyle>
            <a:lvl1pPr marL="362585" indent="-362585">
              <a:lnSpc>
                <a:spcPct val="150000"/>
              </a:lnSpc>
              <a:buClr>
                <a:srgbClr val="032089"/>
              </a:buClr>
              <a:buFont typeface="Wingdings" panose="05000000000000000000" pitchFamily="2" charset="2"/>
              <a:buChar char="Ø"/>
              <a:defRPr sz="1800" b="0">
                <a:latin typeface="微软雅黑" panose="020B0503020204020204" pitchFamily="34" charset="-122"/>
                <a:ea typeface="微软雅黑" pitchFamily="34" charset="-122"/>
                <a:cs typeface="Times New Roman" pitchFamily="18" charset="0"/>
              </a:defRPr>
            </a:lvl1pPr>
            <a:lvl2pPr>
              <a:lnSpc>
                <a:spcPct val="130000"/>
              </a:lnSpc>
              <a:buClr>
                <a:srgbClr val="032089"/>
              </a:buClr>
              <a:buFont typeface="Wingdings" panose="05000000000000000000" pitchFamily="2" charset="2"/>
              <a:buChar char="l"/>
              <a:defRPr sz="2330" b="0">
                <a:latin typeface="微软雅黑" pitchFamily="34" charset="-122"/>
                <a:ea typeface="微软雅黑" pitchFamily="34" charset="-122"/>
              </a:defRPr>
            </a:lvl2pPr>
            <a:lvl3pPr>
              <a:defRPr sz="1905" b="0">
                <a:latin typeface="微软雅黑" pitchFamily="34" charset="-122"/>
                <a:ea typeface="微软雅黑" pitchFamily="34" charset="-122"/>
              </a:defRPr>
            </a:lvl3pPr>
            <a:lvl4pPr>
              <a:defRPr sz="1905" b="0">
                <a:latin typeface="微软雅黑" pitchFamily="34" charset="-122"/>
                <a:ea typeface="微软雅黑" pitchFamily="34" charset="-122"/>
              </a:defRPr>
            </a:lvl4pPr>
            <a:lvl5pPr>
              <a:defRPr sz="1905" b="0">
                <a:latin typeface="微软雅黑" pitchFamily="34" charset="-122"/>
                <a:ea typeface="微软雅黑" pitchFamily="34" charset="-122"/>
              </a:defRPr>
            </a:lvl5pPr>
          </a:lstStyle>
          <a:p>
            <a:pPr lvl="0"/>
            <a:r>
              <a:rPr lang="zh-CN" altLang="en-US" noProof="1"/>
              <a:t>单击此处编辑母版文本样式</a:t>
            </a:r>
            <a:r>
              <a:rPr lang="en-US" altLang="zh-CN" noProof="1"/>
              <a:t>123</a:t>
            </a:r>
            <a:endParaRPr lang="zh-CN" altLang="en-US" noProof="1"/>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微软雅黑" pitchFamily="34" charset="-122"/>
                <a:cs typeface="Times New Roman" pitchFamily="18" charset="0"/>
              </a:defRPr>
            </a:lvl1pPr>
          </a:lstStyle>
          <a:p>
            <a:r>
              <a:rPr lang="zh-CN" altLang="en-US" noProof="1"/>
              <a:t>单击此处编辑母版标题样式</a:t>
            </a:r>
            <a:r>
              <a:rPr lang="en-US" altLang="zh-CN" noProof="1"/>
              <a:t>123</a:t>
            </a:r>
            <a:endParaRPr lang="zh-CN" altLang="en-US" noProof="1"/>
          </a:p>
        </p:txBody>
      </p:sp>
    </p:spTree>
    <p:extLst>
      <p:ext uri="{BB962C8B-B14F-4D97-AF65-F5344CB8AC3E}">
        <p14:creationId xmlns:p14="http://schemas.microsoft.com/office/powerpoint/2010/main" val="1554176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359FCFE-780C-4DC9-BB8F-C2871BF58111}"/>
              </a:ext>
            </a:extLst>
          </p:cNvPr>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dirty="0">
              <a:solidFill>
                <a:schemeClr val="bg1"/>
              </a:solidFill>
              <a:latin typeface="Calibri"/>
              <a:ea typeface="宋体"/>
              <a:cs typeface="宋体" charset="0"/>
            </a:endParaRPr>
          </a:p>
        </p:txBody>
      </p:sp>
      <p:sp>
        <p:nvSpPr>
          <p:cNvPr id="3" name="Title 1">
            <a:extLst>
              <a:ext uri="{FF2B5EF4-FFF2-40B4-BE49-F238E27FC236}">
                <a16:creationId xmlns:a16="http://schemas.microsoft.com/office/drawing/2014/main" id="{B6754C84-BAA5-4112-B60B-5975A15E65C9}"/>
              </a:ext>
            </a:extLst>
          </p:cNvPr>
          <p:cNvSpPr txBox="1"/>
          <p:nvPr/>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itchFamily="34" charset="-122"/>
                <a:ea typeface="微软雅黑" pitchFamily="34" charset="-122"/>
                <a:cs typeface="+mn-cs"/>
              </a:defRPr>
            </a:lvl1pPr>
          </a:lstStyle>
          <a:p>
            <a:pPr>
              <a:defRPr/>
            </a:pPr>
            <a:r>
              <a:rPr altLang="zh-CN" sz="6600">
                <a:ln>
                  <a:solidFill>
                    <a:schemeClr val="bg1"/>
                  </a:solidFill>
                </a:ln>
                <a:effectLst>
                  <a:reflection blurRad="6350" stA="50000" endA="300" endPos="50000" dist="29997" dir="5400000" sy="-100000" algn="bl" rotWithShape="0"/>
                </a:effectLst>
              </a:rPr>
              <a:t>Thank you!</a:t>
            </a:r>
            <a:endParaRPr lang="zh-CN" altLang="en-US" sz="6600">
              <a:ln>
                <a:solidFill>
                  <a:schemeClr val="bg1"/>
                </a:solidFill>
              </a:ln>
              <a:effectLst>
                <a:reflection blurRad="6350" stA="50000" endA="300" endPos="50000" dist="29997" dir="5400000" sy="-100000" algn="bl" rotWithShape="0"/>
              </a:effectLst>
            </a:endParaRPr>
          </a:p>
        </p:txBody>
      </p:sp>
      <p:pic>
        <p:nvPicPr>
          <p:cNvPr id="4" name="图片 3">
            <a:extLst>
              <a:ext uri="{FF2B5EF4-FFF2-40B4-BE49-F238E27FC236}">
                <a16:creationId xmlns:a16="http://schemas.microsoft.com/office/drawing/2014/main" id="{D1EC14CD-6350-48A6-ACBC-3346C739B2E8}"/>
              </a:ext>
            </a:extLst>
          </p:cNvPr>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a:extLst>
              <a:ext uri="{FF2B5EF4-FFF2-40B4-BE49-F238E27FC236}">
                <a16:creationId xmlns:a16="http://schemas.microsoft.com/office/drawing/2014/main" id="{FFC05FF0-3C6D-40B6-B7AE-AEF6D6B9B481}"/>
              </a:ext>
            </a:extLst>
          </p:cNvPr>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2" dirty="0">
              <a:solidFill>
                <a:srgbClr val="FFFFFF"/>
              </a:solidFill>
              <a:cs typeface="宋体" charset="0"/>
            </a:endParaRPr>
          </a:p>
        </p:txBody>
      </p:sp>
      <p:sp>
        <p:nvSpPr>
          <p:cNvPr id="9" name="Title 1">
            <a:extLst>
              <a:ext uri="{FF2B5EF4-FFF2-40B4-BE49-F238E27FC236}">
                <a16:creationId xmlns:a16="http://schemas.microsoft.com/office/drawing/2014/main" id="{F06D40D0-C995-4C96-B0A0-0AD791FC5A57}"/>
              </a:ext>
            </a:extLst>
          </p:cNvPr>
          <p:cNvSpPr txBox="1">
            <a:spLocks/>
          </p:cNvSpPr>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r>
              <a:rPr altLang="zh-CN" sz="6600">
                <a:ln>
                  <a:solidFill>
                    <a:srgbClr val="FFFFFF"/>
                  </a:solidFill>
                </a:ln>
                <a:solidFill>
                  <a:srgbClr val="FFFFFF"/>
                </a:solidFill>
                <a:effectLst>
                  <a:reflection blurRad="6350" stA="50000" endA="300" endPos="50000" dist="29997" dir="5400000" sy="-100000" algn="bl" rotWithShape="0"/>
                </a:effectLst>
              </a:rPr>
              <a:t>Thank you!</a:t>
            </a:r>
            <a:endParaRPr lang="zh-CN" altLang="en-US" sz="6600">
              <a:ln>
                <a:solidFill>
                  <a:srgbClr val="FFFFFF"/>
                </a:solidFill>
              </a:ln>
              <a:solidFill>
                <a:srgbClr val="FFFFFF"/>
              </a:solidFill>
              <a:effectLst>
                <a:reflection blurRad="6350" stA="50000" endA="300" endPos="50000" dist="29997" dir="5400000" sy="-100000" algn="bl" rotWithShape="0"/>
              </a:effectLst>
            </a:endParaRPr>
          </a:p>
        </p:txBody>
      </p:sp>
      <p:pic>
        <p:nvPicPr>
          <p:cNvPr id="10" name="图片 9" descr="AW视觉符号.jpg">
            <a:extLst>
              <a:ext uri="{FF2B5EF4-FFF2-40B4-BE49-F238E27FC236}">
                <a16:creationId xmlns:a16="http://schemas.microsoft.com/office/drawing/2014/main" id="{D34B953D-86AB-4549-83F7-D846E540814F}"/>
              </a:ext>
            </a:extLst>
          </p:cNvPr>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654651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865591E-F6A9-4405-B720-EDDBC0413155}"/>
              </a:ext>
            </a:extLst>
          </p:cNvPr>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61510517-FAF7-45C6-B579-CD700F47710E}"/>
              </a:ext>
            </a:extLst>
          </p:cNvPr>
          <p:cNvSpPr>
            <a:spLocks noGrp="1" noChangeArrowheads="1"/>
          </p:cNvSpPr>
          <p:nvPr>
            <p:ph type="body" idx="4294967295"/>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8" name="日期占位符 7">
            <a:extLst>
              <a:ext uri="{FF2B5EF4-FFF2-40B4-BE49-F238E27FC236}">
                <a16:creationId xmlns:a16="http://schemas.microsoft.com/office/drawing/2014/main" id="{5E70D461-B6CD-42E9-9A0B-0CDC97B2EF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fld id="{8B362659-EDEF-4896-B44C-15816E2E4CD8}" type="datetimeFigureOut">
              <a:rPr lang="zh-CN" altLang="en-US" smtClean="0"/>
              <a:t>2022/6/6</a:t>
            </a:fld>
            <a:endParaRPr lang="zh-CN" altLang="en-US"/>
          </a:p>
        </p:txBody>
      </p:sp>
      <p:sp>
        <p:nvSpPr>
          <p:cNvPr id="13" name="页脚占位符 12">
            <a:extLst>
              <a:ext uri="{FF2B5EF4-FFF2-40B4-BE49-F238E27FC236}">
                <a16:creationId xmlns:a16="http://schemas.microsoft.com/office/drawing/2014/main" id="{A1BC6B55-8EE6-4CCE-854A-A8EB6C2BB3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endParaRPr lang="zh-CN" altLang="en-US"/>
          </a:p>
        </p:txBody>
      </p:sp>
      <p:sp>
        <p:nvSpPr>
          <p:cNvPr id="14" name="灯片编号占位符 13">
            <a:extLst>
              <a:ext uri="{FF2B5EF4-FFF2-40B4-BE49-F238E27FC236}">
                <a16:creationId xmlns:a16="http://schemas.microsoft.com/office/drawing/2014/main" id="{262F0417-C90C-4CA2-AD37-B360748FE14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defRPr>
            </a:lvl1pPr>
          </a:lstStyle>
          <a:p>
            <a:fld id="{414597ED-A428-4847-8034-7A70C69917BC}" type="slidenum">
              <a:rPr lang="zh-CN" altLang="en-US" smtClean="0"/>
              <a:t>‹#›</a:t>
            </a:fld>
            <a:endParaRPr lang="zh-CN" altLang="en-US"/>
          </a:p>
        </p:txBody>
      </p:sp>
    </p:spTree>
    <p:extLst>
      <p:ext uri="{BB962C8B-B14F-4D97-AF65-F5344CB8AC3E}">
        <p14:creationId xmlns:p14="http://schemas.microsoft.com/office/powerpoint/2010/main" val="2668500973"/>
      </p:ext>
    </p:extLst>
  </p:cSld>
  <p:clrMap bg1="lt1" tx1="dk1" bg2="lt2" tx2="dk2" accent1="accent1" accent2="accent2" accent3="accent3" accent4="accent4" accent5="accent5" accent6="accent6" hlink="hlink" folHlink="folHlink"/>
  <p:sldLayoutIdLst>
    <p:sldLayoutId id="2147483754" r:id="rId1"/>
    <p:sldLayoutId id="2147483758" r:id="rId2"/>
    <p:sldLayoutId id="2147483756" r:id="rId3"/>
    <p:sldLayoutId id="2147483757" r:id="rId4"/>
  </p:sldLayoutIdLst>
  <p:txStyles>
    <p:titleStyle>
      <a:lvl1pPr algn="l" rtl="0" eaLnBrk="1" fontAlgn="base" hangingPunct="1">
        <a:spcBef>
          <a:spcPct val="0"/>
        </a:spcBef>
        <a:spcAft>
          <a:spcPct val="0"/>
        </a:spcAft>
        <a:defRPr sz="2500">
          <a:solidFill>
            <a:schemeClr val="tx1"/>
          </a:solidFill>
          <a:latin typeface="+mj-lt"/>
          <a:ea typeface="微软雅黑" pitchFamily="34" charset="-122"/>
          <a:cs typeface="微软雅黑" charset="0"/>
        </a:defRPr>
      </a:lvl1pPr>
      <a:lvl2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2pPr>
      <a:lvl3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3pPr>
      <a:lvl4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4pPr>
      <a:lvl5pPr algn="l" rtl="0" eaLnBrk="1" fontAlgn="base" hangingPunct="1">
        <a:spcBef>
          <a:spcPct val="0"/>
        </a:spcBef>
        <a:spcAft>
          <a:spcPct val="0"/>
        </a:spcAft>
        <a:defRPr sz="2500">
          <a:solidFill>
            <a:schemeClr val="tx1"/>
          </a:solidFill>
          <a:latin typeface="Calibri" pitchFamily="34" charset="0"/>
          <a:ea typeface="微软雅黑" pitchFamily="34" charset="-122"/>
          <a:cs typeface="微软雅黑" charset="0"/>
        </a:defRPr>
      </a:lvl5pPr>
      <a:lvl6pPr marL="483870" algn="l" rtl="0" eaLnBrk="1" fontAlgn="base" hangingPunct="1">
        <a:spcBef>
          <a:spcPct val="0"/>
        </a:spcBef>
        <a:spcAft>
          <a:spcPct val="0"/>
        </a:spcAft>
        <a:defRPr sz="2540">
          <a:solidFill>
            <a:schemeClr val="tx1"/>
          </a:solidFill>
          <a:latin typeface="Calibri"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itchFamily="34" charset="0"/>
          <a:ea typeface="黑体" panose="02010609060101010101" charset="-122"/>
        </a:defRPr>
      </a:lvl9pPr>
    </p:titleStyle>
    <p:bodyStyle>
      <a:lvl1pPr marL="361950" indent="-361950" algn="l" rtl="0" eaLnBrk="1" fontAlgn="base" hangingPunct="1">
        <a:spcBef>
          <a:spcPct val="20000"/>
        </a:spcBef>
        <a:spcAft>
          <a:spcPct val="0"/>
        </a:spcAft>
        <a:buClr>
          <a:srgbClr val="000066"/>
        </a:buClr>
        <a:buFont typeface="Wingdings" panose="05000000000000000000" pitchFamily="2" charset="2"/>
        <a:buChar char="n"/>
        <a:defRPr sz="2100">
          <a:solidFill>
            <a:schemeClr val="tx1"/>
          </a:solidFill>
          <a:latin typeface="+mn-lt"/>
          <a:ea typeface="+mn-ea"/>
          <a:cs typeface="宋体" charset="0"/>
        </a:defRPr>
      </a:lvl1pPr>
      <a:lvl2pPr marL="785813"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B75B0B3-9C45-43B9-B23D-D3FD629246B1}"/>
              </a:ext>
            </a:extLst>
          </p:cNvPr>
          <p:cNvSpPr>
            <a:spLocks noGrp="1"/>
          </p:cNvSpPr>
          <p:nvPr>
            <p:ph type="title"/>
          </p:nvPr>
        </p:nvSpPr>
        <p:spPr>
          <a:xfrm>
            <a:off x="5272088" y="2706149"/>
            <a:ext cx="6544007" cy="692150"/>
          </a:xfrm>
        </p:spPr>
        <p:txBody>
          <a:bodyPr/>
          <a:lstStyle/>
          <a:p>
            <a:r>
              <a:rPr lang="zh-CN" altLang="en-US" sz="3600" b="0" dirty="0">
                <a:latin typeface="Times New Roman" panose="02020603050405020304" pitchFamily="18" charset="0"/>
                <a:cs typeface="Times New Roman" panose="02020603050405020304" pitchFamily="18" charset="0"/>
              </a:rPr>
              <a:t>儿童身体健康情况可视化分析</a:t>
            </a:r>
          </a:p>
        </p:txBody>
      </p:sp>
    </p:spTree>
    <p:extLst>
      <p:ext uri="{BB962C8B-B14F-4D97-AF65-F5344CB8AC3E}">
        <p14:creationId xmlns:p14="http://schemas.microsoft.com/office/powerpoint/2010/main" val="150748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B5F40A76-8768-E7D9-9473-DB3B569229EA}"/>
              </a:ext>
            </a:extLst>
          </p:cNvPr>
          <p:cNvSpPr>
            <a:spLocks noGrp="1"/>
          </p:cNvSpPr>
          <p:nvPr>
            <p:ph idx="1"/>
          </p:nvPr>
        </p:nvSpPr>
        <p:spPr>
          <a:xfrm>
            <a:off x="542199" y="1447519"/>
            <a:ext cx="11107601" cy="896373"/>
          </a:xfrm>
        </p:spPr>
        <p:txBody>
          <a:bodyPr/>
          <a:lstStyle/>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统计全世界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年至</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年儿童发育不良和超重的平均比例和平均人数，绘制图表，跟踪近二十年儿童营养不良的变动趋势以及对比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2000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2020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年儿童营养不良的变化水平，根据可视化结果进行分析。</a:t>
            </a:r>
          </a:p>
          <a:p>
            <a:endParaRPr lang="zh-CN" altLang="en-US" dirty="0"/>
          </a:p>
        </p:txBody>
      </p:sp>
      <p:sp>
        <p:nvSpPr>
          <p:cNvPr id="3" name="标题 2">
            <a:extLst>
              <a:ext uri="{FF2B5EF4-FFF2-40B4-BE49-F238E27FC236}">
                <a16:creationId xmlns:a16="http://schemas.microsoft.com/office/drawing/2014/main" id="{91A5E606-4176-C340-EF4A-F4B7604DEDF6}"/>
              </a:ext>
            </a:extLst>
          </p:cNvPr>
          <p:cNvSpPr>
            <a:spLocks noGrp="1"/>
          </p:cNvSpPr>
          <p:nvPr>
            <p:ph type="title"/>
          </p:nvPr>
        </p:nvSpPr>
        <p:spPr/>
        <p:txBody>
          <a:bodyPr/>
          <a:lstStyle/>
          <a:p>
            <a:r>
              <a:rPr lang="en-US" altLang="zh-CN" dirty="0"/>
              <a:t>2-2.</a:t>
            </a:r>
            <a:r>
              <a:rPr lang="zh-CN" altLang="en-US" dirty="0"/>
              <a:t>总体情况可视化</a:t>
            </a:r>
          </a:p>
        </p:txBody>
      </p:sp>
      <p:sp>
        <p:nvSpPr>
          <p:cNvPr id="5" name="内容占位符 4">
            <a:extLst>
              <a:ext uri="{FF2B5EF4-FFF2-40B4-BE49-F238E27FC236}">
                <a16:creationId xmlns:a16="http://schemas.microsoft.com/office/drawing/2014/main" id="{D033E3AD-9F2F-5415-583B-79B2E4945AFD}"/>
              </a:ext>
            </a:extLst>
          </p:cNvPr>
          <p:cNvSpPr>
            <a:spLocks noGrp="1"/>
          </p:cNvSpPr>
          <p:nvPr>
            <p:ph idx="10"/>
          </p:nvPr>
        </p:nvSpPr>
        <p:spPr>
          <a:xfrm>
            <a:off x="542198" y="2932268"/>
            <a:ext cx="11107601" cy="426469"/>
          </a:xfrm>
        </p:spPr>
        <p:txBody>
          <a:bodyPr/>
          <a:lstStyle/>
          <a:p>
            <a:r>
              <a:rPr lang="zh-CN" altLang="en-US" dirty="0"/>
              <a:t>任务分析：</a:t>
            </a:r>
          </a:p>
        </p:txBody>
      </p:sp>
      <p:sp>
        <p:nvSpPr>
          <p:cNvPr id="6" name="内容占位符 4">
            <a:extLst>
              <a:ext uri="{FF2B5EF4-FFF2-40B4-BE49-F238E27FC236}">
                <a16:creationId xmlns:a16="http://schemas.microsoft.com/office/drawing/2014/main" id="{76FC5E15-64DD-369B-76C1-BC7BEC20F640}"/>
              </a:ext>
            </a:extLst>
          </p:cNvPr>
          <p:cNvSpPr txBox="1">
            <a:spLocks/>
          </p:cNvSpPr>
          <p:nvPr/>
        </p:nvSpPr>
        <p:spPr bwMode="auto">
          <a:xfrm>
            <a:off x="542199" y="987376"/>
            <a:ext cx="11107601" cy="426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marL="0" indent="0" algn="l" rtl="0" eaLnBrk="1" fontAlgn="base" hangingPunct="1">
              <a:spcBef>
                <a:spcPct val="20000"/>
              </a:spcBef>
              <a:spcAft>
                <a:spcPct val="0"/>
              </a:spcAft>
              <a:buClr>
                <a:srgbClr val="000066"/>
              </a:buClr>
              <a:buFont typeface="Wingdings" panose="05000000000000000000" pitchFamily="2" charset="2"/>
              <a:buNone/>
              <a:defRPr lang="zh-CN" altLang="en-US" sz="2000" b="0" dirty="0" smtClean="0">
                <a:solidFill>
                  <a:schemeClr val="tx1"/>
                </a:solidFill>
                <a:latin typeface="微软雅黑" panose="020B0503020204020204" pitchFamily="34" charset="-122"/>
                <a:ea typeface="微软雅黑" pitchFamily="34" charset="-122"/>
                <a:cs typeface="Times New Roman" pitchFamily="18" charset="0"/>
              </a:defRPr>
            </a:lvl1pPr>
            <a:lvl2pPr marL="785813"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9pPr>
          </a:lstStyle>
          <a:p>
            <a:r>
              <a:rPr lang="zh-CN" altLang="en-US" kern="0"/>
              <a:t>任务描述：</a:t>
            </a:r>
          </a:p>
        </p:txBody>
      </p:sp>
      <p:sp>
        <p:nvSpPr>
          <p:cNvPr id="7" name="内容占位符 3">
            <a:extLst>
              <a:ext uri="{FF2B5EF4-FFF2-40B4-BE49-F238E27FC236}">
                <a16:creationId xmlns:a16="http://schemas.microsoft.com/office/drawing/2014/main" id="{00E7A7A7-3B94-95E1-61C0-D8921E886FCC}"/>
              </a:ext>
            </a:extLst>
          </p:cNvPr>
          <p:cNvSpPr txBox="1">
            <a:spLocks/>
          </p:cNvSpPr>
          <p:nvPr/>
        </p:nvSpPr>
        <p:spPr bwMode="auto">
          <a:xfrm>
            <a:off x="542197" y="3429000"/>
            <a:ext cx="11107601" cy="1569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62822" indent="-362822" algn="l" rtl="0" eaLnBrk="1" fontAlgn="base" hangingPunct="1">
              <a:lnSpc>
                <a:spcPct val="150000"/>
              </a:lnSpc>
              <a:spcBef>
                <a:spcPct val="20000"/>
              </a:spcBef>
              <a:spcAft>
                <a:spcPct val="0"/>
              </a:spcAft>
              <a:buClr>
                <a:srgbClr val="032089"/>
              </a:buClr>
              <a:buFont typeface="Wingdings" pitchFamily="2" charset="2"/>
              <a:buChar char="Ø"/>
              <a:defRPr sz="1800" b="0">
                <a:solidFill>
                  <a:schemeClr val="tx1"/>
                </a:solidFill>
                <a:latin typeface="微软雅黑" panose="020B0503020204020204" pitchFamily="34" charset="-122"/>
                <a:ea typeface="微软雅黑" pitchFamily="34" charset="-122"/>
                <a:cs typeface="Times New Roman" pitchFamily="18" charset="0"/>
              </a:defRPr>
            </a:lvl1pPr>
            <a:lvl2pPr marL="785813" indent="-301625" algn="l" rtl="0" eaLnBrk="1" fontAlgn="base" hangingPunct="1">
              <a:lnSpc>
                <a:spcPct val="130000"/>
              </a:lnSpc>
              <a:spcBef>
                <a:spcPct val="20000"/>
              </a:spcBef>
              <a:spcAft>
                <a:spcPct val="0"/>
              </a:spcAft>
              <a:buClr>
                <a:srgbClr val="032089"/>
              </a:buClr>
              <a:buFont typeface="Wingdings" pitchFamily="2" charset="2"/>
              <a:buChar char="l"/>
              <a:defRPr sz="2328" b="0">
                <a:solidFill>
                  <a:schemeClr val="tx1"/>
                </a:solidFill>
                <a:latin typeface="微软雅黑" pitchFamily="34" charset="-122"/>
                <a:ea typeface="微软雅黑" pitchFamily="34" charset="-122"/>
              </a:defRPr>
            </a:lvl2pPr>
            <a:lvl3pPr marL="1208088"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itchFamily="34" charset="-122"/>
                <a:ea typeface="微软雅黑" pitchFamily="34" charset="-122"/>
              </a:defRPr>
            </a:lvl3pPr>
            <a:lvl4pPr marL="169227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itchFamily="34" charset="-122"/>
                <a:ea typeface="微软雅黑" pitchFamily="34" charset="-122"/>
              </a:defRPr>
            </a:lvl4pPr>
            <a:lvl5pPr marL="2176463"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itchFamily="34" charset="-122"/>
                <a:ea typeface="微软雅黑" pitchFamily="34" charset="-122"/>
              </a:defRPr>
            </a:lvl5pPr>
            <a:lvl6pPr marL="266065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9pPr>
          </a:lstStyle>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对总体情况可视化可以分为以下两个步骤。</a:t>
            </a:r>
          </a:p>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）读取儿童营养不良情况数据；</a:t>
            </a:r>
          </a:p>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）绘制可视化图并进行分析；</a:t>
            </a:r>
          </a:p>
          <a:p>
            <a:endParaRPr lang="zh-CN" altLang="en-US" kern="0" dirty="0"/>
          </a:p>
        </p:txBody>
      </p:sp>
    </p:spTree>
    <p:extLst>
      <p:ext uri="{BB962C8B-B14F-4D97-AF65-F5344CB8AC3E}">
        <p14:creationId xmlns:p14="http://schemas.microsoft.com/office/powerpoint/2010/main" val="73860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AC33D33-896D-3927-5342-731F4B9FF102}"/>
              </a:ext>
            </a:extLst>
          </p:cNvPr>
          <p:cNvSpPr>
            <a:spLocks noGrp="1"/>
          </p:cNvSpPr>
          <p:nvPr>
            <p:ph idx="1"/>
          </p:nvPr>
        </p:nvSpPr>
        <p:spPr>
          <a:xfrm>
            <a:off x="423819" y="1104181"/>
            <a:ext cx="11107601" cy="893295"/>
          </a:xfrm>
        </p:spPr>
        <p:txBody>
          <a:bodyPr/>
          <a:lstStyle/>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使用在预处理后的儿童营养不良平均情况的数据，将具体数值转为浮点型数据，再对每个国家从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年每年的数据求均值。具体代码如下图所示</a:t>
            </a:r>
          </a:p>
          <a:p>
            <a:pPr marL="0" indent="0">
              <a:buNone/>
            </a:pPr>
            <a:endParaRPr lang="zh-CN" altLang="en-US" dirty="0"/>
          </a:p>
        </p:txBody>
      </p:sp>
      <p:sp>
        <p:nvSpPr>
          <p:cNvPr id="4" name="标题 6">
            <a:extLst>
              <a:ext uri="{FF2B5EF4-FFF2-40B4-BE49-F238E27FC236}">
                <a16:creationId xmlns:a16="http://schemas.microsoft.com/office/drawing/2014/main" id="{E3D45759-5518-7A8F-AAF9-257587BFB55B}"/>
              </a:ext>
            </a:extLst>
          </p:cNvPr>
          <p:cNvSpPr>
            <a:spLocks noGrp="1"/>
          </p:cNvSpPr>
          <p:nvPr>
            <p:ph type="title"/>
          </p:nvPr>
        </p:nvSpPr>
        <p:spPr>
          <a:xfrm>
            <a:off x="255588" y="358775"/>
            <a:ext cx="10972800" cy="528638"/>
          </a:xfrm>
        </p:spPr>
        <p:txBody>
          <a:bodyPr/>
          <a:lstStyle/>
          <a:p>
            <a:r>
              <a:rPr lang="en-US" altLang="zh-CN" sz="2000" dirty="0"/>
              <a:t>2-2-1.</a:t>
            </a:r>
            <a:r>
              <a:rPr lang="zh-CN" altLang="en-US" sz="2000" dirty="0"/>
              <a:t>读取儿童营养不良情况数据</a:t>
            </a:r>
          </a:p>
        </p:txBody>
      </p:sp>
      <p:graphicFrame>
        <p:nvGraphicFramePr>
          <p:cNvPr id="2" name="表格 1">
            <a:extLst>
              <a:ext uri="{FF2B5EF4-FFF2-40B4-BE49-F238E27FC236}">
                <a16:creationId xmlns:a16="http://schemas.microsoft.com/office/drawing/2014/main" id="{1054A7A6-0CE3-61DB-59E8-59365F5AA7A9}"/>
              </a:ext>
            </a:extLst>
          </p:cNvPr>
          <p:cNvGraphicFramePr>
            <a:graphicFrameLocks noGrp="1"/>
          </p:cNvGraphicFramePr>
          <p:nvPr>
            <p:extLst>
              <p:ext uri="{D42A27DB-BD31-4B8C-83A1-F6EECF244321}">
                <p14:modId xmlns:p14="http://schemas.microsoft.com/office/powerpoint/2010/main" val="2101539641"/>
              </p:ext>
            </p:extLst>
          </p:nvPr>
        </p:nvGraphicFramePr>
        <p:xfrm>
          <a:off x="423819" y="1997476"/>
          <a:ext cx="10804569" cy="4367813"/>
        </p:xfrm>
        <a:graphic>
          <a:graphicData uri="http://schemas.openxmlformats.org/drawingml/2006/table">
            <a:tbl>
              <a:tblPr>
                <a:tableStyleId>{5C22544A-7EE6-4342-B048-85BDC9FD1C3A}</a:tableStyleId>
              </a:tblPr>
              <a:tblGrid>
                <a:gridCol w="10804569">
                  <a:extLst>
                    <a:ext uri="{9D8B030D-6E8A-4147-A177-3AD203B41FA5}">
                      <a16:colId xmlns:a16="http://schemas.microsoft.com/office/drawing/2014/main" val="3452347974"/>
                    </a:ext>
                  </a:extLst>
                </a:gridCol>
              </a:tblGrid>
              <a:tr h="4367813">
                <a:tc>
                  <a:txBody>
                    <a:bodyPr/>
                    <a:lstStyle/>
                    <a:p>
                      <a:pPr algn="l"/>
                      <a:r>
                        <a:rPr lang="en-US" sz="1200" kern="100" dirty="0">
                          <a:effectLst/>
                        </a:rPr>
                        <a:t>#</a:t>
                      </a:r>
                      <a:r>
                        <a:rPr lang="zh-CN" sz="1200" kern="100" dirty="0">
                          <a:effectLst/>
                        </a:rPr>
                        <a:t>发育不良平均比例</a:t>
                      </a:r>
                    </a:p>
                    <a:p>
                      <a:pPr algn="l"/>
                      <a:r>
                        <a:rPr lang="en-US" sz="1200" kern="100" dirty="0">
                          <a:effectLst/>
                        </a:rPr>
                        <a:t>df_sheet1_Point_Estimate = df_sheet1[df_sheet1['Estimate'].</a:t>
                      </a:r>
                      <a:r>
                        <a:rPr lang="en-US" sz="1200" kern="100" dirty="0" err="1">
                          <a:effectLst/>
                        </a:rPr>
                        <a:t>isin</a:t>
                      </a:r>
                      <a:r>
                        <a:rPr lang="en-US" sz="1200" kern="100" dirty="0">
                          <a:effectLst/>
                        </a:rPr>
                        <a:t>(['Point Estimate'])]</a:t>
                      </a:r>
                      <a:endParaRPr lang="zh-CN" sz="1200" kern="100" dirty="0">
                        <a:effectLst/>
                      </a:endParaRPr>
                    </a:p>
                    <a:p>
                      <a:pPr algn="l"/>
                      <a:r>
                        <a:rPr lang="en-US" sz="1200" kern="100" dirty="0" err="1">
                          <a:effectLst/>
                        </a:rPr>
                        <a:t>Point_Estimate</a:t>
                      </a:r>
                      <a:r>
                        <a:rPr lang="en-US" sz="1200" kern="100" dirty="0">
                          <a:effectLst/>
                        </a:rPr>
                        <a:t> = df_sheet1_Point_Estimate.iloc[:,5:]</a:t>
                      </a:r>
                      <a:endParaRPr lang="zh-CN" sz="1200" kern="100" dirty="0">
                        <a:effectLst/>
                      </a:endParaRPr>
                    </a:p>
                    <a:p>
                      <a:pPr algn="l"/>
                      <a:r>
                        <a:rPr lang="en-US" sz="1200" kern="100" dirty="0" err="1">
                          <a:effectLst/>
                        </a:rPr>
                        <a:t>Point_Estimate</a:t>
                      </a:r>
                      <a:r>
                        <a:rPr lang="en-US" sz="1200" kern="100" dirty="0">
                          <a:effectLst/>
                        </a:rPr>
                        <a:t>=</a:t>
                      </a:r>
                      <a:r>
                        <a:rPr lang="en-US" sz="1200" kern="100" dirty="0" err="1">
                          <a:effectLst/>
                        </a:rPr>
                        <a:t>Point_Estimate.astype</a:t>
                      </a:r>
                      <a:r>
                        <a:rPr lang="en-US" sz="1200" kern="100" dirty="0">
                          <a:effectLst/>
                        </a:rPr>
                        <a:t>(float)</a:t>
                      </a:r>
                      <a:endParaRPr lang="zh-CN" sz="1200" kern="100" dirty="0">
                        <a:effectLst/>
                      </a:endParaRPr>
                    </a:p>
                    <a:p>
                      <a:pPr algn="l"/>
                      <a:r>
                        <a:rPr lang="en-US" sz="1200" kern="100" dirty="0" err="1">
                          <a:effectLst/>
                        </a:rPr>
                        <a:t>Point_Estimate_mean</a:t>
                      </a:r>
                      <a:r>
                        <a:rPr lang="en-US" sz="1200" kern="100" dirty="0">
                          <a:effectLst/>
                        </a:rPr>
                        <a:t> = </a:t>
                      </a:r>
                      <a:r>
                        <a:rPr lang="en-US" sz="1200" kern="100" dirty="0" err="1">
                          <a:effectLst/>
                        </a:rPr>
                        <a:t>Point_Estimate.agg</a:t>
                      </a:r>
                      <a:r>
                        <a:rPr lang="en-US" sz="1200" kern="100" dirty="0">
                          <a:effectLst/>
                        </a:rPr>
                        <a:t>('</a:t>
                      </a:r>
                      <a:r>
                        <a:rPr lang="en-US" sz="1200" kern="100" dirty="0" err="1">
                          <a:effectLst/>
                        </a:rPr>
                        <a:t>mean',axis</a:t>
                      </a:r>
                      <a:r>
                        <a:rPr lang="en-US" sz="1200" kern="100" dirty="0">
                          <a:effectLst/>
                        </a:rPr>
                        <a:t>=0)</a:t>
                      </a:r>
                      <a:endParaRPr lang="zh-CN" sz="1200" kern="100" dirty="0">
                        <a:effectLst/>
                      </a:endParaRPr>
                    </a:p>
                    <a:p>
                      <a:pPr algn="l"/>
                      <a:r>
                        <a:rPr lang="en-US" sz="1200" kern="100" dirty="0">
                          <a:effectLst/>
                        </a:rPr>
                        <a:t> </a:t>
                      </a:r>
                      <a:endParaRPr lang="zh-CN" sz="1200" kern="100" dirty="0">
                        <a:effectLst/>
                      </a:endParaRPr>
                    </a:p>
                    <a:p>
                      <a:pPr algn="l"/>
                      <a:r>
                        <a:rPr lang="en-US" sz="1200" kern="100" dirty="0">
                          <a:effectLst/>
                        </a:rPr>
                        <a:t>#</a:t>
                      </a:r>
                      <a:r>
                        <a:rPr lang="zh-CN" sz="1200" kern="100" dirty="0">
                          <a:effectLst/>
                        </a:rPr>
                        <a:t>发育不良平均人数</a:t>
                      </a:r>
                    </a:p>
                    <a:p>
                      <a:pPr algn="l"/>
                      <a:r>
                        <a:rPr lang="en-US" sz="1200" kern="100" dirty="0">
                          <a:effectLst/>
                        </a:rPr>
                        <a:t>Point_Estimate2=Point_Estimate2.astype(float)</a:t>
                      </a:r>
                      <a:endParaRPr lang="zh-CN" sz="1200" kern="100" dirty="0">
                        <a:effectLst/>
                      </a:endParaRPr>
                    </a:p>
                    <a:p>
                      <a:pPr algn="l"/>
                      <a:r>
                        <a:rPr lang="en-US" sz="1200" kern="100" dirty="0">
                          <a:effectLst/>
                        </a:rPr>
                        <a:t>Point_Estimate_mean2 = Point_Estimate2.agg('</a:t>
                      </a:r>
                      <a:r>
                        <a:rPr lang="en-US" sz="1200" kern="100" dirty="0" err="1">
                          <a:effectLst/>
                        </a:rPr>
                        <a:t>mean',axis</a:t>
                      </a:r>
                      <a:r>
                        <a:rPr lang="en-US" sz="1200" kern="100" dirty="0">
                          <a:effectLst/>
                        </a:rPr>
                        <a:t>=0)</a:t>
                      </a:r>
                      <a:endParaRPr lang="zh-CN" sz="1200" kern="100" dirty="0">
                        <a:effectLst/>
                      </a:endParaRPr>
                    </a:p>
                    <a:p>
                      <a:pPr algn="l"/>
                      <a:r>
                        <a:rPr lang="en-US" sz="1200" kern="100" dirty="0">
                          <a:effectLst/>
                        </a:rPr>
                        <a:t> </a:t>
                      </a:r>
                      <a:endParaRPr lang="zh-CN" sz="1200" kern="100" dirty="0">
                        <a:effectLst/>
                      </a:endParaRPr>
                    </a:p>
                    <a:p>
                      <a:pPr algn="l"/>
                      <a:r>
                        <a:rPr lang="en-US" sz="1200" kern="100" dirty="0">
                          <a:effectLst/>
                        </a:rPr>
                        <a:t>#</a:t>
                      </a:r>
                      <a:r>
                        <a:rPr lang="zh-CN" sz="1200" kern="100" dirty="0">
                          <a:effectLst/>
                        </a:rPr>
                        <a:t>超重平均比例</a:t>
                      </a:r>
                    </a:p>
                    <a:p>
                      <a:pPr algn="l"/>
                      <a:r>
                        <a:rPr lang="en-US" sz="1200" kern="100" dirty="0">
                          <a:effectLst/>
                        </a:rPr>
                        <a:t>Point_Estimate2=Point_Estimate2.astype(float)</a:t>
                      </a:r>
                      <a:endParaRPr lang="zh-CN" sz="1200" kern="100" dirty="0">
                        <a:effectLst/>
                      </a:endParaRPr>
                    </a:p>
                    <a:p>
                      <a:pPr algn="l"/>
                      <a:r>
                        <a:rPr lang="en-US" sz="1200" kern="100" dirty="0">
                          <a:effectLst/>
                        </a:rPr>
                        <a:t>Point_Estimate_mean3 =  Point_Estimate3.agg('</a:t>
                      </a:r>
                      <a:r>
                        <a:rPr lang="en-US" sz="1200" kern="100" dirty="0" err="1">
                          <a:effectLst/>
                        </a:rPr>
                        <a:t>mean',axis</a:t>
                      </a:r>
                      <a:r>
                        <a:rPr lang="en-US" sz="1200" kern="100" dirty="0">
                          <a:effectLst/>
                        </a:rPr>
                        <a:t>=0)</a:t>
                      </a:r>
                      <a:endParaRPr lang="zh-CN" sz="1200" kern="100" dirty="0">
                        <a:effectLst/>
                      </a:endParaRPr>
                    </a:p>
                    <a:p>
                      <a:pPr algn="l"/>
                      <a:r>
                        <a:rPr lang="en-US" sz="1200" kern="100" dirty="0">
                          <a:effectLst/>
                        </a:rPr>
                        <a:t> </a:t>
                      </a:r>
                      <a:endParaRPr lang="zh-CN" sz="1200" kern="100" dirty="0">
                        <a:effectLst/>
                      </a:endParaRPr>
                    </a:p>
                    <a:p>
                      <a:pPr algn="l"/>
                      <a:r>
                        <a:rPr lang="en-US" sz="1200" kern="100" dirty="0">
                          <a:effectLst/>
                        </a:rPr>
                        <a:t>#</a:t>
                      </a:r>
                      <a:r>
                        <a:rPr lang="zh-CN" sz="1200" kern="100" dirty="0">
                          <a:effectLst/>
                        </a:rPr>
                        <a:t>超重平均人数</a:t>
                      </a:r>
                    </a:p>
                    <a:p>
                      <a:pPr algn="l"/>
                      <a:r>
                        <a:rPr lang="en-US" sz="1200" kern="100" dirty="0">
                          <a:effectLst/>
                        </a:rPr>
                        <a:t>Point_Estimate2=Point_Estimate2.astype(float)</a:t>
                      </a:r>
                      <a:endParaRPr lang="zh-CN" sz="1200" kern="100" dirty="0">
                        <a:effectLst/>
                      </a:endParaRPr>
                    </a:p>
                    <a:p>
                      <a:pPr algn="l"/>
                      <a:r>
                        <a:rPr lang="en-US" sz="1200" kern="100" dirty="0">
                          <a:effectLst/>
                        </a:rPr>
                        <a:t>Point_Estimate_mean4 =  Point_Estimate4.agg('</a:t>
                      </a:r>
                      <a:r>
                        <a:rPr lang="en-US" sz="1200" kern="100" dirty="0" err="1">
                          <a:effectLst/>
                        </a:rPr>
                        <a:t>mean',axis</a:t>
                      </a:r>
                      <a:r>
                        <a:rPr lang="en-US" sz="1200" kern="100" dirty="0">
                          <a:effectLst/>
                        </a:rPr>
                        <a:t>=0)</a:t>
                      </a:r>
                      <a:endParaRPr lang="zh-CN" sz="1200" kern="100" dirty="0">
                        <a:effectLst/>
                      </a:endParaRPr>
                    </a:p>
                    <a:p>
                      <a:pPr algn="l"/>
                      <a:r>
                        <a:rPr lang="en-US" sz="1200" kern="100" dirty="0">
                          <a:effectLst/>
                        </a:rPr>
                        <a:t> </a:t>
                      </a:r>
                      <a:endParaRPr lang="zh-CN" sz="1200" kern="100" dirty="0">
                        <a:effectLst/>
                      </a:endParaRPr>
                    </a:p>
                    <a:p>
                      <a:pPr algn="l"/>
                      <a:r>
                        <a:rPr lang="en-US" sz="1200" kern="100" dirty="0" err="1">
                          <a:effectLst/>
                        </a:rPr>
                        <a:t>Point_Estimate_mean</a:t>
                      </a:r>
                      <a:r>
                        <a:rPr lang="en-US" sz="1200" kern="100" dirty="0">
                          <a:effectLst/>
                        </a:rPr>
                        <a:t> = </a:t>
                      </a:r>
                      <a:r>
                        <a:rPr lang="en-US" sz="1200" kern="100" dirty="0" err="1">
                          <a:effectLst/>
                        </a:rPr>
                        <a:t>Point_Estimate_mean.round</a:t>
                      </a:r>
                      <a:r>
                        <a:rPr lang="en-US" sz="1200" kern="100" dirty="0">
                          <a:effectLst/>
                        </a:rPr>
                        <a:t>(2)</a:t>
                      </a:r>
                      <a:endParaRPr lang="zh-CN" sz="1200" kern="100" dirty="0">
                        <a:effectLst/>
                      </a:endParaRPr>
                    </a:p>
                    <a:p>
                      <a:pPr algn="l"/>
                      <a:r>
                        <a:rPr lang="en-US" sz="1200" kern="100" dirty="0">
                          <a:effectLst/>
                        </a:rPr>
                        <a:t>Point_Estimate_mean2 = Point_Estimate_mean2.round(2)</a:t>
                      </a:r>
                      <a:endParaRPr lang="zh-CN" sz="1200" kern="100" dirty="0">
                        <a:effectLst/>
                      </a:endParaRPr>
                    </a:p>
                    <a:p>
                      <a:pPr algn="l"/>
                      <a:r>
                        <a:rPr lang="en-US" sz="1200" kern="100" dirty="0">
                          <a:effectLst/>
                        </a:rPr>
                        <a:t>Point_Estimate_mean3 = Point_Estimate_mean3.round(2)</a:t>
                      </a:r>
                      <a:endParaRPr lang="zh-CN" sz="1200" kern="100" dirty="0">
                        <a:effectLst/>
                      </a:endParaRPr>
                    </a:p>
                    <a:p>
                      <a:pPr algn="l"/>
                      <a:r>
                        <a:rPr lang="en-US" sz="1200" kern="100" dirty="0">
                          <a:effectLst/>
                        </a:rPr>
                        <a:t>Point_Estimate_mean4 = Point_Estimate_mean4.round(2)</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7930" marR="17930" marT="0" marB="0"/>
                </a:tc>
                <a:extLst>
                  <a:ext uri="{0D108BD9-81ED-4DB2-BD59-A6C34878D82A}">
                    <a16:rowId xmlns:a16="http://schemas.microsoft.com/office/drawing/2014/main" val="1443921086"/>
                  </a:ext>
                </a:extLst>
              </a:tr>
            </a:tbl>
          </a:graphicData>
        </a:graphic>
      </p:graphicFrame>
    </p:spTree>
    <p:extLst>
      <p:ext uri="{BB962C8B-B14F-4D97-AF65-F5344CB8AC3E}">
        <p14:creationId xmlns:p14="http://schemas.microsoft.com/office/powerpoint/2010/main" val="651470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1BAA599-3D22-0AFD-AE19-C1FF0012EB4B}"/>
              </a:ext>
            </a:extLst>
          </p:cNvPr>
          <p:cNvSpPr>
            <a:spLocks noGrp="1"/>
          </p:cNvSpPr>
          <p:nvPr>
            <p:ph idx="1"/>
          </p:nvPr>
        </p:nvSpPr>
        <p:spPr>
          <a:xfrm>
            <a:off x="423819" y="1104182"/>
            <a:ext cx="11107601" cy="857784"/>
          </a:xfrm>
        </p:spPr>
        <p:txBody>
          <a:bodyPr/>
          <a:lstStyle/>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本次绘图采用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pyecharts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的层叠图的形式展现全世界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年至</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年儿童发育不良和超重的平均比例和平均人数。如下图所示。</a:t>
            </a:r>
          </a:p>
          <a:p>
            <a:pPr marL="0" indent="0">
              <a:buNone/>
            </a:pPr>
            <a:endParaRPr lang="zh-CN" altLang="en-US" dirty="0"/>
          </a:p>
        </p:txBody>
      </p:sp>
      <p:sp>
        <p:nvSpPr>
          <p:cNvPr id="4" name="标题 6">
            <a:extLst>
              <a:ext uri="{FF2B5EF4-FFF2-40B4-BE49-F238E27FC236}">
                <a16:creationId xmlns:a16="http://schemas.microsoft.com/office/drawing/2014/main" id="{A7843415-3B5A-FE46-A40D-D461D9470357}"/>
              </a:ext>
            </a:extLst>
          </p:cNvPr>
          <p:cNvSpPr>
            <a:spLocks noGrp="1"/>
          </p:cNvSpPr>
          <p:nvPr>
            <p:ph type="title"/>
          </p:nvPr>
        </p:nvSpPr>
        <p:spPr>
          <a:xfrm>
            <a:off x="255588" y="358775"/>
            <a:ext cx="10972800" cy="528638"/>
          </a:xfrm>
        </p:spPr>
        <p:txBody>
          <a:bodyPr/>
          <a:lstStyle/>
          <a:p>
            <a:r>
              <a:rPr lang="en-US" altLang="zh-CN" sz="2000" dirty="0"/>
              <a:t>2-2-2.</a:t>
            </a:r>
            <a:r>
              <a:rPr lang="zh-CN" altLang="en-US" sz="2000" dirty="0"/>
              <a:t>绘制可视化图并进行分析</a:t>
            </a:r>
          </a:p>
        </p:txBody>
      </p:sp>
      <p:graphicFrame>
        <p:nvGraphicFramePr>
          <p:cNvPr id="5" name="表格 4">
            <a:extLst>
              <a:ext uri="{FF2B5EF4-FFF2-40B4-BE49-F238E27FC236}">
                <a16:creationId xmlns:a16="http://schemas.microsoft.com/office/drawing/2014/main" id="{291E179B-A21C-4A28-B03E-42FCE334DCC2}"/>
              </a:ext>
            </a:extLst>
          </p:cNvPr>
          <p:cNvGraphicFramePr>
            <a:graphicFrameLocks noGrp="1"/>
          </p:cNvGraphicFramePr>
          <p:nvPr>
            <p:extLst>
              <p:ext uri="{D42A27DB-BD31-4B8C-83A1-F6EECF244321}">
                <p14:modId xmlns:p14="http://schemas.microsoft.com/office/powerpoint/2010/main" val="155388906"/>
              </p:ext>
            </p:extLst>
          </p:nvPr>
        </p:nvGraphicFramePr>
        <p:xfrm>
          <a:off x="423819" y="1965317"/>
          <a:ext cx="10804569" cy="4417728"/>
        </p:xfrm>
        <a:graphic>
          <a:graphicData uri="http://schemas.openxmlformats.org/drawingml/2006/table">
            <a:tbl>
              <a:tblPr>
                <a:tableStyleId>{5C22544A-7EE6-4342-B048-85BDC9FD1C3A}</a:tableStyleId>
              </a:tblPr>
              <a:tblGrid>
                <a:gridCol w="10804569">
                  <a:extLst>
                    <a:ext uri="{9D8B030D-6E8A-4147-A177-3AD203B41FA5}">
                      <a16:colId xmlns:a16="http://schemas.microsoft.com/office/drawing/2014/main" val="2924748400"/>
                    </a:ext>
                  </a:extLst>
                </a:gridCol>
              </a:tblGrid>
              <a:tr h="4417728">
                <a:tc>
                  <a:txBody>
                    <a:bodyPr/>
                    <a:lstStyle/>
                    <a:p>
                      <a:pPr algn="l"/>
                      <a:r>
                        <a:rPr lang="en-US" sz="900" kern="100" dirty="0">
                          <a:effectLst/>
                        </a:rPr>
                        <a:t>from </a:t>
                      </a:r>
                      <a:r>
                        <a:rPr lang="en-US" sz="900" kern="100" dirty="0" err="1">
                          <a:effectLst/>
                        </a:rPr>
                        <a:t>pyecharts</a:t>
                      </a:r>
                      <a:r>
                        <a:rPr lang="en-US" sz="900" kern="100" dirty="0">
                          <a:effectLst/>
                        </a:rPr>
                        <a:t> import options as opts</a:t>
                      </a:r>
                      <a:endParaRPr lang="zh-CN" sz="900" kern="100" dirty="0">
                        <a:effectLst/>
                      </a:endParaRPr>
                    </a:p>
                    <a:p>
                      <a:pPr algn="l"/>
                      <a:r>
                        <a:rPr lang="en-US" sz="900" kern="100" dirty="0">
                          <a:effectLst/>
                        </a:rPr>
                        <a:t>from </a:t>
                      </a:r>
                      <a:r>
                        <a:rPr lang="en-US" sz="900" kern="100" dirty="0" err="1">
                          <a:effectLst/>
                        </a:rPr>
                        <a:t>pyecharts.charts</a:t>
                      </a:r>
                      <a:r>
                        <a:rPr lang="en-US" sz="900" kern="100" dirty="0">
                          <a:effectLst/>
                        </a:rPr>
                        <a:t> import Bar, Line</a:t>
                      </a:r>
                      <a:endParaRPr lang="zh-CN" sz="900" kern="100" dirty="0">
                        <a:effectLst/>
                      </a:endParaRPr>
                    </a:p>
                    <a:p>
                      <a:pPr algn="l"/>
                      <a:r>
                        <a:rPr lang="en-US" sz="900" kern="100" dirty="0">
                          <a:effectLst/>
                        </a:rPr>
                        <a:t> </a:t>
                      </a:r>
                      <a:endParaRPr lang="zh-CN" sz="900" kern="100" dirty="0">
                        <a:effectLst/>
                      </a:endParaRPr>
                    </a:p>
                    <a:p>
                      <a:pPr algn="l"/>
                      <a:r>
                        <a:rPr lang="en-US" sz="900" kern="100" dirty="0">
                          <a:effectLst/>
                        </a:rPr>
                        <a:t>year = ['2000','2001','2002','2003','2004','2005','2006','2007','2008','2009','2010',</a:t>
                      </a:r>
                      <a:endParaRPr lang="zh-CN" sz="900" kern="100" dirty="0">
                        <a:effectLst/>
                      </a:endParaRPr>
                    </a:p>
                    <a:p>
                      <a:pPr algn="l"/>
                      <a:r>
                        <a:rPr lang="en-US" sz="900" kern="100" dirty="0">
                          <a:effectLst/>
                        </a:rPr>
                        <a:t>        '2011','2012','2013','2014','2015','2016','2017','2018','2019','2020']</a:t>
                      </a:r>
                      <a:endParaRPr lang="zh-CN" sz="900" kern="100" dirty="0">
                        <a:effectLst/>
                      </a:endParaRPr>
                    </a:p>
                    <a:p>
                      <a:pPr algn="l"/>
                      <a:r>
                        <a:rPr lang="en-US" sz="900" kern="100" dirty="0">
                          <a:effectLst/>
                        </a:rPr>
                        <a:t> </a:t>
                      </a:r>
                      <a:endParaRPr lang="zh-CN" sz="900" kern="100" dirty="0">
                        <a:effectLst/>
                      </a:endParaRPr>
                    </a:p>
                    <a:p>
                      <a:pPr algn="l"/>
                      <a:r>
                        <a:rPr lang="en-US" sz="900" kern="100" dirty="0">
                          <a:effectLst/>
                        </a:rPr>
                        <a:t>bar1 = (</a:t>
                      </a:r>
                      <a:endParaRPr lang="zh-CN" sz="900" kern="100" dirty="0">
                        <a:effectLst/>
                      </a:endParaRPr>
                    </a:p>
                    <a:p>
                      <a:pPr algn="l"/>
                      <a:r>
                        <a:rPr lang="en-US" sz="900" kern="100" dirty="0">
                          <a:effectLst/>
                        </a:rPr>
                        <a:t>    Bar()</a:t>
                      </a:r>
                      <a:endParaRPr lang="zh-CN" sz="900" kern="100" dirty="0">
                        <a:effectLst/>
                      </a:endParaRPr>
                    </a:p>
                    <a:p>
                      <a:pPr algn="l"/>
                      <a:r>
                        <a:rPr lang="en-US" sz="900" kern="100" dirty="0">
                          <a:effectLst/>
                        </a:rPr>
                        <a:t>    .</a:t>
                      </a:r>
                      <a:r>
                        <a:rPr lang="en-US" sz="900" kern="100" dirty="0" err="1">
                          <a:effectLst/>
                        </a:rPr>
                        <a:t>add_xaxis</a:t>
                      </a:r>
                      <a:r>
                        <a:rPr lang="en-US" sz="900" kern="100" dirty="0">
                          <a:effectLst/>
                        </a:rPr>
                        <a:t>(year)</a:t>
                      </a:r>
                      <a:endParaRPr lang="zh-CN" sz="900" kern="100" dirty="0">
                        <a:effectLst/>
                      </a:endParaRPr>
                    </a:p>
                    <a:p>
                      <a:pPr algn="l"/>
                      <a:r>
                        <a:rPr lang="en-US" sz="900" kern="100" dirty="0">
                          <a:effectLst/>
                        </a:rPr>
                        <a:t>    .</a:t>
                      </a:r>
                      <a:r>
                        <a:rPr lang="en-US" sz="900" kern="100" dirty="0" err="1">
                          <a:effectLst/>
                        </a:rPr>
                        <a:t>add_yaxis</a:t>
                      </a:r>
                      <a:r>
                        <a:rPr lang="en-US" sz="900" kern="100" dirty="0">
                          <a:effectLst/>
                        </a:rPr>
                        <a:t>("</a:t>
                      </a:r>
                      <a:r>
                        <a:rPr lang="zh-CN" sz="900" kern="100" dirty="0">
                          <a:effectLst/>
                        </a:rPr>
                        <a:t>发育不良平均人数</a:t>
                      </a:r>
                      <a:r>
                        <a:rPr lang="en-US" sz="900" kern="100" dirty="0">
                          <a:effectLst/>
                        </a:rPr>
                        <a:t>", Point_Estimate_mean2.values.tolist())</a:t>
                      </a:r>
                      <a:endParaRPr lang="zh-CN" sz="900" kern="100" dirty="0">
                        <a:effectLst/>
                      </a:endParaRPr>
                    </a:p>
                    <a:p>
                      <a:pPr algn="l"/>
                      <a:r>
                        <a:rPr lang="en-US" sz="900" kern="100" dirty="0">
                          <a:effectLst/>
                        </a:rPr>
                        <a:t>    .</a:t>
                      </a:r>
                      <a:r>
                        <a:rPr lang="en-US" sz="900" kern="100" dirty="0" err="1">
                          <a:effectLst/>
                        </a:rPr>
                        <a:t>add_yaxis</a:t>
                      </a:r>
                      <a:r>
                        <a:rPr lang="en-US" sz="900" kern="100" dirty="0">
                          <a:effectLst/>
                        </a:rPr>
                        <a:t>("</a:t>
                      </a:r>
                      <a:r>
                        <a:rPr lang="zh-CN" sz="900" kern="100" dirty="0">
                          <a:effectLst/>
                        </a:rPr>
                        <a:t>超重平均人数</a:t>
                      </a:r>
                      <a:r>
                        <a:rPr lang="en-US" sz="900" kern="100" dirty="0">
                          <a:effectLst/>
                        </a:rPr>
                        <a:t>", Point_Estimate_mean4.values.tolist())</a:t>
                      </a:r>
                      <a:endParaRPr lang="zh-CN" sz="900" kern="100" dirty="0">
                        <a:effectLst/>
                      </a:endParaRPr>
                    </a:p>
                    <a:p>
                      <a:pPr algn="l"/>
                      <a:r>
                        <a:rPr lang="en-US" sz="900" kern="100" dirty="0">
                          <a:effectLst/>
                        </a:rPr>
                        <a:t>    .</a:t>
                      </a:r>
                      <a:r>
                        <a:rPr lang="en-US" sz="900" kern="100" dirty="0" err="1">
                          <a:effectLst/>
                        </a:rPr>
                        <a:t>extend_axis</a:t>
                      </a:r>
                      <a:r>
                        <a:rPr lang="en-US" sz="900" kern="100" dirty="0">
                          <a:effectLst/>
                        </a:rPr>
                        <a:t>(</a:t>
                      </a:r>
                      <a:r>
                        <a:rPr lang="en-US" sz="900" kern="100" dirty="0" err="1">
                          <a:effectLst/>
                        </a:rPr>
                        <a:t>yaxis</a:t>
                      </a:r>
                      <a:r>
                        <a:rPr lang="en-US" sz="900" kern="100" dirty="0">
                          <a:effectLst/>
                        </a:rPr>
                        <a:t>=</a:t>
                      </a:r>
                      <a:r>
                        <a:rPr lang="en-US" sz="900" kern="100" dirty="0" err="1">
                          <a:effectLst/>
                        </a:rPr>
                        <a:t>opts.AxisOpts</a:t>
                      </a:r>
                      <a:r>
                        <a:rPr lang="en-US" sz="900" kern="100" dirty="0">
                          <a:effectLst/>
                        </a:rPr>
                        <a:t>(type_="value", position="</a:t>
                      </a:r>
                      <a:r>
                        <a:rPr lang="en-US" sz="900" kern="100" dirty="0" err="1">
                          <a:effectLst/>
                        </a:rPr>
                        <a:t>right",min</a:t>
                      </a:r>
                      <a:r>
                        <a:rPr lang="en-US" sz="900" kern="100" dirty="0">
                          <a:effectLst/>
                        </a:rPr>
                        <a:t>_=0,max_=30,axislabel_opts=</a:t>
                      </a:r>
                      <a:r>
                        <a:rPr lang="en-US" sz="900" kern="100" dirty="0" err="1">
                          <a:effectLst/>
                        </a:rPr>
                        <a:t>opts.LabelOpts</a:t>
                      </a:r>
                      <a:r>
                        <a:rPr lang="en-US" sz="900" kern="100" dirty="0">
                          <a:effectLst/>
                        </a:rPr>
                        <a:t>(formatter="{value} %") ))</a:t>
                      </a:r>
                      <a:endParaRPr lang="zh-CN" sz="900" kern="100" dirty="0">
                        <a:effectLst/>
                      </a:endParaRPr>
                    </a:p>
                    <a:p>
                      <a:pPr algn="l"/>
                      <a:r>
                        <a:rPr lang="en-US" sz="900" kern="100" dirty="0">
                          <a:effectLst/>
                        </a:rPr>
                        <a:t>    .</a:t>
                      </a:r>
                      <a:r>
                        <a:rPr lang="en-US" sz="900" kern="100" dirty="0" err="1">
                          <a:effectLst/>
                        </a:rPr>
                        <a:t>set_series_opts</a:t>
                      </a:r>
                      <a:r>
                        <a:rPr lang="en-US" sz="900" kern="100" dirty="0">
                          <a:effectLst/>
                        </a:rPr>
                        <a:t>(</a:t>
                      </a:r>
                      <a:r>
                        <a:rPr lang="en-US" sz="900" kern="100" dirty="0" err="1">
                          <a:effectLst/>
                        </a:rPr>
                        <a:t>label_opts</a:t>
                      </a:r>
                      <a:r>
                        <a:rPr lang="en-US" sz="900" kern="100" dirty="0">
                          <a:effectLst/>
                        </a:rPr>
                        <a:t>=</a:t>
                      </a:r>
                      <a:r>
                        <a:rPr lang="en-US" sz="900" kern="100" dirty="0" err="1">
                          <a:effectLst/>
                        </a:rPr>
                        <a:t>opts.LabelOpts</a:t>
                      </a:r>
                      <a:r>
                        <a:rPr lang="en-US" sz="900" kern="100" dirty="0">
                          <a:effectLst/>
                        </a:rPr>
                        <a:t>(</a:t>
                      </a:r>
                      <a:r>
                        <a:rPr lang="en-US" sz="900" kern="100" dirty="0" err="1">
                          <a:effectLst/>
                        </a:rPr>
                        <a:t>is_show</a:t>
                      </a:r>
                      <a:r>
                        <a:rPr lang="en-US" sz="900" kern="100" dirty="0">
                          <a:effectLst/>
                        </a:rPr>
                        <a:t>=False))</a:t>
                      </a:r>
                      <a:endParaRPr lang="zh-CN" sz="900" kern="100" dirty="0">
                        <a:effectLst/>
                      </a:endParaRPr>
                    </a:p>
                    <a:p>
                      <a:pPr algn="l"/>
                      <a:r>
                        <a:rPr lang="en-US" sz="900" kern="100" dirty="0">
                          <a:effectLst/>
                        </a:rPr>
                        <a:t>    .</a:t>
                      </a:r>
                      <a:r>
                        <a:rPr lang="en-US" sz="900" kern="100" dirty="0" err="1">
                          <a:effectLst/>
                        </a:rPr>
                        <a:t>set_global_opts</a:t>
                      </a:r>
                      <a:r>
                        <a:rPr lang="en-US" sz="900" kern="100" dirty="0">
                          <a:effectLst/>
                        </a:rPr>
                        <a:t>(</a:t>
                      </a:r>
                      <a:endParaRPr lang="zh-CN" sz="900" kern="100" dirty="0">
                        <a:effectLst/>
                      </a:endParaRPr>
                    </a:p>
                    <a:p>
                      <a:pPr algn="l"/>
                      <a:r>
                        <a:rPr lang="en-US" sz="900" kern="100" dirty="0">
                          <a:effectLst/>
                        </a:rPr>
                        <a:t>        </a:t>
                      </a:r>
                      <a:r>
                        <a:rPr lang="en-US" sz="900" kern="100" dirty="0" err="1">
                          <a:effectLst/>
                        </a:rPr>
                        <a:t>title_opts</a:t>
                      </a:r>
                      <a:r>
                        <a:rPr lang="en-US" sz="900" kern="100" dirty="0">
                          <a:effectLst/>
                        </a:rPr>
                        <a:t>=</a:t>
                      </a:r>
                      <a:r>
                        <a:rPr lang="en-US" sz="900" kern="100" dirty="0" err="1">
                          <a:effectLst/>
                        </a:rPr>
                        <a:t>opts.TitleOpts</a:t>
                      </a:r>
                      <a:r>
                        <a:rPr lang="en-US" sz="900" kern="100" dirty="0">
                          <a:effectLst/>
                        </a:rPr>
                        <a:t>(title="</a:t>
                      </a:r>
                      <a:r>
                        <a:rPr lang="zh-CN" sz="900" kern="100" dirty="0">
                          <a:effectLst/>
                        </a:rPr>
                        <a:t>二十年儿童营养不良的变动趋势以及对比</a:t>
                      </a:r>
                      <a:r>
                        <a:rPr lang="en-US" sz="900" kern="100" dirty="0">
                          <a:effectLst/>
                        </a:rPr>
                        <a:t> 2000 </a:t>
                      </a:r>
                      <a:r>
                        <a:rPr lang="zh-CN" sz="900" kern="100" dirty="0">
                          <a:effectLst/>
                        </a:rPr>
                        <a:t>年与</a:t>
                      </a:r>
                      <a:r>
                        <a:rPr lang="en-US" sz="900" kern="100" dirty="0">
                          <a:effectLst/>
                        </a:rPr>
                        <a:t>2020 </a:t>
                      </a:r>
                      <a:r>
                        <a:rPr lang="zh-CN" sz="900" kern="100" dirty="0">
                          <a:effectLst/>
                        </a:rPr>
                        <a:t>年儿童营养不良的变化水平</a:t>
                      </a:r>
                      <a:r>
                        <a:rPr lang="en-US" sz="900" kern="100" dirty="0">
                          <a:effectLst/>
                        </a:rPr>
                        <a:t>",</a:t>
                      </a:r>
                      <a:r>
                        <a:rPr lang="en-US" sz="900" kern="100" dirty="0" err="1">
                          <a:effectLst/>
                        </a:rPr>
                        <a:t>pos_left</a:t>
                      </a:r>
                      <a:r>
                        <a:rPr lang="en-US" sz="900" kern="100" dirty="0">
                          <a:effectLst/>
                        </a:rPr>
                        <a:t>=100),</a:t>
                      </a:r>
                      <a:endParaRPr lang="zh-CN" sz="900" kern="100" dirty="0">
                        <a:effectLst/>
                      </a:endParaRPr>
                    </a:p>
                    <a:p>
                      <a:pPr algn="l"/>
                      <a:r>
                        <a:rPr lang="en-US" sz="900" kern="100" dirty="0">
                          <a:effectLst/>
                        </a:rPr>
                        <a:t>        </a:t>
                      </a:r>
                      <a:r>
                        <a:rPr lang="en-US" sz="900" kern="100" dirty="0" err="1">
                          <a:effectLst/>
                        </a:rPr>
                        <a:t>legend_opts</a:t>
                      </a:r>
                      <a:r>
                        <a:rPr lang="en-US" sz="900" kern="100" dirty="0">
                          <a:effectLst/>
                        </a:rPr>
                        <a:t>=</a:t>
                      </a:r>
                      <a:r>
                        <a:rPr lang="en-US" sz="900" kern="100" dirty="0" err="1">
                          <a:effectLst/>
                        </a:rPr>
                        <a:t>opts.LegendOpts</a:t>
                      </a:r>
                      <a:r>
                        <a:rPr lang="en-US" sz="900" kern="100" dirty="0">
                          <a:effectLst/>
                        </a:rPr>
                        <a:t>(</a:t>
                      </a:r>
                      <a:r>
                        <a:rPr lang="en-US" sz="900" kern="100" dirty="0" err="1">
                          <a:effectLst/>
                        </a:rPr>
                        <a:t>pos_top</a:t>
                      </a:r>
                      <a:r>
                        <a:rPr lang="en-US" sz="900" kern="100" dirty="0">
                          <a:effectLst/>
                        </a:rPr>
                        <a:t> = 30, </a:t>
                      </a:r>
                      <a:r>
                        <a:rPr lang="en-US" sz="900" kern="100" dirty="0" err="1">
                          <a:effectLst/>
                        </a:rPr>
                        <a:t>pos_right</a:t>
                      </a:r>
                      <a:r>
                        <a:rPr lang="en-US" sz="900" kern="100" dirty="0">
                          <a:effectLst/>
                        </a:rPr>
                        <a:t> = 200)</a:t>
                      </a:r>
                      <a:endParaRPr lang="zh-CN" sz="900" kern="100" dirty="0">
                        <a:effectLst/>
                      </a:endParaRPr>
                    </a:p>
                    <a:p>
                      <a:pPr algn="l"/>
                      <a:r>
                        <a:rPr lang="en-US" sz="900" kern="100" dirty="0">
                          <a:effectLst/>
                        </a:rPr>
                        <a:t>    )</a:t>
                      </a:r>
                      <a:endParaRPr lang="zh-CN" sz="900" kern="100" dirty="0">
                        <a:effectLst/>
                      </a:endParaRPr>
                    </a:p>
                    <a:p>
                      <a:pPr algn="l"/>
                      <a:r>
                        <a:rPr lang="en-US" sz="900" kern="100" dirty="0">
                          <a:effectLst/>
                        </a:rPr>
                        <a:t>)</a:t>
                      </a:r>
                      <a:endParaRPr lang="zh-CN" sz="900" kern="100" dirty="0">
                        <a:effectLst/>
                      </a:endParaRPr>
                    </a:p>
                    <a:p>
                      <a:pPr algn="l"/>
                      <a:r>
                        <a:rPr lang="en-US" sz="900" kern="100" dirty="0">
                          <a:effectLst/>
                        </a:rPr>
                        <a:t> </a:t>
                      </a:r>
                      <a:endParaRPr lang="zh-CN" sz="900" kern="100" dirty="0">
                        <a:effectLst/>
                      </a:endParaRPr>
                    </a:p>
                    <a:p>
                      <a:pPr algn="l"/>
                      <a:r>
                        <a:rPr lang="en-US" sz="900" kern="100" dirty="0">
                          <a:effectLst/>
                        </a:rPr>
                        <a:t>line = (</a:t>
                      </a:r>
                      <a:endParaRPr lang="zh-CN" sz="900" kern="100" dirty="0">
                        <a:effectLst/>
                      </a:endParaRPr>
                    </a:p>
                    <a:p>
                      <a:pPr algn="l"/>
                      <a:r>
                        <a:rPr lang="en-US" sz="900" kern="100" dirty="0">
                          <a:effectLst/>
                        </a:rPr>
                        <a:t>       Line()</a:t>
                      </a:r>
                      <a:endParaRPr lang="zh-CN" sz="900" kern="100" dirty="0">
                        <a:effectLst/>
                      </a:endParaRPr>
                    </a:p>
                    <a:p>
                      <a:pPr algn="l"/>
                      <a:r>
                        <a:rPr lang="en-US" sz="900" kern="100" dirty="0">
                          <a:effectLst/>
                        </a:rPr>
                        <a:t>       .</a:t>
                      </a:r>
                      <a:r>
                        <a:rPr lang="en-US" sz="900" kern="100" dirty="0" err="1">
                          <a:effectLst/>
                        </a:rPr>
                        <a:t>add_xaxis</a:t>
                      </a:r>
                      <a:r>
                        <a:rPr lang="en-US" sz="900" kern="100" dirty="0">
                          <a:effectLst/>
                        </a:rPr>
                        <a:t>(year)</a:t>
                      </a:r>
                      <a:endParaRPr lang="zh-CN" sz="900" kern="100" dirty="0">
                        <a:effectLst/>
                      </a:endParaRPr>
                    </a:p>
                    <a:p>
                      <a:pPr algn="l"/>
                      <a:r>
                        <a:rPr lang="en-US" sz="900" kern="100" dirty="0">
                          <a:effectLst/>
                        </a:rPr>
                        <a:t>       .</a:t>
                      </a:r>
                      <a:r>
                        <a:rPr lang="en-US" sz="900" kern="100" dirty="0" err="1">
                          <a:effectLst/>
                        </a:rPr>
                        <a:t>add_yaxis</a:t>
                      </a:r>
                      <a:r>
                        <a:rPr lang="en-US" sz="900" kern="100" dirty="0">
                          <a:effectLst/>
                        </a:rPr>
                        <a:t>("</a:t>
                      </a:r>
                      <a:r>
                        <a:rPr lang="zh-CN" sz="900" kern="100" dirty="0">
                          <a:effectLst/>
                        </a:rPr>
                        <a:t>发育不良平均比例</a:t>
                      </a:r>
                      <a:r>
                        <a:rPr lang="en-US" sz="900" kern="100" dirty="0">
                          <a:effectLst/>
                        </a:rPr>
                        <a:t>", </a:t>
                      </a:r>
                      <a:r>
                        <a:rPr lang="en-US" sz="900" kern="100" dirty="0" err="1">
                          <a:effectLst/>
                        </a:rPr>
                        <a:t>Point_Estimate_mean.values.tolist</a:t>
                      </a:r>
                      <a:r>
                        <a:rPr lang="en-US" sz="900" kern="100" dirty="0">
                          <a:effectLst/>
                        </a:rPr>
                        <a:t>(),</a:t>
                      </a:r>
                      <a:r>
                        <a:rPr lang="en-US" sz="900" kern="100" dirty="0" err="1">
                          <a:effectLst/>
                        </a:rPr>
                        <a:t>yaxis_index</a:t>
                      </a:r>
                      <a:r>
                        <a:rPr lang="en-US" sz="900" kern="100" dirty="0">
                          <a:effectLst/>
                        </a:rPr>
                        <a:t>=1,areastyle_opts=</a:t>
                      </a:r>
                      <a:r>
                        <a:rPr lang="en-US" sz="900" kern="100" dirty="0" err="1">
                          <a:effectLst/>
                        </a:rPr>
                        <a:t>opts.AreaStyleOpts</a:t>
                      </a:r>
                      <a:r>
                        <a:rPr lang="en-US" sz="900" kern="100" dirty="0">
                          <a:effectLst/>
                        </a:rPr>
                        <a:t>(opacity=0.5))</a:t>
                      </a:r>
                      <a:endParaRPr lang="zh-CN" sz="900" kern="100" dirty="0">
                        <a:effectLst/>
                      </a:endParaRPr>
                    </a:p>
                    <a:p>
                      <a:pPr algn="l"/>
                      <a:r>
                        <a:rPr lang="en-US" sz="900" kern="100" dirty="0">
                          <a:effectLst/>
                        </a:rPr>
                        <a:t>       .</a:t>
                      </a:r>
                      <a:r>
                        <a:rPr lang="en-US" sz="900" kern="100" dirty="0" err="1">
                          <a:effectLst/>
                        </a:rPr>
                        <a:t>add_yaxis</a:t>
                      </a:r>
                      <a:r>
                        <a:rPr lang="en-US" sz="900" kern="100" dirty="0">
                          <a:effectLst/>
                        </a:rPr>
                        <a:t>('</a:t>
                      </a:r>
                      <a:r>
                        <a:rPr lang="zh-CN" sz="900" kern="100" dirty="0">
                          <a:effectLst/>
                        </a:rPr>
                        <a:t>超重平均比例</a:t>
                      </a:r>
                      <a:r>
                        <a:rPr lang="en-US" sz="900" kern="100" dirty="0">
                          <a:effectLst/>
                        </a:rPr>
                        <a:t>',Point_Estimate_mean3.values.tolist(),</a:t>
                      </a:r>
                      <a:r>
                        <a:rPr lang="en-US" sz="900" kern="100" dirty="0" err="1">
                          <a:effectLst/>
                        </a:rPr>
                        <a:t>yaxis_index</a:t>
                      </a:r>
                      <a:r>
                        <a:rPr lang="en-US" sz="900" kern="100" dirty="0">
                          <a:effectLst/>
                        </a:rPr>
                        <a:t>=1,areastyle_opts=</a:t>
                      </a:r>
                      <a:r>
                        <a:rPr lang="en-US" sz="900" kern="100" dirty="0" err="1">
                          <a:effectLst/>
                        </a:rPr>
                        <a:t>opts.AreaStyleOpts</a:t>
                      </a:r>
                      <a:r>
                        <a:rPr lang="en-US" sz="900" kern="100" dirty="0">
                          <a:effectLst/>
                        </a:rPr>
                        <a:t>(opacity=0.5))</a:t>
                      </a:r>
                      <a:endParaRPr lang="zh-CN" sz="900" kern="100" dirty="0">
                        <a:effectLst/>
                      </a:endParaRPr>
                    </a:p>
                    <a:p>
                      <a:pPr algn="l"/>
                      <a:r>
                        <a:rPr lang="en-US" sz="900" kern="100" dirty="0">
                          <a:effectLst/>
                        </a:rPr>
                        <a:t>       .</a:t>
                      </a:r>
                      <a:r>
                        <a:rPr lang="en-US" sz="900" kern="100" dirty="0" err="1">
                          <a:effectLst/>
                        </a:rPr>
                        <a:t>set_series_opts</a:t>
                      </a:r>
                      <a:r>
                        <a:rPr lang="en-US" sz="900" kern="100" dirty="0">
                          <a:effectLst/>
                        </a:rPr>
                        <a:t>(</a:t>
                      </a:r>
                      <a:r>
                        <a:rPr lang="en-US" sz="900" kern="100" dirty="0" err="1">
                          <a:effectLst/>
                        </a:rPr>
                        <a:t>label_opts</a:t>
                      </a:r>
                      <a:r>
                        <a:rPr lang="en-US" sz="900" kern="100" dirty="0">
                          <a:effectLst/>
                        </a:rPr>
                        <a:t>=</a:t>
                      </a:r>
                      <a:r>
                        <a:rPr lang="en-US" sz="900" kern="100" dirty="0" err="1">
                          <a:effectLst/>
                        </a:rPr>
                        <a:t>opts.LabelOpts</a:t>
                      </a:r>
                      <a:r>
                        <a:rPr lang="en-US" sz="900" kern="100" dirty="0">
                          <a:effectLst/>
                        </a:rPr>
                        <a:t>(</a:t>
                      </a:r>
                      <a:r>
                        <a:rPr lang="en-US" sz="900" kern="100" dirty="0" err="1">
                          <a:effectLst/>
                        </a:rPr>
                        <a:t>is_show</a:t>
                      </a:r>
                      <a:r>
                        <a:rPr lang="en-US" sz="900" kern="100" dirty="0">
                          <a:effectLst/>
                        </a:rPr>
                        <a:t>=False))</a:t>
                      </a:r>
                      <a:endParaRPr lang="zh-CN" sz="900" kern="100" dirty="0">
                        <a:effectLst/>
                      </a:endParaRPr>
                    </a:p>
                    <a:p>
                      <a:pPr algn="l"/>
                      <a:r>
                        <a:rPr lang="en-US" sz="900" kern="100" dirty="0">
                          <a:effectLst/>
                        </a:rPr>
                        <a:t> </a:t>
                      </a:r>
                      <a:endParaRPr lang="zh-CN" sz="900" kern="100" dirty="0">
                        <a:effectLst/>
                      </a:endParaRPr>
                    </a:p>
                    <a:p>
                      <a:pPr algn="l"/>
                      <a:r>
                        <a:rPr lang="en-US" sz="900" kern="100" dirty="0">
                          <a:effectLst/>
                        </a:rPr>
                        <a:t>)</a:t>
                      </a:r>
                      <a:endParaRPr lang="zh-CN" sz="900" kern="100" dirty="0">
                        <a:effectLst/>
                      </a:endParaRPr>
                    </a:p>
                    <a:p>
                      <a:pPr algn="l"/>
                      <a:r>
                        <a:rPr lang="en-US" sz="900" kern="100" dirty="0">
                          <a:effectLst/>
                        </a:rPr>
                        <a:t>bar1.overlap(line)</a:t>
                      </a:r>
                      <a:endParaRPr lang="zh-CN" sz="900" kern="100" dirty="0">
                        <a:effectLst/>
                      </a:endParaRPr>
                    </a:p>
                    <a:p>
                      <a:pPr algn="l"/>
                      <a:r>
                        <a:rPr lang="en-US" sz="900" kern="100" dirty="0">
                          <a:effectLst/>
                        </a:rPr>
                        <a:t>bar1.render_notebook()</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1676" marR="11676" marT="0" marB="0"/>
                </a:tc>
                <a:extLst>
                  <a:ext uri="{0D108BD9-81ED-4DB2-BD59-A6C34878D82A}">
                    <a16:rowId xmlns:a16="http://schemas.microsoft.com/office/drawing/2014/main" val="664378619"/>
                  </a:ext>
                </a:extLst>
              </a:tr>
            </a:tbl>
          </a:graphicData>
        </a:graphic>
      </p:graphicFrame>
    </p:spTree>
    <p:extLst>
      <p:ext uri="{BB962C8B-B14F-4D97-AF65-F5344CB8AC3E}">
        <p14:creationId xmlns:p14="http://schemas.microsoft.com/office/powerpoint/2010/main" val="3608821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2779A61-A6EC-323B-0E54-AB800D311728}"/>
              </a:ext>
            </a:extLst>
          </p:cNvPr>
          <p:cNvSpPr>
            <a:spLocks noGrp="1"/>
          </p:cNvSpPr>
          <p:nvPr>
            <p:ph idx="1"/>
          </p:nvPr>
        </p:nvSpPr>
        <p:spPr>
          <a:xfrm>
            <a:off x="470517" y="4980373"/>
            <a:ext cx="11060903" cy="1176521"/>
          </a:xfrm>
        </p:spPr>
        <p:txBody>
          <a:bodyPr/>
          <a:lstStyle/>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如图所示，可以观察到近二十年来，世界发育不良平均人数及占比逐年下降，反观近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年来世界的超重平均人数及占比则变化不大，但仍有增长的趋势。</a:t>
            </a:r>
          </a:p>
          <a:p>
            <a:pPr marL="0" indent="0">
              <a:buNone/>
            </a:pPr>
            <a:endParaRPr lang="zh-CN" altLang="en-US" dirty="0"/>
          </a:p>
        </p:txBody>
      </p:sp>
      <p:pic>
        <p:nvPicPr>
          <p:cNvPr id="4" name="图片 3">
            <a:extLst>
              <a:ext uri="{FF2B5EF4-FFF2-40B4-BE49-F238E27FC236}">
                <a16:creationId xmlns:a16="http://schemas.microsoft.com/office/drawing/2014/main" id="{857EE93D-E180-930D-E461-90A074A4A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567" y="1165063"/>
            <a:ext cx="6726802" cy="3815310"/>
          </a:xfrm>
          <a:prstGeom prst="rect">
            <a:avLst/>
          </a:prstGeom>
        </p:spPr>
      </p:pic>
    </p:spTree>
    <p:extLst>
      <p:ext uri="{BB962C8B-B14F-4D97-AF65-F5344CB8AC3E}">
        <p14:creationId xmlns:p14="http://schemas.microsoft.com/office/powerpoint/2010/main" val="198204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D746839-9E0A-E8DB-E2A8-9214372C8F4B}"/>
              </a:ext>
            </a:extLst>
          </p:cNvPr>
          <p:cNvSpPr>
            <a:spLocks noGrp="1"/>
          </p:cNvSpPr>
          <p:nvPr>
            <p:ph idx="1"/>
          </p:nvPr>
        </p:nvSpPr>
        <p:spPr>
          <a:xfrm>
            <a:off x="423819" y="1713663"/>
            <a:ext cx="11107601" cy="1715338"/>
          </a:xfrm>
        </p:spPr>
        <p:txBody>
          <a:bodyPr/>
          <a:lstStyle/>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对各国儿童发育不良的比例和人数进行划分， 根据数值的大小区分营养不良的程度，绘制图表，统计并对比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2000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2020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年不同程度分 布情况；绘制地理图，分析不同国家儿童营养不良的情况；根据不同程度，抽取排名前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3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 国家数据，整合数据分析儿童营养不良不同程度数据的差距情况；分析对比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2000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2020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年各国儿童发育不良的比例和人数变动情况。</a:t>
            </a:r>
          </a:p>
          <a:p>
            <a:endParaRPr lang="zh-CN" altLang="en-US" dirty="0"/>
          </a:p>
        </p:txBody>
      </p:sp>
      <p:sp>
        <p:nvSpPr>
          <p:cNvPr id="3" name="标题 2">
            <a:extLst>
              <a:ext uri="{FF2B5EF4-FFF2-40B4-BE49-F238E27FC236}">
                <a16:creationId xmlns:a16="http://schemas.microsoft.com/office/drawing/2014/main" id="{E6061D13-C501-B48B-5F1F-2416094FB347}"/>
              </a:ext>
            </a:extLst>
          </p:cNvPr>
          <p:cNvSpPr>
            <a:spLocks noGrp="1"/>
          </p:cNvSpPr>
          <p:nvPr>
            <p:ph type="title"/>
          </p:nvPr>
        </p:nvSpPr>
        <p:spPr/>
        <p:txBody>
          <a:bodyPr/>
          <a:lstStyle/>
          <a:p>
            <a:r>
              <a:rPr lang="en-US" altLang="zh-CN" dirty="0"/>
              <a:t>2-3.</a:t>
            </a:r>
            <a:r>
              <a:rPr lang="zh-CN" altLang="en-US" dirty="0"/>
              <a:t>儿童发育不良情况可视化分析</a:t>
            </a:r>
          </a:p>
        </p:txBody>
      </p:sp>
      <p:sp>
        <p:nvSpPr>
          <p:cNvPr id="5" name="内容占位符 4">
            <a:extLst>
              <a:ext uri="{FF2B5EF4-FFF2-40B4-BE49-F238E27FC236}">
                <a16:creationId xmlns:a16="http://schemas.microsoft.com/office/drawing/2014/main" id="{08293840-C334-A8BC-E22B-963A8816C2AC}"/>
              </a:ext>
            </a:extLst>
          </p:cNvPr>
          <p:cNvSpPr>
            <a:spLocks noGrp="1"/>
          </p:cNvSpPr>
          <p:nvPr>
            <p:ph idx="10"/>
          </p:nvPr>
        </p:nvSpPr>
        <p:spPr/>
        <p:txBody>
          <a:bodyPr/>
          <a:lstStyle/>
          <a:p>
            <a:r>
              <a:rPr lang="zh-CN" altLang="en-US" dirty="0"/>
              <a:t>任务描述：</a:t>
            </a:r>
          </a:p>
        </p:txBody>
      </p:sp>
      <p:sp>
        <p:nvSpPr>
          <p:cNvPr id="6" name="内容占位符 4">
            <a:extLst>
              <a:ext uri="{FF2B5EF4-FFF2-40B4-BE49-F238E27FC236}">
                <a16:creationId xmlns:a16="http://schemas.microsoft.com/office/drawing/2014/main" id="{611EEF89-30F0-0E69-1EA1-8479EC813E42}"/>
              </a:ext>
            </a:extLst>
          </p:cNvPr>
          <p:cNvSpPr txBox="1">
            <a:spLocks/>
          </p:cNvSpPr>
          <p:nvPr/>
        </p:nvSpPr>
        <p:spPr bwMode="auto">
          <a:xfrm>
            <a:off x="423818" y="3429000"/>
            <a:ext cx="11107601" cy="426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marL="0" indent="0" algn="l" rtl="0" eaLnBrk="1" fontAlgn="base" hangingPunct="1">
              <a:spcBef>
                <a:spcPct val="20000"/>
              </a:spcBef>
              <a:spcAft>
                <a:spcPct val="0"/>
              </a:spcAft>
              <a:buClr>
                <a:srgbClr val="000066"/>
              </a:buClr>
              <a:buFont typeface="Wingdings" panose="05000000000000000000" pitchFamily="2" charset="2"/>
              <a:buNone/>
              <a:defRPr lang="zh-CN" altLang="en-US" sz="2000" b="0" dirty="0" smtClean="0">
                <a:solidFill>
                  <a:schemeClr val="tx1"/>
                </a:solidFill>
                <a:latin typeface="微软雅黑" panose="020B0503020204020204" pitchFamily="34" charset="-122"/>
                <a:ea typeface="微软雅黑" pitchFamily="34" charset="-122"/>
                <a:cs typeface="Times New Roman" pitchFamily="18" charset="0"/>
              </a:defRPr>
            </a:lvl1pPr>
            <a:lvl2pPr marL="785813"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9pPr>
          </a:lstStyle>
          <a:p>
            <a:r>
              <a:rPr lang="zh-CN" altLang="en-US" kern="0" dirty="0"/>
              <a:t>任务分析：</a:t>
            </a:r>
          </a:p>
        </p:txBody>
      </p:sp>
      <p:sp>
        <p:nvSpPr>
          <p:cNvPr id="7" name="内容占位符 3">
            <a:extLst>
              <a:ext uri="{FF2B5EF4-FFF2-40B4-BE49-F238E27FC236}">
                <a16:creationId xmlns:a16="http://schemas.microsoft.com/office/drawing/2014/main" id="{83D03F68-9495-8113-56A4-CA569C31B821}"/>
              </a:ext>
            </a:extLst>
          </p:cNvPr>
          <p:cNvSpPr txBox="1">
            <a:spLocks/>
          </p:cNvSpPr>
          <p:nvPr/>
        </p:nvSpPr>
        <p:spPr bwMode="auto">
          <a:xfrm>
            <a:off x="423817" y="3855469"/>
            <a:ext cx="11107601" cy="171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62822" indent="-362822" algn="l" rtl="0" eaLnBrk="1" fontAlgn="base" hangingPunct="1">
              <a:lnSpc>
                <a:spcPct val="150000"/>
              </a:lnSpc>
              <a:spcBef>
                <a:spcPct val="20000"/>
              </a:spcBef>
              <a:spcAft>
                <a:spcPct val="0"/>
              </a:spcAft>
              <a:buClr>
                <a:srgbClr val="032089"/>
              </a:buClr>
              <a:buFont typeface="Wingdings" pitchFamily="2" charset="2"/>
              <a:buChar char="Ø"/>
              <a:defRPr sz="1800" b="0">
                <a:solidFill>
                  <a:schemeClr val="tx1"/>
                </a:solidFill>
                <a:latin typeface="微软雅黑" panose="020B0503020204020204" pitchFamily="34" charset="-122"/>
                <a:ea typeface="微软雅黑" pitchFamily="34" charset="-122"/>
                <a:cs typeface="Times New Roman" pitchFamily="18" charset="0"/>
              </a:defRPr>
            </a:lvl1pPr>
            <a:lvl2pPr marL="785813" indent="-301625" algn="l" rtl="0" eaLnBrk="1" fontAlgn="base" hangingPunct="1">
              <a:lnSpc>
                <a:spcPct val="130000"/>
              </a:lnSpc>
              <a:spcBef>
                <a:spcPct val="20000"/>
              </a:spcBef>
              <a:spcAft>
                <a:spcPct val="0"/>
              </a:spcAft>
              <a:buClr>
                <a:srgbClr val="032089"/>
              </a:buClr>
              <a:buFont typeface="Wingdings" pitchFamily="2" charset="2"/>
              <a:buChar char="l"/>
              <a:defRPr sz="2328" b="0">
                <a:solidFill>
                  <a:schemeClr val="tx1"/>
                </a:solidFill>
                <a:latin typeface="微软雅黑" pitchFamily="34" charset="-122"/>
                <a:ea typeface="微软雅黑" pitchFamily="34" charset="-122"/>
              </a:defRPr>
            </a:lvl2pPr>
            <a:lvl3pPr marL="1208088"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itchFamily="34" charset="-122"/>
                <a:ea typeface="微软雅黑" pitchFamily="34" charset="-122"/>
              </a:defRPr>
            </a:lvl3pPr>
            <a:lvl4pPr marL="169227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itchFamily="34" charset="-122"/>
                <a:ea typeface="微软雅黑" pitchFamily="34" charset="-122"/>
              </a:defRPr>
            </a:lvl4pPr>
            <a:lvl5pPr marL="2176463"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itchFamily="34" charset="-122"/>
                <a:ea typeface="微软雅黑" pitchFamily="34" charset="-122"/>
              </a:defRPr>
            </a:lvl5pPr>
            <a:lvl6pPr marL="266065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9pPr>
          </a:lstStyle>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对总体情况可视化可以分为以下步骤。</a:t>
            </a:r>
          </a:p>
          <a:p>
            <a:pPr marL="0" lvl="0" indent="0" algn="l">
              <a:buNone/>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绘制地理图并进行分析；</a:t>
            </a:r>
          </a:p>
          <a:p>
            <a:pPr marL="0" lvl="0" indent="0" algn="l">
              <a:buNone/>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绘制柱状图并进行分析</a:t>
            </a:r>
          </a:p>
          <a:p>
            <a:endParaRPr lang="zh-CN" altLang="en-US" kern="0" dirty="0"/>
          </a:p>
        </p:txBody>
      </p:sp>
    </p:spTree>
    <p:extLst>
      <p:ext uri="{BB962C8B-B14F-4D97-AF65-F5344CB8AC3E}">
        <p14:creationId xmlns:p14="http://schemas.microsoft.com/office/powerpoint/2010/main" val="2957353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8AFA8C6-1990-F9EB-12E9-16F6357CD75C}"/>
              </a:ext>
            </a:extLst>
          </p:cNvPr>
          <p:cNvSpPr>
            <a:spLocks noGrp="1"/>
          </p:cNvSpPr>
          <p:nvPr>
            <p:ph idx="1"/>
          </p:nvPr>
        </p:nvSpPr>
        <p:spPr>
          <a:xfrm>
            <a:off x="423819" y="1104181"/>
            <a:ext cx="11107601" cy="528177"/>
          </a:xfrm>
        </p:spPr>
        <p:txBody>
          <a:bodyPr/>
          <a:lstStyle/>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读取预处理好的数据，绘制可视化图，将数值的大小分为三段，代表不同程度的营养不良情况。如下图所示。</a:t>
            </a:r>
          </a:p>
          <a:p>
            <a:pPr marL="0" indent="0">
              <a:buNone/>
            </a:pPr>
            <a:endParaRPr lang="zh-CN" altLang="en-US" dirty="0"/>
          </a:p>
        </p:txBody>
      </p:sp>
      <p:sp>
        <p:nvSpPr>
          <p:cNvPr id="3" name="标题 2">
            <a:extLst>
              <a:ext uri="{FF2B5EF4-FFF2-40B4-BE49-F238E27FC236}">
                <a16:creationId xmlns:a16="http://schemas.microsoft.com/office/drawing/2014/main" id="{00C939B2-594D-485F-0A18-32E83A156C1A}"/>
              </a:ext>
            </a:extLst>
          </p:cNvPr>
          <p:cNvSpPr>
            <a:spLocks noGrp="1"/>
          </p:cNvSpPr>
          <p:nvPr>
            <p:ph type="title"/>
          </p:nvPr>
        </p:nvSpPr>
        <p:spPr/>
        <p:txBody>
          <a:bodyPr/>
          <a:lstStyle/>
          <a:p>
            <a:r>
              <a:rPr lang="en-US" altLang="zh-CN" sz="2000" dirty="0"/>
              <a:t>2-3-1.</a:t>
            </a:r>
            <a:r>
              <a:rPr lang="zh-CN" altLang="en-US" sz="2000" dirty="0"/>
              <a:t>绘制地理图并进行分析</a:t>
            </a:r>
          </a:p>
        </p:txBody>
      </p:sp>
      <p:graphicFrame>
        <p:nvGraphicFramePr>
          <p:cNvPr id="4" name="表格 3">
            <a:extLst>
              <a:ext uri="{FF2B5EF4-FFF2-40B4-BE49-F238E27FC236}">
                <a16:creationId xmlns:a16="http://schemas.microsoft.com/office/drawing/2014/main" id="{FC91AF2D-91FF-AAA2-39D7-E62ABAB6FB3F}"/>
              </a:ext>
            </a:extLst>
          </p:cNvPr>
          <p:cNvGraphicFramePr>
            <a:graphicFrameLocks noGrp="1"/>
          </p:cNvGraphicFramePr>
          <p:nvPr>
            <p:extLst>
              <p:ext uri="{D42A27DB-BD31-4B8C-83A1-F6EECF244321}">
                <p14:modId xmlns:p14="http://schemas.microsoft.com/office/powerpoint/2010/main" val="165134383"/>
              </p:ext>
            </p:extLst>
          </p:nvPr>
        </p:nvGraphicFramePr>
        <p:xfrm>
          <a:off x="254876" y="1632358"/>
          <a:ext cx="11587936" cy="4800600"/>
        </p:xfrm>
        <a:graphic>
          <a:graphicData uri="http://schemas.openxmlformats.org/drawingml/2006/table">
            <a:tbl>
              <a:tblPr>
                <a:tableStyleId>{5C22544A-7EE6-4342-B048-85BDC9FD1C3A}</a:tableStyleId>
              </a:tblPr>
              <a:tblGrid>
                <a:gridCol w="11587936">
                  <a:extLst>
                    <a:ext uri="{9D8B030D-6E8A-4147-A177-3AD203B41FA5}">
                      <a16:colId xmlns:a16="http://schemas.microsoft.com/office/drawing/2014/main" val="3026171972"/>
                    </a:ext>
                  </a:extLst>
                </a:gridCol>
              </a:tblGrid>
              <a:tr h="4750687">
                <a:tc>
                  <a:txBody>
                    <a:bodyPr/>
                    <a:lstStyle/>
                    <a:p>
                      <a:pPr marL="9525" algn="l"/>
                      <a:r>
                        <a:rPr lang="en-US" sz="900" kern="100" dirty="0">
                          <a:effectLst/>
                        </a:rPr>
                        <a:t>df_sheet1_Point_Estimate = df_sheet1[df_sheet1['Estimate'].</a:t>
                      </a:r>
                      <a:r>
                        <a:rPr lang="en-US" sz="900" kern="100" dirty="0" err="1">
                          <a:effectLst/>
                        </a:rPr>
                        <a:t>isin</a:t>
                      </a:r>
                      <a:r>
                        <a:rPr lang="en-US" sz="900" kern="100" dirty="0">
                          <a:effectLst/>
                        </a:rPr>
                        <a:t>(['Point Estimate'])]</a:t>
                      </a:r>
                      <a:endParaRPr lang="zh-CN" sz="900" kern="100" dirty="0">
                        <a:effectLst/>
                      </a:endParaRPr>
                    </a:p>
                    <a:p>
                      <a:pPr marL="9525" algn="l"/>
                      <a:r>
                        <a:rPr lang="en-US" sz="900" kern="100" dirty="0" err="1">
                          <a:effectLst/>
                        </a:rPr>
                        <a:t>Point_Estimate</a:t>
                      </a:r>
                      <a:r>
                        <a:rPr lang="en-US" sz="900" kern="100" dirty="0">
                          <a:effectLst/>
                        </a:rPr>
                        <a:t> = df_sheet1_Point_Estimate.iloc[:,25:26]</a:t>
                      </a:r>
                      <a:endParaRPr lang="zh-CN" sz="900" kern="100" dirty="0">
                        <a:effectLst/>
                      </a:endParaRPr>
                    </a:p>
                    <a:p>
                      <a:pPr marL="9525" algn="l"/>
                      <a:r>
                        <a:rPr lang="en-US" sz="900" kern="100" dirty="0" err="1">
                          <a:effectLst/>
                        </a:rPr>
                        <a:t>Point_Estimate</a:t>
                      </a:r>
                      <a:r>
                        <a:rPr lang="en-US" sz="900" kern="100" dirty="0">
                          <a:effectLst/>
                        </a:rPr>
                        <a:t>=</a:t>
                      </a:r>
                      <a:r>
                        <a:rPr lang="en-US" sz="900" kern="100" dirty="0" err="1">
                          <a:effectLst/>
                        </a:rPr>
                        <a:t>Point_Estimate.astype</a:t>
                      </a:r>
                      <a:r>
                        <a:rPr lang="en-US" sz="900" kern="100" dirty="0">
                          <a:effectLst/>
                        </a:rPr>
                        <a:t>(float)</a:t>
                      </a:r>
                      <a:endParaRPr lang="zh-CN" sz="900" kern="100" dirty="0">
                        <a:effectLst/>
                      </a:endParaRPr>
                    </a:p>
                    <a:p>
                      <a:pPr marL="9525" algn="l"/>
                      <a:r>
                        <a:rPr lang="en-US" sz="900" kern="100" dirty="0">
                          <a:effectLst/>
                        </a:rPr>
                        <a:t>df_2020=</a:t>
                      </a:r>
                      <a:r>
                        <a:rPr lang="en-US" sz="900" kern="100" dirty="0" err="1">
                          <a:effectLst/>
                        </a:rPr>
                        <a:t>pd.concat</a:t>
                      </a:r>
                      <a:r>
                        <a:rPr lang="en-US" sz="900" kern="100" dirty="0">
                          <a:effectLst/>
                        </a:rPr>
                        <a:t>([</a:t>
                      </a:r>
                      <a:r>
                        <a:rPr lang="en-US" sz="900" kern="100" dirty="0" err="1">
                          <a:effectLst/>
                        </a:rPr>
                        <a:t>country_and_areas,Point_Estimate</a:t>
                      </a:r>
                      <a:r>
                        <a:rPr lang="en-US" sz="900" kern="100" dirty="0">
                          <a:effectLst/>
                        </a:rPr>
                        <a:t>],axis=1)</a:t>
                      </a:r>
                      <a:endParaRPr lang="zh-CN" sz="900" kern="100" dirty="0">
                        <a:effectLst/>
                      </a:endParaRPr>
                    </a:p>
                    <a:p>
                      <a:pPr marL="9525" algn="l"/>
                      <a:r>
                        <a:rPr lang="en-US" sz="900" kern="100" dirty="0">
                          <a:effectLst/>
                        </a:rPr>
                        <a:t> </a:t>
                      </a:r>
                      <a:endParaRPr lang="zh-CN" sz="900" kern="100" dirty="0">
                        <a:effectLst/>
                      </a:endParaRPr>
                    </a:p>
                    <a:p>
                      <a:pPr marL="9525" algn="l"/>
                      <a:r>
                        <a:rPr lang="en-US" sz="900" kern="100" dirty="0">
                          <a:effectLst/>
                        </a:rPr>
                        <a:t>import pandas as pd</a:t>
                      </a:r>
                      <a:endParaRPr lang="zh-CN" sz="900" kern="100" dirty="0">
                        <a:effectLst/>
                      </a:endParaRPr>
                    </a:p>
                    <a:p>
                      <a:pPr marL="9525" algn="l"/>
                      <a:r>
                        <a:rPr lang="en-US" sz="900" kern="100" dirty="0">
                          <a:effectLst/>
                        </a:rPr>
                        <a:t>from </a:t>
                      </a:r>
                      <a:r>
                        <a:rPr lang="en-US" sz="900" kern="100" dirty="0" err="1">
                          <a:effectLst/>
                        </a:rPr>
                        <a:t>pyecharts</a:t>
                      </a:r>
                      <a:r>
                        <a:rPr lang="en-US" sz="900" kern="100" dirty="0">
                          <a:effectLst/>
                        </a:rPr>
                        <a:t> import options as opts</a:t>
                      </a:r>
                      <a:endParaRPr lang="zh-CN" sz="900" kern="100" dirty="0">
                        <a:effectLst/>
                      </a:endParaRPr>
                    </a:p>
                    <a:p>
                      <a:pPr marL="9525" algn="l"/>
                      <a:r>
                        <a:rPr lang="en-US" sz="900" kern="100" dirty="0">
                          <a:effectLst/>
                        </a:rPr>
                        <a:t>from </a:t>
                      </a:r>
                      <a:r>
                        <a:rPr lang="en-US" sz="900" kern="100" dirty="0" err="1">
                          <a:effectLst/>
                        </a:rPr>
                        <a:t>pyecharts.charts</a:t>
                      </a:r>
                      <a:r>
                        <a:rPr lang="en-US" sz="900" kern="100" dirty="0">
                          <a:effectLst/>
                        </a:rPr>
                        <a:t> import Map</a:t>
                      </a:r>
                      <a:endParaRPr lang="zh-CN" sz="900" kern="100" dirty="0">
                        <a:effectLst/>
                      </a:endParaRPr>
                    </a:p>
                    <a:p>
                      <a:pPr marL="9525" algn="l"/>
                      <a:r>
                        <a:rPr lang="en-US" sz="900" kern="100" dirty="0">
                          <a:effectLst/>
                        </a:rPr>
                        <a:t> </a:t>
                      </a:r>
                      <a:endParaRPr lang="zh-CN" sz="900" kern="100" dirty="0">
                        <a:effectLst/>
                      </a:endParaRPr>
                    </a:p>
                    <a:p>
                      <a:pPr marL="9525" algn="l"/>
                      <a:r>
                        <a:rPr lang="en-US" sz="900" kern="100" dirty="0">
                          <a:effectLst/>
                        </a:rPr>
                        <a:t> </a:t>
                      </a:r>
                      <a:endParaRPr lang="zh-CN" sz="900" kern="100" dirty="0">
                        <a:effectLst/>
                      </a:endParaRPr>
                    </a:p>
                    <a:p>
                      <a:pPr marL="9525" algn="l"/>
                      <a:r>
                        <a:rPr lang="en-US" sz="900" kern="100" dirty="0">
                          <a:effectLst/>
                        </a:rPr>
                        <a:t>map1 = (</a:t>
                      </a:r>
                      <a:endParaRPr lang="zh-CN" sz="900" kern="100" dirty="0">
                        <a:effectLst/>
                      </a:endParaRPr>
                    </a:p>
                    <a:p>
                      <a:pPr marL="9525" algn="l"/>
                      <a:r>
                        <a:rPr lang="en-US" sz="900" kern="100" dirty="0">
                          <a:effectLst/>
                        </a:rPr>
                        <a:t>    Map()</a:t>
                      </a:r>
                      <a:endParaRPr lang="zh-CN" sz="900" kern="100" dirty="0">
                        <a:effectLst/>
                      </a:endParaRPr>
                    </a:p>
                    <a:p>
                      <a:pPr marL="9525" algn="l"/>
                      <a:r>
                        <a:rPr lang="en-US" sz="900" kern="100" dirty="0">
                          <a:effectLst/>
                        </a:rPr>
                        <a:t>    .add("</a:t>
                      </a:r>
                      <a:r>
                        <a:rPr lang="zh-CN" sz="900" kern="100" dirty="0">
                          <a:effectLst/>
                        </a:rPr>
                        <a:t>该地发育不良儿童占比</a:t>
                      </a:r>
                      <a:r>
                        <a:rPr lang="en-US" sz="900" kern="100" dirty="0">
                          <a:effectLst/>
                        </a:rPr>
                        <a:t>", [list(z) for z in zip(df_2020['Country and areas'], df_2020['2020'])], "world",</a:t>
                      </a:r>
                      <a:r>
                        <a:rPr lang="en-US" sz="900" kern="100" dirty="0" err="1">
                          <a:effectLst/>
                        </a:rPr>
                        <a:t>is_map_symbol_show</a:t>
                      </a:r>
                      <a:r>
                        <a:rPr lang="en-US" sz="900" kern="100" dirty="0">
                          <a:effectLst/>
                        </a:rPr>
                        <a:t>=False) </a:t>
                      </a:r>
                      <a:endParaRPr lang="zh-CN" sz="900" kern="100" dirty="0">
                        <a:effectLst/>
                      </a:endParaRPr>
                    </a:p>
                    <a:p>
                      <a:pPr marL="9525" algn="l"/>
                      <a:r>
                        <a:rPr lang="en-US" sz="900" kern="100" dirty="0">
                          <a:effectLst/>
                        </a:rPr>
                        <a:t>    .</a:t>
                      </a:r>
                      <a:r>
                        <a:rPr lang="en-US" sz="900" kern="100" dirty="0" err="1">
                          <a:effectLst/>
                        </a:rPr>
                        <a:t>set_series_opts</a:t>
                      </a:r>
                      <a:r>
                        <a:rPr lang="en-US" sz="900" kern="100" dirty="0">
                          <a:effectLst/>
                        </a:rPr>
                        <a:t>(</a:t>
                      </a:r>
                      <a:r>
                        <a:rPr lang="en-US" sz="900" kern="100" dirty="0" err="1">
                          <a:effectLst/>
                        </a:rPr>
                        <a:t>label_opts</a:t>
                      </a:r>
                      <a:r>
                        <a:rPr lang="en-US" sz="900" kern="100" dirty="0">
                          <a:effectLst/>
                        </a:rPr>
                        <a:t>=</a:t>
                      </a:r>
                      <a:r>
                        <a:rPr lang="en-US" sz="900" kern="100" dirty="0" err="1">
                          <a:effectLst/>
                        </a:rPr>
                        <a:t>opts.LabelOpts</a:t>
                      </a:r>
                      <a:r>
                        <a:rPr lang="en-US" sz="900" kern="100" dirty="0">
                          <a:effectLst/>
                        </a:rPr>
                        <a:t>(</a:t>
                      </a:r>
                      <a:r>
                        <a:rPr lang="en-US" sz="900" kern="100" dirty="0" err="1">
                          <a:effectLst/>
                        </a:rPr>
                        <a:t>is_show</a:t>
                      </a:r>
                      <a:r>
                        <a:rPr lang="en-US" sz="900" kern="100" dirty="0">
                          <a:effectLst/>
                        </a:rPr>
                        <a:t>=False))</a:t>
                      </a:r>
                      <a:endParaRPr lang="zh-CN" sz="900" kern="100" dirty="0">
                        <a:effectLst/>
                      </a:endParaRPr>
                    </a:p>
                    <a:p>
                      <a:pPr marL="9525" algn="l"/>
                      <a:r>
                        <a:rPr lang="en-US" sz="900" kern="100" dirty="0">
                          <a:effectLst/>
                        </a:rPr>
                        <a:t>    .</a:t>
                      </a:r>
                      <a:r>
                        <a:rPr lang="en-US" sz="900" kern="100" dirty="0" err="1">
                          <a:effectLst/>
                        </a:rPr>
                        <a:t>set_global_opts</a:t>
                      </a:r>
                      <a:r>
                        <a:rPr lang="en-US" sz="900" kern="100" dirty="0">
                          <a:effectLst/>
                        </a:rPr>
                        <a:t>(</a:t>
                      </a:r>
                      <a:endParaRPr lang="zh-CN" sz="900" kern="100" dirty="0">
                        <a:effectLst/>
                      </a:endParaRPr>
                    </a:p>
                    <a:p>
                      <a:pPr marL="9525" algn="l"/>
                      <a:r>
                        <a:rPr lang="en-US" sz="900" kern="100" dirty="0">
                          <a:effectLst/>
                        </a:rPr>
                        <a:t>        </a:t>
                      </a:r>
                      <a:r>
                        <a:rPr lang="en-US" sz="900" kern="100" dirty="0" err="1">
                          <a:effectLst/>
                        </a:rPr>
                        <a:t>title_opts</a:t>
                      </a:r>
                      <a:r>
                        <a:rPr lang="en-US" sz="900" kern="100" dirty="0">
                          <a:effectLst/>
                        </a:rPr>
                        <a:t>=</a:t>
                      </a:r>
                      <a:r>
                        <a:rPr lang="en-US" sz="900" kern="100" dirty="0" err="1">
                          <a:effectLst/>
                        </a:rPr>
                        <a:t>opts.TitleOpts</a:t>
                      </a:r>
                      <a:r>
                        <a:rPr lang="en-US" sz="900" kern="100" dirty="0">
                          <a:effectLst/>
                        </a:rPr>
                        <a:t>(title="2020</a:t>
                      </a:r>
                      <a:r>
                        <a:rPr lang="zh-CN" sz="900" kern="100" dirty="0">
                          <a:effectLst/>
                        </a:rPr>
                        <a:t>年全国各地儿童发育不良情况</a:t>
                      </a:r>
                      <a:r>
                        <a:rPr lang="en-US" sz="900" kern="100" dirty="0">
                          <a:effectLst/>
                        </a:rPr>
                        <a:t>"),</a:t>
                      </a:r>
                      <a:endParaRPr lang="zh-CN" sz="900" kern="100" dirty="0">
                        <a:effectLst/>
                      </a:endParaRPr>
                    </a:p>
                    <a:p>
                      <a:pPr marL="9525" algn="l"/>
                      <a:r>
                        <a:rPr lang="en-US" sz="900" kern="100" dirty="0">
                          <a:effectLst/>
                        </a:rPr>
                        <a:t>        </a:t>
                      </a:r>
                      <a:r>
                        <a:rPr lang="en-US" sz="900" kern="100" dirty="0" err="1">
                          <a:effectLst/>
                        </a:rPr>
                        <a:t>visualmap_opts</a:t>
                      </a:r>
                      <a:r>
                        <a:rPr lang="en-US" sz="900" kern="100" dirty="0">
                          <a:effectLst/>
                        </a:rPr>
                        <a:t>=</a:t>
                      </a:r>
                      <a:r>
                        <a:rPr lang="en-US" sz="900" kern="100" dirty="0" err="1">
                          <a:effectLst/>
                        </a:rPr>
                        <a:t>opts.VisualMapOpts</a:t>
                      </a:r>
                      <a:r>
                        <a:rPr lang="en-US" sz="900" kern="100" dirty="0">
                          <a:effectLst/>
                        </a:rPr>
                        <a:t>(max_=60,min_=0,is_piecewise=</a:t>
                      </a:r>
                      <a:r>
                        <a:rPr lang="en-US" sz="900" kern="100" dirty="0" err="1">
                          <a:effectLst/>
                        </a:rPr>
                        <a:t>True,pieces</a:t>
                      </a:r>
                      <a:r>
                        <a:rPr lang="en-US" sz="900" kern="100" dirty="0">
                          <a:effectLst/>
                        </a:rPr>
                        <a:t>=[{"min": 0, "max": 20},{"min": 20, "max": 40},{"min": 40, "max": 60}]) )   )</a:t>
                      </a:r>
                      <a:endParaRPr lang="zh-CN" sz="900" kern="100" dirty="0">
                        <a:effectLst/>
                      </a:endParaRPr>
                    </a:p>
                    <a:p>
                      <a:pPr marL="9525" algn="l"/>
                      <a:r>
                        <a:rPr lang="en-US" sz="900" kern="100" dirty="0">
                          <a:effectLst/>
                        </a:rPr>
                        <a:t>map1.render_notebook()</a:t>
                      </a:r>
                      <a:endParaRPr lang="zh-CN" sz="900" kern="100" dirty="0">
                        <a:effectLst/>
                      </a:endParaRPr>
                    </a:p>
                    <a:p>
                      <a:pPr marL="9525" algn="l"/>
                      <a:r>
                        <a:rPr lang="en-US" sz="900" kern="100" dirty="0">
                          <a:effectLst/>
                        </a:rPr>
                        <a:t> </a:t>
                      </a:r>
                      <a:endParaRPr lang="zh-CN" sz="900" kern="100" dirty="0">
                        <a:effectLst/>
                      </a:endParaRPr>
                    </a:p>
                    <a:p>
                      <a:pPr marL="9525" algn="l"/>
                      <a:r>
                        <a:rPr lang="en-US" sz="900" kern="100" dirty="0">
                          <a:effectLst/>
                        </a:rPr>
                        <a:t>df_sheet1_Point_Estimate = df_sheet1[df_sheet1['Estimate'].</a:t>
                      </a:r>
                      <a:r>
                        <a:rPr lang="en-US" sz="900" kern="100" dirty="0" err="1">
                          <a:effectLst/>
                        </a:rPr>
                        <a:t>isin</a:t>
                      </a:r>
                      <a:r>
                        <a:rPr lang="en-US" sz="900" kern="100" dirty="0">
                          <a:effectLst/>
                        </a:rPr>
                        <a:t>(['Point Estimate'])]</a:t>
                      </a:r>
                      <a:endParaRPr lang="zh-CN" sz="900" kern="100" dirty="0">
                        <a:effectLst/>
                      </a:endParaRPr>
                    </a:p>
                    <a:p>
                      <a:pPr marL="9525" algn="l"/>
                      <a:r>
                        <a:rPr lang="en-US" sz="900" kern="100" dirty="0" err="1">
                          <a:effectLst/>
                        </a:rPr>
                        <a:t>Point_Estimate</a:t>
                      </a:r>
                      <a:r>
                        <a:rPr lang="en-US" sz="900" kern="100" dirty="0">
                          <a:effectLst/>
                        </a:rPr>
                        <a:t> = df_sheet1_Point_Estimate.iloc[:,5:6]</a:t>
                      </a:r>
                      <a:endParaRPr lang="zh-CN" sz="900" kern="100" dirty="0">
                        <a:effectLst/>
                      </a:endParaRPr>
                    </a:p>
                    <a:p>
                      <a:pPr marL="9525" algn="l"/>
                      <a:r>
                        <a:rPr lang="en-US" sz="900" kern="100" dirty="0" err="1">
                          <a:effectLst/>
                        </a:rPr>
                        <a:t>Point_Estimate</a:t>
                      </a:r>
                      <a:r>
                        <a:rPr lang="en-US" sz="900" kern="100" dirty="0">
                          <a:effectLst/>
                        </a:rPr>
                        <a:t>=</a:t>
                      </a:r>
                      <a:r>
                        <a:rPr lang="en-US" sz="900" kern="100" dirty="0" err="1">
                          <a:effectLst/>
                        </a:rPr>
                        <a:t>Point_Estimate.astype</a:t>
                      </a:r>
                      <a:r>
                        <a:rPr lang="en-US" sz="900" kern="100" dirty="0">
                          <a:effectLst/>
                        </a:rPr>
                        <a:t>(float)</a:t>
                      </a:r>
                      <a:endParaRPr lang="zh-CN" sz="900" kern="100" dirty="0">
                        <a:effectLst/>
                      </a:endParaRPr>
                    </a:p>
                    <a:p>
                      <a:pPr marL="9525" algn="l"/>
                      <a:r>
                        <a:rPr lang="en-US" sz="900" kern="100" dirty="0">
                          <a:effectLst/>
                        </a:rPr>
                        <a:t>df_2000=</a:t>
                      </a:r>
                      <a:r>
                        <a:rPr lang="en-US" sz="900" kern="100" dirty="0" err="1">
                          <a:effectLst/>
                        </a:rPr>
                        <a:t>pd.concat</a:t>
                      </a:r>
                      <a:r>
                        <a:rPr lang="en-US" sz="900" kern="100" dirty="0">
                          <a:effectLst/>
                        </a:rPr>
                        <a:t>([</a:t>
                      </a:r>
                      <a:r>
                        <a:rPr lang="en-US" sz="900" kern="100" dirty="0" err="1">
                          <a:effectLst/>
                        </a:rPr>
                        <a:t>country_and_areas,Point_Estimate</a:t>
                      </a:r>
                      <a:r>
                        <a:rPr lang="en-US" sz="900" kern="100" dirty="0">
                          <a:effectLst/>
                        </a:rPr>
                        <a:t>],axis=1)</a:t>
                      </a:r>
                      <a:endParaRPr lang="zh-CN" sz="900" kern="100" dirty="0">
                        <a:effectLst/>
                      </a:endParaRPr>
                    </a:p>
                    <a:p>
                      <a:pPr marL="9525" algn="l"/>
                      <a:r>
                        <a:rPr lang="en-US" sz="900" kern="100" dirty="0">
                          <a:effectLst/>
                        </a:rPr>
                        <a:t>df_2000.head()</a:t>
                      </a:r>
                      <a:endParaRPr lang="zh-CN" sz="900" kern="100" dirty="0">
                        <a:effectLst/>
                      </a:endParaRPr>
                    </a:p>
                    <a:p>
                      <a:pPr marL="9525" algn="l"/>
                      <a:r>
                        <a:rPr lang="en-US" sz="900" kern="100" dirty="0">
                          <a:effectLst/>
                        </a:rPr>
                        <a:t> </a:t>
                      </a:r>
                      <a:endParaRPr lang="zh-CN" sz="900" kern="100" dirty="0">
                        <a:effectLst/>
                      </a:endParaRPr>
                    </a:p>
                    <a:p>
                      <a:pPr marL="9525" algn="l"/>
                      <a:r>
                        <a:rPr lang="en-US" sz="900" kern="100" dirty="0">
                          <a:effectLst/>
                        </a:rPr>
                        <a:t>import pandas as pd</a:t>
                      </a:r>
                      <a:endParaRPr lang="zh-CN" sz="900" kern="100" dirty="0">
                        <a:effectLst/>
                      </a:endParaRPr>
                    </a:p>
                    <a:p>
                      <a:pPr marL="9525" algn="l"/>
                      <a:r>
                        <a:rPr lang="en-US" sz="900" kern="100" dirty="0">
                          <a:effectLst/>
                        </a:rPr>
                        <a:t>from </a:t>
                      </a:r>
                      <a:r>
                        <a:rPr lang="en-US" sz="900" kern="100" dirty="0" err="1">
                          <a:effectLst/>
                        </a:rPr>
                        <a:t>pyecharts</a:t>
                      </a:r>
                      <a:r>
                        <a:rPr lang="en-US" sz="900" kern="100" dirty="0">
                          <a:effectLst/>
                        </a:rPr>
                        <a:t> import options as opts</a:t>
                      </a:r>
                      <a:endParaRPr lang="zh-CN" sz="900" kern="100" dirty="0">
                        <a:effectLst/>
                      </a:endParaRPr>
                    </a:p>
                    <a:p>
                      <a:pPr marL="9525" algn="l"/>
                      <a:r>
                        <a:rPr lang="en-US" sz="900" kern="100" dirty="0">
                          <a:effectLst/>
                        </a:rPr>
                        <a:t>from </a:t>
                      </a:r>
                      <a:r>
                        <a:rPr lang="en-US" sz="900" kern="100" dirty="0" err="1">
                          <a:effectLst/>
                        </a:rPr>
                        <a:t>pyecharts.charts</a:t>
                      </a:r>
                      <a:r>
                        <a:rPr lang="en-US" sz="900" kern="100" dirty="0">
                          <a:effectLst/>
                        </a:rPr>
                        <a:t> import Map</a:t>
                      </a:r>
                      <a:endParaRPr lang="zh-CN" sz="900" kern="100" dirty="0">
                        <a:effectLst/>
                      </a:endParaRPr>
                    </a:p>
                    <a:p>
                      <a:pPr marL="9525" algn="l"/>
                      <a:r>
                        <a:rPr lang="en-US" sz="900" kern="100" dirty="0">
                          <a:effectLst/>
                        </a:rPr>
                        <a:t> </a:t>
                      </a:r>
                      <a:endParaRPr lang="zh-CN" sz="900" kern="100" dirty="0">
                        <a:effectLst/>
                      </a:endParaRPr>
                    </a:p>
                    <a:p>
                      <a:pPr marL="9525" algn="l"/>
                      <a:r>
                        <a:rPr lang="en-US" sz="900" kern="100" dirty="0">
                          <a:effectLst/>
                        </a:rPr>
                        <a:t> map2 = (</a:t>
                      </a:r>
                      <a:endParaRPr lang="zh-CN" sz="900" kern="100" dirty="0">
                        <a:effectLst/>
                      </a:endParaRPr>
                    </a:p>
                    <a:p>
                      <a:pPr marL="9525" algn="l"/>
                      <a:r>
                        <a:rPr lang="en-US" sz="900" kern="100" dirty="0">
                          <a:effectLst/>
                        </a:rPr>
                        <a:t>    Map()</a:t>
                      </a:r>
                      <a:endParaRPr lang="zh-CN" sz="900" kern="100" dirty="0">
                        <a:effectLst/>
                      </a:endParaRPr>
                    </a:p>
                    <a:p>
                      <a:pPr marL="9525" algn="l"/>
                      <a:r>
                        <a:rPr lang="en-US" sz="900" kern="100" dirty="0">
                          <a:effectLst/>
                        </a:rPr>
                        <a:t>    .add("</a:t>
                      </a:r>
                      <a:r>
                        <a:rPr lang="zh-CN" sz="900" kern="100" dirty="0">
                          <a:effectLst/>
                        </a:rPr>
                        <a:t>该地发育不良儿童占比</a:t>
                      </a:r>
                      <a:r>
                        <a:rPr lang="en-US" sz="900" kern="100" dirty="0">
                          <a:effectLst/>
                        </a:rPr>
                        <a:t>", [list(z) for z in zip(df_2000['Country and areas'], df_2000['2000'])], "world",</a:t>
                      </a:r>
                      <a:r>
                        <a:rPr lang="en-US" sz="900" kern="100" dirty="0" err="1">
                          <a:effectLst/>
                        </a:rPr>
                        <a:t>is_map_symbol_show</a:t>
                      </a:r>
                      <a:r>
                        <a:rPr lang="en-US" sz="900" kern="100" dirty="0">
                          <a:effectLst/>
                        </a:rPr>
                        <a:t>=False) </a:t>
                      </a:r>
                      <a:endParaRPr lang="zh-CN" sz="900" kern="100" dirty="0">
                        <a:effectLst/>
                      </a:endParaRPr>
                    </a:p>
                    <a:p>
                      <a:pPr marL="9525" algn="l"/>
                      <a:r>
                        <a:rPr lang="en-US" sz="900" kern="100" dirty="0">
                          <a:effectLst/>
                        </a:rPr>
                        <a:t>    .</a:t>
                      </a:r>
                      <a:r>
                        <a:rPr lang="en-US" sz="900" kern="100" dirty="0" err="1">
                          <a:effectLst/>
                        </a:rPr>
                        <a:t>set_series_opts</a:t>
                      </a:r>
                      <a:r>
                        <a:rPr lang="en-US" sz="900" kern="100" dirty="0">
                          <a:effectLst/>
                        </a:rPr>
                        <a:t>(</a:t>
                      </a:r>
                      <a:r>
                        <a:rPr lang="en-US" sz="900" kern="100" dirty="0" err="1">
                          <a:effectLst/>
                        </a:rPr>
                        <a:t>label_opts</a:t>
                      </a:r>
                      <a:r>
                        <a:rPr lang="en-US" sz="900" kern="100" dirty="0">
                          <a:effectLst/>
                        </a:rPr>
                        <a:t>=</a:t>
                      </a:r>
                      <a:r>
                        <a:rPr lang="en-US" sz="900" kern="100" dirty="0" err="1">
                          <a:effectLst/>
                        </a:rPr>
                        <a:t>opts.LabelOpts</a:t>
                      </a:r>
                      <a:r>
                        <a:rPr lang="en-US" sz="900" kern="100" dirty="0">
                          <a:effectLst/>
                        </a:rPr>
                        <a:t>(</a:t>
                      </a:r>
                      <a:r>
                        <a:rPr lang="en-US" sz="900" kern="100" dirty="0" err="1">
                          <a:effectLst/>
                        </a:rPr>
                        <a:t>is_show</a:t>
                      </a:r>
                      <a:r>
                        <a:rPr lang="en-US" sz="900" kern="100" dirty="0">
                          <a:effectLst/>
                        </a:rPr>
                        <a:t>=False))</a:t>
                      </a:r>
                      <a:endParaRPr lang="zh-CN" sz="900" kern="100" dirty="0">
                        <a:effectLst/>
                      </a:endParaRPr>
                    </a:p>
                    <a:p>
                      <a:pPr marL="9525" algn="l"/>
                      <a:r>
                        <a:rPr lang="en-US" sz="900" kern="100" dirty="0">
                          <a:effectLst/>
                        </a:rPr>
                        <a:t>    .</a:t>
                      </a:r>
                      <a:r>
                        <a:rPr lang="en-US" sz="900" kern="100" dirty="0" err="1">
                          <a:effectLst/>
                        </a:rPr>
                        <a:t>set_global_opts</a:t>
                      </a:r>
                      <a:r>
                        <a:rPr lang="en-US" sz="900" kern="100" dirty="0">
                          <a:effectLst/>
                        </a:rPr>
                        <a:t>(</a:t>
                      </a:r>
                      <a:r>
                        <a:rPr lang="en-US" sz="900" kern="100" dirty="0" err="1">
                          <a:effectLst/>
                        </a:rPr>
                        <a:t>title_opts</a:t>
                      </a:r>
                      <a:r>
                        <a:rPr lang="en-US" sz="900" kern="100" dirty="0">
                          <a:effectLst/>
                        </a:rPr>
                        <a:t>=</a:t>
                      </a:r>
                      <a:r>
                        <a:rPr lang="en-US" sz="900" kern="100" dirty="0" err="1">
                          <a:effectLst/>
                        </a:rPr>
                        <a:t>opts.TitleOpts</a:t>
                      </a:r>
                      <a:r>
                        <a:rPr lang="en-US" sz="900" kern="100" dirty="0">
                          <a:effectLst/>
                        </a:rPr>
                        <a:t>(title="2000</a:t>
                      </a:r>
                      <a:r>
                        <a:rPr lang="zh-CN" sz="900" kern="100" dirty="0">
                          <a:effectLst/>
                        </a:rPr>
                        <a:t>年全国各地儿童发育不良情况</a:t>
                      </a:r>
                      <a:r>
                        <a:rPr lang="en-US" sz="900" kern="100" dirty="0">
                          <a:effectLst/>
                        </a:rPr>
                        <a:t>"),</a:t>
                      </a:r>
                      <a:r>
                        <a:rPr lang="en-US" sz="900" kern="100" dirty="0" err="1">
                          <a:effectLst/>
                        </a:rPr>
                        <a:t>visualmap_opts</a:t>
                      </a:r>
                      <a:r>
                        <a:rPr lang="en-US" sz="900" kern="100" dirty="0">
                          <a:effectLst/>
                        </a:rPr>
                        <a:t>=</a:t>
                      </a:r>
                      <a:r>
                        <a:rPr lang="en-US" sz="900" kern="100" dirty="0" err="1">
                          <a:effectLst/>
                        </a:rPr>
                        <a:t>opts.VisualMapOpts</a:t>
                      </a:r>
                      <a:r>
                        <a:rPr lang="en-US" sz="900" kern="100" dirty="0">
                          <a:effectLst/>
                        </a:rPr>
                        <a:t>(max_=60,min_=0,is_piecewise=</a:t>
                      </a:r>
                      <a:r>
                        <a:rPr lang="en-US" sz="900" kern="100" dirty="0" err="1">
                          <a:effectLst/>
                        </a:rPr>
                        <a:t>True,pieces</a:t>
                      </a:r>
                      <a:r>
                        <a:rPr lang="en-US" sz="900" kern="100" dirty="0">
                          <a:effectLst/>
                        </a:rPr>
                        <a:t>=[{"min": 0, "max": 20},{"min": 20, "max": 40},{"min": 40, "max": 60}])))</a:t>
                      </a:r>
                      <a:endParaRPr lang="zh-CN" sz="900" kern="100" dirty="0">
                        <a:effectLst/>
                      </a:endParaRPr>
                    </a:p>
                    <a:p>
                      <a:pPr marL="9525" algn="l"/>
                      <a:r>
                        <a:rPr lang="en-US" sz="900" kern="100" dirty="0">
                          <a:effectLst/>
                        </a:rPr>
                        <a:t>map2.render_notebook()</a:t>
                      </a:r>
                      <a:endParaRPr lang="zh-CN"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591" marR="8591" marT="0" marB="0"/>
                </a:tc>
                <a:extLst>
                  <a:ext uri="{0D108BD9-81ED-4DB2-BD59-A6C34878D82A}">
                    <a16:rowId xmlns:a16="http://schemas.microsoft.com/office/drawing/2014/main" val="4067279310"/>
                  </a:ext>
                </a:extLst>
              </a:tr>
            </a:tbl>
          </a:graphicData>
        </a:graphic>
      </p:graphicFrame>
    </p:spTree>
    <p:extLst>
      <p:ext uri="{BB962C8B-B14F-4D97-AF65-F5344CB8AC3E}">
        <p14:creationId xmlns:p14="http://schemas.microsoft.com/office/powerpoint/2010/main" val="3845942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C310925-EA3E-3835-BD02-2877BA4CC9B7}"/>
              </a:ext>
            </a:extLst>
          </p:cNvPr>
          <p:cNvPicPr>
            <a:picLocks noChangeAspect="1"/>
          </p:cNvPicPr>
          <p:nvPr/>
        </p:nvPicPr>
        <p:blipFill>
          <a:blip r:embed="rId2"/>
          <a:stretch>
            <a:fillRect/>
          </a:stretch>
        </p:blipFill>
        <p:spPr>
          <a:xfrm>
            <a:off x="5698129" y="1650531"/>
            <a:ext cx="5274310" cy="3258820"/>
          </a:xfrm>
          <a:prstGeom prst="rect">
            <a:avLst/>
          </a:prstGeom>
        </p:spPr>
      </p:pic>
      <p:pic>
        <p:nvPicPr>
          <p:cNvPr id="4" name="图片 3">
            <a:extLst>
              <a:ext uri="{FF2B5EF4-FFF2-40B4-BE49-F238E27FC236}">
                <a16:creationId xmlns:a16="http://schemas.microsoft.com/office/drawing/2014/main" id="{EE26F048-C336-5E52-32FB-964459F9F645}"/>
              </a:ext>
            </a:extLst>
          </p:cNvPr>
          <p:cNvPicPr>
            <a:picLocks noChangeAspect="1"/>
          </p:cNvPicPr>
          <p:nvPr/>
        </p:nvPicPr>
        <p:blipFill>
          <a:blip r:embed="rId3"/>
          <a:stretch>
            <a:fillRect/>
          </a:stretch>
        </p:blipFill>
        <p:spPr>
          <a:xfrm>
            <a:off x="423819" y="1588301"/>
            <a:ext cx="5274310" cy="3321050"/>
          </a:xfrm>
          <a:prstGeom prst="rect">
            <a:avLst/>
          </a:prstGeom>
        </p:spPr>
      </p:pic>
      <p:sp>
        <p:nvSpPr>
          <p:cNvPr id="2" name="内容占位符 1">
            <a:extLst>
              <a:ext uri="{FF2B5EF4-FFF2-40B4-BE49-F238E27FC236}">
                <a16:creationId xmlns:a16="http://schemas.microsoft.com/office/drawing/2014/main" id="{E27A8B03-C4CF-FE4C-A867-909C659D6A85}"/>
              </a:ext>
            </a:extLst>
          </p:cNvPr>
          <p:cNvSpPr>
            <a:spLocks noGrp="1"/>
          </p:cNvSpPr>
          <p:nvPr>
            <p:ph idx="1"/>
          </p:nvPr>
        </p:nvSpPr>
        <p:spPr>
          <a:xfrm>
            <a:off x="423819" y="4909351"/>
            <a:ext cx="11107601" cy="1247543"/>
          </a:xfrm>
        </p:spPr>
        <p:txBody>
          <a:bodyPr/>
          <a:lstStyle/>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根据以上图片可以看出，相较于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年更多的国家处于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此阶段，许多原先为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40%-60%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阶段的国家已进入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20%-40%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的阶段，仍有极少数的国家处于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40%-60%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这一阶段。</a:t>
            </a:r>
          </a:p>
          <a:p>
            <a:pPr marL="0" indent="0">
              <a:buNone/>
            </a:pPr>
            <a:endParaRPr lang="zh-CN" altLang="en-US" dirty="0"/>
          </a:p>
        </p:txBody>
      </p:sp>
    </p:spTree>
    <p:extLst>
      <p:ext uri="{BB962C8B-B14F-4D97-AF65-F5344CB8AC3E}">
        <p14:creationId xmlns:p14="http://schemas.microsoft.com/office/powerpoint/2010/main" val="4163252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2ED2CE-AEB2-DC7F-281A-8D015F8679A5}"/>
              </a:ext>
            </a:extLst>
          </p:cNvPr>
          <p:cNvSpPr>
            <a:spLocks noGrp="1"/>
          </p:cNvSpPr>
          <p:nvPr>
            <p:ph idx="1"/>
          </p:nvPr>
        </p:nvSpPr>
        <p:spPr>
          <a:xfrm>
            <a:off x="542199" y="967667"/>
            <a:ext cx="11107601" cy="528176"/>
          </a:xfrm>
        </p:spPr>
        <p:txBody>
          <a:bodyPr/>
          <a:lstStyle/>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读取数据并进行从小到大的排序，分别取出每个阶段的前三个国家，绘制柱状图。如下图所示。</a:t>
            </a:r>
          </a:p>
          <a:p>
            <a:pPr marL="0" indent="0">
              <a:buNone/>
            </a:pPr>
            <a:endParaRPr lang="zh-CN" altLang="en-US" dirty="0"/>
          </a:p>
        </p:txBody>
      </p:sp>
      <p:sp>
        <p:nvSpPr>
          <p:cNvPr id="3" name="标题 2">
            <a:extLst>
              <a:ext uri="{FF2B5EF4-FFF2-40B4-BE49-F238E27FC236}">
                <a16:creationId xmlns:a16="http://schemas.microsoft.com/office/drawing/2014/main" id="{3B9F6F64-DA26-EA8B-E157-38A5329090F9}"/>
              </a:ext>
            </a:extLst>
          </p:cNvPr>
          <p:cNvSpPr>
            <a:spLocks noGrp="1"/>
          </p:cNvSpPr>
          <p:nvPr>
            <p:ph type="title"/>
          </p:nvPr>
        </p:nvSpPr>
        <p:spPr/>
        <p:txBody>
          <a:bodyPr/>
          <a:lstStyle/>
          <a:p>
            <a:r>
              <a:rPr lang="en-US" altLang="zh-CN" sz="2400" dirty="0"/>
              <a:t>2-3-2.</a:t>
            </a:r>
            <a:r>
              <a:rPr lang="zh-CN" altLang="en-US" sz="2400" dirty="0"/>
              <a:t>绘制柱状图并进行分析</a:t>
            </a:r>
            <a:endParaRPr lang="zh-CN" altLang="en-US" dirty="0"/>
          </a:p>
        </p:txBody>
      </p:sp>
      <p:graphicFrame>
        <p:nvGraphicFramePr>
          <p:cNvPr id="4" name="表格 3">
            <a:extLst>
              <a:ext uri="{FF2B5EF4-FFF2-40B4-BE49-F238E27FC236}">
                <a16:creationId xmlns:a16="http://schemas.microsoft.com/office/drawing/2014/main" id="{B7E02719-0270-BC85-2937-8349C618093C}"/>
              </a:ext>
            </a:extLst>
          </p:cNvPr>
          <p:cNvGraphicFramePr>
            <a:graphicFrameLocks noGrp="1"/>
          </p:cNvGraphicFramePr>
          <p:nvPr>
            <p:extLst>
              <p:ext uri="{D42A27DB-BD31-4B8C-83A1-F6EECF244321}">
                <p14:modId xmlns:p14="http://schemas.microsoft.com/office/powerpoint/2010/main" val="3847243540"/>
              </p:ext>
            </p:extLst>
          </p:nvPr>
        </p:nvGraphicFramePr>
        <p:xfrm>
          <a:off x="435006" y="1495843"/>
          <a:ext cx="4475005" cy="4904957"/>
        </p:xfrm>
        <a:graphic>
          <a:graphicData uri="http://schemas.openxmlformats.org/drawingml/2006/table">
            <a:tbl>
              <a:tblPr>
                <a:tableStyleId>{5C22544A-7EE6-4342-B048-85BDC9FD1C3A}</a:tableStyleId>
              </a:tblPr>
              <a:tblGrid>
                <a:gridCol w="4475005">
                  <a:extLst>
                    <a:ext uri="{9D8B030D-6E8A-4147-A177-3AD203B41FA5}">
                      <a16:colId xmlns:a16="http://schemas.microsoft.com/office/drawing/2014/main" val="3731765454"/>
                    </a:ext>
                  </a:extLst>
                </a:gridCol>
              </a:tblGrid>
              <a:tr h="4904957">
                <a:tc>
                  <a:txBody>
                    <a:bodyPr/>
                    <a:lstStyle/>
                    <a:p>
                      <a:pPr algn="l"/>
                      <a:r>
                        <a:rPr lang="en-US" sz="1050" kern="100" dirty="0">
                          <a:effectLst/>
                        </a:rPr>
                        <a:t> df_2020 = df_2020.sort_values('2020',ascending=True)</a:t>
                      </a:r>
                      <a:endParaRPr lang="zh-CN" sz="1050" kern="100" dirty="0">
                        <a:effectLst/>
                      </a:endParaRPr>
                    </a:p>
                    <a:p>
                      <a:pPr algn="l"/>
                      <a:r>
                        <a:rPr lang="en-US" sz="1050" kern="100" dirty="0">
                          <a:effectLst/>
                        </a:rPr>
                        <a:t> first_2020 = df_2020[:3]</a:t>
                      </a:r>
                      <a:endParaRPr lang="zh-CN" sz="1050" kern="100" dirty="0">
                        <a:effectLst/>
                      </a:endParaRPr>
                    </a:p>
                    <a:p>
                      <a:pPr algn="l"/>
                      <a:r>
                        <a:rPr lang="en-US" sz="1050" kern="100" dirty="0">
                          <a:effectLst/>
                        </a:rPr>
                        <a:t> second_2020 = df_2020[94:97]</a:t>
                      </a:r>
                      <a:endParaRPr lang="zh-CN" sz="1050" kern="100" dirty="0">
                        <a:effectLst/>
                      </a:endParaRPr>
                    </a:p>
                    <a:p>
                      <a:pPr algn="l"/>
                      <a:r>
                        <a:rPr lang="en-US" sz="1050" kern="100" dirty="0">
                          <a:effectLst/>
                        </a:rPr>
                        <a:t> third_2020 = df_2020[145:148]</a:t>
                      </a:r>
                      <a:endParaRPr lang="zh-CN" sz="1050" kern="100" dirty="0">
                        <a:effectLst/>
                      </a:endParaRPr>
                    </a:p>
                    <a:p>
                      <a:pPr algn="l"/>
                      <a:r>
                        <a:rPr lang="en-US" sz="1050" kern="100" dirty="0">
                          <a:effectLst/>
                        </a:rPr>
                        <a:t> </a:t>
                      </a:r>
                      <a:endParaRPr lang="zh-CN" sz="1050" kern="100" dirty="0">
                        <a:effectLst/>
                      </a:endParaRPr>
                    </a:p>
                    <a:p>
                      <a:pPr algn="l"/>
                      <a:r>
                        <a:rPr lang="en-US" sz="1050" kern="100" dirty="0">
                          <a:effectLst/>
                        </a:rPr>
                        <a:t> first_2020c = first_2020['Country and areas’]</a:t>
                      </a:r>
                      <a:endParaRPr lang="zh-CN" sz="1050" kern="100" dirty="0">
                        <a:effectLst/>
                      </a:endParaRPr>
                    </a:p>
                    <a:p>
                      <a:pPr algn="l"/>
                      <a:r>
                        <a:rPr lang="en-US" sz="1050" kern="100" dirty="0">
                          <a:effectLst/>
                        </a:rPr>
                        <a:t> first_2020c = first_2020c.values.tolist()</a:t>
                      </a:r>
                      <a:endParaRPr lang="zh-CN" sz="1050" kern="100" dirty="0">
                        <a:effectLst/>
                      </a:endParaRPr>
                    </a:p>
                    <a:p>
                      <a:pPr algn="l"/>
                      <a:r>
                        <a:rPr lang="en-US" sz="1050" kern="100" dirty="0">
                          <a:effectLst/>
                        </a:rPr>
                        <a:t> second_2020c = second_2020['Country and areas’]</a:t>
                      </a:r>
                      <a:endParaRPr lang="zh-CN" sz="1050" kern="100" dirty="0">
                        <a:effectLst/>
                      </a:endParaRPr>
                    </a:p>
                    <a:p>
                      <a:pPr algn="l"/>
                      <a:r>
                        <a:rPr lang="en-US" sz="1050" kern="100" dirty="0">
                          <a:effectLst/>
                        </a:rPr>
                        <a:t> second_2020c = second_2020c.values.tolist()</a:t>
                      </a:r>
                      <a:endParaRPr lang="zh-CN" sz="1050" kern="100" dirty="0">
                        <a:effectLst/>
                      </a:endParaRPr>
                    </a:p>
                    <a:p>
                      <a:pPr algn="l"/>
                      <a:r>
                        <a:rPr lang="en-US" sz="1050" kern="100" dirty="0">
                          <a:effectLst/>
                        </a:rPr>
                        <a:t> third_2020c =third_2020['Country and areas’]</a:t>
                      </a:r>
                      <a:endParaRPr lang="zh-CN" sz="1050" kern="100" dirty="0">
                        <a:effectLst/>
                      </a:endParaRPr>
                    </a:p>
                    <a:p>
                      <a:pPr algn="l"/>
                      <a:r>
                        <a:rPr lang="en-US" sz="1050" kern="100" dirty="0">
                          <a:effectLst/>
                        </a:rPr>
                        <a:t> third_2020c = third_2020c.values.tolist()</a:t>
                      </a:r>
                      <a:endParaRPr lang="zh-CN" sz="1050" kern="100" dirty="0">
                        <a:effectLst/>
                      </a:endParaRPr>
                    </a:p>
                    <a:p>
                      <a:pPr algn="l"/>
                      <a:r>
                        <a:rPr lang="en-US" sz="1050" kern="100" dirty="0">
                          <a:effectLst/>
                        </a:rPr>
                        <a:t> </a:t>
                      </a:r>
                      <a:endParaRPr lang="zh-CN" sz="1050" kern="100" dirty="0">
                        <a:effectLst/>
                      </a:endParaRPr>
                    </a:p>
                    <a:p>
                      <a:pPr algn="l"/>
                      <a:r>
                        <a:rPr lang="en-US" sz="1050" kern="100" dirty="0">
                          <a:effectLst/>
                        </a:rPr>
                        <a:t> x = first_2020c + second_2020c + third_2020c</a:t>
                      </a:r>
                      <a:endParaRPr lang="zh-CN" sz="1050" kern="100" dirty="0">
                        <a:effectLst/>
                      </a:endParaRPr>
                    </a:p>
                    <a:p>
                      <a:pPr algn="l"/>
                      <a:r>
                        <a:rPr lang="en-US" sz="1050" kern="100" dirty="0">
                          <a:effectLst/>
                        </a:rPr>
                        <a:t> </a:t>
                      </a:r>
                      <a:endParaRPr lang="zh-CN" sz="1050" kern="100" dirty="0">
                        <a:effectLst/>
                      </a:endParaRPr>
                    </a:p>
                    <a:p>
                      <a:pPr algn="l"/>
                      <a:r>
                        <a:rPr lang="en-US" sz="1050" kern="100" dirty="0">
                          <a:effectLst/>
                        </a:rPr>
                        <a:t> first_2020f = first_2020['2020’]</a:t>
                      </a:r>
                      <a:endParaRPr lang="zh-CN" sz="1050" kern="100" dirty="0">
                        <a:effectLst/>
                      </a:endParaRPr>
                    </a:p>
                    <a:p>
                      <a:pPr algn="l"/>
                      <a:r>
                        <a:rPr lang="en-US" sz="1050" kern="100" dirty="0">
                          <a:effectLst/>
                        </a:rPr>
                        <a:t> first_2020f = first_2020f.values.tolist()</a:t>
                      </a:r>
                      <a:endParaRPr lang="zh-CN" sz="1050" kern="100" dirty="0">
                        <a:effectLst/>
                      </a:endParaRPr>
                    </a:p>
                    <a:p>
                      <a:pPr algn="l"/>
                      <a:r>
                        <a:rPr lang="en-US" sz="1050" kern="100" dirty="0">
                          <a:effectLst/>
                        </a:rPr>
                        <a:t> second_2020f = second_2020['2020’]</a:t>
                      </a:r>
                      <a:endParaRPr lang="zh-CN" sz="1050" kern="100" dirty="0">
                        <a:effectLst/>
                      </a:endParaRPr>
                    </a:p>
                    <a:p>
                      <a:pPr algn="l"/>
                      <a:r>
                        <a:rPr lang="en-US" sz="1050" kern="100" dirty="0">
                          <a:effectLst/>
                        </a:rPr>
                        <a:t> second_2020f = second_2020f.values.tolist()</a:t>
                      </a:r>
                      <a:endParaRPr lang="zh-CN" sz="1050" kern="100" dirty="0">
                        <a:effectLst/>
                      </a:endParaRPr>
                    </a:p>
                    <a:p>
                      <a:pPr algn="l"/>
                      <a:r>
                        <a:rPr lang="en-US" sz="1050" kern="100" dirty="0">
                          <a:effectLst/>
                        </a:rPr>
                        <a:t> third_2020f = third_2020['2020’]</a:t>
                      </a:r>
                      <a:endParaRPr lang="zh-CN" sz="1050" kern="100" dirty="0">
                        <a:effectLst/>
                      </a:endParaRPr>
                    </a:p>
                    <a:p>
                      <a:pPr algn="l"/>
                      <a:r>
                        <a:rPr lang="en-US" sz="1050" kern="100" dirty="0">
                          <a:effectLst/>
                        </a:rPr>
                        <a:t> third_2020f = third_2020f.values.tolist()</a:t>
                      </a:r>
                      <a:endParaRPr lang="zh-CN" sz="1050" kern="100" dirty="0">
                        <a:effectLst/>
                      </a:endParaRPr>
                    </a:p>
                    <a:p>
                      <a:pPr algn="l"/>
                      <a:r>
                        <a:rPr lang="en-US" sz="1050" kern="100" dirty="0">
                          <a:effectLst/>
                        </a:rPr>
                        <a:t> </a:t>
                      </a:r>
                      <a:endParaRPr lang="zh-CN" sz="1050" kern="100" dirty="0">
                        <a:effectLst/>
                      </a:endParaRPr>
                    </a:p>
                    <a:p>
                      <a:pPr algn="l"/>
                      <a:r>
                        <a:rPr lang="en-US" sz="1050" kern="100" dirty="0">
                          <a:effectLst/>
                        </a:rPr>
                        <a:t> y = first_2020f + second_2020f + third_2020f</a:t>
                      </a:r>
                      <a:endParaRPr lang="zh-CN" sz="1050" kern="100" dirty="0">
                        <a:effectLst/>
                      </a:endParaRPr>
                    </a:p>
                    <a:p>
                      <a:pPr algn="l"/>
                      <a:r>
                        <a:rPr lang="en-US" sz="1050" kern="100" dirty="0">
                          <a:effectLst/>
                        </a:rPr>
                        <a:t> </a:t>
                      </a:r>
                      <a:endParaRPr lang="zh-CN" sz="1050" kern="100" dirty="0">
                        <a:effectLst/>
                      </a:endParaRPr>
                    </a:p>
                    <a:p>
                      <a:pPr algn="l"/>
                      <a:endParaRPr lang="zh-CN" sz="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49" marR="5649" marT="0" marB="0"/>
                </a:tc>
                <a:extLst>
                  <a:ext uri="{0D108BD9-81ED-4DB2-BD59-A6C34878D82A}">
                    <a16:rowId xmlns:a16="http://schemas.microsoft.com/office/drawing/2014/main" val="3883188723"/>
                  </a:ext>
                </a:extLst>
              </a:tr>
            </a:tbl>
          </a:graphicData>
        </a:graphic>
      </p:graphicFrame>
      <p:graphicFrame>
        <p:nvGraphicFramePr>
          <p:cNvPr id="5" name="表格 4">
            <a:extLst>
              <a:ext uri="{FF2B5EF4-FFF2-40B4-BE49-F238E27FC236}">
                <a16:creationId xmlns:a16="http://schemas.microsoft.com/office/drawing/2014/main" id="{A6044DF5-6F8D-68CF-0236-8425251417E3}"/>
              </a:ext>
            </a:extLst>
          </p:cNvPr>
          <p:cNvGraphicFramePr>
            <a:graphicFrameLocks noGrp="1"/>
          </p:cNvGraphicFramePr>
          <p:nvPr>
            <p:extLst>
              <p:ext uri="{D42A27DB-BD31-4B8C-83A1-F6EECF244321}">
                <p14:modId xmlns:p14="http://schemas.microsoft.com/office/powerpoint/2010/main" val="3101878832"/>
              </p:ext>
            </p:extLst>
          </p:nvPr>
        </p:nvGraphicFramePr>
        <p:xfrm>
          <a:off x="4910012" y="1414672"/>
          <a:ext cx="6923921" cy="4960620"/>
        </p:xfrm>
        <a:graphic>
          <a:graphicData uri="http://schemas.openxmlformats.org/drawingml/2006/table">
            <a:tbl>
              <a:tblPr>
                <a:tableStyleId>{5C22544A-7EE6-4342-B048-85BDC9FD1C3A}</a:tableStyleId>
              </a:tblPr>
              <a:tblGrid>
                <a:gridCol w="6923921">
                  <a:extLst>
                    <a:ext uri="{9D8B030D-6E8A-4147-A177-3AD203B41FA5}">
                      <a16:colId xmlns:a16="http://schemas.microsoft.com/office/drawing/2014/main" val="3731765454"/>
                    </a:ext>
                  </a:extLst>
                </a:gridCol>
              </a:tblGrid>
              <a:tr h="4904957">
                <a:tc>
                  <a:txBody>
                    <a:bodyPr/>
                    <a:lstStyle/>
                    <a:p>
                      <a:r>
                        <a:rPr lang="en-US" sz="1050" kern="100" dirty="0">
                          <a:effectLst/>
                        </a:rPr>
                        <a:t>  </a:t>
                      </a:r>
                      <a:r>
                        <a:rPr lang="en-US" altLang="zh-CN" sz="700" kern="1200" dirty="0">
                          <a:solidFill>
                            <a:schemeClr val="dk1"/>
                          </a:solidFill>
                          <a:effectLst/>
                          <a:latin typeface="+mn-lt"/>
                          <a:ea typeface="+mn-ea"/>
                          <a:cs typeface="+mn-cs"/>
                        </a:rPr>
                        <a:t>bar2 = (</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Bar(</a:t>
                      </a:r>
                      <a:r>
                        <a:rPr lang="en-US" altLang="zh-CN" sz="700" kern="1200" dirty="0" err="1">
                          <a:solidFill>
                            <a:schemeClr val="dk1"/>
                          </a:solidFill>
                          <a:effectLst/>
                          <a:latin typeface="+mn-lt"/>
                          <a:ea typeface="+mn-ea"/>
                          <a:cs typeface="+mn-cs"/>
                        </a:rPr>
                        <a:t>init_opts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opts.InitOpts</a:t>
                      </a:r>
                      <a:r>
                        <a:rPr lang="en-US" altLang="zh-CN" sz="700" kern="1200" dirty="0">
                          <a:solidFill>
                            <a:schemeClr val="dk1"/>
                          </a:solidFill>
                          <a:effectLst/>
                          <a:latin typeface="+mn-lt"/>
                          <a:ea typeface="+mn-ea"/>
                          <a:cs typeface="+mn-cs"/>
                        </a:rPr>
                        <a:t>(width="2100px",height="500px"))</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a:t>
                      </a:r>
                      <a:r>
                        <a:rPr lang="en-US" altLang="zh-CN" sz="700" kern="1200" dirty="0" err="1">
                          <a:solidFill>
                            <a:schemeClr val="dk1"/>
                          </a:solidFill>
                          <a:effectLst/>
                          <a:latin typeface="+mn-lt"/>
                          <a:ea typeface="+mn-ea"/>
                          <a:cs typeface="+mn-cs"/>
                        </a:rPr>
                        <a:t>add_xaxis</a:t>
                      </a:r>
                      <a:r>
                        <a:rPr lang="en-US" altLang="zh-CN" sz="700" kern="1200" dirty="0">
                          <a:solidFill>
                            <a:schemeClr val="dk1"/>
                          </a:solidFill>
                          <a:effectLst/>
                          <a:latin typeface="+mn-lt"/>
                          <a:ea typeface="+mn-ea"/>
                          <a:cs typeface="+mn-cs"/>
                        </a:rPr>
                        <a:t>(x)</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a:t>
                      </a:r>
                      <a:r>
                        <a:rPr lang="en-US" altLang="zh-CN" sz="700" kern="1200" dirty="0" err="1">
                          <a:solidFill>
                            <a:schemeClr val="dk1"/>
                          </a:solidFill>
                          <a:effectLst/>
                          <a:latin typeface="+mn-lt"/>
                          <a:ea typeface="+mn-ea"/>
                          <a:cs typeface="+mn-cs"/>
                        </a:rPr>
                        <a:t>add_yaxis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y,color</a:t>
                      </a:r>
                      <a:r>
                        <a:rPr lang="en-US" altLang="zh-CN" sz="700" kern="1200" dirty="0">
                          <a:solidFill>
                            <a:schemeClr val="dk1"/>
                          </a:solidFill>
                          <a:effectLst/>
                          <a:latin typeface="+mn-lt"/>
                          <a:ea typeface="+mn-ea"/>
                          <a:cs typeface="+mn-cs"/>
                        </a:rPr>
                        <a:t>='orange')</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a:t>
                      </a:r>
                      <a:r>
                        <a:rPr lang="en-US" altLang="zh-CN" sz="700" kern="1200" dirty="0" err="1">
                          <a:solidFill>
                            <a:schemeClr val="dk1"/>
                          </a:solidFill>
                          <a:effectLst/>
                          <a:latin typeface="+mn-lt"/>
                          <a:ea typeface="+mn-ea"/>
                          <a:cs typeface="+mn-cs"/>
                        </a:rPr>
                        <a:t>set_series_opts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label_opts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opts.LabelOpts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is_show</a:t>
                      </a:r>
                      <a:r>
                        <a:rPr lang="en-US" altLang="zh-CN" sz="700" kern="1200" dirty="0">
                          <a:solidFill>
                            <a:schemeClr val="dk1"/>
                          </a:solidFill>
                          <a:effectLst/>
                          <a:latin typeface="+mn-lt"/>
                          <a:ea typeface="+mn-ea"/>
                          <a:cs typeface="+mn-cs"/>
                        </a:rPr>
                        <a:t>=True))</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a:t>
                      </a:r>
                      <a:r>
                        <a:rPr lang="en-US" altLang="zh-CN" sz="700" kern="1200" dirty="0" err="1">
                          <a:solidFill>
                            <a:schemeClr val="dk1"/>
                          </a:solidFill>
                          <a:effectLst/>
                          <a:latin typeface="+mn-lt"/>
                          <a:ea typeface="+mn-ea"/>
                          <a:cs typeface="+mn-cs"/>
                        </a:rPr>
                        <a:t>reversal_axis</a:t>
                      </a:r>
                      <a:r>
                        <a:rPr lang="en-US" altLang="zh-CN" sz="700" kern="1200" dirty="0">
                          <a:solidFill>
                            <a:schemeClr val="dk1"/>
                          </a:solidFill>
                          <a:effectLst/>
                          <a:latin typeface="+mn-lt"/>
                          <a:ea typeface="+mn-ea"/>
                          <a:cs typeface="+mn-cs"/>
                        </a:rPr>
                        <a:t>()</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a:t>
                      </a:r>
                      <a:r>
                        <a:rPr lang="en-US" altLang="zh-CN" sz="700" kern="1200" dirty="0" err="1">
                          <a:solidFill>
                            <a:schemeClr val="dk1"/>
                          </a:solidFill>
                          <a:effectLst/>
                          <a:latin typeface="+mn-lt"/>
                          <a:ea typeface="+mn-ea"/>
                          <a:cs typeface="+mn-cs"/>
                        </a:rPr>
                        <a:t>set_global_opts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title_opts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opts.TitleOpts</a:t>
                      </a:r>
                      <a:r>
                        <a:rPr lang="en-US" altLang="zh-CN" sz="700" kern="1200" dirty="0">
                          <a:solidFill>
                            <a:schemeClr val="dk1"/>
                          </a:solidFill>
                          <a:effectLst/>
                          <a:latin typeface="+mn-lt"/>
                          <a:ea typeface="+mn-ea"/>
                          <a:cs typeface="+mn-cs"/>
                        </a:rPr>
                        <a:t>(title="2020</a:t>
                      </a:r>
                      <a:r>
                        <a:rPr lang="zh-CN" altLang="zh-CN" sz="700" kern="1200" dirty="0">
                          <a:solidFill>
                            <a:schemeClr val="dk1"/>
                          </a:solidFill>
                          <a:effectLst/>
                          <a:latin typeface="+mn-lt"/>
                          <a:ea typeface="+mn-ea"/>
                          <a:cs typeface="+mn-cs"/>
                        </a:rPr>
                        <a:t>年儿童营养不良不同程度数据的差距情况</a:t>
                      </a:r>
                      <a:r>
                        <a:rPr lang="en-US" altLang="zh-CN" sz="700" kern="1200" dirty="0">
                          <a:solidFill>
                            <a:schemeClr val="dk1"/>
                          </a:solidFill>
                          <a:effectLst/>
                          <a:latin typeface="+mn-lt"/>
                          <a:ea typeface="+mn-ea"/>
                          <a:cs typeface="+mn-cs"/>
                        </a:rPr>
                        <a:t>          "),</a:t>
                      </a:r>
                      <a:r>
                        <a:rPr lang="en-US" altLang="zh-CN" sz="700" kern="1200" dirty="0" err="1">
                          <a:solidFill>
                            <a:schemeClr val="dk1"/>
                          </a:solidFill>
                          <a:effectLst/>
                          <a:latin typeface="+mn-lt"/>
                          <a:ea typeface="+mn-ea"/>
                          <a:cs typeface="+mn-cs"/>
                        </a:rPr>
                        <a:t>xaxis_opts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opts.AxisOpts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axislabel_opts</a:t>
                      </a:r>
                      <a:r>
                        <a:rPr lang="en-US" altLang="zh-CN" sz="700" kern="1200" dirty="0">
                          <a:solidFill>
                            <a:schemeClr val="dk1"/>
                          </a:solidFill>
                          <a:effectLst/>
                          <a:latin typeface="+mn-lt"/>
                          <a:ea typeface="+mn-ea"/>
                          <a:cs typeface="+mn-cs"/>
                        </a:rPr>
                        <a:t>={"rotate":20}),</a:t>
                      </a:r>
                      <a:r>
                        <a:rPr lang="en-US" altLang="zh-CN" sz="700" kern="1200" dirty="0" err="1">
                          <a:solidFill>
                            <a:schemeClr val="dk1"/>
                          </a:solidFill>
                          <a:effectLst/>
                          <a:latin typeface="+mn-lt"/>
                          <a:ea typeface="+mn-ea"/>
                          <a:cs typeface="+mn-cs"/>
                        </a:rPr>
                        <a:t>legend_opts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opts.LegendOpts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pos_top</a:t>
                      </a:r>
                      <a:r>
                        <a:rPr lang="en-US" altLang="zh-CN" sz="700" kern="1200" dirty="0">
                          <a:solidFill>
                            <a:schemeClr val="dk1"/>
                          </a:solidFill>
                          <a:effectLst/>
                          <a:latin typeface="+mn-lt"/>
                          <a:ea typeface="+mn-ea"/>
                          <a:cs typeface="+mn-cs"/>
                        </a:rPr>
                        <a:t>=30,pos_left=10))</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bar2.render_notebook()</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df_2000 = df_2000.sort_values('2000',ascending=True)</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first_2000 = df_2000[:3]</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second_2000 = df_2000[59:62]</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third_2000 = df_2000[115:118]</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first_2000c = first_2000['Country and areas’]</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first_2000c = first_2000c.values.tolist()</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second_2000c = second_2000['Country and areas’]</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second_2000c = second_2000c.values.tolist()</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third_2000c =third_2000['Country and areas’]</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third_2000c = third_2000c.values.tolist()</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x = first_2000c + second_2000c + third_2000c</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first_2000f = first_2000['2000’]</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first_2000f = first_2000f.values.tolist()</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second_2000f = second_2000['2000’]</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second_2000f = second_2000f.values.tolist()</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third_2000f = third_2000['2000’]</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third_2000f = third_2000f.values.tolist()</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y = first_2000f + second_2000f + third_2000f</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bar3 = (</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Bar(</a:t>
                      </a:r>
                      <a:r>
                        <a:rPr lang="en-US" altLang="zh-CN" sz="700" kern="1200" dirty="0" err="1">
                          <a:solidFill>
                            <a:schemeClr val="dk1"/>
                          </a:solidFill>
                          <a:effectLst/>
                          <a:latin typeface="+mn-lt"/>
                          <a:ea typeface="+mn-ea"/>
                          <a:cs typeface="+mn-cs"/>
                        </a:rPr>
                        <a:t>init_opts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opts.InitOpts</a:t>
                      </a:r>
                      <a:r>
                        <a:rPr lang="en-US" altLang="zh-CN" sz="700" kern="1200" dirty="0">
                          <a:solidFill>
                            <a:schemeClr val="dk1"/>
                          </a:solidFill>
                          <a:effectLst/>
                          <a:latin typeface="+mn-lt"/>
                          <a:ea typeface="+mn-ea"/>
                          <a:cs typeface="+mn-cs"/>
                        </a:rPr>
                        <a:t>(width="2100px",</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height="500px"))</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a:t>
                      </a:r>
                      <a:r>
                        <a:rPr lang="en-US" altLang="zh-CN" sz="700" kern="1200" dirty="0" err="1">
                          <a:solidFill>
                            <a:schemeClr val="dk1"/>
                          </a:solidFill>
                          <a:effectLst/>
                          <a:latin typeface="+mn-lt"/>
                          <a:ea typeface="+mn-ea"/>
                          <a:cs typeface="+mn-cs"/>
                        </a:rPr>
                        <a:t>add_xaxis</a:t>
                      </a:r>
                      <a:r>
                        <a:rPr lang="en-US" altLang="zh-CN" sz="700" kern="1200" dirty="0">
                          <a:solidFill>
                            <a:schemeClr val="dk1"/>
                          </a:solidFill>
                          <a:effectLst/>
                          <a:latin typeface="+mn-lt"/>
                          <a:ea typeface="+mn-ea"/>
                          <a:cs typeface="+mn-cs"/>
                        </a:rPr>
                        <a:t>(x)</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a:t>
                      </a:r>
                      <a:r>
                        <a:rPr lang="en-US" altLang="zh-CN" sz="700" kern="1200" dirty="0" err="1">
                          <a:solidFill>
                            <a:schemeClr val="dk1"/>
                          </a:solidFill>
                          <a:effectLst/>
                          <a:latin typeface="+mn-lt"/>
                          <a:ea typeface="+mn-ea"/>
                          <a:cs typeface="+mn-cs"/>
                        </a:rPr>
                        <a:t>add_yaxis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y,color</a:t>
                      </a:r>
                      <a:r>
                        <a:rPr lang="en-US" altLang="zh-CN" sz="700" kern="1200" dirty="0">
                          <a:solidFill>
                            <a:schemeClr val="dk1"/>
                          </a:solidFill>
                          <a:effectLst/>
                          <a:latin typeface="+mn-lt"/>
                          <a:ea typeface="+mn-ea"/>
                          <a:cs typeface="+mn-cs"/>
                        </a:rPr>
                        <a:t>='green')</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a:t>
                      </a:r>
                      <a:r>
                        <a:rPr lang="en-US" altLang="zh-CN" sz="700" kern="1200" dirty="0" err="1">
                          <a:solidFill>
                            <a:schemeClr val="dk1"/>
                          </a:solidFill>
                          <a:effectLst/>
                          <a:latin typeface="+mn-lt"/>
                          <a:ea typeface="+mn-ea"/>
                          <a:cs typeface="+mn-cs"/>
                        </a:rPr>
                        <a:t>set_series_opts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label_opts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opts.LabelOpts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is_show</a:t>
                      </a:r>
                      <a:r>
                        <a:rPr lang="en-US" altLang="zh-CN" sz="700" kern="1200" dirty="0">
                          <a:solidFill>
                            <a:schemeClr val="dk1"/>
                          </a:solidFill>
                          <a:effectLst/>
                          <a:latin typeface="+mn-lt"/>
                          <a:ea typeface="+mn-ea"/>
                          <a:cs typeface="+mn-cs"/>
                        </a:rPr>
                        <a:t>=True))</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a:t>
                      </a:r>
                      <a:r>
                        <a:rPr lang="en-US" altLang="zh-CN" sz="700" kern="1200" dirty="0" err="1">
                          <a:solidFill>
                            <a:schemeClr val="dk1"/>
                          </a:solidFill>
                          <a:effectLst/>
                          <a:latin typeface="+mn-lt"/>
                          <a:ea typeface="+mn-ea"/>
                          <a:cs typeface="+mn-cs"/>
                        </a:rPr>
                        <a:t>reversal_axis</a:t>
                      </a:r>
                      <a:r>
                        <a:rPr lang="en-US" altLang="zh-CN" sz="700" kern="1200" dirty="0">
                          <a:solidFill>
                            <a:schemeClr val="dk1"/>
                          </a:solidFill>
                          <a:effectLst/>
                          <a:latin typeface="+mn-lt"/>
                          <a:ea typeface="+mn-ea"/>
                          <a:cs typeface="+mn-cs"/>
                        </a:rPr>
                        <a:t>()</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a:t>
                      </a:r>
                      <a:r>
                        <a:rPr lang="en-US" altLang="zh-CN" sz="700" kern="1200" dirty="0" err="1">
                          <a:solidFill>
                            <a:schemeClr val="dk1"/>
                          </a:solidFill>
                          <a:effectLst/>
                          <a:latin typeface="+mn-lt"/>
                          <a:ea typeface="+mn-ea"/>
                          <a:cs typeface="+mn-cs"/>
                        </a:rPr>
                        <a:t>set_global_opts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title_opts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opts.TitleOpts</a:t>
                      </a:r>
                      <a:r>
                        <a:rPr lang="en-US" altLang="zh-CN" sz="700" kern="1200" dirty="0">
                          <a:solidFill>
                            <a:schemeClr val="dk1"/>
                          </a:solidFill>
                          <a:effectLst/>
                          <a:latin typeface="+mn-lt"/>
                          <a:ea typeface="+mn-ea"/>
                          <a:cs typeface="+mn-cs"/>
                        </a:rPr>
                        <a:t>(title="2000</a:t>
                      </a:r>
                      <a:r>
                        <a:rPr lang="zh-CN" altLang="zh-CN" sz="700" kern="1200" dirty="0">
                          <a:solidFill>
                            <a:schemeClr val="dk1"/>
                          </a:solidFill>
                          <a:effectLst/>
                          <a:latin typeface="+mn-lt"/>
                          <a:ea typeface="+mn-ea"/>
                          <a:cs typeface="+mn-cs"/>
                        </a:rPr>
                        <a:t>年儿童营养不良不同程度数据的差距情况</a:t>
                      </a:r>
                      <a:r>
                        <a:rPr lang="en-US" altLang="zh-CN" sz="700" kern="1200" dirty="0">
                          <a:solidFill>
                            <a:schemeClr val="dk1"/>
                          </a:solidFill>
                          <a:effectLst/>
                          <a:latin typeface="+mn-lt"/>
                          <a:ea typeface="+mn-ea"/>
                          <a:cs typeface="+mn-cs"/>
                        </a:rPr>
                        <a:t>"),</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a:t>
                      </a:r>
                      <a:r>
                        <a:rPr lang="en-US" altLang="zh-CN" sz="700" kern="1200" dirty="0" err="1">
                          <a:solidFill>
                            <a:schemeClr val="dk1"/>
                          </a:solidFill>
                          <a:effectLst/>
                          <a:latin typeface="+mn-lt"/>
                          <a:ea typeface="+mn-ea"/>
                          <a:cs typeface="+mn-cs"/>
                        </a:rPr>
                        <a:t>xaxis_opts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opts.AxisOpts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axislabel_opts</a:t>
                      </a:r>
                      <a:r>
                        <a:rPr lang="en-US" altLang="zh-CN" sz="700" kern="1200" dirty="0">
                          <a:solidFill>
                            <a:schemeClr val="dk1"/>
                          </a:solidFill>
                          <a:effectLst/>
                          <a:latin typeface="+mn-lt"/>
                          <a:ea typeface="+mn-ea"/>
                          <a:cs typeface="+mn-cs"/>
                        </a:rPr>
                        <a:t>={"rotate":20}),</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a:t>
                      </a:r>
                      <a:r>
                        <a:rPr lang="en-US" altLang="zh-CN" sz="700" kern="1200" dirty="0" err="1">
                          <a:solidFill>
                            <a:schemeClr val="dk1"/>
                          </a:solidFill>
                          <a:effectLst/>
                          <a:latin typeface="+mn-lt"/>
                          <a:ea typeface="+mn-ea"/>
                          <a:cs typeface="+mn-cs"/>
                        </a:rPr>
                        <a:t>legend_opts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opts.LegendOpts</a:t>
                      </a:r>
                      <a:r>
                        <a:rPr lang="en-US" altLang="zh-CN" sz="700" kern="1200" dirty="0">
                          <a:solidFill>
                            <a:schemeClr val="dk1"/>
                          </a:solidFill>
                          <a:effectLst/>
                          <a:latin typeface="+mn-lt"/>
                          <a:ea typeface="+mn-ea"/>
                          <a:cs typeface="+mn-cs"/>
                        </a:rPr>
                        <a:t>(</a:t>
                      </a:r>
                      <a:r>
                        <a:rPr lang="en-US" altLang="zh-CN" sz="700" kern="1200" dirty="0" err="1">
                          <a:solidFill>
                            <a:schemeClr val="dk1"/>
                          </a:solidFill>
                          <a:effectLst/>
                          <a:latin typeface="+mn-lt"/>
                          <a:ea typeface="+mn-ea"/>
                          <a:cs typeface="+mn-cs"/>
                        </a:rPr>
                        <a:t>pos_top</a:t>
                      </a:r>
                      <a:r>
                        <a:rPr lang="en-US" altLang="zh-CN" sz="700" kern="1200" dirty="0">
                          <a:solidFill>
                            <a:schemeClr val="dk1"/>
                          </a:solidFill>
                          <a:effectLst/>
                          <a:latin typeface="+mn-lt"/>
                          <a:ea typeface="+mn-ea"/>
                          <a:cs typeface="+mn-cs"/>
                        </a:rPr>
                        <a:t>=30,pos_left=10)))</a:t>
                      </a:r>
                      <a:endParaRPr lang="zh-CN" altLang="zh-CN" sz="700" kern="1200" dirty="0">
                        <a:solidFill>
                          <a:schemeClr val="dk1"/>
                        </a:solidFill>
                        <a:effectLst/>
                        <a:latin typeface="+mn-lt"/>
                        <a:ea typeface="+mn-ea"/>
                        <a:cs typeface="+mn-cs"/>
                      </a:endParaRPr>
                    </a:p>
                    <a:p>
                      <a:r>
                        <a:rPr lang="en-US" altLang="zh-CN" sz="700" kern="1200" dirty="0">
                          <a:solidFill>
                            <a:schemeClr val="dk1"/>
                          </a:solidFill>
                          <a:effectLst/>
                          <a:latin typeface="+mn-lt"/>
                          <a:ea typeface="+mn-ea"/>
                          <a:cs typeface="+mn-cs"/>
                        </a:rPr>
                        <a:t>  bar3.render_notebook()</a:t>
                      </a:r>
                      <a:endParaRPr lang="zh-CN" sz="700" kern="100" dirty="0">
                        <a:effectLst/>
                      </a:endParaRPr>
                    </a:p>
                    <a:p>
                      <a:pPr algn="l"/>
                      <a:endParaRPr lang="zh-CN" sz="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649" marR="5649" marT="0" marB="0"/>
                </a:tc>
                <a:extLst>
                  <a:ext uri="{0D108BD9-81ED-4DB2-BD59-A6C34878D82A}">
                    <a16:rowId xmlns:a16="http://schemas.microsoft.com/office/drawing/2014/main" val="3883188723"/>
                  </a:ext>
                </a:extLst>
              </a:tr>
            </a:tbl>
          </a:graphicData>
        </a:graphic>
      </p:graphicFrame>
    </p:spTree>
    <p:extLst>
      <p:ext uri="{BB962C8B-B14F-4D97-AF65-F5344CB8AC3E}">
        <p14:creationId xmlns:p14="http://schemas.microsoft.com/office/powerpoint/2010/main" val="3412546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3753CCD-7A2C-6860-BBB9-F958063F8873}"/>
              </a:ext>
            </a:extLst>
          </p:cNvPr>
          <p:cNvSpPr>
            <a:spLocks noGrp="1"/>
          </p:cNvSpPr>
          <p:nvPr>
            <p:ph idx="1"/>
          </p:nvPr>
        </p:nvSpPr>
        <p:spPr>
          <a:xfrm>
            <a:off x="423819" y="3986489"/>
            <a:ext cx="11107601" cy="2170405"/>
          </a:xfrm>
        </p:spPr>
        <p:txBody>
          <a:bodyPr/>
          <a:lstStyle/>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由上图可看出，经过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年的发展，各个阶段前三个国家大多数早已改变，但也有极少数国家如</a:t>
            </a:r>
          </a:p>
          <a:p>
            <a:pPr marL="0" indent="0" algn="l">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’Germany’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原先处于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阶段的第三名，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年已处于第二名。</a:t>
            </a:r>
          </a:p>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Malaysia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’原先处于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20%-40%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阶段的第一名，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年跌到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20-40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阶段的第二名。</a:t>
            </a:r>
          </a:p>
          <a:p>
            <a:pPr marL="0" indent="0">
              <a:buNone/>
            </a:pPr>
            <a:endParaRPr lang="zh-CN" altLang="en-US" dirty="0"/>
          </a:p>
        </p:txBody>
      </p:sp>
      <p:pic>
        <p:nvPicPr>
          <p:cNvPr id="4" name="图片 3">
            <a:extLst>
              <a:ext uri="{FF2B5EF4-FFF2-40B4-BE49-F238E27FC236}">
                <a16:creationId xmlns:a16="http://schemas.microsoft.com/office/drawing/2014/main" id="{27C1E8F6-1C7C-C57C-915E-EB6B7BCE6FAF}"/>
              </a:ext>
            </a:extLst>
          </p:cNvPr>
          <p:cNvPicPr>
            <a:picLocks noChangeAspect="1"/>
          </p:cNvPicPr>
          <p:nvPr/>
        </p:nvPicPr>
        <p:blipFill>
          <a:blip r:embed="rId2"/>
          <a:stretch>
            <a:fillRect/>
          </a:stretch>
        </p:blipFill>
        <p:spPr>
          <a:xfrm>
            <a:off x="821690" y="1074198"/>
            <a:ext cx="5274310" cy="2912291"/>
          </a:xfrm>
          <a:prstGeom prst="rect">
            <a:avLst/>
          </a:prstGeom>
        </p:spPr>
      </p:pic>
      <p:pic>
        <p:nvPicPr>
          <p:cNvPr id="5" name="图片 4">
            <a:extLst>
              <a:ext uri="{FF2B5EF4-FFF2-40B4-BE49-F238E27FC236}">
                <a16:creationId xmlns:a16="http://schemas.microsoft.com/office/drawing/2014/main" id="{4A1A5648-D6E3-A787-06BD-17A3C944ECA1}"/>
              </a:ext>
            </a:extLst>
          </p:cNvPr>
          <p:cNvPicPr>
            <a:picLocks noChangeAspect="1"/>
          </p:cNvPicPr>
          <p:nvPr/>
        </p:nvPicPr>
        <p:blipFill>
          <a:blip r:embed="rId3"/>
          <a:stretch>
            <a:fillRect/>
          </a:stretch>
        </p:blipFill>
        <p:spPr>
          <a:xfrm>
            <a:off x="6167022" y="1074198"/>
            <a:ext cx="5274310" cy="2814221"/>
          </a:xfrm>
          <a:prstGeom prst="rect">
            <a:avLst/>
          </a:prstGeom>
        </p:spPr>
      </p:pic>
    </p:spTree>
    <p:extLst>
      <p:ext uri="{BB962C8B-B14F-4D97-AF65-F5344CB8AC3E}">
        <p14:creationId xmlns:p14="http://schemas.microsoft.com/office/powerpoint/2010/main" val="3313970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D746839-9E0A-E8DB-E2A8-9214372C8F4B}"/>
              </a:ext>
            </a:extLst>
          </p:cNvPr>
          <p:cNvSpPr>
            <a:spLocks noGrp="1"/>
          </p:cNvSpPr>
          <p:nvPr>
            <p:ph idx="1"/>
          </p:nvPr>
        </p:nvSpPr>
        <p:spPr>
          <a:xfrm>
            <a:off x="423819" y="1713663"/>
            <a:ext cx="11107601" cy="1715338"/>
          </a:xfrm>
        </p:spPr>
        <p:txBody>
          <a:bodyPr/>
          <a:lstStyle/>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对各国儿童超重的比例和人数进行划分，根据数值 的大小区分超重的程度，绘制图表，统计并对比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2000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2020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年不同程度分布情况；绘制 地理图，分析不同国家儿童营养不良的情况；根据不同程度，抽取排名前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3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的国家数据，整 合数据分析儿童营养不良不同程度数据的差距情况；分析对比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2000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2020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年各国儿童 超重的比例和人数变动情况。</a:t>
            </a:r>
          </a:p>
          <a:p>
            <a:endParaRPr lang="zh-CN" altLang="en-US" dirty="0"/>
          </a:p>
        </p:txBody>
      </p:sp>
      <p:sp>
        <p:nvSpPr>
          <p:cNvPr id="3" name="标题 2">
            <a:extLst>
              <a:ext uri="{FF2B5EF4-FFF2-40B4-BE49-F238E27FC236}">
                <a16:creationId xmlns:a16="http://schemas.microsoft.com/office/drawing/2014/main" id="{E6061D13-C501-B48B-5F1F-2416094FB347}"/>
              </a:ext>
            </a:extLst>
          </p:cNvPr>
          <p:cNvSpPr>
            <a:spLocks noGrp="1"/>
          </p:cNvSpPr>
          <p:nvPr>
            <p:ph type="title"/>
          </p:nvPr>
        </p:nvSpPr>
        <p:spPr/>
        <p:txBody>
          <a:bodyPr/>
          <a:lstStyle/>
          <a:p>
            <a:r>
              <a:rPr lang="en-US" altLang="zh-CN" dirty="0"/>
              <a:t>2-4.</a:t>
            </a:r>
            <a:r>
              <a:rPr lang="zh-CN" altLang="en-US" dirty="0"/>
              <a:t>儿童超重情况可视化分析</a:t>
            </a:r>
          </a:p>
        </p:txBody>
      </p:sp>
      <p:sp>
        <p:nvSpPr>
          <p:cNvPr id="5" name="内容占位符 4">
            <a:extLst>
              <a:ext uri="{FF2B5EF4-FFF2-40B4-BE49-F238E27FC236}">
                <a16:creationId xmlns:a16="http://schemas.microsoft.com/office/drawing/2014/main" id="{08293840-C334-A8BC-E22B-963A8816C2AC}"/>
              </a:ext>
            </a:extLst>
          </p:cNvPr>
          <p:cNvSpPr>
            <a:spLocks noGrp="1"/>
          </p:cNvSpPr>
          <p:nvPr>
            <p:ph idx="10"/>
          </p:nvPr>
        </p:nvSpPr>
        <p:spPr/>
        <p:txBody>
          <a:bodyPr/>
          <a:lstStyle/>
          <a:p>
            <a:r>
              <a:rPr lang="zh-CN" altLang="en-US" dirty="0"/>
              <a:t>任务描述：</a:t>
            </a:r>
          </a:p>
        </p:txBody>
      </p:sp>
      <p:sp>
        <p:nvSpPr>
          <p:cNvPr id="6" name="内容占位符 4">
            <a:extLst>
              <a:ext uri="{FF2B5EF4-FFF2-40B4-BE49-F238E27FC236}">
                <a16:creationId xmlns:a16="http://schemas.microsoft.com/office/drawing/2014/main" id="{611EEF89-30F0-0E69-1EA1-8479EC813E42}"/>
              </a:ext>
            </a:extLst>
          </p:cNvPr>
          <p:cNvSpPr txBox="1">
            <a:spLocks/>
          </p:cNvSpPr>
          <p:nvPr/>
        </p:nvSpPr>
        <p:spPr bwMode="auto">
          <a:xfrm>
            <a:off x="423818" y="3429000"/>
            <a:ext cx="11107601" cy="426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marL="0" indent="0" algn="l" rtl="0" eaLnBrk="1" fontAlgn="base" hangingPunct="1">
              <a:spcBef>
                <a:spcPct val="20000"/>
              </a:spcBef>
              <a:spcAft>
                <a:spcPct val="0"/>
              </a:spcAft>
              <a:buClr>
                <a:srgbClr val="000066"/>
              </a:buClr>
              <a:buFont typeface="Wingdings" panose="05000000000000000000" pitchFamily="2" charset="2"/>
              <a:buNone/>
              <a:defRPr lang="zh-CN" altLang="en-US" sz="2000" b="0" dirty="0" smtClean="0">
                <a:solidFill>
                  <a:schemeClr val="tx1"/>
                </a:solidFill>
                <a:latin typeface="微软雅黑" panose="020B0503020204020204" pitchFamily="34" charset="-122"/>
                <a:ea typeface="微软雅黑" pitchFamily="34" charset="-122"/>
                <a:cs typeface="Times New Roman" pitchFamily="18" charset="0"/>
              </a:defRPr>
            </a:lvl1pPr>
            <a:lvl2pPr marL="785813"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9pPr>
          </a:lstStyle>
          <a:p>
            <a:r>
              <a:rPr lang="zh-CN" altLang="en-US" kern="0" dirty="0"/>
              <a:t>任务分析：</a:t>
            </a:r>
          </a:p>
        </p:txBody>
      </p:sp>
      <p:sp>
        <p:nvSpPr>
          <p:cNvPr id="7" name="内容占位符 3">
            <a:extLst>
              <a:ext uri="{FF2B5EF4-FFF2-40B4-BE49-F238E27FC236}">
                <a16:creationId xmlns:a16="http://schemas.microsoft.com/office/drawing/2014/main" id="{83D03F68-9495-8113-56A4-CA569C31B821}"/>
              </a:ext>
            </a:extLst>
          </p:cNvPr>
          <p:cNvSpPr txBox="1">
            <a:spLocks/>
          </p:cNvSpPr>
          <p:nvPr/>
        </p:nvSpPr>
        <p:spPr bwMode="auto">
          <a:xfrm>
            <a:off x="423817" y="3855469"/>
            <a:ext cx="11107601" cy="171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62822" indent="-362822" algn="l" rtl="0" eaLnBrk="1" fontAlgn="base" hangingPunct="1">
              <a:lnSpc>
                <a:spcPct val="150000"/>
              </a:lnSpc>
              <a:spcBef>
                <a:spcPct val="20000"/>
              </a:spcBef>
              <a:spcAft>
                <a:spcPct val="0"/>
              </a:spcAft>
              <a:buClr>
                <a:srgbClr val="032089"/>
              </a:buClr>
              <a:buFont typeface="Wingdings" pitchFamily="2" charset="2"/>
              <a:buChar char="Ø"/>
              <a:defRPr sz="1800" b="0">
                <a:solidFill>
                  <a:schemeClr val="tx1"/>
                </a:solidFill>
                <a:latin typeface="微软雅黑" panose="020B0503020204020204" pitchFamily="34" charset="-122"/>
                <a:ea typeface="微软雅黑" pitchFamily="34" charset="-122"/>
                <a:cs typeface="Times New Roman" pitchFamily="18" charset="0"/>
              </a:defRPr>
            </a:lvl1pPr>
            <a:lvl2pPr marL="785813" indent="-301625" algn="l" rtl="0" eaLnBrk="1" fontAlgn="base" hangingPunct="1">
              <a:lnSpc>
                <a:spcPct val="130000"/>
              </a:lnSpc>
              <a:spcBef>
                <a:spcPct val="20000"/>
              </a:spcBef>
              <a:spcAft>
                <a:spcPct val="0"/>
              </a:spcAft>
              <a:buClr>
                <a:srgbClr val="032089"/>
              </a:buClr>
              <a:buFont typeface="Wingdings" pitchFamily="2" charset="2"/>
              <a:buChar char="l"/>
              <a:defRPr sz="2328" b="0">
                <a:solidFill>
                  <a:schemeClr val="tx1"/>
                </a:solidFill>
                <a:latin typeface="微软雅黑" pitchFamily="34" charset="-122"/>
                <a:ea typeface="微软雅黑" pitchFamily="34" charset="-122"/>
              </a:defRPr>
            </a:lvl2pPr>
            <a:lvl3pPr marL="1208088"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itchFamily="34" charset="-122"/>
                <a:ea typeface="微软雅黑" pitchFamily="34" charset="-122"/>
              </a:defRPr>
            </a:lvl3pPr>
            <a:lvl4pPr marL="169227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itchFamily="34" charset="-122"/>
                <a:ea typeface="微软雅黑" pitchFamily="34" charset="-122"/>
              </a:defRPr>
            </a:lvl4pPr>
            <a:lvl5pPr marL="2176463"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itchFamily="34" charset="-122"/>
                <a:ea typeface="微软雅黑" pitchFamily="34" charset="-122"/>
              </a:defRPr>
            </a:lvl5pPr>
            <a:lvl6pPr marL="266065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9pPr>
          </a:lstStyle>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对总体情况可视化可以分为以下步骤。</a:t>
            </a:r>
          </a:p>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）绘制地理图并进行分析；</a:t>
            </a:r>
          </a:p>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）绘制柱状图并进行分析</a:t>
            </a:r>
          </a:p>
          <a:p>
            <a:endParaRPr lang="zh-CN" altLang="en-US" kern="0" dirty="0"/>
          </a:p>
        </p:txBody>
      </p:sp>
    </p:spTree>
    <p:extLst>
      <p:ext uri="{BB962C8B-B14F-4D97-AF65-F5344CB8AC3E}">
        <p14:creationId xmlns:p14="http://schemas.microsoft.com/office/powerpoint/2010/main" val="179657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830662"/>
            <a:ext cx="5910" cy="33255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242234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21343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hlinkClick r:id="rId2"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latin typeface="微软雅黑" pitchFamily="34" charset="-122"/>
                <a:ea typeface="微软雅黑" pitchFamily="34" charset="-122"/>
                <a:sym typeface="微软雅黑" pitchFamily="34" charset="-122"/>
              </a:rPr>
              <a:t>分析方法与过程</a:t>
            </a:r>
            <a:endParaRPr lang="zh-CN" altLang="en-US" sz="2200" dirty="0">
              <a:latin typeface="微软雅黑" pitchFamily="34" charset="-122"/>
              <a:ea typeface="微软雅黑" pitchFamily="34" charset="-122"/>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dirty="0"/>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0623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solidFill>
                  <a:schemeClr val="bg1"/>
                </a:solidFill>
                <a:latin typeface="微软雅黑" pitchFamily="34" charset="-122"/>
                <a:ea typeface="微软雅黑" pitchFamily="34" charset="-122"/>
                <a:sym typeface="微软雅黑" pitchFamily="34" charset="-122"/>
              </a:rPr>
              <a:t>背景与挖掘目标</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2</a:t>
            </a:r>
          </a:p>
        </p:txBody>
      </p:sp>
      <p:sp>
        <p:nvSpPr>
          <p:cNvPr id="21" name="AutoShape 17">
            <a:hlinkClick r:id="rId3" action="ppaction://hlinksldjump"/>
            <a:extLst>
              <a:ext uri="{FF2B5EF4-FFF2-40B4-BE49-F238E27FC236}">
                <a16:creationId xmlns:a16="http://schemas.microsoft.com/office/drawing/2014/main" id="{4997871B-E7BB-4D54-93A1-FFDCB109D603}"/>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latin typeface="微软雅黑" pitchFamily="34" charset="-122"/>
                <a:ea typeface="微软雅黑" pitchFamily="34" charset="-122"/>
              </a:rPr>
              <a:t>结果</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3154629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2EEA7F4-F287-D0F0-9D15-AF7DF1282874}"/>
              </a:ext>
            </a:extLst>
          </p:cNvPr>
          <p:cNvSpPr>
            <a:spLocks noGrp="1"/>
          </p:cNvSpPr>
          <p:nvPr>
            <p:ph idx="1"/>
          </p:nvPr>
        </p:nvSpPr>
        <p:spPr>
          <a:xfrm>
            <a:off x="423819" y="1104181"/>
            <a:ext cx="11107601" cy="528177"/>
          </a:xfrm>
        </p:spPr>
        <p:txBody>
          <a:bodyPr/>
          <a:lstStyle/>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读取预处理好的数据，绘制可视化图，将数值的大小分为三段，代表不同程度的超重情况。如下图所示。</a:t>
            </a:r>
          </a:p>
          <a:p>
            <a:endParaRPr lang="zh-CN" altLang="en-US" dirty="0"/>
          </a:p>
        </p:txBody>
      </p:sp>
      <p:sp>
        <p:nvSpPr>
          <p:cNvPr id="3" name="标题 2">
            <a:extLst>
              <a:ext uri="{FF2B5EF4-FFF2-40B4-BE49-F238E27FC236}">
                <a16:creationId xmlns:a16="http://schemas.microsoft.com/office/drawing/2014/main" id="{11017320-00DB-828D-FE06-A53455D94D70}"/>
              </a:ext>
            </a:extLst>
          </p:cNvPr>
          <p:cNvSpPr>
            <a:spLocks noGrp="1"/>
          </p:cNvSpPr>
          <p:nvPr>
            <p:ph type="title"/>
          </p:nvPr>
        </p:nvSpPr>
        <p:spPr/>
        <p:txBody>
          <a:bodyPr/>
          <a:lstStyle/>
          <a:p>
            <a:r>
              <a:rPr lang="en-US" altLang="zh-CN" sz="2000" dirty="0"/>
              <a:t>2-4-1.</a:t>
            </a:r>
            <a:r>
              <a:rPr lang="zh-CN" altLang="en-US" sz="2000" dirty="0"/>
              <a:t>绘制地理图并进行分析</a:t>
            </a:r>
          </a:p>
        </p:txBody>
      </p:sp>
      <p:graphicFrame>
        <p:nvGraphicFramePr>
          <p:cNvPr id="4" name="表格 3">
            <a:extLst>
              <a:ext uri="{FF2B5EF4-FFF2-40B4-BE49-F238E27FC236}">
                <a16:creationId xmlns:a16="http://schemas.microsoft.com/office/drawing/2014/main" id="{0C9204D2-220C-9C12-9232-4D8741E87334}"/>
              </a:ext>
            </a:extLst>
          </p:cNvPr>
          <p:cNvGraphicFramePr>
            <a:graphicFrameLocks noGrp="1"/>
          </p:cNvGraphicFramePr>
          <p:nvPr>
            <p:extLst>
              <p:ext uri="{D42A27DB-BD31-4B8C-83A1-F6EECF244321}">
                <p14:modId xmlns:p14="http://schemas.microsoft.com/office/powerpoint/2010/main" val="2233717012"/>
              </p:ext>
            </p:extLst>
          </p:nvPr>
        </p:nvGraphicFramePr>
        <p:xfrm>
          <a:off x="423819" y="1632358"/>
          <a:ext cx="4507487" cy="4466601"/>
        </p:xfrm>
        <a:graphic>
          <a:graphicData uri="http://schemas.openxmlformats.org/drawingml/2006/table">
            <a:tbl>
              <a:tblPr>
                <a:tableStyleId>{5C22544A-7EE6-4342-B048-85BDC9FD1C3A}</a:tableStyleId>
              </a:tblPr>
              <a:tblGrid>
                <a:gridCol w="4507487">
                  <a:extLst>
                    <a:ext uri="{9D8B030D-6E8A-4147-A177-3AD203B41FA5}">
                      <a16:colId xmlns:a16="http://schemas.microsoft.com/office/drawing/2014/main" val="2975668419"/>
                    </a:ext>
                  </a:extLst>
                </a:gridCol>
              </a:tblGrid>
              <a:tr h="4466601">
                <a:tc>
                  <a:txBody>
                    <a:bodyPr/>
                    <a:lstStyle/>
                    <a:p>
                      <a:pPr algn="l"/>
                      <a:r>
                        <a:rPr lang="zh-CN" sz="1000" kern="100" dirty="0">
                          <a:effectLst/>
                        </a:rPr>
                        <a:t>提取数据</a:t>
                      </a:r>
                    </a:p>
                    <a:p>
                      <a:pPr algn="l"/>
                      <a:r>
                        <a:rPr lang="en-US" sz="1000" kern="100" dirty="0">
                          <a:effectLst/>
                        </a:rPr>
                        <a:t>df_sheet3_Point_Estimate = df_sheet3[df_sheet3['Estimate'].</a:t>
                      </a:r>
                      <a:r>
                        <a:rPr lang="en-US" sz="1000" kern="100" dirty="0" err="1">
                          <a:effectLst/>
                        </a:rPr>
                        <a:t>isin</a:t>
                      </a:r>
                      <a:r>
                        <a:rPr lang="en-US" sz="1000" kern="100" dirty="0">
                          <a:effectLst/>
                        </a:rPr>
                        <a:t>(['Point Estimate'])]</a:t>
                      </a:r>
                      <a:endParaRPr lang="zh-CN" sz="1000" kern="100" dirty="0">
                        <a:effectLst/>
                      </a:endParaRPr>
                    </a:p>
                    <a:p>
                      <a:pPr algn="l"/>
                      <a:r>
                        <a:rPr lang="en-US" sz="1000" kern="100" dirty="0">
                          <a:effectLst/>
                        </a:rPr>
                        <a:t>Point_Estimate3 = df_sheet3_Point_Estimate.iloc[:,5:6]</a:t>
                      </a:r>
                      <a:endParaRPr lang="zh-CN" sz="1000" kern="100" dirty="0">
                        <a:effectLst/>
                      </a:endParaRPr>
                    </a:p>
                    <a:p>
                      <a:pPr algn="l"/>
                      <a:r>
                        <a:rPr lang="en-US" sz="1000" kern="100" dirty="0">
                          <a:effectLst/>
                        </a:rPr>
                        <a:t>Point_Estimate3 = Point_Estimate3.astype(float)</a:t>
                      </a:r>
                      <a:endParaRPr lang="zh-CN" sz="1000" kern="100" dirty="0">
                        <a:effectLst/>
                      </a:endParaRPr>
                    </a:p>
                    <a:p>
                      <a:pPr algn="l"/>
                      <a:r>
                        <a:rPr lang="en-US" sz="1000" kern="100" dirty="0">
                          <a:effectLst/>
                        </a:rPr>
                        <a:t> </a:t>
                      </a:r>
                      <a:endParaRPr lang="zh-CN" sz="1000" kern="100" dirty="0">
                        <a:effectLst/>
                      </a:endParaRPr>
                    </a:p>
                    <a:p>
                      <a:pPr algn="l"/>
                      <a:r>
                        <a:rPr lang="en-US" sz="1000" kern="100" dirty="0">
                          <a:effectLst/>
                        </a:rPr>
                        <a:t>df_2000 = </a:t>
                      </a:r>
                      <a:r>
                        <a:rPr lang="en-US" sz="1000" kern="100" dirty="0" err="1">
                          <a:effectLst/>
                        </a:rPr>
                        <a:t>pd.concat</a:t>
                      </a:r>
                      <a:r>
                        <a:rPr lang="en-US" sz="1000" kern="100" dirty="0">
                          <a:effectLst/>
                        </a:rPr>
                        <a:t>([country_and_areas3,Point_Estimate3],axis=1)</a:t>
                      </a:r>
                      <a:endParaRPr lang="zh-CN" sz="1000" kern="100" dirty="0">
                        <a:effectLst/>
                      </a:endParaRPr>
                    </a:p>
                    <a:p>
                      <a:pPr algn="l"/>
                      <a:r>
                        <a:rPr lang="en-US" sz="1000" kern="100" dirty="0">
                          <a:effectLst/>
                        </a:rPr>
                        <a:t> </a:t>
                      </a:r>
                      <a:endParaRPr lang="zh-CN" sz="1000" kern="100" dirty="0">
                        <a:effectLst/>
                      </a:endParaRPr>
                    </a:p>
                    <a:p>
                      <a:pPr algn="l"/>
                      <a:r>
                        <a:rPr lang="en-US" sz="1000" kern="100" dirty="0">
                          <a:effectLst/>
                        </a:rPr>
                        <a:t>import pandas as pd</a:t>
                      </a:r>
                      <a:endParaRPr lang="zh-CN" sz="1000" kern="100" dirty="0">
                        <a:effectLst/>
                      </a:endParaRPr>
                    </a:p>
                    <a:p>
                      <a:pPr algn="l"/>
                      <a:r>
                        <a:rPr lang="en-US" sz="1000" kern="100" dirty="0">
                          <a:effectLst/>
                        </a:rPr>
                        <a:t>from </a:t>
                      </a:r>
                      <a:r>
                        <a:rPr lang="en-US" sz="1000" kern="100" dirty="0" err="1">
                          <a:effectLst/>
                        </a:rPr>
                        <a:t>pyecharts</a:t>
                      </a:r>
                      <a:r>
                        <a:rPr lang="en-US" sz="1000" kern="100" dirty="0">
                          <a:effectLst/>
                        </a:rPr>
                        <a:t> import options as opts</a:t>
                      </a:r>
                      <a:endParaRPr lang="zh-CN" sz="1000" kern="100" dirty="0">
                        <a:effectLst/>
                      </a:endParaRPr>
                    </a:p>
                    <a:p>
                      <a:pPr algn="l"/>
                      <a:r>
                        <a:rPr lang="en-US" sz="1000" kern="100" dirty="0">
                          <a:effectLst/>
                        </a:rPr>
                        <a:t>from </a:t>
                      </a:r>
                      <a:r>
                        <a:rPr lang="en-US" sz="1000" kern="100" dirty="0" err="1">
                          <a:effectLst/>
                        </a:rPr>
                        <a:t>pyecharts.charts</a:t>
                      </a:r>
                      <a:r>
                        <a:rPr lang="en-US" sz="1000" kern="100" dirty="0">
                          <a:effectLst/>
                        </a:rPr>
                        <a:t> import Map</a:t>
                      </a:r>
                      <a:endParaRPr lang="zh-CN" sz="1000" kern="100" dirty="0">
                        <a:effectLst/>
                      </a:endParaRPr>
                    </a:p>
                    <a:p>
                      <a:pPr algn="l"/>
                      <a:r>
                        <a:rPr lang="en-US" sz="1000" kern="100" dirty="0">
                          <a:effectLst/>
                        </a:rPr>
                        <a:t> </a:t>
                      </a:r>
                      <a:endParaRPr lang="zh-CN" sz="1000" kern="100" dirty="0">
                        <a:effectLst/>
                      </a:endParaRPr>
                    </a:p>
                    <a:p>
                      <a:pPr algn="l"/>
                      <a:r>
                        <a:rPr lang="zh-CN" sz="1000" kern="100" dirty="0">
                          <a:effectLst/>
                        </a:rPr>
                        <a:t>画</a:t>
                      </a:r>
                      <a:r>
                        <a:rPr lang="en-US" sz="1000" kern="100" dirty="0">
                          <a:effectLst/>
                        </a:rPr>
                        <a:t>2000</a:t>
                      </a:r>
                      <a:r>
                        <a:rPr lang="zh-CN" sz="1000" kern="100" dirty="0">
                          <a:effectLst/>
                        </a:rPr>
                        <a:t>超重图</a:t>
                      </a:r>
                    </a:p>
                    <a:p>
                      <a:pPr algn="l"/>
                      <a:r>
                        <a:rPr lang="en-US" sz="1000" kern="100" dirty="0">
                          <a:effectLst/>
                        </a:rPr>
                        <a:t>map3 = (</a:t>
                      </a:r>
                      <a:endParaRPr lang="zh-CN" sz="1000" kern="100" dirty="0">
                        <a:effectLst/>
                      </a:endParaRPr>
                    </a:p>
                    <a:p>
                      <a:pPr algn="l"/>
                      <a:r>
                        <a:rPr lang="en-US" sz="1000" kern="100" dirty="0">
                          <a:effectLst/>
                        </a:rPr>
                        <a:t>    Map()</a:t>
                      </a:r>
                      <a:endParaRPr lang="zh-CN" sz="1000" kern="100" dirty="0">
                        <a:effectLst/>
                      </a:endParaRPr>
                    </a:p>
                    <a:p>
                      <a:pPr algn="l"/>
                      <a:r>
                        <a:rPr lang="en-US" sz="1000" kern="100" dirty="0">
                          <a:effectLst/>
                        </a:rPr>
                        <a:t>    .add("</a:t>
                      </a:r>
                      <a:r>
                        <a:rPr lang="zh-CN" sz="1000" kern="100" dirty="0">
                          <a:effectLst/>
                        </a:rPr>
                        <a:t>该地超重儿童占比</a:t>
                      </a:r>
                      <a:r>
                        <a:rPr lang="en-US" sz="1000" kern="100" dirty="0">
                          <a:effectLst/>
                        </a:rPr>
                        <a:t>", [list(z) for z in zip(df_2000['Country and areas'], df_2000['2000'])], "world",</a:t>
                      </a:r>
                      <a:r>
                        <a:rPr lang="en-US" sz="1000" kern="100" dirty="0" err="1">
                          <a:effectLst/>
                        </a:rPr>
                        <a:t>is_map_symbol_show</a:t>
                      </a:r>
                      <a:r>
                        <a:rPr lang="en-US" sz="1000" kern="100" dirty="0">
                          <a:effectLst/>
                        </a:rPr>
                        <a:t>=False) </a:t>
                      </a:r>
                      <a:endParaRPr lang="zh-CN" sz="1000" kern="100" dirty="0">
                        <a:effectLst/>
                      </a:endParaRPr>
                    </a:p>
                    <a:p>
                      <a:pPr algn="l"/>
                      <a:r>
                        <a:rPr lang="en-US" sz="1000" kern="100" dirty="0">
                          <a:effectLst/>
                        </a:rPr>
                        <a:t>    .</a:t>
                      </a:r>
                      <a:r>
                        <a:rPr lang="en-US" sz="1000" kern="100" dirty="0" err="1">
                          <a:effectLst/>
                        </a:rPr>
                        <a:t>set_series_opts</a:t>
                      </a:r>
                      <a:r>
                        <a:rPr lang="en-US" sz="1000" kern="100" dirty="0">
                          <a:effectLst/>
                        </a:rPr>
                        <a:t>(</a:t>
                      </a:r>
                      <a:r>
                        <a:rPr lang="en-US" sz="1000" kern="100" dirty="0" err="1">
                          <a:effectLst/>
                        </a:rPr>
                        <a:t>label_opts</a:t>
                      </a:r>
                      <a:r>
                        <a:rPr lang="en-US" sz="1000" kern="100" dirty="0">
                          <a:effectLst/>
                        </a:rPr>
                        <a:t>=</a:t>
                      </a:r>
                      <a:r>
                        <a:rPr lang="en-US" sz="1000" kern="100" dirty="0" err="1">
                          <a:effectLst/>
                        </a:rPr>
                        <a:t>opts.LabelOpts</a:t>
                      </a:r>
                      <a:r>
                        <a:rPr lang="en-US" sz="1000" kern="100" dirty="0">
                          <a:effectLst/>
                        </a:rPr>
                        <a:t>(</a:t>
                      </a:r>
                      <a:r>
                        <a:rPr lang="en-US" sz="1000" kern="100" dirty="0" err="1">
                          <a:effectLst/>
                        </a:rPr>
                        <a:t>is_show</a:t>
                      </a:r>
                      <a:r>
                        <a:rPr lang="en-US" sz="1000" kern="100" dirty="0">
                          <a:effectLst/>
                        </a:rPr>
                        <a:t>=False))</a:t>
                      </a:r>
                      <a:endParaRPr lang="zh-CN" sz="1000" kern="100" dirty="0">
                        <a:effectLst/>
                      </a:endParaRPr>
                    </a:p>
                    <a:p>
                      <a:pPr algn="l"/>
                      <a:r>
                        <a:rPr lang="en-US" sz="1000" kern="100" dirty="0">
                          <a:effectLst/>
                        </a:rPr>
                        <a:t>    .</a:t>
                      </a:r>
                      <a:r>
                        <a:rPr lang="en-US" sz="1000" kern="100" dirty="0" err="1">
                          <a:effectLst/>
                        </a:rPr>
                        <a:t>set_global_opts</a:t>
                      </a:r>
                      <a:r>
                        <a:rPr lang="en-US" sz="1000" kern="100" dirty="0">
                          <a:effectLst/>
                        </a:rPr>
                        <a:t>(</a:t>
                      </a:r>
                      <a:endParaRPr lang="zh-CN" sz="1000" kern="100" dirty="0">
                        <a:effectLst/>
                      </a:endParaRPr>
                    </a:p>
                    <a:p>
                      <a:pPr algn="l"/>
                      <a:r>
                        <a:rPr lang="en-US" sz="1000" kern="100" dirty="0">
                          <a:effectLst/>
                        </a:rPr>
                        <a:t>        </a:t>
                      </a:r>
                      <a:r>
                        <a:rPr lang="en-US" sz="1000" kern="100" dirty="0" err="1">
                          <a:effectLst/>
                        </a:rPr>
                        <a:t>title_opts</a:t>
                      </a:r>
                      <a:r>
                        <a:rPr lang="en-US" sz="1000" kern="100" dirty="0">
                          <a:effectLst/>
                        </a:rPr>
                        <a:t>=</a:t>
                      </a:r>
                      <a:r>
                        <a:rPr lang="en-US" sz="1000" kern="100" dirty="0" err="1">
                          <a:effectLst/>
                        </a:rPr>
                        <a:t>opts.TitleOpts</a:t>
                      </a:r>
                      <a:r>
                        <a:rPr lang="en-US" sz="1000" kern="100" dirty="0">
                          <a:effectLst/>
                        </a:rPr>
                        <a:t>(title="2000</a:t>
                      </a:r>
                      <a:r>
                        <a:rPr lang="zh-CN" sz="1000" kern="100" dirty="0">
                          <a:effectLst/>
                        </a:rPr>
                        <a:t>年全国各地儿童超重情况</a:t>
                      </a:r>
                      <a:r>
                        <a:rPr lang="en-US" sz="1000" kern="100" dirty="0">
                          <a:effectLst/>
                        </a:rPr>
                        <a:t>"),</a:t>
                      </a:r>
                      <a:endParaRPr lang="zh-CN" sz="1000" kern="100" dirty="0">
                        <a:effectLst/>
                      </a:endParaRPr>
                    </a:p>
                    <a:p>
                      <a:pPr algn="l"/>
                      <a:r>
                        <a:rPr lang="en-US" sz="1000" kern="100" dirty="0">
                          <a:effectLst/>
                        </a:rPr>
                        <a:t>        </a:t>
                      </a:r>
                      <a:r>
                        <a:rPr lang="en-US" sz="1000" kern="100" dirty="0" err="1">
                          <a:effectLst/>
                        </a:rPr>
                        <a:t>visualmap_opts</a:t>
                      </a:r>
                      <a:r>
                        <a:rPr lang="en-US" sz="1000" kern="100" dirty="0">
                          <a:effectLst/>
                        </a:rPr>
                        <a:t>=</a:t>
                      </a:r>
                      <a:r>
                        <a:rPr lang="en-US" sz="1000" kern="100" dirty="0" err="1">
                          <a:effectLst/>
                        </a:rPr>
                        <a:t>opts.VisualMapOpts</a:t>
                      </a:r>
                      <a:r>
                        <a:rPr lang="en-US" sz="1000" kern="100" dirty="0">
                          <a:effectLst/>
                        </a:rPr>
                        <a:t>(max_=60,min_=0,is_piecewise=True,</a:t>
                      </a:r>
                      <a:endParaRPr lang="zh-CN" sz="1000" kern="100" dirty="0">
                        <a:effectLst/>
                      </a:endParaRPr>
                    </a:p>
                    <a:p>
                      <a:pPr algn="l"/>
                      <a:r>
                        <a:rPr lang="en-US" sz="1000" kern="100" dirty="0">
                          <a:effectLst/>
                        </a:rPr>
                        <a:t>                                          pieces=[{"min": 0, "max": 5},{"min": 5, "max": 15},{"min": 15, "max": 30}])</a:t>
                      </a:r>
                      <a:endParaRPr lang="zh-CN" sz="1000" kern="100" dirty="0">
                        <a:effectLst/>
                      </a:endParaRPr>
                    </a:p>
                    <a:p>
                      <a:pPr algn="l"/>
                      <a:r>
                        <a:rPr lang="en-US" sz="1000" kern="100" dirty="0">
                          <a:effectLst/>
                        </a:rPr>
                        <a:t>    )   </a:t>
                      </a:r>
                      <a:endParaRPr lang="zh-CN" sz="1000" kern="100" dirty="0">
                        <a:effectLst/>
                      </a:endParaRPr>
                    </a:p>
                    <a:p>
                      <a:pPr algn="l"/>
                      <a:r>
                        <a:rPr lang="en-US" sz="1000" kern="100" dirty="0">
                          <a:effectLst/>
                        </a:rPr>
                        <a:t>)</a:t>
                      </a:r>
                      <a:endParaRPr lang="zh-CN" sz="1000" kern="100" dirty="0">
                        <a:effectLst/>
                      </a:endParaRPr>
                    </a:p>
                    <a:p>
                      <a:pPr algn="l"/>
                      <a:r>
                        <a:rPr lang="en-US" sz="1000" kern="100" dirty="0">
                          <a:effectLst/>
                        </a:rPr>
                        <a:t>map3.render_notebook()</a:t>
                      </a:r>
                      <a:endParaRPr lang="zh-CN" sz="1000" kern="100" dirty="0">
                        <a:effectLst/>
                      </a:endParaRPr>
                    </a:p>
                  </a:txBody>
                  <a:tcPr marL="8086" marR="8086" marT="0" marB="0"/>
                </a:tc>
                <a:extLst>
                  <a:ext uri="{0D108BD9-81ED-4DB2-BD59-A6C34878D82A}">
                    <a16:rowId xmlns:a16="http://schemas.microsoft.com/office/drawing/2014/main" val="772516910"/>
                  </a:ext>
                </a:extLst>
              </a:tr>
            </a:tbl>
          </a:graphicData>
        </a:graphic>
      </p:graphicFrame>
      <p:graphicFrame>
        <p:nvGraphicFramePr>
          <p:cNvPr id="5" name="表格 4">
            <a:extLst>
              <a:ext uri="{FF2B5EF4-FFF2-40B4-BE49-F238E27FC236}">
                <a16:creationId xmlns:a16="http://schemas.microsoft.com/office/drawing/2014/main" id="{6BB1880D-A63D-E44B-4C2E-9DC0A2D4E3BE}"/>
              </a:ext>
            </a:extLst>
          </p:cNvPr>
          <p:cNvGraphicFramePr>
            <a:graphicFrameLocks noGrp="1"/>
          </p:cNvGraphicFramePr>
          <p:nvPr>
            <p:extLst>
              <p:ext uri="{D42A27DB-BD31-4B8C-83A1-F6EECF244321}">
                <p14:modId xmlns:p14="http://schemas.microsoft.com/office/powerpoint/2010/main" val="4213821078"/>
              </p:ext>
            </p:extLst>
          </p:nvPr>
        </p:nvGraphicFramePr>
        <p:xfrm>
          <a:off x="4931306" y="1632358"/>
          <a:ext cx="5411179" cy="4466601"/>
        </p:xfrm>
        <a:graphic>
          <a:graphicData uri="http://schemas.openxmlformats.org/drawingml/2006/table">
            <a:tbl>
              <a:tblPr>
                <a:tableStyleId>{5C22544A-7EE6-4342-B048-85BDC9FD1C3A}</a:tableStyleId>
              </a:tblPr>
              <a:tblGrid>
                <a:gridCol w="5411179">
                  <a:extLst>
                    <a:ext uri="{9D8B030D-6E8A-4147-A177-3AD203B41FA5}">
                      <a16:colId xmlns:a16="http://schemas.microsoft.com/office/drawing/2014/main" val="1278577086"/>
                    </a:ext>
                  </a:extLst>
                </a:gridCol>
              </a:tblGrid>
              <a:tr h="4466601">
                <a:tc>
                  <a:txBody>
                    <a:bodyPr/>
                    <a:lstStyle/>
                    <a:p>
                      <a:pPr algn="l"/>
                      <a:r>
                        <a:rPr lang="zh-CN" altLang="zh-CN" sz="1000" kern="100" dirty="0">
                          <a:effectLst/>
                        </a:rPr>
                        <a:t>提取数据</a:t>
                      </a:r>
                    </a:p>
                    <a:p>
                      <a:pPr algn="l"/>
                      <a:r>
                        <a:rPr lang="en-US" altLang="zh-CN" sz="1000" kern="100" dirty="0">
                          <a:effectLst/>
                        </a:rPr>
                        <a:t>df_sheet3_Point_Estimate = df_sheet3[df_sheet3['Estimate'].</a:t>
                      </a:r>
                      <a:r>
                        <a:rPr lang="en-US" altLang="zh-CN" sz="1000" kern="100" dirty="0" err="1">
                          <a:effectLst/>
                        </a:rPr>
                        <a:t>isin</a:t>
                      </a:r>
                      <a:r>
                        <a:rPr lang="en-US" altLang="zh-CN" sz="1000" kern="100" dirty="0">
                          <a:effectLst/>
                        </a:rPr>
                        <a:t>(['Point Estimate'])]</a:t>
                      </a:r>
                      <a:endParaRPr lang="zh-CN" altLang="zh-CN" sz="1000" kern="100" dirty="0">
                        <a:effectLst/>
                      </a:endParaRPr>
                    </a:p>
                    <a:p>
                      <a:pPr algn="l"/>
                      <a:r>
                        <a:rPr lang="en-US" altLang="zh-CN" sz="1000" kern="100" dirty="0">
                          <a:effectLst/>
                        </a:rPr>
                        <a:t>Point_Estimate3 = df_sheet3_Point_Estimate.iloc[:,25:26]</a:t>
                      </a:r>
                      <a:endParaRPr lang="zh-CN" altLang="zh-CN" sz="1000" kern="100" dirty="0">
                        <a:effectLst/>
                      </a:endParaRPr>
                    </a:p>
                    <a:p>
                      <a:pPr algn="l"/>
                      <a:r>
                        <a:rPr lang="en-US" altLang="zh-CN" sz="1000" kern="100" dirty="0">
                          <a:effectLst/>
                        </a:rPr>
                        <a:t>Point_Estimate3 = Point_Estimate3.astype(float)</a:t>
                      </a:r>
                      <a:endParaRPr lang="zh-CN" altLang="zh-CN" sz="1000" kern="100" dirty="0">
                        <a:effectLst/>
                      </a:endParaRPr>
                    </a:p>
                    <a:p>
                      <a:pPr algn="l"/>
                      <a:r>
                        <a:rPr lang="en-US" altLang="zh-CN" sz="1000" kern="100" dirty="0">
                          <a:effectLst/>
                        </a:rPr>
                        <a:t> </a:t>
                      </a:r>
                      <a:endParaRPr lang="zh-CN" altLang="zh-CN" sz="1000" kern="100" dirty="0">
                        <a:effectLst/>
                      </a:endParaRPr>
                    </a:p>
                    <a:p>
                      <a:pPr algn="l"/>
                      <a:r>
                        <a:rPr lang="en-US" altLang="zh-CN" sz="1000" kern="100" dirty="0">
                          <a:effectLst/>
                        </a:rPr>
                        <a:t>df_2020 = </a:t>
                      </a:r>
                      <a:r>
                        <a:rPr lang="en-US" altLang="zh-CN" sz="1000" kern="100" dirty="0" err="1">
                          <a:effectLst/>
                        </a:rPr>
                        <a:t>pd.concat</a:t>
                      </a:r>
                      <a:r>
                        <a:rPr lang="en-US" altLang="zh-CN" sz="1000" kern="100" dirty="0">
                          <a:effectLst/>
                        </a:rPr>
                        <a:t>([country_and_areas3,Point_Estimate3],axis=1)</a:t>
                      </a:r>
                      <a:endParaRPr lang="zh-CN" altLang="zh-CN" sz="1000" kern="100" dirty="0">
                        <a:effectLst/>
                      </a:endParaRPr>
                    </a:p>
                    <a:p>
                      <a:pPr algn="l"/>
                      <a:r>
                        <a:rPr lang="en-US" altLang="zh-CN" sz="1000" kern="100" dirty="0">
                          <a:effectLst/>
                        </a:rPr>
                        <a:t> </a:t>
                      </a:r>
                      <a:endParaRPr lang="zh-CN" altLang="zh-CN" sz="1000" kern="100" dirty="0">
                        <a:effectLst/>
                      </a:endParaRPr>
                    </a:p>
                    <a:p>
                      <a:pPr algn="l"/>
                      <a:r>
                        <a:rPr lang="en-US" altLang="zh-CN" sz="1000" kern="100" dirty="0">
                          <a:effectLst/>
                        </a:rPr>
                        <a:t>import pandas as pd</a:t>
                      </a:r>
                      <a:endParaRPr lang="zh-CN" altLang="zh-CN" sz="1000" kern="100" dirty="0">
                        <a:effectLst/>
                      </a:endParaRPr>
                    </a:p>
                    <a:p>
                      <a:pPr algn="l"/>
                      <a:r>
                        <a:rPr lang="en-US" altLang="zh-CN" sz="1000" kern="100" dirty="0">
                          <a:effectLst/>
                        </a:rPr>
                        <a:t>from </a:t>
                      </a:r>
                      <a:r>
                        <a:rPr lang="en-US" altLang="zh-CN" sz="1000" kern="100" dirty="0" err="1">
                          <a:effectLst/>
                        </a:rPr>
                        <a:t>pyecharts</a:t>
                      </a:r>
                      <a:r>
                        <a:rPr lang="en-US" altLang="zh-CN" sz="1000" kern="100" dirty="0">
                          <a:effectLst/>
                        </a:rPr>
                        <a:t> import options as opts</a:t>
                      </a:r>
                      <a:endParaRPr lang="zh-CN" altLang="zh-CN" sz="1000" kern="100" dirty="0">
                        <a:effectLst/>
                      </a:endParaRPr>
                    </a:p>
                    <a:p>
                      <a:pPr algn="l"/>
                      <a:r>
                        <a:rPr lang="en-US" altLang="zh-CN" sz="1000" kern="100" dirty="0">
                          <a:effectLst/>
                        </a:rPr>
                        <a:t>from </a:t>
                      </a:r>
                      <a:r>
                        <a:rPr lang="en-US" altLang="zh-CN" sz="1000" kern="100" dirty="0" err="1">
                          <a:effectLst/>
                        </a:rPr>
                        <a:t>pyecharts.charts</a:t>
                      </a:r>
                      <a:r>
                        <a:rPr lang="en-US" altLang="zh-CN" sz="1000" kern="100" dirty="0">
                          <a:effectLst/>
                        </a:rPr>
                        <a:t> import Map</a:t>
                      </a:r>
                      <a:endParaRPr lang="zh-CN" altLang="zh-CN" sz="1000" kern="100" dirty="0">
                        <a:effectLst/>
                      </a:endParaRPr>
                    </a:p>
                    <a:p>
                      <a:pPr algn="l"/>
                      <a:r>
                        <a:rPr lang="en-US" altLang="zh-CN" sz="1000" kern="100" dirty="0">
                          <a:effectLst/>
                        </a:rPr>
                        <a:t> </a:t>
                      </a:r>
                      <a:endParaRPr lang="zh-CN" altLang="zh-CN" sz="1000" kern="100" dirty="0">
                        <a:effectLst/>
                      </a:endParaRPr>
                    </a:p>
                    <a:p>
                      <a:pPr algn="l"/>
                      <a:r>
                        <a:rPr lang="zh-CN" altLang="zh-CN" sz="1000" kern="100" dirty="0">
                          <a:effectLst/>
                        </a:rPr>
                        <a:t>画</a:t>
                      </a:r>
                      <a:r>
                        <a:rPr lang="en-US" altLang="zh-CN" sz="1000" kern="100" dirty="0">
                          <a:effectLst/>
                        </a:rPr>
                        <a:t>2020</a:t>
                      </a:r>
                      <a:r>
                        <a:rPr lang="zh-CN" altLang="zh-CN" sz="1000" kern="100" dirty="0">
                          <a:effectLst/>
                        </a:rPr>
                        <a:t>超重图</a:t>
                      </a:r>
                    </a:p>
                    <a:p>
                      <a:pPr algn="l"/>
                      <a:r>
                        <a:rPr lang="en-US" altLang="zh-CN" sz="1000" kern="100" dirty="0">
                          <a:effectLst/>
                        </a:rPr>
                        <a:t>map4 = (</a:t>
                      </a:r>
                      <a:endParaRPr lang="zh-CN" altLang="zh-CN" sz="1000" kern="100" dirty="0">
                        <a:effectLst/>
                      </a:endParaRPr>
                    </a:p>
                    <a:p>
                      <a:pPr algn="l"/>
                      <a:r>
                        <a:rPr lang="en-US" altLang="zh-CN" sz="1000" kern="100" dirty="0">
                          <a:effectLst/>
                        </a:rPr>
                        <a:t>    Map()</a:t>
                      </a:r>
                      <a:endParaRPr lang="zh-CN" altLang="zh-CN" sz="1000" kern="100" dirty="0">
                        <a:effectLst/>
                      </a:endParaRPr>
                    </a:p>
                    <a:p>
                      <a:pPr algn="l"/>
                      <a:r>
                        <a:rPr lang="en-US" altLang="zh-CN" sz="1000" kern="100" dirty="0">
                          <a:effectLst/>
                        </a:rPr>
                        <a:t>    .add("</a:t>
                      </a:r>
                      <a:r>
                        <a:rPr lang="zh-CN" altLang="zh-CN" sz="1000" kern="100" dirty="0">
                          <a:effectLst/>
                        </a:rPr>
                        <a:t>该地超重儿童占比</a:t>
                      </a:r>
                      <a:r>
                        <a:rPr lang="en-US" altLang="zh-CN" sz="1000" kern="100" dirty="0">
                          <a:effectLst/>
                        </a:rPr>
                        <a:t>", [list(z) for z in zip(df_2020['Country and areas'], df_2020['2020'])], "world",</a:t>
                      </a:r>
                      <a:r>
                        <a:rPr lang="en-US" altLang="zh-CN" sz="1000" kern="100" dirty="0" err="1">
                          <a:effectLst/>
                        </a:rPr>
                        <a:t>is_map_symbol_show</a:t>
                      </a:r>
                      <a:r>
                        <a:rPr lang="en-US" altLang="zh-CN" sz="1000" kern="100" dirty="0">
                          <a:effectLst/>
                        </a:rPr>
                        <a:t>=False) </a:t>
                      </a:r>
                      <a:endParaRPr lang="zh-CN" altLang="zh-CN" sz="1000" kern="100" dirty="0">
                        <a:effectLst/>
                      </a:endParaRPr>
                    </a:p>
                    <a:p>
                      <a:pPr algn="l"/>
                      <a:r>
                        <a:rPr lang="en-US" altLang="zh-CN" sz="1000" kern="100" dirty="0">
                          <a:effectLst/>
                        </a:rPr>
                        <a:t>    .</a:t>
                      </a:r>
                      <a:r>
                        <a:rPr lang="en-US" altLang="zh-CN" sz="1000" kern="100" dirty="0" err="1">
                          <a:effectLst/>
                        </a:rPr>
                        <a:t>set_series_opts</a:t>
                      </a:r>
                      <a:r>
                        <a:rPr lang="en-US" altLang="zh-CN" sz="1000" kern="100" dirty="0">
                          <a:effectLst/>
                        </a:rPr>
                        <a:t>(</a:t>
                      </a:r>
                      <a:r>
                        <a:rPr lang="en-US" altLang="zh-CN" sz="1000" kern="100" dirty="0" err="1">
                          <a:effectLst/>
                        </a:rPr>
                        <a:t>label_opts</a:t>
                      </a:r>
                      <a:r>
                        <a:rPr lang="en-US" altLang="zh-CN" sz="1000" kern="100" dirty="0">
                          <a:effectLst/>
                        </a:rPr>
                        <a:t>=</a:t>
                      </a:r>
                      <a:r>
                        <a:rPr lang="en-US" altLang="zh-CN" sz="1000" kern="100" dirty="0" err="1">
                          <a:effectLst/>
                        </a:rPr>
                        <a:t>opts.LabelOpts</a:t>
                      </a:r>
                      <a:r>
                        <a:rPr lang="en-US" altLang="zh-CN" sz="1000" kern="100" dirty="0">
                          <a:effectLst/>
                        </a:rPr>
                        <a:t>(</a:t>
                      </a:r>
                      <a:r>
                        <a:rPr lang="en-US" altLang="zh-CN" sz="1000" kern="100" dirty="0" err="1">
                          <a:effectLst/>
                        </a:rPr>
                        <a:t>is_show</a:t>
                      </a:r>
                      <a:r>
                        <a:rPr lang="en-US" altLang="zh-CN" sz="1000" kern="100" dirty="0">
                          <a:effectLst/>
                        </a:rPr>
                        <a:t>=False))</a:t>
                      </a:r>
                      <a:endParaRPr lang="zh-CN" altLang="zh-CN" sz="1000" kern="100" dirty="0">
                        <a:effectLst/>
                      </a:endParaRPr>
                    </a:p>
                    <a:p>
                      <a:pPr algn="l"/>
                      <a:r>
                        <a:rPr lang="en-US" altLang="zh-CN" sz="1000" kern="100" dirty="0">
                          <a:effectLst/>
                        </a:rPr>
                        <a:t>    .</a:t>
                      </a:r>
                      <a:r>
                        <a:rPr lang="en-US" altLang="zh-CN" sz="1000" kern="100" dirty="0" err="1">
                          <a:effectLst/>
                        </a:rPr>
                        <a:t>set_global_opts</a:t>
                      </a:r>
                      <a:r>
                        <a:rPr lang="en-US" altLang="zh-CN" sz="1000" kern="100" dirty="0">
                          <a:effectLst/>
                        </a:rPr>
                        <a:t>(</a:t>
                      </a:r>
                      <a:endParaRPr lang="zh-CN" altLang="zh-CN" sz="1000" kern="100" dirty="0">
                        <a:effectLst/>
                      </a:endParaRPr>
                    </a:p>
                    <a:p>
                      <a:pPr algn="l"/>
                      <a:r>
                        <a:rPr lang="en-US" altLang="zh-CN" sz="1000" kern="100" dirty="0">
                          <a:effectLst/>
                        </a:rPr>
                        <a:t>        </a:t>
                      </a:r>
                      <a:r>
                        <a:rPr lang="en-US" altLang="zh-CN" sz="1000" kern="100" dirty="0" err="1">
                          <a:effectLst/>
                        </a:rPr>
                        <a:t>title_opts</a:t>
                      </a:r>
                      <a:r>
                        <a:rPr lang="en-US" altLang="zh-CN" sz="1000" kern="100" dirty="0">
                          <a:effectLst/>
                        </a:rPr>
                        <a:t>=</a:t>
                      </a:r>
                      <a:r>
                        <a:rPr lang="en-US" altLang="zh-CN" sz="1000" kern="100" dirty="0" err="1">
                          <a:effectLst/>
                        </a:rPr>
                        <a:t>opts.TitleOpts</a:t>
                      </a:r>
                      <a:r>
                        <a:rPr lang="en-US" altLang="zh-CN" sz="1000" kern="100" dirty="0">
                          <a:effectLst/>
                        </a:rPr>
                        <a:t>(title="2020</a:t>
                      </a:r>
                      <a:r>
                        <a:rPr lang="zh-CN" altLang="zh-CN" sz="1000" kern="100" dirty="0">
                          <a:effectLst/>
                        </a:rPr>
                        <a:t>年全国各地儿童超重情况</a:t>
                      </a:r>
                      <a:r>
                        <a:rPr lang="en-US" altLang="zh-CN" sz="1000" kern="100" dirty="0">
                          <a:effectLst/>
                        </a:rPr>
                        <a:t>"),</a:t>
                      </a:r>
                      <a:endParaRPr lang="zh-CN" altLang="zh-CN" sz="1000" kern="100" dirty="0">
                        <a:effectLst/>
                      </a:endParaRPr>
                    </a:p>
                    <a:p>
                      <a:pPr algn="l"/>
                      <a:r>
                        <a:rPr lang="en-US" altLang="zh-CN" sz="1000" kern="100" dirty="0">
                          <a:effectLst/>
                        </a:rPr>
                        <a:t>        </a:t>
                      </a:r>
                      <a:r>
                        <a:rPr lang="en-US" altLang="zh-CN" sz="1000" kern="100" dirty="0" err="1">
                          <a:effectLst/>
                        </a:rPr>
                        <a:t>visualmap_opts</a:t>
                      </a:r>
                      <a:r>
                        <a:rPr lang="en-US" altLang="zh-CN" sz="1000" kern="100" dirty="0">
                          <a:effectLst/>
                        </a:rPr>
                        <a:t>=</a:t>
                      </a:r>
                      <a:r>
                        <a:rPr lang="en-US" altLang="zh-CN" sz="1000" kern="100" dirty="0" err="1">
                          <a:effectLst/>
                        </a:rPr>
                        <a:t>opts.VisualMapOpts</a:t>
                      </a:r>
                      <a:r>
                        <a:rPr lang="en-US" altLang="zh-CN" sz="1000" kern="100" dirty="0">
                          <a:effectLst/>
                        </a:rPr>
                        <a:t>(max_=60,min_=0,is_piecewise=True,</a:t>
                      </a:r>
                      <a:endParaRPr lang="zh-CN" altLang="zh-CN" sz="1000" kern="100" dirty="0">
                        <a:effectLst/>
                      </a:endParaRPr>
                    </a:p>
                    <a:p>
                      <a:pPr algn="l"/>
                      <a:r>
                        <a:rPr lang="en-US" altLang="zh-CN" sz="1000" kern="100" dirty="0">
                          <a:effectLst/>
                        </a:rPr>
                        <a:t>                                          pieces=[{"min": 0, "max": 5},{"min": 5, "max": 15},{"min": 15, "max": 30}])</a:t>
                      </a:r>
                      <a:endParaRPr lang="zh-CN" altLang="zh-CN" sz="1000" kern="100" dirty="0">
                        <a:effectLst/>
                      </a:endParaRPr>
                    </a:p>
                    <a:p>
                      <a:pPr algn="l"/>
                      <a:r>
                        <a:rPr lang="en-US" altLang="zh-CN" sz="1000" kern="100" dirty="0">
                          <a:effectLst/>
                        </a:rPr>
                        <a:t>    )   </a:t>
                      </a:r>
                      <a:endParaRPr lang="zh-CN" altLang="zh-CN" sz="1000" kern="100" dirty="0">
                        <a:effectLst/>
                      </a:endParaRPr>
                    </a:p>
                    <a:p>
                      <a:pPr algn="l"/>
                      <a:r>
                        <a:rPr lang="en-US" altLang="zh-CN" sz="1000" kern="100" dirty="0">
                          <a:effectLst/>
                        </a:rPr>
                        <a:t>)</a:t>
                      </a:r>
                      <a:endParaRPr lang="zh-CN" altLang="zh-CN" sz="1000" kern="100" dirty="0">
                        <a:effectLst/>
                      </a:endParaRPr>
                    </a:p>
                    <a:p>
                      <a:pPr algn="l"/>
                      <a:r>
                        <a:rPr lang="en-US" altLang="zh-CN" sz="1000" kern="100" dirty="0">
                          <a:effectLst/>
                        </a:rPr>
                        <a:t>map4.render_notebook()</a:t>
                      </a:r>
                      <a:endParaRPr lang="zh-CN" sz="1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8086" marR="8086" marT="0" marB="0"/>
                </a:tc>
                <a:extLst>
                  <a:ext uri="{0D108BD9-81ED-4DB2-BD59-A6C34878D82A}">
                    <a16:rowId xmlns:a16="http://schemas.microsoft.com/office/drawing/2014/main" val="765585046"/>
                  </a:ext>
                </a:extLst>
              </a:tr>
            </a:tbl>
          </a:graphicData>
        </a:graphic>
      </p:graphicFrame>
    </p:spTree>
    <p:extLst>
      <p:ext uri="{BB962C8B-B14F-4D97-AF65-F5344CB8AC3E}">
        <p14:creationId xmlns:p14="http://schemas.microsoft.com/office/powerpoint/2010/main" val="856355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2EEA7F4-F287-D0F0-9D15-AF7DF1282874}"/>
              </a:ext>
            </a:extLst>
          </p:cNvPr>
          <p:cNvSpPr>
            <a:spLocks noGrp="1"/>
          </p:cNvSpPr>
          <p:nvPr>
            <p:ph idx="1"/>
          </p:nvPr>
        </p:nvSpPr>
        <p:spPr>
          <a:xfrm>
            <a:off x="423819" y="4572000"/>
            <a:ext cx="11107601" cy="1584894"/>
          </a:xfrm>
        </p:spPr>
        <p:txBody>
          <a:bodyPr/>
          <a:lstStyle/>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年及</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年全国各地儿童超重情况可以看出，大部分国家儿童超重情况都处于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5%-15%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阶段并且经过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年仍然不变，少部分国家儿童超重占比变大，甚至出现从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阶段进入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5%-15%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阶段，从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5%-15%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阶段进入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15%-30%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阶段。</a:t>
            </a:r>
          </a:p>
        </p:txBody>
      </p:sp>
      <p:pic>
        <p:nvPicPr>
          <p:cNvPr id="4" name="图片 3">
            <a:extLst>
              <a:ext uri="{FF2B5EF4-FFF2-40B4-BE49-F238E27FC236}">
                <a16:creationId xmlns:a16="http://schemas.microsoft.com/office/drawing/2014/main" id="{4A75E351-80EE-864C-28F4-F3E483E2BB96}"/>
              </a:ext>
            </a:extLst>
          </p:cNvPr>
          <p:cNvPicPr>
            <a:picLocks noChangeAspect="1"/>
          </p:cNvPicPr>
          <p:nvPr/>
        </p:nvPicPr>
        <p:blipFill>
          <a:blip r:embed="rId2"/>
          <a:stretch>
            <a:fillRect/>
          </a:stretch>
        </p:blipFill>
        <p:spPr>
          <a:xfrm>
            <a:off x="821690" y="959411"/>
            <a:ext cx="5274310" cy="3189605"/>
          </a:xfrm>
          <a:prstGeom prst="rect">
            <a:avLst/>
          </a:prstGeom>
        </p:spPr>
      </p:pic>
      <p:pic>
        <p:nvPicPr>
          <p:cNvPr id="5" name="图片 4">
            <a:extLst>
              <a:ext uri="{FF2B5EF4-FFF2-40B4-BE49-F238E27FC236}">
                <a16:creationId xmlns:a16="http://schemas.microsoft.com/office/drawing/2014/main" id="{3BA5B653-FFAE-CAEA-1E07-15E45220B2CC}"/>
              </a:ext>
            </a:extLst>
          </p:cNvPr>
          <p:cNvPicPr>
            <a:picLocks noChangeAspect="1"/>
          </p:cNvPicPr>
          <p:nvPr/>
        </p:nvPicPr>
        <p:blipFill>
          <a:blip r:embed="rId3"/>
          <a:stretch>
            <a:fillRect/>
          </a:stretch>
        </p:blipFill>
        <p:spPr>
          <a:xfrm>
            <a:off x="6096000" y="973063"/>
            <a:ext cx="5274310" cy="3162300"/>
          </a:xfrm>
          <a:prstGeom prst="rect">
            <a:avLst/>
          </a:prstGeom>
        </p:spPr>
      </p:pic>
    </p:spTree>
    <p:extLst>
      <p:ext uri="{BB962C8B-B14F-4D97-AF65-F5344CB8AC3E}">
        <p14:creationId xmlns:p14="http://schemas.microsoft.com/office/powerpoint/2010/main" val="1672390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2EEA7F4-F287-D0F0-9D15-AF7DF1282874}"/>
              </a:ext>
            </a:extLst>
          </p:cNvPr>
          <p:cNvSpPr>
            <a:spLocks noGrp="1"/>
          </p:cNvSpPr>
          <p:nvPr>
            <p:ph idx="1"/>
          </p:nvPr>
        </p:nvSpPr>
        <p:spPr>
          <a:xfrm>
            <a:off x="423819" y="995718"/>
            <a:ext cx="11107601" cy="528177"/>
          </a:xfrm>
        </p:spPr>
        <p:txBody>
          <a:bodyPr/>
          <a:lstStyle/>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读取数据并进行从小到大的排序，分别取出每个阶段的前三个国家，绘制柱状图。如下图所示。</a:t>
            </a:r>
          </a:p>
          <a:p>
            <a:endParaRPr lang="zh-CN" altLang="en-US" dirty="0"/>
          </a:p>
        </p:txBody>
      </p:sp>
      <p:sp>
        <p:nvSpPr>
          <p:cNvPr id="3" name="标题 2">
            <a:extLst>
              <a:ext uri="{FF2B5EF4-FFF2-40B4-BE49-F238E27FC236}">
                <a16:creationId xmlns:a16="http://schemas.microsoft.com/office/drawing/2014/main" id="{11017320-00DB-828D-FE06-A53455D94D70}"/>
              </a:ext>
            </a:extLst>
          </p:cNvPr>
          <p:cNvSpPr>
            <a:spLocks noGrp="1"/>
          </p:cNvSpPr>
          <p:nvPr>
            <p:ph type="title"/>
          </p:nvPr>
        </p:nvSpPr>
        <p:spPr/>
        <p:txBody>
          <a:bodyPr/>
          <a:lstStyle/>
          <a:p>
            <a:r>
              <a:rPr lang="en-US" altLang="zh-CN" sz="2000" dirty="0"/>
              <a:t>2-4-1.</a:t>
            </a:r>
            <a:r>
              <a:rPr lang="zh-CN" altLang="en-US" sz="2000" dirty="0"/>
              <a:t>绘制柱状图并进行分析</a:t>
            </a:r>
          </a:p>
        </p:txBody>
      </p:sp>
      <p:graphicFrame>
        <p:nvGraphicFramePr>
          <p:cNvPr id="4" name="表格 3">
            <a:extLst>
              <a:ext uri="{FF2B5EF4-FFF2-40B4-BE49-F238E27FC236}">
                <a16:creationId xmlns:a16="http://schemas.microsoft.com/office/drawing/2014/main" id="{0C9204D2-220C-9C12-9232-4D8741E87334}"/>
              </a:ext>
            </a:extLst>
          </p:cNvPr>
          <p:cNvGraphicFramePr>
            <a:graphicFrameLocks noGrp="1"/>
          </p:cNvGraphicFramePr>
          <p:nvPr>
            <p:extLst>
              <p:ext uri="{D42A27DB-BD31-4B8C-83A1-F6EECF244321}">
                <p14:modId xmlns:p14="http://schemas.microsoft.com/office/powerpoint/2010/main" val="2693674874"/>
              </p:ext>
            </p:extLst>
          </p:nvPr>
        </p:nvGraphicFramePr>
        <p:xfrm>
          <a:off x="423819" y="1531639"/>
          <a:ext cx="5411179" cy="4869056"/>
        </p:xfrm>
        <a:graphic>
          <a:graphicData uri="http://schemas.openxmlformats.org/drawingml/2006/table">
            <a:tbl>
              <a:tblPr>
                <a:tableStyleId>{5C22544A-7EE6-4342-B048-85BDC9FD1C3A}</a:tableStyleId>
              </a:tblPr>
              <a:tblGrid>
                <a:gridCol w="5411179">
                  <a:extLst>
                    <a:ext uri="{9D8B030D-6E8A-4147-A177-3AD203B41FA5}">
                      <a16:colId xmlns:a16="http://schemas.microsoft.com/office/drawing/2014/main" val="2975668419"/>
                    </a:ext>
                  </a:extLst>
                </a:gridCol>
              </a:tblGrid>
              <a:tr h="4869056">
                <a:tc>
                  <a:txBody>
                    <a:bodyPr/>
                    <a:lstStyle/>
                    <a:p>
                      <a:r>
                        <a:rPr lang="en-US" altLang="zh-CN" sz="1000" kern="1200" dirty="0">
                          <a:solidFill>
                            <a:schemeClr val="dk1"/>
                          </a:solidFill>
                          <a:effectLst/>
                          <a:latin typeface="+mn-lt"/>
                          <a:ea typeface="+mn-ea"/>
                          <a:cs typeface="+mn-cs"/>
                        </a:rPr>
                        <a:t>df_2000 = df_2000.sort_values('2000',ascending=True)</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first_2000 = df_2000[:3]</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second_2000 = df_2000[65:68]</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third_2000 = df_2000[148:151]</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first_2000c = first_2000['Country and areas']</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first_2000c = first_2000c.values.tolist()</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second_2000c = second_2000['Country and areas']</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second_2000c = second_2000c.values.tolist()</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third_2000c =third_2000['Country and areas']</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third_2000c = third_2000c.values.tolist()</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x = first_2000c + second_2000c + third_2000c</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first_2000f = first_2000['2000']</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first_2000f = first_2000f.values.tolist()</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second_2000f = second_2000['2000']</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second_2000f = second_2000f.values.tolist()</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third_2000f = third_2000['2000']</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third_2000f = third_2000f.values.tolist()</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y = first_2000f + second_2000f + third_2000f</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bar4 = (</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Bar(</a:t>
                      </a:r>
                      <a:r>
                        <a:rPr lang="en-US" altLang="zh-CN" sz="1000" kern="1200" dirty="0" err="1">
                          <a:solidFill>
                            <a:schemeClr val="dk1"/>
                          </a:solidFill>
                          <a:effectLst/>
                          <a:latin typeface="+mn-lt"/>
                          <a:ea typeface="+mn-ea"/>
                          <a:cs typeface="+mn-cs"/>
                        </a:rPr>
                        <a:t>init_opts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opts.InitOpts</a:t>
                      </a:r>
                      <a:r>
                        <a:rPr lang="en-US" altLang="zh-CN" sz="1000" kern="1200" dirty="0">
                          <a:solidFill>
                            <a:schemeClr val="dk1"/>
                          </a:solidFill>
                          <a:effectLst/>
                          <a:latin typeface="+mn-lt"/>
                          <a:ea typeface="+mn-ea"/>
                          <a:cs typeface="+mn-cs"/>
                        </a:rPr>
                        <a:t>(width="2100px",height="500px"))</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a:t>
                      </a:r>
                      <a:r>
                        <a:rPr lang="en-US" altLang="zh-CN" sz="1000" kern="1200" dirty="0" err="1">
                          <a:solidFill>
                            <a:schemeClr val="dk1"/>
                          </a:solidFill>
                          <a:effectLst/>
                          <a:latin typeface="+mn-lt"/>
                          <a:ea typeface="+mn-ea"/>
                          <a:cs typeface="+mn-cs"/>
                        </a:rPr>
                        <a:t>add_xaxis</a:t>
                      </a:r>
                      <a:r>
                        <a:rPr lang="en-US" altLang="zh-CN" sz="1000" kern="1200" dirty="0">
                          <a:solidFill>
                            <a:schemeClr val="dk1"/>
                          </a:solidFill>
                          <a:effectLst/>
                          <a:latin typeface="+mn-lt"/>
                          <a:ea typeface="+mn-ea"/>
                          <a:cs typeface="+mn-cs"/>
                        </a:rPr>
                        <a:t>(x)</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a:t>
                      </a:r>
                      <a:r>
                        <a:rPr lang="en-US" altLang="zh-CN" sz="1000" kern="1200" dirty="0" err="1">
                          <a:solidFill>
                            <a:schemeClr val="dk1"/>
                          </a:solidFill>
                          <a:effectLst/>
                          <a:latin typeface="+mn-lt"/>
                          <a:ea typeface="+mn-ea"/>
                          <a:cs typeface="+mn-cs"/>
                        </a:rPr>
                        <a:t>add_yaxis</a:t>
                      </a:r>
                      <a:r>
                        <a:rPr lang="en-US" altLang="zh-CN" sz="1000" kern="1200" dirty="0">
                          <a:solidFill>
                            <a:schemeClr val="dk1"/>
                          </a:solidFill>
                          <a:effectLst/>
                          <a:latin typeface="+mn-lt"/>
                          <a:ea typeface="+mn-ea"/>
                          <a:cs typeface="+mn-cs"/>
                        </a:rPr>
                        <a:t>("</a:t>
                      </a:r>
                      <a:r>
                        <a:rPr lang="zh-CN" altLang="zh-CN" sz="1000" kern="1200" dirty="0">
                          <a:solidFill>
                            <a:schemeClr val="dk1"/>
                          </a:solidFill>
                          <a:effectLst/>
                          <a:latin typeface="+mn-lt"/>
                          <a:ea typeface="+mn-ea"/>
                          <a:cs typeface="+mn-cs"/>
                        </a:rPr>
                        <a:t>超重儿童所占比例</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y,color</a:t>
                      </a:r>
                      <a:r>
                        <a:rPr lang="en-US" altLang="zh-CN" sz="1000" kern="1200" dirty="0">
                          <a:solidFill>
                            <a:schemeClr val="dk1"/>
                          </a:solidFill>
                          <a:effectLst/>
                          <a:latin typeface="+mn-lt"/>
                          <a:ea typeface="+mn-ea"/>
                          <a:cs typeface="+mn-cs"/>
                        </a:rPr>
                        <a:t>='pink')</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a:t>
                      </a:r>
                      <a:r>
                        <a:rPr lang="en-US" altLang="zh-CN" sz="1000" kern="1200" dirty="0" err="1">
                          <a:solidFill>
                            <a:schemeClr val="dk1"/>
                          </a:solidFill>
                          <a:effectLst/>
                          <a:latin typeface="+mn-lt"/>
                          <a:ea typeface="+mn-ea"/>
                          <a:cs typeface="+mn-cs"/>
                        </a:rPr>
                        <a:t>set_series_opts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label_opts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opts.LabelOpts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is_show</a:t>
                      </a:r>
                      <a:r>
                        <a:rPr lang="en-US" altLang="zh-CN" sz="1000" kern="1200" dirty="0">
                          <a:solidFill>
                            <a:schemeClr val="dk1"/>
                          </a:solidFill>
                          <a:effectLst/>
                          <a:latin typeface="+mn-lt"/>
                          <a:ea typeface="+mn-ea"/>
                          <a:cs typeface="+mn-cs"/>
                        </a:rPr>
                        <a:t>=True))</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a:t>
                      </a:r>
                      <a:r>
                        <a:rPr lang="en-US" altLang="zh-CN" sz="1000" kern="1200" dirty="0" err="1">
                          <a:solidFill>
                            <a:schemeClr val="dk1"/>
                          </a:solidFill>
                          <a:effectLst/>
                          <a:latin typeface="+mn-lt"/>
                          <a:ea typeface="+mn-ea"/>
                          <a:cs typeface="+mn-cs"/>
                        </a:rPr>
                        <a:t>reversal_axis</a:t>
                      </a:r>
                      <a:r>
                        <a:rPr lang="en-US" altLang="zh-CN" sz="1000" kern="1200" dirty="0">
                          <a:solidFill>
                            <a:schemeClr val="dk1"/>
                          </a:solidFill>
                          <a:effectLst/>
                          <a:latin typeface="+mn-lt"/>
                          <a:ea typeface="+mn-ea"/>
                          <a:cs typeface="+mn-cs"/>
                        </a:rPr>
                        <a:t>()</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a:t>
                      </a:r>
                      <a:r>
                        <a:rPr lang="en-US" altLang="zh-CN" sz="1000" kern="1200" dirty="0" err="1">
                          <a:solidFill>
                            <a:schemeClr val="dk1"/>
                          </a:solidFill>
                          <a:effectLst/>
                          <a:latin typeface="+mn-lt"/>
                          <a:ea typeface="+mn-ea"/>
                          <a:cs typeface="+mn-cs"/>
                        </a:rPr>
                        <a:t>set_global_opts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title_opts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opts.TitleOpts</a:t>
                      </a:r>
                      <a:r>
                        <a:rPr lang="en-US" altLang="zh-CN" sz="1000" kern="1200" dirty="0">
                          <a:solidFill>
                            <a:schemeClr val="dk1"/>
                          </a:solidFill>
                          <a:effectLst/>
                          <a:latin typeface="+mn-lt"/>
                          <a:ea typeface="+mn-ea"/>
                          <a:cs typeface="+mn-cs"/>
                        </a:rPr>
                        <a:t>(title="2000</a:t>
                      </a:r>
                      <a:r>
                        <a:rPr lang="zh-CN" altLang="zh-CN" sz="1000" kern="1200" dirty="0">
                          <a:solidFill>
                            <a:schemeClr val="dk1"/>
                          </a:solidFill>
                          <a:effectLst/>
                          <a:latin typeface="+mn-lt"/>
                          <a:ea typeface="+mn-ea"/>
                          <a:cs typeface="+mn-cs"/>
                        </a:rPr>
                        <a:t>年超重儿童不同程度数据的差距情况</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xaxis_opts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opts.AxisOpts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axislabel_opts</a:t>
                      </a:r>
                      <a:r>
                        <a:rPr lang="en-US" altLang="zh-CN" sz="1000" kern="1200" dirty="0">
                          <a:solidFill>
                            <a:schemeClr val="dk1"/>
                          </a:solidFill>
                          <a:effectLst/>
                          <a:latin typeface="+mn-lt"/>
                          <a:ea typeface="+mn-ea"/>
                          <a:cs typeface="+mn-cs"/>
                        </a:rPr>
                        <a:t>={"rotate":20}),</a:t>
                      </a:r>
                      <a:r>
                        <a:rPr lang="en-US" altLang="zh-CN" sz="1000" kern="1200" dirty="0" err="1">
                          <a:solidFill>
                            <a:schemeClr val="dk1"/>
                          </a:solidFill>
                          <a:effectLst/>
                          <a:latin typeface="+mn-lt"/>
                          <a:ea typeface="+mn-ea"/>
                          <a:cs typeface="+mn-cs"/>
                        </a:rPr>
                        <a:t>legend_opts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opts.LegendOpts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pos_top</a:t>
                      </a:r>
                      <a:r>
                        <a:rPr lang="en-US" altLang="zh-CN" sz="1000" kern="1200" dirty="0">
                          <a:solidFill>
                            <a:schemeClr val="dk1"/>
                          </a:solidFill>
                          <a:effectLst/>
                          <a:latin typeface="+mn-lt"/>
                          <a:ea typeface="+mn-ea"/>
                          <a:cs typeface="+mn-cs"/>
                        </a:rPr>
                        <a:t>=30,pos_left=10)))</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bar4.render_notebook()</a:t>
                      </a:r>
                      <a:endParaRPr lang="zh-CN" altLang="zh-CN" sz="1000" kern="1200" dirty="0">
                        <a:solidFill>
                          <a:schemeClr val="dk1"/>
                        </a:solidFill>
                        <a:effectLst/>
                        <a:latin typeface="+mn-lt"/>
                        <a:ea typeface="+mn-ea"/>
                        <a:cs typeface="+mn-cs"/>
                      </a:endParaRPr>
                    </a:p>
                  </a:txBody>
                  <a:tcPr marL="8086" marR="8086" marT="0" marB="0"/>
                </a:tc>
                <a:extLst>
                  <a:ext uri="{0D108BD9-81ED-4DB2-BD59-A6C34878D82A}">
                    <a16:rowId xmlns:a16="http://schemas.microsoft.com/office/drawing/2014/main" val="772516910"/>
                  </a:ext>
                </a:extLst>
              </a:tr>
            </a:tbl>
          </a:graphicData>
        </a:graphic>
      </p:graphicFrame>
      <p:graphicFrame>
        <p:nvGraphicFramePr>
          <p:cNvPr id="8" name="表格 7">
            <a:extLst>
              <a:ext uri="{FF2B5EF4-FFF2-40B4-BE49-F238E27FC236}">
                <a16:creationId xmlns:a16="http://schemas.microsoft.com/office/drawing/2014/main" id="{8C992908-84F3-CFB5-706C-B4AE69661449}"/>
              </a:ext>
            </a:extLst>
          </p:cNvPr>
          <p:cNvGraphicFramePr>
            <a:graphicFrameLocks noGrp="1"/>
          </p:cNvGraphicFramePr>
          <p:nvPr>
            <p:extLst>
              <p:ext uri="{D42A27DB-BD31-4B8C-83A1-F6EECF244321}">
                <p14:modId xmlns:p14="http://schemas.microsoft.com/office/powerpoint/2010/main" val="1225722363"/>
              </p:ext>
            </p:extLst>
          </p:nvPr>
        </p:nvGraphicFramePr>
        <p:xfrm>
          <a:off x="5816498" y="1523895"/>
          <a:ext cx="5411179" cy="4876800"/>
        </p:xfrm>
        <a:graphic>
          <a:graphicData uri="http://schemas.openxmlformats.org/drawingml/2006/table">
            <a:tbl>
              <a:tblPr>
                <a:tableStyleId>{5C22544A-7EE6-4342-B048-85BDC9FD1C3A}</a:tableStyleId>
              </a:tblPr>
              <a:tblGrid>
                <a:gridCol w="5411179">
                  <a:extLst>
                    <a:ext uri="{9D8B030D-6E8A-4147-A177-3AD203B41FA5}">
                      <a16:colId xmlns:a16="http://schemas.microsoft.com/office/drawing/2014/main" val="2975668419"/>
                    </a:ext>
                  </a:extLst>
                </a:gridCol>
              </a:tblGrid>
              <a:tr h="4876800">
                <a:tc>
                  <a:txBody>
                    <a:bodyPr/>
                    <a:lstStyle/>
                    <a:p>
                      <a:r>
                        <a:rPr lang="en-US" altLang="zh-CN" sz="1000" kern="1200" dirty="0">
                          <a:solidFill>
                            <a:schemeClr val="dk1"/>
                          </a:solidFill>
                          <a:effectLst/>
                          <a:latin typeface="+mn-lt"/>
                          <a:ea typeface="+mn-ea"/>
                          <a:cs typeface="+mn-cs"/>
                        </a:rPr>
                        <a:t>df_2020 = df_2020.sort_values('2020',ascending=True)</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first_2020 = df_2020[:3]</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second_2020 = df_2020[57:60]</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third_2020 = df_2020[148:151]</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first_2020c = first_2020['Country and areas']</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first_2020c = first_2020c.values.tolist()</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second_2020c = second_2020['Country and areas']</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second_2020c = second_2020c.values.tolist()</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third_2020c =third_2020['Country and areas']</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third_2020c = third_2020c.values.tolist()</a:t>
                      </a:r>
                    </a:p>
                    <a:p>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x = first_2020c + second_2020c + third_2020c</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first_2020f = first_2020['2020']</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first_2020f = first_2020f.values.tolist()</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second_2020f = second_2020['2020']</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second_2020f = second_2020f.values.tolist()</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third_2020f = third_2020['2020']</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third_2020f = third_2020f.values.tolist()</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y = first_2020f + second_2020f + third_2020f</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bar5 = (</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Bar(</a:t>
                      </a:r>
                      <a:r>
                        <a:rPr lang="en-US" altLang="zh-CN" sz="1000" kern="1200" dirty="0" err="1">
                          <a:solidFill>
                            <a:schemeClr val="dk1"/>
                          </a:solidFill>
                          <a:effectLst/>
                          <a:latin typeface="+mn-lt"/>
                          <a:ea typeface="+mn-ea"/>
                          <a:cs typeface="+mn-cs"/>
                        </a:rPr>
                        <a:t>init_opts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opts.InitOpts</a:t>
                      </a:r>
                      <a:r>
                        <a:rPr lang="en-US" altLang="zh-CN" sz="1000" kern="1200" dirty="0">
                          <a:solidFill>
                            <a:schemeClr val="dk1"/>
                          </a:solidFill>
                          <a:effectLst/>
                          <a:latin typeface="+mn-lt"/>
                          <a:ea typeface="+mn-ea"/>
                          <a:cs typeface="+mn-cs"/>
                        </a:rPr>
                        <a:t>(width="2100px",height="500px"))</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a:t>
                      </a:r>
                      <a:r>
                        <a:rPr lang="en-US" altLang="zh-CN" sz="1000" kern="1200" dirty="0" err="1">
                          <a:solidFill>
                            <a:schemeClr val="dk1"/>
                          </a:solidFill>
                          <a:effectLst/>
                          <a:latin typeface="+mn-lt"/>
                          <a:ea typeface="+mn-ea"/>
                          <a:cs typeface="+mn-cs"/>
                        </a:rPr>
                        <a:t>add_xaxis</a:t>
                      </a:r>
                      <a:r>
                        <a:rPr lang="en-US" altLang="zh-CN" sz="1000" kern="1200" dirty="0">
                          <a:solidFill>
                            <a:schemeClr val="dk1"/>
                          </a:solidFill>
                          <a:effectLst/>
                          <a:latin typeface="+mn-lt"/>
                          <a:ea typeface="+mn-ea"/>
                          <a:cs typeface="+mn-cs"/>
                        </a:rPr>
                        <a:t>(x)</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a:t>
                      </a:r>
                      <a:r>
                        <a:rPr lang="en-US" altLang="zh-CN" sz="1000" kern="1200" dirty="0" err="1">
                          <a:solidFill>
                            <a:schemeClr val="dk1"/>
                          </a:solidFill>
                          <a:effectLst/>
                          <a:latin typeface="+mn-lt"/>
                          <a:ea typeface="+mn-ea"/>
                          <a:cs typeface="+mn-cs"/>
                        </a:rPr>
                        <a:t>add_yaxis</a:t>
                      </a:r>
                      <a:r>
                        <a:rPr lang="en-US" altLang="zh-CN" sz="1000" kern="1200" dirty="0">
                          <a:solidFill>
                            <a:schemeClr val="dk1"/>
                          </a:solidFill>
                          <a:effectLst/>
                          <a:latin typeface="+mn-lt"/>
                          <a:ea typeface="+mn-ea"/>
                          <a:cs typeface="+mn-cs"/>
                        </a:rPr>
                        <a:t>("</a:t>
                      </a:r>
                      <a:r>
                        <a:rPr lang="zh-CN" altLang="zh-CN" sz="1000" kern="1200" dirty="0">
                          <a:solidFill>
                            <a:schemeClr val="dk1"/>
                          </a:solidFill>
                          <a:effectLst/>
                          <a:latin typeface="+mn-lt"/>
                          <a:ea typeface="+mn-ea"/>
                          <a:cs typeface="+mn-cs"/>
                        </a:rPr>
                        <a:t>超重儿童所占比例</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y,color</a:t>
                      </a:r>
                      <a:r>
                        <a:rPr lang="en-US" altLang="zh-CN" sz="1000" kern="1200" dirty="0">
                          <a:solidFill>
                            <a:schemeClr val="dk1"/>
                          </a:solidFill>
                          <a:effectLst/>
                          <a:latin typeface="+mn-lt"/>
                          <a:ea typeface="+mn-ea"/>
                          <a:cs typeface="+mn-cs"/>
                        </a:rPr>
                        <a:t>='grey')</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a:t>
                      </a:r>
                      <a:r>
                        <a:rPr lang="en-US" altLang="zh-CN" sz="1000" kern="1200" dirty="0" err="1">
                          <a:solidFill>
                            <a:schemeClr val="dk1"/>
                          </a:solidFill>
                          <a:effectLst/>
                          <a:latin typeface="+mn-lt"/>
                          <a:ea typeface="+mn-ea"/>
                          <a:cs typeface="+mn-cs"/>
                        </a:rPr>
                        <a:t>set_series_opts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label_opts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opts.LabelOpts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is_show</a:t>
                      </a:r>
                      <a:r>
                        <a:rPr lang="en-US" altLang="zh-CN" sz="1000" kern="1200" dirty="0">
                          <a:solidFill>
                            <a:schemeClr val="dk1"/>
                          </a:solidFill>
                          <a:effectLst/>
                          <a:latin typeface="+mn-lt"/>
                          <a:ea typeface="+mn-ea"/>
                          <a:cs typeface="+mn-cs"/>
                        </a:rPr>
                        <a:t>=True))</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a:t>
                      </a:r>
                      <a:r>
                        <a:rPr lang="en-US" altLang="zh-CN" sz="1000" kern="1200" dirty="0" err="1">
                          <a:solidFill>
                            <a:schemeClr val="dk1"/>
                          </a:solidFill>
                          <a:effectLst/>
                          <a:latin typeface="+mn-lt"/>
                          <a:ea typeface="+mn-ea"/>
                          <a:cs typeface="+mn-cs"/>
                        </a:rPr>
                        <a:t>reversal_axis</a:t>
                      </a:r>
                      <a:r>
                        <a:rPr lang="en-US" altLang="zh-CN" sz="1000" kern="1200" dirty="0">
                          <a:solidFill>
                            <a:schemeClr val="dk1"/>
                          </a:solidFill>
                          <a:effectLst/>
                          <a:latin typeface="+mn-lt"/>
                          <a:ea typeface="+mn-ea"/>
                          <a:cs typeface="+mn-cs"/>
                        </a:rPr>
                        <a:t>()</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    .</a:t>
                      </a:r>
                      <a:r>
                        <a:rPr lang="en-US" altLang="zh-CN" sz="1000" kern="1200" dirty="0" err="1">
                          <a:solidFill>
                            <a:schemeClr val="dk1"/>
                          </a:solidFill>
                          <a:effectLst/>
                          <a:latin typeface="+mn-lt"/>
                          <a:ea typeface="+mn-ea"/>
                          <a:cs typeface="+mn-cs"/>
                        </a:rPr>
                        <a:t>set_global_opts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title_opts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opts.TitleOpts</a:t>
                      </a:r>
                      <a:r>
                        <a:rPr lang="en-US" altLang="zh-CN" sz="1000" kern="1200" dirty="0">
                          <a:solidFill>
                            <a:schemeClr val="dk1"/>
                          </a:solidFill>
                          <a:effectLst/>
                          <a:latin typeface="+mn-lt"/>
                          <a:ea typeface="+mn-ea"/>
                          <a:cs typeface="+mn-cs"/>
                        </a:rPr>
                        <a:t>(title="2020</a:t>
                      </a:r>
                      <a:r>
                        <a:rPr lang="zh-CN" altLang="zh-CN" sz="1000" kern="1200" dirty="0">
                          <a:solidFill>
                            <a:schemeClr val="dk1"/>
                          </a:solidFill>
                          <a:effectLst/>
                          <a:latin typeface="+mn-lt"/>
                          <a:ea typeface="+mn-ea"/>
                          <a:cs typeface="+mn-cs"/>
                        </a:rPr>
                        <a:t>年超重儿童不同程度数据的差距情况</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xaxis_opts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opts.AxisOpts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axislabel_opts</a:t>
                      </a:r>
                      <a:r>
                        <a:rPr lang="en-US" altLang="zh-CN" sz="1000" kern="1200" dirty="0">
                          <a:solidFill>
                            <a:schemeClr val="dk1"/>
                          </a:solidFill>
                          <a:effectLst/>
                          <a:latin typeface="+mn-lt"/>
                          <a:ea typeface="+mn-ea"/>
                          <a:cs typeface="+mn-cs"/>
                        </a:rPr>
                        <a:t>={"rotate":20}),</a:t>
                      </a:r>
                      <a:r>
                        <a:rPr lang="en-US" altLang="zh-CN" sz="1000" kern="1200" dirty="0" err="1">
                          <a:solidFill>
                            <a:schemeClr val="dk1"/>
                          </a:solidFill>
                          <a:effectLst/>
                          <a:latin typeface="+mn-lt"/>
                          <a:ea typeface="+mn-ea"/>
                          <a:cs typeface="+mn-cs"/>
                        </a:rPr>
                        <a:t>legend_opts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opts.LegendOpts</a:t>
                      </a:r>
                      <a:r>
                        <a:rPr lang="en-US" altLang="zh-CN" sz="1000" kern="1200" dirty="0">
                          <a:solidFill>
                            <a:schemeClr val="dk1"/>
                          </a:solidFill>
                          <a:effectLst/>
                          <a:latin typeface="+mn-lt"/>
                          <a:ea typeface="+mn-ea"/>
                          <a:cs typeface="+mn-cs"/>
                        </a:rPr>
                        <a:t>(</a:t>
                      </a:r>
                      <a:r>
                        <a:rPr lang="en-US" altLang="zh-CN" sz="1000" kern="1200" dirty="0" err="1">
                          <a:solidFill>
                            <a:schemeClr val="dk1"/>
                          </a:solidFill>
                          <a:effectLst/>
                          <a:latin typeface="+mn-lt"/>
                          <a:ea typeface="+mn-ea"/>
                          <a:cs typeface="+mn-cs"/>
                        </a:rPr>
                        <a:t>pos_top</a:t>
                      </a:r>
                      <a:r>
                        <a:rPr lang="en-US" altLang="zh-CN" sz="1000" kern="1200" dirty="0">
                          <a:solidFill>
                            <a:schemeClr val="dk1"/>
                          </a:solidFill>
                          <a:effectLst/>
                          <a:latin typeface="+mn-lt"/>
                          <a:ea typeface="+mn-ea"/>
                          <a:cs typeface="+mn-cs"/>
                        </a:rPr>
                        <a:t>=30,pos_left=10)))</a:t>
                      </a:r>
                      <a:endParaRPr lang="zh-CN" altLang="zh-CN" sz="1000" kern="1200" dirty="0">
                        <a:solidFill>
                          <a:schemeClr val="dk1"/>
                        </a:solidFill>
                        <a:effectLst/>
                        <a:latin typeface="+mn-lt"/>
                        <a:ea typeface="+mn-ea"/>
                        <a:cs typeface="+mn-cs"/>
                      </a:endParaRPr>
                    </a:p>
                    <a:p>
                      <a:r>
                        <a:rPr lang="en-US" altLang="zh-CN" sz="1000" kern="1200" dirty="0">
                          <a:solidFill>
                            <a:schemeClr val="dk1"/>
                          </a:solidFill>
                          <a:effectLst/>
                          <a:latin typeface="+mn-lt"/>
                          <a:ea typeface="+mn-ea"/>
                          <a:cs typeface="+mn-cs"/>
                        </a:rPr>
                        <a:t>bar5.render_notebook()</a:t>
                      </a:r>
                      <a:endParaRPr lang="zh-CN" altLang="zh-CN" sz="1000" kern="1200" dirty="0">
                        <a:solidFill>
                          <a:schemeClr val="dk1"/>
                        </a:solidFill>
                        <a:effectLst/>
                        <a:latin typeface="+mn-lt"/>
                        <a:ea typeface="+mn-ea"/>
                        <a:cs typeface="+mn-cs"/>
                      </a:endParaRPr>
                    </a:p>
                  </a:txBody>
                  <a:tcPr marL="8086" marR="8086" marT="0" marB="0"/>
                </a:tc>
                <a:extLst>
                  <a:ext uri="{0D108BD9-81ED-4DB2-BD59-A6C34878D82A}">
                    <a16:rowId xmlns:a16="http://schemas.microsoft.com/office/drawing/2014/main" val="772516910"/>
                  </a:ext>
                </a:extLst>
              </a:tr>
            </a:tbl>
          </a:graphicData>
        </a:graphic>
      </p:graphicFrame>
    </p:spTree>
    <p:extLst>
      <p:ext uri="{BB962C8B-B14F-4D97-AF65-F5344CB8AC3E}">
        <p14:creationId xmlns:p14="http://schemas.microsoft.com/office/powerpoint/2010/main" val="1003042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8F3206C-3213-2527-3F40-6AECE4A730EE}"/>
              </a:ext>
            </a:extLst>
          </p:cNvPr>
          <p:cNvSpPr>
            <a:spLocks noGrp="1"/>
          </p:cNvSpPr>
          <p:nvPr>
            <p:ph idx="1"/>
          </p:nvPr>
        </p:nvSpPr>
        <p:spPr>
          <a:xfrm>
            <a:off x="423819" y="4234649"/>
            <a:ext cx="11107601" cy="1038687"/>
          </a:xfrm>
        </p:spPr>
        <p:txBody>
          <a:bodyPr/>
          <a:lstStyle/>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对比</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年三个阶段的儿童超重占比前三名发现，各个阶段前三个国家大多数早已改变，但‘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Sri Lanka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’从原先的在全世界中儿童超重占比最小第三名转变为第一名。</a:t>
            </a:r>
          </a:p>
        </p:txBody>
      </p:sp>
      <p:pic>
        <p:nvPicPr>
          <p:cNvPr id="4" name="图片 3">
            <a:extLst>
              <a:ext uri="{FF2B5EF4-FFF2-40B4-BE49-F238E27FC236}">
                <a16:creationId xmlns:a16="http://schemas.microsoft.com/office/drawing/2014/main" id="{5E2F3D4D-F8AF-BDDE-C5EE-9EEFB177249F}"/>
              </a:ext>
            </a:extLst>
          </p:cNvPr>
          <p:cNvPicPr>
            <a:picLocks noChangeAspect="1"/>
          </p:cNvPicPr>
          <p:nvPr/>
        </p:nvPicPr>
        <p:blipFill>
          <a:blip r:embed="rId2"/>
          <a:stretch>
            <a:fillRect/>
          </a:stretch>
        </p:blipFill>
        <p:spPr>
          <a:xfrm>
            <a:off x="248574" y="985421"/>
            <a:ext cx="5847425" cy="2977623"/>
          </a:xfrm>
          <a:prstGeom prst="rect">
            <a:avLst/>
          </a:prstGeom>
        </p:spPr>
      </p:pic>
      <p:pic>
        <p:nvPicPr>
          <p:cNvPr id="5" name="图片 4">
            <a:extLst>
              <a:ext uri="{FF2B5EF4-FFF2-40B4-BE49-F238E27FC236}">
                <a16:creationId xmlns:a16="http://schemas.microsoft.com/office/drawing/2014/main" id="{E9EEE842-8BF0-CB32-6DE1-FA73C7A7AFBC}"/>
              </a:ext>
            </a:extLst>
          </p:cNvPr>
          <p:cNvPicPr>
            <a:picLocks noChangeAspect="1"/>
          </p:cNvPicPr>
          <p:nvPr/>
        </p:nvPicPr>
        <p:blipFill>
          <a:blip r:embed="rId3"/>
          <a:stretch>
            <a:fillRect/>
          </a:stretch>
        </p:blipFill>
        <p:spPr>
          <a:xfrm>
            <a:off x="6096000" y="985422"/>
            <a:ext cx="5675790" cy="2968098"/>
          </a:xfrm>
          <a:prstGeom prst="rect">
            <a:avLst/>
          </a:prstGeom>
        </p:spPr>
      </p:pic>
    </p:spTree>
    <p:extLst>
      <p:ext uri="{BB962C8B-B14F-4D97-AF65-F5344CB8AC3E}">
        <p14:creationId xmlns:p14="http://schemas.microsoft.com/office/powerpoint/2010/main" val="1476817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830662"/>
            <a:ext cx="5910" cy="33255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4469416"/>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latin typeface="微软雅黑" pitchFamily="34" charset="-122"/>
                <a:ea typeface="微软雅黑" pitchFamily="34" charset="-122"/>
                <a:sym typeface="微软雅黑" pitchFamily="34" charset="-122"/>
              </a:rPr>
              <a:t>分析方法与过程</a:t>
            </a:r>
            <a:endParaRPr lang="zh-CN" altLang="en-US" sz="2200" dirty="0">
              <a:latin typeface="微软雅黑" pitchFamily="34" charset="-122"/>
              <a:ea typeface="微软雅黑" pitchFamily="34" charset="-122"/>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dirty="0"/>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solidFill>
                  <a:schemeClr val="bg1"/>
                </a:solidFill>
                <a:latin typeface="微软雅黑" pitchFamily="34" charset="-122"/>
                <a:ea typeface="微软雅黑" pitchFamily="34" charset="-122"/>
                <a:sym typeface="微软雅黑" pitchFamily="34" charset="-122"/>
              </a:rPr>
              <a:t>背景与挖掘目标</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41434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latin typeface="微软雅黑" pitchFamily="34" charset="-122"/>
                <a:ea typeface="微软雅黑" pitchFamily="34" charset="-122"/>
              </a:rPr>
              <a:t>结果</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41614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718131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66A92DF5-7A43-DB81-9FBA-69C8385CC751}"/>
              </a:ext>
            </a:extLst>
          </p:cNvPr>
          <p:cNvSpPr>
            <a:spLocks noGrp="1"/>
          </p:cNvSpPr>
          <p:nvPr>
            <p:ph idx="1"/>
          </p:nvPr>
        </p:nvSpPr>
        <p:spPr/>
        <p:txBody>
          <a:bodyPr/>
          <a:lstStyle/>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通过对儿童身体健康情况数据进行分析，可视化后可以得出以下结论</a:t>
            </a:r>
          </a:p>
          <a:p>
            <a:pPr marL="0" lvl="0" indent="0" algn="l">
              <a:buNone/>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随着经济发展，科技水平的提供，全世界范围内营养不良人数逐渐减少</a:t>
            </a:r>
          </a:p>
          <a:p>
            <a:pPr marL="0" lvl="0" indent="0" algn="l">
              <a:buNone/>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世界发育不良儿童占比减低，但处于非洲地区的国家仍然面临着儿童发育不良占比增加的现象</a:t>
            </a:r>
          </a:p>
          <a:p>
            <a:pPr marL="0" lvl="0" indent="0" algn="l">
              <a:buNone/>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大部分发育不良占比少的国家其儿童超重占比呈现增长趋势，而发育不良占比大的国家则儿童超重占比减低，其速度小于世界儿童超重增长趋势，形成两极分化的现象</a:t>
            </a:r>
          </a:p>
          <a:p>
            <a:pPr marL="0" lvl="0" indent="0" algn="l">
              <a:buNone/>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发达国家，大部分发展中国家儿童健康情况良好，落后国家情况较差。</a:t>
            </a:r>
          </a:p>
          <a:p>
            <a:pPr marL="0" lvl="0" indent="0" algn="l">
              <a:buNone/>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在物质水平提高的同时更要注重身体锻炼，要珍惜来之不易的食物，节约粮食。</a:t>
            </a:r>
          </a:p>
          <a:p>
            <a:pPr marL="0" indent="0">
              <a:buNone/>
            </a:pPr>
            <a:endParaRPr lang="zh-CN" altLang="en-US" dirty="0"/>
          </a:p>
        </p:txBody>
      </p:sp>
      <p:sp>
        <p:nvSpPr>
          <p:cNvPr id="6" name="标题 5">
            <a:extLst>
              <a:ext uri="{FF2B5EF4-FFF2-40B4-BE49-F238E27FC236}">
                <a16:creationId xmlns:a16="http://schemas.microsoft.com/office/drawing/2014/main" id="{374E5A1B-BBE9-CF94-5F4B-10E0B14234DA}"/>
              </a:ext>
            </a:extLst>
          </p:cNvPr>
          <p:cNvSpPr>
            <a:spLocks noGrp="1"/>
          </p:cNvSpPr>
          <p:nvPr>
            <p:ph type="title"/>
          </p:nvPr>
        </p:nvSpPr>
        <p:spPr/>
        <p:txBody>
          <a:bodyPr/>
          <a:lstStyle/>
          <a:p>
            <a:r>
              <a:rPr lang="en-US" altLang="zh-CN" dirty="0"/>
              <a:t>3-1.</a:t>
            </a:r>
            <a:r>
              <a:rPr lang="zh-CN" altLang="en-US" dirty="0"/>
              <a:t>小结</a:t>
            </a:r>
          </a:p>
        </p:txBody>
      </p:sp>
    </p:spTree>
    <p:extLst>
      <p:ext uri="{BB962C8B-B14F-4D97-AF65-F5344CB8AC3E}">
        <p14:creationId xmlns:p14="http://schemas.microsoft.com/office/powerpoint/2010/main" val="1758769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3" y="-318796"/>
            <a:ext cx="184731" cy="238848"/>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sz="952"/>
          </a:p>
        </p:txBody>
      </p:sp>
      <p:sp>
        <p:nvSpPr>
          <p:cNvPr id="10246" name="Rectangle 6"/>
          <p:cNvSpPr>
            <a:spLocks noChangeArrowheads="1"/>
          </p:cNvSpPr>
          <p:nvPr/>
        </p:nvSpPr>
        <p:spPr bwMode="auto">
          <a:xfrm>
            <a:off x="1524003" y="-392117"/>
            <a:ext cx="184731" cy="38549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sz="1905">
              <a:solidFill>
                <a:srgbClr val="000000"/>
              </a:solidFill>
              <a:latin typeface="Arial" charset="0"/>
            </a:endParaRPr>
          </a:p>
        </p:txBody>
      </p:sp>
    </p:spTree>
    <p:extLst>
      <p:ext uri="{BB962C8B-B14F-4D97-AF65-F5344CB8AC3E}">
        <p14:creationId xmlns:p14="http://schemas.microsoft.com/office/powerpoint/2010/main" val="84636692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0F23889-135A-64E0-4AEF-8A9FE64F0584}"/>
              </a:ext>
            </a:extLst>
          </p:cNvPr>
          <p:cNvSpPr>
            <a:spLocks noGrp="1"/>
          </p:cNvSpPr>
          <p:nvPr>
            <p:ph idx="1"/>
          </p:nvPr>
        </p:nvSpPr>
        <p:spPr/>
        <p:txBody>
          <a:bodyPr/>
          <a:lstStyle/>
          <a:p>
            <a:pPr marL="0" indent="0">
              <a:buNone/>
            </a:pPr>
            <a:r>
              <a:rPr lang="zh-CN" altLang="zh-CN" sz="1800" dirty="0">
                <a:effectLst/>
                <a:ea typeface="等线" panose="02010600030101010101" pitchFamily="2" charset="-122"/>
                <a:cs typeface="Times New Roman" panose="02020603050405020304" pitchFamily="18" charset="0"/>
              </a:rPr>
              <a:t>联合国儿童基金会曾发表文章指明发展中国家</a:t>
            </a:r>
            <a:r>
              <a:rPr lang="en-US" altLang="zh-CN" sz="1800" dirty="0">
                <a:effectLst/>
                <a:ea typeface="等线" panose="02010600030101010101" pitchFamily="2" charset="-122"/>
                <a:cs typeface="Times New Roman" panose="02020603050405020304" pitchFamily="18" charset="0"/>
              </a:rPr>
              <a:t> 5 </a:t>
            </a:r>
            <a:r>
              <a:rPr lang="zh-CN" altLang="zh-CN" sz="1800" dirty="0">
                <a:effectLst/>
                <a:ea typeface="等线" panose="02010600030101010101" pitchFamily="2" charset="-122"/>
                <a:cs typeface="Times New Roman" panose="02020603050405020304" pitchFamily="18" charset="0"/>
              </a:rPr>
              <a:t>岁以下儿童中超过四分之一体重严重 不足，而全球每年有</a:t>
            </a:r>
            <a:r>
              <a:rPr lang="en-US" altLang="zh-CN" sz="1800" dirty="0">
                <a:effectLst/>
                <a:ea typeface="等线" panose="02010600030101010101" pitchFamily="2" charset="-122"/>
                <a:cs typeface="Times New Roman" panose="02020603050405020304" pitchFamily="18" charset="0"/>
              </a:rPr>
              <a:t> 560 </a:t>
            </a:r>
            <a:r>
              <a:rPr lang="zh-CN" altLang="zh-CN" sz="1800" dirty="0">
                <a:effectLst/>
                <a:ea typeface="等线" panose="02010600030101010101" pitchFamily="2" charset="-122"/>
                <a:cs typeface="Times New Roman" panose="02020603050405020304" pitchFamily="18" charset="0"/>
              </a:rPr>
              <a:t>万儿童因营养不良死亡，而儿童营养不良的现象受到大规模贫困、 医疗系统薄弱、社会动荡、武装冲突和气候变化等多重因素影响。如</a:t>
            </a:r>
            <a:r>
              <a:rPr lang="en-US" altLang="zh-CN" sz="1800" dirty="0">
                <a:effectLst/>
                <a:ea typeface="等线" panose="02010600030101010101" pitchFamily="2" charset="-122"/>
                <a:cs typeface="Times New Roman" panose="02020603050405020304" pitchFamily="18" charset="0"/>
              </a:rPr>
              <a:t> 2020 </a:t>
            </a:r>
            <a:r>
              <a:rPr lang="zh-CN" altLang="zh-CN" sz="1800" dirty="0">
                <a:effectLst/>
                <a:ea typeface="等线" panose="02010600030101010101" pitchFamily="2" charset="-122"/>
                <a:cs typeface="Times New Roman" panose="02020603050405020304" pitchFamily="18" charset="0"/>
              </a:rPr>
              <a:t>年</a:t>
            </a:r>
            <a:r>
              <a:rPr lang="en-US" altLang="zh-CN" sz="1800" dirty="0">
                <a:effectLst/>
                <a:ea typeface="等线" panose="02010600030101010101" pitchFamily="2" charset="-122"/>
                <a:cs typeface="Times New Roman" panose="02020603050405020304" pitchFamily="18" charset="0"/>
              </a:rPr>
              <a:t> 9 </a:t>
            </a:r>
            <a:r>
              <a:rPr lang="zh-CN" altLang="zh-CN" sz="1800" dirty="0">
                <a:effectLst/>
                <a:ea typeface="等线" panose="02010600030101010101" pitchFamily="2" charset="-122"/>
                <a:cs typeface="Times New Roman" panose="02020603050405020304" pitchFamily="18" charset="0"/>
              </a:rPr>
              <a:t>月发布新闻， 西非萨赫勒有数百万儿童受到营养不良问题的严重影响，该地区的儿童在出生后面临喂养 不足、卫生状况恶劣、优质医疗服务有限和安全用水难以获取等生存挑战，而新冠疫情及其 所引发的社会经济危机则使得情况进一步恶化。营养不良和感染之间的相互作用可能造成疾病恶化和营养状况恶化的潜在致命循环。 联合国儿童基金会执行主任安东尼</a:t>
            </a:r>
            <a:r>
              <a:rPr lang="en-US" altLang="zh-CN" sz="1800" dirty="0">
                <a:effectLst/>
                <a:ea typeface="等线" panose="02010600030101010101" pitchFamily="2" charset="-122"/>
                <a:cs typeface="Times New Roman" panose="02020603050405020304" pitchFamily="18" charset="0"/>
              </a:rPr>
              <a:t>·</a:t>
            </a:r>
            <a:r>
              <a:rPr lang="zh-CN" altLang="zh-CN" sz="1800" dirty="0">
                <a:effectLst/>
                <a:ea typeface="等线" panose="02010600030101010101" pitchFamily="2" charset="-122"/>
                <a:cs typeface="Times New Roman" panose="02020603050405020304" pitchFamily="18" charset="0"/>
              </a:rPr>
              <a:t>莱克说，这些严重营养不良和正在发生的饥荒大部分是 人为原因导致的，国际社会需要尽快行动起来，拯救更多生命。</a:t>
            </a:r>
            <a:endParaRPr lang="zh-CN" altLang="en-US" dirty="0"/>
          </a:p>
        </p:txBody>
      </p:sp>
      <p:sp>
        <p:nvSpPr>
          <p:cNvPr id="4" name="标题 3">
            <a:extLst>
              <a:ext uri="{FF2B5EF4-FFF2-40B4-BE49-F238E27FC236}">
                <a16:creationId xmlns:a16="http://schemas.microsoft.com/office/drawing/2014/main" id="{F899B56F-014F-684B-ED37-1E2BD424AFEC}"/>
              </a:ext>
            </a:extLst>
          </p:cNvPr>
          <p:cNvSpPr>
            <a:spLocks noGrp="1"/>
          </p:cNvSpPr>
          <p:nvPr>
            <p:ph type="title"/>
          </p:nvPr>
        </p:nvSpPr>
        <p:spPr/>
        <p:txBody>
          <a:bodyPr/>
          <a:lstStyle/>
          <a:p>
            <a:r>
              <a:rPr lang="en-US" altLang="zh-CN" dirty="0"/>
              <a:t>1-1.</a:t>
            </a:r>
            <a:r>
              <a:rPr lang="zh-CN" altLang="en-US" dirty="0"/>
              <a:t>明确项目需求与目标；</a:t>
            </a:r>
          </a:p>
        </p:txBody>
      </p:sp>
      <p:sp>
        <p:nvSpPr>
          <p:cNvPr id="6" name="内容占位符 5">
            <a:extLst>
              <a:ext uri="{FF2B5EF4-FFF2-40B4-BE49-F238E27FC236}">
                <a16:creationId xmlns:a16="http://schemas.microsoft.com/office/drawing/2014/main" id="{BBCCEB77-FA80-46E7-54B0-F734097AFD96}"/>
              </a:ext>
            </a:extLst>
          </p:cNvPr>
          <p:cNvSpPr>
            <a:spLocks noGrp="1"/>
          </p:cNvSpPr>
          <p:nvPr>
            <p:ph idx="10"/>
          </p:nvPr>
        </p:nvSpPr>
        <p:spPr/>
        <p:txBody>
          <a:bodyPr/>
          <a:lstStyle/>
          <a:p>
            <a:r>
              <a:rPr lang="zh-CN" altLang="en-US" dirty="0"/>
              <a:t>任务描述：</a:t>
            </a:r>
          </a:p>
        </p:txBody>
      </p:sp>
    </p:spTree>
    <p:extLst>
      <p:ext uri="{BB962C8B-B14F-4D97-AF65-F5344CB8AC3E}">
        <p14:creationId xmlns:p14="http://schemas.microsoft.com/office/powerpoint/2010/main" val="413735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7FE8B59-C874-E2C2-931E-BC7CBE8B4706}"/>
              </a:ext>
            </a:extLst>
          </p:cNvPr>
          <p:cNvSpPr>
            <a:spLocks noGrp="1"/>
          </p:cNvSpPr>
          <p:nvPr>
            <p:ph idx="1"/>
          </p:nvPr>
        </p:nvSpPr>
        <p:spPr/>
        <p:txBody>
          <a:bodyPr/>
          <a:lstStyle/>
          <a:p>
            <a:pPr marL="0" indent="0">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本项目旨在利用可视化分析方法，直观地展示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2000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年至</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2020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年儿童身体情况的发展变化，跟踪近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年来儿童营养不良的水平和趋势。挖掘存在严重营养不良的国家，实现儿童营养不良研究报告，对儿童营养不良的估计将有助于确定世界是否正在实现可持续发展 目标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特别是具体目标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，即</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2030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年消除一切形式的营养不良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，该目标属于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消 除饥饿、实现粮食安全和改善营养，促进可持续农业</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marL="0" indent="0">
              <a:buNone/>
            </a:pPr>
            <a:endParaRPr lang="zh-CN" altLang="en-US" dirty="0"/>
          </a:p>
        </p:txBody>
      </p:sp>
      <p:sp>
        <p:nvSpPr>
          <p:cNvPr id="4" name="内容占位符 3">
            <a:extLst>
              <a:ext uri="{FF2B5EF4-FFF2-40B4-BE49-F238E27FC236}">
                <a16:creationId xmlns:a16="http://schemas.microsoft.com/office/drawing/2014/main" id="{9CA12924-F1E6-D03F-9683-3BB690F3FBF2}"/>
              </a:ext>
            </a:extLst>
          </p:cNvPr>
          <p:cNvSpPr>
            <a:spLocks noGrp="1"/>
          </p:cNvSpPr>
          <p:nvPr>
            <p:ph idx="10"/>
          </p:nvPr>
        </p:nvSpPr>
        <p:spPr/>
        <p:txBody>
          <a:bodyPr/>
          <a:lstStyle/>
          <a:p>
            <a:r>
              <a:rPr lang="zh-CN" altLang="en-US" dirty="0"/>
              <a:t>任务分析：</a:t>
            </a:r>
          </a:p>
        </p:txBody>
      </p:sp>
    </p:spTree>
    <p:extLst>
      <p:ext uri="{BB962C8B-B14F-4D97-AF65-F5344CB8AC3E}">
        <p14:creationId xmlns:p14="http://schemas.microsoft.com/office/powerpoint/2010/main" val="1811373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a:extLst>
              <a:ext uri="{FF2B5EF4-FFF2-40B4-BE49-F238E27FC236}">
                <a16:creationId xmlns:a16="http://schemas.microsoft.com/office/drawing/2014/main" id="{0655586B-F6B4-426E-80D1-04ADB3C76375}"/>
              </a:ext>
            </a:extLst>
          </p:cNvPr>
          <p:cNvCxnSpPr>
            <a:cxnSpLocks/>
          </p:cNvCxnSpPr>
          <p:nvPr/>
        </p:nvCxnSpPr>
        <p:spPr>
          <a:xfrm>
            <a:off x="3264947" y="1830662"/>
            <a:ext cx="5910" cy="3325538"/>
          </a:xfrm>
          <a:prstGeom prst="line">
            <a:avLst/>
          </a:prstGeom>
        </p:spPr>
        <p:style>
          <a:lnRef idx="2">
            <a:schemeClr val="dk1"/>
          </a:lnRef>
          <a:fillRef idx="0">
            <a:schemeClr val="dk1"/>
          </a:fillRef>
          <a:effectRef idx="1">
            <a:schemeClr val="dk1"/>
          </a:effectRef>
          <a:fontRef idx="minor">
            <a:schemeClr val="tx1"/>
          </a:fontRef>
        </p:style>
      </p:cxnSp>
      <p:sp>
        <p:nvSpPr>
          <p:cNvPr id="19" name="Line 2">
            <a:extLst>
              <a:ext uri="{FF2B5EF4-FFF2-40B4-BE49-F238E27FC236}">
                <a16:creationId xmlns:a16="http://schemas.microsoft.com/office/drawing/2014/main" id="{E878D2EE-7AD5-42B3-80C8-BF594574CC4F}"/>
              </a:ext>
            </a:extLst>
          </p:cNvPr>
          <p:cNvSpPr>
            <a:spLocks noChangeShapeType="1"/>
          </p:cNvSpPr>
          <p:nvPr/>
        </p:nvSpPr>
        <p:spPr bwMode="auto">
          <a:xfrm>
            <a:off x="2649786" y="3442615"/>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1905" kern="0">
              <a:solidFill>
                <a:sysClr val="windowText" lastClr="000000"/>
              </a:solidFill>
              <a:latin typeface="微软雅黑" pitchFamily="34" charset="-122"/>
              <a:ea typeface="微软雅黑" pitchFamily="34" charset="-122"/>
            </a:endParaRPr>
          </a:p>
        </p:txBody>
      </p:sp>
      <p:sp>
        <p:nvSpPr>
          <p:cNvPr id="20" name="Oval 15">
            <a:extLst>
              <a:ext uri="{FF2B5EF4-FFF2-40B4-BE49-F238E27FC236}">
                <a16:creationId xmlns:a16="http://schemas.microsoft.com/office/drawing/2014/main" id="{4AA2E115-B5CF-48D7-AAF4-34243C4DB9F7}"/>
              </a:ext>
            </a:extLst>
          </p:cNvPr>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zh-CN" altLang="zh-CN" sz="2200" dirty="0">
                <a:solidFill>
                  <a:schemeClr val="bg1"/>
                </a:solidFill>
                <a:latin typeface="微软雅黑" pitchFamily="34" charset="-122"/>
                <a:ea typeface="微软雅黑" pitchFamily="34" charset="-122"/>
              </a:rPr>
              <a:t>1</a:t>
            </a:r>
            <a:endParaRPr lang="en-US" altLang="zh-CN" sz="2200" dirty="0">
              <a:solidFill>
                <a:schemeClr val="bg1"/>
              </a:solidFill>
              <a:latin typeface="微软雅黑" pitchFamily="34" charset="-122"/>
              <a:ea typeface="微软雅黑" pitchFamily="34" charset="-122"/>
            </a:endParaRPr>
          </a:p>
        </p:txBody>
      </p:sp>
      <p:sp>
        <p:nvSpPr>
          <p:cNvPr id="2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30912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latin typeface="微软雅黑" pitchFamily="34" charset="-122"/>
                <a:ea typeface="微软雅黑" pitchFamily="34" charset="-122"/>
                <a:sym typeface="微软雅黑" pitchFamily="34" charset="-122"/>
              </a:rPr>
              <a:t>分析方法与过程</a:t>
            </a:r>
            <a:endParaRPr lang="zh-CN" altLang="en-US" sz="2200" dirty="0">
              <a:latin typeface="微软雅黑" pitchFamily="34" charset="-122"/>
              <a:ea typeface="微软雅黑" pitchFamily="34" charset="-122"/>
            </a:endParaRPr>
          </a:p>
        </p:txBody>
      </p:sp>
      <p:sp>
        <p:nvSpPr>
          <p:cNvPr id="4" name="标题 3">
            <a:extLst>
              <a:ext uri="{FF2B5EF4-FFF2-40B4-BE49-F238E27FC236}">
                <a16:creationId xmlns:a16="http://schemas.microsoft.com/office/drawing/2014/main" id="{23AA43DE-EC22-42DF-863E-F4636BE2010D}"/>
              </a:ext>
            </a:extLst>
          </p:cNvPr>
          <p:cNvSpPr>
            <a:spLocks noGrp="1"/>
          </p:cNvSpPr>
          <p:nvPr>
            <p:ph type="title"/>
          </p:nvPr>
        </p:nvSpPr>
        <p:spPr/>
        <p:txBody>
          <a:bodyPr/>
          <a:lstStyle/>
          <a:p>
            <a:r>
              <a:rPr lang="zh-CN" altLang="en-US" dirty="0"/>
              <a:t>目录</a:t>
            </a:r>
          </a:p>
        </p:txBody>
      </p:sp>
      <p:sp>
        <p:nvSpPr>
          <p:cNvPr id="13"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solidFill>
                  <a:schemeClr val="bg1"/>
                </a:solidFill>
                <a:latin typeface="微软雅黑" pitchFamily="34" charset="-122"/>
                <a:ea typeface="微软雅黑" pitchFamily="34" charset="-122"/>
                <a:sym typeface="微软雅黑" pitchFamily="34" charset="-122"/>
              </a:rPr>
              <a:t>背景与挖掘目标</a:t>
            </a:r>
            <a:endParaRPr lang="zh-CN" altLang="en-US" sz="2200" dirty="0">
              <a:solidFill>
                <a:schemeClr val="bg1"/>
              </a:solidFill>
              <a:latin typeface="微软雅黑" pitchFamily="34" charset="-122"/>
              <a:ea typeface="微软雅黑" pitchFamily="34" charset="-122"/>
            </a:endParaRPr>
          </a:p>
        </p:txBody>
      </p:sp>
      <p:sp>
        <p:nvSpPr>
          <p:cNvPr id="15"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31092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2</a:t>
            </a:r>
          </a:p>
        </p:txBody>
      </p:sp>
      <p:sp>
        <p:nvSpPr>
          <p:cNvPr id="21" name="AutoShape 17">
            <a:extLst>
              <a:ext uri="{FF2B5EF4-FFF2-40B4-BE49-F238E27FC236}">
                <a16:creationId xmlns:a16="http://schemas.microsoft.com/office/drawing/2014/main" id="{4997871B-E7BB-4D54-93A1-FFDCB109D603}"/>
              </a:ext>
            </a:extLst>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200" dirty="0">
                <a:latin typeface="微软雅黑" pitchFamily="34" charset="-122"/>
                <a:ea typeface="微软雅黑" pitchFamily="34" charset="-122"/>
              </a:rPr>
              <a:t>结果</a:t>
            </a:r>
          </a:p>
        </p:txBody>
      </p:sp>
      <p:sp>
        <p:nvSpPr>
          <p:cNvPr id="22" name="Oval 15">
            <a:extLst>
              <a:ext uri="{FF2B5EF4-FFF2-40B4-BE49-F238E27FC236}">
                <a16:creationId xmlns:a16="http://schemas.microsoft.com/office/drawing/2014/main" id="{4AA2E115-B5CF-48D7-AAF4-34243C4DB9F7}"/>
              </a:ext>
            </a:extLst>
          </p:cNvPr>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charset="0"/>
                <a:ea typeface="宋体" pitchFamily="2" charset="-122"/>
              </a:defRPr>
            </a:lvl1pPr>
            <a:lvl2pPr marL="742950" indent="-285750">
              <a:defRPr sz="900">
                <a:solidFill>
                  <a:srgbClr val="000000"/>
                </a:solidFill>
                <a:latin typeface="Arial" charset="0"/>
                <a:ea typeface="宋体" pitchFamily="2" charset="-122"/>
              </a:defRPr>
            </a:lvl2pPr>
            <a:lvl3pPr marL="1143000" indent="-228600">
              <a:defRPr sz="900">
                <a:solidFill>
                  <a:srgbClr val="000000"/>
                </a:solidFill>
                <a:latin typeface="Arial" charset="0"/>
                <a:ea typeface="宋体" pitchFamily="2" charset="-122"/>
              </a:defRPr>
            </a:lvl3pPr>
            <a:lvl4pPr marL="1600200" indent="-228600">
              <a:defRPr sz="900">
                <a:solidFill>
                  <a:srgbClr val="000000"/>
                </a:solidFill>
                <a:latin typeface="Arial" charset="0"/>
                <a:ea typeface="宋体" pitchFamily="2" charset="-122"/>
              </a:defRPr>
            </a:lvl4pPr>
            <a:lvl5pPr marL="2057400" indent="-22860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defRPr/>
            </a:pPr>
            <a:r>
              <a:rPr lang="en-US" altLang="zh-CN" sz="2200" dirty="0">
                <a:solidFill>
                  <a:schemeClr val="bg1"/>
                </a:solidFill>
                <a:latin typeface="微软雅黑" pitchFamily="34" charset="-122"/>
                <a:ea typeface="微软雅黑" pitchFamily="34" charset="-122"/>
              </a:rPr>
              <a:t>3</a:t>
            </a:r>
          </a:p>
        </p:txBody>
      </p:sp>
    </p:spTree>
    <p:extLst>
      <p:ext uri="{BB962C8B-B14F-4D97-AF65-F5344CB8AC3E}">
        <p14:creationId xmlns:p14="http://schemas.microsoft.com/office/powerpoint/2010/main" val="410835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E6BE1CAF-0BC0-4526-4C77-066A96925A90}"/>
              </a:ext>
            </a:extLst>
          </p:cNvPr>
          <p:cNvSpPr>
            <a:spLocks noGrp="1"/>
          </p:cNvSpPr>
          <p:nvPr>
            <p:ph idx="1"/>
          </p:nvPr>
        </p:nvSpPr>
        <p:spPr>
          <a:xfrm>
            <a:off x="423817" y="1811843"/>
            <a:ext cx="11107601" cy="1136069"/>
          </a:xfrm>
        </p:spPr>
        <p:txBody>
          <a:bodyPr/>
          <a:lstStyle/>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探索数据数值分布的情况，对比最大值与最小值之间 的区别；</a:t>
            </a:r>
          </a:p>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清洗数据中的缺失值、重复值、异常值等情况，</a:t>
            </a:r>
          </a:p>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确定数值估计的方法，提取该方法的儿童营养不良情况记录数据。</a:t>
            </a:r>
          </a:p>
          <a:p>
            <a:pPr marL="0" indent="0">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endParaRPr lang="zh-CN" altLang="en-US" dirty="0"/>
          </a:p>
        </p:txBody>
      </p:sp>
      <p:sp>
        <p:nvSpPr>
          <p:cNvPr id="4" name="标题 3">
            <a:extLst>
              <a:ext uri="{FF2B5EF4-FFF2-40B4-BE49-F238E27FC236}">
                <a16:creationId xmlns:a16="http://schemas.microsoft.com/office/drawing/2014/main" id="{848ECCE7-FCE6-2EF9-496A-0D11D686128E}"/>
              </a:ext>
            </a:extLst>
          </p:cNvPr>
          <p:cNvSpPr>
            <a:spLocks noGrp="1"/>
          </p:cNvSpPr>
          <p:nvPr>
            <p:ph type="title"/>
          </p:nvPr>
        </p:nvSpPr>
        <p:spPr/>
        <p:txBody>
          <a:bodyPr/>
          <a:lstStyle/>
          <a:p>
            <a:r>
              <a:rPr lang="en-US" altLang="zh-CN" dirty="0"/>
              <a:t>2-1.</a:t>
            </a:r>
            <a:r>
              <a:rPr lang="zh-CN" altLang="en-US" dirty="0"/>
              <a:t>数据探索与数据预处理；</a:t>
            </a:r>
          </a:p>
        </p:txBody>
      </p:sp>
      <p:sp>
        <p:nvSpPr>
          <p:cNvPr id="6" name="内容占位符 5">
            <a:extLst>
              <a:ext uri="{FF2B5EF4-FFF2-40B4-BE49-F238E27FC236}">
                <a16:creationId xmlns:a16="http://schemas.microsoft.com/office/drawing/2014/main" id="{C2420248-B38E-D801-43AA-D2F1E485BB1A}"/>
              </a:ext>
            </a:extLst>
          </p:cNvPr>
          <p:cNvSpPr>
            <a:spLocks noGrp="1"/>
          </p:cNvSpPr>
          <p:nvPr>
            <p:ph idx="10"/>
          </p:nvPr>
        </p:nvSpPr>
        <p:spPr/>
        <p:txBody>
          <a:bodyPr/>
          <a:lstStyle/>
          <a:p>
            <a:r>
              <a:rPr lang="zh-CN" altLang="en-US" dirty="0"/>
              <a:t>任务描述：</a:t>
            </a:r>
          </a:p>
        </p:txBody>
      </p:sp>
      <p:sp>
        <p:nvSpPr>
          <p:cNvPr id="7" name="内容占位符 5">
            <a:extLst>
              <a:ext uri="{FF2B5EF4-FFF2-40B4-BE49-F238E27FC236}">
                <a16:creationId xmlns:a16="http://schemas.microsoft.com/office/drawing/2014/main" id="{5CDA69D6-75CD-A843-3931-779013974BB2}"/>
              </a:ext>
            </a:extLst>
          </p:cNvPr>
          <p:cNvSpPr txBox="1">
            <a:spLocks/>
          </p:cNvSpPr>
          <p:nvPr/>
        </p:nvSpPr>
        <p:spPr bwMode="auto">
          <a:xfrm>
            <a:off x="423818" y="3309826"/>
            <a:ext cx="11107601" cy="426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marL="0" indent="0" algn="l" rtl="0" eaLnBrk="1" fontAlgn="base" hangingPunct="1">
              <a:spcBef>
                <a:spcPct val="20000"/>
              </a:spcBef>
              <a:spcAft>
                <a:spcPct val="0"/>
              </a:spcAft>
              <a:buClr>
                <a:srgbClr val="000066"/>
              </a:buClr>
              <a:buFont typeface="Wingdings" panose="05000000000000000000" pitchFamily="2" charset="2"/>
              <a:buNone/>
              <a:defRPr lang="zh-CN" altLang="en-US" sz="2000" b="0" dirty="0" smtClean="0">
                <a:solidFill>
                  <a:schemeClr val="tx1"/>
                </a:solidFill>
                <a:latin typeface="微软雅黑" panose="020B0503020204020204" pitchFamily="34" charset="-122"/>
                <a:ea typeface="微软雅黑" pitchFamily="34" charset="-122"/>
                <a:cs typeface="Times New Roman" pitchFamily="18" charset="0"/>
              </a:defRPr>
            </a:lvl1pPr>
            <a:lvl2pPr marL="785813"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088"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463"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9pPr>
          </a:lstStyle>
          <a:p>
            <a:r>
              <a:rPr lang="zh-CN" altLang="en-US" kern="0" dirty="0"/>
              <a:t>任务分析：</a:t>
            </a:r>
          </a:p>
        </p:txBody>
      </p:sp>
      <p:sp>
        <p:nvSpPr>
          <p:cNvPr id="9" name="内容占位符 4">
            <a:extLst>
              <a:ext uri="{FF2B5EF4-FFF2-40B4-BE49-F238E27FC236}">
                <a16:creationId xmlns:a16="http://schemas.microsoft.com/office/drawing/2014/main" id="{175F3F54-6B43-4E01-8A52-390994420A4F}"/>
              </a:ext>
            </a:extLst>
          </p:cNvPr>
          <p:cNvSpPr txBox="1">
            <a:spLocks/>
          </p:cNvSpPr>
          <p:nvPr/>
        </p:nvSpPr>
        <p:spPr bwMode="auto">
          <a:xfrm>
            <a:off x="423818" y="3988020"/>
            <a:ext cx="11107601" cy="1959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62822" indent="-362822" algn="l" rtl="0" eaLnBrk="1" fontAlgn="base" hangingPunct="1">
              <a:lnSpc>
                <a:spcPct val="150000"/>
              </a:lnSpc>
              <a:spcBef>
                <a:spcPct val="20000"/>
              </a:spcBef>
              <a:spcAft>
                <a:spcPct val="0"/>
              </a:spcAft>
              <a:buClr>
                <a:srgbClr val="032089"/>
              </a:buClr>
              <a:buFont typeface="Wingdings" pitchFamily="2" charset="2"/>
              <a:buChar char="Ø"/>
              <a:defRPr sz="1800" b="0">
                <a:solidFill>
                  <a:schemeClr val="tx1"/>
                </a:solidFill>
                <a:latin typeface="微软雅黑" panose="020B0503020204020204" pitchFamily="34" charset="-122"/>
                <a:ea typeface="微软雅黑" pitchFamily="34" charset="-122"/>
                <a:cs typeface="Times New Roman" pitchFamily="18" charset="0"/>
              </a:defRPr>
            </a:lvl1pPr>
            <a:lvl2pPr marL="785813" indent="-301625" algn="l" rtl="0" eaLnBrk="1" fontAlgn="base" hangingPunct="1">
              <a:lnSpc>
                <a:spcPct val="130000"/>
              </a:lnSpc>
              <a:spcBef>
                <a:spcPct val="20000"/>
              </a:spcBef>
              <a:spcAft>
                <a:spcPct val="0"/>
              </a:spcAft>
              <a:buClr>
                <a:srgbClr val="032089"/>
              </a:buClr>
              <a:buFont typeface="Wingdings" pitchFamily="2" charset="2"/>
              <a:buChar char="l"/>
              <a:defRPr sz="2328" b="0">
                <a:solidFill>
                  <a:schemeClr val="tx1"/>
                </a:solidFill>
                <a:latin typeface="微软雅黑" pitchFamily="34" charset="-122"/>
                <a:ea typeface="微软雅黑" pitchFamily="34" charset="-122"/>
              </a:defRPr>
            </a:lvl2pPr>
            <a:lvl3pPr marL="1208088"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itchFamily="34" charset="-122"/>
                <a:ea typeface="微软雅黑" pitchFamily="34" charset="-122"/>
              </a:defRPr>
            </a:lvl3pPr>
            <a:lvl4pPr marL="1692275"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itchFamily="34" charset="-122"/>
                <a:ea typeface="微软雅黑" pitchFamily="34" charset="-122"/>
              </a:defRPr>
            </a:lvl4pPr>
            <a:lvl5pPr marL="2176463" indent="-241300" algn="l" rtl="0" eaLnBrk="1" fontAlgn="base" hangingPunct="1">
              <a:spcBef>
                <a:spcPct val="20000"/>
              </a:spcBef>
              <a:spcAft>
                <a:spcPct val="0"/>
              </a:spcAft>
              <a:buFont typeface="Arial" panose="020B0604020202020204" pitchFamily="34" charset="0"/>
              <a:buChar char="»"/>
              <a:defRPr sz="1905" b="0">
                <a:solidFill>
                  <a:schemeClr val="tx1"/>
                </a:solidFill>
                <a:latin typeface="微软雅黑" pitchFamily="34" charset="-122"/>
                <a:ea typeface="微软雅黑" pitchFamily="34" charset="-122"/>
              </a:defRPr>
            </a:lvl5pPr>
            <a:lvl6pPr marL="266065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80604020202020204" pitchFamily="34" charset="0"/>
              <a:buChar char="»"/>
              <a:defRPr sz="2115">
                <a:solidFill>
                  <a:schemeClr val="tx1"/>
                </a:solidFill>
                <a:latin typeface="+mn-lt"/>
                <a:ea typeface="+mn-ea"/>
              </a:defRPr>
            </a:lvl9pPr>
          </a:lstStyle>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对儿童营养不良情况数据进行预处理可以分为以下三个步骤。</a:t>
            </a:r>
          </a:p>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）选择本次数据分析所将采用的值；</a:t>
            </a:r>
          </a:p>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）对数据垃圾进行清洗；</a:t>
            </a:r>
          </a:p>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）选择数值估计方法；</a:t>
            </a:r>
          </a:p>
          <a:p>
            <a:endParaRPr lang="zh-CN" altLang="en-US" kern="0" dirty="0"/>
          </a:p>
        </p:txBody>
      </p:sp>
    </p:spTree>
    <p:extLst>
      <p:ext uri="{BB962C8B-B14F-4D97-AF65-F5344CB8AC3E}">
        <p14:creationId xmlns:p14="http://schemas.microsoft.com/office/powerpoint/2010/main" val="3632220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9F444C66-6D44-E5FB-755D-9C233A47D8CD}"/>
              </a:ext>
            </a:extLst>
          </p:cNvPr>
          <p:cNvSpPr>
            <a:spLocks noGrp="1"/>
          </p:cNvSpPr>
          <p:nvPr>
            <p:ph idx="1"/>
          </p:nvPr>
        </p:nvSpPr>
        <p:spPr/>
        <p:txBody>
          <a:bodyPr/>
          <a:lstStyle/>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观察数据发现原始数据中每个国家的数据都含有三种类型，分别是最大值，最小值，以及均值。其中，最大值与最小值在一年中都具有不稳定性，所以本次数据分析选择对原始数据的均值进行数据分析。具体代码如下图所示。</a:t>
            </a:r>
          </a:p>
          <a:p>
            <a:endParaRPr lang="zh-CN" altLang="en-US" dirty="0"/>
          </a:p>
        </p:txBody>
      </p:sp>
      <p:sp>
        <p:nvSpPr>
          <p:cNvPr id="7" name="标题 6">
            <a:extLst>
              <a:ext uri="{FF2B5EF4-FFF2-40B4-BE49-F238E27FC236}">
                <a16:creationId xmlns:a16="http://schemas.microsoft.com/office/drawing/2014/main" id="{94948A9D-712D-CC2A-09D6-15241656E6BE}"/>
              </a:ext>
            </a:extLst>
          </p:cNvPr>
          <p:cNvSpPr>
            <a:spLocks noGrp="1"/>
          </p:cNvSpPr>
          <p:nvPr>
            <p:ph type="title"/>
          </p:nvPr>
        </p:nvSpPr>
        <p:spPr/>
        <p:txBody>
          <a:bodyPr/>
          <a:lstStyle/>
          <a:p>
            <a:r>
              <a:rPr lang="en-US" altLang="zh-CN" sz="2000" dirty="0"/>
              <a:t>2-1-1.</a:t>
            </a:r>
            <a:r>
              <a:rPr lang="zh-CN" altLang="en-US" sz="2000" dirty="0"/>
              <a:t>选择本次数据分析所将采用的值</a:t>
            </a:r>
          </a:p>
        </p:txBody>
      </p:sp>
      <p:graphicFrame>
        <p:nvGraphicFramePr>
          <p:cNvPr id="2" name="表格 1">
            <a:extLst>
              <a:ext uri="{FF2B5EF4-FFF2-40B4-BE49-F238E27FC236}">
                <a16:creationId xmlns:a16="http://schemas.microsoft.com/office/drawing/2014/main" id="{7898F51D-61E8-0488-7666-A435080BCBBB}"/>
              </a:ext>
            </a:extLst>
          </p:cNvPr>
          <p:cNvGraphicFramePr>
            <a:graphicFrameLocks noGrp="1"/>
          </p:cNvGraphicFramePr>
          <p:nvPr>
            <p:extLst>
              <p:ext uri="{D42A27DB-BD31-4B8C-83A1-F6EECF244321}">
                <p14:modId xmlns:p14="http://schemas.microsoft.com/office/powerpoint/2010/main" val="2369702929"/>
              </p:ext>
            </p:extLst>
          </p:nvPr>
        </p:nvGraphicFramePr>
        <p:xfrm>
          <a:off x="423819" y="2589161"/>
          <a:ext cx="10972801" cy="528176"/>
        </p:xfrm>
        <a:graphic>
          <a:graphicData uri="http://schemas.openxmlformats.org/drawingml/2006/table">
            <a:tbl>
              <a:tblPr>
                <a:tableStyleId>{5C22544A-7EE6-4342-B048-85BDC9FD1C3A}</a:tableStyleId>
              </a:tblPr>
              <a:tblGrid>
                <a:gridCol w="10972801">
                  <a:extLst>
                    <a:ext uri="{9D8B030D-6E8A-4147-A177-3AD203B41FA5}">
                      <a16:colId xmlns:a16="http://schemas.microsoft.com/office/drawing/2014/main" val="279432471"/>
                    </a:ext>
                  </a:extLst>
                </a:gridCol>
              </a:tblGrid>
              <a:tr h="528176">
                <a:tc>
                  <a:txBody>
                    <a:bodyPr/>
                    <a:lstStyle/>
                    <a:p>
                      <a:pPr algn="l"/>
                      <a:r>
                        <a:rPr lang="en-US" sz="1800" kern="100" dirty="0">
                          <a:effectLst/>
                        </a:rPr>
                        <a:t>df_sheet1_Point_Estimate = df_sheet1[df_sheet1['Estimate'].</a:t>
                      </a:r>
                      <a:r>
                        <a:rPr lang="en-US" sz="1800" kern="100" dirty="0" err="1">
                          <a:effectLst/>
                        </a:rPr>
                        <a:t>isin</a:t>
                      </a:r>
                      <a:r>
                        <a:rPr lang="en-US" sz="1800" kern="100" dirty="0">
                          <a:effectLst/>
                        </a:rPr>
                        <a:t>(['Point Estimate'])]                   #</a:t>
                      </a:r>
                      <a:r>
                        <a:rPr lang="zh-CN" sz="1800" kern="100" dirty="0">
                          <a:effectLst/>
                        </a:rPr>
                        <a:t>其他三张</a:t>
                      </a:r>
                      <a:r>
                        <a:rPr lang="en-US" sz="1800" kern="100" dirty="0">
                          <a:effectLst/>
                        </a:rPr>
                        <a:t>sheet</a:t>
                      </a:r>
                      <a:r>
                        <a:rPr lang="zh-CN" sz="1800" kern="100" dirty="0">
                          <a:effectLst/>
                        </a:rPr>
                        <a:t>同理</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3799618"/>
                  </a:ext>
                </a:extLst>
              </a:tr>
            </a:tbl>
          </a:graphicData>
        </a:graphic>
      </p:graphicFrame>
    </p:spTree>
    <p:extLst>
      <p:ext uri="{BB962C8B-B14F-4D97-AF65-F5344CB8AC3E}">
        <p14:creationId xmlns:p14="http://schemas.microsoft.com/office/powerpoint/2010/main" val="258703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D50967-8CEF-F57B-424D-146F55C63B94}"/>
              </a:ext>
            </a:extLst>
          </p:cNvPr>
          <p:cNvSpPr>
            <a:spLocks noGrp="1"/>
          </p:cNvSpPr>
          <p:nvPr>
            <p:ph idx="1"/>
          </p:nvPr>
        </p:nvSpPr>
        <p:spPr>
          <a:xfrm>
            <a:off x="423817" y="957699"/>
            <a:ext cx="11107601" cy="1687847"/>
          </a:xfrm>
        </p:spPr>
        <p:txBody>
          <a:bodyPr/>
          <a:lstStyle/>
          <a:p>
            <a:pPr marL="0" indent="0">
              <a:buNone/>
            </a:pPr>
            <a:r>
              <a:rPr lang="zh-CN" altLang="zh-CN" sz="1800" dirty="0">
                <a:effectLst/>
                <a:ea typeface="等线" panose="02010600030101010101" pitchFamily="2" charset="-122"/>
                <a:cs typeface="Times New Roman" panose="02020603050405020304" pitchFamily="18" charset="0"/>
              </a:rPr>
              <a:t>浏览完原始数据后可以发现，原始数据存在额外多出‘</a:t>
            </a:r>
            <a:r>
              <a:rPr lang="en-US" altLang="zh-CN" sz="1800" dirty="0">
                <a:effectLst/>
                <a:ea typeface="等线" panose="02010600030101010101" pitchFamily="2" charset="-122"/>
                <a:cs typeface="Times New Roman" panose="02020603050405020304" pitchFamily="18" charset="0"/>
              </a:rPr>
              <a:t>Note</a:t>
            </a:r>
            <a:r>
              <a:rPr lang="zh-CN" altLang="zh-CN" sz="1800" dirty="0">
                <a:effectLst/>
                <a:ea typeface="等线" panose="02010600030101010101" pitchFamily="2" charset="-122"/>
                <a:cs typeface="Times New Roman" panose="02020603050405020304" pitchFamily="18" charset="0"/>
              </a:rPr>
              <a:t>’列，一些国家不存在数据的问题。额外多出的‘</a:t>
            </a:r>
            <a:r>
              <a:rPr lang="en-US" altLang="zh-CN" sz="1800" dirty="0">
                <a:effectLst/>
                <a:ea typeface="等线" panose="02010600030101010101" pitchFamily="2" charset="-122"/>
                <a:cs typeface="Times New Roman" panose="02020603050405020304" pitchFamily="18" charset="0"/>
              </a:rPr>
              <a:t>Note</a:t>
            </a:r>
            <a:r>
              <a:rPr lang="zh-CN" altLang="zh-CN" sz="1800" dirty="0">
                <a:effectLst/>
                <a:ea typeface="等线" panose="02010600030101010101" pitchFamily="2" charset="-122"/>
                <a:cs typeface="Times New Roman" panose="02020603050405020304" pitchFamily="18" charset="0"/>
              </a:rPr>
              <a:t>’列虽然某几行存在数值，但其归根到底是无用数据，而一些国家不存在数据，导致数据存在缺失值问题，其原因可能为该国家并没有被统计到，或者其数量和占比所能提供的数值过小导致，对于这两个问题都对数据的影响不大，因此直接删除即可。具体代码如下图所示</a:t>
            </a:r>
            <a:endParaRPr lang="zh-CN" altLang="en-US" dirty="0"/>
          </a:p>
        </p:txBody>
      </p:sp>
      <p:sp>
        <p:nvSpPr>
          <p:cNvPr id="3" name="标题 2">
            <a:extLst>
              <a:ext uri="{FF2B5EF4-FFF2-40B4-BE49-F238E27FC236}">
                <a16:creationId xmlns:a16="http://schemas.microsoft.com/office/drawing/2014/main" id="{7E33949A-B142-ED19-D7F2-062F333F2A6B}"/>
              </a:ext>
            </a:extLst>
          </p:cNvPr>
          <p:cNvSpPr>
            <a:spLocks noGrp="1"/>
          </p:cNvSpPr>
          <p:nvPr>
            <p:ph type="title"/>
          </p:nvPr>
        </p:nvSpPr>
        <p:spPr/>
        <p:txBody>
          <a:bodyPr/>
          <a:lstStyle/>
          <a:p>
            <a:r>
              <a:rPr lang="en-US" altLang="zh-CN" sz="2000" dirty="0"/>
              <a:t>2-1-2.</a:t>
            </a:r>
            <a:r>
              <a:rPr lang="zh-CN" altLang="en-US" sz="2000" dirty="0"/>
              <a:t>对数据垃圾进行清理</a:t>
            </a:r>
          </a:p>
        </p:txBody>
      </p:sp>
      <p:graphicFrame>
        <p:nvGraphicFramePr>
          <p:cNvPr id="6" name="表格 5">
            <a:extLst>
              <a:ext uri="{FF2B5EF4-FFF2-40B4-BE49-F238E27FC236}">
                <a16:creationId xmlns:a16="http://schemas.microsoft.com/office/drawing/2014/main" id="{426426CB-0232-A04A-34FE-4E3554125C4A}"/>
              </a:ext>
            </a:extLst>
          </p:cNvPr>
          <p:cNvGraphicFramePr>
            <a:graphicFrameLocks noGrp="1"/>
          </p:cNvGraphicFramePr>
          <p:nvPr>
            <p:extLst>
              <p:ext uri="{D42A27DB-BD31-4B8C-83A1-F6EECF244321}">
                <p14:modId xmlns:p14="http://schemas.microsoft.com/office/powerpoint/2010/main" val="599361042"/>
              </p:ext>
            </p:extLst>
          </p:nvPr>
        </p:nvGraphicFramePr>
        <p:xfrm>
          <a:off x="516831" y="2758439"/>
          <a:ext cx="10589134" cy="3340519"/>
        </p:xfrm>
        <a:graphic>
          <a:graphicData uri="http://schemas.openxmlformats.org/drawingml/2006/table">
            <a:tbl>
              <a:tblPr>
                <a:tableStyleId>{5C22544A-7EE6-4342-B048-85BDC9FD1C3A}</a:tableStyleId>
              </a:tblPr>
              <a:tblGrid>
                <a:gridCol w="10589134">
                  <a:extLst>
                    <a:ext uri="{9D8B030D-6E8A-4147-A177-3AD203B41FA5}">
                      <a16:colId xmlns:a16="http://schemas.microsoft.com/office/drawing/2014/main" val="3652094614"/>
                    </a:ext>
                  </a:extLst>
                </a:gridCol>
              </a:tblGrid>
              <a:tr h="3340519">
                <a:tc>
                  <a:txBody>
                    <a:bodyPr/>
                    <a:lstStyle/>
                    <a:p>
                      <a:pPr algn="l"/>
                      <a:r>
                        <a:rPr lang="en-US" sz="2400" kern="100" dirty="0">
                          <a:effectLst/>
                        </a:rPr>
                        <a:t>df_sheet1 = </a:t>
                      </a:r>
                      <a:r>
                        <a:rPr lang="en-US" sz="2400" kern="100" dirty="0" err="1">
                          <a:effectLst/>
                        </a:rPr>
                        <a:t>pd.read_excel</a:t>
                      </a:r>
                      <a:r>
                        <a:rPr lang="en-US" sz="2400" kern="100" dirty="0">
                          <a:effectLst/>
                        </a:rPr>
                        <a:t>('Country_Estimates_2021.xlsx',sheetname=1)</a:t>
                      </a:r>
                      <a:endParaRPr lang="zh-CN" sz="2400" kern="100" dirty="0">
                        <a:effectLst/>
                      </a:endParaRPr>
                    </a:p>
                    <a:p>
                      <a:pPr algn="l"/>
                      <a:r>
                        <a:rPr lang="en-US" sz="2400" kern="100" dirty="0">
                          <a:effectLst/>
                        </a:rPr>
                        <a:t>df_sheet1 = df_sheet1.drop('</a:t>
                      </a:r>
                      <a:r>
                        <a:rPr lang="en-US" sz="2400" kern="100" dirty="0" err="1">
                          <a:effectLst/>
                        </a:rPr>
                        <a:t>Note',axis</a:t>
                      </a:r>
                      <a:r>
                        <a:rPr lang="en-US" sz="2400" kern="100" dirty="0">
                          <a:effectLst/>
                        </a:rPr>
                        <a:t>=1)</a:t>
                      </a:r>
                      <a:endParaRPr lang="zh-CN" sz="2400" kern="100" dirty="0">
                        <a:effectLst/>
                      </a:endParaRPr>
                    </a:p>
                    <a:p>
                      <a:pPr algn="l"/>
                      <a:r>
                        <a:rPr lang="en-US" sz="2400" kern="100" dirty="0">
                          <a:effectLst/>
                        </a:rPr>
                        <a:t>df_sheet1.replace("-",</a:t>
                      </a:r>
                      <a:r>
                        <a:rPr lang="en-US" sz="2400" kern="100" dirty="0" err="1">
                          <a:effectLst/>
                        </a:rPr>
                        <a:t>np.nan,inplace</a:t>
                      </a:r>
                      <a:r>
                        <a:rPr lang="en-US" sz="2400" kern="100" dirty="0">
                          <a:effectLst/>
                        </a:rPr>
                        <a:t>=True)</a:t>
                      </a:r>
                      <a:endParaRPr lang="zh-CN" sz="2400" kern="100" dirty="0">
                        <a:effectLst/>
                      </a:endParaRPr>
                    </a:p>
                    <a:p>
                      <a:pPr algn="l"/>
                      <a:r>
                        <a:rPr lang="en-US" sz="2400" kern="100" dirty="0">
                          <a:effectLst/>
                        </a:rPr>
                        <a:t>df_sheet1 = df_sheet1.dropna()        #</a:t>
                      </a:r>
                      <a:r>
                        <a:rPr lang="zh-CN" sz="2400" kern="100" dirty="0">
                          <a:effectLst/>
                        </a:rPr>
                        <a:t>其他三张</a:t>
                      </a:r>
                      <a:r>
                        <a:rPr lang="en-US" sz="2400" kern="100" dirty="0">
                          <a:effectLst/>
                        </a:rPr>
                        <a:t>sheet</a:t>
                      </a:r>
                      <a:r>
                        <a:rPr lang="zh-CN" sz="2400" kern="100" dirty="0">
                          <a:effectLst/>
                        </a:rPr>
                        <a:t>同理</a:t>
                      </a:r>
                      <a:endParaRPr lang="zh-CN"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46744226"/>
                  </a:ext>
                </a:extLst>
              </a:tr>
            </a:tbl>
          </a:graphicData>
        </a:graphic>
      </p:graphicFrame>
    </p:spTree>
    <p:extLst>
      <p:ext uri="{BB962C8B-B14F-4D97-AF65-F5344CB8AC3E}">
        <p14:creationId xmlns:p14="http://schemas.microsoft.com/office/powerpoint/2010/main" val="254342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5AEB007-23B9-AC19-2EA1-9CC559B1750C}"/>
              </a:ext>
            </a:extLst>
          </p:cNvPr>
          <p:cNvSpPr>
            <a:spLocks noGrp="1"/>
          </p:cNvSpPr>
          <p:nvPr>
            <p:ph idx="1"/>
          </p:nvPr>
        </p:nvSpPr>
        <p:spPr>
          <a:xfrm>
            <a:off x="423819" y="1104181"/>
            <a:ext cx="11107601" cy="1328301"/>
          </a:xfrm>
        </p:spPr>
        <p:txBody>
          <a:bodyPr/>
          <a:lstStyle/>
          <a:p>
            <a:pPr marL="0" indent="0" algn="l">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本次数据分析采用最常见的求均值的方法，对数值进行估计。并借此方法对儿童营养不良情况数据进行记录（包括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2000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年至</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2020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年各国儿童发育不良的比例，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2000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年至</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2020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年各国儿童发育不良的人数，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2000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年至</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2020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年各国儿童超重的比例，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2000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年至</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2020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年各国儿童超重的人数）。具体代码如下图所示。</a:t>
            </a:r>
          </a:p>
          <a:p>
            <a:pPr marL="0" indent="0">
              <a:buNone/>
            </a:pPr>
            <a:endParaRPr lang="zh-CN" altLang="en-US" dirty="0"/>
          </a:p>
        </p:txBody>
      </p:sp>
      <p:sp>
        <p:nvSpPr>
          <p:cNvPr id="3" name="标题 2">
            <a:extLst>
              <a:ext uri="{FF2B5EF4-FFF2-40B4-BE49-F238E27FC236}">
                <a16:creationId xmlns:a16="http://schemas.microsoft.com/office/drawing/2014/main" id="{AD5F1D05-43D4-6E9A-A866-F216EB8F4CD1}"/>
              </a:ext>
            </a:extLst>
          </p:cNvPr>
          <p:cNvSpPr>
            <a:spLocks noGrp="1"/>
          </p:cNvSpPr>
          <p:nvPr>
            <p:ph type="title"/>
          </p:nvPr>
        </p:nvSpPr>
        <p:spPr/>
        <p:txBody>
          <a:bodyPr/>
          <a:lstStyle/>
          <a:p>
            <a:r>
              <a:rPr lang="en-US" altLang="zh-CN" sz="2000" dirty="0"/>
              <a:t>2-1-3.</a:t>
            </a:r>
            <a:r>
              <a:rPr lang="zh-CN" altLang="en-US" sz="2000" dirty="0"/>
              <a:t>选择数值估计方法</a:t>
            </a:r>
          </a:p>
        </p:txBody>
      </p:sp>
      <p:graphicFrame>
        <p:nvGraphicFramePr>
          <p:cNvPr id="5" name="表格 4">
            <a:extLst>
              <a:ext uri="{FF2B5EF4-FFF2-40B4-BE49-F238E27FC236}">
                <a16:creationId xmlns:a16="http://schemas.microsoft.com/office/drawing/2014/main" id="{978B848D-F27F-73C3-D319-2B76F562C5EF}"/>
              </a:ext>
            </a:extLst>
          </p:cNvPr>
          <p:cNvGraphicFramePr>
            <a:graphicFrameLocks noGrp="1"/>
          </p:cNvGraphicFramePr>
          <p:nvPr>
            <p:extLst>
              <p:ext uri="{D42A27DB-BD31-4B8C-83A1-F6EECF244321}">
                <p14:modId xmlns:p14="http://schemas.microsoft.com/office/powerpoint/2010/main" val="916876688"/>
              </p:ext>
            </p:extLst>
          </p:nvPr>
        </p:nvGraphicFramePr>
        <p:xfrm>
          <a:off x="423819" y="2397947"/>
          <a:ext cx="10972800" cy="2680079"/>
        </p:xfrm>
        <a:graphic>
          <a:graphicData uri="http://schemas.openxmlformats.org/drawingml/2006/table">
            <a:tbl>
              <a:tblPr>
                <a:tableStyleId>{5C22544A-7EE6-4342-B048-85BDC9FD1C3A}</a:tableStyleId>
              </a:tblPr>
              <a:tblGrid>
                <a:gridCol w="10972800">
                  <a:extLst>
                    <a:ext uri="{9D8B030D-6E8A-4147-A177-3AD203B41FA5}">
                      <a16:colId xmlns:a16="http://schemas.microsoft.com/office/drawing/2014/main" val="1968359704"/>
                    </a:ext>
                  </a:extLst>
                </a:gridCol>
              </a:tblGrid>
              <a:tr h="2680079">
                <a:tc>
                  <a:txBody>
                    <a:bodyPr/>
                    <a:lstStyle/>
                    <a:p>
                      <a:pPr algn="l"/>
                      <a:r>
                        <a:rPr lang="en-US" sz="2800" kern="100" dirty="0" err="1">
                          <a:effectLst/>
                        </a:rPr>
                        <a:t>Point_Estimate</a:t>
                      </a:r>
                      <a:r>
                        <a:rPr lang="en-US" sz="2800" kern="100" dirty="0">
                          <a:effectLst/>
                        </a:rPr>
                        <a:t> = df_sheet1_Point_Estimate.iloc[:,5:]</a:t>
                      </a:r>
                      <a:endParaRPr lang="zh-CN" sz="2800" kern="100" dirty="0">
                        <a:effectLst/>
                      </a:endParaRPr>
                    </a:p>
                    <a:p>
                      <a:pPr algn="l"/>
                      <a:r>
                        <a:rPr lang="en-US" sz="2800" kern="100" dirty="0" err="1">
                          <a:effectLst/>
                        </a:rPr>
                        <a:t>Point_Estimate</a:t>
                      </a:r>
                      <a:r>
                        <a:rPr lang="en-US" sz="2800" kern="100" dirty="0">
                          <a:effectLst/>
                        </a:rPr>
                        <a:t>=</a:t>
                      </a:r>
                      <a:r>
                        <a:rPr lang="en-US" sz="2800" kern="100" dirty="0" err="1">
                          <a:effectLst/>
                        </a:rPr>
                        <a:t>Point_Estimate.astype</a:t>
                      </a:r>
                      <a:r>
                        <a:rPr lang="en-US" sz="2800" kern="100" dirty="0">
                          <a:effectLst/>
                        </a:rPr>
                        <a:t>(float)</a:t>
                      </a:r>
                      <a:endParaRPr lang="zh-CN" sz="2800" kern="100" dirty="0">
                        <a:effectLst/>
                      </a:endParaRPr>
                    </a:p>
                    <a:p>
                      <a:pPr algn="l"/>
                      <a:r>
                        <a:rPr lang="en-US" sz="2800" kern="100" dirty="0" err="1">
                          <a:effectLst/>
                        </a:rPr>
                        <a:t>Point_Estimate_mean</a:t>
                      </a:r>
                      <a:r>
                        <a:rPr lang="en-US" sz="2800" kern="100" dirty="0">
                          <a:effectLst/>
                        </a:rPr>
                        <a:t> =</a:t>
                      </a:r>
                      <a:r>
                        <a:rPr lang="en-US" sz="2800" kern="100" dirty="0" err="1">
                          <a:effectLst/>
                        </a:rPr>
                        <a:t>Point_Estimate.mean</a:t>
                      </a:r>
                      <a:r>
                        <a:rPr lang="en-US" sz="2800" kern="100" dirty="0">
                          <a:effectLst/>
                        </a:rPr>
                        <a:t>(axis=1)   #</a:t>
                      </a:r>
                      <a:r>
                        <a:rPr lang="zh-CN" sz="2800" kern="100" dirty="0">
                          <a:effectLst/>
                        </a:rPr>
                        <a:t>其他三张</a:t>
                      </a:r>
                      <a:r>
                        <a:rPr lang="en-US" sz="2800" kern="100" dirty="0">
                          <a:effectLst/>
                        </a:rPr>
                        <a:t>sheet</a:t>
                      </a:r>
                      <a:r>
                        <a:rPr lang="zh-CN" sz="2800" kern="100" dirty="0">
                          <a:effectLst/>
                        </a:rPr>
                        <a:t>同理</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16023769"/>
                  </a:ext>
                </a:extLst>
              </a:tr>
            </a:tbl>
          </a:graphicData>
        </a:graphic>
      </p:graphicFrame>
    </p:spTree>
    <p:extLst>
      <p:ext uri="{BB962C8B-B14F-4D97-AF65-F5344CB8AC3E}">
        <p14:creationId xmlns:p14="http://schemas.microsoft.com/office/powerpoint/2010/main" val="3508568726"/>
      </p:ext>
    </p:extLst>
  </p:cSld>
  <p:clrMapOvr>
    <a:masterClrMapping/>
  </p:clrMapOvr>
</p:sld>
</file>

<file path=ppt/theme/theme1.xml><?xml version="1.0" encoding="utf-8"?>
<a:theme xmlns:a="http://schemas.openxmlformats.org/drawingml/2006/main" name="PPT模板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模板主题" id="{CEBE7990-C6F3-4E90-A321-F83DE118A5FB}" vid="{7CACAC8C-4918-4F36-901D-910BAC58BD7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TotalTime>
  <Words>5003</Words>
  <Application>Microsoft Office PowerPoint</Application>
  <PresentationFormat>宽屏</PresentationFormat>
  <Paragraphs>356</Paragraphs>
  <Slides>26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等线</vt:lpstr>
      <vt:lpstr>微软雅黑</vt:lpstr>
      <vt:lpstr>Arial</vt:lpstr>
      <vt:lpstr>Calibri</vt:lpstr>
      <vt:lpstr>Times New Roman</vt:lpstr>
      <vt:lpstr>Wingdings</vt:lpstr>
      <vt:lpstr>PPT模板主题</vt:lpstr>
      <vt:lpstr>儿童身体健康情况可视化分析</vt:lpstr>
      <vt:lpstr>目录</vt:lpstr>
      <vt:lpstr>1-1.明确项目需求与目标；</vt:lpstr>
      <vt:lpstr>PowerPoint 演示文稿</vt:lpstr>
      <vt:lpstr>目录</vt:lpstr>
      <vt:lpstr>2-1.数据探索与数据预处理；</vt:lpstr>
      <vt:lpstr>2-1-1.选择本次数据分析所将采用的值</vt:lpstr>
      <vt:lpstr>2-1-2.对数据垃圾进行清理</vt:lpstr>
      <vt:lpstr>2-1-3.选择数值估计方法</vt:lpstr>
      <vt:lpstr>2-2.总体情况可视化</vt:lpstr>
      <vt:lpstr>2-2-1.读取儿童营养不良情况数据</vt:lpstr>
      <vt:lpstr>2-2-2.绘制可视化图并进行分析</vt:lpstr>
      <vt:lpstr>PowerPoint 演示文稿</vt:lpstr>
      <vt:lpstr>2-3.儿童发育不良情况可视化分析</vt:lpstr>
      <vt:lpstr>2-3-1.绘制地理图并进行分析</vt:lpstr>
      <vt:lpstr>PowerPoint 演示文稿</vt:lpstr>
      <vt:lpstr>2-3-2.绘制柱状图并进行分析</vt:lpstr>
      <vt:lpstr>PowerPoint 演示文稿</vt:lpstr>
      <vt:lpstr>2-4.儿童超重情况可视化分析</vt:lpstr>
      <vt:lpstr>2-4-1.绘制地理图并进行分析</vt:lpstr>
      <vt:lpstr>PowerPoint 演示文稿</vt:lpstr>
      <vt:lpstr>2-4-1.绘制柱状图并进行分析</vt:lpstr>
      <vt:lpstr>PowerPoint 演示文稿</vt:lpstr>
      <vt:lpstr>目录</vt:lpstr>
      <vt:lpstr>3-1.小结</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哥哥</cp:lastModifiedBy>
  <cp:revision>297</cp:revision>
  <dcterms:created xsi:type="dcterms:W3CDTF">2017-01-10T15:44:52Z</dcterms:created>
  <dcterms:modified xsi:type="dcterms:W3CDTF">2022-06-06T07:07:59Z</dcterms:modified>
</cp:coreProperties>
</file>