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5"/>
  </p:notesMasterIdLst>
  <p:sldIdLst>
    <p:sldId id="494" r:id="rId2"/>
    <p:sldId id="502" r:id="rId3"/>
    <p:sldId id="535" r:id="rId4"/>
    <p:sldId id="508" r:id="rId5"/>
    <p:sldId id="536" r:id="rId6"/>
    <p:sldId id="538" r:id="rId7"/>
    <p:sldId id="539" r:id="rId8"/>
    <p:sldId id="540" r:id="rId9"/>
    <p:sldId id="541" r:id="rId10"/>
    <p:sldId id="542" r:id="rId11"/>
    <p:sldId id="509" r:id="rId12"/>
    <p:sldId id="537" r:id="rId13"/>
    <p:sldId id="5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88FA9-2E2D-4AB0-A235-FBD3698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F578E-A0F4-4755-A6A7-115875A341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1">
            <a:extLst>
              <a:ext uri="{FF2B5EF4-FFF2-40B4-BE49-F238E27FC236}">
                <a16:creationId xmlns:a16="http://schemas.microsoft.com/office/drawing/2014/main" id="{A8B955FF-0328-444B-A955-07F9EAF2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EFD6F6-2F20-4B1A-A667-B95C1338A7FC}" type="datetime5">
              <a:rPr lang="zh-CN" altLang="en-US" smtClean="0"/>
              <a:pPr/>
              <a:t>2022/8/25</a:t>
            </a:fld>
            <a:endParaRPr lang="zh-CN" altLang="en-US" dirty="0"/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7A08F8AE-EBF9-468B-B7DA-6C417798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95ED2846-0561-49EC-99AC-42118DC0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5BD0-8639-4309-B2A4-CEF6862AE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399F86-16E9-4431-B20F-1CE198BBC4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13" name="图片 12" descr="AW视觉符号.jpg">
            <a:extLst>
              <a:ext uri="{FF2B5EF4-FFF2-40B4-BE49-F238E27FC236}">
                <a16:creationId xmlns:a16="http://schemas.microsoft.com/office/drawing/2014/main" id="{D7E4463B-D75A-455D-9120-ED8B6C57D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244452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D615E0F8-3969-4F3A-96F1-5A3FFDA1B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fld id="{12438CEF-EDDA-4DCE-9A5B-764076D13ABE}" type="slidenum">
              <a:rPr lang="en-US" altLang="zh-CN" sz="1000" smtClean="0">
                <a:latin typeface="Arial" panose="02080604020202020204" pitchFamily="34" charset="0"/>
                <a:cs typeface="Arial" panose="02080604020202020204" pitchFamily="34" charset="0"/>
              </a:rPr>
              <a:pPr algn="ctr">
                <a:defRPr/>
              </a:pPr>
              <a:t>‹#›</a:t>
            </a:fld>
            <a:endParaRPr lang="en-US" altLang="zh-CN" sz="1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BA5C705-64D7-4DC7-A8E4-F460CCE7F7C3}"/>
              </a:ext>
            </a:extLst>
          </p:cNvPr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5060A924-BE00-4E13-A89A-4C68D897A669}"/>
              </a:ext>
            </a:extLst>
          </p:cNvPr>
          <p:cNvCxnSpPr>
            <a:cxnSpLocks/>
          </p:cNvCxnSpPr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8BBD29A0-7238-44B5-B95C-C6A0C7A8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0B740AF4-4F4A-423C-AE67-DC343864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104181"/>
            <a:ext cx="11107601" cy="5052713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r>
              <a:rPr lang="en-US" altLang="zh-CN" noProof="1"/>
              <a:t>123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r>
              <a:rPr lang="en-US" altLang="zh-CN" noProof="1"/>
              <a:t>123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5417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59FCFE-780C-4DC9-BB8F-C2871BF5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754C84-BAA5-4112-B60B-5975A15E65C9}"/>
              </a:ext>
            </a:extLst>
          </p:cNvPr>
          <p:cNvSpPr txBox="1"/>
          <p:nvPr/>
        </p:nvSpPr>
        <p:spPr>
          <a:xfrm>
            <a:off x="5108398" y="2071633"/>
            <a:ext cx="7082050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C14CD-6350-48A6-ACBC-3346C739B2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FC05FF0-3C6D-40B6-B7AE-AEF6D6B9B4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6D40D0-C995-4C96-B0A0-0AD791FC5A57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0" name="图片 9" descr="AW视觉符号.jpg">
            <a:extLst>
              <a:ext uri="{FF2B5EF4-FFF2-40B4-BE49-F238E27FC236}">
                <a16:creationId xmlns:a16="http://schemas.microsoft.com/office/drawing/2014/main" id="{D34B953D-86AB-4549-83F7-D846E54081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54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865591E-F6A9-4405-B720-EDDBC04131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1510517-FAF7-45C6-B579-CD700F4771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5E70D461-B6CD-42E9-9A0B-0CDC97B2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B362659-EDEF-4896-B44C-15816E2E4CD8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A1BC6B55-8EE6-4CCE-854A-A8EB6C2BB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62F0417-C90C-4CA2-AD37-B360748F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6" r:id="rId2"/>
    <p:sldLayoutId id="214748375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87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6pPr>
      <a:lvl7pPr marL="96774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8pPr>
      <a:lvl9pPr marL="193484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1" fontAlgn="base" hangingPunct="1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706149"/>
            <a:ext cx="6544007" cy="692150"/>
          </a:xfrm>
        </p:spPr>
        <p:txBody>
          <a:bodyPr/>
          <a:lstStyle/>
          <a:p>
            <a:r>
              <a:rPr lang="en-US" altLang="zh-CN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热点新闻事件评论采集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545FD6-5D5A-94A5-0A75-DA954361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104181"/>
            <a:ext cx="11107601" cy="52817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将采集到的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</a:rPr>
              <a:t>置顶评论和评论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依次加入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号数据和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号数组，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进而存入</a:t>
            </a:r>
            <a:r>
              <a:rPr lang="en-GB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文件中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BCA956-743E-ACBD-82C4-E1AFC669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5" y="1632358"/>
            <a:ext cx="8001357" cy="16374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B1D3D4-4FC0-436C-F914-C5637B91E5DF}"/>
              </a:ext>
            </a:extLst>
          </p:cNvPr>
          <p:cNvSpPr txBox="1"/>
          <p:nvPr/>
        </p:nvSpPr>
        <p:spPr>
          <a:xfrm>
            <a:off x="9241655" y="3880010"/>
            <a:ext cx="10209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确认存储数据量已达任务要求完成本次采集任务；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2250E8-5428-7A54-6969-080E0B57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19" y="3359600"/>
            <a:ext cx="7922326" cy="3072146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70A3621F-F0E6-4345-9936-ACB29333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en-US" altLang="zh-CN" dirty="0"/>
              <a:t>2-2.</a:t>
            </a:r>
            <a:r>
              <a:rPr lang="zh-CN" altLang="en-US" dirty="0"/>
              <a:t>采集评论及存储</a:t>
            </a:r>
          </a:p>
        </p:txBody>
      </p:sp>
    </p:spTree>
    <p:extLst>
      <p:ext uri="{BB962C8B-B14F-4D97-AF65-F5344CB8AC3E}">
        <p14:creationId xmlns:p14="http://schemas.microsoft.com/office/powerpoint/2010/main" val="142556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830662"/>
            <a:ext cx="5910" cy="3325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4469416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813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5B6010-F833-E91A-4BA4-2EAF8D91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08" y="1113058"/>
            <a:ext cx="11107601" cy="505271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本次项目作为第一次爬虫的项目，帮忙我更清楚的梳理了爬虫的步骤以及所需要使用到的知识，泰迪工作室的网课对于此次操作所需要的知识也讲得很全面，特别是‘’</a:t>
            </a:r>
            <a:r>
              <a:rPr lang="en-US" altLang="zh-CN" b="0" i="0" dirty="0">
                <a:solidFill>
                  <a:srgbClr val="313131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313131"/>
                </a:solidFill>
                <a:effectLst/>
                <a:latin typeface="Helvetica Neue"/>
              </a:rPr>
              <a:t>网络爬虫与数据分析就业班公开课‘’这门课程对于此项目的代码需要给予了我很大的帮忙。</a:t>
            </a:r>
            <a:r>
              <a:rPr lang="zh-CN" altLang="zh-CN" sz="1800" kern="100" dirty="0">
                <a:solidFill>
                  <a:srgbClr val="121212"/>
                </a:solidFill>
                <a:effectLst/>
              </a:rPr>
              <a:t>相信这些数据都能为后续对</a:t>
            </a:r>
            <a:r>
              <a:rPr lang="zh-CN" altLang="zh-CN" sz="1800" kern="100" dirty="0">
                <a:effectLst/>
              </a:rPr>
              <a:t>了解网民对当前热点新闻事件的观点，进而挖掘观点碰撞聚集点，尝试分析不同角度、不同角色在该新闻事件发 展中的作用等等发挥作用</a:t>
            </a:r>
            <a:r>
              <a:rPr lang="zh-CN" altLang="en-US" sz="1800" kern="100" dirty="0">
                <a:effectLst/>
              </a:rPr>
              <a:t>，也为我之后的修改以及进步奠定基础。</a:t>
            </a:r>
            <a:endParaRPr lang="zh-CN" altLang="zh-CN" sz="1800" kern="100" dirty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EC488E-F4ED-1185-AAA2-0AF607B5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65830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830662"/>
            <a:ext cx="5910" cy="3325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242234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5BFAA7-67F3-35A4-733E-CEE60096D8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6" y="1162975"/>
            <a:ext cx="11621775" cy="373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897F4F24-D504-A7FE-9DFE-E301EBE2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34F41B-F255-F9C9-C79F-1EFC0A8A0BAE}"/>
              </a:ext>
            </a:extLst>
          </p:cNvPr>
          <p:cNvSpPr txBox="1"/>
          <p:nvPr/>
        </p:nvSpPr>
        <p:spPr>
          <a:xfrm>
            <a:off x="254876" y="4455374"/>
            <a:ext cx="116217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为了有效引导舆论健康发展，需及时分析热点舆情， 对于虚假信息、带有辱骂性评论和引导社会争议的消息需进行压制，使得舆论热点在爆发阶 段得到有效控制。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以“唐山打人案”为例，采集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平台某视频网民对该事件的评论，了解网民对当前热点新闻事件的观点，进而挖掘观点碰撞聚集点，尝试分析不同角度、不同角色在该新闻事件发 展中的作用。</a:t>
            </a:r>
          </a:p>
        </p:txBody>
      </p:sp>
    </p:spTree>
    <p:extLst>
      <p:ext uri="{BB962C8B-B14F-4D97-AF65-F5344CB8AC3E}">
        <p14:creationId xmlns:p14="http://schemas.microsoft.com/office/powerpoint/2010/main" val="19864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830662"/>
            <a:ext cx="5910" cy="3325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3442615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结果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83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1F72B1-27EE-BF60-F1A1-BC0C50F2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58" y="4016057"/>
            <a:ext cx="11549186" cy="14792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Selenium</a:t>
            </a:r>
            <a:r>
              <a:rPr lang="zh-CN" altLang="en-US" b="1" dirty="0"/>
              <a:t>是最广泛使用的开源</a:t>
            </a:r>
            <a:r>
              <a:rPr lang="en-US" altLang="zh-CN" b="1" dirty="0"/>
              <a:t>Web UI</a:t>
            </a:r>
            <a:r>
              <a:rPr lang="zh-CN" altLang="en-US" b="1" dirty="0"/>
              <a:t>（用户界面）自动化测试套件之一。它最初由</a:t>
            </a:r>
            <a:r>
              <a:rPr lang="en-US" altLang="zh-CN" b="1" dirty="0"/>
              <a:t>Jason Huggins</a:t>
            </a:r>
            <a:r>
              <a:rPr lang="zh-CN" altLang="en-US" b="1" dirty="0"/>
              <a:t>于</a:t>
            </a:r>
            <a:r>
              <a:rPr lang="en-US" altLang="zh-CN" b="1" dirty="0"/>
              <a:t>2004</a:t>
            </a:r>
            <a:r>
              <a:rPr lang="zh-CN" altLang="en-US" b="1" dirty="0"/>
              <a:t>年开发，作为</a:t>
            </a:r>
            <a:r>
              <a:rPr lang="en-US" altLang="zh-CN" b="1" dirty="0"/>
              <a:t>Thought Works</a:t>
            </a:r>
            <a:r>
              <a:rPr lang="zh-CN" altLang="en-US" b="1" dirty="0"/>
              <a:t>的内部工具。 </a:t>
            </a:r>
            <a:r>
              <a:rPr lang="en-US" altLang="zh-CN" b="1" dirty="0"/>
              <a:t>Selenium</a:t>
            </a:r>
            <a:r>
              <a:rPr lang="zh-CN" altLang="en-US" b="1" dirty="0"/>
              <a:t>支持跨不同浏览器，平台和编程语言的自动化。本次项目主要使用</a:t>
            </a:r>
            <a:r>
              <a:rPr lang="en-US" altLang="zh-CN" b="1" dirty="0"/>
              <a:t>selenium</a:t>
            </a:r>
            <a:r>
              <a:rPr lang="zh-CN" altLang="en-US" b="1" dirty="0"/>
              <a:t>进行打开网页及获取更多评论操作。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71C47F-727A-3403-413B-5632172B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2-1.</a:t>
            </a:r>
            <a:r>
              <a:rPr lang="zh-CN" altLang="en-US" dirty="0"/>
              <a:t>基于</a:t>
            </a:r>
            <a:r>
              <a:rPr lang="en-US" altLang="zh-CN" dirty="0"/>
              <a:t>selenium</a:t>
            </a:r>
            <a:r>
              <a:rPr lang="zh-CN" altLang="en-US" dirty="0"/>
              <a:t>操作爬取网页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512A07-A6F5-106D-539D-9C6554173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5" y="991717"/>
            <a:ext cx="11614569" cy="27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A6F9C4-4575-0E6C-99FD-7E87ED96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104181"/>
            <a:ext cx="11107601" cy="999827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zh-CN" sz="1800" kern="100" dirty="0">
                <a:solidFill>
                  <a:srgbClr val="2D3037"/>
                </a:solidFill>
                <a:effectLst/>
              </a:rPr>
              <a:t>首先从</a:t>
            </a:r>
            <a:r>
              <a:rPr lang="en-US" altLang="zh-CN" sz="1800" kern="100" dirty="0">
                <a:solidFill>
                  <a:srgbClr val="2D3037"/>
                </a:solidFill>
                <a:effectLst/>
              </a:rPr>
              <a:t>selenium</a:t>
            </a:r>
            <a:r>
              <a:rPr lang="zh-CN" altLang="zh-CN" sz="1800" kern="100" dirty="0">
                <a:solidFill>
                  <a:srgbClr val="2D3037"/>
                </a:solidFill>
                <a:effectLst/>
              </a:rPr>
              <a:t>中导入</a:t>
            </a:r>
            <a:r>
              <a:rPr lang="en-US" altLang="zh-CN" sz="1800" kern="100" dirty="0" err="1">
                <a:solidFill>
                  <a:srgbClr val="2D3037"/>
                </a:solidFill>
                <a:effectLst/>
              </a:rPr>
              <a:t>webdriver</a:t>
            </a:r>
            <a:r>
              <a:rPr lang="zh-CN" altLang="zh-CN" sz="1800" kern="100" dirty="0">
                <a:solidFill>
                  <a:srgbClr val="2D3037"/>
                </a:solidFill>
                <a:effectLst/>
              </a:rPr>
              <a:t>子模块，</a:t>
            </a:r>
            <a:r>
              <a:rPr lang="en-US" altLang="zh-CN" sz="1800" kern="100" dirty="0" err="1">
                <a:solidFill>
                  <a:srgbClr val="2D3037"/>
                </a:solidFill>
                <a:effectLst/>
              </a:rPr>
              <a:t>webdriver</a:t>
            </a:r>
            <a:r>
              <a:rPr lang="zh-CN" altLang="zh-CN" sz="1800" kern="100" dirty="0">
                <a:solidFill>
                  <a:srgbClr val="2D3037"/>
                </a:solidFill>
                <a:effectLst/>
              </a:rPr>
              <a:t>提供了所有的浏览器驱动程序的实现</a:t>
            </a:r>
            <a:r>
              <a:rPr lang="en-US" altLang="zh-CN" sz="1800" kern="100" dirty="0">
                <a:solidFill>
                  <a:srgbClr val="2D3037"/>
                </a:solidFill>
                <a:effectLst/>
              </a:rPr>
              <a:t>,</a:t>
            </a:r>
            <a:r>
              <a:rPr lang="zh-CN" altLang="zh-CN" sz="1800" kern="100" dirty="0">
                <a:solidFill>
                  <a:srgbClr val="2D3037"/>
                </a:solidFill>
                <a:effectLst/>
              </a:rPr>
              <a:t>本次采用微软浏览器打开</a:t>
            </a:r>
            <a:r>
              <a:rPr lang="zh-CN" altLang="en-US" sz="1800" kern="100" dirty="0">
                <a:solidFill>
                  <a:srgbClr val="2D3037"/>
                </a:solidFill>
                <a:effectLst/>
              </a:rPr>
              <a:t>视频</a:t>
            </a:r>
            <a:r>
              <a:rPr lang="zh-CN" altLang="zh-CN" sz="1800" kern="100" dirty="0">
                <a:solidFill>
                  <a:srgbClr val="2D3037"/>
                </a:solidFill>
                <a:effectLst/>
              </a:rPr>
              <a:t>网页：具体实现代码如下：</a:t>
            </a:r>
            <a:endParaRPr lang="zh-CN" altLang="zh-CN" sz="1800" kern="100" dirty="0">
              <a:effectLst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30B74-7062-3950-0DB3-63CE11F0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9" y="2104008"/>
            <a:ext cx="11344362" cy="9998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A70F98-406B-AB00-0F65-80F8320CEF0D}"/>
              </a:ext>
            </a:extLst>
          </p:cNvPr>
          <p:cNvSpPr txBox="1"/>
          <p:nvPr/>
        </p:nvSpPr>
        <p:spPr>
          <a:xfrm>
            <a:off x="6096000" y="4169665"/>
            <a:ext cx="5551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浏览器执行的语言是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，如果我们能直接传入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js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让浏览器执行，就得到了最大的灵活性去控制浏览器。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driver</a:t>
            </a:r>
            <a:r>
              <a:rPr lang="en-US" altLang="zh-CN" sz="1800" kern="0" dirty="0" err="1">
                <a:solidFill>
                  <a:srgbClr val="9999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execute_script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函数可以帮助我们去执行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JavaScript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代码，进而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获取网页高度，并使其滑至底部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，再通过不断循环此操作即可获取到该视频所有评论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C4406B-3660-0853-FF86-0184A9F3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19" y="3807943"/>
            <a:ext cx="5274310" cy="2477770"/>
          </a:xfrm>
          <a:prstGeom prst="rect">
            <a:avLst/>
          </a:prstGeom>
        </p:spPr>
      </p:pic>
      <p:sp>
        <p:nvSpPr>
          <p:cNvPr id="8" name="标题 2">
            <a:extLst>
              <a:ext uri="{FF2B5EF4-FFF2-40B4-BE49-F238E27FC236}">
                <a16:creationId xmlns:a16="http://schemas.microsoft.com/office/drawing/2014/main" id="{E3F32FA7-14B6-549C-EFFE-ADCB4533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/>
          <a:p>
            <a:r>
              <a:rPr lang="en-US" altLang="zh-CN" dirty="0"/>
              <a:t>2-1.</a:t>
            </a:r>
            <a:r>
              <a:rPr lang="zh-CN" altLang="en-US" dirty="0"/>
              <a:t>基于</a:t>
            </a:r>
            <a:r>
              <a:rPr lang="en-US" altLang="zh-CN" dirty="0"/>
              <a:t>selenium</a:t>
            </a:r>
            <a:r>
              <a:rPr lang="zh-CN" altLang="en-US" dirty="0"/>
              <a:t>操作爬取网页</a:t>
            </a:r>
          </a:p>
        </p:txBody>
      </p:sp>
    </p:spTree>
    <p:extLst>
      <p:ext uri="{BB962C8B-B14F-4D97-AF65-F5344CB8AC3E}">
        <p14:creationId xmlns:p14="http://schemas.microsoft.com/office/powerpoint/2010/main" val="148069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9FBF6B-46A1-1972-964D-A3CCD935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2-2.</a:t>
            </a:r>
            <a:r>
              <a:rPr lang="zh-CN" altLang="en-US" dirty="0"/>
              <a:t>采集评论及存储</a:t>
            </a:r>
          </a:p>
        </p:txBody>
      </p:sp>
      <p:pic>
        <p:nvPicPr>
          <p:cNvPr id="2050" name="Picture 2" descr="spider-diagram">
            <a:extLst>
              <a:ext uri="{FF2B5EF4-FFF2-40B4-BE49-F238E27FC236}">
                <a16:creationId xmlns:a16="http://schemas.microsoft.com/office/drawing/2014/main" id="{3B97987A-C8E1-9FB3-2A76-5807878B6D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4" y="1992008"/>
            <a:ext cx="11179563" cy="445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DBF4D9-085D-87E9-EAD9-6613633BA163}"/>
              </a:ext>
            </a:extLst>
          </p:cNvPr>
          <p:cNvSpPr txBox="1"/>
          <p:nvPr/>
        </p:nvSpPr>
        <p:spPr>
          <a:xfrm>
            <a:off x="254876" y="12430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爬虫基本思路：</a:t>
            </a:r>
          </a:p>
        </p:txBody>
      </p:sp>
    </p:spTree>
    <p:extLst>
      <p:ext uri="{BB962C8B-B14F-4D97-AF65-F5344CB8AC3E}">
        <p14:creationId xmlns:p14="http://schemas.microsoft.com/office/powerpoint/2010/main" val="239037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FD21D1-A26B-B07E-FF8B-34A2251104CC}"/>
              </a:ext>
            </a:extLst>
          </p:cNvPr>
          <p:cNvSpPr txBox="1"/>
          <p:nvPr/>
        </p:nvSpPr>
        <p:spPr>
          <a:xfrm>
            <a:off x="461420" y="1633491"/>
            <a:ext cx="96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利用开发者工具搜索评论内容获取到其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6619D-B4BC-6A59-0751-2D028D6B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9" y="1092836"/>
            <a:ext cx="8984202" cy="34480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B0F96F8-2BD4-A07F-395B-B143D693375D}"/>
              </a:ext>
            </a:extLst>
          </p:cNvPr>
          <p:cNvSpPr txBox="1"/>
          <p:nvPr/>
        </p:nvSpPr>
        <p:spPr>
          <a:xfrm>
            <a:off x="183472" y="454090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发现其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只包含前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条评论及置顶评论的信息，通过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循环遍历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每页评论的地址进而实现采集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万条评论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956BA6-1AE3-4816-C3C9-50279697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72" y="5365668"/>
            <a:ext cx="11011268" cy="798991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5A62B477-917D-0258-7EDC-135B95AE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/>
          <a:p>
            <a:r>
              <a:rPr lang="en-US" altLang="zh-CN" dirty="0"/>
              <a:t>2-2.</a:t>
            </a:r>
            <a:r>
              <a:rPr lang="zh-CN" altLang="en-US" dirty="0"/>
              <a:t>采集评论及存储</a:t>
            </a:r>
          </a:p>
        </p:txBody>
      </p:sp>
    </p:spTree>
    <p:extLst>
      <p:ext uri="{BB962C8B-B14F-4D97-AF65-F5344CB8AC3E}">
        <p14:creationId xmlns:p14="http://schemas.microsoft.com/office/powerpoint/2010/main" val="191936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42AE86-E704-E016-948B-2A2F3DD2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104181"/>
            <a:ext cx="1715699" cy="446211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通过预览发现具体评论位置处于</a:t>
            </a:r>
            <a:r>
              <a:rPr lang="en-GB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GB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replies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（评论及其子评论）及</a:t>
            </a:r>
            <a:r>
              <a:rPr lang="en-GB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top_replies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（置顶评论及其子评论）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4F9573-C47C-4B43-FAC3-8F8AE9C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23" y="1104181"/>
            <a:ext cx="3011839" cy="4462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648C3F-DF9A-C1D1-2D8D-F21ADF0D12E5}"/>
              </a:ext>
            </a:extLst>
          </p:cNvPr>
          <p:cNvSpPr txBox="1"/>
          <p:nvPr/>
        </p:nvSpPr>
        <p:spPr>
          <a:xfrm>
            <a:off x="423819" y="5745591"/>
            <a:ext cx="3318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GB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pprint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库便于更清晰地寻找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评论具体地址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2EBD9A-025A-2F67-E5DB-4F026856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2" y="1180730"/>
            <a:ext cx="6707909" cy="5211192"/>
          </a:xfrm>
          <a:prstGeom prst="rect">
            <a:avLst/>
          </a:prstGeom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D412EB71-EDF2-1E7A-04F5-3E0E31B3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/>
          <a:p>
            <a:r>
              <a:rPr lang="en-US" altLang="zh-CN" dirty="0"/>
              <a:t>2-2.</a:t>
            </a:r>
            <a:r>
              <a:rPr lang="zh-CN" altLang="en-US" dirty="0"/>
              <a:t>采集评论及存储</a:t>
            </a:r>
          </a:p>
        </p:txBody>
      </p:sp>
    </p:spTree>
    <p:extLst>
      <p:ext uri="{BB962C8B-B14F-4D97-AF65-F5344CB8AC3E}">
        <p14:creationId xmlns:p14="http://schemas.microsoft.com/office/powerpoint/2010/main" val="3060800511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模板主题" id="{CEBE7990-C6F3-4E90-A321-F83DE118A5FB}" vid="{7CACAC8C-4918-4F36-901D-910BAC58BD7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608</Words>
  <Application>Microsoft Office PowerPoint</Application>
  <PresentationFormat>宽屏</PresentationFormat>
  <Paragraphs>46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Helvetica Neue</vt:lpstr>
      <vt:lpstr>等线</vt:lpstr>
      <vt:lpstr>微软雅黑</vt:lpstr>
      <vt:lpstr>Arial</vt:lpstr>
      <vt:lpstr>Calibri</vt:lpstr>
      <vt:lpstr>Times New Roman</vt:lpstr>
      <vt:lpstr>Wingdings</vt:lpstr>
      <vt:lpstr>PPT模板主题</vt:lpstr>
      <vt:lpstr>Python热点新闻事件评论采集</vt:lpstr>
      <vt:lpstr>目录</vt:lpstr>
      <vt:lpstr>1.项目背景</vt:lpstr>
      <vt:lpstr>目录</vt:lpstr>
      <vt:lpstr>2-1.基于selenium操作爬取网页</vt:lpstr>
      <vt:lpstr>2-1.基于selenium操作爬取网页</vt:lpstr>
      <vt:lpstr>2-2.采集评论及存储</vt:lpstr>
      <vt:lpstr>2-2.采集评论及存储</vt:lpstr>
      <vt:lpstr>2-2.采集评论及存储</vt:lpstr>
      <vt:lpstr>2-2.采集评论及存储</vt:lpstr>
      <vt:lpstr>目录</vt:lpstr>
      <vt:lpstr>3.小结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哥哥</cp:lastModifiedBy>
  <cp:revision>305</cp:revision>
  <dcterms:created xsi:type="dcterms:W3CDTF">2017-01-10T15:44:52Z</dcterms:created>
  <dcterms:modified xsi:type="dcterms:W3CDTF">2022-08-25T08:41:17Z</dcterms:modified>
</cp:coreProperties>
</file>