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9" r:id="rId5"/>
    <p:sldId id="261" r:id="rId6"/>
    <p:sldId id="297" r:id="rId7"/>
    <p:sldId id="285" r:id="rId8"/>
    <p:sldId id="298" r:id="rId9"/>
    <p:sldId id="299" r:id="rId10"/>
    <p:sldId id="303" r:id="rId11"/>
    <p:sldId id="307" r:id="rId12"/>
    <p:sldId id="306" r:id="rId13"/>
    <p:sldId id="300" r:id="rId14"/>
    <p:sldId id="292" r:id="rId15"/>
    <p:sldId id="293" r:id="rId16"/>
    <p:sldId id="301" r:id="rId17"/>
    <p:sldId id="302" r:id="rId18"/>
    <p:sldId id="294" r:id="rId19"/>
    <p:sldId id="295" r:id="rId20"/>
    <p:sldId id="286" r:id="rId21"/>
    <p:sldId id="287" r:id="rId22"/>
    <p:sldId id="288" r:id="rId23"/>
    <p:sldId id="304" r:id="rId24"/>
    <p:sldId id="305" r:id="rId25"/>
    <p:sldId id="296" r:id="rId26"/>
    <p:sldId id="26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7373"/>
    <a:srgbClr val="A51417"/>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57AB3-CBCD-4D55-9741-55DE6E5797FC}" v="3" dt="2023-11-29T15:07:27.344"/>
    <p1510:client id="{2252B313-3F51-4D72-B05E-5E6ED0864897}" v="47" dt="2023-11-28T04:01:51.611"/>
    <p1510:client id="{2820F214-1B81-4607-A5A4-5172E64C591B}" v="253" dt="2023-11-29T02:54:55.792"/>
    <p1510:client id="{2DE68229-3887-473D-A928-0AF4E4CA2BAE}" v="1124" dt="2023-11-28T23:25:49.802"/>
    <p1510:client id="{63A58633-370F-4462-89C7-38FFBD8DAE53}" v="29" dt="2023-11-28T02:40:02.277"/>
    <p1510:client id="{D8EA6080-9753-428B-B5F4-82C5F3618615}" v="960" dt="2023-11-29T15:31:42.213"/>
    <p1510:client id="{E7B36FD6-8D0B-4539-A7E4-9A39D8ECABCA}" v="1929" dt="2023-11-29T15:05:51.202"/>
  </p1510:revLst>
</p1510:revInfo>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11/29/2023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project contains two parts: paper review and our own implementation</a:t>
            </a:r>
          </a:p>
        </p:txBody>
      </p:sp>
      <p:sp>
        <p:nvSpPr>
          <p:cNvPr id="4" name="Slide Number Placeholder 3"/>
          <p:cNvSpPr>
            <a:spLocks noGrp="1"/>
          </p:cNvSpPr>
          <p:nvPr>
            <p:ph type="sldNum" sz="quarter" idx="5"/>
          </p:nvPr>
        </p:nvSpPr>
        <p:spPr/>
        <p:txBody>
          <a:bodyPr/>
          <a:lstStyle/>
          <a:p>
            <a:fld id="{A8380D64-6F43-4C4D-BE6A-3F3482AA5165}" type="slidenum">
              <a:rPr lang="en-US" smtClean="0"/>
              <a:t>1</a:t>
            </a:fld>
            <a:endParaRPr lang="en-US"/>
          </a:p>
        </p:txBody>
      </p:sp>
    </p:spTree>
    <p:extLst>
      <p:ext uri="{BB962C8B-B14F-4D97-AF65-F5344CB8AC3E}">
        <p14:creationId xmlns:p14="http://schemas.microsoft.com/office/powerpoint/2010/main" val="4858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We are currently in an era of information explosion. Large volume data are generated every day by social media, etc. Traditional computing systems may struggle to handle the sheer volume of data </a:t>
            </a:r>
          </a:p>
          <a:p>
            <a:pPr marL="171450" indent="-171450">
              <a:buFont typeface="Arial"/>
              <a:buChar char="•"/>
            </a:pPr>
            <a:r>
              <a:rPr lang="en-US" dirty="0"/>
              <a:t>And it will be more and more difficult to increase the computation power of a single machine. We are currently using 3nm chips but we can't keep decreasing the semiconductor size due to physical limits. And it is also impossible for a machine to store all the data we need for the computation. Therefore, we need a large number of machine coordinate together to finish the same task.</a:t>
            </a:r>
            <a:endParaRPr lang="en-US" dirty="0">
              <a:cs typeface="Calibri"/>
            </a:endParaRPr>
          </a:p>
          <a:p>
            <a:pPr marL="171450" indent="-171450">
              <a:buFont typeface="Arial"/>
              <a:buChar char="•"/>
            </a:pPr>
            <a:r>
              <a:rPr lang="en-US" dirty="0"/>
              <a:t>But when we use multiple machines hardware failures are inevitable in large-scale clusters. Even though the probability of a node failure is low, but we need thousands of machines. We will always meet some hardware problem.</a:t>
            </a:r>
            <a:endParaRPr lang="en-US" dirty="0">
              <a:cs typeface="Calibri"/>
            </a:endParaRPr>
          </a:p>
          <a:p>
            <a:pPr marL="171450" indent="-171450">
              <a:buFont typeface="Arial"/>
              <a:buChar char="•"/>
            </a:pPr>
            <a:r>
              <a:rPr lang="en-US" dirty="0"/>
              <a:t>And it is difficult for every to write a distributed, parallel, and fault-tolerant code. People need a well-designed computation framework to fill this gap. Therefore, we have MapReduce.</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8380D64-6F43-4C4D-BE6A-3F3482AA5165}" type="slidenum">
              <a:rPr lang="en-US" smtClean="0"/>
              <a:t>2</a:t>
            </a:fld>
            <a:endParaRPr lang="en-US"/>
          </a:p>
        </p:txBody>
      </p:sp>
    </p:spTree>
    <p:extLst>
      <p:ext uri="{BB962C8B-B14F-4D97-AF65-F5344CB8AC3E}">
        <p14:creationId xmlns:p14="http://schemas.microsoft.com/office/powerpoint/2010/main" val="29840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MapReduce enables horizontal scalability, distributing data and processing across multiple nodes in a cluster. As data grows, you can add more nodes to the cluster, ensuring efficient scalability.</a:t>
            </a:r>
          </a:p>
          <a:p>
            <a:pPr marL="171450" indent="-171450">
              <a:buFont typeface="Arial"/>
              <a:buChar char="•"/>
            </a:pPr>
            <a:r>
              <a:rPr lang="en-US"/>
              <a:t>MapReduce divides tasks into smaller sub-tasks that can be processed in parallel. This parallel processing significantly accelerates data processing and analysis.</a:t>
            </a:r>
            <a:endParaRPr lang="en-US">
              <a:cs typeface="Calibri"/>
            </a:endParaRPr>
          </a:p>
          <a:p>
            <a:pPr marL="171450" indent="-171450">
              <a:buFont typeface="Arial"/>
              <a:buChar char="•"/>
            </a:pPr>
            <a:r>
              <a:rPr lang="en-US"/>
              <a:t>MapReduce provides built-in fault tolerance. If a node fails during processing, the system redistributes the task to other available nodes, ensuring continuous operation without data loss.</a:t>
            </a:r>
            <a:endParaRPr lang="en-US">
              <a:cs typeface="Calibri"/>
            </a:endParaRPr>
          </a:p>
          <a:p>
            <a:pPr marL="171450" indent="-171450">
              <a:buFont typeface="Arial"/>
              <a:buChar char="•"/>
            </a:pPr>
            <a:r>
              <a:rPr lang="en-US"/>
              <a:t>MapReduce abstracts the complexities of distributed computing, allowing developers to focus on writing code for the specific tasks they want to perform. This abstraction simplifies the development process.</a:t>
            </a:r>
            <a:endParaRPr lang="en-US">
              <a:cs typeface="Calibri"/>
            </a:endParaRP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A8380D64-6F43-4C4D-BE6A-3F3482AA5165}" type="slidenum">
              <a:rPr lang="en-US" smtClean="0"/>
              <a:t>3</a:t>
            </a:fld>
            <a:endParaRPr lang="en-US"/>
          </a:p>
        </p:txBody>
      </p:sp>
    </p:spTree>
    <p:extLst>
      <p:ext uri="{BB962C8B-B14F-4D97-AF65-F5344CB8AC3E}">
        <p14:creationId xmlns:p14="http://schemas.microsoft.com/office/powerpoint/2010/main" val="50229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overall structure of MapReduce which I will introduce later.  We can see it is not so complicate and even kind of simple.</a:t>
            </a:r>
            <a:endParaRPr lang="en-US"/>
          </a:p>
          <a:p>
            <a:r>
              <a:rPr lang="en-US">
                <a:cs typeface="Calibri"/>
              </a:rPr>
              <a:t> It really amazing to hear that it can handle almost all the computation task in google ten years earlier. It basically contain three parts: Map phase, reduce phase, and the shuffle phase(how to deal the intermediate files)Before I dig deeper into the structure. I am going to talk about the input and output of MapReduce.</a:t>
            </a:r>
            <a:endParaRPr lang="en-US"/>
          </a:p>
        </p:txBody>
      </p:sp>
      <p:sp>
        <p:nvSpPr>
          <p:cNvPr id="4" name="Slide Number Placeholder 3"/>
          <p:cNvSpPr>
            <a:spLocks noGrp="1"/>
          </p:cNvSpPr>
          <p:nvPr>
            <p:ph type="sldNum" sz="quarter" idx="5"/>
          </p:nvPr>
        </p:nvSpPr>
        <p:spPr/>
        <p:txBody>
          <a:bodyPr/>
          <a:lstStyle/>
          <a:p>
            <a:fld id="{A8380D64-6F43-4C4D-BE6A-3F3482AA5165}" type="slidenum">
              <a:rPr lang="en-US" smtClean="0"/>
              <a:t>4</a:t>
            </a:fld>
            <a:endParaRPr lang="en-US"/>
          </a:p>
        </p:txBody>
      </p:sp>
    </p:spTree>
    <p:extLst>
      <p:ext uri="{BB962C8B-B14F-4D97-AF65-F5344CB8AC3E}">
        <p14:creationId xmlns:p14="http://schemas.microsoft.com/office/powerpoint/2010/main" val="23078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8380D64-6F43-4C4D-BE6A-3F3482AA5165}" type="slidenum">
              <a:rPr lang="en-US" smtClean="0"/>
              <a:t>5</a:t>
            </a:fld>
            <a:endParaRPr lang="en-US"/>
          </a:p>
        </p:txBody>
      </p:sp>
    </p:spTree>
    <p:extLst>
      <p:ext uri="{BB962C8B-B14F-4D97-AF65-F5344CB8AC3E}">
        <p14:creationId xmlns:p14="http://schemas.microsoft.com/office/powerpoint/2010/main" val="541235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rgbClr val="6C7373"/>
                </a:solidFill>
              </a:defRPr>
            </a:lvl1pPr>
          </a:lstStyle>
          <a:p>
            <a:r>
              <a:rPr lang="en-US"/>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876" y="2211917"/>
            <a:ext cx="5461184" cy="1217083"/>
          </a:xfrm>
        </p:spPr>
        <p:txBody>
          <a:bodyPr/>
          <a:lstStyle/>
          <a:p>
            <a:r>
              <a:rPr lang="en" altLang="zh-CN" sz="2000">
                <a:latin typeface="NimbusRomNo9L"/>
                <a:cs typeface="Times New Roman"/>
              </a:rPr>
              <a:t>Exploration and Implementation of MapReduce</a:t>
            </a:r>
            <a:br>
              <a:rPr lang="en" altLang="zh-CN"/>
            </a:br>
            <a:endParaRPr lang="en-US"/>
          </a:p>
        </p:txBody>
      </p:sp>
      <p:sp>
        <p:nvSpPr>
          <p:cNvPr id="4" name="文本框 3">
            <a:extLst>
              <a:ext uri="{FF2B5EF4-FFF2-40B4-BE49-F238E27FC236}">
                <a16:creationId xmlns:a16="http://schemas.microsoft.com/office/drawing/2014/main" id="{F00A5436-906B-A688-CB3A-43DAF8579DD7}"/>
              </a:ext>
            </a:extLst>
          </p:cNvPr>
          <p:cNvSpPr txBox="1"/>
          <p:nvPr/>
        </p:nvSpPr>
        <p:spPr>
          <a:xfrm>
            <a:off x="1105194" y="4410370"/>
            <a:ext cx="3554795" cy="784830"/>
          </a:xfrm>
          <a:prstGeom prst="rect">
            <a:avLst/>
          </a:prstGeom>
          <a:noFill/>
        </p:spPr>
        <p:txBody>
          <a:bodyPr wrap="square" lIns="91440" tIns="45720" rIns="91440" bIns="45720" rtlCol="0" anchor="t">
            <a:spAutoFit/>
          </a:bodyPr>
          <a:lstStyle/>
          <a:p>
            <a:r>
              <a:rPr lang="en-US" altLang="zh-CN" sz="1500">
                <a:solidFill>
                  <a:schemeClr val="bg1"/>
                </a:solidFill>
                <a:latin typeface="Times New Roman"/>
                <a:ea typeface="华文新魏"/>
                <a:cs typeface="Arial"/>
              </a:rPr>
              <a:t>Presenters:</a:t>
            </a:r>
            <a:r>
              <a:rPr lang="zh-CN" altLang="en-US" sz="1500">
                <a:solidFill>
                  <a:schemeClr val="bg1"/>
                </a:solidFill>
                <a:latin typeface="Times New Roman"/>
                <a:ea typeface="华文新魏"/>
                <a:cs typeface="Arial"/>
              </a:rPr>
              <a:t> </a:t>
            </a:r>
            <a:endParaRPr lang="en-US" altLang="zh-CN" sz="1500">
              <a:solidFill>
                <a:schemeClr val="bg1"/>
              </a:solidFill>
              <a:latin typeface="Times New Roman"/>
              <a:ea typeface="华文新魏"/>
              <a:cs typeface="Arial" charset="0"/>
            </a:endParaRPr>
          </a:p>
          <a:p>
            <a:r>
              <a:rPr lang="zh-CN" altLang="en-US" sz="1500">
                <a:solidFill>
                  <a:schemeClr val="bg1"/>
                </a:solidFill>
                <a:latin typeface="Times New Roman"/>
                <a:ea typeface="华文新魏"/>
                <a:cs typeface="Arial"/>
              </a:rPr>
              <a:t>Zifan WANG</a:t>
            </a:r>
            <a:endParaRPr lang="en-US" altLang="zh-CN" sz="1500">
              <a:solidFill>
                <a:schemeClr val="bg1"/>
              </a:solidFill>
              <a:latin typeface="Times New Roman"/>
              <a:ea typeface="华文新魏"/>
              <a:cs typeface="Arial" charset="0"/>
            </a:endParaRPr>
          </a:p>
          <a:p>
            <a:r>
              <a:rPr lang="zh-CN" altLang="en-US" sz="1500">
                <a:solidFill>
                  <a:schemeClr val="bg1"/>
                </a:solidFill>
                <a:latin typeface="Times New Roman"/>
                <a:ea typeface="华文新魏"/>
                <a:cs typeface="Arial"/>
              </a:rPr>
              <a:t>Yazhou SHEN</a:t>
            </a:r>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DDF64-C915-07DA-95EB-AAA849FF93A2}"/>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sp>
        <p:nvSpPr>
          <p:cNvPr id="3" name="内容占位符 2">
            <a:extLst>
              <a:ext uri="{FF2B5EF4-FFF2-40B4-BE49-F238E27FC236}">
                <a16:creationId xmlns:a16="http://schemas.microsoft.com/office/drawing/2014/main" id="{14F0DF03-4382-C302-5A34-8689974F3E57}"/>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Our goal is to build a MapReduce framework.</a:t>
            </a:r>
          </a:p>
          <a:p>
            <a:r>
              <a:rPr lang="zh-CN" altLang="en-US">
                <a:latin typeface="Arial"/>
                <a:cs typeface="Arial"/>
              </a:rPr>
              <a:t>The framework consists a master server and multiple worker machines. </a:t>
            </a:r>
            <a:endParaRPr lang="zh-CN" altLang="en-US"/>
          </a:p>
          <a:p>
            <a:r>
              <a:rPr lang="zh-CN" altLang="en-US">
                <a:latin typeface="Arial"/>
                <a:cs typeface="Arial"/>
              </a:rPr>
              <a:t>The users define their own Map/Reduce functions and upload them to the server.</a:t>
            </a:r>
            <a:endParaRPr lang="zh-CN" altLang="en-US"/>
          </a:p>
          <a:p>
            <a:r>
              <a:rPr lang="zh-CN" altLang="en-US">
                <a:latin typeface="Arial"/>
                <a:cs typeface="Arial"/>
              </a:rPr>
              <a:t>The server will send the programs and data to each client.</a:t>
            </a:r>
            <a:endParaRPr lang="zh-CN" altLang="en-US"/>
          </a:p>
          <a:p>
            <a:r>
              <a:rPr lang="zh-CN" altLang="en-US">
                <a:latin typeface="Arial"/>
                <a:cs typeface="Arial"/>
              </a:rPr>
              <a:t>Our framework is intended to be easy to deploy.</a:t>
            </a:r>
            <a:endParaRPr lang="zh-CN" altLang="en-US"/>
          </a:p>
          <a:p>
            <a:endParaRPr lang="zh-CN" altLang="en-US"/>
          </a:p>
        </p:txBody>
      </p:sp>
    </p:spTree>
    <p:extLst>
      <p:ext uri="{BB962C8B-B14F-4D97-AF65-F5344CB8AC3E}">
        <p14:creationId xmlns:p14="http://schemas.microsoft.com/office/powerpoint/2010/main" val="2832466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A8756-292F-7425-93E7-05751C5552B6}"/>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sp>
        <p:nvSpPr>
          <p:cNvPr id="3" name="内容占位符 2">
            <a:extLst>
              <a:ext uri="{FF2B5EF4-FFF2-40B4-BE49-F238E27FC236}">
                <a16:creationId xmlns:a16="http://schemas.microsoft.com/office/drawing/2014/main" id="{40F38E3E-7D4C-DEE3-E07B-892417FDA0FC}"/>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(Core components) Map and Reduce</a:t>
            </a:r>
            <a:endParaRPr lang="zh-CN" altLang="en-US">
              <a:cs typeface="Arial"/>
            </a:endParaRPr>
          </a:p>
          <a:p>
            <a:r>
              <a:rPr lang="zh-CN" altLang="en-US">
                <a:latin typeface="Arial"/>
                <a:cs typeface="Arial"/>
              </a:rPr>
              <a:t>Customizable: Users can define their Map and Reduce functions as they wish, they can write whatever they want in mapper.py / reducer.py.</a:t>
            </a:r>
          </a:p>
        </p:txBody>
      </p:sp>
      <p:pic>
        <p:nvPicPr>
          <p:cNvPr id="5" name="图片 4" descr="文本&#10;&#10;已自动生成说明">
            <a:extLst>
              <a:ext uri="{FF2B5EF4-FFF2-40B4-BE49-F238E27FC236}">
                <a16:creationId xmlns:a16="http://schemas.microsoft.com/office/drawing/2014/main" id="{7878A287-EEDD-BA93-C2AE-8693F34BA6D4}"/>
              </a:ext>
            </a:extLst>
          </p:cNvPr>
          <p:cNvPicPr>
            <a:picLocks noChangeAspect="1"/>
          </p:cNvPicPr>
          <p:nvPr/>
        </p:nvPicPr>
        <p:blipFill>
          <a:blip r:embed="rId2"/>
          <a:stretch>
            <a:fillRect/>
          </a:stretch>
        </p:blipFill>
        <p:spPr>
          <a:xfrm>
            <a:off x="470961" y="3822350"/>
            <a:ext cx="3897668" cy="2401467"/>
          </a:xfrm>
          <a:prstGeom prst="rect">
            <a:avLst/>
          </a:prstGeom>
        </p:spPr>
      </p:pic>
      <p:pic>
        <p:nvPicPr>
          <p:cNvPr id="6" name="图片 5" descr="文本&#10;&#10;已自动生成说明">
            <a:extLst>
              <a:ext uri="{FF2B5EF4-FFF2-40B4-BE49-F238E27FC236}">
                <a16:creationId xmlns:a16="http://schemas.microsoft.com/office/drawing/2014/main" id="{0B1276B4-7693-8DCB-A2D2-B590BE767FED}"/>
              </a:ext>
            </a:extLst>
          </p:cNvPr>
          <p:cNvPicPr>
            <a:picLocks noChangeAspect="1"/>
          </p:cNvPicPr>
          <p:nvPr/>
        </p:nvPicPr>
        <p:blipFill>
          <a:blip r:embed="rId3"/>
          <a:stretch>
            <a:fillRect/>
          </a:stretch>
        </p:blipFill>
        <p:spPr>
          <a:xfrm>
            <a:off x="5379363" y="3636785"/>
            <a:ext cx="2743200" cy="3116644"/>
          </a:xfrm>
          <a:prstGeom prst="rect">
            <a:avLst/>
          </a:prstGeom>
        </p:spPr>
      </p:pic>
    </p:spTree>
    <p:extLst>
      <p:ext uri="{BB962C8B-B14F-4D97-AF65-F5344CB8AC3E}">
        <p14:creationId xmlns:p14="http://schemas.microsoft.com/office/powerpoint/2010/main" val="382595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FFD27-1602-A397-217C-F3EA132850CA}"/>
              </a:ext>
            </a:extLst>
          </p:cNvPr>
          <p:cNvSpPr>
            <a:spLocks noGrp="1"/>
          </p:cNvSpPr>
          <p:nvPr>
            <p:ph type="title"/>
          </p:nvPr>
        </p:nvSpPr>
        <p:spPr/>
        <p:txBody>
          <a:bodyPr/>
          <a:lstStyle/>
          <a:p>
            <a:r>
              <a:rPr lang="zh-CN" altLang="en-US">
                <a:latin typeface="Times New Roman"/>
                <a:cs typeface="Times New Roman"/>
              </a:rPr>
              <a:t>Implementation</a:t>
            </a:r>
          </a:p>
        </p:txBody>
      </p:sp>
      <p:sp>
        <p:nvSpPr>
          <p:cNvPr id="3" name="内容占位符 2">
            <a:extLst>
              <a:ext uri="{FF2B5EF4-FFF2-40B4-BE49-F238E27FC236}">
                <a16:creationId xmlns:a16="http://schemas.microsoft.com/office/drawing/2014/main" id="{243E4DC6-ACF1-CF30-59DF-D27D71BA9AFB}"/>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Communication: Socket</a:t>
            </a:r>
          </a:p>
        </p:txBody>
      </p:sp>
      <p:pic>
        <p:nvPicPr>
          <p:cNvPr id="4" name="图片 3" descr="文本&#10;&#10;已自动生成说明">
            <a:extLst>
              <a:ext uri="{FF2B5EF4-FFF2-40B4-BE49-F238E27FC236}">
                <a16:creationId xmlns:a16="http://schemas.microsoft.com/office/drawing/2014/main" id="{D847F8C5-94F3-0273-3301-980726011E42}"/>
              </a:ext>
            </a:extLst>
          </p:cNvPr>
          <p:cNvPicPr>
            <a:picLocks noChangeAspect="1"/>
          </p:cNvPicPr>
          <p:nvPr/>
        </p:nvPicPr>
        <p:blipFill>
          <a:blip r:embed="rId2"/>
          <a:stretch>
            <a:fillRect/>
          </a:stretch>
        </p:blipFill>
        <p:spPr>
          <a:xfrm>
            <a:off x="4622460" y="3434490"/>
            <a:ext cx="4272296" cy="2687874"/>
          </a:xfrm>
          <a:prstGeom prst="rect">
            <a:avLst/>
          </a:prstGeom>
        </p:spPr>
      </p:pic>
      <p:pic>
        <p:nvPicPr>
          <p:cNvPr id="5" name="图片 4" descr="文本&#10;&#10;已自动生成说明">
            <a:extLst>
              <a:ext uri="{FF2B5EF4-FFF2-40B4-BE49-F238E27FC236}">
                <a16:creationId xmlns:a16="http://schemas.microsoft.com/office/drawing/2014/main" id="{60C481D2-E748-DC94-00D6-A68049561347}"/>
              </a:ext>
            </a:extLst>
          </p:cNvPr>
          <p:cNvPicPr>
            <a:picLocks noChangeAspect="1"/>
          </p:cNvPicPr>
          <p:nvPr/>
        </p:nvPicPr>
        <p:blipFill>
          <a:blip r:embed="rId3"/>
          <a:stretch>
            <a:fillRect/>
          </a:stretch>
        </p:blipFill>
        <p:spPr>
          <a:xfrm>
            <a:off x="256888" y="3430759"/>
            <a:ext cx="3966479" cy="2381871"/>
          </a:xfrm>
          <a:prstGeom prst="rect">
            <a:avLst/>
          </a:prstGeom>
        </p:spPr>
      </p:pic>
    </p:spTree>
    <p:extLst>
      <p:ext uri="{BB962C8B-B14F-4D97-AF65-F5344CB8AC3E}">
        <p14:creationId xmlns:p14="http://schemas.microsoft.com/office/powerpoint/2010/main" val="2030769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B8D5-3739-CC57-AE02-4D1FA72A5D09}"/>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pic>
        <p:nvPicPr>
          <p:cNvPr id="4" name="内容占位符 3" descr="文本&#10;&#10;已自动生成说明">
            <a:extLst>
              <a:ext uri="{FF2B5EF4-FFF2-40B4-BE49-F238E27FC236}">
                <a16:creationId xmlns:a16="http://schemas.microsoft.com/office/drawing/2014/main" id="{F707FBC6-2095-3B03-D054-815C78582490}"/>
              </a:ext>
            </a:extLst>
          </p:cNvPr>
          <p:cNvPicPr>
            <a:picLocks noGrp="1" noChangeAspect="1"/>
          </p:cNvPicPr>
          <p:nvPr>
            <p:ph idx="1"/>
          </p:nvPr>
        </p:nvPicPr>
        <p:blipFill>
          <a:blip r:embed="rId2"/>
          <a:stretch>
            <a:fillRect/>
          </a:stretch>
        </p:blipFill>
        <p:spPr>
          <a:xfrm>
            <a:off x="58096" y="2508941"/>
            <a:ext cx="9028987" cy="2907024"/>
          </a:xfrm>
        </p:spPr>
      </p:pic>
      <p:sp>
        <p:nvSpPr>
          <p:cNvPr id="6" name="文本框 5">
            <a:extLst>
              <a:ext uri="{FF2B5EF4-FFF2-40B4-BE49-F238E27FC236}">
                <a16:creationId xmlns:a16="http://schemas.microsoft.com/office/drawing/2014/main" id="{2B27323A-E109-32F8-5846-3D78FB11D19E}"/>
              </a:ext>
            </a:extLst>
          </p:cNvPr>
          <p:cNvSpPr txBox="1"/>
          <p:nvPr/>
        </p:nvSpPr>
        <p:spPr>
          <a:xfrm>
            <a:off x="1158290" y="1662892"/>
            <a:ext cx="6410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altLang="en-US">
              <a:ea typeface="华文新魏"/>
            </a:endParaRPr>
          </a:p>
        </p:txBody>
      </p:sp>
    </p:spTree>
    <p:extLst>
      <p:ext uri="{BB962C8B-B14F-4D97-AF65-F5344CB8AC3E}">
        <p14:creationId xmlns:p14="http://schemas.microsoft.com/office/powerpoint/2010/main" val="834460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1B9B4-4E8D-BEA4-52BE-456F0B9263B2}"/>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pic>
        <p:nvPicPr>
          <p:cNvPr id="4" name="内容占位符 3">
            <a:extLst>
              <a:ext uri="{FF2B5EF4-FFF2-40B4-BE49-F238E27FC236}">
                <a16:creationId xmlns:a16="http://schemas.microsoft.com/office/drawing/2014/main" id="{714D7502-60BA-F9AC-2CEC-2B85B7623CDC}"/>
              </a:ext>
            </a:extLst>
          </p:cNvPr>
          <p:cNvPicPr>
            <a:picLocks noGrp="1" noChangeAspect="1"/>
          </p:cNvPicPr>
          <p:nvPr>
            <p:ph idx="1"/>
          </p:nvPr>
        </p:nvPicPr>
        <p:blipFill>
          <a:blip r:embed="rId2"/>
          <a:stretch>
            <a:fillRect/>
          </a:stretch>
        </p:blipFill>
        <p:spPr>
          <a:xfrm>
            <a:off x="313142" y="1852501"/>
            <a:ext cx="4191550" cy="4778022"/>
          </a:xfrm>
        </p:spPr>
      </p:pic>
      <p:pic>
        <p:nvPicPr>
          <p:cNvPr id="5" name="图片 4" descr="文本&#10;&#10;已自动生成说明">
            <a:extLst>
              <a:ext uri="{FF2B5EF4-FFF2-40B4-BE49-F238E27FC236}">
                <a16:creationId xmlns:a16="http://schemas.microsoft.com/office/drawing/2014/main" id="{E9DC2E87-8B7A-E3E3-80D1-DA370A3B97F0}"/>
              </a:ext>
            </a:extLst>
          </p:cNvPr>
          <p:cNvPicPr>
            <a:picLocks noChangeAspect="1"/>
          </p:cNvPicPr>
          <p:nvPr/>
        </p:nvPicPr>
        <p:blipFill>
          <a:blip r:embed="rId3"/>
          <a:stretch>
            <a:fillRect/>
          </a:stretch>
        </p:blipFill>
        <p:spPr>
          <a:xfrm>
            <a:off x="5029275" y="1853266"/>
            <a:ext cx="3114621" cy="4772311"/>
          </a:xfrm>
          <a:prstGeom prst="rect">
            <a:avLst/>
          </a:prstGeom>
        </p:spPr>
      </p:pic>
    </p:spTree>
    <p:extLst>
      <p:ext uri="{BB962C8B-B14F-4D97-AF65-F5344CB8AC3E}">
        <p14:creationId xmlns:p14="http://schemas.microsoft.com/office/powerpoint/2010/main" val="1216134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88C8-C486-23BF-3741-75571409D3C9}"/>
              </a:ext>
            </a:extLst>
          </p:cNvPr>
          <p:cNvSpPr>
            <a:spLocks noGrp="1"/>
          </p:cNvSpPr>
          <p:nvPr>
            <p:ph type="title"/>
          </p:nvPr>
        </p:nvSpPr>
        <p:spPr/>
        <p:txBody>
          <a:bodyPr/>
          <a:lstStyle/>
          <a:p>
            <a:r>
              <a:rPr lang="zh-CN" altLang="en-US">
                <a:latin typeface="Times New Roman"/>
                <a:cs typeface="Times New Roman"/>
              </a:rPr>
              <a:t>Implementation</a:t>
            </a:r>
          </a:p>
        </p:txBody>
      </p:sp>
      <p:sp>
        <p:nvSpPr>
          <p:cNvPr id="3" name="内容占位符 2">
            <a:extLst>
              <a:ext uri="{FF2B5EF4-FFF2-40B4-BE49-F238E27FC236}">
                <a16:creationId xmlns:a16="http://schemas.microsoft.com/office/drawing/2014/main" id="{9FA48ED0-A956-AEBF-B276-194F199CCD5F}"/>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Distributed File System</a:t>
            </a:r>
          </a:p>
          <a:p>
            <a:pPr lvl="1">
              <a:buFont typeface="Courier New"/>
              <a:buChar char="o"/>
            </a:pPr>
            <a:r>
              <a:rPr lang="zh-CN" altLang="en-US">
                <a:latin typeface="Arial"/>
                <a:cs typeface="Arial"/>
              </a:rPr>
              <a:t>Fault-Tolerance: If a client dies, its work will be assigned to other idle clients. If a master dies, the server will be reboot based on the latest log.</a:t>
            </a:r>
            <a:endParaRPr lang="zh-CN" altLang="en-US">
              <a:cs typeface="Arial"/>
            </a:endParaRPr>
          </a:p>
          <a:p>
            <a:pPr lvl="1">
              <a:buFont typeface="Courier New"/>
              <a:buChar char="o"/>
            </a:pPr>
            <a:r>
              <a:rPr lang="zh-CN" altLang="en-US">
                <a:latin typeface="Arial"/>
                <a:cs typeface="Arial"/>
              </a:rPr>
              <a:t>Process of the last few tasks: The works of the stragglers will be assigned to other idle clients.</a:t>
            </a:r>
          </a:p>
          <a:p>
            <a:pPr lvl="1">
              <a:buFont typeface="Courier New"/>
              <a:buChar char="o"/>
            </a:pPr>
            <a:endParaRPr lang="zh-CN" altLang="en-US">
              <a:cs typeface="Arial"/>
            </a:endParaRPr>
          </a:p>
          <a:p>
            <a:pPr lvl="1">
              <a:buFont typeface="Courier New"/>
              <a:buChar char="o"/>
            </a:pPr>
            <a:endParaRPr lang="zh-CN" altLang="en-US">
              <a:cs typeface="Arial"/>
            </a:endParaRPr>
          </a:p>
          <a:p>
            <a:pPr marL="457200" lvl="1" indent="0">
              <a:buNone/>
            </a:pPr>
            <a:r>
              <a:rPr lang="zh-CN" altLang="en-US">
                <a:latin typeface="Arial"/>
                <a:cs typeface="Arial"/>
              </a:rPr>
              <a:t>(Straggler: when all other machines finish their works, the machines that are still running are called stragglers, because we have to wait for their completion.)</a:t>
            </a:r>
            <a:endParaRPr lang="zh-CN" altLang="en-US">
              <a:cs typeface="Arial"/>
            </a:endParaRPr>
          </a:p>
        </p:txBody>
      </p:sp>
    </p:spTree>
    <p:extLst>
      <p:ext uri="{BB962C8B-B14F-4D97-AF65-F5344CB8AC3E}">
        <p14:creationId xmlns:p14="http://schemas.microsoft.com/office/powerpoint/2010/main" val="229327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EAE28-99C0-95F1-3213-2C2E94610DB1}"/>
              </a:ext>
            </a:extLst>
          </p:cNvPr>
          <p:cNvSpPr>
            <a:spLocks noGrp="1"/>
          </p:cNvSpPr>
          <p:nvPr>
            <p:ph type="title"/>
          </p:nvPr>
        </p:nvSpPr>
        <p:spPr/>
        <p:txBody>
          <a:bodyPr/>
          <a:lstStyle/>
          <a:p>
            <a:r>
              <a:rPr lang="zh-CN" altLang="en-US">
                <a:latin typeface="Times New Roman"/>
                <a:cs typeface="Times New Roman"/>
              </a:rPr>
              <a:t>Implementation</a:t>
            </a:r>
            <a:endParaRPr lang="zh-CN" altLang="en-US"/>
          </a:p>
        </p:txBody>
      </p:sp>
      <p:sp>
        <p:nvSpPr>
          <p:cNvPr id="3" name="内容占位符 2">
            <a:extLst>
              <a:ext uri="{FF2B5EF4-FFF2-40B4-BE49-F238E27FC236}">
                <a16:creationId xmlns:a16="http://schemas.microsoft.com/office/drawing/2014/main" id="{8A7B14AB-D20C-D7BD-C2D2-534361C372DB}"/>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Experiment:</a:t>
            </a:r>
            <a:endParaRPr lang="zh-CN" altLang="en-US">
              <a:cs typeface="Arial"/>
            </a:endParaRPr>
          </a:p>
          <a:p>
            <a:pPr lvl="1">
              <a:buFont typeface="Courier New"/>
              <a:buChar char="o"/>
            </a:pPr>
            <a:r>
              <a:rPr lang="zh-CN" altLang="en-US">
                <a:latin typeface="Arial"/>
                <a:cs typeface="Arial"/>
              </a:rPr>
              <a:t>Implement some other algorithms</a:t>
            </a:r>
          </a:p>
          <a:p>
            <a:pPr lvl="1">
              <a:buFont typeface="Courier New"/>
              <a:buChar char="o"/>
            </a:pPr>
            <a:r>
              <a:rPr lang="zh-CN" altLang="en-US">
                <a:latin typeface="Arial"/>
                <a:cs typeface="Arial"/>
              </a:rPr>
              <a:t>Run on more machines and plot the results</a:t>
            </a:r>
            <a:endParaRPr lang="zh-CN" altLang="en-US">
              <a:cs typeface="Arial"/>
            </a:endParaRPr>
          </a:p>
          <a:p>
            <a:endParaRPr lang="zh-CN" altLang="en-US">
              <a:cs typeface="Arial"/>
            </a:endParaRPr>
          </a:p>
        </p:txBody>
      </p:sp>
    </p:spTree>
    <p:extLst>
      <p:ext uri="{BB962C8B-B14F-4D97-AF65-F5344CB8AC3E}">
        <p14:creationId xmlns:p14="http://schemas.microsoft.com/office/powerpoint/2010/main" val="92905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5C8E2-D0EE-07FB-8DF6-BE757FB64951}"/>
              </a:ext>
            </a:extLst>
          </p:cNvPr>
          <p:cNvSpPr>
            <a:spLocks noGrp="1"/>
          </p:cNvSpPr>
          <p:nvPr>
            <p:ph type="title"/>
          </p:nvPr>
        </p:nvSpPr>
        <p:spPr/>
        <p:txBody>
          <a:bodyPr/>
          <a:lstStyle/>
          <a:p>
            <a:r>
              <a:rPr lang="zh-CN" altLang="en-US">
                <a:latin typeface="Times New Roman"/>
                <a:cs typeface="Times New Roman"/>
              </a:rPr>
              <a:t>Analysis on the Parallelism</a:t>
            </a:r>
            <a:endParaRPr lang="zh-CN" altLang="en-US">
              <a:cs typeface="Times New Roman"/>
            </a:endParaRPr>
          </a:p>
        </p:txBody>
      </p:sp>
      <p:sp>
        <p:nvSpPr>
          <p:cNvPr id="3" name="内容占位符 2">
            <a:extLst>
              <a:ext uri="{FF2B5EF4-FFF2-40B4-BE49-F238E27FC236}">
                <a16:creationId xmlns:a16="http://schemas.microsoft.com/office/drawing/2014/main" id="{A5D62F40-54EA-9691-2DFA-3A4D95568337}"/>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We use the the example of word counting.</a:t>
            </a:r>
          </a:p>
          <a:p>
            <a:r>
              <a:rPr lang="zh-CN" altLang="en-US">
                <a:latin typeface="Arial"/>
                <a:cs typeface="Arial"/>
              </a:rPr>
              <a:t>We have a text of N words (N is large). There are a total of K different words.</a:t>
            </a:r>
          </a:p>
          <a:p>
            <a:r>
              <a:rPr lang="zh-CN" altLang="en-US">
                <a:latin typeface="Arial"/>
                <a:cs typeface="Arial"/>
              </a:rPr>
              <a:t>N &gt;&gt; K &gt; P.</a:t>
            </a:r>
          </a:p>
        </p:txBody>
      </p:sp>
    </p:spTree>
    <p:extLst>
      <p:ext uri="{BB962C8B-B14F-4D97-AF65-F5344CB8AC3E}">
        <p14:creationId xmlns:p14="http://schemas.microsoft.com/office/powerpoint/2010/main" val="2456591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EECC7-BCD6-1F54-91A5-1ED9E0E9BC1C}"/>
              </a:ext>
            </a:extLst>
          </p:cNvPr>
          <p:cNvSpPr>
            <a:spLocks noGrp="1"/>
          </p:cNvSpPr>
          <p:nvPr>
            <p:ph type="title"/>
          </p:nvPr>
        </p:nvSpPr>
        <p:spPr/>
        <p:txBody>
          <a:bodyPr/>
          <a:lstStyle/>
          <a:p>
            <a:r>
              <a:rPr lang="zh-CN"/>
              <a:t>Analysis on the Parallelism</a:t>
            </a:r>
          </a:p>
        </p:txBody>
      </p:sp>
      <p:sp>
        <p:nvSpPr>
          <p:cNvPr id="3" name="内容占位符 2">
            <a:extLst>
              <a:ext uri="{FF2B5EF4-FFF2-40B4-BE49-F238E27FC236}">
                <a16:creationId xmlns:a16="http://schemas.microsoft.com/office/drawing/2014/main" id="{5DD43701-7A6C-FA02-F384-5B3F7ABB1F59}"/>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If we do this sequentially, the time complexity will be T(N) = N * T_count(1).</a:t>
            </a:r>
          </a:p>
          <a:p>
            <a:r>
              <a:rPr lang="zh-CN" altLang="en-US">
                <a:latin typeface="Arial"/>
                <a:cs typeface="Arial"/>
              </a:rPr>
              <a:t>T_count(x) has an average of O(1).</a:t>
            </a:r>
            <a:endParaRPr lang="zh-CN" altLang="en-US"/>
          </a:p>
          <a:p>
            <a:r>
              <a:rPr lang="zh-CN" altLang="en-US">
                <a:latin typeface="Arial"/>
                <a:cs typeface="Arial"/>
              </a:rPr>
              <a:t>T(N) = O(N)</a:t>
            </a:r>
          </a:p>
        </p:txBody>
      </p:sp>
    </p:spTree>
    <p:extLst>
      <p:ext uri="{BB962C8B-B14F-4D97-AF65-F5344CB8AC3E}">
        <p14:creationId xmlns:p14="http://schemas.microsoft.com/office/powerpoint/2010/main" val="382563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A0ACA-458C-046B-74C7-23EDD98E5E6E}"/>
              </a:ext>
            </a:extLst>
          </p:cNvPr>
          <p:cNvSpPr>
            <a:spLocks noGrp="1"/>
          </p:cNvSpPr>
          <p:nvPr>
            <p:ph type="title"/>
          </p:nvPr>
        </p:nvSpPr>
        <p:spPr/>
        <p:txBody>
          <a:bodyPr/>
          <a:lstStyle/>
          <a:p>
            <a:r>
              <a:rPr lang="zh-CN" sz="3600" baseline="0">
                <a:solidFill>
                  <a:srgbClr val="6C7373"/>
                </a:solidFill>
                <a:ea typeface="Times New Roman"/>
              </a:rPr>
              <a:t>Analysis on the Parallelism</a:t>
            </a:r>
            <a:endParaRPr lang="zh-CN" altLang="en-US"/>
          </a:p>
        </p:txBody>
      </p:sp>
      <p:sp>
        <p:nvSpPr>
          <p:cNvPr id="3" name="内容占位符 2">
            <a:extLst>
              <a:ext uri="{FF2B5EF4-FFF2-40B4-BE49-F238E27FC236}">
                <a16:creationId xmlns:a16="http://schemas.microsoft.com/office/drawing/2014/main" id="{EB6549B1-D2C7-6531-8800-656F0DD12868}"/>
              </a:ext>
            </a:extLst>
          </p:cNvPr>
          <p:cNvSpPr>
            <a:spLocks noGrp="1"/>
          </p:cNvSpPr>
          <p:nvPr>
            <p:ph idx="1"/>
          </p:nvPr>
        </p:nvSpPr>
        <p:spPr/>
        <p:txBody>
          <a:bodyPr vert="horz" lIns="91440" tIns="45720" rIns="91440" bIns="45720" rtlCol="0" anchor="t">
            <a:normAutofit lnSpcReduction="10000"/>
          </a:bodyPr>
          <a:lstStyle/>
          <a:p>
            <a:r>
              <a:rPr lang="zh-CN" altLang="en-US">
                <a:latin typeface="Arial"/>
                <a:cs typeface="Arial"/>
              </a:rPr>
              <a:t>With MapReduce running on P machines, we expect it to have:</a:t>
            </a:r>
            <a:endParaRPr lang="zh-CN" altLang="en-US"/>
          </a:p>
          <a:p>
            <a:r>
              <a:rPr lang="zh-CN" altLang="en-US">
                <a:latin typeface="Arial"/>
                <a:cs typeface="Arial"/>
              </a:rPr>
              <a:t>T(N) = T_setup(P) + T_split(N, P) + T_map(N / P) + T_shuffle(N) + T_reduce(N, P) + T_combine(P)</a:t>
            </a:r>
            <a:endParaRPr lang="zh-CN" altLang="en-US">
              <a:cs typeface="Arial"/>
            </a:endParaRPr>
          </a:p>
          <a:p>
            <a:pPr lvl="1">
              <a:buFont typeface="Courier New"/>
              <a:buChar char="o"/>
            </a:pPr>
            <a:r>
              <a:rPr lang="zh-CN" altLang="en-US">
                <a:latin typeface="Arial"/>
                <a:cs typeface="Arial"/>
              </a:rPr>
              <a:t>T_setup(P) = O(P)</a:t>
            </a:r>
            <a:endParaRPr lang="zh-CN" altLang="en-US">
              <a:cs typeface="Arial"/>
            </a:endParaRPr>
          </a:p>
          <a:p>
            <a:pPr lvl="1">
              <a:buFont typeface="Courier New"/>
              <a:buChar char="o"/>
            </a:pPr>
            <a:r>
              <a:rPr lang="zh-CN">
                <a:latin typeface="Arial"/>
                <a:cs typeface="Arial"/>
              </a:rPr>
              <a:t>T_split(N, P) = O(N)</a:t>
            </a:r>
            <a:endParaRPr lang="zh-CN" altLang="en-US">
              <a:latin typeface="Arial"/>
              <a:cs typeface="Arial"/>
            </a:endParaRPr>
          </a:p>
          <a:p>
            <a:pPr lvl="1">
              <a:buFont typeface="Courier New"/>
              <a:buChar char="o"/>
            </a:pPr>
            <a:r>
              <a:rPr lang="zh-CN" altLang="en-US">
                <a:latin typeface="Arial"/>
                <a:cs typeface="Arial"/>
              </a:rPr>
              <a:t>T_map(N / P) = O(N / P)</a:t>
            </a:r>
            <a:endParaRPr lang="zh-CN" altLang="en-US">
              <a:cs typeface="Arial"/>
            </a:endParaRPr>
          </a:p>
          <a:p>
            <a:pPr lvl="1">
              <a:buFont typeface="Courier New"/>
              <a:buChar char="o"/>
            </a:pPr>
            <a:r>
              <a:rPr lang="zh-CN" altLang="en-US">
                <a:latin typeface="Arial"/>
                <a:cs typeface="Arial"/>
              </a:rPr>
              <a:t>T_shuffle(N) = O(NlogN)</a:t>
            </a:r>
            <a:endParaRPr lang="zh-CN" altLang="en-US">
              <a:cs typeface="Arial"/>
            </a:endParaRPr>
          </a:p>
          <a:p>
            <a:pPr lvl="1">
              <a:buFont typeface="Courier New"/>
              <a:buChar char="o"/>
            </a:pPr>
            <a:r>
              <a:rPr lang="zh-CN" altLang="en-US">
                <a:latin typeface="Arial"/>
                <a:cs typeface="Arial"/>
              </a:rPr>
              <a:t>T_reduce(N, P) has an average of O(N / P)</a:t>
            </a:r>
            <a:endParaRPr lang="zh-CN" altLang="en-US">
              <a:cs typeface="Arial"/>
            </a:endParaRPr>
          </a:p>
          <a:p>
            <a:pPr lvl="1">
              <a:buFont typeface="Courier New"/>
              <a:buChar char="o"/>
            </a:pPr>
            <a:r>
              <a:rPr lang="zh-CN" altLang="en-US">
                <a:latin typeface="Arial"/>
                <a:cs typeface="Arial"/>
              </a:rPr>
              <a:t>T_combine(P) = O(P)</a:t>
            </a:r>
          </a:p>
          <a:p>
            <a:pPr lvl="1">
              <a:buFont typeface="Courier New"/>
              <a:buChar char="o"/>
            </a:pPr>
            <a:endParaRPr lang="zh-CN" altLang="en-US">
              <a:cs typeface="Arial"/>
            </a:endParaRPr>
          </a:p>
        </p:txBody>
      </p:sp>
    </p:spTree>
    <p:extLst>
      <p:ext uri="{BB962C8B-B14F-4D97-AF65-F5344CB8AC3E}">
        <p14:creationId xmlns:p14="http://schemas.microsoft.com/office/powerpoint/2010/main" val="2728609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Arial"/>
                <a:cs typeface="Arial"/>
              </a:rPr>
              <a:t>Large Volume of Data</a:t>
            </a:r>
            <a:endParaRPr lang="en-US" sz="2400"/>
          </a:p>
          <a:p>
            <a:r>
              <a:rPr lang="en-US" sz="2400">
                <a:latin typeface="Arial"/>
                <a:cs typeface="Arial"/>
              </a:rPr>
              <a:t>Limited Computation Power on Single Machine</a:t>
            </a:r>
            <a:endParaRPr lang="en-US" sz="2400"/>
          </a:p>
          <a:p>
            <a:r>
              <a:rPr lang="en-US" sz="2400">
                <a:latin typeface="Arial"/>
                <a:cs typeface="Arial"/>
              </a:rPr>
              <a:t>Hardware Failure</a:t>
            </a:r>
            <a:endParaRPr lang="en-US" sz="2400"/>
          </a:p>
          <a:p>
            <a:r>
              <a:rPr lang="en-US" sz="2400">
                <a:latin typeface="Arial"/>
                <a:cs typeface="Arial"/>
              </a:rPr>
              <a:t>Difficulty in Distribution and Parallelization</a:t>
            </a:r>
            <a:endParaRPr lang="en-US" sz="2400"/>
          </a:p>
          <a:p>
            <a:pPr marL="0" indent="0">
              <a:buNone/>
            </a:pPr>
            <a:endParaRPr lang="en" altLang="zh-CN" sz="1200"/>
          </a:p>
          <a:p>
            <a:pPr marL="0" indent="0">
              <a:buNone/>
            </a:pPr>
            <a:r>
              <a:rPr lang="en" altLang="zh-CN" sz="1800">
                <a:effectLst/>
                <a:latin typeface="NimbusRomNo9L"/>
              </a:rPr>
              <a:t> </a:t>
            </a:r>
            <a:endParaRPr lang="en" altLang="zh-CN"/>
          </a:p>
          <a:p>
            <a:pPr marL="0" indent="0">
              <a:buNone/>
            </a:pPr>
            <a:endParaRPr lang="en" altLang="zh-CN"/>
          </a:p>
          <a:p>
            <a:pPr marL="0" indent="0">
              <a:buNone/>
            </a:pPr>
            <a:endParaRPr lang="en" altLang="zh-CN"/>
          </a:p>
        </p:txBody>
      </p:sp>
    </p:spTree>
    <p:extLst>
      <p:ext uri="{BB962C8B-B14F-4D97-AF65-F5344CB8AC3E}">
        <p14:creationId xmlns:p14="http://schemas.microsoft.com/office/powerpoint/2010/main" val="1183157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1510-0F89-A70F-B951-A3BC7DC5CA39}"/>
              </a:ext>
            </a:extLst>
          </p:cNvPr>
          <p:cNvSpPr>
            <a:spLocks noGrp="1"/>
          </p:cNvSpPr>
          <p:nvPr>
            <p:ph type="title"/>
          </p:nvPr>
        </p:nvSpPr>
        <p:spPr/>
        <p:txBody>
          <a:bodyPr/>
          <a:lstStyle/>
          <a:p>
            <a:r>
              <a:rPr lang="zh-CN"/>
              <a:t>Analysis on the Parallelism</a:t>
            </a:r>
          </a:p>
        </p:txBody>
      </p:sp>
      <p:sp>
        <p:nvSpPr>
          <p:cNvPr id="3" name="内容占位符 2">
            <a:extLst>
              <a:ext uri="{FF2B5EF4-FFF2-40B4-BE49-F238E27FC236}">
                <a16:creationId xmlns:a16="http://schemas.microsoft.com/office/drawing/2014/main" id="{7C8CAFF2-D1B9-3530-C1A9-A59A8FB21332}"/>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T(N) = O(NlogN)</a:t>
            </a:r>
          </a:p>
          <a:p>
            <a:r>
              <a:rPr lang="zh-CN" altLang="en-US">
                <a:latin typeface="Arial"/>
                <a:cs typeface="Arial"/>
              </a:rPr>
              <a:t>We will still try to find solutions for this bottleneck, or find a better approach to implement the functions.</a:t>
            </a:r>
            <a:endParaRPr lang="zh-CN" altLang="en-US"/>
          </a:p>
        </p:txBody>
      </p:sp>
    </p:spTree>
    <p:extLst>
      <p:ext uri="{BB962C8B-B14F-4D97-AF65-F5344CB8AC3E}">
        <p14:creationId xmlns:p14="http://schemas.microsoft.com/office/powerpoint/2010/main" val="4035004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A0ACA-458C-046B-74C7-23EDD98E5E6E}"/>
              </a:ext>
            </a:extLst>
          </p:cNvPr>
          <p:cNvSpPr>
            <a:spLocks noGrp="1"/>
          </p:cNvSpPr>
          <p:nvPr>
            <p:ph type="title"/>
          </p:nvPr>
        </p:nvSpPr>
        <p:spPr/>
        <p:txBody>
          <a:bodyPr/>
          <a:lstStyle/>
          <a:p>
            <a:r>
              <a:rPr lang="en-US" altLang="zh-CN" dirty="0">
                <a:latin typeface="Times New Roman"/>
                <a:cs typeface="Times New Roman"/>
              </a:rPr>
              <a:t>Future Work</a:t>
            </a:r>
            <a:endParaRPr lang="zh-CN" dirty="0"/>
          </a:p>
        </p:txBody>
      </p:sp>
      <p:sp>
        <p:nvSpPr>
          <p:cNvPr id="3" name="内容占位符 2">
            <a:extLst>
              <a:ext uri="{FF2B5EF4-FFF2-40B4-BE49-F238E27FC236}">
                <a16:creationId xmlns:a16="http://schemas.microsoft.com/office/drawing/2014/main" id="{EB6549B1-D2C7-6531-8800-656F0DD12868}"/>
              </a:ext>
            </a:extLst>
          </p:cNvPr>
          <p:cNvSpPr>
            <a:spLocks noGrp="1"/>
          </p:cNvSpPr>
          <p:nvPr>
            <p:ph idx="1"/>
          </p:nvPr>
        </p:nvSpPr>
        <p:spPr/>
        <p:txBody>
          <a:bodyPr vert="horz" lIns="91440" tIns="45720" rIns="91440" bIns="45720" rtlCol="0" anchor="t">
            <a:normAutofit/>
          </a:bodyPr>
          <a:lstStyle/>
          <a:p>
            <a:endParaRPr lang="zh-CN" altLang="en-US" dirty="0">
              <a:latin typeface="Arial"/>
              <a:cs typeface="Arial"/>
            </a:endParaRPr>
          </a:p>
          <a:p>
            <a:r>
              <a:rPr lang="zh-CN" altLang="en-US">
                <a:latin typeface="Arial"/>
                <a:cs typeface="Arial"/>
              </a:rPr>
              <a:t>Keep working on our framework</a:t>
            </a:r>
          </a:p>
          <a:p>
            <a:pPr lvl="1">
              <a:buFont typeface="Courier New"/>
              <a:buChar char="o"/>
            </a:pPr>
            <a:r>
              <a:rPr lang="zh-CN" altLang="en-US">
                <a:latin typeface="Arial"/>
                <a:cs typeface="Arial"/>
              </a:rPr>
              <a:t>Complete the DFS</a:t>
            </a:r>
          </a:p>
          <a:p>
            <a:pPr lvl="1">
              <a:buFont typeface="Courier New"/>
              <a:buChar char="o"/>
            </a:pPr>
            <a:r>
              <a:rPr lang="zh-CN" altLang="en-US">
                <a:latin typeface="Arial"/>
                <a:cs typeface="Arial"/>
              </a:rPr>
              <a:t>Solve the bottleneck in shuffle</a:t>
            </a:r>
            <a:endParaRPr lang="zh-CN" altLang="en-US" dirty="0">
              <a:latin typeface="Arial"/>
              <a:cs typeface="Arial"/>
            </a:endParaRPr>
          </a:p>
          <a:p>
            <a:pPr lvl="1">
              <a:buFont typeface="Courier New"/>
              <a:buChar char="o"/>
            </a:pPr>
            <a:r>
              <a:rPr lang="zh-CN" altLang="en-US">
                <a:latin typeface="Arial"/>
                <a:cs typeface="Arial"/>
              </a:rPr>
              <a:t>Do some tests and experiments to evaluate our framework</a:t>
            </a:r>
          </a:p>
          <a:p>
            <a:pPr lvl="1">
              <a:buFont typeface="Courier New"/>
              <a:buChar char="o"/>
            </a:pPr>
            <a:r>
              <a:rPr lang="zh-CN" altLang="en-US">
                <a:latin typeface="Arial"/>
                <a:cs typeface="Arial"/>
              </a:rPr>
              <a:t>Try to make it a simple library for testing MapReduce</a:t>
            </a:r>
          </a:p>
          <a:p>
            <a:r>
              <a:rPr lang="zh-CN" altLang="en-US">
                <a:latin typeface="Arial"/>
                <a:cs typeface="Arial"/>
              </a:rPr>
              <a:t>Keep working on our analysis on parallelism of the framework, and solve the problem</a:t>
            </a:r>
          </a:p>
        </p:txBody>
      </p:sp>
    </p:spTree>
    <p:extLst>
      <p:ext uri="{BB962C8B-B14F-4D97-AF65-F5344CB8AC3E}">
        <p14:creationId xmlns:p14="http://schemas.microsoft.com/office/powerpoint/2010/main" val="3687121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E344A-83A1-BF14-E82D-671526D4051C}"/>
              </a:ext>
            </a:extLst>
          </p:cNvPr>
          <p:cNvSpPr>
            <a:spLocks noGrp="1"/>
          </p:cNvSpPr>
          <p:nvPr>
            <p:ph type="title"/>
          </p:nvPr>
        </p:nvSpPr>
        <p:spPr/>
        <p:txBody>
          <a:bodyPr/>
          <a:lstStyle/>
          <a:p>
            <a:r>
              <a:rPr lang="zh-CN" altLang="en-US">
                <a:latin typeface="Times New Roman"/>
                <a:cs typeface="Times New Roman"/>
              </a:rPr>
              <a:t>Conclusion</a:t>
            </a:r>
          </a:p>
        </p:txBody>
      </p:sp>
      <p:sp>
        <p:nvSpPr>
          <p:cNvPr id="3" name="内容占位符 2">
            <a:extLst>
              <a:ext uri="{FF2B5EF4-FFF2-40B4-BE49-F238E27FC236}">
                <a16:creationId xmlns:a16="http://schemas.microsoft.com/office/drawing/2014/main" id="{7BC6AD44-9798-5FAA-D75C-8CD0B7AEEE30}"/>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MapReduce is a parallel computing model, and is conceptually simple.</a:t>
            </a:r>
          </a:p>
          <a:p>
            <a:r>
              <a:rPr lang="zh-CN" altLang="en-US">
                <a:latin typeface="Arial"/>
                <a:cs typeface="Arial"/>
              </a:rPr>
              <a:t>Many algorithms can be written in parallel forms following the MapReduce model, including complicated algorithms.</a:t>
            </a:r>
          </a:p>
          <a:p>
            <a:r>
              <a:rPr lang="zh-CN" altLang="en-US">
                <a:latin typeface="Arial"/>
                <a:cs typeface="Arial"/>
              </a:rPr>
              <a:t>We are trying to build a MapReduce framework that is easy to deploy.</a:t>
            </a:r>
          </a:p>
          <a:p>
            <a:r>
              <a:rPr lang="zh-CN" altLang="en-US">
                <a:latin typeface="Arial"/>
                <a:cs typeface="Arial"/>
              </a:rPr>
              <a:t>We are trying to analyze the parallelism of our framework on different algorithms.</a:t>
            </a:r>
          </a:p>
        </p:txBody>
      </p:sp>
    </p:spTree>
    <p:extLst>
      <p:ext uri="{BB962C8B-B14F-4D97-AF65-F5344CB8AC3E}">
        <p14:creationId xmlns:p14="http://schemas.microsoft.com/office/powerpoint/2010/main" val="2126649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56092A-FAE6-6C64-5E89-69CB4EC3F721}"/>
              </a:ext>
            </a:extLst>
          </p:cNvPr>
          <p:cNvSpPr txBox="1"/>
          <p:nvPr/>
        </p:nvSpPr>
        <p:spPr>
          <a:xfrm>
            <a:off x="1228725" y="3075057"/>
            <a:ext cx="3838575" cy="707886"/>
          </a:xfrm>
          <a:prstGeom prst="rect">
            <a:avLst/>
          </a:prstGeom>
          <a:noFill/>
        </p:spPr>
        <p:txBody>
          <a:bodyPr wrap="square" rtlCol="0">
            <a:spAutoFit/>
          </a:bodyPr>
          <a:lstStyle/>
          <a:p>
            <a:r>
              <a:rPr lang="en-US" altLang="zh-CN" sz="4000">
                <a:solidFill>
                  <a:srgbClr val="6C7373"/>
                </a:solidFill>
                <a:latin typeface="Times New Roman" charset="0"/>
                <a:cs typeface="Times New Roman" charset="0"/>
              </a:rPr>
              <a:t>Thank you!</a:t>
            </a:r>
            <a:endParaRPr lang="zh-CN" altLang="en-US" sz="4000">
              <a:solidFill>
                <a:srgbClr val="6C7373"/>
              </a:solidFill>
              <a:latin typeface="Times New Roman" charset="0"/>
              <a:cs typeface="Times New Roman" charset="0"/>
            </a:endParaRPr>
          </a:p>
        </p:txBody>
      </p:sp>
      <p:sp>
        <p:nvSpPr>
          <p:cNvPr id="3" name="文本框 2">
            <a:extLst>
              <a:ext uri="{FF2B5EF4-FFF2-40B4-BE49-F238E27FC236}">
                <a16:creationId xmlns:a16="http://schemas.microsoft.com/office/drawing/2014/main" id="{DE047E49-C388-E5E1-2D01-E33B74DD516F}"/>
              </a:ext>
            </a:extLst>
          </p:cNvPr>
          <p:cNvSpPr txBox="1"/>
          <p:nvPr/>
        </p:nvSpPr>
        <p:spPr>
          <a:xfrm>
            <a:off x="1228725" y="1428750"/>
            <a:ext cx="3571875" cy="707886"/>
          </a:xfrm>
          <a:prstGeom prst="rect">
            <a:avLst/>
          </a:prstGeom>
          <a:noFill/>
        </p:spPr>
        <p:txBody>
          <a:bodyPr wrap="square" rtlCol="0">
            <a:spAutoFit/>
          </a:bodyPr>
          <a:lstStyle/>
          <a:p>
            <a:r>
              <a:rPr lang="en-US" altLang="zh-CN" sz="4000">
                <a:solidFill>
                  <a:srgbClr val="6C7373"/>
                </a:solidFill>
                <a:latin typeface="Times New Roman" charset="0"/>
                <a:cs typeface="Times New Roman" charset="0"/>
              </a:rPr>
              <a:t>Q &amp; A</a:t>
            </a:r>
            <a:endParaRPr lang="zh-CN" altLang="en-US" sz="4000">
              <a:solidFill>
                <a:srgbClr val="6C7373"/>
              </a:solidFill>
              <a:latin typeface="Times New Roman" charset="0"/>
              <a:cs typeface="Times New Roman" charset="0"/>
            </a:endParaRPr>
          </a:p>
        </p:txBody>
      </p:sp>
    </p:spTree>
    <p:extLst>
      <p:ext uri="{BB962C8B-B14F-4D97-AF65-F5344CB8AC3E}">
        <p14:creationId xmlns:p14="http://schemas.microsoft.com/office/powerpoint/2010/main" val="4190642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Solution: MapReduce</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Arial"/>
                <a:cs typeface="Arial"/>
              </a:rPr>
              <a:t>Scalability: Large Volume of Data</a:t>
            </a:r>
            <a:endParaRPr lang="en-US" sz="2400"/>
          </a:p>
          <a:p>
            <a:r>
              <a:rPr lang="en-US" sz="2400">
                <a:latin typeface="Arial"/>
                <a:cs typeface="Arial"/>
              </a:rPr>
              <a:t>Parallel Processing: Limited Computation Power on Single Machine</a:t>
            </a:r>
            <a:endParaRPr lang="en-US" sz="2400"/>
          </a:p>
          <a:p>
            <a:r>
              <a:rPr lang="en-US" sz="2400">
                <a:latin typeface="Arial"/>
                <a:cs typeface="Arial"/>
              </a:rPr>
              <a:t>Fault Tolerance: Hardware Failure</a:t>
            </a:r>
            <a:endParaRPr lang="en-US" sz="2400"/>
          </a:p>
          <a:p>
            <a:r>
              <a:rPr lang="en-US" sz="2400">
                <a:latin typeface="Arial"/>
                <a:cs typeface="Arial"/>
              </a:rPr>
              <a:t>Simple to Implement: Difficulty in Distribution and Parallelization</a:t>
            </a:r>
            <a:endParaRPr lang="en-US" sz="2400"/>
          </a:p>
          <a:p>
            <a:pPr marL="0" indent="0">
              <a:buNone/>
            </a:pPr>
            <a:endParaRPr lang="en" altLang="zh-CN" sz="1200"/>
          </a:p>
          <a:p>
            <a:pPr marL="0" indent="0">
              <a:buNone/>
            </a:pPr>
            <a:endParaRPr lang="en" altLang="zh-CN"/>
          </a:p>
          <a:p>
            <a:pPr marL="0" indent="0">
              <a:buNone/>
            </a:pPr>
            <a:endParaRPr lang="en" altLang="zh-CN"/>
          </a:p>
          <a:p>
            <a:pPr marL="0" indent="0">
              <a:buNone/>
            </a:pPr>
            <a:endParaRPr lang="en" altLang="zh-CN"/>
          </a:p>
        </p:txBody>
      </p:sp>
    </p:spTree>
    <p:extLst>
      <p:ext uri="{BB962C8B-B14F-4D97-AF65-F5344CB8AC3E}">
        <p14:creationId xmlns:p14="http://schemas.microsoft.com/office/powerpoint/2010/main" val="189408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0C820-36F4-4EEF-7E3E-A60D9E1662C1}"/>
              </a:ext>
            </a:extLst>
          </p:cNvPr>
          <p:cNvSpPr>
            <a:spLocks noGrp="1"/>
          </p:cNvSpPr>
          <p:nvPr>
            <p:ph type="title"/>
          </p:nvPr>
        </p:nvSpPr>
        <p:spPr/>
        <p:txBody>
          <a:bodyPr/>
          <a:lstStyle/>
          <a:p>
            <a:r>
              <a:rPr lang="zh-CN" altLang="en-US">
                <a:latin typeface="Times New Roman"/>
                <a:cs typeface="Times New Roman"/>
              </a:rPr>
              <a:t>MapReduce Structure</a:t>
            </a: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58F7E0F-8993-2F07-7685-C7CD1D171743}"/>
                  </a:ext>
                </a:extLst>
              </p:cNvPr>
              <p:cNvSpPr>
                <a:spLocks noGrp="1"/>
              </p:cNvSpPr>
              <p:nvPr>
                <p:ph idx="1"/>
              </p:nvPr>
            </p:nvSpPr>
            <p:spPr/>
            <p:txBody>
              <a:bodyPr/>
              <a:lstStyle/>
              <a:p>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𝑖</m:t>
                        </m:r>
                      </m:sub>
                    </m:sSub>
                  </m:oMath>
                </a14:m>
                <a:endParaRPr lang="zh-CN" altLang="en-US"/>
              </a:p>
            </p:txBody>
          </p:sp>
        </mc:Choice>
        <mc:Fallback>
          <p:sp>
            <p:nvSpPr>
              <p:cNvPr id="3" name="内容占位符 2">
                <a:extLst>
                  <a:ext uri="{FF2B5EF4-FFF2-40B4-BE49-F238E27FC236}">
                    <a16:creationId xmlns:a16="http://schemas.microsoft.com/office/drawing/2014/main" id="{458F7E0F-8993-2F07-7685-C7CD1D17174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3" descr="A diagram of a program&#10;&#10;Description automatically generated">
            <a:extLst>
              <a:ext uri="{FF2B5EF4-FFF2-40B4-BE49-F238E27FC236}">
                <a16:creationId xmlns:a16="http://schemas.microsoft.com/office/drawing/2014/main" id="{E8AD5F33-1CA0-D65D-40EC-A27FA667F9B7}"/>
              </a:ext>
            </a:extLst>
          </p:cNvPr>
          <p:cNvPicPr>
            <a:picLocks noChangeAspect="1"/>
          </p:cNvPicPr>
          <p:nvPr/>
        </p:nvPicPr>
        <p:blipFill>
          <a:blip r:embed="rId4"/>
          <a:stretch>
            <a:fillRect/>
          </a:stretch>
        </p:blipFill>
        <p:spPr>
          <a:xfrm>
            <a:off x="449227" y="1369895"/>
            <a:ext cx="7826891" cy="4862489"/>
          </a:xfrm>
          <a:prstGeom prst="rect">
            <a:avLst/>
          </a:prstGeom>
        </p:spPr>
      </p:pic>
    </p:spTree>
    <p:extLst>
      <p:ext uri="{BB962C8B-B14F-4D97-AF65-F5344CB8AC3E}">
        <p14:creationId xmlns:p14="http://schemas.microsoft.com/office/powerpoint/2010/main" val="2135140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Input and Output</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Arial"/>
                <a:cs typeface="Arial"/>
              </a:rPr>
              <a:t>MapReduce model working on &lt;Key, Value&gt; pairs</a:t>
            </a:r>
            <a:endParaRPr lang="en-US" sz="2400"/>
          </a:p>
          <a:p>
            <a:endParaRPr lang="en-US" sz="2400">
              <a:latin typeface="Arial"/>
              <a:cs typeface="Arial"/>
            </a:endParaRPr>
          </a:p>
          <a:p>
            <a:endParaRPr lang="en-US" sz="2400">
              <a:latin typeface="Arial"/>
              <a:cs typeface="Arial"/>
            </a:endParaRPr>
          </a:p>
          <a:p>
            <a:pPr marL="0" indent="0">
              <a:buNone/>
            </a:pPr>
            <a:r>
              <a:rPr lang="en-US" sz="2000">
                <a:latin typeface="Arial"/>
                <a:cs typeface="Arial"/>
              </a:rPr>
              <a:t>Example: word count</a:t>
            </a:r>
          </a:p>
          <a:p>
            <a:pPr marL="0" indent="0">
              <a:buNone/>
            </a:pPr>
            <a:r>
              <a:rPr lang="en-US" sz="2000">
                <a:latin typeface="Arial"/>
                <a:cs typeface="Arial"/>
              </a:rPr>
              <a:t>Input:</a:t>
            </a:r>
          </a:p>
          <a:p>
            <a:pPr marL="0" indent="0">
              <a:buNone/>
            </a:pPr>
            <a:r>
              <a:rPr lang="en-US" sz="2000">
                <a:latin typeface="Arial"/>
                <a:cs typeface="Arial"/>
              </a:rPr>
              <a:t>&lt;document name, document content&gt;</a:t>
            </a:r>
          </a:p>
          <a:p>
            <a:pPr marL="0" indent="0">
              <a:buNone/>
            </a:pPr>
            <a:r>
              <a:rPr lang="en-US" sz="2000">
                <a:latin typeface="Arial"/>
                <a:cs typeface="Arial"/>
              </a:rPr>
              <a:t>Document content: I love to learn parallel computing. I love it too.</a:t>
            </a:r>
            <a:endParaRPr lang="en-US" sz="2000">
              <a:cs typeface="Arial"/>
            </a:endParaRPr>
          </a:p>
          <a:p>
            <a:pPr marL="0" indent="0">
              <a:buNone/>
            </a:pPr>
            <a:r>
              <a:rPr lang="en-US" sz="2000">
                <a:latin typeface="Arial"/>
                <a:cs typeface="Arial"/>
              </a:rPr>
              <a:t>Output:</a:t>
            </a:r>
            <a:endParaRPr lang="en-US" sz="2000">
              <a:cs typeface="Arial"/>
            </a:endParaRPr>
          </a:p>
          <a:p>
            <a:pPr marL="0" indent="0">
              <a:buNone/>
            </a:pPr>
            <a:r>
              <a:rPr lang="en-US" sz="2000">
                <a:latin typeface="Arial"/>
                <a:cs typeface="Arial"/>
              </a:rPr>
              <a:t>I 2, love 2,to 1, learn 1, parallel 1, computing , too 1.</a:t>
            </a:r>
            <a:endParaRPr lang="en-US" sz="2000">
              <a:cs typeface="Arial"/>
            </a:endParaRPr>
          </a:p>
          <a:p>
            <a:pPr marL="0" indent="0">
              <a:buNone/>
            </a:pPr>
            <a:endParaRPr lang="en-US" sz="2400">
              <a:latin typeface="Arial"/>
              <a:cs typeface="Arial"/>
            </a:endParaRPr>
          </a:p>
        </p:txBody>
      </p:sp>
      <p:pic>
        <p:nvPicPr>
          <p:cNvPr id="4" name="Picture 3" descr="A black and white text&#10;&#10;Description automatically generated">
            <a:extLst>
              <a:ext uri="{FF2B5EF4-FFF2-40B4-BE49-F238E27FC236}">
                <a16:creationId xmlns:a16="http://schemas.microsoft.com/office/drawing/2014/main" id="{CA95BF50-B484-5129-C34A-C6ADFE14C599}"/>
              </a:ext>
            </a:extLst>
          </p:cNvPr>
          <p:cNvPicPr>
            <a:picLocks noChangeAspect="1"/>
          </p:cNvPicPr>
          <p:nvPr/>
        </p:nvPicPr>
        <p:blipFill>
          <a:blip r:embed="rId3"/>
          <a:stretch>
            <a:fillRect/>
          </a:stretch>
        </p:blipFill>
        <p:spPr>
          <a:xfrm>
            <a:off x="1682804" y="2242440"/>
            <a:ext cx="4196763" cy="612195"/>
          </a:xfrm>
          <a:prstGeom prst="rect">
            <a:avLst/>
          </a:prstGeom>
        </p:spPr>
      </p:pic>
    </p:spTree>
    <p:extLst>
      <p:ext uri="{BB962C8B-B14F-4D97-AF65-F5344CB8AC3E}">
        <p14:creationId xmlns:p14="http://schemas.microsoft.com/office/powerpoint/2010/main" val="1375904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0C820-36F4-4EEF-7E3E-A60D9E1662C1}"/>
              </a:ext>
            </a:extLst>
          </p:cNvPr>
          <p:cNvSpPr>
            <a:spLocks noGrp="1"/>
          </p:cNvSpPr>
          <p:nvPr>
            <p:ph type="title"/>
          </p:nvPr>
        </p:nvSpPr>
        <p:spPr/>
        <p:txBody>
          <a:bodyPr/>
          <a:lstStyle/>
          <a:p>
            <a:r>
              <a:rPr lang="zh-CN" altLang="en-US">
                <a:latin typeface="Times New Roman"/>
                <a:cs typeface="Times New Roman"/>
              </a:rPr>
              <a:t>MapReduce Structure</a:t>
            </a:r>
            <a:endParaRPr lang="zh-CN" altLang="en-US"/>
          </a:p>
        </p:txBody>
      </p:sp>
      <p:pic>
        <p:nvPicPr>
          <p:cNvPr id="4" name="Picture 3" descr="A diagram of a program&#10;&#10;Description automatically generated">
            <a:extLst>
              <a:ext uri="{FF2B5EF4-FFF2-40B4-BE49-F238E27FC236}">
                <a16:creationId xmlns:a16="http://schemas.microsoft.com/office/drawing/2014/main" id="{E8AD5F33-1CA0-D65D-40EC-A27FA667F9B7}"/>
              </a:ext>
            </a:extLst>
          </p:cNvPr>
          <p:cNvPicPr>
            <a:picLocks noChangeAspect="1"/>
          </p:cNvPicPr>
          <p:nvPr/>
        </p:nvPicPr>
        <p:blipFill rotWithShape="1">
          <a:blip r:embed="rId2"/>
          <a:srcRect l="8746" r="-97" b="156"/>
          <a:stretch/>
        </p:blipFill>
        <p:spPr>
          <a:xfrm>
            <a:off x="218708" y="1478753"/>
            <a:ext cx="6026826" cy="4094093"/>
          </a:xfrm>
          <a:prstGeom prst="rect">
            <a:avLst/>
          </a:prstGeom>
        </p:spPr>
      </p:pic>
      <p:sp>
        <p:nvSpPr>
          <p:cNvPr id="7" name="TextBox 6">
            <a:extLst>
              <a:ext uri="{FF2B5EF4-FFF2-40B4-BE49-F238E27FC236}">
                <a16:creationId xmlns:a16="http://schemas.microsoft.com/office/drawing/2014/main" id="{BA5D3FFF-3384-3575-BCFB-624F3211F758}"/>
              </a:ext>
            </a:extLst>
          </p:cNvPr>
          <p:cNvSpPr txBox="1"/>
          <p:nvPr/>
        </p:nvSpPr>
        <p:spPr>
          <a:xfrm>
            <a:off x="5199529" y="1319093"/>
            <a:ext cx="359228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atin typeface="Times New Roman"/>
                <a:cs typeface="Times New Roman"/>
              </a:rPr>
              <a:t>Split and copy</a:t>
            </a:r>
          </a:p>
          <a:p>
            <a:pPr marL="342900" indent="-342900">
              <a:buAutoNum type="arabicPeriod"/>
            </a:pPr>
            <a:r>
              <a:rPr lang="en-US">
                <a:latin typeface="Times New Roman"/>
                <a:cs typeface="Times New Roman"/>
              </a:rPr>
              <a:t>Work assignment</a:t>
            </a:r>
          </a:p>
          <a:p>
            <a:pPr marL="342900" indent="-342900">
              <a:buAutoNum type="arabicPeriod"/>
            </a:pPr>
            <a:r>
              <a:rPr lang="en-US">
                <a:latin typeface="Times New Roman"/>
                <a:cs typeface="Times New Roman"/>
              </a:rPr>
              <a:t>Map and store in buffer</a:t>
            </a:r>
          </a:p>
          <a:p>
            <a:pPr marL="342900" indent="-342900">
              <a:buAutoNum type="arabicPeriod"/>
            </a:pPr>
            <a:r>
              <a:rPr lang="en-US">
                <a:latin typeface="Times New Roman"/>
                <a:cs typeface="Times New Roman"/>
              </a:rPr>
              <a:t>Written to local disk and partitioned into R regions</a:t>
            </a:r>
          </a:p>
          <a:p>
            <a:pPr marL="342900" indent="-342900">
              <a:buAutoNum type="arabicPeriod"/>
            </a:pPr>
            <a:r>
              <a:rPr lang="en-US">
                <a:latin typeface="Times New Roman"/>
                <a:cs typeface="Times New Roman"/>
              </a:rPr>
              <a:t>Reducer fetch result</a:t>
            </a:r>
          </a:p>
          <a:p>
            <a:pPr marL="342900" indent="-342900">
              <a:buAutoNum type="arabicPeriod"/>
            </a:pPr>
            <a:r>
              <a:rPr lang="en-US">
                <a:latin typeface="Times New Roman"/>
                <a:cs typeface="Times New Roman"/>
              </a:rPr>
              <a:t>Reduce data and output</a:t>
            </a:r>
          </a:p>
          <a:p>
            <a:pPr marL="342900" indent="-342900">
              <a:buAutoNum type="arabicPeriod"/>
            </a:pPr>
            <a:r>
              <a:rPr lang="en-US">
                <a:latin typeface="Times New Roman"/>
                <a:cs typeface="Times New Roman"/>
              </a:rPr>
              <a:t>Pass output to user</a:t>
            </a:r>
          </a:p>
          <a:p>
            <a:pPr marL="342900" indent="-342900">
              <a:buAutoNum type="arabicPeriod"/>
            </a:pPr>
            <a:endParaRPr lang="en-US">
              <a:latin typeface="Times New Roman"/>
              <a:cs typeface="Times New Roman"/>
            </a:endParaRPr>
          </a:p>
          <a:p>
            <a:pPr marL="342900" indent="-342900">
              <a:buAutoNum type="arabicPeriod"/>
            </a:pPr>
            <a:endParaRPr lang="en-US">
              <a:latin typeface="Times New Roman"/>
              <a:cs typeface="Times New Roman"/>
            </a:endParaRPr>
          </a:p>
        </p:txBody>
      </p:sp>
    </p:spTree>
    <p:extLst>
      <p:ext uri="{BB962C8B-B14F-4D97-AF65-F5344CB8AC3E}">
        <p14:creationId xmlns:p14="http://schemas.microsoft.com/office/powerpoint/2010/main" val="1447013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DDF64-C915-07DA-95EB-AAA849FF93A2}"/>
              </a:ext>
            </a:extLst>
          </p:cNvPr>
          <p:cNvSpPr>
            <a:spLocks noGrp="1"/>
          </p:cNvSpPr>
          <p:nvPr>
            <p:ph type="title"/>
          </p:nvPr>
        </p:nvSpPr>
        <p:spPr/>
        <p:txBody>
          <a:bodyPr/>
          <a:lstStyle/>
          <a:p>
            <a:r>
              <a:rPr lang="zh-CN" altLang="en-US">
                <a:latin typeface="Times New Roman"/>
                <a:cs typeface="Times New Roman"/>
              </a:rPr>
              <a:t>Correctness of MapReduce</a:t>
            </a:r>
            <a:endParaRPr lang="zh-CN" altLang="en-US"/>
          </a:p>
        </p:txBody>
      </p:sp>
      <p:sp>
        <p:nvSpPr>
          <p:cNvPr id="3" name="内容占位符 2">
            <a:extLst>
              <a:ext uri="{FF2B5EF4-FFF2-40B4-BE49-F238E27FC236}">
                <a16:creationId xmlns:a16="http://schemas.microsoft.com/office/drawing/2014/main" id="{14F0DF03-4382-C302-5A34-8689974F3E57}"/>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The Deterministic MapReduce Class(DMRC)</a:t>
            </a:r>
          </a:p>
          <a:p>
            <a:r>
              <a:rPr lang="zh-CN" altLang="en-US">
                <a:latin typeface="Arial"/>
                <a:cs typeface="Arial"/>
              </a:rPr>
              <a:t>Machine number: </a:t>
            </a:r>
            <a:endParaRPr lang="zh-CN" altLang="en-US" dirty="0"/>
          </a:p>
          <a:p>
            <a:r>
              <a:rPr lang="zh-CN" altLang="en-US">
                <a:latin typeface="Arial"/>
                <a:cs typeface="Arial"/>
              </a:rPr>
              <a:t>Memory Limit of one machine: </a:t>
            </a:r>
            <a:endParaRPr lang="zh-CN" altLang="en-US" dirty="0"/>
          </a:p>
          <a:p>
            <a:r>
              <a:rPr lang="zh-CN" altLang="en-US">
                <a:latin typeface="Arial"/>
                <a:cs typeface="Arial"/>
              </a:rPr>
              <a:t>Total space: </a:t>
            </a:r>
            <a:endParaRPr lang="zh-CN" altLang="en-US" dirty="0"/>
          </a:p>
          <a:p>
            <a:r>
              <a:rPr lang="zh-CN" altLang="en-US">
                <a:latin typeface="Arial"/>
                <a:cs typeface="Arial"/>
              </a:rPr>
              <a:t>To be prove: </a:t>
            </a:r>
            <a:r>
              <a:rPr lang="zh-CN">
                <a:latin typeface="Arial"/>
                <a:cs typeface="Arial"/>
              </a:rPr>
              <a:t>shuffle step</a:t>
            </a:r>
            <a:r>
              <a:rPr lang="zh-CN" altLang="en-US">
                <a:latin typeface="Arial"/>
                <a:cs typeface="Arial"/>
              </a:rPr>
              <a:t> </a:t>
            </a:r>
            <a:r>
              <a:rPr lang="en-US" altLang="en-US" dirty="0">
                <a:latin typeface="Arial"/>
                <a:cs typeface="Arial"/>
              </a:rPr>
              <a:t>can</a:t>
            </a:r>
            <a:r>
              <a:rPr lang="zh-CN">
                <a:latin typeface="Arial"/>
                <a:cs typeface="Arial"/>
              </a:rPr>
              <a:t> place all of the values associated with a key on one machine</a:t>
            </a:r>
            <a:r>
              <a:rPr lang="zh-CN" altLang="en-US">
                <a:latin typeface="Arial"/>
                <a:cs typeface="Arial"/>
              </a:rPr>
              <a:t> </a:t>
            </a:r>
            <a:r>
              <a:rPr lang="zh-CN">
                <a:latin typeface="Arial"/>
                <a:cs typeface="Arial"/>
              </a:rPr>
              <a:t>without violating the memory constraints. </a:t>
            </a:r>
            <a:endParaRPr lang="zh-CN" altLang="en-US" dirty="0"/>
          </a:p>
          <a:p>
            <a:endParaRPr lang="zh-CN" altLang="en-US"/>
          </a:p>
        </p:txBody>
      </p:sp>
      <p:pic>
        <p:nvPicPr>
          <p:cNvPr id="4" name="Picture 3">
            <a:extLst>
              <a:ext uri="{FF2B5EF4-FFF2-40B4-BE49-F238E27FC236}">
                <a16:creationId xmlns:a16="http://schemas.microsoft.com/office/drawing/2014/main" id="{E55E6091-4578-EEE8-73FC-5B9ACDE93F94}"/>
              </a:ext>
            </a:extLst>
          </p:cNvPr>
          <p:cNvPicPr>
            <a:picLocks noChangeAspect="1"/>
          </p:cNvPicPr>
          <p:nvPr/>
        </p:nvPicPr>
        <p:blipFill>
          <a:blip r:embed="rId2"/>
          <a:stretch>
            <a:fillRect/>
          </a:stretch>
        </p:blipFill>
        <p:spPr>
          <a:xfrm>
            <a:off x="3956500" y="2177811"/>
            <a:ext cx="1311921" cy="472625"/>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9B74818A-7CC6-6B4F-8CAF-CB7C09F787C9}"/>
              </a:ext>
            </a:extLst>
          </p:cNvPr>
          <p:cNvPicPr>
            <a:picLocks noChangeAspect="1"/>
          </p:cNvPicPr>
          <p:nvPr/>
        </p:nvPicPr>
        <p:blipFill>
          <a:blip r:embed="rId2"/>
          <a:stretch>
            <a:fillRect/>
          </a:stretch>
        </p:blipFill>
        <p:spPr>
          <a:xfrm>
            <a:off x="5851385" y="2649846"/>
            <a:ext cx="1311921" cy="472625"/>
          </a:xfrm>
          <a:prstGeom prst="rect">
            <a:avLst/>
          </a:prstGeom>
        </p:spPr>
      </p:pic>
      <p:pic>
        <p:nvPicPr>
          <p:cNvPr id="6" name="Picture 5">
            <a:extLst>
              <a:ext uri="{FF2B5EF4-FFF2-40B4-BE49-F238E27FC236}">
                <a16:creationId xmlns:a16="http://schemas.microsoft.com/office/drawing/2014/main" id="{2F44DCF1-39F8-337B-B85D-B0B694ED2286}"/>
              </a:ext>
            </a:extLst>
          </p:cNvPr>
          <p:cNvPicPr>
            <a:picLocks noChangeAspect="1"/>
          </p:cNvPicPr>
          <p:nvPr/>
        </p:nvPicPr>
        <p:blipFill>
          <a:blip r:embed="rId3"/>
          <a:stretch>
            <a:fillRect/>
          </a:stretch>
        </p:blipFill>
        <p:spPr>
          <a:xfrm>
            <a:off x="2968007" y="3152817"/>
            <a:ext cx="1292871" cy="498418"/>
          </a:xfrm>
          <a:prstGeom prst="rect">
            <a:avLst/>
          </a:prstGeom>
        </p:spPr>
      </p:pic>
    </p:spTree>
    <p:extLst>
      <p:ext uri="{BB962C8B-B14F-4D97-AF65-F5344CB8AC3E}">
        <p14:creationId xmlns:p14="http://schemas.microsoft.com/office/powerpoint/2010/main" val="278310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text&#10;&#10;Description automatically generated">
            <a:extLst>
              <a:ext uri="{FF2B5EF4-FFF2-40B4-BE49-F238E27FC236}">
                <a16:creationId xmlns:a16="http://schemas.microsoft.com/office/drawing/2014/main" id="{138460F2-B64D-28F7-CD02-7C565A68BEEC}"/>
              </a:ext>
            </a:extLst>
          </p:cNvPr>
          <p:cNvPicPr>
            <a:picLocks noGrp="1" noChangeAspect="1"/>
          </p:cNvPicPr>
          <p:nvPr>
            <p:ph idx="1"/>
          </p:nvPr>
        </p:nvPicPr>
        <p:blipFill>
          <a:blip r:embed="rId2"/>
          <a:stretch>
            <a:fillRect/>
          </a:stretch>
        </p:blipFill>
        <p:spPr>
          <a:xfrm>
            <a:off x="297533" y="315006"/>
            <a:ext cx="4765282" cy="1920004"/>
          </a:xfrm>
        </p:spPr>
      </p:pic>
      <p:pic>
        <p:nvPicPr>
          <p:cNvPr id="5" name="Picture 4" descr="A black text on a white background&#10;&#10;Description automatically generated">
            <a:extLst>
              <a:ext uri="{FF2B5EF4-FFF2-40B4-BE49-F238E27FC236}">
                <a16:creationId xmlns:a16="http://schemas.microsoft.com/office/drawing/2014/main" id="{0C6B5C45-2C99-A357-6A11-87F1BDDD353A}"/>
              </a:ext>
            </a:extLst>
          </p:cNvPr>
          <p:cNvPicPr>
            <a:picLocks noChangeAspect="1"/>
          </p:cNvPicPr>
          <p:nvPr/>
        </p:nvPicPr>
        <p:blipFill>
          <a:blip r:embed="rId3"/>
          <a:stretch>
            <a:fillRect/>
          </a:stretch>
        </p:blipFill>
        <p:spPr>
          <a:xfrm>
            <a:off x="300754" y="2297303"/>
            <a:ext cx="6101394" cy="1852046"/>
          </a:xfrm>
          <a:prstGeom prst="rect">
            <a:avLst/>
          </a:prstGeom>
        </p:spPr>
      </p:pic>
      <p:pic>
        <p:nvPicPr>
          <p:cNvPr id="6" name="Picture 5" descr="A math equations on a white background&#10;&#10;Description automatically generated">
            <a:extLst>
              <a:ext uri="{FF2B5EF4-FFF2-40B4-BE49-F238E27FC236}">
                <a16:creationId xmlns:a16="http://schemas.microsoft.com/office/drawing/2014/main" id="{A7AAAB7E-339F-3FD1-7E68-4085C55B01D5}"/>
              </a:ext>
            </a:extLst>
          </p:cNvPr>
          <p:cNvPicPr>
            <a:picLocks noChangeAspect="1"/>
          </p:cNvPicPr>
          <p:nvPr/>
        </p:nvPicPr>
        <p:blipFill>
          <a:blip r:embed="rId4"/>
          <a:stretch>
            <a:fillRect/>
          </a:stretch>
        </p:blipFill>
        <p:spPr>
          <a:xfrm>
            <a:off x="246807" y="4146163"/>
            <a:ext cx="4826898" cy="1573210"/>
          </a:xfrm>
          <a:prstGeom prst="rect">
            <a:avLst/>
          </a:prstGeom>
        </p:spPr>
      </p:pic>
    </p:spTree>
    <p:extLst>
      <p:ext uri="{BB962C8B-B14F-4D97-AF65-F5344CB8AC3E}">
        <p14:creationId xmlns:p14="http://schemas.microsoft.com/office/powerpoint/2010/main" val="362353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A0ACA-458C-046B-74C7-23EDD98E5E6E}"/>
              </a:ext>
            </a:extLst>
          </p:cNvPr>
          <p:cNvSpPr>
            <a:spLocks noGrp="1"/>
          </p:cNvSpPr>
          <p:nvPr>
            <p:ph type="title"/>
          </p:nvPr>
        </p:nvSpPr>
        <p:spPr/>
        <p:txBody>
          <a:bodyPr/>
          <a:lstStyle/>
          <a:p>
            <a:r>
              <a:rPr lang="en-US" altLang="zh-CN" dirty="0">
                <a:latin typeface="Times New Roman"/>
                <a:cs typeface="Times New Roman"/>
              </a:rPr>
              <a:t>Future Work in Paper review</a:t>
            </a:r>
            <a:endParaRPr lang="zh-CN" dirty="0"/>
          </a:p>
        </p:txBody>
      </p:sp>
      <p:sp>
        <p:nvSpPr>
          <p:cNvPr id="3" name="内容占位符 2">
            <a:extLst>
              <a:ext uri="{FF2B5EF4-FFF2-40B4-BE49-F238E27FC236}">
                <a16:creationId xmlns:a16="http://schemas.microsoft.com/office/drawing/2014/main" id="{EB6549B1-D2C7-6531-8800-656F0DD12868}"/>
              </a:ext>
            </a:extLst>
          </p:cNvPr>
          <p:cNvSpPr>
            <a:spLocks noGrp="1"/>
          </p:cNvSpPr>
          <p:nvPr>
            <p:ph idx="1"/>
          </p:nvPr>
        </p:nvSpPr>
        <p:spPr/>
        <p:txBody>
          <a:bodyPr vert="horz" lIns="91440" tIns="45720" rIns="91440" bIns="45720" rtlCol="0" anchor="t">
            <a:normAutofit/>
          </a:bodyPr>
          <a:lstStyle/>
          <a:p>
            <a:r>
              <a:rPr lang="zh-CN" altLang="en-US">
                <a:latin typeface="Arial"/>
                <a:cs typeface="Arial"/>
              </a:rPr>
              <a:t>Kepp working on paper review and gain deeper understanding of DMRC class and relation between MRC/DMRC/NC/P</a:t>
            </a:r>
          </a:p>
          <a:p>
            <a:r>
              <a:rPr lang="zh-CN" altLang="en-US">
                <a:latin typeface="Arial"/>
                <a:cs typeface="Arial"/>
              </a:rPr>
              <a:t>Evaluate different complicate algorithm in MapReduce: find MST and try to abstract the design process of MapReduce algorithm</a:t>
            </a:r>
            <a:endParaRPr lang="zh-CN" altLang="en-US" dirty="0">
              <a:latin typeface="Arial"/>
              <a:cs typeface="Arial"/>
            </a:endParaRPr>
          </a:p>
        </p:txBody>
      </p:sp>
    </p:spTree>
    <p:extLst>
      <p:ext uri="{BB962C8B-B14F-4D97-AF65-F5344CB8AC3E}">
        <p14:creationId xmlns:p14="http://schemas.microsoft.com/office/powerpoint/2010/main" val="248790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EE109AC8D0C142A8411FCBB7E15E60" ma:contentTypeVersion="3" ma:contentTypeDescription="Create a new document." ma:contentTypeScope="" ma:versionID="f2f74625b43eaa38fa73c33245960522">
  <xsd:schema xmlns:xsd="http://www.w3.org/2001/XMLSchema" xmlns:xs="http://www.w3.org/2001/XMLSchema" xmlns:p="http://schemas.microsoft.com/office/2006/metadata/properties" xmlns:ns2="ddec4c39-affe-4919-bd35-60d70733e5ab" targetNamespace="http://schemas.microsoft.com/office/2006/metadata/properties" ma:root="true" ma:fieldsID="85a159b17e0aad0627cd8f2644d4e4b8" ns2:_="">
    <xsd:import namespace="ddec4c39-affe-4919-bd35-60d70733e5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ec4c39-affe-4919-bd35-60d70733e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15F04A-382D-4773-8503-2AA89235D1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A7E400-5FC7-4C86-972C-78B9ADEB32E5}">
  <ds:schemaRefs>
    <ds:schemaRef ds:uri="http://schemas.microsoft.com/sharepoint/v3/contenttype/forms"/>
  </ds:schemaRefs>
</ds:datastoreItem>
</file>

<file path=customXml/itemProps3.xml><?xml version="1.0" encoding="utf-8"?>
<ds:datastoreItem xmlns:ds="http://schemas.openxmlformats.org/officeDocument/2006/customXml" ds:itemID="{5718B39B-E041-401B-AEA3-B6171A138579}">
  <ds:schemaRefs>
    <ds:schemaRef ds:uri="ddec4c39-affe-4919-bd35-60d70733e5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23</Slides>
  <Notes>5</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Exploration and Implementation of MapReduce </vt:lpstr>
      <vt:lpstr>Background</vt:lpstr>
      <vt:lpstr>Solution: MapReduce</vt:lpstr>
      <vt:lpstr>MapReduce Structure</vt:lpstr>
      <vt:lpstr>Input and Output</vt:lpstr>
      <vt:lpstr>MapReduce Structure</vt:lpstr>
      <vt:lpstr>Correctness of MapReduce</vt:lpstr>
      <vt:lpstr>PowerPoint Presentation</vt:lpstr>
      <vt:lpstr>Future Work in Paper review</vt:lpstr>
      <vt:lpstr>Implementation</vt:lpstr>
      <vt:lpstr>Implementation</vt:lpstr>
      <vt:lpstr>Implementation</vt:lpstr>
      <vt:lpstr>Implementation</vt:lpstr>
      <vt:lpstr>Implementation</vt:lpstr>
      <vt:lpstr>Implementation</vt:lpstr>
      <vt:lpstr>Implementation</vt:lpstr>
      <vt:lpstr>Analysis on the Parallelism</vt:lpstr>
      <vt:lpstr>Analysis on the Parallelism</vt:lpstr>
      <vt:lpstr>Analysis on the Parallelism</vt:lpstr>
      <vt:lpstr>Analysis on the Parallelism</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revision>305</cp:revision>
  <dcterms:created xsi:type="dcterms:W3CDTF">2013-07-09T17:46:55Z</dcterms:created>
  <dcterms:modified xsi:type="dcterms:W3CDTF">2023-11-29T15:31:51Z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0x010100F1EE109AC8D0C142A8411FCBB7E15E60</vt:lpwstr>
  </property>
</Properties>
</file>