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09" r:id="rId2"/>
    <p:sldId id="413" r:id="rId3"/>
    <p:sldId id="414" r:id="rId4"/>
    <p:sldId id="416" r:id="rId5"/>
    <p:sldId id="417" r:id="rId6"/>
    <p:sldId id="519" r:id="rId7"/>
    <p:sldId id="520" r:id="rId8"/>
    <p:sldId id="418" r:id="rId9"/>
    <p:sldId id="488" r:id="rId10"/>
    <p:sldId id="422" r:id="rId11"/>
    <p:sldId id="492"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64" autoAdjust="0"/>
    <p:restoredTop sz="76599"/>
  </p:normalViewPr>
  <p:slideViewPr>
    <p:cSldViewPr snapToGrid="0" showGuides="1">
      <p:cViewPr varScale="1">
        <p:scale>
          <a:sx n="83" d="100"/>
          <a:sy n="83" d="100"/>
        </p:scale>
        <p:origin x="2064" y="192"/>
      </p:cViewPr>
      <p:guideLst>
        <p:guide orient="horz" pos="2263"/>
        <p:guide pos="3840"/>
      </p:guideLst>
    </p:cSldViewPr>
  </p:slideViewPr>
  <p:notesTextViewPr>
    <p:cViewPr>
      <p:scale>
        <a:sx n="3" d="2"/>
        <a:sy n="3" d="2"/>
      </p:scale>
      <p:origin x="0" y="0"/>
    </p:cViewPr>
  </p:notesTextViewPr>
  <p:sorterViewPr>
    <p:cViewPr>
      <p:scale>
        <a:sx n="88" d="100"/>
        <a:sy n="88"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2023/12/13</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2023/12/13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Today I will </a:t>
            </a:r>
            <a:r>
              <a:rPr lang="en-US" altLang="zh-CN" b="0" i="0" u="none" strike="noStrike" dirty="0">
                <a:solidFill>
                  <a:srgbClr val="374151"/>
                </a:solidFill>
                <a:effectLst/>
                <a:latin typeface="Söhne"/>
              </a:rPr>
              <a:t>present my work on the "Obesity Level Predictor"  for the final project,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uncover patterns, correlations, and insights that could contribute to a better understanding of these health conditions and potentially aid/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eɪd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their prediction</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During the course of the project, various challenges emerged, one of which could be related to the HTML format and the implementation of the model results' transmission to the prediction results web interface.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kumimoji="1" lang="en-US" altLang="zh-CN" dirty="0"/>
              <a:t>And </a:t>
            </a:r>
            <a:r>
              <a:rPr kumimoji="1" lang="en-US" altLang="zh-CN" sz="1800" dirty="0">
                <a:effectLst/>
                <a:latin typeface="等线" panose="02010600030101010101" pitchFamily="2" charset="-122"/>
                <a:cs typeface="Times New Roman" panose="02020603050405020304" pitchFamily="18" charset="0"/>
              </a:rPr>
              <a:t>a</a:t>
            </a:r>
            <a:r>
              <a:rPr lang="en-US" altLang="zh-CN" sz="1800" dirty="0">
                <a:effectLst/>
                <a:latin typeface="等线" panose="02010600030101010101" pitchFamily="2" charset="-122"/>
                <a:cs typeface="Times New Roman" panose="02020603050405020304" pitchFamily="18" charset="0"/>
              </a:rPr>
              <a:t>n unexpected result from the analysis was that category '1', which represents the '</a:t>
            </a:r>
            <a:r>
              <a:rPr lang="en-US" altLang="zh-CN" sz="1800" dirty="0" err="1">
                <a:effectLst/>
                <a:latin typeface="等线" panose="02010600030101010101" pitchFamily="2" charset="-122"/>
                <a:cs typeface="Times New Roman" panose="02020603050405020304" pitchFamily="18" charset="0"/>
              </a:rPr>
              <a:t>Normal_Weight</a:t>
            </a:r>
            <a:r>
              <a:rPr lang="en-US" altLang="zh-CN" sz="1800" dirty="0">
                <a:effectLst/>
                <a:latin typeface="等线" panose="02010600030101010101" pitchFamily="2" charset="-122"/>
                <a:cs typeface="Times New Roman" panose="02020603050405020304" pitchFamily="18" charset="0"/>
              </a:rPr>
              <a:t>' group, showed a notably very low precision. This is surprising because one might expect the '</a:t>
            </a:r>
            <a:r>
              <a:rPr lang="en-US" altLang="zh-CN" sz="1800" dirty="0" err="1">
                <a:effectLst/>
                <a:latin typeface="等线" panose="02010600030101010101" pitchFamily="2" charset="-122"/>
                <a:cs typeface="Times New Roman" panose="02020603050405020304" pitchFamily="18" charset="0"/>
              </a:rPr>
              <a:t>Normal_Weight</a:t>
            </a:r>
            <a:r>
              <a:rPr lang="en-US" altLang="zh-CN" sz="1800" dirty="0">
                <a:effectLst/>
                <a:latin typeface="等线" panose="02010600030101010101" pitchFamily="2" charset="-122"/>
                <a:cs typeface="Times New Roman" panose="02020603050405020304" pitchFamily="18" charset="0"/>
              </a:rPr>
              <a:t>' category to be the most balanced and well-represented in the dataset, leading to more accurate predictions. </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194" name="幻灯片图像占位符 8193"/>
          <p:cNvSpPr>
            <a:spLocks noGrp="1" noRot="1" noChangeAspect="1" noTextEdit="1"/>
          </p:cNvSpPr>
          <p:nvPr>
            <p:ph type="sldImg"/>
          </p:nvPr>
        </p:nvSpPr>
        <p:spPr/>
      </p:sp>
      <p:sp>
        <p:nvSpPr>
          <p:cNvPr id="8195" name="文本占位符 8194"/>
          <p:cNvSpPr>
            <a:spLocks noGrp="1" noRot="1"/>
          </p:cNvSpPr>
          <p:nvPr>
            <p:ph type="body" idx="1"/>
          </p:nvPr>
        </p:nvSpPr>
        <p:spPr/>
        <p:txBody>
          <a:bodyPr anchor="ctr"/>
          <a:lstStyle/>
          <a:p>
            <a:pPr lvl="0"/>
            <a:r>
              <a:rPr lang="en-US" altLang="zh-CN" dirty="0"/>
              <a:t>First let’s see the dataset.</a:t>
            </a:r>
            <a:r>
              <a:rPr lang="en-US" altLang="zh-CN" sz="1800" dirty="0">
                <a:effectLst/>
                <a:latin typeface="等线" panose="02010600030101010101" pitchFamily="2" charset="-122"/>
                <a:cs typeface="Times New Roman" panose="02020603050405020304" pitchFamily="18" charset="0"/>
              </a:rPr>
              <a:t> The obesity dataset is a rich collection of data aimed at estimating obesity levels in individuals. It includes a wide demographic from these three countries, covering ages between 14 and 61.</a:t>
            </a:r>
            <a:r>
              <a:rPr lang="zh-CN" altLang="zh-CN" dirty="0">
                <a:effectLst/>
              </a:rPr>
              <a:t> </a:t>
            </a:r>
            <a:endParaRPr lang="en-US" altLang="zh-CN" dirty="0">
              <a:effectLst/>
            </a:endParaRPr>
          </a:p>
          <a:p>
            <a:pPr lvl="0"/>
            <a:r>
              <a:rPr lang="en-US" altLang="zh-CN" sz="1800" dirty="0">
                <a:effectLst/>
                <a:latin typeface="等线" panose="02010600030101010101" pitchFamily="2" charset="-122"/>
                <a:cs typeface="Times New Roman" panose="02020603050405020304" pitchFamily="18" charset="0"/>
              </a:rPr>
              <a:t>This dataset covers 17 distinct attributes across 2,111 records, some attributes related  with </a:t>
            </a:r>
            <a:r>
              <a:rPr lang="en-US" altLang="zh-CN" sz="1800" u="none" dirty="0">
                <a:effectLst/>
                <a:latin typeface="等线" panose="02010600030101010101" pitchFamily="2" charset="-122"/>
                <a:cs typeface="Times New Roman" panose="02020603050405020304" pitchFamily="18" charset="0"/>
              </a:rPr>
              <a:t>eating habit</a:t>
            </a:r>
            <a:r>
              <a:rPr lang="zh-CN" altLang="zh-CN" u="none" dirty="0">
                <a:effectLst/>
              </a:rPr>
              <a:t> </a:t>
            </a:r>
            <a:r>
              <a:rPr lang="en-US" altLang="zh-CN" u="none" dirty="0">
                <a:effectLst/>
              </a:rPr>
              <a:t>like </a:t>
            </a:r>
            <a:r>
              <a:rPr kumimoji="1" lang="en-US" altLang="zh-CN" dirty="0">
                <a:solidFill>
                  <a:schemeClr val="accent1"/>
                </a:solidFill>
              </a:rPr>
              <a:t>Frequent consumption of high caloric/</a:t>
            </a:r>
            <a:r>
              <a:rPr kumimoji="1" lang="en-US" altLang="zh-CN" dirty="0" err="1">
                <a:solidFill>
                  <a:schemeClr val="accent1"/>
                </a:solidFill>
              </a:rPr>
              <a:t>kəˈlɒrɪk</a:t>
            </a:r>
            <a:r>
              <a:rPr kumimoji="1" lang="en-US" altLang="zh-CN" dirty="0">
                <a:solidFill>
                  <a:schemeClr val="accent1"/>
                </a:solidFill>
              </a:rPr>
              <a:t>/ food, some </a:t>
            </a:r>
            <a:r>
              <a:rPr kumimoji="1" lang="en-US" altLang="zh-CN" sz="1800" dirty="0">
                <a:solidFill>
                  <a:schemeClr val="accent1"/>
                </a:solidFill>
                <a:effectLst/>
                <a:latin typeface="等线" panose="02010600030101010101" pitchFamily="2" charset="-122"/>
                <a:cs typeface="Times New Roman" panose="02020603050405020304" pitchFamily="18" charset="0"/>
              </a:rPr>
              <a:t>r</a:t>
            </a:r>
            <a:r>
              <a:rPr lang="en-US" altLang="zh-CN" sz="1800" dirty="0">
                <a:effectLst/>
                <a:latin typeface="等线" panose="02010600030101010101" pitchFamily="2" charset="-122"/>
                <a:cs typeface="Times New Roman" panose="02020603050405020304" pitchFamily="18" charset="0"/>
              </a:rPr>
              <a:t>elated with </a:t>
            </a:r>
            <a:r>
              <a:rPr lang="en-US" altLang="zh-CN" sz="1800" u="none" dirty="0">
                <a:effectLst/>
                <a:latin typeface="等线" panose="02010600030101010101" pitchFamily="2" charset="-122"/>
                <a:cs typeface="Times New Roman" panose="02020603050405020304" pitchFamily="18" charset="0"/>
              </a:rPr>
              <a:t>physical condition like</a:t>
            </a:r>
            <a:r>
              <a:rPr lang="en-US" altLang="zh-CN" sz="1800" dirty="0">
                <a:effectLst/>
                <a:latin typeface="等线" panose="02010600030101010101" pitchFamily="2" charset="-122"/>
                <a:cs typeface="Times New Roman" panose="02020603050405020304" pitchFamily="18" charset="0"/>
              </a:rPr>
              <a:t> Calories consumption monitoring, and others such as family history with overweight, </a:t>
            </a:r>
            <a:r>
              <a:rPr kumimoji="1" lang="en-US" altLang="zh-CN" dirty="0">
                <a:solidFill>
                  <a:schemeClr val="accent1"/>
                </a:solidFill>
              </a:rPr>
              <a:t>Gender, Age, Height and Weight. And our aim is to predict the outcome obesity level including these 7 categories.</a:t>
            </a:r>
          </a:p>
          <a:p>
            <a:pPr lvl="0"/>
            <a:r>
              <a:rPr lang="en-US" altLang="zh-CN" u="none" dirty="0"/>
              <a:t>My motivations for the project are to increase awareness of obesity which is </a:t>
            </a:r>
            <a:r>
              <a:rPr lang="en-US" altLang="zh-CN" sz="1800" dirty="0">
                <a:effectLst/>
                <a:latin typeface="等线" panose="02010600030101010101" pitchFamily="2" charset="-122"/>
                <a:cs typeface="Times New Roman" panose="02020603050405020304" pitchFamily="18" charset="0"/>
              </a:rPr>
              <a:t> a critical global health issue</a:t>
            </a:r>
            <a:r>
              <a:rPr lang="zh-CN" altLang="zh-CN" dirty="0">
                <a:effectLst/>
              </a:rPr>
              <a:t> </a:t>
            </a:r>
            <a:r>
              <a:rPr lang="en-US" altLang="zh-CN" dirty="0">
                <a:effectLst/>
              </a:rPr>
              <a:t>and to provide insights </a:t>
            </a:r>
            <a:r>
              <a:rPr lang="en-US" altLang="zh-CN" sz="1800" dirty="0">
                <a:effectLst/>
                <a:latin typeface="等线" panose="02010600030101010101" pitchFamily="2" charset="-122"/>
                <a:cs typeface="Times New Roman" panose="02020603050405020304" pitchFamily="18" charset="0"/>
              </a:rPr>
              <a:t>into the varying factors contributing to obesity</a:t>
            </a:r>
            <a:r>
              <a:rPr lang="zh-CN" altLang="zh-CN" dirty="0">
                <a:effectLst/>
              </a:rPr>
              <a:t> </a:t>
            </a:r>
            <a:r>
              <a:rPr lang="en-US" altLang="zh-CN" u="none" dirty="0"/>
              <a:t>  </a:t>
            </a:r>
            <a:endParaRPr lang="zh-CN" altLang="en-US" u="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acquire the csv file from Kaggle and here’s the link</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And </a:t>
            </a:r>
            <a:r>
              <a:rPr kumimoji="1" lang="en-US" altLang="zh-CN" dirty="0">
                <a:solidFill>
                  <a:schemeClr val="accent1"/>
                </a:solidFill>
              </a:rPr>
              <a:t>The dataset is well-annotated with comprehensive metadata, The attributes are clearly defined and the license is </a:t>
            </a:r>
            <a:r>
              <a:rPr lang="en-US" altLang="zh-CN" sz="1800" dirty="0">
                <a:effectLst/>
                <a:latin typeface="等线" panose="02010600030101010101" pitchFamily="2" charset="-122"/>
                <a:cs typeface="Times New Roman" panose="02020603050405020304" pitchFamily="18" charset="0"/>
              </a:rPr>
              <a:t>permissive and encourages sharing and adapting the dataset</a:t>
            </a:r>
            <a:r>
              <a:rPr lang="zh-CN" altLang="zh-CN" dirty="0">
                <a:effectLst/>
              </a:rPr>
              <a:t> </a:t>
            </a:r>
            <a:endParaRPr kumimoji="1" lang="en-US" altLang="zh-CN" dirty="0">
              <a:solidFill>
                <a:schemeClr val="accent1"/>
              </a:solidFill>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等线" panose="02010600030101010101" pitchFamily="2" charset="-122"/>
                <a:cs typeface="Times New Roman" panose="02020603050405020304" pitchFamily="18" charset="0"/>
              </a:rPr>
              <a:t>Now </a:t>
            </a:r>
            <a:r>
              <a:rPr lang="en-US" altLang="zh-CN" sz="1800" dirty="0">
                <a:effectLst/>
                <a:latin typeface="等线" panose="02010600030101010101" pitchFamily="2" charset="-122"/>
                <a:cs typeface="Times New Roman" panose="02020603050405020304" pitchFamily="18" charset="0"/>
              </a:rPr>
              <a:t>come to data preprocessing part.</a:t>
            </a:r>
            <a:r>
              <a:rPr lang="en-US" altLang="zh-CN" sz="2000" b="0" i="0" u="none" strike="noStrike" dirty="0">
                <a:solidFill>
                  <a:srgbClr val="3C4043"/>
                </a:solidFill>
                <a:effectLst/>
                <a:latin typeface="Inter"/>
              </a:rPr>
              <a:t> We can see that the data contains numerical data and continuous data, so it can be used for analysis based on algorithms of classification. Then we check for the missing data, and </a:t>
            </a:r>
            <a:r>
              <a:rPr lang="en-US" altLang="zh-CN" sz="1800" dirty="0">
                <a:effectLst/>
                <a:latin typeface="等线" panose="02010600030101010101" pitchFamily="2" charset="-122"/>
                <a:cs typeface="Times New Roman" panose="02020603050405020304" pitchFamily="18" charset="0"/>
              </a:rPr>
              <a:t>There is no missing values for all columns. For the ease of data analysis, we convert</a:t>
            </a:r>
            <a:r>
              <a:rPr lang="zh-CN" altLang="zh-CN" dirty="0">
                <a:effectLst/>
              </a:rPr>
              <a:t> </a:t>
            </a:r>
            <a:r>
              <a:rPr kumimoji="1" lang="en-US" altLang="zh-CN" dirty="0">
                <a:solidFill>
                  <a:schemeClr val="accent1"/>
                </a:solidFill>
              </a:rPr>
              <a:t>categorical variables into numeric form. For instance, the gender column, female is map into 0, male is 1</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800" dirty="0"/>
              <a:t>For summary statistics</a:t>
            </a:r>
            <a:r>
              <a:rPr kumimoji="1" lang="en-US" altLang="zh-CN" sz="1800" b="0" dirty="0"/>
              <a:t>, We </a:t>
            </a:r>
            <a:r>
              <a:rPr lang="en-US" altLang="zh-CN" sz="1800" b="0" dirty="0">
                <a:effectLst/>
                <a:latin typeface="等线" panose="02010600030101010101" pitchFamily="2" charset="-122"/>
                <a:cs typeface="Times New Roman" panose="02020603050405020304" pitchFamily="18" charset="0"/>
              </a:rPr>
              <a:t>Check the Skewness and the Kurtosis/</a:t>
            </a:r>
            <a:r>
              <a:rPr lang="en-US" altLang="zh-CN" sz="1800" b="0" dirty="0" err="1">
                <a:effectLst/>
                <a:latin typeface="等线" panose="02010600030101010101" pitchFamily="2" charset="-122"/>
                <a:cs typeface="Times New Roman" panose="02020603050405020304" pitchFamily="18" charset="0"/>
              </a:rPr>
              <a:t>kərˈtoʊsɪs</a:t>
            </a:r>
            <a:r>
              <a:rPr lang="en-US" altLang="zh-CN" sz="1800" b="0" dirty="0">
                <a:effectLst/>
                <a:latin typeface="等线" panose="02010600030101010101" pitchFamily="2" charset="-122"/>
                <a:cs typeface="Times New Roman" panose="02020603050405020304" pitchFamily="18" charset="0"/>
              </a:rPr>
              <a:t>/ of the numerical data. From the </a:t>
            </a:r>
            <a:r>
              <a:rPr lang="en-US" altLang="zh-CN" sz="1800" dirty="0">
                <a:effectLst/>
                <a:latin typeface="等线" panose="02010600030101010101" pitchFamily="2" charset="-122"/>
                <a:cs typeface="Times New Roman" panose="02020603050405020304" pitchFamily="18" charset="0"/>
              </a:rPr>
              <a:t>general guideline</a:t>
            </a:r>
            <a:r>
              <a:rPr lang="zh-CN" altLang="zh-CN" sz="1800" dirty="0">
                <a:effectLst/>
              </a:rPr>
              <a:t> </a:t>
            </a:r>
            <a:r>
              <a:rPr lang="en-US" altLang="zh-CN" sz="1800" b="0" dirty="0">
                <a:effectLst/>
                <a:latin typeface="等线" panose="02010600030101010101" pitchFamily="2" charset="-122"/>
                <a:cs typeface="Times New Roman" panose="02020603050405020304" pitchFamily="18" charset="0"/>
              </a:rPr>
              <a:t>that if the skewness is less than -1 or greater than 1, the data are highly skewed, and </a:t>
            </a:r>
            <a:r>
              <a:rPr lang="en-US" altLang="zh-CN" sz="1800" dirty="0">
                <a:effectLst/>
                <a:latin typeface="等线" panose="02010600030101010101" pitchFamily="2" charset="-122"/>
                <a:cs typeface="Times New Roman" panose="02020603050405020304" pitchFamily="18" charset="0"/>
              </a:rPr>
              <a:t>if the kurtosis is greater than 2, the distribution is too peaked. So we visualize the two variables "Age" and "Height", to see the </a:t>
            </a:r>
            <a:r>
              <a:rPr lang="en-US" altLang="zh-CN" sz="1800">
                <a:effectLst/>
                <a:latin typeface="等线" panose="02010600030101010101" pitchFamily="2" charset="-122"/>
                <a:cs typeface="Times New Roman" panose="02020603050405020304" pitchFamily="18" charset="0"/>
              </a:rPr>
              <a:t>shape and </a:t>
            </a:r>
            <a:r>
              <a:rPr lang="en-US" altLang="zh-CN" sz="1800" dirty="0">
                <a:effectLst/>
                <a:latin typeface="等线" panose="02010600030101010101" pitchFamily="2" charset="-122"/>
                <a:cs typeface="Times New Roman" panose="02020603050405020304" pitchFamily="18" charset="0"/>
              </a:rPr>
              <a:t>kurtosis.</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dirty="0">
                <a:effectLst/>
                <a:latin typeface="等线" panose="02010600030101010101" pitchFamily="2" charset="-122"/>
                <a:cs typeface="Times New Roman" panose="02020603050405020304" pitchFamily="18" charset="0"/>
              </a:rPr>
              <a:t>Then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surprisingly find that the "Age" variable is significantly skewed and has outliers (Most ages are between 19 and 25), but the "Height" variable is distributed normally.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this is another interesting figure consisting </a:t>
            </a:r>
            <a:r>
              <a:rPr kumimoji="1" lang="en-US" altLang="zh-CN" dirty="0">
                <a:solidFill>
                  <a:schemeClr val="accent1"/>
                </a:solidFill>
              </a:rPr>
              <a:t>of two separate plots for 'Female' and 'Male', allowing for a gender-specific analysis. </a:t>
            </a:r>
          </a:p>
          <a:p>
            <a:r>
              <a:rPr lang="en-US" altLang="zh-CN" sz="1800" dirty="0">
                <a:effectLst/>
                <a:latin typeface="等线" panose="02010600030101010101" pitchFamily="2" charset="-122"/>
                <a:cs typeface="Times New Roman" panose="02020603050405020304" pitchFamily="18" charset="0"/>
              </a:rPr>
              <a:t>We can see that </a:t>
            </a:r>
            <a:r>
              <a:rPr lang="en-US" altLang="zh-CN" sz="1800" b="1" dirty="0" err="1">
                <a:effectLst/>
                <a:latin typeface="等线" panose="02010600030101010101" pitchFamily="2" charset="-122"/>
                <a:cs typeface="Times New Roman" panose="02020603050405020304" pitchFamily="18" charset="0"/>
              </a:rPr>
              <a:t>Obesity_Type_III</a:t>
            </a:r>
            <a:r>
              <a:rPr lang="en-US" altLang="zh-CN" sz="1800" b="1" dirty="0">
                <a:effectLst/>
                <a:latin typeface="等线" panose="02010600030101010101" pitchFamily="2" charset="-122"/>
                <a:cs typeface="Times New Roman" panose="02020603050405020304" pitchFamily="18" charset="0"/>
              </a:rPr>
              <a:t>, </a:t>
            </a:r>
            <a:r>
              <a:rPr lang="en-US" altLang="zh-CN" sz="1800" b="0" dirty="0">
                <a:effectLst/>
                <a:latin typeface="等线" panose="02010600030101010101" pitchFamily="2" charset="-122"/>
                <a:cs typeface="Times New Roman" panose="02020603050405020304" pitchFamily="18" charset="0"/>
              </a:rPr>
              <a:t>the pink dots</a:t>
            </a:r>
            <a:r>
              <a:rPr lang="en-US" altLang="zh-CN" sz="1800" b="1" dirty="0">
                <a:effectLst/>
                <a:latin typeface="等线" panose="02010600030101010101" pitchFamily="2" charset="-122"/>
                <a:cs typeface="Times New Roman" panose="02020603050405020304" pitchFamily="18" charset="0"/>
              </a:rPr>
              <a:t>,</a:t>
            </a:r>
            <a:r>
              <a:rPr lang="en-US" altLang="zh-CN" sz="1800" dirty="0">
                <a:effectLst/>
                <a:latin typeface="等线" panose="02010600030101010101" pitchFamily="2" charset="-122"/>
                <a:cs typeface="Times New Roman" panose="02020603050405020304" pitchFamily="18" charset="0"/>
              </a:rPr>
              <a:t> the majority of the points go to women, with only one point referring to a single man; </a:t>
            </a:r>
            <a:r>
              <a:rPr lang="en-US" altLang="zh-CN" sz="1800" b="1" dirty="0" err="1">
                <a:effectLst/>
                <a:latin typeface="等线" panose="02010600030101010101" pitchFamily="2" charset="-122"/>
                <a:cs typeface="Times New Roman" panose="02020603050405020304" pitchFamily="18" charset="0"/>
              </a:rPr>
              <a:t>Obesity_Type_II</a:t>
            </a:r>
            <a:r>
              <a:rPr lang="en-US" altLang="zh-CN" sz="1800" dirty="0">
                <a:effectLst/>
                <a:latin typeface="等线" panose="02010600030101010101" pitchFamily="2" charset="-122"/>
                <a:cs typeface="Times New Roman" panose="02020603050405020304" pitchFamily="18" charset="0"/>
              </a:rPr>
              <a:t> brown dots, the majority of the points go to men, with two points going to women</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Here </a:t>
            </a:r>
            <a:r>
              <a:rPr lang="en-US" altLang="zh-CN" sz="1800" dirty="0">
                <a:effectLst/>
                <a:latin typeface="等线" panose="02010600030101010101" pitchFamily="2" charset="-122"/>
                <a:cs typeface="Times New Roman" panose="02020603050405020304" pitchFamily="18" charset="0"/>
              </a:rPr>
              <a:t>We also can visualize the strength and direction of the linear relationships between our variables</a:t>
            </a:r>
            <a:r>
              <a:rPr lang="zh-CN" altLang="zh-CN" dirty="0">
                <a:effectLst/>
              </a:rPr>
              <a:t> </a:t>
            </a:r>
            <a:r>
              <a:rPr lang="en-US" altLang="zh-CN" dirty="0">
                <a:effectLst/>
              </a:rPr>
              <a:t>by correlation heatmap. And we can see that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Age and Transportation used (MTRANS) seem to have a negative correlation, suggesting that as age increases, people are more likely to choose automobile or bike. In addition,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Family_history_with_overweight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has a moderately positive correlation with 'Weight', which might indicate a genetic or lifestyle influence on weight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For data analysis, we choose K nearest neighbor as the </a:t>
            </a:r>
            <a:r>
              <a:rPr kumimoji="1" lang="en-US" altLang="zh-CN" b="0" dirty="0">
                <a:solidFill>
                  <a:schemeClr val="accent1"/>
                </a:solidFill>
              </a:rPr>
              <a:t>Analytical Method with </a:t>
            </a:r>
            <a:r>
              <a:rPr kumimoji="1" lang="en-US" altLang="zh-CN" dirty="0">
                <a:solidFill>
                  <a:schemeClr val="accent1"/>
                </a:solidFill>
              </a:rPr>
              <a:t>80% of data as training set, 20% as test set, K = 5</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0" dirty="0"/>
              <a:t>We have some surprises and insights from the results. First is </a:t>
            </a:r>
            <a:r>
              <a:rPr kumimoji="1"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 confusion matrix shows some misclassifications, particularly for the class labeled '1’. And The results show that some categories, such as those labeled '3' and '4', have very high precision and recall, meaning the model performs exceptionally well in classifying these categories. In contrast, category '1' shows notably lower precision and recall, indicating the model struggles with this particular class. And finally, </a:t>
            </a:r>
            <a:r>
              <a:rPr lang="en-US" altLang="zh-CN" sz="1800" dirty="0">
                <a:effectLst/>
                <a:latin typeface="等线" panose="02010600030101010101" pitchFamily="2" charset="-122"/>
                <a:cs typeface="Times New Roman" panose="02020603050405020304" pitchFamily="18" charset="0"/>
              </a:rPr>
              <a:t>The overall accuracy of the model is 0.82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now I will demonstrate my web interface</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8" name="等腰三角形 7"/>
          <p:cNvSpPr/>
          <p:nvPr userDrawn="1"/>
        </p:nvSpPr>
        <p:spPr>
          <a:xfrm>
            <a:off x="-92075" y="6482715"/>
            <a:ext cx="12284075" cy="375920"/>
          </a:xfrm>
          <a:prstGeom prst="triangle">
            <a:avLst>
              <a:gd name="adj" fmla="val 100000"/>
            </a:avLst>
          </a:prstGeom>
          <a:solidFill>
            <a:schemeClr val="bg2">
              <a:lumMod val="9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90000"/>
                  <a:lumOff val="1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mt="30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2023/12/13</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ravindpcoder/obesity-or-cvd-risk-classifyregressorclu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默认文件1582550235302"/>
          <p:cNvPicPr>
            <a:picLocks noChangeAspect="1"/>
          </p:cNvPicPr>
          <p:nvPr/>
        </p:nvPicPr>
        <p:blipFill>
          <a:blip r:embed="rId4"/>
          <a:stretch>
            <a:fillRect/>
          </a:stretch>
        </p:blipFill>
        <p:spPr>
          <a:xfrm>
            <a:off x="574675" y="1097915"/>
            <a:ext cx="9795538" cy="4168800"/>
          </a:xfrm>
          <a:prstGeom prst="rect">
            <a:avLst/>
          </a:prstGeom>
        </p:spPr>
      </p:pic>
      <p:sp>
        <p:nvSpPr>
          <p:cNvPr id="4098" name="标题 4097"/>
          <p:cNvSpPr>
            <a:spLocks noGrp="1"/>
          </p:cNvSpPr>
          <p:nvPr>
            <p:ph type="ctrTitle"/>
          </p:nvPr>
        </p:nvSpPr>
        <p:spPr>
          <a:xfrm>
            <a:off x="6263498" y="2478446"/>
            <a:ext cx="5791835" cy="1113790"/>
          </a:xfrm>
        </p:spPr>
        <p:txBody>
          <a:bodyPr anchor="b" anchorCtr="1">
            <a:noAutofit/>
          </a:bodyPr>
          <a:lstStyle/>
          <a:p>
            <a:pPr defTabSz="914400">
              <a:buSzTx/>
            </a:pPr>
            <a:r>
              <a:rPr lang="en-US" altLang="zh-CN" sz="4800" kern="1200" spc="0" baseline="0" dirty="0">
                <a:solidFill>
                  <a:schemeClr val="accent6">
                    <a:lumMod val="60000"/>
                    <a:lumOff val="40000"/>
                  </a:schemeClr>
                </a:solidFill>
                <a:latin typeface="American Typewriter" panose="02090604020004020304" pitchFamily="18" charset="0"/>
                <a:ea typeface="华文琥珀" panose="02010800040101010101" pitchFamily="2" charset="-122"/>
                <a:cs typeface="微软雅黑 Light" panose="020B0502040204020203" charset="-122"/>
              </a:rPr>
              <a:t>Obesity Level Predictor</a:t>
            </a:r>
            <a:br>
              <a:rPr lang="en-US" altLang="zh-CN" sz="4800" kern="1200" spc="0" baseline="0" dirty="0">
                <a:solidFill>
                  <a:schemeClr val="accent6">
                    <a:lumMod val="60000"/>
                    <a:lumOff val="40000"/>
                  </a:schemeClr>
                </a:solidFill>
                <a:latin typeface="American Typewriter" panose="02090604020004020304" pitchFamily="18" charset="0"/>
                <a:ea typeface="华文琥珀" panose="02010800040101010101" pitchFamily="2" charset="-122"/>
                <a:cs typeface="微软雅黑 Light" panose="020B0502040204020203" charset="-122"/>
              </a:rPr>
            </a:br>
            <a:r>
              <a:rPr lang="en-US" altLang="zh-CN" sz="1800" b="0" kern="1200" spc="0" baseline="0" dirty="0">
                <a:solidFill>
                  <a:schemeClr val="accent1"/>
                </a:solidFill>
                <a:latin typeface="+mj-lt"/>
                <a:ea typeface="华文楷体" panose="02010600040101010101" pitchFamily="2" charset="-122"/>
                <a:cs typeface="微软雅黑 Light" panose="020B0502040204020203" charset="-122"/>
              </a:rPr>
              <a:t>API development</a:t>
            </a:r>
            <a:endParaRPr lang="zh-CN" altLang="en-US" sz="1800" b="0" kern="1200" spc="0" baseline="0" dirty="0">
              <a:solidFill>
                <a:schemeClr val="accent1"/>
              </a:solidFill>
              <a:latin typeface="+mj-lt"/>
              <a:ea typeface="华文楷体" panose="02010600040101010101" pitchFamily="2" charset="-122"/>
              <a:cs typeface="微软雅黑 Light" panose="020B0502040204020203" charset="-122"/>
            </a:endParaRPr>
          </a:p>
        </p:txBody>
      </p:sp>
      <p:grpSp>
        <p:nvGrpSpPr>
          <p:cNvPr id="75" name="组合 74"/>
          <p:cNvGrpSpPr/>
          <p:nvPr/>
        </p:nvGrpSpPr>
        <p:grpSpPr>
          <a:xfrm>
            <a:off x="7803966" y="3798768"/>
            <a:ext cx="2897262" cy="603335"/>
            <a:chOff x="7598226" y="974057"/>
            <a:chExt cx="2897262" cy="603335"/>
          </a:xfrm>
        </p:grpSpPr>
        <p:grpSp>
          <p:nvGrpSpPr>
            <p:cNvPr id="38" name="组合 37"/>
            <p:cNvGrpSpPr/>
            <p:nvPr/>
          </p:nvGrpSpPr>
          <p:grpSpPr>
            <a:xfrm>
              <a:off x="7598226" y="974057"/>
              <a:ext cx="602129" cy="602129"/>
              <a:chOff x="4092575" y="674688"/>
              <a:chExt cx="3171825" cy="3171825"/>
            </a:xfrm>
          </p:grpSpPr>
          <p:sp>
            <p:nvSpPr>
              <p:cNvPr id="22" name="Oval 10"/>
              <p:cNvSpPr>
                <a:spLocks noChangeArrowheads="1"/>
              </p:cNvSpPr>
              <p:nvPr/>
            </p:nvSpPr>
            <p:spPr bwMode="auto">
              <a:xfrm>
                <a:off x="4092575" y="674688"/>
                <a:ext cx="3171825" cy="3171825"/>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37" name="组合 36"/>
              <p:cNvGrpSpPr/>
              <p:nvPr/>
            </p:nvGrpSpPr>
            <p:grpSpPr>
              <a:xfrm>
                <a:off x="4727575" y="1306513"/>
                <a:ext cx="1900238" cy="1903413"/>
                <a:chOff x="4727575" y="1306513"/>
                <a:chExt cx="1900238" cy="1903413"/>
              </a:xfrm>
            </p:grpSpPr>
            <p:sp>
              <p:nvSpPr>
                <p:cNvPr id="23" name="Freeform 11"/>
                <p:cNvSpPr/>
                <p:nvPr/>
              </p:nvSpPr>
              <p:spPr bwMode="auto">
                <a:xfrm>
                  <a:off x="5246688" y="1306513"/>
                  <a:ext cx="865188" cy="1411288"/>
                </a:xfrm>
                <a:custGeom>
                  <a:avLst/>
                  <a:gdLst>
                    <a:gd name="T0" fmla="*/ 16 w 230"/>
                    <a:gd name="T1" fmla="*/ 185 h 375"/>
                    <a:gd name="T2" fmla="*/ 64 w 230"/>
                    <a:gd name="T3" fmla="*/ 254 h 375"/>
                    <a:gd name="T4" fmla="*/ 60 w 230"/>
                    <a:gd name="T5" fmla="*/ 285 h 375"/>
                    <a:gd name="T6" fmla="*/ 46 w 230"/>
                    <a:gd name="T7" fmla="*/ 290 h 375"/>
                    <a:gd name="T8" fmla="*/ 54 w 230"/>
                    <a:gd name="T9" fmla="*/ 321 h 375"/>
                    <a:gd name="T10" fmla="*/ 64 w 230"/>
                    <a:gd name="T11" fmla="*/ 347 h 375"/>
                    <a:gd name="T12" fmla="*/ 74 w 230"/>
                    <a:gd name="T13" fmla="*/ 366 h 375"/>
                    <a:gd name="T14" fmla="*/ 77 w 230"/>
                    <a:gd name="T15" fmla="*/ 369 h 375"/>
                    <a:gd name="T16" fmla="*/ 84 w 230"/>
                    <a:gd name="T17" fmla="*/ 372 h 375"/>
                    <a:gd name="T18" fmla="*/ 95 w 230"/>
                    <a:gd name="T19" fmla="*/ 373 h 375"/>
                    <a:gd name="T20" fmla="*/ 105 w 230"/>
                    <a:gd name="T21" fmla="*/ 374 h 375"/>
                    <a:gd name="T22" fmla="*/ 115 w 230"/>
                    <a:gd name="T23" fmla="*/ 375 h 375"/>
                    <a:gd name="T24" fmla="*/ 118 w 230"/>
                    <a:gd name="T25" fmla="*/ 375 h 375"/>
                    <a:gd name="T26" fmla="*/ 125 w 230"/>
                    <a:gd name="T27" fmla="*/ 374 h 375"/>
                    <a:gd name="T28" fmla="*/ 135 w 230"/>
                    <a:gd name="T29" fmla="*/ 374 h 375"/>
                    <a:gd name="T30" fmla="*/ 145 w 230"/>
                    <a:gd name="T31" fmla="*/ 373 h 375"/>
                    <a:gd name="T32" fmla="*/ 155 w 230"/>
                    <a:gd name="T33" fmla="*/ 371 h 375"/>
                    <a:gd name="T34" fmla="*/ 159 w 230"/>
                    <a:gd name="T35" fmla="*/ 369 h 375"/>
                    <a:gd name="T36" fmla="*/ 165 w 230"/>
                    <a:gd name="T37" fmla="*/ 357 h 375"/>
                    <a:gd name="T38" fmla="*/ 175 w 230"/>
                    <a:gd name="T39" fmla="*/ 327 h 375"/>
                    <a:gd name="T40" fmla="*/ 184 w 230"/>
                    <a:gd name="T41" fmla="*/ 290 h 375"/>
                    <a:gd name="T42" fmla="*/ 169 w 230"/>
                    <a:gd name="T43" fmla="*/ 285 h 375"/>
                    <a:gd name="T44" fmla="*/ 166 w 230"/>
                    <a:gd name="T45" fmla="*/ 255 h 375"/>
                    <a:gd name="T46" fmla="*/ 215 w 230"/>
                    <a:gd name="T47" fmla="*/ 184 h 375"/>
                    <a:gd name="T48" fmla="*/ 225 w 230"/>
                    <a:gd name="T49" fmla="*/ 178 h 375"/>
                    <a:gd name="T50" fmla="*/ 225 w 230"/>
                    <a:gd name="T51" fmla="*/ 126 h 375"/>
                    <a:gd name="T52" fmla="*/ 222 w 230"/>
                    <a:gd name="T53" fmla="*/ 123 h 375"/>
                    <a:gd name="T54" fmla="*/ 116 w 230"/>
                    <a:gd name="T55" fmla="*/ 0 h 375"/>
                    <a:gd name="T56" fmla="*/ 9 w 230"/>
                    <a:gd name="T57" fmla="*/ 123 h 375"/>
                    <a:gd name="T58" fmla="*/ 5 w 230"/>
                    <a:gd name="T59" fmla="*/ 126 h 375"/>
                    <a:gd name="T60" fmla="*/ 5 w 230"/>
                    <a:gd name="T61" fmla="*/ 178 h 375"/>
                    <a:gd name="T62" fmla="*/ 16 w 230"/>
                    <a:gd name="T63" fmla="*/ 18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375">
                      <a:moveTo>
                        <a:pt x="16" y="185"/>
                      </a:moveTo>
                      <a:cubicBezTo>
                        <a:pt x="25" y="214"/>
                        <a:pt x="42" y="238"/>
                        <a:pt x="64" y="254"/>
                      </a:cubicBezTo>
                      <a:cubicBezTo>
                        <a:pt x="60" y="285"/>
                        <a:pt x="60" y="285"/>
                        <a:pt x="60" y="285"/>
                      </a:cubicBezTo>
                      <a:cubicBezTo>
                        <a:pt x="46" y="290"/>
                        <a:pt x="46" y="290"/>
                        <a:pt x="46" y="290"/>
                      </a:cubicBezTo>
                      <a:cubicBezTo>
                        <a:pt x="47" y="299"/>
                        <a:pt x="50" y="310"/>
                        <a:pt x="54" y="321"/>
                      </a:cubicBezTo>
                      <a:cubicBezTo>
                        <a:pt x="57" y="330"/>
                        <a:pt x="61" y="339"/>
                        <a:pt x="64" y="347"/>
                      </a:cubicBezTo>
                      <a:cubicBezTo>
                        <a:pt x="68" y="355"/>
                        <a:pt x="72" y="363"/>
                        <a:pt x="74" y="366"/>
                      </a:cubicBezTo>
                      <a:cubicBezTo>
                        <a:pt x="75" y="368"/>
                        <a:pt x="76" y="369"/>
                        <a:pt x="77" y="369"/>
                      </a:cubicBezTo>
                      <a:cubicBezTo>
                        <a:pt x="79" y="370"/>
                        <a:pt x="81" y="371"/>
                        <a:pt x="84" y="372"/>
                      </a:cubicBezTo>
                      <a:cubicBezTo>
                        <a:pt x="88" y="372"/>
                        <a:pt x="91" y="373"/>
                        <a:pt x="95" y="373"/>
                      </a:cubicBezTo>
                      <a:cubicBezTo>
                        <a:pt x="98" y="374"/>
                        <a:pt x="101" y="374"/>
                        <a:pt x="105" y="374"/>
                      </a:cubicBezTo>
                      <a:cubicBezTo>
                        <a:pt x="108" y="374"/>
                        <a:pt x="112" y="374"/>
                        <a:pt x="115" y="375"/>
                      </a:cubicBezTo>
                      <a:cubicBezTo>
                        <a:pt x="116" y="375"/>
                        <a:pt x="117" y="375"/>
                        <a:pt x="118" y="375"/>
                      </a:cubicBezTo>
                      <a:cubicBezTo>
                        <a:pt x="120" y="375"/>
                        <a:pt x="122" y="375"/>
                        <a:pt x="125" y="374"/>
                      </a:cubicBezTo>
                      <a:cubicBezTo>
                        <a:pt x="128" y="374"/>
                        <a:pt x="131" y="374"/>
                        <a:pt x="135" y="374"/>
                      </a:cubicBezTo>
                      <a:cubicBezTo>
                        <a:pt x="138" y="374"/>
                        <a:pt x="142" y="373"/>
                        <a:pt x="145" y="373"/>
                      </a:cubicBezTo>
                      <a:cubicBezTo>
                        <a:pt x="149" y="372"/>
                        <a:pt x="152" y="371"/>
                        <a:pt x="155" y="371"/>
                      </a:cubicBezTo>
                      <a:cubicBezTo>
                        <a:pt x="156" y="370"/>
                        <a:pt x="158" y="370"/>
                        <a:pt x="159" y="369"/>
                      </a:cubicBezTo>
                      <a:cubicBezTo>
                        <a:pt x="160" y="368"/>
                        <a:pt x="163" y="364"/>
                        <a:pt x="165" y="357"/>
                      </a:cubicBezTo>
                      <a:cubicBezTo>
                        <a:pt x="169" y="349"/>
                        <a:pt x="172" y="338"/>
                        <a:pt x="175" y="327"/>
                      </a:cubicBezTo>
                      <a:cubicBezTo>
                        <a:pt x="179" y="314"/>
                        <a:pt x="182" y="300"/>
                        <a:pt x="184" y="290"/>
                      </a:cubicBezTo>
                      <a:cubicBezTo>
                        <a:pt x="169" y="285"/>
                        <a:pt x="169" y="285"/>
                        <a:pt x="169" y="285"/>
                      </a:cubicBezTo>
                      <a:cubicBezTo>
                        <a:pt x="166" y="255"/>
                        <a:pt x="166" y="255"/>
                        <a:pt x="166" y="255"/>
                      </a:cubicBezTo>
                      <a:cubicBezTo>
                        <a:pt x="188" y="239"/>
                        <a:pt x="206" y="214"/>
                        <a:pt x="215" y="184"/>
                      </a:cubicBezTo>
                      <a:cubicBezTo>
                        <a:pt x="219" y="183"/>
                        <a:pt x="223" y="181"/>
                        <a:pt x="225" y="178"/>
                      </a:cubicBezTo>
                      <a:cubicBezTo>
                        <a:pt x="229" y="173"/>
                        <a:pt x="230" y="133"/>
                        <a:pt x="225" y="126"/>
                      </a:cubicBezTo>
                      <a:cubicBezTo>
                        <a:pt x="225" y="124"/>
                        <a:pt x="223" y="123"/>
                        <a:pt x="222" y="123"/>
                      </a:cubicBezTo>
                      <a:cubicBezTo>
                        <a:pt x="217" y="54"/>
                        <a:pt x="171" y="0"/>
                        <a:pt x="116" y="0"/>
                      </a:cubicBezTo>
                      <a:cubicBezTo>
                        <a:pt x="60" y="0"/>
                        <a:pt x="14" y="54"/>
                        <a:pt x="9" y="123"/>
                      </a:cubicBezTo>
                      <a:cubicBezTo>
                        <a:pt x="7" y="123"/>
                        <a:pt x="6" y="124"/>
                        <a:pt x="5" y="126"/>
                      </a:cubicBezTo>
                      <a:cubicBezTo>
                        <a:pt x="0" y="133"/>
                        <a:pt x="1" y="173"/>
                        <a:pt x="5" y="178"/>
                      </a:cubicBezTo>
                      <a:cubicBezTo>
                        <a:pt x="7" y="181"/>
                        <a:pt x="12" y="183"/>
                        <a:pt x="16" y="1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7" name="Freeform 12"/>
                <p:cNvSpPr>
                  <a:spLocks noEditPoints="1"/>
                </p:cNvSpPr>
                <p:nvPr/>
              </p:nvSpPr>
              <p:spPr bwMode="auto">
                <a:xfrm>
                  <a:off x="4727575" y="2413001"/>
                  <a:ext cx="1900238" cy="796925"/>
                </a:xfrm>
                <a:custGeom>
                  <a:avLst/>
                  <a:gdLst>
                    <a:gd name="T0" fmla="*/ 333 w 505"/>
                    <a:gd name="T1" fmla="*/ 0 h 212"/>
                    <a:gd name="T2" fmla="*/ 303 w 505"/>
                    <a:gd name="T3" fmla="*/ 85 h 212"/>
                    <a:gd name="T4" fmla="*/ 283 w 505"/>
                    <a:gd name="T5" fmla="*/ 90 h 212"/>
                    <a:gd name="T6" fmla="*/ 262 w 505"/>
                    <a:gd name="T7" fmla="*/ 92 h 212"/>
                    <a:gd name="T8" fmla="*/ 270 w 505"/>
                    <a:gd name="T9" fmla="*/ 160 h 212"/>
                    <a:gd name="T10" fmla="*/ 287 w 505"/>
                    <a:gd name="T11" fmla="*/ 163 h 212"/>
                    <a:gd name="T12" fmla="*/ 300 w 505"/>
                    <a:gd name="T13" fmla="*/ 164 h 212"/>
                    <a:gd name="T14" fmla="*/ 318 w 505"/>
                    <a:gd name="T15" fmla="*/ 163 h 212"/>
                    <a:gd name="T16" fmla="*/ 331 w 505"/>
                    <a:gd name="T17" fmla="*/ 157 h 212"/>
                    <a:gd name="T18" fmla="*/ 336 w 505"/>
                    <a:gd name="T19" fmla="*/ 96 h 212"/>
                    <a:gd name="T20" fmla="*/ 328 w 505"/>
                    <a:gd name="T21" fmla="*/ 90 h 212"/>
                    <a:gd name="T22" fmla="*/ 326 w 505"/>
                    <a:gd name="T23" fmla="*/ 67 h 212"/>
                    <a:gd name="T24" fmla="*/ 333 w 505"/>
                    <a:gd name="T25" fmla="*/ 60 h 212"/>
                    <a:gd name="T26" fmla="*/ 341 w 505"/>
                    <a:gd name="T27" fmla="*/ 57 h 212"/>
                    <a:gd name="T28" fmla="*/ 346 w 505"/>
                    <a:gd name="T29" fmla="*/ 57 h 212"/>
                    <a:gd name="T30" fmla="*/ 353 w 505"/>
                    <a:gd name="T31" fmla="*/ 60 h 212"/>
                    <a:gd name="T32" fmla="*/ 361 w 505"/>
                    <a:gd name="T33" fmla="*/ 67 h 212"/>
                    <a:gd name="T34" fmla="*/ 358 w 505"/>
                    <a:gd name="T35" fmla="*/ 90 h 212"/>
                    <a:gd name="T36" fmla="*/ 351 w 505"/>
                    <a:gd name="T37" fmla="*/ 96 h 212"/>
                    <a:gd name="T38" fmla="*/ 337 w 505"/>
                    <a:gd name="T39" fmla="*/ 169 h 212"/>
                    <a:gd name="T40" fmla="*/ 324 w 505"/>
                    <a:gd name="T41" fmla="*/ 173 h 212"/>
                    <a:gd name="T42" fmla="*/ 306 w 505"/>
                    <a:gd name="T43" fmla="*/ 175 h 212"/>
                    <a:gd name="T44" fmla="*/ 300 w 505"/>
                    <a:gd name="T45" fmla="*/ 175 h 212"/>
                    <a:gd name="T46" fmla="*/ 287 w 505"/>
                    <a:gd name="T47" fmla="*/ 175 h 212"/>
                    <a:gd name="T48" fmla="*/ 269 w 505"/>
                    <a:gd name="T49" fmla="*/ 172 h 212"/>
                    <a:gd name="T50" fmla="*/ 256 w 505"/>
                    <a:gd name="T51" fmla="*/ 154 h 212"/>
                    <a:gd name="T52" fmla="*/ 233 w 505"/>
                    <a:gd name="T53" fmla="*/ 91 h 212"/>
                    <a:gd name="T54" fmla="*/ 210 w 505"/>
                    <a:gd name="T55" fmla="*/ 86 h 212"/>
                    <a:gd name="T56" fmla="*/ 182 w 505"/>
                    <a:gd name="T57" fmla="*/ 33 h 212"/>
                    <a:gd name="T58" fmla="*/ 23 w 505"/>
                    <a:gd name="T59" fmla="*/ 62 h 212"/>
                    <a:gd name="T60" fmla="*/ 253 w 505"/>
                    <a:gd name="T61" fmla="*/ 212 h 212"/>
                    <a:gd name="T62" fmla="*/ 170 w 505"/>
                    <a:gd name="T63" fmla="*/ 128 h 212"/>
                    <a:gd name="T64" fmla="*/ 154 w 505"/>
                    <a:gd name="T65" fmla="*/ 128 h 212"/>
                    <a:gd name="T66" fmla="*/ 138 w 505"/>
                    <a:gd name="T67" fmla="*/ 128 h 212"/>
                    <a:gd name="T68" fmla="*/ 134 w 505"/>
                    <a:gd name="T69" fmla="*/ 163 h 212"/>
                    <a:gd name="T70" fmla="*/ 131 w 505"/>
                    <a:gd name="T71" fmla="*/ 163 h 212"/>
                    <a:gd name="T72" fmla="*/ 128 w 505"/>
                    <a:gd name="T73" fmla="*/ 163 h 212"/>
                    <a:gd name="T74" fmla="*/ 125 w 505"/>
                    <a:gd name="T75" fmla="*/ 163 h 212"/>
                    <a:gd name="T76" fmla="*/ 122 w 505"/>
                    <a:gd name="T77" fmla="*/ 163 h 212"/>
                    <a:gd name="T78" fmla="*/ 119 w 505"/>
                    <a:gd name="T79" fmla="*/ 163 h 212"/>
                    <a:gd name="T80" fmla="*/ 111 w 505"/>
                    <a:gd name="T81" fmla="*/ 128 h 212"/>
                    <a:gd name="T82" fmla="*/ 95 w 505"/>
                    <a:gd name="T83" fmla="*/ 128 h 212"/>
                    <a:gd name="T84" fmla="*/ 84 w 505"/>
                    <a:gd name="T85" fmla="*/ 113 h 212"/>
                    <a:gd name="T86" fmla="*/ 100 w 505"/>
                    <a:gd name="T87" fmla="*/ 113 h 212"/>
                    <a:gd name="T88" fmla="*/ 116 w 505"/>
                    <a:gd name="T89" fmla="*/ 113 h 212"/>
                    <a:gd name="T90" fmla="*/ 120 w 505"/>
                    <a:gd name="T91" fmla="*/ 78 h 212"/>
                    <a:gd name="T92" fmla="*/ 123 w 505"/>
                    <a:gd name="T93" fmla="*/ 78 h 212"/>
                    <a:gd name="T94" fmla="*/ 126 w 505"/>
                    <a:gd name="T95" fmla="*/ 78 h 212"/>
                    <a:gd name="T96" fmla="*/ 129 w 505"/>
                    <a:gd name="T97" fmla="*/ 78 h 212"/>
                    <a:gd name="T98" fmla="*/ 132 w 505"/>
                    <a:gd name="T99" fmla="*/ 78 h 212"/>
                    <a:gd name="T100" fmla="*/ 135 w 505"/>
                    <a:gd name="T101" fmla="*/ 78 h 212"/>
                    <a:gd name="T102" fmla="*/ 143 w 505"/>
                    <a:gd name="T103" fmla="*/ 113 h 212"/>
                    <a:gd name="T104" fmla="*/ 159 w 505"/>
                    <a:gd name="T105" fmla="*/ 113 h 212"/>
                    <a:gd name="T106" fmla="*/ 170 w 505"/>
                    <a:gd name="T107"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5" h="212">
                      <a:moveTo>
                        <a:pt x="483" y="62"/>
                      </a:moveTo>
                      <a:cubicBezTo>
                        <a:pt x="474" y="51"/>
                        <a:pt x="443" y="41"/>
                        <a:pt x="443" y="41"/>
                      </a:cubicBezTo>
                      <a:cubicBezTo>
                        <a:pt x="333" y="0"/>
                        <a:pt x="333" y="0"/>
                        <a:pt x="333" y="0"/>
                      </a:cubicBezTo>
                      <a:cubicBezTo>
                        <a:pt x="331" y="10"/>
                        <a:pt x="328" y="25"/>
                        <a:pt x="324" y="40"/>
                      </a:cubicBezTo>
                      <a:cubicBezTo>
                        <a:pt x="321" y="50"/>
                        <a:pt x="317" y="61"/>
                        <a:pt x="313" y="69"/>
                      </a:cubicBezTo>
                      <a:cubicBezTo>
                        <a:pt x="310" y="76"/>
                        <a:pt x="307" y="82"/>
                        <a:pt x="303" y="85"/>
                      </a:cubicBezTo>
                      <a:cubicBezTo>
                        <a:pt x="303" y="85"/>
                        <a:pt x="302" y="85"/>
                        <a:pt x="302" y="86"/>
                      </a:cubicBezTo>
                      <a:cubicBezTo>
                        <a:pt x="299" y="87"/>
                        <a:pt x="296" y="88"/>
                        <a:pt x="293" y="89"/>
                      </a:cubicBezTo>
                      <a:cubicBezTo>
                        <a:pt x="290" y="89"/>
                        <a:pt x="287" y="90"/>
                        <a:pt x="283" y="90"/>
                      </a:cubicBezTo>
                      <a:cubicBezTo>
                        <a:pt x="280" y="91"/>
                        <a:pt x="276" y="91"/>
                        <a:pt x="273" y="91"/>
                      </a:cubicBezTo>
                      <a:cubicBezTo>
                        <a:pt x="269" y="92"/>
                        <a:pt x="266" y="92"/>
                        <a:pt x="263" y="92"/>
                      </a:cubicBezTo>
                      <a:cubicBezTo>
                        <a:pt x="262" y="92"/>
                        <a:pt x="262" y="92"/>
                        <a:pt x="262" y="92"/>
                      </a:cubicBezTo>
                      <a:cubicBezTo>
                        <a:pt x="262" y="96"/>
                        <a:pt x="262" y="101"/>
                        <a:pt x="262" y="105"/>
                      </a:cubicBezTo>
                      <a:cubicBezTo>
                        <a:pt x="264" y="127"/>
                        <a:pt x="266" y="148"/>
                        <a:pt x="269" y="157"/>
                      </a:cubicBezTo>
                      <a:cubicBezTo>
                        <a:pt x="269" y="158"/>
                        <a:pt x="269" y="159"/>
                        <a:pt x="270" y="160"/>
                      </a:cubicBezTo>
                      <a:cubicBezTo>
                        <a:pt x="271" y="161"/>
                        <a:pt x="273" y="161"/>
                        <a:pt x="275" y="162"/>
                      </a:cubicBezTo>
                      <a:cubicBezTo>
                        <a:pt x="277" y="162"/>
                        <a:pt x="279" y="162"/>
                        <a:pt x="281" y="163"/>
                      </a:cubicBezTo>
                      <a:cubicBezTo>
                        <a:pt x="283" y="163"/>
                        <a:pt x="285" y="163"/>
                        <a:pt x="287" y="163"/>
                      </a:cubicBezTo>
                      <a:cubicBezTo>
                        <a:pt x="289" y="163"/>
                        <a:pt x="291" y="164"/>
                        <a:pt x="293" y="164"/>
                      </a:cubicBezTo>
                      <a:cubicBezTo>
                        <a:pt x="296" y="164"/>
                        <a:pt x="298" y="164"/>
                        <a:pt x="300" y="164"/>
                      </a:cubicBezTo>
                      <a:cubicBezTo>
                        <a:pt x="300" y="164"/>
                        <a:pt x="300" y="164"/>
                        <a:pt x="300" y="164"/>
                      </a:cubicBezTo>
                      <a:cubicBezTo>
                        <a:pt x="301" y="164"/>
                        <a:pt x="303" y="164"/>
                        <a:pt x="306" y="164"/>
                      </a:cubicBezTo>
                      <a:cubicBezTo>
                        <a:pt x="308" y="164"/>
                        <a:pt x="310" y="163"/>
                        <a:pt x="312" y="163"/>
                      </a:cubicBezTo>
                      <a:cubicBezTo>
                        <a:pt x="314" y="163"/>
                        <a:pt x="316" y="163"/>
                        <a:pt x="318" y="163"/>
                      </a:cubicBezTo>
                      <a:cubicBezTo>
                        <a:pt x="320" y="162"/>
                        <a:pt x="322" y="162"/>
                        <a:pt x="324" y="162"/>
                      </a:cubicBezTo>
                      <a:cubicBezTo>
                        <a:pt x="326" y="161"/>
                        <a:pt x="328" y="161"/>
                        <a:pt x="329" y="160"/>
                      </a:cubicBezTo>
                      <a:cubicBezTo>
                        <a:pt x="330" y="159"/>
                        <a:pt x="330" y="158"/>
                        <a:pt x="331" y="157"/>
                      </a:cubicBezTo>
                      <a:cubicBezTo>
                        <a:pt x="333" y="149"/>
                        <a:pt x="336" y="127"/>
                        <a:pt x="337" y="105"/>
                      </a:cubicBezTo>
                      <a:cubicBezTo>
                        <a:pt x="337" y="102"/>
                        <a:pt x="337" y="99"/>
                        <a:pt x="337" y="96"/>
                      </a:cubicBezTo>
                      <a:cubicBezTo>
                        <a:pt x="337" y="96"/>
                        <a:pt x="336" y="96"/>
                        <a:pt x="336" y="96"/>
                      </a:cubicBezTo>
                      <a:cubicBezTo>
                        <a:pt x="335" y="95"/>
                        <a:pt x="334" y="95"/>
                        <a:pt x="333" y="95"/>
                      </a:cubicBezTo>
                      <a:cubicBezTo>
                        <a:pt x="332" y="94"/>
                        <a:pt x="332" y="93"/>
                        <a:pt x="331" y="93"/>
                      </a:cubicBezTo>
                      <a:cubicBezTo>
                        <a:pt x="330" y="92"/>
                        <a:pt x="329" y="91"/>
                        <a:pt x="328" y="90"/>
                      </a:cubicBezTo>
                      <a:cubicBezTo>
                        <a:pt x="327" y="89"/>
                        <a:pt x="326" y="88"/>
                        <a:pt x="326" y="87"/>
                      </a:cubicBezTo>
                      <a:cubicBezTo>
                        <a:pt x="324" y="84"/>
                        <a:pt x="323" y="81"/>
                        <a:pt x="323" y="77"/>
                      </a:cubicBezTo>
                      <a:cubicBezTo>
                        <a:pt x="323" y="74"/>
                        <a:pt x="324" y="70"/>
                        <a:pt x="326" y="67"/>
                      </a:cubicBezTo>
                      <a:cubicBezTo>
                        <a:pt x="326" y="66"/>
                        <a:pt x="327" y="65"/>
                        <a:pt x="328" y="64"/>
                      </a:cubicBezTo>
                      <a:cubicBezTo>
                        <a:pt x="329" y="63"/>
                        <a:pt x="330" y="62"/>
                        <a:pt x="331" y="62"/>
                      </a:cubicBezTo>
                      <a:cubicBezTo>
                        <a:pt x="332" y="61"/>
                        <a:pt x="332" y="60"/>
                        <a:pt x="333" y="60"/>
                      </a:cubicBezTo>
                      <a:cubicBezTo>
                        <a:pt x="334" y="59"/>
                        <a:pt x="335" y="59"/>
                        <a:pt x="336" y="59"/>
                      </a:cubicBezTo>
                      <a:cubicBezTo>
                        <a:pt x="337" y="58"/>
                        <a:pt x="337" y="58"/>
                        <a:pt x="338" y="58"/>
                      </a:cubicBezTo>
                      <a:cubicBezTo>
                        <a:pt x="339" y="58"/>
                        <a:pt x="340" y="57"/>
                        <a:pt x="341" y="57"/>
                      </a:cubicBezTo>
                      <a:cubicBezTo>
                        <a:pt x="342" y="57"/>
                        <a:pt x="342" y="57"/>
                        <a:pt x="343" y="57"/>
                      </a:cubicBezTo>
                      <a:cubicBezTo>
                        <a:pt x="343" y="57"/>
                        <a:pt x="343" y="57"/>
                        <a:pt x="343" y="57"/>
                      </a:cubicBezTo>
                      <a:cubicBezTo>
                        <a:pt x="344" y="57"/>
                        <a:pt x="345" y="57"/>
                        <a:pt x="346" y="57"/>
                      </a:cubicBezTo>
                      <a:cubicBezTo>
                        <a:pt x="347" y="57"/>
                        <a:pt x="348" y="58"/>
                        <a:pt x="348" y="58"/>
                      </a:cubicBezTo>
                      <a:cubicBezTo>
                        <a:pt x="349" y="58"/>
                        <a:pt x="350" y="58"/>
                        <a:pt x="351" y="59"/>
                      </a:cubicBezTo>
                      <a:cubicBezTo>
                        <a:pt x="352" y="59"/>
                        <a:pt x="353" y="59"/>
                        <a:pt x="353" y="60"/>
                      </a:cubicBezTo>
                      <a:cubicBezTo>
                        <a:pt x="354" y="60"/>
                        <a:pt x="355" y="61"/>
                        <a:pt x="356" y="61"/>
                      </a:cubicBezTo>
                      <a:cubicBezTo>
                        <a:pt x="357" y="62"/>
                        <a:pt x="358" y="63"/>
                        <a:pt x="358" y="64"/>
                      </a:cubicBezTo>
                      <a:cubicBezTo>
                        <a:pt x="359" y="65"/>
                        <a:pt x="360" y="66"/>
                        <a:pt x="361" y="67"/>
                      </a:cubicBezTo>
                      <a:cubicBezTo>
                        <a:pt x="363" y="70"/>
                        <a:pt x="363" y="74"/>
                        <a:pt x="363" y="77"/>
                      </a:cubicBezTo>
                      <a:cubicBezTo>
                        <a:pt x="363" y="81"/>
                        <a:pt x="363" y="84"/>
                        <a:pt x="361" y="87"/>
                      </a:cubicBezTo>
                      <a:cubicBezTo>
                        <a:pt x="360" y="88"/>
                        <a:pt x="359" y="89"/>
                        <a:pt x="358" y="90"/>
                      </a:cubicBezTo>
                      <a:cubicBezTo>
                        <a:pt x="358" y="91"/>
                        <a:pt x="357" y="92"/>
                        <a:pt x="356" y="93"/>
                      </a:cubicBezTo>
                      <a:cubicBezTo>
                        <a:pt x="355" y="93"/>
                        <a:pt x="354" y="94"/>
                        <a:pt x="353" y="95"/>
                      </a:cubicBezTo>
                      <a:cubicBezTo>
                        <a:pt x="353" y="95"/>
                        <a:pt x="352" y="95"/>
                        <a:pt x="351" y="96"/>
                      </a:cubicBezTo>
                      <a:cubicBezTo>
                        <a:pt x="350" y="96"/>
                        <a:pt x="350" y="96"/>
                        <a:pt x="349" y="96"/>
                      </a:cubicBezTo>
                      <a:cubicBezTo>
                        <a:pt x="348" y="123"/>
                        <a:pt x="346" y="142"/>
                        <a:pt x="343" y="154"/>
                      </a:cubicBezTo>
                      <a:cubicBezTo>
                        <a:pt x="341" y="162"/>
                        <a:pt x="339" y="166"/>
                        <a:pt x="337" y="169"/>
                      </a:cubicBezTo>
                      <a:cubicBezTo>
                        <a:pt x="336" y="169"/>
                        <a:pt x="336" y="170"/>
                        <a:pt x="335" y="170"/>
                      </a:cubicBezTo>
                      <a:cubicBezTo>
                        <a:pt x="334" y="171"/>
                        <a:pt x="332" y="171"/>
                        <a:pt x="331" y="172"/>
                      </a:cubicBezTo>
                      <a:cubicBezTo>
                        <a:pt x="329" y="172"/>
                        <a:pt x="327" y="173"/>
                        <a:pt x="324" y="173"/>
                      </a:cubicBezTo>
                      <a:cubicBezTo>
                        <a:pt x="322" y="174"/>
                        <a:pt x="320" y="174"/>
                        <a:pt x="318" y="174"/>
                      </a:cubicBezTo>
                      <a:cubicBezTo>
                        <a:pt x="316" y="175"/>
                        <a:pt x="314" y="175"/>
                        <a:pt x="312" y="175"/>
                      </a:cubicBezTo>
                      <a:cubicBezTo>
                        <a:pt x="310" y="175"/>
                        <a:pt x="308" y="175"/>
                        <a:pt x="306" y="175"/>
                      </a:cubicBezTo>
                      <a:cubicBezTo>
                        <a:pt x="303" y="175"/>
                        <a:pt x="301" y="175"/>
                        <a:pt x="300" y="175"/>
                      </a:cubicBezTo>
                      <a:cubicBezTo>
                        <a:pt x="300" y="175"/>
                        <a:pt x="300" y="175"/>
                        <a:pt x="300" y="175"/>
                      </a:cubicBezTo>
                      <a:cubicBezTo>
                        <a:pt x="300" y="175"/>
                        <a:pt x="300" y="175"/>
                        <a:pt x="300" y="175"/>
                      </a:cubicBezTo>
                      <a:cubicBezTo>
                        <a:pt x="299" y="175"/>
                        <a:pt x="299" y="175"/>
                        <a:pt x="299" y="175"/>
                      </a:cubicBezTo>
                      <a:cubicBezTo>
                        <a:pt x="298" y="175"/>
                        <a:pt x="296" y="175"/>
                        <a:pt x="293" y="175"/>
                      </a:cubicBezTo>
                      <a:cubicBezTo>
                        <a:pt x="291" y="175"/>
                        <a:pt x="289" y="175"/>
                        <a:pt x="287" y="175"/>
                      </a:cubicBezTo>
                      <a:cubicBezTo>
                        <a:pt x="285" y="175"/>
                        <a:pt x="283" y="175"/>
                        <a:pt x="281" y="174"/>
                      </a:cubicBezTo>
                      <a:cubicBezTo>
                        <a:pt x="279" y="174"/>
                        <a:pt x="277" y="174"/>
                        <a:pt x="275" y="173"/>
                      </a:cubicBezTo>
                      <a:cubicBezTo>
                        <a:pt x="273" y="173"/>
                        <a:pt x="270" y="172"/>
                        <a:pt x="269" y="172"/>
                      </a:cubicBezTo>
                      <a:cubicBezTo>
                        <a:pt x="267" y="171"/>
                        <a:pt x="265" y="171"/>
                        <a:pt x="264" y="170"/>
                      </a:cubicBezTo>
                      <a:cubicBezTo>
                        <a:pt x="263" y="170"/>
                        <a:pt x="263" y="169"/>
                        <a:pt x="262" y="169"/>
                      </a:cubicBezTo>
                      <a:cubicBezTo>
                        <a:pt x="260" y="166"/>
                        <a:pt x="258" y="162"/>
                        <a:pt x="256" y="154"/>
                      </a:cubicBezTo>
                      <a:cubicBezTo>
                        <a:pt x="253" y="141"/>
                        <a:pt x="251" y="120"/>
                        <a:pt x="250" y="92"/>
                      </a:cubicBezTo>
                      <a:cubicBezTo>
                        <a:pt x="248" y="92"/>
                        <a:pt x="245" y="92"/>
                        <a:pt x="243" y="92"/>
                      </a:cubicBezTo>
                      <a:cubicBezTo>
                        <a:pt x="240" y="92"/>
                        <a:pt x="236" y="91"/>
                        <a:pt x="233" y="91"/>
                      </a:cubicBezTo>
                      <a:cubicBezTo>
                        <a:pt x="229" y="91"/>
                        <a:pt x="226" y="90"/>
                        <a:pt x="222" y="89"/>
                      </a:cubicBezTo>
                      <a:cubicBezTo>
                        <a:pt x="219" y="89"/>
                        <a:pt x="215" y="88"/>
                        <a:pt x="212" y="87"/>
                      </a:cubicBezTo>
                      <a:cubicBezTo>
                        <a:pt x="211" y="86"/>
                        <a:pt x="211" y="86"/>
                        <a:pt x="210" y="86"/>
                      </a:cubicBezTo>
                      <a:cubicBezTo>
                        <a:pt x="208" y="85"/>
                        <a:pt x="205" y="82"/>
                        <a:pt x="202" y="78"/>
                      </a:cubicBezTo>
                      <a:cubicBezTo>
                        <a:pt x="199" y="73"/>
                        <a:pt x="196" y="66"/>
                        <a:pt x="192" y="59"/>
                      </a:cubicBezTo>
                      <a:cubicBezTo>
                        <a:pt x="189" y="51"/>
                        <a:pt x="185" y="42"/>
                        <a:pt x="182" y="33"/>
                      </a:cubicBezTo>
                      <a:cubicBezTo>
                        <a:pt x="178" y="21"/>
                        <a:pt x="174" y="9"/>
                        <a:pt x="173" y="0"/>
                      </a:cubicBezTo>
                      <a:cubicBezTo>
                        <a:pt x="63" y="41"/>
                        <a:pt x="63" y="41"/>
                        <a:pt x="63" y="41"/>
                      </a:cubicBezTo>
                      <a:cubicBezTo>
                        <a:pt x="63" y="41"/>
                        <a:pt x="31" y="51"/>
                        <a:pt x="23" y="62"/>
                      </a:cubicBezTo>
                      <a:cubicBezTo>
                        <a:pt x="15" y="73"/>
                        <a:pt x="0" y="212"/>
                        <a:pt x="11" y="212"/>
                      </a:cubicBezTo>
                      <a:cubicBezTo>
                        <a:pt x="23" y="212"/>
                        <a:pt x="234" y="212"/>
                        <a:pt x="252" y="212"/>
                      </a:cubicBezTo>
                      <a:cubicBezTo>
                        <a:pt x="253" y="212"/>
                        <a:pt x="253" y="212"/>
                        <a:pt x="253" y="212"/>
                      </a:cubicBezTo>
                      <a:cubicBezTo>
                        <a:pt x="271" y="212"/>
                        <a:pt x="483" y="212"/>
                        <a:pt x="495" y="212"/>
                      </a:cubicBezTo>
                      <a:cubicBezTo>
                        <a:pt x="505" y="212"/>
                        <a:pt x="491" y="73"/>
                        <a:pt x="483" y="62"/>
                      </a:cubicBezTo>
                      <a:close/>
                      <a:moveTo>
                        <a:pt x="170" y="128"/>
                      </a:moveTo>
                      <a:cubicBezTo>
                        <a:pt x="165" y="128"/>
                        <a:pt x="165" y="128"/>
                        <a:pt x="165" y="128"/>
                      </a:cubicBezTo>
                      <a:cubicBezTo>
                        <a:pt x="159" y="128"/>
                        <a:pt x="159" y="128"/>
                        <a:pt x="159" y="128"/>
                      </a:cubicBezTo>
                      <a:cubicBezTo>
                        <a:pt x="154" y="128"/>
                        <a:pt x="154" y="128"/>
                        <a:pt x="154" y="128"/>
                      </a:cubicBezTo>
                      <a:cubicBezTo>
                        <a:pt x="148" y="128"/>
                        <a:pt x="148" y="128"/>
                        <a:pt x="148" y="128"/>
                      </a:cubicBezTo>
                      <a:cubicBezTo>
                        <a:pt x="143" y="128"/>
                        <a:pt x="143" y="128"/>
                        <a:pt x="143" y="128"/>
                      </a:cubicBezTo>
                      <a:cubicBezTo>
                        <a:pt x="138" y="128"/>
                        <a:pt x="138" y="128"/>
                        <a:pt x="138" y="128"/>
                      </a:cubicBezTo>
                      <a:cubicBezTo>
                        <a:pt x="135" y="128"/>
                        <a:pt x="135" y="128"/>
                        <a:pt x="135" y="128"/>
                      </a:cubicBezTo>
                      <a:cubicBezTo>
                        <a:pt x="135" y="163"/>
                        <a:pt x="135" y="163"/>
                        <a:pt x="135" y="163"/>
                      </a:cubicBezTo>
                      <a:cubicBezTo>
                        <a:pt x="134" y="163"/>
                        <a:pt x="134" y="163"/>
                        <a:pt x="134" y="163"/>
                      </a:cubicBezTo>
                      <a:cubicBezTo>
                        <a:pt x="133" y="163"/>
                        <a:pt x="133" y="163"/>
                        <a:pt x="133" y="163"/>
                      </a:cubicBezTo>
                      <a:cubicBezTo>
                        <a:pt x="132" y="163"/>
                        <a:pt x="132" y="163"/>
                        <a:pt x="132" y="163"/>
                      </a:cubicBezTo>
                      <a:cubicBezTo>
                        <a:pt x="131" y="163"/>
                        <a:pt x="131" y="163"/>
                        <a:pt x="131" y="163"/>
                      </a:cubicBezTo>
                      <a:cubicBezTo>
                        <a:pt x="130" y="163"/>
                        <a:pt x="130" y="163"/>
                        <a:pt x="130" y="163"/>
                      </a:cubicBezTo>
                      <a:cubicBezTo>
                        <a:pt x="129" y="163"/>
                        <a:pt x="129" y="163"/>
                        <a:pt x="129" y="163"/>
                      </a:cubicBezTo>
                      <a:cubicBezTo>
                        <a:pt x="128" y="163"/>
                        <a:pt x="128" y="163"/>
                        <a:pt x="128" y="163"/>
                      </a:cubicBezTo>
                      <a:cubicBezTo>
                        <a:pt x="127" y="163"/>
                        <a:pt x="127" y="163"/>
                        <a:pt x="127" y="163"/>
                      </a:cubicBezTo>
                      <a:cubicBezTo>
                        <a:pt x="126" y="163"/>
                        <a:pt x="126" y="163"/>
                        <a:pt x="126" y="163"/>
                      </a:cubicBezTo>
                      <a:cubicBezTo>
                        <a:pt x="125" y="163"/>
                        <a:pt x="125" y="163"/>
                        <a:pt x="125" y="163"/>
                      </a:cubicBezTo>
                      <a:cubicBezTo>
                        <a:pt x="124" y="163"/>
                        <a:pt x="124" y="163"/>
                        <a:pt x="124" y="163"/>
                      </a:cubicBezTo>
                      <a:cubicBezTo>
                        <a:pt x="123" y="163"/>
                        <a:pt x="123" y="163"/>
                        <a:pt x="123" y="163"/>
                      </a:cubicBezTo>
                      <a:cubicBezTo>
                        <a:pt x="122" y="163"/>
                        <a:pt x="122" y="163"/>
                        <a:pt x="122" y="163"/>
                      </a:cubicBezTo>
                      <a:cubicBezTo>
                        <a:pt x="121" y="163"/>
                        <a:pt x="121" y="163"/>
                        <a:pt x="121" y="163"/>
                      </a:cubicBezTo>
                      <a:cubicBezTo>
                        <a:pt x="120" y="163"/>
                        <a:pt x="120" y="163"/>
                        <a:pt x="120" y="163"/>
                      </a:cubicBezTo>
                      <a:cubicBezTo>
                        <a:pt x="119" y="163"/>
                        <a:pt x="119" y="163"/>
                        <a:pt x="119" y="163"/>
                      </a:cubicBezTo>
                      <a:cubicBezTo>
                        <a:pt x="119" y="128"/>
                        <a:pt x="119" y="128"/>
                        <a:pt x="119" y="128"/>
                      </a:cubicBezTo>
                      <a:cubicBezTo>
                        <a:pt x="116" y="128"/>
                        <a:pt x="116" y="128"/>
                        <a:pt x="116" y="128"/>
                      </a:cubicBezTo>
                      <a:cubicBezTo>
                        <a:pt x="111" y="128"/>
                        <a:pt x="111" y="128"/>
                        <a:pt x="111" y="128"/>
                      </a:cubicBezTo>
                      <a:cubicBezTo>
                        <a:pt x="106" y="128"/>
                        <a:pt x="106" y="128"/>
                        <a:pt x="106" y="128"/>
                      </a:cubicBezTo>
                      <a:cubicBezTo>
                        <a:pt x="100" y="128"/>
                        <a:pt x="100" y="128"/>
                        <a:pt x="100" y="128"/>
                      </a:cubicBezTo>
                      <a:cubicBezTo>
                        <a:pt x="95" y="128"/>
                        <a:pt x="95" y="128"/>
                        <a:pt x="95" y="128"/>
                      </a:cubicBezTo>
                      <a:cubicBezTo>
                        <a:pt x="90" y="128"/>
                        <a:pt x="90" y="128"/>
                        <a:pt x="90" y="128"/>
                      </a:cubicBezTo>
                      <a:cubicBezTo>
                        <a:pt x="84" y="128"/>
                        <a:pt x="84" y="128"/>
                        <a:pt x="84" y="128"/>
                      </a:cubicBezTo>
                      <a:cubicBezTo>
                        <a:pt x="84" y="113"/>
                        <a:pt x="84" y="113"/>
                        <a:pt x="84" y="113"/>
                      </a:cubicBezTo>
                      <a:cubicBezTo>
                        <a:pt x="90" y="113"/>
                        <a:pt x="90" y="113"/>
                        <a:pt x="90" y="113"/>
                      </a:cubicBezTo>
                      <a:cubicBezTo>
                        <a:pt x="95" y="113"/>
                        <a:pt x="95" y="113"/>
                        <a:pt x="95" y="113"/>
                      </a:cubicBezTo>
                      <a:cubicBezTo>
                        <a:pt x="100" y="113"/>
                        <a:pt x="100" y="113"/>
                        <a:pt x="100" y="113"/>
                      </a:cubicBezTo>
                      <a:cubicBezTo>
                        <a:pt x="106" y="113"/>
                        <a:pt x="106" y="113"/>
                        <a:pt x="106" y="113"/>
                      </a:cubicBezTo>
                      <a:cubicBezTo>
                        <a:pt x="111" y="113"/>
                        <a:pt x="111" y="113"/>
                        <a:pt x="111" y="113"/>
                      </a:cubicBezTo>
                      <a:cubicBezTo>
                        <a:pt x="116" y="113"/>
                        <a:pt x="116" y="113"/>
                        <a:pt x="116" y="113"/>
                      </a:cubicBezTo>
                      <a:cubicBezTo>
                        <a:pt x="119" y="113"/>
                        <a:pt x="119" y="113"/>
                        <a:pt x="119" y="113"/>
                      </a:cubicBezTo>
                      <a:cubicBezTo>
                        <a:pt x="119" y="78"/>
                        <a:pt x="119" y="78"/>
                        <a:pt x="119" y="78"/>
                      </a:cubicBezTo>
                      <a:cubicBezTo>
                        <a:pt x="120" y="78"/>
                        <a:pt x="120" y="78"/>
                        <a:pt x="120" y="78"/>
                      </a:cubicBezTo>
                      <a:cubicBezTo>
                        <a:pt x="121" y="78"/>
                        <a:pt x="121" y="78"/>
                        <a:pt x="121" y="78"/>
                      </a:cubicBezTo>
                      <a:cubicBezTo>
                        <a:pt x="122" y="78"/>
                        <a:pt x="122" y="78"/>
                        <a:pt x="122" y="78"/>
                      </a:cubicBezTo>
                      <a:cubicBezTo>
                        <a:pt x="123" y="78"/>
                        <a:pt x="123" y="78"/>
                        <a:pt x="123" y="78"/>
                      </a:cubicBezTo>
                      <a:cubicBezTo>
                        <a:pt x="124" y="78"/>
                        <a:pt x="124" y="78"/>
                        <a:pt x="124" y="78"/>
                      </a:cubicBezTo>
                      <a:cubicBezTo>
                        <a:pt x="125" y="78"/>
                        <a:pt x="125" y="78"/>
                        <a:pt x="125" y="78"/>
                      </a:cubicBezTo>
                      <a:cubicBezTo>
                        <a:pt x="126" y="78"/>
                        <a:pt x="126" y="78"/>
                        <a:pt x="126" y="78"/>
                      </a:cubicBezTo>
                      <a:cubicBezTo>
                        <a:pt x="127" y="78"/>
                        <a:pt x="127" y="78"/>
                        <a:pt x="127" y="78"/>
                      </a:cubicBezTo>
                      <a:cubicBezTo>
                        <a:pt x="128" y="78"/>
                        <a:pt x="128" y="78"/>
                        <a:pt x="128" y="78"/>
                      </a:cubicBezTo>
                      <a:cubicBezTo>
                        <a:pt x="129" y="78"/>
                        <a:pt x="129" y="78"/>
                        <a:pt x="129" y="78"/>
                      </a:cubicBezTo>
                      <a:cubicBezTo>
                        <a:pt x="130" y="78"/>
                        <a:pt x="130" y="78"/>
                        <a:pt x="130" y="78"/>
                      </a:cubicBezTo>
                      <a:cubicBezTo>
                        <a:pt x="131" y="78"/>
                        <a:pt x="131" y="78"/>
                        <a:pt x="131" y="78"/>
                      </a:cubicBezTo>
                      <a:cubicBezTo>
                        <a:pt x="132" y="78"/>
                        <a:pt x="132" y="78"/>
                        <a:pt x="132" y="78"/>
                      </a:cubicBezTo>
                      <a:cubicBezTo>
                        <a:pt x="133" y="78"/>
                        <a:pt x="133" y="78"/>
                        <a:pt x="133" y="78"/>
                      </a:cubicBezTo>
                      <a:cubicBezTo>
                        <a:pt x="134" y="78"/>
                        <a:pt x="134" y="78"/>
                        <a:pt x="134" y="78"/>
                      </a:cubicBezTo>
                      <a:cubicBezTo>
                        <a:pt x="135" y="78"/>
                        <a:pt x="135" y="78"/>
                        <a:pt x="135" y="78"/>
                      </a:cubicBezTo>
                      <a:cubicBezTo>
                        <a:pt x="135" y="113"/>
                        <a:pt x="135" y="113"/>
                        <a:pt x="135" y="113"/>
                      </a:cubicBezTo>
                      <a:cubicBezTo>
                        <a:pt x="138" y="113"/>
                        <a:pt x="138" y="113"/>
                        <a:pt x="138" y="113"/>
                      </a:cubicBezTo>
                      <a:cubicBezTo>
                        <a:pt x="143" y="113"/>
                        <a:pt x="143" y="113"/>
                        <a:pt x="143" y="113"/>
                      </a:cubicBezTo>
                      <a:cubicBezTo>
                        <a:pt x="148" y="113"/>
                        <a:pt x="148" y="113"/>
                        <a:pt x="148" y="113"/>
                      </a:cubicBezTo>
                      <a:cubicBezTo>
                        <a:pt x="154" y="113"/>
                        <a:pt x="154" y="113"/>
                        <a:pt x="154" y="113"/>
                      </a:cubicBezTo>
                      <a:cubicBezTo>
                        <a:pt x="159" y="113"/>
                        <a:pt x="159" y="113"/>
                        <a:pt x="159" y="113"/>
                      </a:cubicBezTo>
                      <a:cubicBezTo>
                        <a:pt x="165" y="113"/>
                        <a:pt x="165" y="113"/>
                        <a:pt x="165" y="113"/>
                      </a:cubicBezTo>
                      <a:cubicBezTo>
                        <a:pt x="170" y="113"/>
                        <a:pt x="170" y="113"/>
                        <a:pt x="170" y="113"/>
                      </a:cubicBezTo>
                      <a:lnTo>
                        <a:pt x="17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grpSp>
          <p:nvGrpSpPr>
            <p:cNvPr id="54" name="组合 53"/>
            <p:cNvGrpSpPr/>
            <p:nvPr/>
          </p:nvGrpSpPr>
          <p:grpSpPr>
            <a:xfrm>
              <a:off x="9103964" y="974057"/>
              <a:ext cx="603033" cy="602430"/>
              <a:chOff x="4724400" y="4673600"/>
              <a:chExt cx="3176588" cy="3173413"/>
            </a:xfrm>
          </p:grpSpPr>
          <p:sp>
            <p:nvSpPr>
              <p:cNvPr id="51" name="Oval 22"/>
              <p:cNvSpPr>
                <a:spLocks noChangeArrowheads="1"/>
              </p:cNvSpPr>
              <p:nvPr/>
            </p:nvSpPr>
            <p:spPr bwMode="auto">
              <a:xfrm>
                <a:off x="4724400" y="4673600"/>
                <a:ext cx="3176588" cy="3173413"/>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2" name="Freeform 23"/>
              <p:cNvSpPr>
                <a:spLocks noEditPoints="1"/>
              </p:cNvSpPr>
              <p:nvPr/>
            </p:nvSpPr>
            <p:spPr bwMode="auto">
              <a:xfrm>
                <a:off x="5402263" y="5283200"/>
                <a:ext cx="1806575" cy="1957388"/>
              </a:xfrm>
              <a:custGeom>
                <a:avLst/>
                <a:gdLst>
                  <a:gd name="T0" fmla="*/ 480 w 480"/>
                  <a:gd name="T1" fmla="*/ 277 h 520"/>
                  <a:gd name="T2" fmla="*/ 429 w 480"/>
                  <a:gd name="T3" fmla="*/ 227 h 520"/>
                  <a:gd name="T4" fmla="*/ 379 w 480"/>
                  <a:gd name="T5" fmla="*/ 277 h 520"/>
                  <a:gd name="T6" fmla="*/ 416 w 480"/>
                  <a:gd name="T7" fmla="*/ 326 h 520"/>
                  <a:gd name="T8" fmla="*/ 396 w 480"/>
                  <a:gd name="T9" fmla="*/ 485 h 520"/>
                  <a:gd name="T10" fmla="*/ 320 w 480"/>
                  <a:gd name="T11" fmla="*/ 495 h 520"/>
                  <a:gd name="T12" fmla="*/ 245 w 480"/>
                  <a:gd name="T13" fmla="*/ 485 h 520"/>
                  <a:gd name="T14" fmla="*/ 224 w 480"/>
                  <a:gd name="T15" fmla="*/ 312 h 520"/>
                  <a:gd name="T16" fmla="*/ 325 w 480"/>
                  <a:gd name="T17" fmla="*/ 297 h 520"/>
                  <a:gd name="T18" fmla="*/ 391 w 480"/>
                  <a:gd name="T19" fmla="*/ 134 h 520"/>
                  <a:gd name="T20" fmla="*/ 399 w 480"/>
                  <a:gd name="T21" fmla="*/ 39 h 520"/>
                  <a:gd name="T22" fmla="*/ 271 w 480"/>
                  <a:gd name="T23" fmla="*/ 20 h 520"/>
                  <a:gd name="T24" fmla="*/ 242 w 480"/>
                  <a:gd name="T25" fmla="*/ 0 h 520"/>
                  <a:gd name="T26" fmla="*/ 209 w 480"/>
                  <a:gd name="T27" fmla="*/ 32 h 520"/>
                  <a:gd name="T28" fmla="*/ 242 w 480"/>
                  <a:gd name="T29" fmla="*/ 64 h 520"/>
                  <a:gd name="T30" fmla="*/ 272 w 480"/>
                  <a:gd name="T31" fmla="*/ 44 h 520"/>
                  <a:gd name="T32" fmla="*/ 379 w 480"/>
                  <a:gd name="T33" fmla="*/ 54 h 520"/>
                  <a:gd name="T34" fmla="*/ 357 w 480"/>
                  <a:gd name="T35" fmla="*/ 167 h 520"/>
                  <a:gd name="T36" fmla="*/ 314 w 480"/>
                  <a:gd name="T37" fmla="*/ 275 h 520"/>
                  <a:gd name="T38" fmla="*/ 211 w 480"/>
                  <a:gd name="T39" fmla="*/ 288 h 520"/>
                  <a:gd name="T40" fmla="*/ 109 w 480"/>
                  <a:gd name="T41" fmla="*/ 275 h 520"/>
                  <a:gd name="T42" fmla="*/ 56 w 480"/>
                  <a:gd name="T43" fmla="*/ 168 h 520"/>
                  <a:gd name="T44" fmla="*/ 30 w 480"/>
                  <a:gd name="T45" fmla="*/ 54 h 520"/>
                  <a:gd name="T46" fmla="*/ 132 w 480"/>
                  <a:gd name="T47" fmla="*/ 43 h 520"/>
                  <a:gd name="T48" fmla="*/ 162 w 480"/>
                  <a:gd name="T49" fmla="*/ 64 h 520"/>
                  <a:gd name="T50" fmla="*/ 195 w 480"/>
                  <a:gd name="T51" fmla="*/ 32 h 520"/>
                  <a:gd name="T52" fmla="*/ 162 w 480"/>
                  <a:gd name="T53" fmla="*/ 0 h 520"/>
                  <a:gd name="T54" fmla="*/ 133 w 480"/>
                  <a:gd name="T55" fmla="*/ 19 h 520"/>
                  <a:gd name="T56" fmla="*/ 10 w 480"/>
                  <a:gd name="T57" fmla="*/ 40 h 520"/>
                  <a:gd name="T58" fmla="*/ 13 w 480"/>
                  <a:gd name="T59" fmla="*/ 112 h 520"/>
                  <a:gd name="T60" fmla="*/ 98 w 480"/>
                  <a:gd name="T61" fmla="*/ 297 h 520"/>
                  <a:gd name="T62" fmla="*/ 199 w 480"/>
                  <a:gd name="T63" fmla="*/ 312 h 520"/>
                  <a:gd name="T64" fmla="*/ 204 w 480"/>
                  <a:gd name="T65" fmla="*/ 394 h 520"/>
                  <a:gd name="T66" fmla="*/ 233 w 480"/>
                  <a:gd name="T67" fmla="*/ 506 h 520"/>
                  <a:gd name="T68" fmla="*/ 319 w 480"/>
                  <a:gd name="T69" fmla="*/ 520 h 520"/>
                  <a:gd name="T70" fmla="*/ 322 w 480"/>
                  <a:gd name="T71" fmla="*/ 520 h 520"/>
                  <a:gd name="T72" fmla="*/ 322 w 480"/>
                  <a:gd name="T73" fmla="*/ 520 h 520"/>
                  <a:gd name="T74" fmla="*/ 408 w 480"/>
                  <a:gd name="T75" fmla="*/ 506 h 520"/>
                  <a:gd name="T76" fmla="*/ 436 w 480"/>
                  <a:gd name="T77" fmla="*/ 394 h 520"/>
                  <a:gd name="T78" fmla="*/ 441 w 480"/>
                  <a:gd name="T79" fmla="*/ 326 h 520"/>
                  <a:gd name="T80" fmla="*/ 480 w 480"/>
                  <a:gd name="T81" fmla="*/ 277 h 520"/>
                  <a:gd name="T82" fmla="*/ 242 w 480"/>
                  <a:gd name="T83" fmla="*/ 40 h 520"/>
                  <a:gd name="T84" fmla="*/ 234 w 480"/>
                  <a:gd name="T85" fmla="*/ 32 h 520"/>
                  <a:gd name="T86" fmla="*/ 242 w 480"/>
                  <a:gd name="T87" fmla="*/ 24 h 520"/>
                  <a:gd name="T88" fmla="*/ 249 w 480"/>
                  <a:gd name="T89" fmla="*/ 32 h 520"/>
                  <a:gd name="T90" fmla="*/ 242 w 480"/>
                  <a:gd name="T91" fmla="*/ 40 h 520"/>
                  <a:gd name="T92" fmla="*/ 162 w 480"/>
                  <a:gd name="T93" fmla="*/ 24 h 520"/>
                  <a:gd name="T94" fmla="*/ 170 w 480"/>
                  <a:gd name="T95" fmla="*/ 32 h 520"/>
                  <a:gd name="T96" fmla="*/ 162 w 480"/>
                  <a:gd name="T97" fmla="*/ 40 h 520"/>
                  <a:gd name="T98" fmla="*/ 154 w 480"/>
                  <a:gd name="T99" fmla="*/ 32 h 520"/>
                  <a:gd name="T100" fmla="*/ 162 w 480"/>
                  <a:gd name="T101" fmla="*/ 24 h 520"/>
                  <a:gd name="T102" fmla="*/ 429 w 480"/>
                  <a:gd name="T103" fmla="*/ 298 h 520"/>
                  <a:gd name="T104" fmla="*/ 408 w 480"/>
                  <a:gd name="T105" fmla="*/ 277 h 520"/>
                  <a:gd name="T106" fmla="*/ 429 w 480"/>
                  <a:gd name="T107" fmla="*/ 256 h 520"/>
                  <a:gd name="T108" fmla="*/ 450 w 480"/>
                  <a:gd name="T109" fmla="*/ 277 h 520"/>
                  <a:gd name="T110" fmla="*/ 429 w 480"/>
                  <a:gd name="T111" fmla="*/ 29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0" h="520">
                    <a:moveTo>
                      <a:pt x="480" y="277"/>
                    </a:moveTo>
                    <a:cubicBezTo>
                      <a:pt x="480" y="249"/>
                      <a:pt x="457" y="227"/>
                      <a:pt x="429" y="227"/>
                    </a:cubicBezTo>
                    <a:cubicBezTo>
                      <a:pt x="401" y="227"/>
                      <a:pt x="379" y="249"/>
                      <a:pt x="379" y="277"/>
                    </a:cubicBezTo>
                    <a:cubicBezTo>
                      <a:pt x="379" y="300"/>
                      <a:pt x="395" y="320"/>
                      <a:pt x="416" y="326"/>
                    </a:cubicBezTo>
                    <a:cubicBezTo>
                      <a:pt x="413" y="398"/>
                      <a:pt x="405" y="473"/>
                      <a:pt x="396" y="485"/>
                    </a:cubicBezTo>
                    <a:cubicBezTo>
                      <a:pt x="381" y="492"/>
                      <a:pt x="343" y="495"/>
                      <a:pt x="320" y="495"/>
                    </a:cubicBezTo>
                    <a:cubicBezTo>
                      <a:pt x="298" y="495"/>
                      <a:pt x="259" y="492"/>
                      <a:pt x="245" y="485"/>
                    </a:cubicBezTo>
                    <a:cubicBezTo>
                      <a:pt x="235" y="472"/>
                      <a:pt x="227" y="388"/>
                      <a:pt x="224" y="312"/>
                    </a:cubicBezTo>
                    <a:cubicBezTo>
                      <a:pt x="250" y="311"/>
                      <a:pt x="301" y="308"/>
                      <a:pt x="325" y="297"/>
                    </a:cubicBezTo>
                    <a:cubicBezTo>
                      <a:pt x="355" y="281"/>
                      <a:pt x="387" y="149"/>
                      <a:pt x="391" y="134"/>
                    </a:cubicBezTo>
                    <a:cubicBezTo>
                      <a:pt x="410" y="54"/>
                      <a:pt x="402" y="44"/>
                      <a:pt x="399" y="39"/>
                    </a:cubicBezTo>
                    <a:cubicBezTo>
                      <a:pt x="386" y="22"/>
                      <a:pt x="325" y="19"/>
                      <a:pt x="271" y="20"/>
                    </a:cubicBezTo>
                    <a:cubicBezTo>
                      <a:pt x="267" y="8"/>
                      <a:pt x="255" y="0"/>
                      <a:pt x="242" y="0"/>
                    </a:cubicBezTo>
                    <a:cubicBezTo>
                      <a:pt x="224" y="0"/>
                      <a:pt x="209" y="14"/>
                      <a:pt x="209" y="32"/>
                    </a:cubicBezTo>
                    <a:cubicBezTo>
                      <a:pt x="209" y="50"/>
                      <a:pt x="224" y="64"/>
                      <a:pt x="242" y="64"/>
                    </a:cubicBezTo>
                    <a:cubicBezTo>
                      <a:pt x="255" y="64"/>
                      <a:pt x="267" y="56"/>
                      <a:pt x="272" y="44"/>
                    </a:cubicBezTo>
                    <a:cubicBezTo>
                      <a:pt x="317" y="44"/>
                      <a:pt x="368" y="47"/>
                      <a:pt x="379" y="54"/>
                    </a:cubicBezTo>
                    <a:cubicBezTo>
                      <a:pt x="380" y="65"/>
                      <a:pt x="374" y="108"/>
                      <a:pt x="357" y="167"/>
                    </a:cubicBezTo>
                    <a:cubicBezTo>
                      <a:pt x="337" y="238"/>
                      <a:pt x="320" y="271"/>
                      <a:pt x="314" y="275"/>
                    </a:cubicBezTo>
                    <a:cubicBezTo>
                      <a:pt x="293" y="285"/>
                      <a:pt x="234" y="288"/>
                      <a:pt x="211" y="288"/>
                    </a:cubicBezTo>
                    <a:cubicBezTo>
                      <a:pt x="188" y="288"/>
                      <a:pt x="130" y="285"/>
                      <a:pt x="109" y="275"/>
                    </a:cubicBezTo>
                    <a:cubicBezTo>
                      <a:pt x="102" y="271"/>
                      <a:pt x="80" y="234"/>
                      <a:pt x="56" y="168"/>
                    </a:cubicBezTo>
                    <a:cubicBezTo>
                      <a:pt x="32" y="102"/>
                      <a:pt x="26" y="61"/>
                      <a:pt x="30" y="54"/>
                    </a:cubicBezTo>
                    <a:cubicBezTo>
                      <a:pt x="38" y="42"/>
                      <a:pt x="87" y="39"/>
                      <a:pt x="132" y="43"/>
                    </a:cubicBezTo>
                    <a:cubicBezTo>
                      <a:pt x="137" y="56"/>
                      <a:pt x="148" y="64"/>
                      <a:pt x="162" y="64"/>
                    </a:cubicBezTo>
                    <a:cubicBezTo>
                      <a:pt x="180" y="64"/>
                      <a:pt x="195" y="50"/>
                      <a:pt x="195" y="32"/>
                    </a:cubicBezTo>
                    <a:cubicBezTo>
                      <a:pt x="195" y="14"/>
                      <a:pt x="180" y="0"/>
                      <a:pt x="162" y="0"/>
                    </a:cubicBezTo>
                    <a:cubicBezTo>
                      <a:pt x="149" y="0"/>
                      <a:pt x="138" y="7"/>
                      <a:pt x="133" y="19"/>
                    </a:cubicBezTo>
                    <a:cubicBezTo>
                      <a:pt x="99" y="16"/>
                      <a:pt x="28" y="13"/>
                      <a:pt x="10" y="40"/>
                    </a:cubicBezTo>
                    <a:cubicBezTo>
                      <a:pt x="4" y="47"/>
                      <a:pt x="0" y="62"/>
                      <a:pt x="13" y="112"/>
                    </a:cubicBezTo>
                    <a:cubicBezTo>
                      <a:pt x="27" y="167"/>
                      <a:pt x="70" y="282"/>
                      <a:pt x="98" y="297"/>
                    </a:cubicBezTo>
                    <a:cubicBezTo>
                      <a:pt x="122" y="309"/>
                      <a:pt x="174" y="311"/>
                      <a:pt x="199" y="312"/>
                    </a:cubicBezTo>
                    <a:cubicBezTo>
                      <a:pt x="200" y="329"/>
                      <a:pt x="202" y="361"/>
                      <a:pt x="204" y="394"/>
                    </a:cubicBezTo>
                    <a:cubicBezTo>
                      <a:pt x="212" y="488"/>
                      <a:pt x="223" y="501"/>
                      <a:pt x="233" y="506"/>
                    </a:cubicBezTo>
                    <a:cubicBezTo>
                      <a:pt x="255" y="518"/>
                      <a:pt x="305" y="519"/>
                      <a:pt x="319" y="520"/>
                    </a:cubicBezTo>
                    <a:cubicBezTo>
                      <a:pt x="322" y="520"/>
                      <a:pt x="322" y="520"/>
                      <a:pt x="322" y="520"/>
                    </a:cubicBezTo>
                    <a:cubicBezTo>
                      <a:pt x="322" y="520"/>
                      <a:pt x="322" y="520"/>
                      <a:pt x="322" y="520"/>
                    </a:cubicBezTo>
                    <a:cubicBezTo>
                      <a:pt x="335" y="519"/>
                      <a:pt x="386" y="518"/>
                      <a:pt x="408" y="506"/>
                    </a:cubicBezTo>
                    <a:cubicBezTo>
                      <a:pt x="418" y="501"/>
                      <a:pt x="428" y="488"/>
                      <a:pt x="436" y="394"/>
                    </a:cubicBezTo>
                    <a:cubicBezTo>
                      <a:pt x="438" y="369"/>
                      <a:pt x="440" y="344"/>
                      <a:pt x="441" y="326"/>
                    </a:cubicBezTo>
                    <a:cubicBezTo>
                      <a:pt x="463" y="321"/>
                      <a:pt x="480" y="301"/>
                      <a:pt x="480" y="277"/>
                    </a:cubicBezTo>
                    <a:close/>
                    <a:moveTo>
                      <a:pt x="242" y="40"/>
                    </a:moveTo>
                    <a:cubicBezTo>
                      <a:pt x="237" y="40"/>
                      <a:pt x="234" y="36"/>
                      <a:pt x="234" y="32"/>
                    </a:cubicBezTo>
                    <a:cubicBezTo>
                      <a:pt x="234" y="28"/>
                      <a:pt x="237" y="24"/>
                      <a:pt x="242" y="24"/>
                    </a:cubicBezTo>
                    <a:cubicBezTo>
                      <a:pt x="246" y="24"/>
                      <a:pt x="249" y="28"/>
                      <a:pt x="249" y="32"/>
                    </a:cubicBezTo>
                    <a:cubicBezTo>
                      <a:pt x="249" y="36"/>
                      <a:pt x="246" y="40"/>
                      <a:pt x="242" y="40"/>
                    </a:cubicBezTo>
                    <a:close/>
                    <a:moveTo>
                      <a:pt x="162" y="24"/>
                    </a:moveTo>
                    <a:cubicBezTo>
                      <a:pt x="167" y="24"/>
                      <a:pt x="170" y="28"/>
                      <a:pt x="170" y="32"/>
                    </a:cubicBezTo>
                    <a:cubicBezTo>
                      <a:pt x="170" y="36"/>
                      <a:pt x="167" y="40"/>
                      <a:pt x="162" y="40"/>
                    </a:cubicBezTo>
                    <a:cubicBezTo>
                      <a:pt x="158" y="40"/>
                      <a:pt x="154" y="36"/>
                      <a:pt x="154" y="32"/>
                    </a:cubicBezTo>
                    <a:cubicBezTo>
                      <a:pt x="154" y="28"/>
                      <a:pt x="158" y="24"/>
                      <a:pt x="162" y="24"/>
                    </a:cubicBezTo>
                    <a:close/>
                    <a:moveTo>
                      <a:pt x="429" y="298"/>
                    </a:moveTo>
                    <a:cubicBezTo>
                      <a:pt x="418" y="298"/>
                      <a:pt x="408" y="289"/>
                      <a:pt x="408" y="277"/>
                    </a:cubicBezTo>
                    <a:cubicBezTo>
                      <a:pt x="408" y="266"/>
                      <a:pt x="418" y="256"/>
                      <a:pt x="429" y="256"/>
                    </a:cubicBezTo>
                    <a:cubicBezTo>
                      <a:pt x="441" y="256"/>
                      <a:pt x="450" y="266"/>
                      <a:pt x="450" y="277"/>
                    </a:cubicBezTo>
                    <a:cubicBezTo>
                      <a:pt x="450" y="289"/>
                      <a:pt x="441" y="298"/>
                      <a:pt x="429" y="2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0" name="组合 59"/>
            <p:cNvGrpSpPr/>
            <p:nvPr/>
          </p:nvGrpSpPr>
          <p:grpSpPr>
            <a:xfrm>
              <a:off x="9892756" y="974057"/>
              <a:ext cx="602732" cy="603335"/>
              <a:chOff x="2016143" y="3938588"/>
              <a:chExt cx="3175000" cy="3178175"/>
            </a:xfrm>
          </p:grpSpPr>
          <p:sp>
            <p:nvSpPr>
              <p:cNvPr id="57" name="Oval 27"/>
              <p:cNvSpPr>
                <a:spLocks noChangeArrowheads="1"/>
              </p:cNvSpPr>
              <p:nvPr/>
            </p:nvSpPr>
            <p:spPr bwMode="auto">
              <a:xfrm>
                <a:off x="2016143" y="3938588"/>
                <a:ext cx="3175000" cy="3178175"/>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Freeform 28"/>
              <p:cNvSpPr/>
              <p:nvPr/>
            </p:nvSpPr>
            <p:spPr bwMode="auto">
              <a:xfrm>
                <a:off x="2659081" y="5783263"/>
                <a:ext cx="685800" cy="674688"/>
              </a:xfrm>
              <a:custGeom>
                <a:avLst/>
                <a:gdLst>
                  <a:gd name="T0" fmla="*/ 84 w 182"/>
                  <a:gd name="T1" fmla="*/ 61 h 179"/>
                  <a:gd name="T2" fmla="*/ 60 w 182"/>
                  <a:gd name="T3" fmla="*/ 88 h 179"/>
                  <a:gd name="T4" fmla="*/ 69 w 182"/>
                  <a:gd name="T5" fmla="*/ 99 h 179"/>
                  <a:gd name="T6" fmla="*/ 0 w 182"/>
                  <a:gd name="T7" fmla="*/ 176 h 179"/>
                  <a:gd name="T8" fmla="*/ 4 w 182"/>
                  <a:gd name="T9" fmla="*/ 179 h 179"/>
                  <a:gd name="T10" fmla="*/ 83 w 182"/>
                  <a:gd name="T11" fmla="*/ 113 h 179"/>
                  <a:gd name="T12" fmla="*/ 95 w 182"/>
                  <a:gd name="T13" fmla="*/ 123 h 179"/>
                  <a:gd name="T14" fmla="*/ 121 w 182"/>
                  <a:gd name="T15" fmla="*/ 99 h 179"/>
                  <a:gd name="T16" fmla="*/ 182 w 182"/>
                  <a:gd name="T17" fmla="*/ 108 h 179"/>
                  <a:gd name="T18" fmla="*/ 76 w 182"/>
                  <a:gd name="T19" fmla="*/ 0 h 179"/>
                  <a:gd name="T20" fmla="*/ 84 w 182"/>
                  <a:gd name="T21" fmla="*/ 6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79">
                    <a:moveTo>
                      <a:pt x="84" y="61"/>
                    </a:moveTo>
                    <a:cubicBezTo>
                      <a:pt x="73" y="71"/>
                      <a:pt x="60" y="85"/>
                      <a:pt x="60" y="88"/>
                    </a:cubicBezTo>
                    <a:cubicBezTo>
                      <a:pt x="60" y="89"/>
                      <a:pt x="64" y="94"/>
                      <a:pt x="69" y="99"/>
                    </a:cubicBezTo>
                    <a:cubicBezTo>
                      <a:pt x="0" y="176"/>
                      <a:pt x="0" y="176"/>
                      <a:pt x="0" y="176"/>
                    </a:cubicBezTo>
                    <a:cubicBezTo>
                      <a:pt x="4" y="179"/>
                      <a:pt x="4" y="179"/>
                      <a:pt x="4" y="179"/>
                    </a:cubicBezTo>
                    <a:cubicBezTo>
                      <a:pt x="83" y="113"/>
                      <a:pt x="83" y="113"/>
                      <a:pt x="83" y="113"/>
                    </a:cubicBezTo>
                    <a:cubicBezTo>
                      <a:pt x="88" y="118"/>
                      <a:pt x="93" y="123"/>
                      <a:pt x="95" y="123"/>
                    </a:cubicBezTo>
                    <a:cubicBezTo>
                      <a:pt x="97" y="123"/>
                      <a:pt x="111" y="109"/>
                      <a:pt x="121" y="99"/>
                    </a:cubicBezTo>
                    <a:cubicBezTo>
                      <a:pt x="150" y="112"/>
                      <a:pt x="182" y="108"/>
                      <a:pt x="182" y="108"/>
                    </a:cubicBezTo>
                    <a:cubicBezTo>
                      <a:pt x="76" y="0"/>
                      <a:pt x="76" y="0"/>
                      <a:pt x="76" y="0"/>
                    </a:cubicBezTo>
                    <a:cubicBezTo>
                      <a:pt x="76" y="0"/>
                      <a:pt x="71" y="32"/>
                      <a:pt x="84"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Freeform 29"/>
              <p:cNvSpPr>
                <a:spLocks noEditPoints="1"/>
              </p:cNvSpPr>
              <p:nvPr/>
            </p:nvSpPr>
            <p:spPr bwMode="auto">
              <a:xfrm>
                <a:off x="2960706" y="4597401"/>
                <a:ext cx="1587500" cy="1573213"/>
              </a:xfrm>
              <a:custGeom>
                <a:avLst/>
                <a:gdLst>
                  <a:gd name="T0" fmla="*/ 1000 w 1000"/>
                  <a:gd name="T1" fmla="*/ 256 h 991"/>
                  <a:gd name="T2" fmla="*/ 694 w 1000"/>
                  <a:gd name="T3" fmla="*/ 55 h 991"/>
                  <a:gd name="T4" fmla="*/ 694 w 1000"/>
                  <a:gd name="T5" fmla="*/ 216 h 991"/>
                  <a:gd name="T6" fmla="*/ 533 w 1000"/>
                  <a:gd name="T7" fmla="*/ 128 h 991"/>
                  <a:gd name="T8" fmla="*/ 0 w 1000"/>
                  <a:gd name="T9" fmla="*/ 738 h 991"/>
                  <a:gd name="T10" fmla="*/ 827 w 1000"/>
                  <a:gd name="T11" fmla="*/ 427 h 991"/>
                  <a:gd name="T12" fmla="*/ 908 w 1000"/>
                  <a:gd name="T13" fmla="*/ 434 h 991"/>
                  <a:gd name="T14" fmla="*/ 865 w 1000"/>
                  <a:gd name="T15" fmla="*/ 228 h 991"/>
                  <a:gd name="T16" fmla="*/ 780 w 1000"/>
                  <a:gd name="T17" fmla="*/ 420 h 991"/>
                  <a:gd name="T18" fmla="*/ 434 w 1000"/>
                  <a:gd name="T19" fmla="*/ 766 h 991"/>
                  <a:gd name="T20" fmla="*/ 434 w 1000"/>
                  <a:gd name="T21" fmla="*/ 766 h 991"/>
                  <a:gd name="T22" fmla="*/ 417 w 1000"/>
                  <a:gd name="T23" fmla="*/ 750 h 991"/>
                  <a:gd name="T24" fmla="*/ 400 w 1000"/>
                  <a:gd name="T25" fmla="*/ 735 h 991"/>
                  <a:gd name="T26" fmla="*/ 384 w 1000"/>
                  <a:gd name="T27" fmla="*/ 719 h 991"/>
                  <a:gd name="T28" fmla="*/ 367 w 1000"/>
                  <a:gd name="T29" fmla="*/ 702 h 991"/>
                  <a:gd name="T30" fmla="*/ 351 w 1000"/>
                  <a:gd name="T31" fmla="*/ 686 h 991"/>
                  <a:gd name="T32" fmla="*/ 334 w 1000"/>
                  <a:gd name="T33" fmla="*/ 669 h 991"/>
                  <a:gd name="T34" fmla="*/ 318 w 1000"/>
                  <a:gd name="T35" fmla="*/ 652 h 991"/>
                  <a:gd name="T36" fmla="*/ 301 w 1000"/>
                  <a:gd name="T37" fmla="*/ 636 h 991"/>
                  <a:gd name="T38" fmla="*/ 287 w 1000"/>
                  <a:gd name="T39" fmla="*/ 619 h 991"/>
                  <a:gd name="T40" fmla="*/ 270 w 1000"/>
                  <a:gd name="T41" fmla="*/ 603 h 991"/>
                  <a:gd name="T42" fmla="*/ 254 w 1000"/>
                  <a:gd name="T43" fmla="*/ 586 h 991"/>
                  <a:gd name="T44" fmla="*/ 237 w 1000"/>
                  <a:gd name="T45" fmla="*/ 572 h 991"/>
                  <a:gd name="T46" fmla="*/ 227 w 1000"/>
                  <a:gd name="T47" fmla="*/ 562 h 991"/>
                  <a:gd name="T48" fmla="*/ 353 w 1000"/>
                  <a:gd name="T49" fmla="*/ 439 h 991"/>
                  <a:gd name="T50" fmla="*/ 483 w 1000"/>
                  <a:gd name="T51" fmla="*/ 529 h 991"/>
                  <a:gd name="T52" fmla="*/ 417 w 1000"/>
                  <a:gd name="T53" fmla="*/ 375 h 991"/>
                  <a:gd name="T54" fmla="*/ 540 w 1000"/>
                  <a:gd name="T55" fmla="*/ 456 h 991"/>
                  <a:gd name="T56" fmla="*/ 476 w 1000"/>
                  <a:gd name="T57" fmla="*/ 313 h 991"/>
                  <a:gd name="T58" fmla="*/ 588 w 1000"/>
                  <a:gd name="T59" fmla="*/ 382 h 991"/>
                  <a:gd name="T60" fmla="*/ 576 w 1000"/>
                  <a:gd name="T61" fmla="*/ 216 h 991"/>
                  <a:gd name="T62" fmla="*/ 592 w 1000"/>
                  <a:gd name="T63" fmla="*/ 233 h 991"/>
                  <a:gd name="T64" fmla="*/ 607 w 1000"/>
                  <a:gd name="T65" fmla="*/ 249 h 991"/>
                  <a:gd name="T66" fmla="*/ 623 w 1000"/>
                  <a:gd name="T67" fmla="*/ 266 h 991"/>
                  <a:gd name="T68" fmla="*/ 640 w 1000"/>
                  <a:gd name="T69" fmla="*/ 280 h 991"/>
                  <a:gd name="T70" fmla="*/ 656 w 1000"/>
                  <a:gd name="T71" fmla="*/ 297 h 991"/>
                  <a:gd name="T72" fmla="*/ 673 w 1000"/>
                  <a:gd name="T73" fmla="*/ 313 h 991"/>
                  <a:gd name="T74" fmla="*/ 690 w 1000"/>
                  <a:gd name="T75" fmla="*/ 330 h 991"/>
                  <a:gd name="T76" fmla="*/ 706 w 1000"/>
                  <a:gd name="T77" fmla="*/ 347 h 991"/>
                  <a:gd name="T78" fmla="*/ 723 w 1000"/>
                  <a:gd name="T79" fmla="*/ 363 h 991"/>
                  <a:gd name="T80" fmla="*/ 739 w 1000"/>
                  <a:gd name="T81" fmla="*/ 380 h 991"/>
                  <a:gd name="T82" fmla="*/ 754 w 1000"/>
                  <a:gd name="T83" fmla="*/ 396 h 991"/>
                  <a:gd name="T84" fmla="*/ 770 w 1000"/>
                  <a:gd name="T85" fmla="*/ 413 h 991"/>
                  <a:gd name="T86" fmla="*/ 780 w 1000"/>
                  <a:gd name="T87" fmla="*/ 42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00" h="991">
                    <a:moveTo>
                      <a:pt x="946" y="309"/>
                    </a:moveTo>
                    <a:lnTo>
                      <a:pt x="1000" y="256"/>
                    </a:lnTo>
                    <a:lnTo>
                      <a:pt x="749" y="0"/>
                    </a:lnTo>
                    <a:lnTo>
                      <a:pt x="694" y="55"/>
                    </a:lnTo>
                    <a:lnTo>
                      <a:pt x="775" y="136"/>
                    </a:lnTo>
                    <a:lnTo>
                      <a:pt x="694" y="216"/>
                    </a:lnTo>
                    <a:lnTo>
                      <a:pt x="571" y="90"/>
                    </a:lnTo>
                    <a:lnTo>
                      <a:pt x="533" y="128"/>
                    </a:lnTo>
                    <a:lnTo>
                      <a:pt x="576" y="171"/>
                    </a:lnTo>
                    <a:lnTo>
                      <a:pt x="0" y="738"/>
                    </a:lnTo>
                    <a:lnTo>
                      <a:pt x="254" y="991"/>
                    </a:lnTo>
                    <a:lnTo>
                      <a:pt x="827" y="427"/>
                    </a:lnTo>
                    <a:lnTo>
                      <a:pt x="870" y="470"/>
                    </a:lnTo>
                    <a:lnTo>
                      <a:pt x="908" y="434"/>
                    </a:lnTo>
                    <a:lnTo>
                      <a:pt x="784" y="309"/>
                    </a:lnTo>
                    <a:lnTo>
                      <a:pt x="865" y="228"/>
                    </a:lnTo>
                    <a:lnTo>
                      <a:pt x="946" y="309"/>
                    </a:lnTo>
                    <a:close/>
                    <a:moveTo>
                      <a:pt x="780" y="420"/>
                    </a:moveTo>
                    <a:lnTo>
                      <a:pt x="780" y="420"/>
                    </a:lnTo>
                    <a:lnTo>
                      <a:pt x="434" y="766"/>
                    </a:lnTo>
                    <a:lnTo>
                      <a:pt x="780" y="420"/>
                    </a:lnTo>
                    <a:lnTo>
                      <a:pt x="434" y="766"/>
                    </a:lnTo>
                    <a:lnTo>
                      <a:pt x="424" y="759"/>
                    </a:lnTo>
                    <a:lnTo>
                      <a:pt x="417" y="750"/>
                    </a:lnTo>
                    <a:lnTo>
                      <a:pt x="408" y="742"/>
                    </a:lnTo>
                    <a:lnTo>
                      <a:pt x="400" y="735"/>
                    </a:lnTo>
                    <a:lnTo>
                      <a:pt x="391" y="726"/>
                    </a:lnTo>
                    <a:lnTo>
                      <a:pt x="384" y="719"/>
                    </a:lnTo>
                    <a:lnTo>
                      <a:pt x="374" y="709"/>
                    </a:lnTo>
                    <a:lnTo>
                      <a:pt x="367" y="702"/>
                    </a:lnTo>
                    <a:lnTo>
                      <a:pt x="360" y="693"/>
                    </a:lnTo>
                    <a:lnTo>
                      <a:pt x="351" y="686"/>
                    </a:lnTo>
                    <a:lnTo>
                      <a:pt x="344" y="676"/>
                    </a:lnTo>
                    <a:lnTo>
                      <a:pt x="334" y="669"/>
                    </a:lnTo>
                    <a:lnTo>
                      <a:pt x="327" y="662"/>
                    </a:lnTo>
                    <a:lnTo>
                      <a:pt x="318" y="652"/>
                    </a:lnTo>
                    <a:lnTo>
                      <a:pt x="310" y="645"/>
                    </a:lnTo>
                    <a:lnTo>
                      <a:pt x="301" y="636"/>
                    </a:lnTo>
                    <a:lnTo>
                      <a:pt x="294" y="629"/>
                    </a:lnTo>
                    <a:lnTo>
                      <a:pt x="287" y="619"/>
                    </a:lnTo>
                    <a:lnTo>
                      <a:pt x="277" y="612"/>
                    </a:lnTo>
                    <a:lnTo>
                      <a:pt x="270" y="603"/>
                    </a:lnTo>
                    <a:lnTo>
                      <a:pt x="261" y="595"/>
                    </a:lnTo>
                    <a:lnTo>
                      <a:pt x="254" y="586"/>
                    </a:lnTo>
                    <a:lnTo>
                      <a:pt x="244" y="579"/>
                    </a:lnTo>
                    <a:lnTo>
                      <a:pt x="237" y="572"/>
                    </a:lnTo>
                    <a:lnTo>
                      <a:pt x="227" y="562"/>
                    </a:lnTo>
                    <a:lnTo>
                      <a:pt x="227" y="562"/>
                    </a:lnTo>
                    <a:lnTo>
                      <a:pt x="282" y="508"/>
                    </a:lnTo>
                    <a:lnTo>
                      <a:pt x="353" y="439"/>
                    </a:lnTo>
                    <a:lnTo>
                      <a:pt x="464" y="548"/>
                    </a:lnTo>
                    <a:lnTo>
                      <a:pt x="483" y="529"/>
                    </a:lnTo>
                    <a:lnTo>
                      <a:pt x="372" y="418"/>
                    </a:lnTo>
                    <a:lnTo>
                      <a:pt x="417" y="375"/>
                    </a:lnTo>
                    <a:lnTo>
                      <a:pt x="519" y="477"/>
                    </a:lnTo>
                    <a:lnTo>
                      <a:pt x="540" y="456"/>
                    </a:lnTo>
                    <a:lnTo>
                      <a:pt x="436" y="354"/>
                    </a:lnTo>
                    <a:lnTo>
                      <a:pt x="476" y="313"/>
                    </a:lnTo>
                    <a:lnTo>
                      <a:pt x="566" y="403"/>
                    </a:lnTo>
                    <a:lnTo>
                      <a:pt x="588" y="382"/>
                    </a:lnTo>
                    <a:lnTo>
                      <a:pt x="498" y="294"/>
                    </a:lnTo>
                    <a:lnTo>
                      <a:pt x="576" y="216"/>
                    </a:lnTo>
                    <a:lnTo>
                      <a:pt x="583" y="223"/>
                    </a:lnTo>
                    <a:lnTo>
                      <a:pt x="592" y="233"/>
                    </a:lnTo>
                    <a:lnTo>
                      <a:pt x="600" y="240"/>
                    </a:lnTo>
                    <a:lnTo>
                      <a:pt x="607" y="249"/>
                    </a:lnTo>
                    <a:lnTo>
                      <a:pt x="616" y="256"/>
                    </a:lnTo>
                    <a:lnTo>
                      <a:pt x="623" y="266"/>
                    </a:lnTo>
                    <a:lnTo>
                      <a:pt x="633" y="273"/>
                    </a:lnTo>
                    <a:lnTo>
                      <a:pt x="640" y="280"/>
                    </a:lnTo>
                    <a:lnTo>
                      <a:pt x="649" y="290"/>
                    </a:lnTo>
                    <a:lnTo>
                      <a:pt x="656" y="297"/>
                    </a:lnTo>
                    <a:lnTo>
                      <a:pt x="666" y="306"/>
                    </a:lnTo>
                    <a:lnTo>
                      <a:pt x="673" y="313"/>
                    </a:lnTo>
                    <a:lnTo>
                      <a:pt x="680" y="323"/>
                    </a:lnTo>
                    <a:lnTo>
                      <a:pt x="690" y="330"/>
                    </a:lnTo>
                    <a:lnTo>
                      <a:pt x="697" y="339"/>
                    </a:lnTo>
                    <a:lnTo>
                      <a:pt x="706" y="347"/>
                    </a:lnTo>
                    <a:lnTo>
                      <a:pt x="713" y="354"/>
                    </a:lnTo>
                    <a:lnTo>
                      <a:pt x="723" y="363"/>
                    </a:lnTo>
                    <a:lnTo>
                      <a:pt x="730" y="370"/>
                    </a:lnTo>
                    <a:lnTo>
                      <a:pt x="739" y="380"/>
                    </a:lnTo>
                    <a:lnTo>
                      <a:pt x="747" y="387"/>
                    </a:lnTo>
                    <a:lnTo>
                      <a:pt x="754" y="396"/>
                    </a:lnTo>
                    <a:lnTo>
                      <a:pt x="763" y="403"/>
                    </a:lnTo>
                    <a:lnTo>
                      <a:pt x="770" y="413"/>
                    </a:lnTo>
                    <a:lnTo>
                      <a:pt x="780" y="420"/>
                    </a:lnTo>
                    <a:lnTo>
                      <a:pt x="780" y="4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6" name="组合 65"/>
            <p:cNvGrpSpPr/>
            <p:nvPr/>
          </p:nvGrpSpPr>
          <p:grpSpPr>
            <a:xfrm>
              <a:off x="8350643" y="974057"/>
              <a:ext cx="603033" cy="602732"/>
              <a:chOff x="2185988" y="3163888"/>
              <a:chExt cx="3176587" cy="3175000"/>
            </a:xfrm>
          </p:grpSpPr>
          <p:sp>
            <p:nvSpPr>
              <p:cNvPr id="63" name="Oval 33"/>
              <p:cNvSpPr>
                <a:spLocks noChangeArrowheads="1"/>
              </p:cNvSpPr>
              <p:nvPr/>
            </p:nvSpPr>
            <p:spPr bwMode="auto">
              <a:xfrm>
                <a:off x="2185988" y="3163888"/>
                <a:ext cx="3176587" cy="3175000"/>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4" name="Freeform 34"/>
              <p:cNvSpPr/>
              <p:nvPr/>
            </p:nvSpPr>
            <p:spPr bwMode="auto">
              <a:xfrm>
                <a:off x="3379788" y="4443413"/>
                <a:ext cx="788987" cy="790575"/>
              </a:xfrm>
              <a:custGeom>
                <a:avLst/>
                <a:gdLst>
                  <a:gd name="T0" fmla="*/ 305 w 497"/>
                  <a:gd name="T1" fmla="*/ 0 h 498"/>
                  <a:gd name="T2" fmla="*/ 192 w 497"/>
                  <a:gd name="T3" fmla="*/ 0 h 498"/>
                  <a:gd name="T4" fmla="*/ 192 w 497"/>
                  <a:gd name="T5" fmla="*/ 192 h 498"/>
                  <a:gd name="T6" fmla="*/ 0 w 497"/>
                  <a:gd name="T7" fmla="*/ 192 h 498"/>
                  <a:gd name="T8" fmla="*/ 0 w 497"/>
                  <a:gd name="T9" fmla="*/ 303 h 498"/>
                  <a:gd name="T10" fmla="*/ 192 w 497"/>
                  <a:gd name="T11" fmla="*/ 303 h 498"/>
                  <a:gd name="T12" fmla="*/ 192 w 497"/>
                  <a:gd name="T13" fmla="*/ 498 h 498"/>
                  <a:gd name="T14" fmla="*/ 305 w 497"/>
                  <a:gd name="T15" fmla="*/ 498 h 498"/>
                  <a:gd name="T16" fmla="*/ 305 w 497"/>
                  <a:gd name="T17" fmla="*/ 303 h 498"/>
                  <a:gd name="T18" fmla="*/ 497 w 497"/>
                  <a:gd name="T19" fmla="*/ 303 h 498"/>
                  <a:gd name="T20" fmla="*/ 497 w 497"/>
                  <a:gd name="T21" fmla="*/ 192 h 498"/>
                  <a:gd name="T22" fmla="*/ 305 w 497"/>
                  <a:gd name="T23" fmla="*/ 192 h 498"/>
                  <a:gd name="T24" fmla="*/ 305 w 497"/>
                  <a:gd name="T25" fmla="*/ 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7" h="498">
                    <a:moveTo>
                      <a:pt x="305" y="0"/>
                    </a:moveTo>
                    <a:lnTo>
                      <a:pt x="192" y="0"/>
                    </a:lnTo>
                    <a:lnTo>
                      <a:pt x="192" y="192"/>
                    </a:lnTo>
                    <a:lnTo>
                      <a:pt x="0" y="192"/>
                    </a:lnTo>
                    <a:lnTo>
                      <a:pt x="0" y="303"/>
                    </a:lnTo>
                    <a:lnTo>
                      <a:pt x="192" y="303"/>
                    </a:lnTo>
                    <a:lnTo>
                      <a:pt x="192" y="498"/>
                    </a:lnTo>
                    <a:lnTo>
                      <a:pt x="305" y="498"/>
                    </a:lnTo>
                    <a:lnTo>
                      <a:pt x="305" y="303"/>
                    </a:lnTo>
                    <a:lnTo>
                      <a:pt x="497" y="303"/>
                    </a:lnTo>
                    <a:lnTo>
                      <a:pt x="497" y="192"/>
                    </a:lnTo>
                    <a:lnTo>
                      <a:pt x="305" y="192"/>
                    </a:lnTo>
                    <a:lnTo>
                      <a:pt x="30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5" name="Freeform 35"/>
              <p:cNvSpPr>
                <a:spLocks noEditPoints="1"/>
              </p:cNvSpPr>
              <p:nvPr/>
            </p:nvSpPr>
            <p:spPr bwMode="auto">
              <a:xfrm>
                <a:off x="2879725" y="3878263"/>
                <a:ext cx="1790700" cy="1746250"/>
              </a:xfrm>
              <a:custGeom>
                <a:avLst/>
                <a:gdLst>
                  <a:gd name="T0" fmla="*/ 451 w 476"/>
                  <a:gd name="T1" fmla="*/ 65 h 464"/>
                  <a:gd name="T2" fmla="*/ 321 w 476"/>
                  <a:gd name="T3" fmla="*/ 65 h 464"/>
                  <a:gd name="T4" fmla="*/ 321 w 476"/>
                  <a:gd name="T5" fmla="*/ 0 h 464"/>
                  <a:gd name="T6" fmla="*/ 155 w 476"/>
                  <a:gd name="T7" fmla="*/ 0 h 464"/>
                  <a:gd name="T8" fmla="*/ 155 w 476"/>
                  <a:gd name="T9" fmla="*/ 65 h 464"/>
                  <a:gd name="T10" fmla="*/ 25 w 476"/>
                  <a:gd name="T11" fmla="*/ 65 h 464"/>
                  <a:gd name="T12" fmla="*/ 0 w 476"/>
                  <a:gd name="T13" fmla="*/ 90 h 464"/>
                  <a:gd name="T14" fmla="*/ 0 w 476"/>
                  <a:gd name="T15" fmla="*/ 420 h 464"/>
                  <a:gd name="T16" fmla="*/ 25 w 476"/>
                  <a:gd name="T17" fmla="*/ 445 h 464"/>
                  <a:gd name="T18" fmla="*/ 71 w 476"/>
                  <a:gd name="T19" fmla="*/ 445 h 464"/>
                  <a:gd name="T20" fmla="*/ 78 w 476"/>
                  <a:gd name="T21" fmla="*/ 464 h 464"/>
                  <a:gd name="T22" fmla="*/ 113 w 476"/>
                  <a:gd name="T23" fmla="*/ 464 h 464"/>
                  <a:gd name="T24" fmla="*/ 115 w 476"/>
                  <a:gd name="T25" fmla="*/ 445 h 464"/>
                  <a:gd name="T26" fmla="*/ 366 w 476"/>
                  <a:gd name="T27" fmla="*/ 445 h 464"/>
                  <a:gd name="T28" fmla="*/ 368 w 476"/>
                  <a:gd name="T29" fmla="*/ 464 h 464"/>
                  <a:gd name="T30" fmla="*/ 403 w 476"/>
                  <a:gd name="T31" fmla="*/ 464 h 464"/>
                  <a:gd name="T32" fmla="*/ 410 w 476"/>
                  <a:gd name="T33" fmla="*/ 445 h 464"/>
                  <a:gd name="T34" fmla="*/ 451 w 476"/>
                  <a:gd name="T35" fmla="*/ 445 h 464"/>
                  <a:gd name="T36" fmla="*/ 476 w 476"/>
                  <a:gd name="T37" fmla="*/ 420 h 464"/>
                  <a:gd name="T38" fmla="*/ 476 w 476"/>
                  <a:gd name="T39" fmla="*/ 90 h 464"/>
                  <a:gd name="T40" fmla="*/ 451 w 476"/>
                  <a:gd name="T41" fmla="*/ 65 h 464"/>
                  <a:gd name="T42" fmla="*/ 187 w 476"/>
                  <a:gd name="T43" fmla="*/ 28 h 464"/>
                  <a:gd name="T44" fmla="*/ 187 w 476"/>
                  <a:gd name="T45" fmla="*/ 28 h 464"/>
                  <a:gd name="T46" fmla="*/ 291 w 476"/>
                  <a:gd name="T47" fmla="*/ 28 h 464"/>
                  <a:gd name="T48" fmla="*/ 291 w 476"/>
                  <a:gd name="T49" fmla="*/ 65 h 464"/>
                  <a:gd name="T50" fmla="*/ 291 w 476"/>
                  <a:gd name="T51" fmla="*/ 65 h 464"/>
                  <a:gd name="T52" fmla="*/ 287 w 476"/>
                  <a:gd name="T53" fmla="*/ 65 h 464"/>
                  <a:gd name="T54" fmla="*/ 283 w 476"/>
                  <a:gd name="T55" fmla="*/ 65 h 464"/>
                  <a:gd name="T56" fmla="*/ 278 w 476"/>
                  <a:gd name="T57" fmla="*/ 65 h 464"/>
                  <a:gd name="T58" fmla="*/ 274 w 476"/>
                  <a:gd name="T59" fmla="*/ 65 h 464"/>
                  <a:gd name="T60" fmla="*/ 270 w 476"/>
                  <a:gd name="T61" fmla="*/ 65 h 464"/>
                  <a:gd name="T62" fmla="*/ 266 w 476"/>
                  <a:gd name="T63" fmla="*/ 65 h 464"/>
                  <a:gd name="T64" fmla="*/ 262 w 476"/>
                  <a:gd name="T65" fmla="*/ 65 h 464"/>
                  <a:gd name="T66" fmla="*/ 258 w 476"/>
                  <a:gd name="T67" fmla="*/ 65 h 464"/>
                  <a:gd name="T68" fmla="*/ 253 w 476"/>
                  <a:gd name="T69" fmla="*/ 65 h 464"/>
                  <a:gd name="T70" fmla="*/ 249 w 476"/>
                  <a:gd name="T71" fmla="*/ 65 h 464"/>
                  <a:gd name="T72" fmla="*/ 245 w 476"/>
                  <a:gd name="T73" fmla="*/ 65 h 464"/>
                  <a:gd name="T74" fmla="*/ 241 w 476"/>
                  <a:gd name="T75" fmla="*/ 65 h 464"/>
                  <a:gd name="T76" fmla="*/ 237 w 476"/>
                  <a:gd name="T77" fmla="*/ 65 h 464"/>
                  <a:gd name="T78" fmla="*/ 233 w 476"/>
                  <a:gd name="T79" fmla="*/ 65 h 464"/>
                  <a:gd name="T80" fmla="*/ 228 w 476"/>
                  <a:gd name="T81" fmla="*/ 65 h 464"/>
                  <a:gd name="T82" fmla="*/ 224 w 476"/>
                  <a:gd name="T83" fmla="*/ 65 h 464"/>
                  <a:gd name="T84" fmla="*/ 220 w 476"/>
                  <a:gd name="T85" fmla="*/ 65 h 464"/>
                  <a:gd name="T86" fmla="*/ 216 w 476"/>
                  <a:gd name="T87" fmla="*/ 65 h 464"/>
                  <a:gd name="T88" fmla="*/ 212 w 476"/>
                  <a:gd name="T89" fmla="*/ 65 h 464"/>
                  <a:gd name="T90" fmla="*/ 208 w 476"/>
                  <a:gd name="T91" fmla="*/ 65 h 464"/>
                  <a:gd name="T92" fmla="*/ 203 w 476"/>
                  <a:gd name="T93" fmla="*/ 65 h 464"/>
                  <a:gd name="T94" fmla="*/ 199 w 476"/>
                  <a:gd name="T95" fmla="*/ 65 h 464"/>
                  <a:gd name="T96" fmla="*/ 195 w 476"/>
                  <a:gd name="T97" fmla="*/ 65 h 464"/>
                  <a:gd name="T98" fmla="*/ 191 w 476"/>
                  <a:gd name="T99" fmla="*/ 65 h 464"/>
                  <a:gd name="T100" fmla="*/ 187 w 476"/>
                  <a:gd name="T101" fmla="*/ 65 h 464"/>
                  <a:gd name="T102" fmla="*/ 187 w 476"/>
                  <a:gd name="T103" fmla="*/ 28 h 464"/>
                  <a:gd name="T104" fmla="*/ 238 w 476"/>
                  <a:gd name="T105" fmla="*/ 402 h 464"/>
                  <a:gd name="T106" fmla="*/ 91 w 476"/>
                  <a:gd name="T107" fmla="*/ 255 h 464"/>
                  <a:gd name="T108" fmla="*/ 238 w 476"/>
                  <a:gd name="T109" fmla="*/ 108 h 464"/>
                  <a:gd name="T110" fmla="*/ 385 w 476"/>
                  <a:gd name="T111" fmla="*/ 255 h 464"/>
                  <a:gd name="T112" fmla="*/ 238 w 476"/>
                  <a:gd name="T113" fmla="*/ 40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6" h="464">
                    <a:moveTo>
                      <a:pt x="451" y="65"/>
                    </a:moveTo>
                    <a:cubicBezTo>
                      <a:pt x="321" y="65"/>
                      <a:pt x="321" y="65"/>
                      <a:pt x="321" y="65"/>
                    </a:cubicBezTo>
                    <a:cubicBezTo>
                      <a:pt x="321" y="0"/>
                      <a:pt x="321" y="0"/>
                      <a:pt x="321" y="0"/>
                    </a:cubicBezTo>
                    <a:cubicBezTo>
                      <a:pt x="155" y="0"/>
                      <a:pt x="155" y="0"/>
                      <a:pt x="155" y="0"/>
                    </a:cubicBezTo>
                    <a:cubicBezTo>
                      <a:pt x="155" y="65"/>
                      <a:pt x="155" y="65"/>
                      <a:pt x="155" y="65"/>
                    </a:cubicBezTo>
                    <a:cubicBezTo>
                      <a:pt x="25" y="65"/>
                      <a:pt x="25" y="65"/>
                      <a:pt x="25" y="65"/>
                    </a:cubicBezTo>
                    <a:cubicBezTo>
                      <a:pt x="11" y="65"/>
                      <a:pt x="0" y="76"/>
                      <a:pt x="0" y="90"/>
                    </a:cubicBezTo>
                    <a:cubicBezTo>
                      <a:pt x="0" y="420"/>
                      <a:pt x="0" y="420"/>
                      <a:pt x="0" y="420"/>
                    </a:cubicBezTo>
                    <a:cubicBezTo>
                      <a:pt x="0" y="434"/>
                      <a:pt x="11" y="445"/>
                      <a:pt x="25" y="445"/>
                    </a:cubicBezTo>
                    <a:cubicBezTo>
                      <a:pt x="71" y="445"/>
                      <a:pt x="71" y="445"/>
                      <a:pt x="71" y="445"/>
                    </a:cubicBezTo>
                    <a:cubicBezTo>
                      <a:pt x="78" y="464"/>
                      <a:pt x="78" y="464"/>
                      <a:pt x="78" y="464"/>
                    </a:cubicBezTo>
                    <a:cubicBezTo>
                      <a:pt x="113" y="464"/>
                      <a:pt x="113" y="464"/>
                      <a:pt x="113" y="464"/>
                    </a:cubicBezTo>
                    <a:cubicBezTo>
                      <a:pt x="115" y="445"/>
                      <a:pt x="115" y="445"/>
                      <a:pt x="115" y="445"/>
                    </a:cubicBezTo>
                    <a:cubicBezTo>
                      <a:pt x="366" y="445"/>
                      <a:pt x="366" y="445"/>
                      <a:pt x="366" y="445"/>
                    </a:cubicBezTo>
                    <a:cubicBezTo>
                      <a:pt x="368" y="464"/>
                      <a:pt x="368" y="464"/>
                      <a:pt x="368" y="464"/>
                    </a:cubicBezTo>
                    <a:cubicBezTo>
                      <a:pt x="403" y="464"/>
                      <a:pt x="403" y="464"/>
                      <a:pt x="403" y="464"/>
                    </a:cubicBezTo>
                    <a:cubicBezTo>
                      <a:pt x="410" y="445"/>
                      <a:pt x="410" y="445"/>
                      <a:pt x="410" y="445"/>
                    </a:cubicBezTo>
                    <a:cubicBezTo>
                      <a:pt x="451" y="445"/>
                      <a:pt x="451" y="445"/>
                      <a:pt x="451" y="445"/>
                    </a:cubicBezTo>
                    <a:cubicBezTo>
                      <a:pt x="465" y="445"/>
                      <a:pt x="476" y="434"/>
                      <a:pt x="476" y="420"/>
                    </a:cubicBezTo>
                    <a:cubicBezTo>
                      <a:pt x="476" y="90"/>
                      <a:pt x="476" y="90"/>
                      <a:pt x="476" y="90"/>
                    </a:cubicBezTo>
                    <a:cubicBezTo>
                      <a:pt x="476" y="76"/>
                      <a:pt x="465" y="65"/>
                      <a:pt x="451" y="65"/>
                    </a:cubicBezTo>
                    <a:close/>
                    <a:moveTo>
                      <a:pt x="187" y="28"/>
                    </a:moveTo>
                    <a:cubicBezTo>
                      <a:pt x="187" y="28"/>
                      <a:pt x="187" y="28"/>
                      <a:pt x="187" y="28"/>
                    </a:cubicBezTo>
                    <a:cubicBezTo>
                      <a:pt x="291" y="28"/>
                      <a:pt x="291" y="28"/>
                      <a:pt x="291" y="28"/>
                    </a:cubicBezTo>
                    <a:cubicBezTo>
                      <a:pt x="291" y="65"/>
                      <a:pt x="291" y="65"/>
                      <a:pt x="291" y="65"/>
                    </a:cubicBezTo>
                    <a:cubicBezTo>
                      <a:pt x="291" y="65"/>
                      <a:pt x="291" y="65"/>
                      <a:pt x="291" y="65"/>
                    </a:cubicBezTo>
                    <a:cubicBezTo>
                      <a:pt x="287" y="65"/>
                      <a:pt x="287" y="65"/>
                      <a:pt x="287" y="65"/>
                    </a:cubicBezTo>
                    <a:cubicBezTo>
                      <a:pt x="283" y="65"/>
                      <a:pt x="283" y="65"/>
                      <a:pt x="283" y="65"/>
                    </a:cubicBezTo>
                    <a:cubicBezTo>
                      <a:pt x="278" y="65"/>
                      <a:pt x="278" y="65"/>
                      <a:pt x="278" y="65"/>
                    </a:cubicBezTo>
                    <a:cubicBezTo>
                      <a:pt x="274" y="65"/>
                      <a:pt x="274" y="65"/>
                      <a:pt x="274" y="65"/>
                    </a:cubicBezTo>
                    <a:cubicBezTo>
                      <a:pt x="270" y="65"/>
                      <a:pt x="270" y="65"/>
                      <a:pt x="270" y="65"/>
                    </a:cubicBezTo>
                    <a:cubicBezTo>
                      <a:pt x="266" y="65"/>
                      <a:pt x="266" y="65"/>
                      <a:pt x="266" y="65"/>
                    </a:cubicBezTo>
                    <a:cubicBezTo>
                      <a:pt x="262" y="65"/>
                      <a:pt x="262" y="65"/>
                      <a:pt x="262" y="65"/>
                    </a:cubicBezTo>
                    <a:cubicBezTo>
                      <a:pt x="258" y="65"/>
                      <a:pt x="258" y="65"/>
                      <a:pt x="258" y="65"/>
                    </a:cubicBezTo>
                    <a:cubicBezTo>
                      <a:pt x="253" y="65"/>
                      <a:pt x="253" y="65"/>
                      <a:pt x="253" y="65"/>
                    </a:cubicBezTo>
                    <a:cubicBezTo>
                      <a:pt x="249" y="65"/>
                      <a:pt x="249" y="65"/>
                      <a:pt x="249" y="65"/>
                    </a:cubicBezTo>
                    <a:cubicBezTo>
                      <a:pt x="245" y="65"/>
                      <a:pt x="245" y="65"/>
                      <a:pt x="245" y="65"/>
                    </a:cubicBezTo>
                    <a:cubicBezTo>
                      <a:pt x="241" y="65"/>
                      <a:pt x="241" y="65"/>
                      <a:pt x="241" y="65"/>
                    </a:cubicBezTo>
                    <a:cubicBezTo>
                      <a:pt x="237" y="65"/>
                      <a:pt x="237" y="65"/>
                      <a:pt x="237" y="65"/>
                    </a:cubicBezTo>
                    <a:cubicBezTo>
                      <a:pt x="233" y="65"/>
                      <a:pt x="233" y="65"/>
                      <a:pt x="233" y="65"/>
                    </a:cubicBezTo>
                    <a:cubicBezTo>
                      <a:pt x="228" y="65"/>
                      <a:pt x="228" y="65"/>
                      <a:pt x="228" y="65"/>
                    </a:cubicBezTo>
                    <a:cubicBezTo>
                      <a:pt x="224" y="65"/>
                      <a:pt x="224" y="65"/>
                      <a:pt x="224" y="65"/>
                    </a:cubicBezTo>
                    <a:cubicBezTo>
                      <a:pt x="220" y="65"/>
                      <a:pt x="220" y="65"/>
                      <a:pt x="220" y="65"/>
                    </a:cubicBezTo>
                    <a:cubicBezTo>
                      <a:pt x="216" y="65"/>
                      <a:pt x="216" y="65"/>
                      <a:pt x="216" y="65"/>
                    </a:cubicBezTo>
                    <a:cubicBezTo>
                      <a:pt x="212" y="65"/>
                      <a:pt x="212" y="65"/>
                      <a:pt x="212" y="65"/>
                    </a:cubicBezTo>
                    <a:cubicBezTo>
                      <a:pt x="208" y="65"/>
                      <a:pt x="208" y="65"/>
                      <a:pt x="208" y="65"/>
                    </a:cubicBezTo>
                    <a:cubicBezTo>
                      <a:pt x="203" y="65"/>
                      <a:pt x="203" y="65"/>
                      <a:pt x="203" y="65"/>
                    </a:cubicBezTo>
                    <a:cubicBezTo>
                      <a:pt x="199" y="65"/>
                      <a:pt x="199" y="65"/>
                      <a:pt x="199" y="65"/>
                    </a:cubicBezTo>
                    <a:cubicBezTo>
                      <a:pt x="195" y="65"/>
                      <a:pt x="195" y="65"/>
                      <a:pt x="195" y="65"/>
                    </a:cubicBezTo>
                    <a:cubicBezTo>
                      <a:pt x="191" y="65"/>
                      <a:pt x="191" y="65"/>
                      <a:pt x="191" y="65"/>
                    </a:cubicBezTo>
                    <a:cubicBezTo>
                      <a:pt x="187" y="65"/>
                      <a:pt x="187" y="65"/>
                      <a:pt x="187" y="65"/>
                    </a:cubicBezTo>
                    <a:lnTo>
                      <a:pt x="187" y="28"/>
                    </a:lnTo>
                    <a:close/>
                    <a:moveTo>
                      <a:pt x="238" y="402"/>
                    </a:moveTo>
                    <a:cubicBezTo>
                      <a:pt x="157" y="402"/>
                      <a:pt x="91" y="336"/>
                      <a:pt x="91" y="255"/>
                    </a:cubicBezTo>
                    <a:cubicBezTo>
                      <a:pt x="91" y="174"/>
                      <a:pt x="157" y="108"/>
                      <a:pt x="238" y="108"/>
                    </a:cubicBezTo>
                    <a:cubicBezTo>
                      <a:pt x="319" y="108"/>
                      <a:pt x="385" y="174"/>
                      <a:pt x="385" y="255"/>
                    </a:cubicBezTo>
                    <a:cubicBezTo>
                      <a:pt x="385" y="336"/>
                      <a:pt x="319" y="402"/>
                      <a:pt x="238" y="4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sp>
        <p:nvSpPr>
          <p:cNvPr id="2" name="文本框 1"/>
          <p:cNvSpPr txBox="1"/>
          <p:nvPr/>
        </p:nvSpPr>
        <p:spPr>
          <a:xfrm>
            <a:off x="9473969" y="5473247"/>
            <a:ext cx="2454518" cy="1200329"/>
          </a:xfrm>
          <a:prstGeom prst="rect">
            <a:avLst/>
          </a:prstGeom>
          <a:noFill/>
        </p:spPr>
        <p:txBody>
          <a:bodyPr wrap="none" rtlCol="0">
            <a:spAutoFit/>
          </a:bodyPr>
          <a:lstStyle/>
          <a:p>
            <a:pPr algn="r"/>
            <a:r>
              <a:rPr kumimoji="1" lang="en-US" altLang="zh-CN" dirty="0">
                <a:solidFill>
                  <a:schemeClr val="accent1"/>
                </a:solidFill>
              </a:rPr>
              <a:t>BIS 634 Final Project</a:t>
            </a:r>
          </a:p>
          <a:p>
            <a:pPr algn="r"/>
            <a:r>
              <a:rPr kumimoji="1" lang="en-US" altLang="zh-CN" dirty="0">
                <a:solidFill>
                  <a:schemeClr val="accent1"/>
                </a:solidFill>
              </a:rPr>
              <a:t>Fall 2023</a:t>
            </a:r>
          </a:p>
          <a:p>
            <a:pPr algn="r"/>
            <a:r>
              <a:rPr kumimoji="1" lang="en-US" altLang="zh-CN" dirty="0">
                <a:solidFill>
                  <a:schemeClr val="accent1"/>
                </a:solidFill>
              </a:rPr>
              <a:t>Bei Jiang</a:t>
            </a:r>
          </a:p>
          <a:p>
            <a:pPr algn="r"/>
            <a:r>
              <a:rPr kumimoji="1" lang="en-US" altLang="zh-CN" dirty="0">
                <a:solidFill>
                  <a:schemeClr val="accent1"/>
                </a:solidFill>
              </a:rPr>
              <a:t>MS Health Informatics</a:t>
            </a:r>
            <a:endParaRPr kumimoji="1" lang="zh-CN" altLang="en-US" dirty="0">
              <a:solidFill>
                <a:schemeClr val="accent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29" y="339725"/>
            <a:ext cx="7884741" cy="760655"/>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en-US" sz="2800" spc="0" dirty="0">
                <a:solidFill>
                  <a:schemeClr val="accent6">
                    <a:lumMod val="60000"/>
                    <a:lumOff val="40000"/>
                  </a:schemeClr>
                </a:solidFill>
              </a:rPr>
              <a:t>Challenges and Surprising Findings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093710" y="3663950"/>
            <a:ext cx="3790950" cy="2819400"/>
          </a:xfrm>
          <a:prstGeom prst="rect">
            <a:avLst/>
          </a:prstGeom>
        </p:spPr>
      </p:pic>
      <p:sp>
        <p:nvSpPr>
          <p:cNvPr id="4" name="文本框 3"/>
          <p:cNvSpPr txBox="1"/>
          <p:nvPr/>
        </p:nvSpPr>
        <p:spPr>
          <a:xfrm>
            <a:off x="526942" y="1317356"/>
            <a:ext cx="9865201" cy="2949462"/>
          </a:xfrm>
          <a:prstGeom prst="rect">
            <a:avLst/>
          </a:prstGeom>
          <a:noFill/>
        </p:spPr>
        <p:txBody>
          <a:bodyPr wrap="none" rtlCol="0">
            <a:spAutoFit/>
          </a:bodyPr>
          <a:lstStyle/>
          <a:p>
            <a:pPr>
              <a:lnSpc>
                <a:spcPct val="150000"/>
              </a:lnSpc>
            </a:pPr>
            <a:r>
              <a:rPr kumimoji="1" lang="en-US" altLang="zh-CN" b="1" u="sng" dirty="0">
                <a:solidFill>
                  <a:schemeClr val="accent1"/>
                </a:solidFill>
              </a:rPr>
              <a:t>Challenges:</a:t>
            </a:r>
          </a:p>
          <a:p>
            <a:pPr marL="285750" indent="-285750">
              <a:lnSpc>
                <a:spcPct val="150000"/>
              </a:lnSpc>
              <a:buFont typeface="Wingdings" panose="05000000000000000000" pitchFamily="2" charset="2"/>
              <a:buChar char="Ø"/>
            </a:pPr>
            <a:r>
              <a:rPr kumimoji="1" lang="en-US" altLang="zh-CN" dirty="0">
                <a:solidFill>
                  <a:schemeClr val="accent1"/>
                </a:solidFill>
              </a:rPr>
              <a:t>HTML format</a:t>
            </a:r>
          </a:p>
          <a:p>
            <a:pPr marL="285750" indent="-285750">
              <a:lnSpc>
                <a:spcPct val="150000"/>
              </a:lnSpc>
              <a:buFont typeface="Wingdings" panose="05000000000000000000" pitchFamily="2" charset="2"/>
              <a:buChar char="Ø"/>
            </a:pPr>
            <a:r>
              <a:rPr kumimoji="1" lang="en-US" altLang="zh-CN" dirty="0">
                <a:solidFill>
                  <a:schemeClr val="accent1"/>
                </a:solidFill>
              </a:rPr>
              <a:t>The implementation of the model results' transmission to the prediction results web interface</a:t>
            </a:r>
          </a:p>
          <a:p>
            <a:pPr marL="285750" indent="-285750">
              <a:lnSpc>
                <a:spcPct val="150000"/>
              </a:lnSpc>
              <a:buFont typeface="Wingdings" panose="05000000000000000000" pitchFamily="2" charset="2"/>
              <a:buChar char="Ø"/>
            </a:pPr>
            <a:endParaRPr kumimoji="1" lang="en-US" altLang="zh-CN" dirty="0">
              <a:solidFill>
                <a:schemeClr val="accent1"/>
              </a:solidFill>
            </a:endParaRPr>
          </a:p>
          <a:p>
            <a:pPr>
              <a:lnSpc>
                <a:spcPct val="150000"/>
              </a:lnSpc>
            </a:pPr>
            <a:endParaRPr kumimoji="1" lang="en-US" altLang="zh-CN" dirty="0">
              <a:solidFill>
                <a:schemeClr val="accent1"/>
              </a:solidFill>
            </a:endParaRPr>
          </a:p>
          <a:p>
            <a:pPr>
              <a:lnSpc>
                <a:spcPct val="150000"/>
              </a:lnSpc>
            </a:pPr>
            <a:r>
              <a:rPr kumimoji="1" lang="en-US" altLang="zh-CN" b="1" u="sng" dirty="0">
                <a:solidFill>
                  <a:schemeClr val="accent1"/>
                </a:solidFill>
              </a:rPr>
              <a:t>Surprising Results:</a:t>
            </a:r>
          </a:p>
          <a:p>
            <a:pPr marL="285750" indent="-285750">
              <a:lnSpc>
                <a:spcPct val="150000"/>
              </a:lnSpc>
              <a:buFont typeface="Wingdings" panose="05000000000000000000" pitchFamily="2" charset="2"/>
              <a:buChar char="Ø"/>
            </a:pPr>
            <a:r>
              <a:rPr kumimoji="1" lang="en-US" altLang="zh-CN" dirty="0">
                <a:solidFill>
                  <a:schemeClr val="accent1"/>
                </a:solidFill>
              </a:rPr>
              <a:t>Misclassification of '</a:t>
            </a:r>
            <a:r>
              <a:rPr kumimoji="1" lang="en-US" altLang="zh-CN" dirty="0" err="1">
                <a:solidFill>
                  <a:schemeClr val="accent1"/>
                </a:solidFill>
              </a:rPr>
              <a:t>Normal_Weight</a:t>
            </a:r>
            <a:r>
              <a:rPr kumimoji="1" lang="en-US" altLang="zh-CN" dirty="0">
                <a:solidFill>
                  <a:schemeClr val="accent1"/>
                </a:solidFill>
              </a:rPr>
              <a:t>' group</a:t>
            </a:r>
            <a:endParaRPr kumimoji="1" lang="zh-CN" altLang="en-US"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2269167" y="1354767"/>
            <a:ext cx="7653666" cy="3603166"/>
          </a:xfrm>
          <a:prstGeom prst="rect">
            <a:avLst/>
          </a:prstGeom>
          <a:noFill/>
        </p:spPr>
        <p:txBody>
          <a:bodyPr wrap="square" rtlCol="0">
            <a:spAutoFit/>
          </a:bodyPr>
          <a:lstStyle/>
          <a:p>
            <a:pPr>
              <a:lnSpc>
                <a:spcPct val="150000"/>
              </a:lnSpc>
            </a:pPr>
            <a:r>
              <a:rPr lang="en-US" altLang="zh-CN" sz="8000" b="1" dirty="0">
                <a:solidFill>
                  <a:schemeClr val="accent6">
                    <a:lumMod val="60000"/>
                    <a:lumOff val="40000"/>
                  </a:schemeClr>
                </a:solidFill>
                <a:latin typeface="American Typewriter" panose="02090604020004020304" pitchFamily="18" charset="0"/>
                <a:ea typeface="华文琥珀" panose="02010800040101010101" pitchFamily="2" charset="-122"/>
              </a:rPr>
              <a:t>THANKS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4831772" cy="705485"/>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Dataset &amp; Motivation</a:t>
            </a:r>
            <a:endParaRPr lang="zh-CN" altLang="en-US" sz="2800" spc="0" dirty="0">
              <a:solidFill>
                <a:schemeClr val="accent6">
                  <a:lumMod val="60000"/>
                  <a:lumOff val="40000"/>
                </a:schemeClr>
              </a:solidFill>
            </a:endParaRPr>
          </a:p>
        </p:txBody>
      </p:sp>
      <p:sp>
        <p:nvSpPr>
          <p:cNvPr id="2" name="等腰三角形 1"/>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857999" y="2017346"/>
            <a:ext cx="4867275" cy="3276600"/>
          </a:xfrm>
          <a:prstGeom prst="rect">
            <a:avLst/>
          </a:prstGeom>
        </p:spPr>
      </p:pic>
      <p:sp>
        <p:nvSpPr>
          <p:cNvPr id="5" name="文本框 4"/>
          <p:cNvSpPr txBox="1"/>
          <p:nvPr/>
        </p:nvSpPr>
        <p:spPr>
          <a:xfrm>
            <a:off x="466726" y="1153600"/>
            <a:ext cx="10576412" cy="66889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en-US" altLang="zh-CN" dirty="0">
                <a:solidFill>
                  <a:schemeClr val="accent1"/>
                </a:solidFill>
              </a:rPr>
              <a:t>The data consist of the estimation of </a:t>
            </a:r>
            <a:r>
              <a:rPr kumimoji="1" lang="en-US" altLang="zh-CN" b="1" dirty="0">
                <a:solidFill>
                  <a:schemeClr val="accent1"/>
                </a:solidFill>
              </a:rPr>
              <a:t>obesity levels</a:t>
            </a:r>
            <a:r>
              <a:rPr kumimoji="1" lang="en-US" altLang="zh-CN" dirty="0">
                <a:solidFill>
                  <a:schemeClr val="accent1"/>
                </a:solidFill>
              </a:rPr>
              <a:t> in people from the countries of Mexico, Peru and Colombia, with ages between 14 and 61 and diverse eating habits and physical condition</a:t>
            </a:r>
          </a:p>
          <a:p>
            <a:pPr marL="285750" indent="-285750">
              <a:lnSpc>
                <a:spcPct val="150000"/>
              </a:lnSpc>
              <a:buFont typeface="Wingdings" panose="05000000000000000000" pitchFamily="2" charset="2"/>
              <a:buChar char="Ø"/>
            </a:pPr>
            <a:r>
              <a:rPr kumimoji="1" lang="en-US" altLang="zh-CN" dirty="0">
                <a:solidFill>
                  <a:schemeClr val="accent1"/>
                </a:solidFill>
              </a:rPr>
              <a:t>Obtaining </a:t>
            </a:r>
            <a:r>
              <a:rPr kumimoji="1" lang="en-US" altLang="zh-CN" b="1" dirty="0">
                <a:solidFill>
                  <a:schemeClr val="accent1"/>
                </a:solidFill>
              </a:rPr>
              <a:t>17</a:t>
            </a:r>
            <a:r>
              <a:rPr kumimoji="1" lang="en-US" altLang="zh-CN" dirty="0">
                <a:solidFill>
                  <a:schemeClr val="accent1"/>
                </a:solidFill>
              </a:rPr>
              <a:t> attributes and </a:t>
            </a:r>
            <a:r>
              <a:rPr kumimoji="1" lang="en-US" altLang="zh-CN" b="1" dirty="0">
                <a:solidFill>
                  <a:schemeClr val="accent1"/>
                </a:solidFill>
              </a:rPr>
              <a:t>2111</a:t>
            </a:r>
            <a:r>
              <a:rPr kumimoji="1" lang="en-US" altLang="zh-CN" dirty="0">
                <a:solidFill>
                  <a:schemeClr val="accent1"/>
                </a:solidFill>
              </a:rPr>
              <a:t> records</a:t>
            </a:r>
          </a:p>
          <a:p>
            <a:pPr>
              <a:lnSpc>
                <a:spcPct val="150000"/>
              </a:lnSpc>
            </a:pPr>
            <a:r>
              <a:rPr kumimoji="1" lang="en-US" altLang="zh-CN" dirty="0" err="1">
                <a:solidFill>
                  <a:schemeClr val="accent1"/>
                </a:solidFill>
              </a:rPr>
              <a:t>Eg.</a:t>
            </a:r>
            <a:r>
              <a:rPr kumimoji="1" lang="en-US" altLang="zh-CN" dirty="0">
                <a:solidFill>
                  <a:schemeClr val="accent1"/>
                </a:solidFill>
              </a:rPr>
              <a:t> Frequent consumption of high caloric food (FAVC), </a:t>
            </a:r>
          </a:p>
          <a:p>
            <a:pPr>
              <a:lnSpc>
                <a:spcPct val="150000"/>
              </a:lnSpc>
            </a:pPr>
            <a:r>
              <a:rPr kumimoji="1" lang="en-US" altLang="zh-CN" dirty="0">
                <a:solidFill>
                  <a:schemeClr val="accent1"/>
                </a:solidFill>
              </a:rPr>
              <a:t>Calories consumption monitoring (SCC),  Family history,</a:t>
            </a:r>
          </a:p>
          <a:p>
            <a:pPr>
              <a:lnSpc>
                <a:spcPct val="150000"/>
              </a:lnSpc>
            </a:pPr>
            <a:r>
              <a:rPr kumimoji="1" lang="en-US" altLang="zh-CN" dirty="0">
                <a:solidFill>
                  <a:schemeClr val="accent1"/>
                </a:solidFill>
              </a:rPr>
              <a:t>Gender, Age, Height and Weight…</a:t>
            </a:r>
          </a:p>
          <a:p>
            <a:pPr>
              <a:lnSpc>
                <a:spcPct val="150000"/>
              </a:lnSpc>
            </a:pPr>
            <a:r>
              <a:rPr kumimoji="1" lang="en-US" altLang="zh-CN" b="1" dirty="0">
                <a:solidFill>
                  <a:schemeClr val="accent1"/>
                </a:solidFill>
              </a:rPr>
              <a:t>Outcome</a:t>
            </a:r>
            <a:r>
              <a:rPr kumimoji="1" lang="en-US" altLang="zh-CN" dirty="0">
                <a:solidFill>
                  <a:schemeClr val="accent1"/>
                </a:solidFill>
              </a:rPr>
              <a:t>: Obesity level deducted(</a:t>
            </a:r>
            <a:r>
              <a:rPr kumimoji="1" lang="en-US" altLang="zh-CN" dirty="0" err="1">
                <a:solidFill>
                  <a:schemeClr val="accent1"/>
                </a:solidFill>
              </a:rPr>
              <a:t>NObesity</a:t>
            </a:r>
            <a:r>
              <a:rPr kumimoji="1" lang="en-US" altLang="zh-CN" dirty="0">
                <a:solidFill>
                  <a:schemeClr val="accent1"/>
                </a:solidFill>
              </a:rPr>
              <a:t>)</a:t>
            </a:r>
          </a:p>
          <a:p>
            <a:pPr>
              <a:lnSpc>
                <a:spcPct val="150000"/>
              </a:lnSpc>
            </a:pPr>
            <a:r>
              <a:rPr kumimoji="1" lang="en-US" altLang="zh-CN" dirty="0" err="1">
                <a:solidFill>
                  <a:schemeClr val="accent1"/>
                </a:solidFill>
              </a:rPr>
              <a:t>Insufficient_Weight</a:t>
            </a:r>
            <a:r>
              <a:rPr kumimoji="1" lang="en-US" altLang="zh-CN" dirty="0">
                <a:solidFill>
                  <a:schemeClr val="accent1"/>
                </a:solidFill>
              </a:rPr>
              <a:t> =&gt; 0; </a:t>
            </a:r>
            <a:r>
              <a:rPr kumimoji="1" lang="en-US" altLang="zh-CN" dirty="0" err="1">
                <a:solidFill>
                  <a:schemeClr val="accent1"/>
                </a:solidFill>
              </a:rPr>
              <a:t>Normal_Weight</a:t>
            </a:r>
            <a:r>
              <a:rPr kumimoji="1" lang="en-US" altLang="zh-CN" dirty="0">
                <a:solidFill>
                  <a:schemeClr val="accent1"/>
                </a:solidFill>
              </a:rPr>
              <a:t> =&gt; 1; </a:t>
            </a:r>
            <a:r>
              <a:rPr kumimoji="1" lang="en-US" altLang="zh-CN" dirty="0" err="1">
                <a:solidFill>
                  <a:schemeClr val="accent1"/>
                </a:solidFill>
              </a:rPr>
              <a:t>Obesity_Type_I</a:t>
            </a:r>
            <a:r>
              <a:rPr kumimoji="1" lang="en-US" altLang="zh-CN" dirty="0">
                <a:solidFill>
                  <a:schemeClr val="accent1"/>
                </a:solidFill>
              </a:rPr>
              <a:t>, II, III =&gt; 2,3,4;</a:t>
            </a:r>
          </a:p>
          <a:p>
            <a:pPr>
              <a:lnSpc>
                <a:spcPct val="150000"/>
              </a:lnSpc>
            </a:pPr>
            <a:r>
              <a:rPr kumimoji="1" lang="en-US" altLang="zh-CN" dirty="0" err="1">
                <a:solidFill>
                  <a:schemeClr val="accent1"/>
                </a:solidFill>
              </a:rPr>
              <a:t>Overweight_Level_I,II</a:t>
            </a:r>
            <a:r>
              <a:rPr kumimoji="1" lang="en-US" altLang="zh-CN" dirty="0">
                <a:solidFill>
                  <a:schemeClr val="accent1"/>
                </a:solidFill>
              </a:rPr>
              <a:t> =&gt; 5,6</a:t>
            </a:r>
          </a:p>
          <a:p>
            <a:pPr>
              <a:lnSpc>
                <a:spcPct val="150000"/>
              </a:lnSpc>
            </a:pPr>
            <a:r>
              <a:rPr kumimoji="1" lang="en-US" altLang="zh-CN" dirty="0">
                <a:solidFill>
                  <a:schemeClr val="accent1"/>
                </a:solidFill>
              </a:rPr>
              <a:t> </a:t>
            </a:r>
          </a:p>
          <a:p>
            <a:pPr>
              <a:lnSpc>
                <a:spcPct val="150000"/>
              </a:lnSpc>
            </a:pPr>
            <a:r>
              <a:rPr kumimoji="1" lang="en-US" altLang="zh-CN" b="1" u="sng" dirty="0">
                <a:solidFill>
                  <a:schemeClr val="accent1"/>
                </a:solidFill>
              </a:rPr>
              <a:t>Motivations</a:t>
            </a:r>
          </a:p>
          <a:p>
            <a:pPr marL="285750" indent="-285750">
              <a:lnSpc>
                <a:spcPct val="150000"/>
              </a:lnSpc>
              <a:buFont typeface="Wingdings" panose="05000000000000000000" pitchFamily="2" charset="2"/>
              <a:buChar char="Ø"/>
            </a:pPr>
            <a:r>
              <a:rPr kumimoji="1" lang="en-US" altLang="zh-CN" dirty="0">
                <a:solidFill>
                  <a:schemeClr val="accent1"/>
                </a:solidFill>
              </a:rPr>
              <a:t>Increase awareness</a:t>
            </a:r>
          </a:p>
          <a:p>
            <a:pPr marL="285750" indent="-285750">
              <a:lnSpc>
                <a:spcPct val="150000"/>
              </a:lnSpc>
              <a:buFont typeface="Wingdings" panose="05000000000000000000" pitchFamily="2" charset="2"/>
              <a:buChar char="Ø"/>
            </a:pPr>
            <a:r>
              <a:rPr kumimoji="1" lang="en-US" altLang="zh-CN" dirty="0">
                <a:solidFill>
                  <a:schemeClr val="accent1"/>
                </a:solidFill>
              </a:rPr>
              <a:t>Provide insights</a:t>
            </a:r>
          </a:p>
          <a:p>
            <a:pPr>
              <a:lnSpc>
                <a:spcPct val="150000"/>
              </a:lnSpc>
            </a:pPr>
            <a:endParaRPr kumimoji="1" lang="en-US" altLang="zh-CN" dirty="0">
              <a:solidFill>
                <a:schemeClr val="accent1"/>
              </a:solidFill>
            </a:endParaRPr>
          </a:p>
          <a:p>
            <a:pPr>
              <a:lnSpc>
                <a:spcPct val="150000"/>
              </a:lnSpc>
            </a:pPr>
            <a:endParaRPr kumimoji="1" lang="en-US" altLang="zh-CN" dirty="0">
              <a:solidFill>
                <a:schemeClr val="accent1"/>
              </a:solidFill>
            </a:endParaRPr>
          </a:p>
          <a:p>
            <a:pPr>
              <a:lnSpc>
                <a:spcPct val="150000"/>
              </a:lnSpc>
            </a:pPr>
            <a:endParaRPr kumimoji="1" lang="zh-CN" altLang="en-US"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014" y="285493"/>
            <a:ext cx="6865133" cy="78569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Acquisition of the Dataset</a:t>
            </a:r>
            <a:r>
              <a:rPr lang="zh-CN" altLang="zh-CN" sz="2800" spc="0" dirty="0">
                <a:solidFill>
                  <a:schemeClr val="accent6">
                    <a:lumMod val="60000"/>
                    <a:lumOff val="40000"/>
                  </a:schemeClr>
                </a:solidFill>
              </a:rPr>
              <a:t> </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4" name="文本框 3"/>
          <p:cNvSpPr txBox="1"/>
          <p:nvPr/>
        </p:nvSpPr>
        <p:spPr>
          <a:xfrm>
            <a:off x="720969" y="1283677"/>
            <a:ext cx="9828396" cy="2949462"/>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kumimoji="1" lang="en-US" altLang="zh-CN" dirty="0">
                <a:solidFill>
                  <a:schemeClr val="accent1"/>
                </a:solidFill>
              </a:rPr>
              <a:t>Acquired via file download on Kaggle Dataset</a:t>
            </a:r>
          </a:p>
          <a:p>
            <a:pPr>
              <a:lnSpc>
                <a:spcPct val="150000"/>
              </a:lnSpc>
            </a:pPr>
            <a:r>
              <a:rPr kumimoji="1" lang="en-US" altLang="zh-CN" dirty="0">
                <a:solidFill>
                  <a:schemeClr val="accent1"/>
                </a:solidFill>
              </a:rPr>
              <a:t>    </a:t>
            </a:r>
            <a:r>
              <a:rPr kumimoji="1" lang="en-US" altLang="zh-CN" dirty="0">
                <a:solidFill>
                  <a:schemeClr val="accent1"/>
                </a:solidFill>
                <a:hlinkClick r:id="rId3"/>
              </a:rPr>
              <a:t>https://www.kaggle.com/datasets/aravindpcoder/obesity-or-cvd-risk-classifyregressorcluster</a:t>
            </a:r>
            <a:r>
              <a:rPr kumimoji="1" lang="en-US" altLang="zh-CN" dirty="0">
                <a:solidFill>
                  <a:schemeClr val="accent1"/>
                </a:solidFill>
              </a:rPr>
              <a:t> </a:t>
            </a:r>
          </a:p>
          <a:p>
            <a:pPr>
              <a:lnSpc>
                <a:spcPct val="150000"/>
              </a:lnSpc>
            </a:pPr>
            <a:endParaRPr kumimoji="1" lang="en-US" altLang="zh-CN" dirty="0">
              <a:solidFill>
                <a:schemeClr val="accent1"/>
              </a:solidFill>
            </a:endParaRPr>
          </a:p>
          <a:p>
            <a:pPr marL="285750" indent="-285750">
              <a:lnSpc>
                <a:spcPct val="150000"/>
              </a:lnSpc>
              <a:buFont typeface="Wingdings" panose="05000000000000000000" pitchFamily="2" charset="2"/>
              <a:buChar char="Ø"/>
            </a:pPr>
            <a:r>
              <a:rPr kumimoji="1" lang="en-US" altLang="zh-CN" dirty="0" err="1">
                <a:solidFill>
                  <a:schemeClr val="accent1"/>
                </a:solidFill>
              </a:rPr>
              <a:t>FAIRness</a:t>
            </a:r>
            <a:r>
              <a:rPr kumimoji="1" lang="en-US" altLang="zh-CN" dirty="0">
                <a:solidFill>
                  <a:schemeClr val="accent1"/>
                </a:solidFill>
              </a:rPr>
              <a:t> Evaluation:</a:t>
            </a:r>
          </a:p>
          <a:p>
            <a:pPr marL="742950" lvl="1" indent="-285750">
              <a:lnSpc>
                <a:spcPct val="150000"/>
              </a:lnSpc>
              <a:buFont typeface="Arial" panose="020B0604020202020204" pitchFamily="34" charset="0"/>
              <a:buChar char="•"/>
            </a:pPr>
            <a:r>
              <a:rPr kumimoji="1" lang="en-US" altLang="zh-CN" dirty="0">
                <a:solidFill>
                  <a:schemeClr val="accent1"/>
                </a:solidFill>
              </a:rPr>
              <a:t>The dataset is well-annotated with comprehensive metadata</a:t>
            </a:r>
          </a:p>
          <a:p>
            <a:pPr marL="742950" lvl="1" indent="-285750">
              <a:lnSpc>
                <a:spcPct val="150000"/>
              </a:lnSpc>
              <a:buFont typeface="Arial" panose="020B0604020202020204" pitchFamily="34" charset="0"/>
              <a:buChar char="•"/>
            </a:pPr>
            <a:r>
              <a:rPr kumimoji="1" lang="en-US" altLang="zh-CN" dirty="0">
                <a:solidFill>
                  <a:schemeClr val="accent1"/>
                </a:solidFill>
              </a:rPr>
              <a:t>The attributes are clearly defined</a:t>
            </a:r>
          </a:p>
          <a:p>
            <a:pPr marL="742950" lvl="1" indent="-285750">
              <a:lnSpc>
                <a:spcPct val="150000"/>
              </a:lnSpc>
              <a:buFont typeface="Arial" panose="020B0604020202020204" pitchFamily="34" charset="0"/>
              <a:buChar char="•"/>
            </a:pPr>
            <a:r>
              <a:rPr kumimoji="1" lang="en-US" altLang="zh-CN" dirty="0">
                <a:solidFill>
                  <a:schemeClr val="accent1"/>
                </a:solidFill>
              </a:rPr>
              <a:t>License: The dataset is licensed under CC BY-SA 4.0, which is clearly stated.  </a:t>
            </a:r>
            <a:endParaRPr kumimoji="1" lang="zh-CN" altLang="en-US"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3664732" cy="705485"/>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Data Preprocessing</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7" name="文本框 6"/>
          <p:cNvSpPr txBox="1"/>
          <p:nvPr/>
        </p:nvSpPr>
        <p:spPr>
          <a:xfrm>
            <a:off x="391552" y="1045210"/>
            <a:ext cx="3002745"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Dataset Head overview:</a:t>
            </a:r>
            <a:endParaRPr kumimoji="1" lang="zh-CN" altLang="en-US" dirty="0">
              <a:solidFill>
                <a:schemeClr val="accent1"/>
              </a:solidFill>
            </a:endParaRPr>
          </a:p>
        </p:txBody>
      </p:sp>
      <p:pic>
        <p:nvPicPr>
          <p:cNvPr id="8" name="图片 7" descr="表格&#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828" y="1504614"/>
            <a:ext cx="10471231" cy="2082648"/>
          </a:xfrm>
          <a:prstGeom prst="rect">
            <a:avLst/>
          </a:prstGeom>
        </p:spPr>
      </p:pic>
      <p:sp>
        <p:nvSpPr>
          <p:cNvPr id="9" name="文本框 8"/>
          <p:cNvSpPr txBox="1"/>
          <p:nvPr/>
        </p:nvSpPr>
        <p:spPr>
          <a:xfrm>
            <a:off x="391552" y="3710353"/>
            <a:ext cx="2637260" cy="369332"/>
          </a:xfrm>
          <a:prstGeom prst="rect">
            <a:avLst/>
          </a:prstGeom>
          <a:noFill/>
        </p:spPr>
        <p:txBody>
          <a:bodyPr wrap="none" rtlCol="0">
            <a:spAutoFit/>
          </a:bodyPr>
          <a:lstStyle/>
          <a:p>
            <a:r>
              <a:rPr kumimoji="1" lang="en-US" altLang="zh-CN" dirty="0">
                <a:solidFill>
                  <a:schemeClr val="accent1"/>
                </a:solidFill>
              </a:rPr>
              <a:t>• Handling Missing Data</a:t>
            </a:r>
            <a:endParaRPr kumimoji="1" lang="zh-CN" altLang="en-US" dirty="0">
              <a:solidFill>
                <a:schemeClr val="accent1"/>
              </a:solidFill>
            </a:endParaRPr>
          </a:p>
        </p:txBody>
      </p:sp>
      <p:pic>
        <p:nvPicPr>
          <p:cNvPr id="10" name="图片 9" descr="表格&#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41" y="4185193"/>
            <a:ext cx="1980565" cy="2459355"/>
          </a:xfrm>
          <a:prstGeom prst="rect">
            <a:avLst/>
          </a:prstGeom>
        </p:spPr>
      </p:pic>
      <p:sp>
        <p:nvSpPr>
          <p:cNvPr id="11" name="文本框 10"/>
          <p:cNvSpPr txBox="1"/>
          <p:nvPr/>
        </p:nvSpPr>
        <p:spPr>
          <a:xfrm>
            <a:off x="3833447" y="3710353"/>
            <a:ext cx="8100294" cy="369332"/>
          </a:xfrm>
          <a:prstGeom prst="rect">
            <a:avLst/>
          </a:prstGeom>
          <a:noFill/>
        </p:spPr>
        <p:txBody>
          <a:bodyPr wrap="none" rtlCol="0">
            <a:spAutoFit/>
          </a:bodyPr>
          <a:lstStyle/>
          <a:p>
            <a:r>
              <a:rPr kumimoji="1" lang="en-US" altLang="zh-CN" dirty="0">
                <a:solidFill>
                  <a:schemeClr val="accent1"/>
                </a:solidFill>
              </a:rPr>
              <a:t>• Handling Categorical Data: encoding categorical variables into numeric form</a:t>
            </a:r>
            <a:endParaRPr kumimoji="1" lang="zh-CN" altLang="en-US" dirty="0"/>
          </a:p>
        </p:txBody>
      </p:sp>
      <p:pic>
        <p:nvPicPr>
          <p:cNvPr id="13" name="图片 12" descr="文本&#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3622" y="4079685"/>
            <a:ext cx="3546526" cy="27324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4403285" cy="732937"/>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Summary Statistics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8" name="文本框 7"/>
          <p:cNvSpPr txBox="1"/>
          <p:nvPr/>
        </p:nvSpPr>
        <p:spPr>
          <a:xfrm>
            <a:off x="404446" y="1213338"/>
            <a:ext cx="5474576"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Skewness and the Kurtosis of the numerical data</a:t>
            </a:r>
            <a:endParaRPr kumimoji="1" lang="zh-CN" altLang="en-US" dirty="0">
              <a:solidFill>
                <a:schemeClr val="accent1"/>
              </a:solidFill>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2173" t="2701" r="2194" b="2222"/>
          <a:stretch>
            <a:fillRect/>
          </a:stretch>
        </p:blipFill>
        <p:spPr bwMode="auto">
          <a:xfrm>
            <a:off x="608014" y="2060342"/>
            <a:ext cx="2752670" cy="2690392"/>
          </a:xfrm>
          <a:prstGeom prst="rect">
            <a:avLst/>
          </a:prstGeom>
          <a:ln>
            <a:noFill/>
          </a:ln>
        </p:spPr>
      </p:pic>
      <p:pic>
        <p:nvPicPr>
          <p:cNvPr id="10" name="图片 9" descr="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998" y="1953363"/>
            <a:ext cx="7750847" cy="2813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散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30" y="1890518"/>
            <a:ext cx="11269539" cy="3718975"/>
          </a:xfrm>
          <a:prstGeom prst="rect">
            <a:avLst/>
          </a:prstGeom>
        </p:spPr>
      </p:pic>
      <p:sp>
        <p:nvSpPr>
          <p:cNvPr id="5" name="文本框 4"/>
          <p:cNvSpPr txBox="1"/>
          <p:nvPr/>
        </p:nvSpPr>
        <p:spPr>
          <a:xfrm>
            <a:off x="461230" y="633046"/>
            <a:ext cx="10427677" cy="871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solidFill>
                  <a:schemeClr val="accent1"/>
                </a:solidFill>
              </a:rPr>
              <a:t>The figure consists of two separate plots for 'Female' and 'Male', allowing for a gender-specific analysis of the relationship between 'Weight' and 'Height'</a:t>
            </a:r>
            <a:endParaRPr kumimoji="1" lang="zh-CN" altLang="en-US"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树状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290" y="1019908"/>
            <a:ext cx="6271503" cy="5644051"/>
          </a:xfrm>
          <a:prstGeom prst="rect">
            <a:avLst/>
          </a:prstGeom>
        </p:spPr>
      </p:pic>
      <p:sp>
        <p:nvSpPr>
          <p:cNvPr id="5" name="文本框 4"/>
          <p:cNvSpPr txBox="1"/>
          <p:nvPr/>
        </p:nvSpPr>
        <p:spPr>
          <a:xfrm>
            <a:off x="697424" y="402956"/>
            <a:ext cx="2563522"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Correlation heatmap</a:t>
            </a:r>
            <a:endParaRPr kumimoji="1" lang="zh-CN" altLang="en-US"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2795270" cy="705485"/>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en-US" sz="2800" spc="0" dirty="0">
                <a:solidFill>
                  <a:schemeClr val="accent6">
                    <a:lumMod val="60000"/>
                    <a:lumOff val="40000"/>
                  </a:schemeClr>
                </a:solidFill>
              </a:rPr>
              <a:t>Data Analysis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9" name="文本框 8"/>
          <p:cNvSpPr txBox="1"/>
          <p:nvPr/>
        </p:nvSpPr>
        <p:spPr>
          <a:xfrm>
            <a:off x="418454" y="1224366"/>
            <a:ext cx="9562454" cy="12874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en-US" altLang="zh-CN" b="1" dirty="0">
                <a:solidFill>
                  <a:schemeClr val="accent1"/>
                </a:solidFill>
              </a:rPr>
              <a:t>Chosen Analytical Methods</a:t>
            </a:r>
            <a:r>
              <a:rPr kumimoji="1" lang="en-US" altLang="zh-CN" dirty="0">
                <a:solidFill>
                  <a:schemeClr val="accent1"/>
                </a:solidFill>
              </a:rPr>
              <a:t>: KNN</a:t>
            </a:r>
          </a:p>
          <a:p>
            <a:pPr marL="285750" indent="-285750">
              <a:lnSpc>
                <a:spcPct val="150000"/>
              </a:lnSpc>
              <a:buFont typeface="Wingdings" panose="05000000000000000000" pitchFamily="2" charset="2"/>
              <a:buChar char="Ø"/>
            </a:pPr>
            <a:r>
              <a:rPr kumimoji="1" lang="en-US" altLang="zh-CN" dirty="0">
                <a:solidFill>
                  <a:schemeClr val="accent1"/>
                </a:solidFill>
              </a:rPr>
              <a:t>Choose 80% of data as training set, 20% as test set, K = 5</a:t>
            </a:r>
          </a:p>
          <a:p>
            <a:pPr marL="285750" indent="-285750">
              <a:lnSpc>
                <a:spcPct val="150000"/>
              </a:lnSpc>
              <a:buFont typeface="Wingdings" panose="05000000000000000000" pitchFamily="2" charset="2"/>
              <a:buChar char="Ø"/>
            </a:pPr>
            <a:r>
              <a:rPr kumimoji="1" lang="en-US" altLang="zh-CN" b="1" dirty="0">
                <a:solidFill>
                  <a:schemeClr val="accent1"/>
                </a:solidFill>
              </a:rPr>
              <a:t>Results</a:t>
            </a:r>
            <a:r>
              <a:rPr kumimoji="1" lang="en-US" altLang="zh-CN" dirty="0">
                <a:solidFill>
                  <a:schemeClr val="accent1"/>
                </a:solidFill>
              </a:rPr>
              <a:t>:</a:t>
            </a:r>
            <a:endParaRPr kumimoji="1" lang="zh-CN" altLang="en-US" dirty="0">
              <a:solidFill>
                <a:schemeClr val="accent1"/>
              </a:solidFill>
            </a:endParaRPr>
          </a:p>
        </p:txBody>
      </p:sp>
      <p:pic>
        <p:nvPicPr>
          <p:cNvPr id="11" name="图片 10" descr="图片包含 表格&#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9581" y="2578006"/>
            <a:ext cx="4359674" cy="3940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0" y="2077720"/>
            <a:ext cx="12192000" cy="1790700"/>
          </a:xfrm>
          <a:prstGeom prst="rect">
            <a:avLst/>
          </a:prstGeom>
          <a:solidFill>
            <a:schemeClr val="bg1">
              <a:lumMod val="85000"/>
              <a:alpha val="14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sym typeface="+mn-ea"/>
            </a:endParaRPr>
          </a:p>
        </p:txBody>
      </p:sp>
      <p:sp>
        <p:nvSpPr>
          <p:cNvPr id="4" name="文本框 3"/>
          <p:cNvSpPr txBox="1"/>
          <p:nvPr/>
        </p:nvSpPr>
        <p:spPr>
          <a:xfrm>
            <a:off x="2483044" y="2747595"/>
            <a:ext cx="7702657" cy="1362809"/>
          </a:xfrm>
          <a:prstGeom prst="rect">
            <a:avLst/>
          </a:prstGeom>
          <a:noFill/>
        </p:spPr>
        <p:txBody>
          <a:bodyPr wrap="square" rtlCol="0" anchor="t">
            <a:spAutoFit/>
          </a:bodyPr>
          <a:lstStyle/>
          <a:p>
            <a:pPr>
              <a:spcBef>
                <a:spcPct val="0"/>
              </a:spcBef>
            </a:pPr>
            <a:r>
              <a:rPr lang="en-US" altLang="zh-CN" sz="4000" b="1" noProof="1">
                <a:solidFill>
                  <a:schemeClr val="accent6">
                    <a:lumMod val="60000"/>
                    <a:lumOff val="40000"/>
                  </a:schemeClr>
                </a:solidFill>
                <a:latin typeface="Arial" panose="020B0604020202020204" pitchFamily="34" charset="0"/>
                <a:ea typeface="微软雅黑 Light" panose="020B0502040204020203" charset="-122"/>
                <a:cs typeface="+mj-cs"/>
                <a:sym typeface="+mn-ea"/>
              </a:rPr>
              <a:t>Server API and Web Front-End</a:t>
            </a:r>
            <a:endParaRPr lang="zh-CN" altLang="zh-CN" sz="4000" b="1" noProof="1">
              <a:solidFill>
                <a:schemeClr val="accent6">
                  <a:lumMod val="60000"/>
                  <a:lumOff val="40000"/>
                </a:schemeClr>
              </a:solidFill>
              <a:latin typeface="Arial" panose="020B0604020202020204" pitchFamily="34" charset="0"/>
              <a:ea typeface="微软雅黑 Light" panose="020B0502040204020203" charset="-122"/>
              <a:cs typeface="+mj-cs"/>
              <a:sym typeface="+mn-ea"/>
            </a:endParaRPr>
          </a:p>
          <a:p>
            <a:pPr algn="l" fontAlgn="auto">
              <a:lnSpc>
                <a:spcPct val="150000"/>
              </a:lnSpc>
              <a:buFont typeface="Arial" panose="020B0604020202020204" pitchFamily="34" charset="0"/>
              <a:buNone/>
            </a:pPr>
            <a:endParaRPr lang="zh-CN" altLang="en-US" sz="3200" dirty="0">
              <a:solidFill>
                <a:schemeClr val="tx1">
                  <a:lumMod val="65000"/>
                  <a:lumOff val="35000"/>
                </a:schemeClr>
              </a:solidFill>
              <a:effectLst/>
              <a:latin typeface="微软雅黑 Light" panose="020B0502040204020203" charset="-122"/>
              <a:ea typeface="微软雅黑 Light" panose="020B0502040204020203" charset="-122"/>
              <a:cs typeface="微软雅黑 Light" panose="020B0502040204020203" charset="-122"/>
              <a:sym typeface="+mn-ea"/>
            </a:endParaRPr>
          </a:p>
        </p:txBody>
      </p:sp>
      <p:pic>
        <p:nvPicPr>
          <p:cNvPr id="2" name="图片 1" descr="C:/Users/ADMINI~1/AppData/Local/Temp/kaimatting/20200225113134/output_aiMatting_20200225113253.pngoutput_aiMatting_2020022511325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1592" y="2145116"/>
            <a:ext cx="1419860" cy="165590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jM1YWI5ZGY1NzFhMDdhZjEyZmI0MWI3Y2EzOGFiNGJi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1139</Words>
  <Application>Microsoft Macintosh PowerPoint</Application>
  <PresentationFormat>宽屏</PresentationFormat>
  <Paragraphs>75</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微软雅黑</vt:lpstr>
      <vt:lpstr>微软雅黑 Light</vt:lpstr>
      <vt:lpstr>Inter</vt:lpstr>
      <vt:lpstr>Söhne</vt:lpstr>
      <vt:lpstr>American Typewriter</vt:lpstr>
      <vt:lpstr>Arial</vt:lpstr>
      <vt:lpstr>Wingdings</vt:lpstr>
      <vt:lpstr>Office 主题​​</vt:lpstr>
      <vt:lpstr>Obesity Level Predictor API development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蓓 江</cp:lastModifiedBy>
  <cp:revision>123</cp:revision>
  <dcterms:created xsi:type="dcterms:W3CDTF">2019-06-19T02:08:00Z</dcterms:created>
  <dcterms:modified xsi:type="dcterms:W3CDTF">2023-12-14T04:21:09Z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TemplateUUID">
    <vt:lpwstr>v1.0_mb_eYH2GS+DuEEtV1PjDZEkGA==</vt:lpwstr>
  </property>
  <property fmtid="{D5CDD505-2E9C-101B-9397-08002B2CF9AE}" pid="4" name="ICV">
    <vt:lpwstr>BA85FC5A8202401091E542A72E4DB796_12</vt:lpwstr>
  </property>
</Properties>
</file>