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1.pn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image" Target="../media/image5.png"/><Relationship Id="rId5" Type="http://schemas.openxmlformats.org/officeDocument/2006/relationships/tags" Target="../tags/tag7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76.xml"/><Relationship Id="rId9" Type="http://schemas.openxmlformats.org/officeDocument/2006/relationships/tags" Target="../tags/tag8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image" Target="../media/image2.png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10" Type="http://schemas.openxmlformats.org/officeDocument/2006/relationships/image" Target="../media/image4.png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/>
          <p:cNvSpPr/>
          <p:nvPr>
            <p:custDataLst>
              <p:tags r:id="rId1"/>
            </p:custDataLst>
          </p:nvPr>
        </p:nvSpPr>
        <p:spPr>
          <a:xfrm rot="2700000">
            <a:off x="171353" y="-181366"/>
            <a:ext cx="4119316" cy="4119316"/>
          </a:xfrm>
          <a:custGeom>
            <a:avLst/>
            <a:gdLst>
              <a:gd name="connsiteX0" fmla="*/ 0 w 4119316"/>
              <a:gd name="connsiteY0" fmla="*/ 1465075 h 4119316"/>
              <a:gd name="connsiteX1" fmla="*/ 1465075 w 4119316"/>
              <a:gd name="connsiteY1" fmla="*/ 0 h 4119316"/>
              <a:gd name="connsiteX2" fmla="*/ 4119316 w 4119316"/>
              <a:gd name="connsiteY2" fmla="*/ 0 h 4119316"/>
              <a:gd name="connsiteX3" fmla="*/ 4119316 w 4119316"/>
              <a:gd name="connsiteY3" fmla="*/ 4119316 h 4119316"/>
              <a:gd name="connsiteX4" fmla="*/ 963060 w 4119316"/>
              <a:gd name="connsiteY4" fmla="*/ 4119316 h 4119316"/>
              <a:gd name="connsiteX5" fmla="*/ 0 w 4119316"/>
              <a:gd name="connsiteY5" fmla="*/ 3156256 h 411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9316" h="4119316">
                <a:moveTo>
                  <a:pt x="0" y="1465075"/>
                </a:moveTo>
                <a:lnTo>
                  <a:pt x="1465075" y="0"/>
                </a:lnTo>
                <a:lnTo>
                  <a:pt x="4119316" y="0"/>
                </a:lnTo>
                <a:lnTo>
                  <a:pt x="4119316" y="4119316"/>
                </a:lnTo>
                <a:lnTo>
                  <a:pt x="963060" y="4119316"/>
                </a:lnTo>
                <a:lnTo>
                  <a:pt x="0" y="3156256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>
            <p:custDataLst>
              <p:tags r:id="rId2"/>
            </p:custDataLst>
          </p:nvPr>
        </p:nvSpPr>
        <p:spPr>
          <a:xfrm rot="2700000">
            <a:off x="8112505" y="2805113"/>
            <a:ext cx="4119316" cy="4119316"/>
          </a:xfrm>
          <a:custGeom>
            <a:avLst/>
            <a:gdLst>
              <a:gd name="connsiteX0" fmla="*/ 0 w 4119316"/>
              <a:gd name="connsiteY0" fmla="*/ 0 h 4119316"/>
              <a:gd name="connsiteX1" fmla="*/ 2856481 w 4119316"/>
              <a:gd name="connsiteY1" fmla="*/ 0 h 4119316"/>
              <a:gd name="connsiteX2" fmla="*/ 4119316 w 4119316"/>
              <a:gd name="connsiteY2" fmla="*/ 1262835 h 4119316"/>
              <a:gd name="connsiteX3" fmla="*/ 4119316 w 4119316"/>
              <a:gd name="connsiteY3" fmla="*/ 2831151 h 4119316"/>
              <a:gd name="connsiteX4" fmla="*/ 2831151 w 4119316"/>
              <a:gd name="connsiteY4" fmla="*/ 4119316 h 4119316"/>
              <a:gd name="connsiteX5" fmla="*/ 0 w 4119316"/>
              <a:gd name="connsiteY5" fmla="*/ 4119316 h 411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9316" h="4119316">
                <a:moveTo>
                  <a:pt x="0" y="0"/>
                </a:moveTo>
                <a:lnTo>
                  <a:pt x="2856481" y="0"/>
                </a:lnTo>
                <a:lnTo>
                  <a:pt x="4119316" y="1262835"/>
                </a:lnTo>
                <a:lnTo>
                  <a:pt x="4119316" y="2831151"/>
                </a:lnTo>
                <a:lnTo>
                  <a:pt x="2831151" y="4119316"/>
                </a:lnTo>
                <a:lnTo>
                  <a:pt x="0" y="4119316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409" y="0"/>
            <a:ext cx="6858000" cy="6858000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 rot="2700000">
            <a:off x="4083607" y="1304198"/>
            <a:ext cx="4249605" cy="4249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3742806" y="3629616"/>
            <a:ext cx="5080626" cy="498921"/>
          </a:xfrm>
          <a:noFill/>
        </p:spPr>
        <p:txBody>
          <a:bodyPr lIns="90000" tIns="46800" rIns="90000" bIns="46800" anchor="t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3742807" y="2285600"/>
            <a:ext cx="5080626" cy="1296392"/>
          </a:xfrm>
          <a:noFill/>
        </p:spPr>
        <p:txBody>
          <a:bodyPr lIns="90000" tIns="46800" rIns="90000" bIns="46800" anchor="b">
            <a:normAutofit/>
          </a:bodyPr>
          <a:lstStyle>
            <a:lvl1pPr algn="ctr">
              <a:defRPr sz="4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016000" y="4265261"/>
            <a:ext cx="2160000" cy="432000"/>
          </a:xfrm>
          <a:noFill/>
        </p:spPr>
        <p:txBody>
          <a:bodyPr vert="horz" lIns="90000" tIns="46800" rIns="90000" bIns="46800" anchor="ctr"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2" hasCustomPrompt="1"/>
            <p:custDataLst>
              <p:tags r:id="rId8"/>
            </p:custDataLst>
          </p:nvPr>
        </p:nvSpPr>
        <p:spPr>
          <a:xfrm>
            <a:off x="5016000" y="4746861"/>
            <a:ext cx="2160000" cy="432000"/>
          </a:xfrm>
          <a:noFill/>
        </p:spPr>
        <p:txBody>
          <a:bodyPr vert="horz" lIns="90000" tIns="46800" rIns="90000" bIns="46800" anchor="ctr"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3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4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5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>
            <p:custDataLst>
              <p:tags r:id="rId1"/>
            </p:custDataLst>
          </p:nvPr>
        </p:nvSpPr>
        <p:spPr>
          <a:xfrm rot="2700000">
            <a:off x="879801" y="-177256"/>
            <a:ext cx="4119316" cy="4119316"/>
          </a:xfrm>
          <a:custGeom>
            <a:avLst/>
            <a:gdLst>
              <a:gd name="connsiteX0" fmla="*/ 0 w 4119316"/>
              <a:gd name="connsiteY0" fmla="*/ 1465075 h 4119316"/>
              <a:gd name="connsiteX1" fmla="*/ 1465075 w 4119316"/>
              <a:gd name="connsiteY1" fmla="*/ 0 h 4119316"/>
              <a:gd name="connsiteX2" fmla="*/ 4119316 w 4119316"/>
              <a:gd name="connsiteY2" fmla="*/ 0 h 4119316"/>
              <a:gd name="connsiteX3" fmla="*/ 4119316 w 4119316"/>
              <a:gd name="connsiteY3" fmla="*/ 4119316 h 4119316"/>
              <a:gd name="connsiteX4" fmla="*/ 963060 w 4119316"/>
              <a:gd name="connsiteY4" fmla="*/ 4119316 h 4119316"/>
              <a:gd name="connsiteX5" fmla="*/ 0 w 4119316"/>
              <a:gd name="connsiteY5" fmla="*/ 3156256 h 411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9316" h="4119316">
                <a:moveTo>
                  <a:pt x="0" y="1465075"/>
                </a:moveTo>
                <a:lnTo>
                  <a:pt x="1465075" y="0"/>
                </a:lnTo>
                <a:lnTo>
                  <a:pt x="4119316" y="0"/>
                </a:lnTo>
                <a:lnTo>
                  <a:pt x="4119316" y="4119316"/>
                </a:lnTo>
                <a:lnTo>
                  <a:pt x="963060" y="4119316"/>
                </a:lnTo>
                <a:lnTo>
                  <a:pt x="0" y="3156256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6339746" y="4328315"/>
            <a:ext cx="5007523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56238" cy="6858000"/>
          </a:xfrm>
          <a:prstGeom prst="rect">
            <a:avLst/>
          </a:prstGeom>
        </p:spPr>
      </p:pic>
      <p:sp>
        <p:nvSpPr>
          <p:cNvPr id="16" name="任意多边形: 形状 15"/>
          <p:cNvSpPr/>
          <p:nvPr>
            <p:custDataLst>
              <p:tags r:id="rId4"/>
            </p:custDataLst>
          </p:nvPr>
        </p:nvSpPr>
        <p:spPr>
          <a:xfrm rot="2700000">
            <a:off x="-2098140" y="1304197"/>
            <a:ext cx="4249605" cy="4249605"/>
          </a:xfrm>
          <a:custGeom>
            <a:avLst/>
            <a:gdLst>
              <a:gd name="connsiteX0" fmla="*/ 0 w 4249605"/>
              <a:gd name="connsiteY0" fmla="*/ 0 h 4249605"/>
              <a:gd name="connsiteX1" fmla="*/ 4249605 w 4249605"/>
              <a:gd name="connsiteY1" fmla="*/ 0 h 4249605"/>
              <a:gd name="connsiteX2" fmla="*/ 4249605 w 4249605"/>
              <a:gd name="connsiteY2" fmla="*/ 4249605 h 4249605"/>
              <a:gd name="connsiteX3" fmla="*/ 4211899 w 4249605"/>
              <a:gd name="connsiteY3" fmla="*/ 4249605 h 4249605"/>
              <a:gd name="connsiteX4" fmla="*/ 0 w 4249605"/>
              <a:gd name="connsiteY4" fmla="*/ 37707 h 4249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9605" h="4249605">
                <a:moveTo>
                  <a:pt x="0" y="0"/>
                </a:moveTo>
                <a:lnTo>
                  <a:pt x="4249605" y="0"/>
                </a:lnTo>
                <a:lnTo>
                  <a:pt x="4249605" y="4249605"/>
                </a:lnTo>
                <a:lnTo>
                  <a:pt x="4211899" y="4249605"/>
                </a:lnTo>
                <a:lnTo>
                  <a:pt x="0" y="377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5"/>
            </p:custDataLst>
          </p:nvPr>
        </p:nvSpPr>
        <p:spPr>
          <a:xfrm rot="8081045">
            <a:off x="-64357" y="2304806"/>
            <a:ext cx="4611268" cy="4611268"/>
          </a:xfrm>
          <a:custGeom>
            <a:avLst/>
            <a:gdLst>
              <a:gd name="connsiteX0" fmla="*/ 0 w 4119316"/>
              <a:gd name="connsiteY0" fmla="*/ 0 h 4119316"/>
              <a:gd name="connsiteX1" fmla="*/ 2856481 w 4119316"/>
              <a:gd name="connsiteY1" fmla="*/ 0 h 4119316"/>
              <a:gd name="connsiteX2" fmla="*/ 4119316 w 4119316"/>
              <a:gd name="connsiteY2" fmla="*/ 1262835 h 4119316"/>
              <a:gd name="connsiteX3" fmla="*/ 4119316 w 4119316"/>
              <a:gd name="connsiteY3" fmla="*/ 2831151 h 4119316"/>
              <a:gd name="connsiteX4" fmla="*/ 2831151 w 4119316"/>
              <a:gd name="connsiteY4" fmla="*/ 4119316 h 4119316"/>
              <a:gd name="connsiteX5" fmla="*/ 0 w 4119316"/>
              <a:gd name="connsiteY5" fmla="*/ 4119316 h 411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9316" h="4119316">
                <a:moveTo>
                  <a:pt x="0" y="0"/>
                </a:moveTo>
                <a:lnTo>
                  <a:pt x="2856481" y="0"/>
                </a:lnTo>
                <a:lnTo>
                  <a:pt x="4119316" y="1262835"/>
                </a:lnTo>
                <a:lnTo>
                  <a:pt x="4119316" y="2831151"/>
                </a:lnTo>
                <a:lnTo>
                  <a:pt x="2831151" y="4119316"/>
                </a:lnTo>
                <a:lnTo>
                  <a:pt x="0" y="4119316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6339746" y="2533239"/>
            <a:ext cx="5007523" cy="1791523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8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>
            <p:custDataLst>
              <p:tags r:id="rId1"/>
            </p:custDataLst>
          </p:nvPr>
        </p:nvSpPr>
        <p:spPr>
          <a:xfrm rot="18900000" flipH="1">
            <a:off x="7871151" y="-177256"/>
            <a:ext cx="4119316" cy="4119316"/>
          </a:xfrm>
          <a:custGeom>
            <a:avLst/>
            <a:gdLst>
              <a:gd name="connsiteX0" fmla="*/ 0 w 4119316"/>
              <a:gd name="connsiteY0" fmla="*/ 1465075 h 4119316"/>
              <a:gd name="connsiteX1" fmla="*/ 1465075 w 4119316"/>
              <a:gd name="connsiteY1" fmla="*/ 0 h 4119316"/>
              <a:gd name="connsiteX2" fmla="*/ 4119316 w 4119316"/>
              <a:gd name="connsiteY2" fmla="*/ 0 h 4119316"/>
              <a:gd name="connsiteX3" fmla="*/ 4119316 w 4119316"/>
              <a:gd name="connsiteY3" fmla="*/ 4119316 h 4119316"/>
              <a:gd name="connsiteX4" fmla="*/ 963060 w 4119316"/>
              <a:gd name="connsiteY4" fmla="*/ 4119316 h 4119316"/>
              <a:gd name="connsiteX5" fmla="*/ 0 w 4119316"/>
              <a:gd name="connsiteY5" fmla="*/ 3156256 h 411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9316" h="4119316">
                <a:moveTo>
                  <a:pt x="0" y="1465075"/>
                </a:moveTo>
                <a:lnTo>
                  <a:pt x="1465075" y="0"/>
                </a:lnTo>
                <a:lnTo>
                  <a:pt x="4119316" y="0"/>
                </a:lnTo>
                <a:lnTo>
                  <a:pt x="4119316" y="4119316"/>
                </a:lnTo>
                <a:lnTo>
                  <a:pt x="963060" y="4119316"/>
                </a:lnTo>
                <a:lnTo>
                  <a:pt x="0" y="3156256"/>
                </a:lnTo>
                <a:close/>
              </a:path>
            </a:pathLst>
          </a:custGeom>
          <a:noFill/>
          <a:ln w="66675"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>
            <p:custDataLst>
              <p:tags r:id="rId2"/>
            </p:custDataLst>
          </p:nvPr>
        </p:nvSpPr>
        <p:spPr>
          <a:xfrm rot="13518955" flipH="1">
            <a:off x="6926993" y="2304806"/>
            <a:ext cx="4611268" cy="4611268"/>
          </a:xfrm>
          <a:custGeom>
            <a:avLst/>
            <a:gdLst>
              <a:gd name="connsiteX0" fmla="*/ 0 w 4119316"/>
              <a:gd name="connsiteY0" fmla="*/ 0 h 4119316"/>
              <a:gd name="connsiteX1" fmla="*/ 2856481 w 4119316"/>
              <a:gd name="connsiteY1" fmla="*/ 0 h 4119316"/>
              <a:gd name="connsiteX2" fmla="*/ 4119316 w 4119316"/>
              <a:gd name="connsiteY2" fmla="*/ 1262835 h 4119316"/>
              <a:gd name="connsiteX3" fmla="*/ 4119316 w 4119316"/>
              <a:gd name="connsiteY3" fmla="*/ 2831151 h 4119316"/>
              <a:gd name="connsiteX4" fmla="*/ 2831151 w 4119316"/>
              <a:gd name="connsiteY4" fmla="*/ 4119316 h 4119316"/>
              <a:gd name="connsiteX5" fmla="*/ 0 w 4119316"/>
              <a:gd name="connsiteY5" fmla="*/ 4119316 h 411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9316" h="4119316">
                <a:moveTo>
                  <a:pt x="0" y="0"/>
                </a:moveTo>
                <a:lnTo>
                  <a:pt x="2856481" y="0"/>
                </a:lnTo>
                <a:lnTo>
                  <a:pt x="4119316" y="1262835"/>
                </a:lnTo>
                <a:lnTo>
                  <a:pt x="4119316" y="2831151"/>
                </a:lnTo>
                <a:lnTo>
                  <a:pt x="2831151" y="4119316"/>
                </a:lnTo>
                <a:lnTo>
                  <a:pt x="0" y="4119316"/>
                </a:lnTo>
                <a:close/>
              </a:path>
            </a:pathLst>
          </a:custGeom>
          <a:noFill/>
          <a:ln w="66675"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>
            <p:custDataLst>
              <p:tags r:id="rId3"/>
            </p:custDataLst>
          </p:nvPr>
        </p:nvGrpSpPr>
        <p:grpSpPr>
          <a:xfrm flipV="1">
            <a:off x="48419" y="179814"/>
            <a:ext cx="669881" cy="673541"/>
            <a:chOff x="0" y="21120"/>
            <a:chExt cx="1115665" cy="1121761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21120"/>
              <a:ext cx="1115665" cy="1121761"/>
              <a:chOff x="5538167" y="2868119"/>
              <a:chExt cx="1115665" cy="1121761"/>
            </a:xfrm>
          </p:grpSpPr>
          <p:pic>
            <p:nvPicPr>
              <p:cNvPr id="10" name="图片 9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8167" y="2868119"/>
                <a:ext cx="1115665" cy="1121761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2774" y="3035774"/>
                <a:ext cx="786452" cy="786452"/>
              </a:xfrm>
              <a:prstGeom prst="rect">
                <a:avLst/>
              </a:prstGeom>
            </p:spPr>
          </p:pic>
        </p:grpSp>
        <p:sp>
          <p:nvSpPr>
            <p:cNvPr id="9" name="矩形 8"/>
            <p:cNvSpPr/>
            <p:nvPr>
              <p:custDataLst>
                <p:tags r:id="rId9"/>
              </p:custDataLst>
            </p:nvPr>
          </p:nvSpPr>
          <p:spPr>
            <a:xfrm rot="5400000">
              <a:off x="214532" y="238700"/>
              <a:ext cx="686600" cy="686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>
            <p:custDataLst>
              <p:tags r:id="rId1"/>
            </p:custDataLst>
          </p:nvPr>
        </p:nvSpPr>
        <p:spPr>
          <a:xfrm>
            <a:off x="0" y="6030"/>
            <a:ext cx="12192000" cy="3825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724" y="1215094"/>
            <a:ext cx="2889754" cy="2889754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 rot="18900000" flipH="1">
            <a:off x="5208540" y="1772856"/>
            <a:ext cx="1774231" cy="1774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3124704" y="3914235"/>
            <a:ext cx="5943445" cy="895351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3124977" y="4864533"/>
            <a:ext cx="5941249" cy="1269567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2019/9/28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3742690" y="3629660"/>
            <a:ext cx="5080635" cy="1017270"/>
          </a:xfrm>
        </p:spPr>
        <p:txBody>
          <a:bodyPr>
            <a:noAutofit/>
          </a:bodyPr>
          <a:lstStyle/>
          <a:p>
            <a:r>
              <a:rPr lang="zh-CN" altLang="en-US" sz="2000"/>
              <a:t>贝壳第一次分享</a:t>
            </a:r>
          </a:p>
          <a:p>
            <a:r>
              <a:rPr lang="zh-CN" altLang="en-US" sz="2000"/>
              <a:t>刘旭</a:t>
            </a: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css</a:t>
            </a:r>
            <a:r>
              <a:rPr lang="zh-CN" altLang="en-US"/>
              <a:t>选择器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1.</a:t>
            </a:r>
            <a:r>
              <a:rPr lang="zh-CN" altLang="en-US"/>
              <a:t>普通选择器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80000"/>
              </a:lnSpc>
            </a:pPr>
            <a:r>
              <a:rPr lang="zh-CN" altLang="en-US"/>
              <a:t> *通配符选择器 </a:t>
            </a:r>
          </a:p>
          <a:p>
            <a:pPr>
              <a:lnSpc>
                <a:spcPct val="380000"/>
              </a:lnSpc>
            </a:pPr>
            <a:r>
              <a:rPr lang="zh-CN" altLang="en-US"/>
              <a:t> #ID名  ID选择器</a:t>
            </a:r>
          </a:p>
          <a:p>
            <a:pPr>
              <a:lnSpc>
                <a:spcPct val="380000"/>
              </a:lnSpc>
            </a:pPr>
            <a:r>
              <a:rPr lang="zh-CN" altLang="en-US"/>
              <a:t> .class名  类选择器</a:t>
            </a:r>
          </a:p>
          <a:p>
            <a:pPr>
              <a:lnSpc>
                <a:spcPct val="380000"/>
              </a:lnSpc>
            </a:pPr>
            <a:r>
              <a:rPr lang="zh-CN" altLang="en-US"/>
              <a:t> 标签名  标签选择器</a:t>
            </a: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215" y="1219200"/>
            <a:ext cx="3343275" cy="8470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215" y="2315845"/>
            <a:ext cx="2406015" cy="10217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rcRect b="28171"/>
          <a:stretch>
            <a:fillRect/>
          </a:stretch>
        </p:blipFill>
        <p:spPr>
          <a:xfrm>
            <a:off x="4133215" y="3498215"/>
            <a:ext cx="3227705" cy="8305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3215" y="4552950"/>
            <a:ext cx="2812415" cy="10356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ym typeface="+mn-ea"/>
              </a:rPr>
              <a:t>[ attr = val] 属性选择器</a:t>
            </a:r>
            <a:endParaRPr lang="zh-CN" altLang="en-US"/>
          </a:p>
          <a:p>
            <a:pPr lvl="2">
              <a:lnSpc>
                <a:spcPct val="280000"/>
              </a:lnSpc>
            </a:pPr>
            <a:r>
              <a:rPr>
                <a:sym typeface="+mn-ea"/>
              </a:rPr>
              <a:t> =  完全匹配属性  </a:t>
            </a:r>
            <a:endParaRPr lang="zh-CN" altLang="en-US"/>
          </a:p>
          <a:p>
            <a:pPr lvl="2">
              <a:lnSpc>
                <a:spcPct val="280000"/>
              </a:lnSpc>
            </a:pPr>
            <a:r>
              <a:rPr>
                <a:sym typeface="+mn-ea"/>
              </a:rPr>
              <a:t> ~=  部分匹配属性</a:t>
            </a:r>
            <a:endParaRPr lang="zh-CN" altLang="en-US"/>
          </a:p>
          <a:p>
            <a:pPr lvl="2">
              <a:lnSpc>
                <a:spcPct val="280000"/>
              </a:lnSpc>
            </a:pPr>
            <a:r>
              <a:rPr>
                <a:sym typeface="+mn-ea"/>
              </a:rPr>
              <a:t> ^=  匹配开头部分</a:t>
            </a:r>
            <a:endParaRPr lang="zh-CN" altLang="en-US"/>
          </a:p>
          <a:p>
            <a:pPr lvl="2">
              <a:lnSpc>
                <a:spcPct val="280000"/>
              </a:lnSpc>
            </a:pPr>
            <a:r>
              <a:rPr>
                <a:sym typeface="+mn-ea"/>
              </a:rPr>
              <a:t> $=  匹配结尾部分</a:t>
            </a:r>
            <a:endParaRPr lang="zh-CN" altLang="en-US"/>
          </a:p>
          <a:p>
            <a:pPr lvl="2">
              <a:lnSpc>
                <a:spcPct val="280000"/>
              </a:lnSpc>
            </a:pPr>
            <a:r>
              <a:rPr>
                <a:sym typeface="+mn-ea"/>
              </a:rPr>
              <a:t> *=  匹配子串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210" y="1628140"/>
            <a:ext cx="2476500" cy="6172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210" y="2452370"/>
            <a:ext cx="2385060" cy="7086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974330" y="1752600"/>
            <a:ext cx="3289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属性完全匹配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974330" y="2622550"/>
            <a:ext cx="3289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属性包含</a:t>
            </a:r>
            <a:r>
              <a:rPr lang="en-US" altLang="zh-CN"/>
              <a:t>first</a:t>
            </a:r>
            <a:r>
              <a:rPr lang="zh-CN" altLang="en-US"/>
              <a:t>即可匹配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1210" y="3499485"/>
            <a:ext cx="2423160" cy="17754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</a:t>
            </a:r>
            <a:r>
              <a:t>组合选择器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590000"/>
              </a:lnSpc>
            </a:pPr>
            <a:r>
              <a:rPr lang="zh-CN" altLang="en-US"/>
              <a:t> 组合选择器 X1,X2</a:t>
            </a:r>
          </a:p>
          <a:p>
            <a:pPr indent="0">
              <a:lnSpc>
                <a:spcPct val="590000"/>
              </a:lnSpc>
            </a:pPr>
            <a:r>
              <a:rPr lang="zh-CN" altLang="en-US"/>
              <a:t> 后代选择器 X Y</a:t>
            </a:r>
          </a:p>
          <a:p>
            <a:pPr indent="0">
              <a:lnSpc>
                <a:spcPct val="590000"/>
              </a:lnSpc>
            </a:pPr>
            <a:r>
              <a:rPr lang="zh-CN" altLang="en-US"/>
              <a:t> 子元素选择器 X &gt; Y</a:t>
            </a:r>
          </a:p>
          <a:p>
            <a:pPr indent="0">
              <a:lnSpc>
                <a:spcPct val="590000"/>
              </a:lnSpc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68030" y="1528445"/>
            <a:ext cx="3557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ym typeface="+mn-ea"/>
              </a:rPr>
              <a:t>同时选择X1 X2修改他们的样式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68030" y="3150235"/>
            <a:ext cx="34969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ym typeface="+mn-ea"/>
              </a:rPr>
              <a:t>即X中所有的Y都被包含  与层级无关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496935" y="4921885"/>
            <a:ext cx="2826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ym typeface="+mn-ea"/>
              </a:rPr>
              <a:t>X的下一层中的所有Y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420" y="1564640"/>
            <a:ext cx="2290445" cy="6089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rcRect r="27437"/>
          <a:stretch>
            <a:fillRect/>
          </a:stretch>
        </p:blipFill>
        <p:spPr>
          <a:xfrm>
            <a:off x="3868420" y="2938780"/>
            <a:ext cx="1985010" cy="14643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rcRect r="33819"/>
          <a:stretch>
            <a:fillRect/>
          </a:stretch>
        </p:blipFill>
        <p:spPr>
          <a:xfrm>
            <a:off x="5932805" y="2938780"/>
            <a:ext cx="1875155" cy="11334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rcRect r="27437"/>
          <a:stretch>
            <a:fillRect/>
          </a:stretch>
        </p:blipFill>
        <p:spPr>
          <a:xfrm>
            <a:off x="3868420" y="4686300"/>
            <a:ext cx="1985010" cy="146431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rcRect r="27286"/>
          <a:stretch>
            <a:fillRect/>
          </a:stretch>
        </p:blipFill>
        <p:spPr>
          <a:xfrm>
            <a:off x="5932805" y="4774565"/>
            <a:ext cx="1842770" cy="11366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lnSpc>
                <a:spcPct val="700000"/>
              </a:lnSpc>
            </a:pPr>
            <a:r>
              <a:rPr lang="en-US" altLang="zh-CN">
                <a:sym typeface="+mn-ea"/>
              </a:rPr>
              <a:t> </a:t>
            </a:r>
            <a:r>
              <a:rPr>
                <a:sym typeface="+mn-ea"/>
              </a:rPr>
              <a:t>直接相邻元素选择器 X+Y</a:t>
            </a:r>
            <a:endParaRPr lang="zh-CN" altLang="en-US"/>
          </a:p>
          <a:p>
            <a:pPr indent="0">
              <a:lnSpc>
                <a:spcPct val="700000"/>
              </a:lnSpc>
            </a:pPr>
            <a:r>
              <a:rPr>
                <a:sym typeface="+mn-ea"/>
              </a:rPr>
              <a:t> 相邻元素选择器 X~Y</a:t>
            </a:r>
            <a:endParaRPr lang="zh-CN" altLang="en-US"/>
          </a:p>
          <a:p>
            <a:pPr indent="0">
              <a:lnSpc>
                <a:spcPct val="700000"/>
              </a:lnSpc>
            </a:pP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260080" y="2110105"/>
            <a:ext cx="3931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ym typeface="+mn-ea"/>
              </a:rPr>
              <a:t> 与X同一层级的，必须是紧挨着的Y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260080" y="3877945"/>
            <a:ext cx="3073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ym typeface="+mn-ea"/>
              </a:rPr>
              <a:t> 与X同一层级的即可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220" y="1446530"/>
            <a:ext cx="2083435" cy="17411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635" y="1652270"/>
            <a:ext cx="1991995" cy="11029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635" y="3877945"/>
            <a:ext cx="1954530" cy="10185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220" y="3687445"/>
            <a:ext cx="2083435" cy="17411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3.</a:t>
            </a:r>
            <a:r>
              <a:t>伪类和伪元素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/>
              <a:t>伪类：</a:t>
            </a:r>
            <a:r>
              <a:rPr lang="en-US" altLang="zh-CN" b="1"/>
              <a:t>(:xxx)</a:t>
            </a:r>
            <a:endParaRPr lang="zh-CN" altLang="en-US"/>
          </a:p>
          <a:p>
            <a:pPr lvl="1"/>
            <a:r>
              <a:rPr lang="zh-CN" altLang="en-US"/>
              <a:t>静态伪类</a:t>
            </a:r>
          </a:p>
          <a:p>
            <a:pPr lvl="2"/>
            <a:r>
              <a:rPr lang="zh-CN" altLang="en-US"/>
              <a:t> :link 超链接</a:t>
            </a:r>
          </a:p>
          <a:p>
            <a:pPr lvl="2"/>
            <a:r>
              <a:rPr lang="zh-CN" altLang="en-US"/>
              <a:t> :visited 被访问的链接</a:t>
            </a:r>
          </a:p>
          <a:p>
            <a:pPr lvl="1"/>
            <a:r>
              <a:rPr lang="zh-CN" altLang="en-US"/>
              <a:t>动态伪类（键盘鼠标交互相关）</a:t>
            </a:r>
          </a:p>
          <a:p>
            <a:pPr lvl="2"/>
            <a:r>
              <a:rPr lang="zh-CN" altLang="en-US"/>
              <a:t> :focus 当元素被锁定时  如接受键盘输入的文本框</a:t>
            </a:r>
          </a:p>
          <a:p>
            <a:pPr lvl="2"/>
            <a:r>
              <a:rPr lang="zh-CN" altLang="en-US"/>
              <a:t> :hover 当鼠标悬停在某个元素上时</a:t>
            </a:r>
          </a:p>
          <a:p>
            <a:pPr lvl="2"/>
            <a:r>
              <a:rPr lang="zh-CN" altLang="en-US"/>
              <a:t> :active 当元素被激活时</a:t>
            </a:r>
          </a:p>
          <a:p>
            <a:r>
              <a:rPr lang="zh-CN" altLang="en-US" b="1"/>
              <a:t>伪元素（</a:t>
            </a:r>
            <a:r>
              <a:rPr lang="en-US" altLang="zh-CN" b="1"/>
              <a:t>::xxx</a:t>
            </a:r>
            <a:r>
              <a:rPr lang="zh-CN" altLang="en-US" b="1"/>
              <a:t>）</a:t>
            </a:r>
            <a:endParaRPr lang="zh-CN" altLang="en-US"/>
          </a:p>
          <a:p>
            <a:pPr lvl="2"/>
            <a:r>
              <a:rPr lang="zh-CN" altLang="en-US"/>
              <a:t> ::after  最后一个元素之后</a:t>
            </a:r>
          </a:p>
          <a:p>
            <a:pPr lvl="2"/>
            <a:r>
              <a:rPr lang="zh-CN" altLang="en-US"/>
              <a:t> ::before  首个元素之前</a:t>
            </a:r>
          </a:p>
          <a:p>
            <a:pPr lvl="2"/>
            <a:r>
              <a:rPr lang="zh-CN" altLang="en-US"/>
              <a:t> ::selection 被用户选择的高亮部分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4.css</a:t>
            </a:r>
            <a:r>
              <a:t>选择器效率和性能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1270615" cy="58527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dirty="0"/>
              <a:t>选择器的优先级：</a:t>
            </a:r>
          </a:p>
          <a:p>
            <a:pPr marL="1828800" lvl="5">
              <a:lnSpc>
                <a:spcPct val="150000"/>
              </a:lnSpc>
            </a:pPr>
            <a:r>
              <a:rPr lang="en-US" altLang="zh-CN" dirty="0">
                <a:sym typeface="+mn-ea"/>
              </a:rPr>
              <a:t>!important &gt; </a:t>
            </a:r>
            <a:r>
              <a:rPr dirty="0" err="1">
                <a:sym typeface="+mn-ea"/>
              </a:rPr>
              <a:t>内联</a:t>
            </a:r>
            <a:r>
              <a:rPr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&gt; </a:t>
            </a:r>
            <a:r>
              <a:rPr lang="en-US" altLang="zh-CN" dirty="0" err="1">
                <a:sym typeface="+mn-ea"/>
              </a:rPr>
              <a:t>ID</a:t>
            </a:r>
            <a:r>
              <a:rPr dirty="0" err="1">
                <a:sym typeface="+mn-ea"/>
              </a:rPr>
              <a:t>选择器</a:t>
            </a:r>
            <a:r>
              <a:rPr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&gt; </a:t>
            </a:r>
            <a:r>
              <a:rPr dirty="0" err="1">
                <a:sym typeface="+mn-ea"/>
              </a:rPr>
              <a:t>类选择器</a:t>
            </a:r>
            <a:r>
              <a:rPr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&gt; </a:t>
            </a:r>
            <a:r>
              <a:rPr dirty="0" err="1">
                <a:sym typeface="+mn-ea"/>
              </a:rPr>
              <a:t>标签选择器</a:t>
            </a:r>
            <a:endParaRPr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dirty="0"/>
              <a:t>选择器的匹配顺序：</a:t>
            </a:r>
          </a:p>
          <a:p>
            <a:pPr lvl="1">
              <a:lnSpc>
                <a:spcPct val="150000"/>
              </a:lnSpc>
            </a:pPr>
            <a:r>
              <a:rPr dirty="0"/>
              <a:t>- 正常阅读的情况下  我们是从右向左 按照父元素到子元素的树状结构来进行判断的</a:t>
            </a:r>
          </a:p>
          <a:p>
            <a:pPr lvl="1">
              <a:lnSpc>
                <a:spcPct val="150000"/>
              </a:lnSpc>
            </a:pPr>
            <a:r>
              <a:rPr dirty="0"/>
              <a:t>- 但浏览器运行时，是从左向右进行匹配  即 .nav .target  我们看到的是.nav里有.target  浏览器认为是.target在.nav中</a:t>
            </a:r>
          </a:p>
          <a:p>
            <a:pPr lvl="1">
              <a:lnSpc>
                <a:spcPct val="150000"/>
              </a:lnSpc>
            </a:pPr>
            <a:r>
              <a:rPr dirty="0"/>
              <a:t>如果正向解析，例如「div div p em」，我们首先就要检查当前元素到 html 的整条路径，找到最上层的 div，再往下找，如果遇到不匹配就必须回到最上层那个 div，往下再去匹配选择器中的第一个 div，**回溯**若干次才能确定匹配与否，效率很低。</a:t>
            </a:r>
          </a:p>
          <a:p>
            <a:pPr lvl="1">
              <a:lnSpc>
                <a:spcPct val="150000"/>
              </a:lnSpc>
            </a:pPr>
            <a:r>
              <a:rPr dirty="0"/>
              <a:t>逆向匹配则不同，如果当前的 DOM 元素是 div，而不是 selector 最后的 em，那只要**一步**就能排除。只有在匹配时，才会不断向上找父节点进行验证</a:t>
            </a:r>
            <a:r>
              <a:rPr dirty="0" smtClean="0"/>
              <a:t>。</a:t>
            </a:r>
            <a:endParaRPr lang="en-US" dirty="0" smtClean="0"/>
          </a:p>
          <a:p>
            <a:pPr marL="457200" lvl="1" indent="0">
              <a:lnSpc>
                <a:spcPct val="150000"/>
              </a:lnSpc>
              <a:buNone/>
            </a:pPr>
            <a:endParaRPr dirty="0"/>
          </a:p>
          <a:p>
            <a:pPr lvl="1">
              <a:lnSpc>
                <a:spcPct val="150000"/>
              </a:lnSpc>
            </a:pPr>
            <a:endParaRPr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所以：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/>
              <a:t>复杂的CSS选择器中最右边部分。它是浏览器最先寻找的，所以称之为</a:t>
            </a:r>
            <a:r>
              <a:rPr lang="zh-CN" altLang="en-US" b="1"/>
              <a:t>关键选择器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因为浏览器的</a:t>
            </a:r>
            <a:r>
              <a:rPr lang="zh-CN" altLang="en-US" b="1"/>
              <a:t>从右向左</a:t>
            </a:r>
            <a:r>
              <a:rPr lang="zh-CN" altLang="en-US"/>
              <a:t>匹配的机制，关键选择器 最好是限定范围较小的  效率较高的  像*通配符选择器明显就不适合了</a:t>
            </a:r>
          </a:p>
          <a:p>
            <a:endParaRPr lang="zh-CN" altLang="en-US"/>
          </a:p>
          <a:p>
            <a:r>
              <a:rPr lang="zh-CN" altLang="en-US"/>
              <a:t>选择器的效率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ID选择器 比如#header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类选择器 比如.promo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元素选择器 比如 div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兄弟选择器 比如 h2 + p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子选择器 比如 li &gt; ul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后代选择器 比如 ul a 7. 通用选择器 比如 *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属性选择器 比如 type = “text”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伪类/伪元素选择器 比如 a:hover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4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4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91415"/>
  <p:tag name="KSO_WM_TEMPLATE_THUMBS_INDEX" val="1、2、3、4、7、9、10、11、13、14、15"/>
  <p:tag name="KSO_WM_TEMPLATE_SUBCATEGORY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9141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41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41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41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41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41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41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914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20191415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75849F"/>
      </a:accent1>
      <a:accent2>
        <a:srgbClr val="717A89"/>
      </a:accent2>
      <a:accent3>
        <a:srgbClr val="75849F"/>
      </a:accent3>
      <a:accent4>
        <a:srgbClr val="717A89"/>
      </a:accent4>
      <a:accent5>
        <a:srgbClr val="75849F"/>
      </a:accent5>
      <a:accent6>
        <a:srgbClr val="717A89"/>
      </a:accent6>
      <a:hlink>
        <a:srgbClr val="4472C4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410</Words>
  <Application>Microsoft Office PowerPoint</Application>
  <PresentationFormat>宽屏</PresentationFormat>
  <Paragraphs>62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黑体</vt:lpstr>
      <vt:lpstr>微软雅黑</vt:lpstr>
      <vt:lpstr>Arial</vt:lpstr>
      <vt:lpstr>Office 主题​​</vt:lpstr>
      <vt:lpstr>css选择器</vt:lpstr>
      <vt:lpstr>1.普通选择器</vt:lpstr>
      <vt:lpstr>PowerPoint 演示文稿</vt:lpstr>
      <vt:lpstr>2.组合选择器</vt:lpstr>
      <vt:lpstr>PowerPoint 演示文稿</vt:lpstr>
      <vt:lpstr>3.伪类和伪元素</vt:lpstr>
      <vt:lpstr>4.css选择器效率和性能</vt:lpstr>
      <vt:lpstr>所以：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css选择器</dc:title>
  <dc:creator/>
  <cp:lastModifiedBy>Lei Jiayi</cp:lastModifiedBy>
  <cp:revision>4</cp:revision>
  <dcterms:created xsi:type="dcterms:W3CDTF">2019-09-28T03:26:00Z</dcterms:created>
  <dcterms:modified xsi:type="dcterms:W3CDTF">2019-09-28T12:29:57Z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