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99B7-7957-47B8-BAB4-413AB115181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Default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classification models, like </a:t>
            </a:r>
            <a:r>
              <a:rPr lang="en-US" dirty="0" err="1" smtClean="0"/>
              <a:t>RandomForest</a:t>
            </a:r>
            <a:r>
              <a:rPr lang="en-US" dirty="0" smtClean="0"/>
              <a:t> and Gradient Boosting machine (GBM)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business context</a:t>
            </a:r>
          </a:p>
          <a:p>
            <a:r>
              <a:rPr lang="en-US" dirty="0" smtClean="0"/>
              <a:t>Data exploration key takeaways</a:t>
            </a:r>
          </a:p>
          <a:p>
            <a:r>
              <a:rPr lang="en-US" dirty="0" smtClean="0"/>
              <a:t>Data preprocess implemented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Evaluate model performance</a:t>
            </a:r>
          </a:p>
          <a:p>
            <a:r>
              <a:rPr lang="en-US" dirty="0" smtClean="0"/>
              <a:t>Other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business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Credit card issuer wants to better predict the probability of its customers default</a:t>
            </a:r>
          </a:p>
          <a:p>
            <a:r>
              <a:rPr lang="en-US" dirty="0" smtClean="0"/>
              <a:t>Help issuer better understand current and potential customers, inform their future business strategy</a:t>
            </a:r>
          </a:p>
          <a:p>
            <a:r>
              <a:rPr lang="en-US" dirty="0" smtClean="0"/>
              <a:t>Data include key features like credit amount, age, gender, education, marriage status, repayment status, monthly bill statement and payment, and the label data is 1 (default) and 0 (no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exploration key takeaways: </a:t>
            </a:r>
            <a:r>
              <a:rPr lang="en-US" sz="2200" dirty="0" smtClean="0"/>
              <a:t>Comparing Class 1(default) and Class 0(no default)</a:t>
            </a:r>
            <a:endParaRPr lang="en-US" sz="22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352800" cy="47545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default </a:t>
            </a:r>
            <a:r>
              <a:rPr lang="en-US" dirty="0"/>
              <a:t>has lower credit limit then no-default</a:t>
            </a:r>
          </a:p>
          <a:p>
            <a:r>
              <a:rPr lang="en-US" dirty="0"/>
              <a:t>default and no-default group has similar age distribution</a:t>
            </a:r>
          </a:p>
          <a:p>
            <a:r>
              <a:rPr lang="en-US" dirty="0"/>
              <a:t>X3- education, 0,5,6 is unknown categories</a:t>
            </a:r>
          </a:p>
          <a:p>
            <a:r>
              <a:rPr lang="en-US" dirty="0"/>
              <a:t>X4- </a:t>
            </a:r>
            <a:r>
              <a:rPr lang="en-US" dirty="0" smtClean="0"/>
              <a:t>marriage</a:t>
            </a:r>
            <a:r>
              <a:rPr lang="en-US" dirty="0"/>
              <a:t>, 0 is unknown category</a:t>
            </a:r>
          </a:p>
          <a:p>
            <a:r>
              <a:rPr lang="en-US" dirty="0"/>
              <a:t>X6-X11: Repayment status (-2=no consumption, -1=pay duly, 0=the use of revolving credit, 1=payment delay for one month, 2=payment delay for two months, … 8=payment delay for eight months, 9=payment delay for nine months and above)</a:t>
            </a:r>
          </a:p>
          <a:p>
            <a:r>
              <a:rPr lang="en-US" dirty="0"/>
              <a:t>default group repayment status has higher value than no-default group, tend to use more credit, borrow more</a:t>
            </a:r>
          </a:p>
          <a:p>
            <a:r>
              <a:rPr lang="en-US" dirty="0"/>
              <a:t>X12-X17: amount of bill statement is increasing from April to September</a:t>
            </a:r>
          </a:p>
          <a:p>
            <a:r>
              <a:rPr lang="en-US" dirty="0"/>
              <a:t>X18-X23: no-default group has higher amount of payment, and payment is increasing from April to September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55332"/>
            <a:ext cx="2756696" cy="3805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23" y="2655332"/>
            <a:ext cx="2781754" cy="38715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72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1 default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0 not default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754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exploration key takeaways: </a:t>
            </a:r>
            <a:r>
              <a:rPr lang="en-US" sz="2200" dirty="0" smtClean="0"/>
              <a:t>X12-X17 are highly correlated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These columns have similar names and by definition show correlation</a:t>
            </a:r>
          </a:p>
          <a:p>
            <a:r>
              <a:rPr lang="en-US" sz="1800" dirty="0" smtClean="0"/>
              <a:t>May indicate potential multicollinearity problem</a:t>
            </a:r>
          </a:p>
          <a:p>
            <a:r>
              <a:rPr lang="en-US" sz="1800" dirty="0" smtClean="0"/>
              <a:t>Need feature selection</a:t>
            </a:r>
            <a:endParaRPr lang="en-US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24000"/>
            <a:ext cx="4953000" cy="4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preprocessing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X2 – X4, X6 – X11 are categorical need encode the categorical features</a:t>
            </a:r>
          </a:p>
          <a:p>
            <a:r>
              <a:rPr lang="en-US" dirty="0" smtClean="0"/>
              <a:t>Columns X1, X5, X12-X23 are numerical features, need standardization</a:t>
            </a:r>
          </a:p>
          <a:p>
            <a:r>
              <a:rPr lang="en-US" dirty="0" smtClean="0"/>
              <a:t>Split dataset to training set and test set (0.3)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Models: </a:t>
            </a:r>
            <a:r>
              <a:rPr lang="en-US" sz="2000" dirty="0" smtClean="0"/>
              <a:t>logistic 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choose this model</a:t>
            </a:r>
          </a:p>
          <a:p>
            <a:pPr lvl="1"/>
            <a:r>
              <a:rPr lang="en-US" dirty="0" smtClean="0"/>
              <a:t>Data fits model</a:t>
            </a:r>
          </a:p>
          <a:p>
            <a:pPr lvl="1"/>
            <a:r>
              <a:rPr lang="en-US" dirty="0" smtClean="0"/>
              <a:t>High interpretability of model</a:t>
            </a:r>
          </a:p>
          <a:p>
            <a:r>
              <a:rPr lang="en-US" dirty="0" smtClean="0"/>
              <a:t>Two approaches to fit</a:t>
            </a:r>
          </a:p>
          <a:p>
            <a:pPr lvl="1"/>
            <a:r>
              <a:rPr lang="en-US" dirty="0" smtClean="0"/>
              <a:t>Stochastic gradient descent with logistic loss function</a:t>
            </a:r>
          </a:p>
          <a:p>
            <a:pPr lvl="1"/>
            <a:r>
              <a:rPr lang="en-US" dirty="0" smtClean="0"/>
              <a:t>Recursive feature selection and fitting a normal 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7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Model performance: </a:t>
            </a:r>
            <a:r>
              <a:rPr lang="en-US" sz="2200" dirty="0" smtClean="0"/>
              <a:t>SGD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33" y="1809750"/>
            <a:ext cx="3733800" cy="282272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7" y="1219200"/>
            <a:ext cx="43529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21" y="4343400"/>
            <a:ext cx="3683561" cy="26487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480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Look at confusion matrix</a:t>
            </a:r>
          </a:p>
          <a:p>
            <a:pPr lvl="1"/>
            <a:r>
              <a:rPr lang="en-US" sz="1800" dirty="0" smtClean="0"/>
              <a:t>Model can capture more true positive, how ever, model also has very high false positive rate</a:t>
            </a:r>
          </a:p>
          <a:p>
            <a:r>
              <a:rPr lang="en-US" sz="2200" dirty="0" smtClean="0"/>
              <a:t>ROC curve shows accuracy is 0.77</a:t>
            </a:r>
          </a:p>
          <a:p>
            <a:pPr lvl="1"/>
            <a:r>
              <a:rPr lang="en-US" sz="1800" dirty="0" smtClean="0"/>
              <a:t>When increasing TP rate, FP rate is increasing quickly</a:t>
            </a:r>
          </a:p>
          <a:p>
            <a:pPr lvl="1"/>
            <a:r>
              <a:rPr lang="en-US" sz="1800" dirty="0" smtClean="0"/>
              <a:t>It depends on the business strategy to choose appropriate point on ROC curve</a:t>
            </a:r>
          </a:p>
          <a:p>
            <a:r>
              <a:rPr lang="en-US" sz="2200" dirty="0" smtClean="0"/>
              <a:t>Precision recall </a:t>
            </a:r>
            <a:r>
              <a:rPr lang="en-US" sz="2200" dirty="0" smtClean="0"/>
              <a:t>curve</a:t>
            </a:r>
          </a:p>
          <a:p>
            <a:pPr lvl="1"/>
            <a:r>
              <a:rPr lang="en-US" sz="1800" dirty="0"/>
              <a:t>When TP rate is 0.6, only ~45% chance it’s predicting </a:t>
            </a:r>
            <a:r>
              <a:rPr lang="en-US" sz="1800" dirty="0" smtClean="0"/>
              <a:t>correctly</a:t>
            </a:r>
            <a:endParaRPr lang="en-US" sz="1800" dirty="0" smtClean="0"/>
          </a:p>
          <a:p>
            <a:r>
              <a:rPr lang="en-US" sz="2200" dirty="0" smtClean="0"/>
              <a:t>Business impact</a:t>
            </a:r>
          </a:p>
          <a:p>
            <a:pPr lvl="1"/>
            <a:r>
              <a:rPr lang="en-US" sz="1800" dirty="0" smtClean="0"/>
              <a:t>Model is good at capturing True Positive</a:t>
            </a:r>
          </a:p>
          <a:p>
            <a:pPr lvl="1"/>
            <a:r>
              <a:rPr lang="en-US" sz="1800" dirty="0" smtClean="0"/>
              <a:t>Recommend this model to focus on risk control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performance: </a:t>
            </a:r>
            <a:r>
              <a:rPr lang="en-US" sz="2200" dirty="0" smtClean="0"/>
              <a:t>recursive feature selection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62125"/>
            <a:ext cx="4800600" cy="436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Recursive feature selection approach has similar result as SGD approach</a:t>
            </a:r>
          </a:p>
          <a:p>
            <a:endParaRPr lang="en-US" sz="2200" dirty="0"/>
          </a:p>
          <a:p>
            <a:r>
              <a:rPr lang="en-US" sz="2200" dirty="0" smtClean="0"/>
              <a:t>Recursive feature selection approach is not necessary</a:t>
            </a:r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31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7" y="4430465"/>
            <a:ext cx="3467403" cy="249331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20" y="1722777"/>
            <a:ext cx="3581639" cy="2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Credit Default Analysis</vt:lpstr>
      <vt:lpstr>Abstract </vt:lpstr>
      <vt:lpstr>The business context</vt:lpstr>
      <vt:lpstr>Data exploration key takeaways: Comparing Class 1(default) and Class 0(no default)</vt:lpstr>
      <vt:lpstr>Data exploration key takeaways: X12-X17 are highly correlated</vt:lpstr>
      <vt:lpstr>Data preprocessing implemented</vt:lpstr>
      <vt:lpstr>Models: logistic regression</vt:lpstr>
      <vt:lpstr>Model performance: SGD</vt:lpstr>
      <vt:lpstr>Model performance: recursive feature selection</vt:lpstr>
      <vt:lpstr>Other options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Analysis</dc:title>
  <dc:creator>Zhang, Beilei</dc:creator>
  <cp:lastModifiedBy>Zhang, Beilei</cp:lastModifiedBy>
  <cp:revision>20</cp:revision>
  <dcterms:created xsi:type="dcterms:W3CDTF">2020-01-05T21:38:51Z</dcterms:created>
  <dcterms:modified xsi:type="dcterms:W3CDTF">2020-01-06T15:34:18Z</dcterms:modified>
</cp:coreProperties>
</file>