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5" r:id="rId10"/>
    <p:sldId id="26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78"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0B72C7F-612C-4A38-9A9F-F4D25B06AAC3}" type="datetimeFigureOut">
              <a:rPr lang="zh-CN" altLang="en-US" smtClean="0"/>
              <a:t>2019-12-16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99215E-7D63-49B5-8736-434DC884B170}" type="slidenum">
              <a:rPr lang="zh-CN" altLang="en-US" smtClean="0"/>
              <a:t>‹#›</a:t>
            </a:fld>
            <a:endParaRPr lang="zh-CN" altLang="en-US"/>
          </a:p>
        </p:txBody>
      </p:sp>
    </p:spTree>
    <p:extLst>
      <p:ext uri="{BB962C8B-B14F-4D97-AF65-F5344CB8AC3E}">
        <p14:creationId xmlns:p14="http://schemas.microsoft.com/office/powerpoint/2010/main" val="1676569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0B72C7F-612C-4A38-9A9F-F4D25B06AAC3}" type="datetimeFigureOut">
              <a:rPr lang="zh-CN" altLang="en-US" smtClean="0"/>
              <a:t>2019-12-16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99215E-7D63-49B5-8736-434DC884B170}" type="slidenum">
              <a:rPr lang="zh-CN" altLang="en-US" smtClean="0"/>
              <a:t>‹#›</a:t>
            </a:fld>
            <a:endParaRPr lang="zh-CN" altLang="en-US"/>
          </a:p>
        </p:txBody>
      </p:sp>
    </p:spTree>
    <p:extLst>
      <p:ext uri="{BB962C8B-B14F-4D97-AF65-F5344CB8AC3E}">
        <p14:creationId xmlns:p14="http://schemas.microsoft.com/office/powerpoint/2010/main" val="108909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0B72C7F-612C-4A38-9A9F-F4D25B06AAC3}" type="datetimeFigureOut">
              <a:rPr lang="zh-CN" altLang="en-US" smtClean="0"/>
              <a:t>2019-12-16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99215E-7D63-49B5-8736-434DC884B170}" type="slidenum">
              <a:rPr lang="zh-CN" altLang="en-US" smtClean="0"/>
              <a:t>‹#›</a:t>
            </a:fld>
            <a:endParaRPr lang="zh-CN" altLang="en-US"/>
          </a:p>
        </p:txBody>
      </p:sp>
    </p:spTree>
    <p:extLst>
      <p:ext uri="{BB962C8B-B14F-4D97-AF65-F5344CB8AC3E}">
        <p14:creationId xmlns:p14="http://schemas.microsoft.com/office/powerpoint/2010/main" val="379321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0B72C7F-612C-4A38-9A9F-F4D25B06AAC3}" type="datetimeFigureOut">
              <a:rPr lang="zh-CN" altLang="en-US" smtClean="0"/>
              <a:t>2019-12-16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99215E-7D63-49B5-8736-434DC884B170}" type="slidenum">
              <a:rPr lang="zh-CN" altLang="en-US" smtClean="0"/>
              <a:t>‹#›</a:t>
            </a:fld>
            <a:endParaRPr lang="zh-CN" altLang="en-US"/>
          </a:p>
        </p:txBody>
      </p:sp>
    </p:spTree>
    <p:extLst>
      <p:ext uri="{BB962C8B-B14F-4D97-AF65-F5344CB8AC3E}">
        <p14:creationId xmlns:p14="http://schemas.microsoft.com/office/powerpoint/2010/main" val="2972640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0B72C7F-612C-4A38-9A9F-F4D25B06AAC3}" type="datetimeFigureOut">
              <a:rPr lang="zh-CN" altLang="en-US" smtClean="0"/>
              <a:t>2019-12-16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99215E-7D63-49B5-8736-434DC884B170}" type="slidenum">
              <a:rPr lang="zh-CN" altLang="en-US" smtClean="0"/>
              <a:t>‹#›</a:t>
            </a:fld>
            <a:endParaRPr lang="zh-CN" altLang="en-US"/>
          </a:p>
        </p:txBody>
      </p:sp>
    </p:spTree>
    <p:extLst>
      <p:ext uri="{BB962C8B-B14F-4D97-AF65-F5344CB8AC3E}">
        <p14:creationId xmlns:p14="http://schemas.microsoft.com/office/powerpoint/2010/main" val="124176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0B72C7F-612C-4A38-9A9F-F4D25B06AAC3}" type="datetimeFigureOut">
              <a:rPr lang="zh-CN" altLang="en-US" smtClean="0"/>
              <a:t>2019-12-16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99215E-7D63-49B5-8736-434DC884B170}" type="slidenum">
              <a:rPr lang="zh-CN" altLang="en-US" smtClean="0"/>
              <a:t>‹#›</a:t>
            </a:fld>
            <a:endParaRPr lang="zh-CN" altLang="en-US"/>
          </a:p>
        </p:txBody>
      </p:sp>
    </p:spTree>
    <p:extLst>
      <p:ext uri="{BB962C8B-B14F-4D97-AF65-F5344CB8AC3E}">
        <p14:creationId xmlns:p14="http://schemas.microsoft.com/office/powerpoint/2010/main" val="327176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0B72C7F-612C-4A38-9A9F-F4D25B06AAC3}" type="datetimeFigureOut">
              <a:rPr lang="zh-CN" altLang="en-US" smtClean="0"/>
              <a:t>2019-12-16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399215E-7D63-49B5-8736-434DC884B170}" type="slidenum">
              <a:rPr lang="zh-CN" altLang="en-US" smtClean="0"/>
              <a:t>‹#›</a:t>
            </a:fld>
            <a:endParaRPr lang="zh-CN" altLang="en-US"/>
          </a:p>
        </p:txBody>
      </p:sp>
    </p:spTree>
    <p:extLst>
      <p:ext uri="{BB962C8B-B14F-4D97-AF65-F5344CB8AC3E}">
        <p14:creationId xmlns:p14="http://schemas.microsoft.com/office/powerpoint/2010/main" val="4089635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0B72C7F-612C-4A38-9A9F-F4D25B06AAC3}" type="datetimeFigureOut">
              <a:rPr lang="zh-CN" altLang="en-US" smtClean="0"/>
              <a:t>2019-12-16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99215E-7D63-49B5-8736-434DC884B170}" type="slidenum">
              <a:rPr lang="zh-CN" altLang="en-US" smtClean="0"/>
              <a:t>‹#›</a:t>
            </a:fld>
            <a:endParaRPr lang="zh-CN" altLang="en-US"/>
          </a:p>
        </p:txBody>
      </p:sp>
    </p:spTree>
    <p:extLst>
      <p:ext uri="{BB962C8B-B14F-4D97-AF65-F5344CB8AC3E}">
        <p14:creationId xmlns:p14="http://schemas.microsoft.com/office/powerpoint/2010/main" val="115308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0B72C7F-612C-4A38-9A9F-F4D25B06AAC3}" type="datetimeFigureOut">
              <a:rPr lang="zh-CN" altLang="en-US" smtClean="0"/>
              <a:t>2019-12-16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399215E-7D63-49B5-8736-434DC884B170}" type="slidenum">
              <a:rPr lang="zh-CN" altLang="en-US" smtClean="0"/>
              <a:t>‹#›</a:t>
            </a:fld>
            <a:endParaRPr lang="zh-CN" altLang="en-US"/>
          </a:p>
        </p:txBody>
      </p:sp>
    </p:spTree>
    <p:extLst>
      <p:ext uri="{BB962C8B-B14F-4D97-AF65-F5344CB8AC3E}">
        <p14:creationId xmlns:p14="http://schemas.microsoft.com/office/powerpoint/2010/main" val="2394332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0B72C7F-612C-4A38-9A9F-F4D25B06AAC3}" type="datetimeFigureOut">
              <a:rPr lang="zh-CN" altLang="en-US" smtClean="0"/>
              <a:t>2019-12-16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99215E-7D63-49B5-8736-434DC884B170}" type="slidenum">
              <a:rPr lang="zh-CN" altLang="en-US" smtClean="0"/>
              <a:t>‹#›</a:t>
            </a:fld>
            <a:endParaRPr lang="zh-CN" altLang="en-US"/>
          </a:p>
        </p:txBody>
      </p:sp>
    </p:spTree>
    <p:extLst>
      <p:ext uri="{BB962C8B-B14F-4D97-AF65-F5344CB8AC3E}">
        <p14:creationId xmlns:p14="http://schemas.microsoft.com/office/powerpoint/2010/main" val="2770309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0B72C7F-612C-4A38-9A9F-F4D25B06AAC3}" type="datetimeFigureOut">
              <a:rPr lang="zh-CN" altLang="en-US" smtClean="0"/>
              <a:t>2019-12-16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99215E-7D63-49B5-8736-434DC884B170}" type="slidenum">
              <a:rPr lang="zh-CN" altLang="en-US" smtClean="0"/>
              <a:t>‹#›</a:t>
            </a:fld>
            <a:endParaRPr lang="zh-CN" altLang="en-US"/>
          </a:p>
        </p:txBody>
      </p:sp>
    </p:spTree>
    <p:extLst>
      <p:ext uri="{BB962C8B-B14F-4D97-AF65-F5344CB8AC3E}">
        <p14:creationId xmlns:p14="http://schemas.microsoft.com/office/powerpoint/2010/main" val="2349555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B72C7F-612C-4A38-9A9F-F4D25B06AAC3}" type="datetimeFigureOut">
              <a:rPr lang="zh-CN" altLang="en-US" smtClean="0"/>
              <a:t>2019-12-16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99215E-7D63-49B5-8736-434DC884B170}" type="slidenum">
              <a:rPr lang="zh-CN" altLang="en-US" smtClean="0"/>
              <a:t>‹#›</a:t>
            </a:fld>
            <a:endParaRPr lang="zh-CN" altLang="en-US"/>
          </a:p>
        </p:txBody>
      </p:sp>
    </p:spTree>
    <p:extLst>
      <p:ext uri="{BB962C8B-B14F-4D97-AF65-F5344CB8AC3E}">
        <p14:creationId xmlns:p14="http://schemas.microsoft.com/office/powerpoint/2010/main" val="526348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Metadata</a:t>
            </a:r>
            <a:r>
              <a:rPr lang="zh-CN" altLang="en-US" dirty="0" smtClean="0"/>
              <a:t>实现相关讨论</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795982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71728" y="486341"/>
            <a:ext cx="9407514" cy="778155"/>
          </a:xfrm>
        </p:spPr>
        <p:txBody>
          <a:bodyPr>
            <a:normAutofit/>
          </a:bodyPr>
          <a:lstStyle/>
          <a:p>
            <a:pPr algn="l"/>
            <a:r>
              <a:rPr lang="zh-CN" altLang="en-US" sz="3600" dirty="0" smtClean="0"/>
              <a:t>问题</a:t>
            </a:r>
            <a:r>
              <a:rPr lang="en-US" altLang="zh-CN" sz="3600" dirty="0" smtClean="0"/>
              <a:t>2——</a:t>
            </a:r>
            <a:r>
              <a:rPr lang="zh-CN" altLang="en-US" sz="3600" dirty="0" smtClean="0"/>
              <a:t>使用区块链存储</a:t>
            </a:r>
            <a:r>
              <a:rPr lang="en-US" altLang="zh-CN" sz="3600" dirty="0" smtClean="0"/>
              <a:t>metadata</a:t>
            </a:r>
            <a:endParaRPr lang="zh-CN" altLang="en-US" sz="3600" dirty="0"/>
          </a:p>
        </p:txBody>
      </p:sp>
      <p:sp>
        <p:nvSpPr>
          <p:cNvPr id="3" name="副标题 2"/>
          <p:cNvSpPr>
            <a:spLocks noGrp="1"/>
          </p:cNvSpPr>
          <p:nvPr>
            <p:ph type="subTitle" idx="1"/>
          </p:nvPr>
        </p:nvSpPr>
        <p:spPr>
          <a:xfrm>
            <a:off x="1235242" y="1494510"/>
            <a:ext cx="9144000" cy="4749879"/>
          </a:xfrm>
        </p:spPr>
        <p:txBody>
          <a:bodyPr>
            <a:normAutofit/>
          </a:bodyPr>
          <a:lstStyle/>
          <a:p>
            <a:pPr marL="342900" indent="-342900" algn="l">
              <a:buFont typeface="Arial" panose="020B0604020202020204" pitchFamily="34" charset="0"/>
              <a:buChar char="•"/>
            </a:pPr>
            <a:r>
              <a:rPr lang="zh-CN" altLang="en-US" dirty="0" smtClean="0"/>
              <a:t>区块链可以分布式存储所有上传的</a:t>
            </a:r>
            <a:r>
              <a:rPr lang="en-US" altLang="zh-CN" dirty="0" smtClean="0"/>
              <a:t>metadata</a:t>
            </a:r>
            <a:r>
              <a:rPr lang="zh-CN" altLang="en-US" dirty="0" smtClean="0"/>
              <a:t>，并不可篡改</a:t>
            </a:r>
            <a:endParaRPr lang="en-US" altLang="zh-CN" dirty="0" smtClean="0"/>
          </a:p>
          <a:p>
            <a:pPr marL="342900" indent="-342900" algn="l">
              <a:buFont typeface="Arial" panose="020B0604020202020204" pitchFamily="34" charset="0"/>
              <a:buChar char="•"/>
            </a:pPr>
            <a:r>
              <a:rPr lang="en-US" altLang="zh-CN" dirty="0" smtClean="0"/>
              <a:t>Metadata</a:t>
            </a:r>
            <a:r>
              <a:rPr lang="zh-CN" altLang="en-US" dirty="0" smtClean="0"/>
              <a:t>作为交易的</a:t>
            </a:r>
            <a:r>
              <a:rPr lang="en-US" altLang="zh-CN" dirty="0" smtClean="0"/>
              <a:t>data</a:t>
            </a:r>
            <a:r>
              <a:rPr lang="zh-CN" altLang="en-US" dirty="0" smtClean="0"/>
              <a:t>字段上传</a:t>
            </a:r>
            <a:endParaRPr lang="en-US" altLang="zh-CN" dirty="0" smtClean="0"/>
          </a:p>
          <a:p>
            <a:pPr marL="342900" indent="-342900" algn="l">
              <a:buFont typeface="Arial" panose="020B0604020202020204" pitchFamily="34" charset="0"/>
              <a:buChar char="•"/>
            </a:pPr>
            <a:r>
              <a:rPr lang="zh-CN" altLang="en-US" dirty="0" smtClean="0"/>
              <a:t>用户账户与智能合约账户做交易，由智能合约负责存储数据以及限制哪些账户可以存储数据。</a:t>
            </a:r>
            <a:endParaRPr lang="en-US" altLang="zh-CN" dirty="0" smtClean="0"/>
          </a:p>
          <a:p>
            <a:pPr marL="342900" indent="-342900" algn="l">
              <a:buFont typeface="Arial" panose="020B0604020202020204" pitchFamily="34" charset="0"/>
              <a:buChar char="•"/>
            </a:pPr>
            <a:r>
              <a:rPr lang="zh-CN" altLang="en-US" dirty="0" smtClean="0"/>
              <a:t>根据</a:t>
            </a:r>
            <a:r>
              <a:rPr lang="en-US" altLang="zh-CN" dirty="0" smtClean="0"/>
              <a:t>transaction id</a:t>
            </a:r>
            <a:r>
              <a:rPr lang="zh-CN" altLang="en-US" dirty="0" smtClean="0"/>
              <a:t>查询交易的信息（也就是</a:t>
            </a:r>
            <a:r>
              <a:rPr lang="en-US" altLang="zh-CN" dirty="0" smtClean="0"/>
              <a:t>metadata</a:t>
            </a:r>
            <a:r>
              <a:rPr lang="zh-CN" altLang="en-US" dirty="0" smtClean="0"/>
              <a:t>）是否可行？</a:t>
            </a:r>
            <a:endParaRPr lang="en-US" altLang="zh-CN" dirty="0" smtClean="0"/>
          </a:p>
          <a:p>
            <a:pPr marL="800100" lvl="1" indent="-342900" algn="l">
              <a:buFont typeface="Wingdings" panose="05000000000000000000" pitchFamily="2" charset="2"/>
              <a:buChar char="Ø"/>
            </a:pPr>
            <a:r>
              <a:rPr lang="zh-CN" altLang="en-US" dirty="0" smtClean="0"/>
              <a:t>或者根据什么信息来获取指定的</a:t>
            </a:r>
            <a:r>
              <a:rPr lang="en-US" altLang="zh-CN" dirty="0" smtClean="0"/>
              <a:t>metadata</a:t>
            </a:r>
            <a:r>
              <a:rPr lang="zh-CN" altLang="en-US" dirty="0" smtClean="0"/>
              <a:t>？</a:t>
            </a:r>
            <a:endParaRPr lang="en-US" altLang="zh-CN" dirty="0"/>
          </a:p>
          <a:p>
            <a:pPr marL="800100" lvl="1" indent="-342900" algn="l">
              <a:buFont typeface="Wingdings" panose="05000000000000000000" pitchFamily="2" charset="2"/>
              <a:buChar char="Ø"/>
            </a:pPr>
            <a:r>
              <a:rPr lang="zh-CN" altLang="en-US" dirty="0" smtClean="0"/>
              <a:t>可根据交易的哈希值获取交易</a:t>
            </a:r>
            <a:endParaRPr lang="en-US" altLang="zh-CN" dirty="0" smtClean="0"/>
          </a:p>
        </p:txBody>
      </p:sp>
    </p:spTree>
    <p:extLst>
      <p:ext uri="{BB962C8B-B14F-4D97-AF65-F5344CB8AC3E}">
        <p14:creationId xmlns:p14="http://schemas.microsoft.com/office/powerpoint/2010/main" val="463583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2576" y="369328"/>
            <a:ext cx="6893859" cy="778155"/>
          </a:xfrm>
        </p:spPr>
        <p:txBody>
          <a:bodyPr>
            <a:normAutofit/>
          </a:bodyPr>
          <a:lstStyle/>
          <a:p>
            <a:pPr algn="l"/>
            <a:r>
              <a:rPr lang="zh-CN" altLang="en-US" sz="3600" dirty="0" smtClean="0"/>
              <a:t>原论文对</a:t>
            </a:r>
            <a:r>
              <a:rPr lang="en-US" altLang="zh-CN" sz="3600" dirty="0" smtClean="0"/>
              <a:t>metadata</a:t>
            </a:r>
            <a:r>
              <a:rPr lang="zh-CN" altLang="en-US" sz="3600" dirty="0" smtClean="0"/>
              <a:t>的设计</a:t>
            </a:r>
            <a:endParaRPr lang="zh-CN" altLang="en-US" sz="3600" dirty="0"/>
          </a:p>
        </p:txBody>
      </p:sp>
      <p:sp>
        <p:nvSpPr>
          <p:cNvPr id="3" name="副标题 2"/>
          <p:cNvSpPr>
            <a:spLocks noGrp="1"/>
          </p:cNvSpPr>
          <p:nvPr>
            <p:ph type="subTitle" idx="1"/>
          </p:nvPr>
        </p:nvSpPr>
        <p:spPr>
          <a:xfrm>
            <a:off x="1215394" y="1364637"/>
            <a:ext cx="9144000" cy="3823447"/>
          </a:xfrm>
        </p:spPr>
        <p:txBody>
          <a:bodyPr/>
          <a:lstStyle/>
          <a:p>
            <a:pPr marL="342900" indent="-342900" algn="l">
              <a:buFont typeface="Arial" panose="020B0604020202020204" pitchFamily="34" charset="0"/>
              <a:buChar char="•"/>
            </a:pPr>
            <a:r>
              <a:rPr lang="zh-CN" altLang="en-US" dirty="0" smtClean="0"/>
              <a:t>分布式版本控制系统：</a:t>
            </a:r>
            <a:endParaRPr lang="en-US" altLang="zh-CN" dirty="0" smtClean="0"/>
          </a:p>
          <a:p>
            <a:pPr marL="800100" lvl="1" indent="-342900" algn="l">
              <a:buFont typeface="Wingdings" panose="05000000000000000000" pitchFamily="2" charset="2"/>
              <a:buChar char="Ø"/>
            </a:pPr>
            <a:r>
              <a:rPr lang="zh-CN" altLang="en-US" dirty="0" smtClean="0"/>
              <a:t>文件（</a:t>
            </a:r>
            <a:r>
              <a:rPr lang="en-US" altLang="zh-CN" dirty="0" err="1" smtClean="0"/>
              <a:t>cipher+signature</a:t>
            </a:r>
            <a:r>
              <a:rPr lang="zh-CN" altLang="en-US" dirty="0" smtClean="0"/>
              <a:t>）与</a:t>
            </a:r>
            <a:r>
              <a:rPr lang="en-US" altLang="zh-CN" dirty="0" smtClean="0"/>
              <a:t>metadata</a:t>
            </a:r>
            <a:r>
              <a:rPr lang="zh-CN" altLang="en-US" dirty="0" smtClean="0"/>
              <a:t>一起存储，一起被获取。</a:t>
            </a:r>
            <a:endParaRPr lang="en-US" altLang="zh-CN" dirty="0" smtClean="0"/>
          </a:p>
          <a:p>
            <a:pPr marL="800100" lvl="1" indent="-342900" algn="l">
              <a:buFont typeface="Wingdings" panose="05000000000000000000" pitchFamily="2" charset="2"/>
              <a:buChar char="Ø"/>
            </a:pPr>
            <a:r>
              <a:rPr lang="en-US" altLang="zh-CN" dirty="0" smtClean="0"/>
              <a:t>metadata</a:t>
            </a:r>
            <a:r>
              <a:rPr lang="zh-CN" altLang="en-US" dirty="0" smtClean="0"/>
              <a:t>与文件绑定，要么全下要么全不下</a:t>
            </a:r>
            <a:endParaRPr lang="en-US" altLang="zh-CN" dirty="0" smtClean="0"/>
          </a:p>
          <a:p>
            <a:pPr marL="800100" lvl="1" indent="-342900" algn="l">
              <a:buFont typeface="Wingdings" panose="05000000000000000000" pitchFamily="2" charset="2"/>
              <a:buChar char="Ø"/>
            </a:pPr>
            <a:r>
              <a:rPr lang="en-US" altLang="zh-CN" dirty="0" smtClean="0"/>
              <a:t>Metadata</a:t>
            </a:r>
            <a:r>
              <a:rPr lang="zh-CN" altLang="en-US" dirty="0" smtClean="0"/>
              <a:t>只有原作者可以修改，其他人修改应该是可被验证出来的</a:t>
            </a:r>
            <a:endParaRPr lang="en-US" altLang="zh-CN" dirty="0" smtClean="0"/>
          </a:p>
          <a:p>
            <a:pPr marL="800100" lvl="1" indent="-342900" algn="l">
              <a:buFont typeface="Wingdings" panose="05000000000000000000" pitchFamily="2" charset="2"/>
              <a:buChar char="Ø"/>
            </a:pPr>
            <a:r>
              <a:rPr lang="en-US" altLang="zh-CN" dirty="0" smtClean="0"/>
              <a:t>Metadata</a:t>
            </a:r>
            <a:r>
              <a:rPr lang="zh-CN" altLang="en-US" dirty="0" smtClean="0"/>
              <a:t>也是分布式存储的</a:t>
            </a:r>
            <a:endParaRPr lang="en-US" altLang="zh-CN" dirty="0" smtClean="0"/>
          </a:p>
          <a:p>
            <a:pPr marL="342900" indent="-342900" algn="l">
              <a:buFont typeface="Arial" panose="020B0604020202020204" pitchFamily="34" charset="0"/>
              <a:buChar char="•"/>
            </a:pPr>
            <a:r>
              <a:rPr lang="zh-CN" altLang="en-US" dirty="0" smtClean="0"/>
              <a:t>将</a:t>
            </a:r>
            <a:r>
              <a:rPr lang="en-US" altLang="zh-CN" dirty="0" smtClean="0"/>
              <a:t>metadata</a:t>
            </a:r>
            <a:r>
              <a:rPr lang="zh-CN" altLang="en-US" dirty="0" smtClean="0"/>
              <a:t>与文件分开存储，但依旧需要保证：</a:t>
            </a:r>
            <a:endParaRPr lang="en-US" altLang="zh-CN" dirty="0" smtClean="0"/>
          </a:p>
          <a:p>
            <a:pPr marL="800100" lvl="1" indent="-342900" algn="l">
              <a:buFont typeface="Wingdings" panose="05000000000000000000" pitchFamily="2" charset="2"/>
              <a:buChar char="Ø"/>
            </a:pPr>
            <a:r>
              <a:rPr lang="en-US" altLang="zh-CN" dirty="0" smtClean="0"/>
              <a:t>Metadata</a:t>
            </a:r>
            <a:r>
              <a:rPr lang="zh-CN" altLang="en-US" dirty="0" smtClean="0"/>
              <a:t>是便于查询便于获取的，是分布式存储的</a:t>
            </a:r>
            <a:endParaRPr lang="en-US" altLang="zh-CN" dirty="0" smtClean="0"/>
          </a:p>
          <a:p>
            <a:pPr marL="800100" lvl="1" indent="-342900" algn="l">
              <a:buFont typeface="Wingdings" panose="05000000000000000000" pitchFamily="2" charset="2"/>
              <a:buChar char="Ø"/>
            </a:pPr>
            <a:r>
              <a:rPr lang="zh-CN" altLang="en-US" dirty="0" smtClean="0"/>
              <a:t>用户可以验证</a:t>
            </a:r>
            <a:r>
              <a:rPr lang="en-US" altLang="zh-CN" dirty="0" smtClean="0"/>
              <a:t>metadata</a:t>
            </a:r>
            <a:r>
              <a:rPr lang="zh-CN" altLang="en-US" dirty="0" smtClean="0"/>
              <a:t>的有效性</a:t>
            </a:r>
            <a:endParaRPr lang="en-US" altLang="zh-CN" dirty="0" smtClean="0"/>
          </a:p>
          <a:p>
            <a:pPr marL="800100" lvl="1" indent="-342900" algn="l">
              <a:buFont typeface="Wingdings" panose="05000000000000000000" pitchFamily="2" charset="2"/>
              <a:buChar char="Ø"/>
            </a:pPr>
            <a:r>
              <a:rPr lang="zh-CN" altLang="en-US" dirty="0" smtClean="0"/>
              <a:t>文件和</a:t>
            </a:r>
            <a:r>
              <a:rPr lang="en-US" altLang="zh-CN" dirty="0" smtClean="0"/>
              <a:t>metadata</a:t>
            </a:r>
            <a:r>
              <a:rPr lang="zh-CN" altLang="en-US" dirty="0" smtClean="0"/>
              <a:t>是唯一绑定的（或绑定信息是可验证的）</a:t>
            </a:r>
            <a:endParaRPr lang="en-US" altLang="zh-CN" dirty="0" smtClean="0"/>
          </a:p>
          <a:p>
            <a:pPr marL="800100" lvl="1" indent="-342900" algn="l">
              <a:buFont typeface="Wingdings" panose="05000000000000000000" pitchFamily="2" charset="2"/>
              <a:buChar char="Ø"/>
            </a:pPr>
            <a:r>
              <a:rPr lang="en-US" altLang="zh-CN" dirty="0" smtClean="0"/>
              <a:t>Metadata</a:t>
            </a:r>
            <a:r>
              <a:rPr lang="zh-CN" altLang="en-US" dirty="0" smtClean="0"/>
              <a:t>是不能被重用的（最新版本的文件应该对应最新版本的</a:t>
            </a:r>
            <a:r>
              <a:rPr lang="en-US" altLang="zh-CN" dirty="0" smtClean="0"/>
              <a:t>metadata</a:t>
            </a:r>
            <a:r>
              <a:rPr lang="zh-CN" altLang="en-US" dirty="0" smtClean="0"/>
              <a:t>）</a:t>
            </a:r>
            <a:endParaRPr lang="en-US" altLang="zh-CN" dirty="0" smtClean="0"/>
          </a:p>
          <a:p>
            <a:pPr marL="800100" lvl="1" indent="-342900" algn="l">
              <a:buFont typeface="Wingdings" panose="05000000000000000000" pitchFamily="2" charset="2"/>
              <a:buChar char="Ø"/>
            </a:pPr>
            <a:endParaRPr lang="en-US" altLang="zh-CN" dirty="0" smtClean="0"/>
          </a:p>
          <a:p>
            <a:pPr marL="800100" lvl="1" indent="-342900" algn="l">
              <a:buFont typeface="Wingdings" panose="05000000000000000000" pitchFamily="2" charset="2"/>
              <a:buChar char="Ø"/>
            </a:pPr>
            <a:endParaRPr lang="en-US" altLang="zh-CN" dirty="0" smtClean="0"/>
          </a:p>
          <a:p>
            <a:pPr marL="342900" indent="-342900" algn="l">
              <a:buFont typeface="Arial" panose="020B0604020202020204" pitchFamily="34" charset="0"/>
              <a:buChar char="•"/>
            </a:pPr>
            <a:endParaRPr lang="en-US" altLang="zh-CN" dirty="0" smtClean="0"/>
          </a:p>
        </p:txBody>
      </p:sp>
      <p:sp>
        <p:nvSpPr>
          <p:cNvPr id="4" name="矩形 3"/>
          <p:cNvSpPr/>
          <p:nvPr/>
        </p:nvSpPr>
        <p:spPr>
          <a:xfrm>
            <a:off x="4704960" y="5410731"/>
            <a:ext cx="1075908" cy="4211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819972" y="5436617"/>
            <a:ext cx="1456841" cy="369332"/>
          </a:xfrm>
          <a:prstGeom prst="rect">
            <a:avLst/>
          </a:prstGeom>
          <a:noFill/>
        </p:spPr>
        <p:txBody>
          <a:bodyPr wrap="square" rtlCol="0">
            <a:spAutoFit/>
          </a:bodyPr>
          <a:lstStyle/>
          <a:p>
            <a:r>
              <a:rPr lang="en-US" altLang="zh-CN" dirty="0" err="1"/>
              <a:t>f</a:t>
            </a:r>
            <a:r>
              <a:rPr lang="en-US" altLang="zh-CN" dirty="0" err="1" smtClean="0"/>
              <a:t>ile_id</a:t>
            </a:r>
            <a:endParaRPr lang="zh-CN" altLang="en-US" dirty="0"/>
          </a:p>
        </p:txBody>
      </p:sp>
      <p:sp>
        <p:nvSpPr>
          <p:cNvPr id="6" name="矩形 5"/>
          <p:cNvSpPr/>
          <p:nvPr/>
        </p:nvSpPr>
        <p:spPr>
          <a:xfrm>
            <a:off x="5780868" y="5410731"/>
            <a:ext cx="1075908" cy="4211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787394" y="5436617"/>
            <a:ext cx="1456841" cy="369332"/>
          </a:xfrm>
          <a:prstGeom prst="rect">
            <a:avLst/>
          </a:prstGeom>
          <a:noFill/>
        </p:spPr>
        <p:txBody>
          <a:bodyPr wrap="square" rtlCol="0">
            <a:spAutoFit/>
          </a:bodyPr>
          <a:lstStyle/>
          <a:p>
            <a:r>
              <a:rPr lang="en-US" altLang="zh-CN" dirty="0" err="1" smtClean="0"/>
              <a:t>owner_id</a:t>
            </a:r>
            <a:endParaRPr lang="zh-CN" altLang="en-US" dirty="0"/>
          </a:p>
        </p:txBody>
      </p:sp>
      <p:sp>
        <p:nvSpPr>
          <p:cNvPr id="8" name="矩形 7"/>
          <p:cNvSpPr/>
          <p:nvPr/>
        </p:nvSpPr>
        <p:spPr>
          <a:xfrm>
            <a:off x="6856776" y="5416224"/>
            <a:ext cx="1419319" cy="4211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939035" y="5436617"/>
            <a:ext cx="1607057" cy="369332"/>
          </a:xfrm>
          <a:prstGeom prst="rect">
            <a:avLst/>
          </a:prstGeom>
          <a:noFill/>
        </p:spPr>
        <p:txBody>
          <a:bodyPr wrap="square" rtlCol="0">
            <a:spAutoFit/>
          </a:bodyPr>
          <a:lstStyle/>
          <a:p>
            <a:r>
              <a:rPr lang="en-US" altLang="zh-CN" dirty="0" err="1"/>
              <a:t>r</a:t>
            </a:r>
            <a:r>
              <a:rPr lang="en-US" altLang="zh-CN" dirty="0" err="1" smtClean="0"/>
              <a:t>ead_policy</a:t>
            </a:r>
            <a:endParaRPr lang="zh-CN" altLang="en-US" dirty="0"/>
          </a:p>
        </p:txBody>
      </p:sp>
      <p:sp>
        <p:nvSpPr>
          <p:cNvPr id="10" name="矩形 9"/>
          <p:cNvSpPr/>
          <p:nvPr/>
        </p:nvSpPr>
        <p:spPr>
          <a:xfrm>
            <a:off x="8270132" y="5416224"/>
            <a:ext cx="1419319" cy="4211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336893" y="5436617"/>
            <a:ext cx="1607057" cy="369332"/>
          </a:xfrm>
          <a:prstGeom prst="rect">
            <a:avLst/>
          </a:prstGeom>
          <a:noFill/>
        </p:spPr>
        <p:txBody>
          <a:bodyPr wrap="square" rtlCol="0">
            <a:spAutoFit/>
          </a:bodyPr>
          <a:lstStyle/>
          <a:p>
            <a:r>
              <a:rPr lang="en-US" altLang="zh-CN" dirty="0" err="1" smtClean="0"/>
              <a:t>write_policy</a:t>
            </a:r>
            <a:endParaRPr lang="zh-CN" altLang="en-US" dirty="0"/>
          </a:p>
        </p:txBody>
      </p:sp>
      <p:sp>
        <p:nvSpPr>
          <p:cNvPr id="12" name="矩形 11"/>
          <p:cNvSpPr/>
          <p:nvPr/>
        </p:nvSpPr>
        <p:spPr>
          <a:xfrm>
            <a:off x="9692180" y="5410731"/>
            <a:ext cx="1075908" cy="4211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9977670" y="5436617"/>
            <a:ext cx="1456841" cy="369332"/>
          </a:xfrm>
          <a:prstGeom prst="rect">
            <a:avLst/>
          </a:prstGeom>
          <a:noFill/>
        </p:spPr>
        <p:txBody>
          <a:bodyPr wrap="square" rtlCol="0">
            <a:spAutoFit/>
          </a:bodyPr>
          <a:lstStyle/>
          <a:p>
            <a:r>
              <a:rPr lang="en-US" altLang="zh-CN" dirty="0" smtClean="0"/>
              <a:t>Sig </a:t>
            </a:r>
            <a:endParaRPr lang="zh-CN" altLang="en-US" dirty="0"/>
          </a:p>
        </p:txBody>
      </p:sp>
    </p:spTree>
    <p:extLst>
      <p:ext uri="{BB962C8B-B14F-4D97-AF65-F5344CB8AC3E}">
        <p14:creationId xmlns:p14="http://schemas.microsoft.com/office/powerpoint/2010/main" val="1772982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11044" y="462279"/>
            <a:ext cx="9792525" cy="778155"/>
          </a:xfrm>
        </p:spPr>
        <p:txBody>
          <a:bodyPr>
            <a:normAutofit/>
          </a:bodyPr>
          <a:lstStyle/>
          <a:p>
            <a:pPr algn="l"/>
            <a:r>
              <a:rPr lang="zh-CN" altLang="en-US" sz="3600" dirty="0" smtClean="0"/>
              <a:t>问题</a:t>
            </a:r>
            <a:r>
              <a:rPr lang="en-US" altLang="zh-CN" sz="3600" dirty="0" smtClean="0"/>
              <a:t>1——</a:t>
            </a:r>
            <a:r>
              <a:rPr lang="zh-CN" altLang="en-US" sz="3600" dirty="0" smtClean="0"/>
              <a:t>如何保证文件与</a:t>
            </a:r>
            <a:r>
              <a:rPr lang="en-US" altLang="zh-CN" sz="3600" dirty="0" smtClean="0"/>
              <a:t>metadata</a:t>
            </a:r>
            <a:r>
              <a:rPr lang="zh-CN" altLang="en-US" sz="3600" dirty="0" smtClean="0"/>
              <a:t>的绑定关系</a:t>
            </a:r>
            <a:endParaRPr lang="zh-CN" altLang="en-US" sz="3600" dirty="0"/>
          </a:p>
        </p:txBody>
      </p:sp>
      <p:sp>
        <p:nvSpPr>
          <p:cNvPr id="3" name="副标题 2"/>
          <p:cNvSpPr>
            <a:spLocks noGrp="1"/>
          </p:cNvSpPr>
          <p:nvPr>
            <p:ph type="subTitle" idx="1"/>
          </p:nvPr>
        </p:nvSpPr>
        <p:spPr>
          <a:xfrm>
            <a:off x="1524000" y="1434353"/>
            <a:ext cx="9144000" cy="3823447"/>
          </a:xfrm>
        </p:spPr>
        <p:txBody>
          <a:bodyPr/>
          <a:lstStyle/>
          <a:p>
            <a:pPr marL="342900" indent="-342900" algn="l">
              <a:buFont typeface="Arial" panose="020B0604020202020204" pitchFamily="34" charset="0"/>
              <a:buChar char="•"/>
            </a:pPr>
            <a:r>
              <a:rPr lang="en-US" altLang="zh-CN" dirty="0" smtClean="0"/>
              <a:t>Metadata</a:t>
            </a:r>
            <a:r>
              <a:rPr lang="zh-CN" altLang="en-US" dirty="0" smtClean="0"/>
              <a:t>使用</a:t>
            </a:r>
            <a:r>
              <a:rPr lang="en-US" altLang="zh-CN" dirty="0" err="1" smtClean="0"/>
              <a:t>file_id</a:t>
            </a:r>
            <a:r>
              <a:rPr lang="zh-CN" altLang="en-US" dirty="0" smtClean="0"/>
              <a:t>与文件对应：</a:t>
            </a:r>
            <a:endParaRPr lang="en-US" altLang="zh-CN" dirty="0" smtClean="0"/>
          </a:p>
          <a:p>
            <a:pPr marL="800100" lvl="1" indent="-342900" algn="l">
              <a:buFont typeface="Wingdings" panose="05000000000000000000" pitchFamily="2" charset="2"/>
              <a:buChar char="Ø"/>
            </a:pPr>
            <a:r>
              <a:rPr lang="en-US" altLang="zh-CN" dirty="0" err="1" smtClean="0"/>
              <a:t>File_id</a:t>
            </a:r>
            <a:r>
              <a:rPr lang="zh-CN" altLang="en-US" dirty="0" smtClean="0"/>
              <a:t>应该唯一指向一个文件</a:t>
            </a:r>
            <a:endParaRPr lang="en-US" altLang="zh-CN" dirty="0" smtClean="0"/>
          </a:p>
          <a:p>
            <a:pPr marL="342900" indent="-342900" algn="l">
              <a:buFont typeface="Arial" panose="020B0604020202020204" pitchFamily="34" charset="0"/>
              <a:buChar char="•"/>
            </a:pPr>
            <a:r>
              <a:rPr lang="en-US" altLang="zh-CN" dirty="0" err="1" smtClean="0"/>
              <a:t>File_id</a:t>
            </a:r>
            <a:r>
              <a:rPr lang="zh-CN" altLang="en-US" dirty="0" smtClean="0"/>
              <a:t>应该选取文件的那些信息？</a:t>
            </a:r>
            <a:endParaRPr lang="en-US" altLang="zh-CN" dirty="0" smtClean="0"/>
          </a:p>
          <a:p>
            <a:pPr marL="800100" lvl="1" indent="-342900" algn="l">
              <a:buFont typeface="Wingdings" panose="05000000000000000000" pitchFamily="2" charset="2"/>
              <a:buChar char="Ø"/>
            </a:pPr>
            <a:r>
              <a:rPr lang="zh-CN" altLang="en-US" dirty="0" smtClean="0"/>
              <a:t>想法</a:t>
            </a:r>
            <a:r>
              <a:rPr lang="en-US" altLang="zh-CN" dirty="0" smtClean="0"/>
              <a:t>1——</a:t>
            </a:r>
            <a:r>
              <a:rPr lang="zh-CN" altLang="en-US" dirty="0" smtClean="0"/>
              <a:t>文件内容的</a:t>
            </a:r>
            <a:r>
              <a:rPr lang="en-US" altLang="zh-CN" dirty="0" smtClean="0"/>
              <a:t>hash</a:t>
            </a:r>
            <a:r>
              <a:rPr lang="zh-CN" altLang="en-US" dirty="0" smtClean="0"/>
              <a:t>值</a:t>
            </a:r>
            <a:endParaRPr lang="en-US" altLang="zh-CN" dirty="0" smtClean="0"/>
          </a:p>
          <a:p>
            <a:pPr marL="800100" lvl="1" indent="-342900" algn="l">
              <a:buFont typeface="Wingdings" panose="05000000000000000000" pitchFamily="2" charset="2"/>
              <a:buChar char="Ø"/>
            </a:pPr>
            <a:r>
              <a:rPr lang="zh-CN" altLang="en-US" dirty="0" smtClean="0"/>
              <a:t>想法</a:t>
            </a:r>
            <a:r>
              <a:rPr lang="en-US" altLang="zh-CN" dirty="0" smtClean="0"/>
              <a:t>2——</a:t>
            </a:r>
            <a:r>
              <a:rPr lang="zh-CN" altLang="en-US" dirty="0" smtClean="0"/>
              <a:t>文件的路径</a:t>
            </a:r>
            <a:r>
              <a:rPr lang="en-US" altLang="zh-CN" dirty="0" smtClean="0"/>
              <a:t>path</a:t>
            </a:r>
          </a:p>
          <a:p>
            <a:pPr marL="800100" lvl="1" indent="-342900" algn="l">
              <a:buFont typeface="Wingdings" panose="05000000000000000000" pitchFamily="2" charset="2"/>
              <a:buChar char="Ø"/>
            </a:pPr>
            <a:r>
              <a:rPr lang="zh-CN" altLang="en-US" dirty="0" smtClean="0"/>
              <a:t>想法</a:t>
            </a:r>
            <a:r>
              <a:rPr lang="en-US" altLang="zh-CN" dirty="0" smtClean="0"/>
              <a:t>3——</a:t>
            </a:r>
            <a:r>
              <a:rPr lang="zh-CN" altLang="en-US" dirty="0" smtClean="0"/>
              <a:t>文件相对路径</a:t>
            </a:r>
            <a:r>
              <a:rPr lang="en-US" altLang="zh-CN" dirty="0" smtClean="0"/>
              <a:t>path+</a:t>
            </a:r>
            <a:r>
              <a:rPr lang="zh-CN" altLang="en-US" dirty="0" smtClean="0"/>
              <a:t>仓库初始</a:t>
            </a:r>
            <a:r>
              <a:rPr lang="en-US" altLang="zh-CN" dirty="0" smtClean="0"/>
              <a:t>hash</a:t>
            </a:r>
          </a:p>
        </p:txBody>
      </p:sp>
    </p:spTree>
    <p:extLst>
      <p:ext uri="{BB962C8B-B14F-4D97-AF65-F5344CB8AC3E}">
        <p14:creationId xmlns:p14="http://schemas.microsoft.com/office/powerpoint/2010/main" val="2661095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88895" y="450010"/>
            <a:ext cx="6893859" cy="778155"/>
          </a:xfrm>
        </p:spPr>
        <p:txBody>
          <a:bodyPr>
            <a:normAutofit/>
          </a:bodyPr>
          <a:lstStyle/>
          <a:p>
            <a:pPr algn="l"/>
            <a:r>
              <a:rPr lang="zh-CN" altLang="en-US" sz="3600" dirty="0" smtClean="0"/>
              <a:t>想法</a:t>
            </a:r>
            <a:r>
              <a:rPr lang="en-US" altLang="zh-CN" sz="3600" dirty="0" smtClean="0"/>
              <a:t>1——</a:t>
            </a:r>
            <a:r>
              <a:rPr lang="zh-CN" altLang="en-US" sz="3600" dirty="0" smtClean="0"/>
              <a:t>使用文件的</a:t>
            </a:r>
            <a:r>
              <a:rPr lang="en-US" altLang="zh-CN" sz="3600" dirty="0" smtClean="0"/>
              <a:t>hash</a:t>
            </a:r>
            <a:r>
              <a:rPr lang="zh-CN" altLang="en-US" sz="3600" dirty="0" smtClean="0"/>
              <a:t>值</a:t>
            </a:r>
            <a:endParaRPr lang="zh-CN" altLang="en-US" sz="3600" dirty="0"/>
          </a:p>
        </p:txBody>
      </p:sp>
      <p:sp>
        <p:nvSpPr>
          <p:cNvPr id="3" name="副标题 2"/>
          <p:cNvSpPr>
            <a:spLocks noGrp="1"/>
          </p:cNvSpPr>
          <p:nvPr>
            <p:ph type="subTitle" idx="1"/>
          </p:nvPr>
        </p:nvSpPr>
        <p:spPr>
          <a:xfrm>
            <a:off x="1524000" y="1434353"/>
            <a:ext cx="9144000" cy="3823447"/>
          </a:xfrm>
        </p:spPr>
        <p:txBody>
          <a:bodyPr/>
          <a:lstStyle/>
          <a:p>
            <a:pPr marL="342900" indent="-342900" algn="l">
              <a:buFont typeface="Arial" panose="020B0604020202020204" pitchFamily="34" charset="0"/>
              <a:buChar char="•"/>
            </a:pPr>
            <a:r>
              <a:rPr lang="en-US" altLang="zh-CN" dirty="0" smtClean="0"/>
              <a:t>Metadata</a:t>
            </a:r>
            <a:r>
              <a:rPr lang="zh-CN" altLang="en-US" dirty="0" smtClean="0"/>
              <a:t>中保存文件的</a:t>
            </a:r>
            <a:r>
              <a:rPr lang="en-US" altLang="zh-CN" dirty="0" smtClean="0"/>
              <a:t>hash</a:t>
            </a:r>
            <a:r>
              <a:rPr lang="zh-CN" altLang="en-US" dirty="0" smtClean="0"/>
              <a:t>值：</a:t>
            </a:r>
            <a:endParaRPr lang="en-US" altLang="zh-CN" dirty="0" smtClean="0"/>
          </a:p>
          <a:p>
            <a:pPr marL="800100" lvl="1" indent="-342900" algn="l">
              <a:buFont typeface="Wingdings" panose="05000000000000000000" pitchFamily="2" charset="2"/>
              <a:buChar char="Ø"/>
            </a:pPr>
            <a:r>
              <a:rPr lang="zh-CN" altLang="en-US" dirty="0" smtClean="0"/>
              <a:t>文件内容变动，</a:t>
            </a:r>
            <a:r>
              <a:rPr lang="en-US" altLang="zh-CN" dirty="0" smtClean="0"/>
              <a:t>metadata</a:t>
            </a:r>
            <a:r>
              <a:rPr lang="zh-CN" altLang="en-US" dirty="0" smtClean="0"/>
              <a:t>也需要相应改变</a:t>
            </a:r>
            <a:endParaRPr lang="en-US" altLang="zh-CN" dirty="0" smtClean="0"/>
          </a:p>
          <a:p>
            <a:pPr marL="800100" lvl="1" indent="-342900" algn="l">
              <a:buFont typeface="Wingdings" panose="05000000000000000000" pitchFamily="2" charset="2"/>
              <a:buChar char="Ø"/>
            </a:pPr>
            <a:r>
              <a:rPr lang="zh-CN" altLang="en-US" dirty="0" smtClean="0"/>
              <a:t>需要作者对每次</a:t>
            </a:r>
            <a:r>
              <a:rPr lang="en-US" altLang="zh-CN" dirty="0" smtClean="0"/>
              <a:t>metadata</a:t>
            </a:r>
            <a:r>
              <a:rPr lang="zh-CN" altLang="en-US" dirty="0" smtClean="0"/>
              <a:t>进行签名</a:t>
            </a:r>
            <a:endParaRPr lang="en-US" altLang="zh-CN" dirty="0" smtClean="0"/>
          </a:p>
          <a:p>
            <a:pPr marL="342900" indent="-342900" algn="l">
              <a:buFont typeface="Arial" panose="020B0604020202020204" pitchFamily="34" charset="0"/>
              <a:buChar char="•"/>
            </a:pPr>
            <a:r>
              <a:rPr lang="zh-CN" altLang="en-US" dirty="0" smtClean="0"/>
              <a:t>如果采用周期性更新</a:t>
            </a:r>
            <a:r>
              <a:rPr lang="en-US" altLang="zh-CN" dirty="0" err="1" smtClean="0"/>
              <a:t>metdata</a:t>
            </a:r>
            <a:r>
              <a:rPr lang="zh-CN" altLang="en-US" dirty="0" smtClean="0"/>
              <a:t>中的</a:t>
            </a:r>
            <a:r>
              <a:rPr lang="en-US" altLang="zh-CN" dirty="0" smtClean="0"/>
              <a:t>hash</a:t>
            </a:r>
            <a:r>
              <a:rPr lang="zh-CN" altLang="en-US" dirty="0" smtClean="0"/>
              <a:t>：</a:t>
            </a:r>
            <a:endParaRPr lang="en-US" altLang="zh-CN" dirty="0" smtClean="0"/>
          </a:p>
          <a:p>
            <a:pPr marL="800100" lvl="1" indent="-342900" algn="l">
              <a:buFont typeface="Wingdings" panose="05000000000000000000" pitchFamily="2" charset="2"/>
              <a:buChar char="Ø"/>
            </a:pPr>
            <a:r>
              <a:rPr lang="zh-CN" altLang="en-US" dirty="0" smtClean="0"/>
              <a:t>在</a:t>
            </a:r>
            <a:r>
              <a:rPr lang="en-US" altLang="zh-CN" dirty="0" smtClean="0"/>
              <a:t>metadata</a:t>
            </a:r>
            <a:r>
              <a:rPr lang="zh-CN" altLang="en-US" dirty="0" smtClean="0"/>
              <a:t>更新之前，用户验证</a:t>
            </a:r>
            <a:r>
              <a:rPr lang="en-US" altLang="zh-CN" dirty="0" smtClean="0"/>
              <a:t>hash</a:t>
            </a:r>
            <a:r>
              <a:rPr lang="zh-CN" altLang="en-US" dirty="0" smtClean="0"/>
              <a:t>值时只能去获取旧版本的文件进行计算</a:t>
            </a:r>
            <a:endParaRPr lang="en-US" altLang="zh-CN" dirty="0" smtClean="0"/>
          </a:p>
          <a:p>
            <a:pPr lvl="1" algn="l"/>
            <a:endParaRPr lang="en-US" altLang="zh-CN" dirty="0" smtClean="0"/>
          </a:p>
          <a:p>
            <a:pPr marL="800100" lvl="1" indent="-342900" algn="l">
              <a:buFont typeface="Wingdings" panose="05000000000000000000" pitchFamily="2" charset="2"/>
              <a:buChar char="Ø"/>
            </a:pPr>
            <a:endParaRPr lang="en-US" altLang="zh-CN" dirty="0" smtClean="0"/>
          </a:p>
          <a:p>
            <a:pPr marL="342900" indent="-342900" algn="l">
              <a:buFont typeface="Arial" panose="020B0604020202020204" pitchFamily="34" charset="0"/>
              <a:buChar char="•"/>
            </a:pPr>
            <a:endParaRPr lang="en-US" altLang="zh-CN" dirty="0" smtClean="0"/>
          </a:p>
        </p:txBody>
      </p:sp>
    </p:spTree>
    <p:extLst>
      <p:ext uri="{BB962C8B-B14F-4D97-AF65-F5344CB8AC3E}">
        <p14:creationId xmlns:p14="http://schemas.microsoft.com/office/powerpoint/2010/main" val="2766445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27612" y="474309"/>
            <a:ext cx="6893859" cy="778155"/>
          </a:xfrm>
        </p:spPr>
        <p:txBody>
          <a:bodyPr>
            <a:normAutofit/>
          </a:bodyPr>
          <a:lstStyle/>
          <a:p>
            <a:pPr algn="l"/>
            <a:r>
              <a:rPr lang="zh-CN" altLang="en-US" sz="3600" dirty="0" smtClean="0"/>
              <a:t>想法</a:t>
            </a:r>
            <a:r>
              <a:rPr lang="en-US" altLang="zh-CN" sz="3600" dirty="0" smtClean="0"/>
              <a:t>1——</a:t>
            </a:r>
            <a:r>
              <a:rPr lang="zh-CN" altLang="en-US" sz="3600" dirty="0" smtClean="0"/>
              <a:t>使用文件的</a:t>
            </a:r>
            <a:r>
              <a:rPr lang="en-US" altLang="zh-CN" sz="3600" dirty="0" smtClean="0"/>
              <a:t>base hash</a:t>
            </a:r>
            <a:r>
              <a:rPr lang="zh-CN" altLang="en-US" sz="3600" dirty="0" smtClean="0"/>
              <a:t>值</a:t>
            </a:r>
            <a:endParaRPr lang="zh-CN" altLang="en-US" sz="3600" dirty="0"/>
          </a:p>
        </p:txBody>
      </p:sp>
      <p:sp>
        <p:nvSpPr>
          <p:cNvPr id="3" name="副标题 2"/>
          <p:cNvSpPr>
            <a:spLocks noGrp="1"/>
          </p:cNvSpPr>
          <p:nvPr>
            <p:ph type="subTitle" idx="1"/>
          </p:nvPr>
        </p:nvSpPr>
        <p:spPr>
          <a:xfrm>
            <a:off x="1175085" y="1554669"/>
            <a:ext cx="9144000" cy="3823447"/>
          </a:xfrm>
        </p:spPr>
        <p:txBody>
          <a:bodyPr>
            <a:normAutofit lnSpcReduction="10000"/>
          </a:bodyPr>
          <a:lstStyle/>
          <a:p>
            <a:pPr marL="342900" indent="-342900" algn="l">
              <a:buFont typeface="Arial" panose="020B0604020202020204" pitchFamily="34" charset="0"/>
              <a:buChar char="•"/>
            </a:pPr>
            <a:r>
              <a:rPr lang="en-US" altLang="zh-CN" dirty="0" smtClean="0"/>
              <a:t>Metadata</a:t>
            </a:r>
            <a:r>
              <a:rPr lang="zh-CN" altLang="en-US" dirty="0" smtClean="0"/>
              <a:t>中保存文件的</a:t>
            </a:r>
            <a:r>
              <a:rPr lang="en-US" altLang="zh-CN" dirty="0" smtClean="0"/>
              <a:t>base hash</a:t>
            </a:r>
            <a:r>
              <a:rPr lang="zh-CN" altLang="en-US" dirty="0" smtClean="0"/>
              <a:t>值（最初始版本的内容）：</a:t>
            </a:r>
            <a:endParaRPr lang="en-US" altLang="zh-CN" dirty="0" smtClean="0"/>
          </a:p>
          <a:p>
            <a:pPr marL="800100" lvl="1" indent="-342900" algn="l">
              <a:buFont typeface="Wingdings" panose="05000000000000000000" pitchFamily="2" charset="2"/>
              <a:buChar char="Ø"/>
            </a:pPr>
            <a:r>
              <a:rPr lang="zh-CN" altLang="en-US" dirty="0" smtClean="0"/>
              <a:t>文件内容变动，</a:t>
            </a:r>
            <a:r>
              <a:rPr lang="en-US" altLang="zh-CN" dirty="0" smtClean="0"/>
              <a:t>metadata</a:t>
            </a:r>
            <a:r>
              <a:rPr lang="zh-CN" altLang="en-US" dirty="0" smtClean="0"/>
              <a:t>不需要改变</a:t>
            </a:r>
            <a:endParaRPr lang="en-US" altLang="zh-CN" dirty="0" smtClean="0"/>
          </a:p>
          <a:p>
            <a:pPr marL="800100" lvl="1" indent="-342900" algn="l">
              <a:buFont typeface="Wingdings" panose="05000000000000000000" pitchFamily="2" charset="2"/>
              <a:buChar char="Ø"/>
            </a:pPr>
            <a:r>
              <a:rPr lang="zh-CN" altLang="en-US" dirty="0"/>
              <a:t>文件</a:t>
            </a:r>
            <a:r>
              <a:rPr lang="zh-CN" altLang="en-US" dirty="0" smtClean="0"/>
              <a:t>中附有</a:t>
            </a:r>
            <a:r>
              <a:rPr lang="en-US" altLang="zh-CN" dirty="0" smtClean="0"/>
              <a:t>data owner</a:t>
            </a:r>
            <a:r>
              <a:rPr lang="zh-CN" altLang="en-US" dirty="0" smtClean="0"/>
              <a:t>签名的</a:t>
            </a:r>
            <a:r>
              <a:rPr lang="en-US" altLang="zh-CN" dirty="0" smtClean="0"/>
              <a:t>base hash</a:t>
            </a:r>
          </a:p>
          <a:p>
            <a:pPr marL="342900" indent="-342900" algn="l">
              <a:buFont typeface="Arial" panose="020B0604020202020204" pitchFamily="34" charset="0"/>
              <a:buChar char="•"/>
            </a:pPr>
            <a:r>
              <a:rPr lang="zh-CN" altLang="en-US" dirty="0"/>
              <a:t>安全问题</a:t>
            </a:r>
            <a:r>
              <a:rPr lang="zh-CN" altLang="en-US" dirty="0" smtClean="0"/>
              <a:t>：</a:t>
            </a:r>
            <a:endParaRPr lang="en-US" altLang="zh-CN" dirty="0" smtClean="0"/>
          </a:p>
          <a:p>
            <a:pPr marL="800100" lvl="1" indent="-342900" algn="l">
              <a:buFont typeface="Wingdings" panose="05000000000000000000" pitchFamily="2" charset="2"/>
              <a:buChar char="Ø"/>
            </a:pPr>
            <a:r>
              <a:rPr lang="zh-CN" altLang="en-US" dirty="0" smtClean="0"/>
              <a:t>恶意攻击者（有写权限）将文件中的</a:t>
            </a:r>
            <a:r>
              <a:rPr lang="en-US" altLang="zh-CN" dirty="0" smtClean="0"/>
              <a:t>base hash</a:t>
            </a:r>
            <a:r>
              <a:rPr lang="zh-CN" altLang="en-US" dirty="0" smtClean="0"/>
              <a:t>修改，然后附上自己的签名。冒充</a:t>
            </a:r>
            <a:r>
              <a:rPr lang="en-US" altLang="zh-CN" dirty="0" smtClean="0"/>
              <a:t>data owner</a:t>
            </a:r>
          </a:p>
          <a:p>
            <a:pPr marL="800100" lvl="1" indent="-342900" algn="l">
              <a:buFont typeface="Wingdings" panose="05000000000000000000" pitchFamily="2" charset="2"/>
              <a:buChar char="Ø"/>
            </a:pPr>
            <a:r>
              <a:rPr lang="zh-CN" altLang="en-US" dirty="0"/>
              <a:t>攻击</a:t>
            </a:r>
            <a:r>
              <a:rPr lang="zh-CN" altLang="en-US" dirty="0" smtClean="0"/>
              <a:t>者根据修改的</a:t>
            </a:r>
            <a:r>
              <a:rPr lang="en-US" altLang="zh-CN" dirty="0" smtClean="0"/>
              <a:t>base hash</a:t>
            </a:r>
            <a:r>
              <a:rPr lang="zh-CN" altLang="en-US" dirty="0" smtClean="0"/>
              <a:t>创建新的</a:t>
            </a:r>
            <a:r>
              <a:rPr lang="en-US" altLang="zh-CN" dirty="0" smtClean="0"/>
              <a:t>metadata</a:t>
            </a:r>
            <a:r>
              <a:rPr lang="zh-CN" altLang="en-US" dirty="0" smtClean="0"/>
              <a:t>，并签名</a:t>
            </a:r>
            <a:endParaRPr lang="en-US" altLang="zh-CN" dirty="0" smtClean="0"/>
          </a:p>
          <a:p>
            <a:pPr marL="800100" lvl="1" indent="-342900" algn="l">
              <a:buFont typeface="Wingdings" panose="05000000000000000000" pitchFamily="2" charset="2"/>
              <a:buChar char="Ø"/>
            </a:pPr>
            <a:r>
              <a:rPr lang="zh-CN" altLang="en-US" dirty="0"/>
              <a:t>其他用户</a:t>
            </a:r>
            <a:r>
              <a:rPr lang="zh-CN" altLang="en-US" dirty="0" smtClean="0"/>
              <a:t>下载此版本的文件，会按照</a:t>
            </a:r>
            <a:r>
              <a:rPr lang="en-US" altLang="zh-CN" dirty="0" smtClean="0"/>
              <a:t>base hash</a:t>
            </a:r>
            <a:r>
              <a:rPr lang="zh-CN" altLang="en-US" dirty="0" smtClean="0"/>
              <a:t>查询相应的</a:t>
            </a:r>
            <a:r>
              <a:rPr lang="en-US" altLang="zh-CN" dirty="0" smtClean="0"/>
              <a:t>metadata</a:t>
            </a:r>
            <a:r>
              <a:rPr lang="zh-CN" altLang="en-US" dirty="0" smtClean="0"/>
              <a:t>，查到攻击者创建的</a:t>
            </a:r>
            <a:r>
              <a:rPr lang="en-US" altLang="zh-CN" dirty="0" smtClean="0"/>
              <a:t>metadata</a:t>
            </a:r>
            <a:r>
              <a:rPr lang="zh-CN" altLang="en-US" dirty="0" smtClean="0"/>
              <a:t>，验证签名也通过，则认为这就是</a:t>
            </a:r>
            <a:r>
              <a:rPr lang="en-US" altLang="zh-CN" dirty="0" smtClean="0"/>
              <a:t>data owner</a:t>
            </a:r>
            <a:r>
              <a:rPr lang="zh-CN" altLang="en-US" dirty="0" smtClean="0"/>
              <a:t>制定的</a:t>
            </a:r>
            <a:r>
              <a:rPr lang="en-US" altLang="zh-CN" dirty="0" smtClean="0"/>
              <a:t>metadata</a:t>
            </a:r>
          </a:p>
          <a:p>
            <a:pPr marL="800100" lvl="1" indent="-342900" algn="l">
              <a:buFont typeface="Wingdings" panose="05000000000000000000" pitchFamily="2" charset="2"/>
              <a:buChar char="Ø"/>
            </a:pPr>
            <a:r>
              <a:rPr lang="zh-CN" altLang="en-US" dirty="0"/>
              <a:t>修改</a:t>
            </a:r>
            <a:r>
              <a:rPr lang="zh-CN" altLang="en-US" dirty="0" smtClean="0"/>
              <a:t>方法：可以要求查询文件最初始版本的作者信息进行对比（文件中应加上</a:t>
            </a:r>
            <a:r>
              <a:rPr lang="en-US" altLang="zh-CN" dirty="0" err="1" smtClean="0"/>
              <a:t>owner_id</a:t>
            </a:r>
            <a:r>
              <a:rPr lang="zh-CN" altLang="en-US" dirty="0" smtClean="0"/>
              <a:t>，因为要据此确定使用哪个公钥验签）</a:t>
            </a:r>
            <a:endParaRPr lang="en-US" altLang="zh-CN" dirty="0" smtClean="0"/>
          </a:p>
          <a:p>
            <a:pPr lvl="1" algn="l"/>
            <a:endParaRPr lang="en-US" altLang="zh-CN" dirty="0"/>
          </a:p>
          <a:p>
            <a:pPr lvl="1" algn="l"/>
            <a:endParaRPr lang="en-US" altLang="zh-CN" dirty="0" smtClean="0"/>
          </a:p>
          <a:p>
            <a:pPr marL="800100" lvl="1" indent="-342900" algn="l">
              <a:buFont typeface="Wingdings" panose="05000000000000000000" pitchFamily="2" charset="2"/>
              <a:buChar char="Ø"/>
            </a:pPr>
            <a:endParaRPr lang="en-US" altLang="zh-CN" dirty="0" smtClean="0"/>
          </a:p>
          <a:p>
            <a:pPr marL="342900" indent="-342900" algn="l">
              <a:buFont typeface="Arial" panose="020B0604020202020204" pitchFamily="34" charset="0"/>
              <a:buChar char="•"/>
            </a:pPr>
            <a:endParaRPr lang="en-US" altLang="zh-CN" dirty="0" smtClean="0"/>
          </a:p>
        </p:txBody>
      </p:sp>
    </p:spTree>
    <p:extLst>
      <p:ext uri="{BB962C8B-B14F-4D97-AF65-F5344CB8AC3E}">
        <p14:creationId xmlns:p14="http://schemas.microsoft.com/office/powerpoint/2010/main" val="2824964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83233" y="462278"/>
            <a:ext cx="6893859" cy="778155"/>
          </a:xfrm>
        </p:spPr>
        <p:txBody>
          <a:bodyPr>
            <a:normAutofit/>
          </a:bodyPr>
          <a:lstStyle/>
          <a:p>
            <a:pPr algn="l"/>
            <a:r>
              <a:rPr lang="zh-CN" altLang="en-US" sz="3600" dirty="0" smtClean="0"/>
              <a:t>想法</a:t>
            </a:r>
            <a:r>
              <a:rPr lang="en-US" altLang="zh-CN" sz="3600" dirty="0" smtClean="0"/>
              <a:t>2——</a:t>
            </a:r>
            <a:r>
              <a:rPr lang="zh-CN" altLang="en-US" sz="3600" dirty="0" smtClean="0"/>
              <a:t>使用文件的路径</a:t>
            </a:r>
            <a:endParaRPr lang="zh-CN" altLang="en-US" sz="3600" dirty="0"/>
          </a:p>
        </p:txBody>
      </p:sp>
      <p:sp>
        <p:nvSpPr>
          <p:cNvPr id="3" name="副标题 2"/>
          <p:cNvSpPr>
            <a:spLocks noGrp="1"/>
          </p:cNvSpPr>
          <p:nvPr>
            <p:ph type="subTitle" idx="1"/>
          </p:nvPr>
        </p:nvSpPr>
        <p:spPr>
          <a:xfrm>
            <a:off x="1283368" y="1530606"/>
            <a:ext cx="9144000" cy="3823447"/>
          </a:xfrm>
        </p:spPr>
        <p:txBody>
          <a:bodyPr>
            <a:normAutofit/>
          </a:bodyPr>
          <a:lstStyle/>
          <a:p>
            <a:pPr marL="342900" indent="-342900" algn="l">
              <a:buFont typeface="Arial" panose="020B0604020202020204" pitchFamily="34" charset="0"/>
              <a:buChar char="•"/>
            </a:pPr>
            <a:r>
              <a:rPr lang="zh-CN" altLang="en-US" dirty="0" smtClean="0"/>
              <a:t>文件的路径</a:t>
            </a:r>
            <a:r>
              <a:rPr lang="en-US" altLang="zh-CN" dirty="0" smtClean="0"/>
              <a:t>path</a:t>
            </a:r>
            <a:r>
              <a:rPr lang="zh-CN" altLang="en-US" dirty="0" smtClean="0"/>
              <a:t>设为</a:t>
            </a:r>
            <a:r>
              <a:rPr lang="en-US" altLang="zh-CN" dirty="0" err="1" smtClean="0"/>
              <a:t>file_id</a:t>
            </a:r>
            <a:r>
              <a:rPr lang="zh-CN" altLang="en-US" dirty="0" smtClean="0"/>
              <a:t>：</a:t>
            </a:r>
            <a:endParaRPr lang="en-US" altLang="zh-CN" dirty="0" smtClean="0"/>
          </a:p>
          <a:p>
            <a:pPr marL="800100" lvl="1" indent="-342900" algn="l">
              <a:buFont typeface="Wingdings" panose="05000000000000000000" pitchFamily="2" charset="2"/>
              <a:buChar char="Ø"/>
            </a:pPr>
            <a:r>
              <a:rPr lang="zh-CN" altLang="en-US" dirty="0"/>
              <a:t>搜索和</a:t>
            </a:r>
            <a:r>
              <a:rPr lang="zh-CN" altLang="en-US" dirty="0" smtClean="0"/>
              <a:t>更新较简单</a:t>
            </a:r>
            <a:endParaRPr lang="en-US" altLang="zh-CN" dirty="0" smtClean="0"/>
          </a:p>
          <a:p>
            <a:pPr marL="800100" lvl="1" indent="-342900" algn="l">
              <a:buFont typeface="Wingdings" panose="05000000000000000000" pitchFamily="2" charset="2"/>
              <a:buChar char="Ø"/>
            </a:pPr>
            <a:r>
              <a:rPr lang="zh-CN" altLang="en-US" dirty="0" smtClean="0"/>
              <a:t>类似于</a:t>
            </a:r>
            <a:r>
              <a:rPr lang="en-US" altLang="zh-CN" dirty="0" err="1" smtClean="0"/>
              <a:t>git</a:t>
            </a:r>
            <a:r>
              <a:rPr lang="zh-CN" altLang="en-US" dirty="0" smtClean="0"/>
              <a:t>保存数据的方法，维护的是一个文件指针，而不是文件内容（两个内容一模一样的文件）</a:t>
            </a:r>
            <a:endParaRPr lang="en-US" altLang="zh-CN" dirty="0" smtClean="0"/>
          </a:p>
          <a:p>
            <a:pPr marL="342900" indent="-342900" algn="l">
              <a:buFont typeface="Arial" panose="020B0604020202020204" pitchFamily="34" charset="0"/>
              <a:buChar char="•"/>
            </a:pPr>
            <a:r>
              <a:rPr lang="zh-CN" altLang="en-US" dirty="0"/>
              <a:t>安全问题</a:t>
            </a:r>
            <a:r>
              <a:rPr lang="zh-CN" altLang="en-US" dirty="0" smtClean="0"/>
              <a:t>：</a:t>
            </a:r>
            <a:endParaRPr lang="en-US" altLang="zh-CN" dirty="0" smtClean="0"/>
          </a:p>
          <a:p>
            <a:pPr marL="800100" lvl="1" indent="-342900" algn="l">
              <a:buFont typeface="Wingdings" panose="05000000000000000000" pitchFamily="2" charset="2"/>
              <a:buChar char="Ø"/>
            </a:pPr>
            <a:r>
              <a:rPr lang="zh-CN" altLang="en-US" dirty="0" smtClean="0"/>
              <a:t>文件重命名或路径被修改（剪切）后会被认为是新创建的文件，会要求修改者创建新的</a:t>
            </a:r>
            <a:r>
              <a:rPr lang="en-US" altLang="zh-CN" dirty="0" smtClean="0"/>
              <a:t>metadata</a:t>
            </a:r>
            <a:r>
              <a:rPr lang="zh-CN" altLang="en-US" dirty="0" smtClean="0"/>
              <a:t>，这不符合认知，需要设计关联方法</a:t>
            </a:r>
            <a:endParaRPr lang="en-US" altLang="zh-CN" dirty="0" smtClean="0"/>
          </a:p>
          <a:p>
            <a:pPr marL="800100" lvl="1" indent="-342900" algn="l">
              <a:buFont typeface="Wingdings" panose="05000000000000000000" pitchFamily="2" charset="2"/>
              <a:buChar char="Ø"/>
            </a:pPr>
            <a:r>
              <a:rPr lang="zh-CN" altLang="en-US" dirty="0" smtClean="0"/>
              <a:t>在区块链中存储</a:t>
            </a:r>
            <a:r>
              <a:rPr lang="en-US" altLang="zh-CN" dirty="0" smtClean="0"/>
              <a:t>metadata</a:t>
            </a:r>
            <a:r>
              <a:rPr lang="zh-CN" altLang="en-US" dirty="0" smtClean="0"/>
              <a:t>时，保存的</a:t>
            </a:r>
            <a:r>
              <a:rPr lang="en-US" altLang="zh-CN" dirty="0" smtClean="0"/>
              <a:t>path</a:t>
            </a:r>
            <a:r>
              <a:rPr lang="zh-CN" altLang="en-US" dirty="0" smtClean="0"/>
              <a:t>应该是绝对路径，因为间接路径容易重复。但是如果使用仓库的地址，则分布式的</a:t>
            </a:r>
            <a:r>
              <a:rPr lang="en-US" altLang="zh-CN" dirty="0" smtClean="0"/>
              <a:t>repository</a:t>
            </a:r>
            <a:r>
              <a:rPr lang="zh-CN" altLang="en-US" dirty="0" smtClean="0"/>
              <a:t>存在于各个实体上，仓库的地址是不同的，所以只使用绝对路径很难唯一确定一个文件。</a:t>
            </a:r>
            <a:endParaRPr lang="en-US" altLang="zh-CN" dirty="0"/>
          </a:p>
          <a:p>
            <a:pPr lvl="1" algn="l"/>
            <a:endParaRPr lang="en-US" altLang="zh-CN" dirty="0" smtClean="0"/>
          </a:p>
          <a:p>
            <a:pPr marL="800100" lvl="1" indent="-342900" algn="l">
              <a:buFont typeface="Wingdings" panose="05000000000000000000" pitchFamily="2" charset="2"/>
              <a:buChar char="Ø"/>
            </a:pPr>
            <a:endParaRPr lang="en-US" altLang="zh-CN" dirty="0" smtClean="0"/>
          </a:p>
          <a:p>
            <a:pPr marL="342900" indent="-342900" algn="l">
              <a:buFont typeface="Arial" panose="020B0604020202020204" pitchFamily="34" charset="0"/>
              <a:buChar char="•"/>
            </a:pPr>
            <a:endParaRPr lang="en-US" altLang="zh-CN" dirty="0" smtClean="0"/>
          </a:p>
        </p:txBody>
      </p:sp>
    </p:spTree>
    <p:extLst>
      <p:ext uri="{BB962C8B-B14F-4D97-AF65-F5344CB8AC3E}">
        <p14:creationId xmlns:p14="http://schemas.microsoft.com/office/powerpoint/2010/main" val="410584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83233" y="462278"/>
            <a:ext cx="9407514" cy="778155"/>
          </a:xfrm>
        </p:spPr>
        <p:txBody>
          <a:bodyPr>
            <a:normAutofit/>
          </a:bodyPr>
          <a:lstStyle/>
          <a:p>
            <a:pPr algn="l"/>
            <a:r>
              <a:rPr lang="zh-CN" altLang="en-US" sz="3600" dirty="0" smtClean="0"/>
              <a:t>想法</a:t>
            </a:r>
            <a:r>
              <a:rPr lang="en-US" altLang="zh-CN" sz="3600" dirty="0"/>
              <a:t>3</a:t>
            </a:r>
            <a:r>
              <a:rPr lang="en-US" altLang="zh-CN" sz="3600" dirty="0" smtClean="0"/>
              <a:t>——</a:t>
            </a:r>
            <a:r>
              <a:rPr lang="zh-CN" altLang="en-US" sz="3600" dirty="0" smtClean="0"/>
              <a:t>使用仓库的</a:t>
            </a:r>
            <a:r>
              <a:rPr lang="en-US" altLang="zh-CN" sz="3600" dirty="0" smtClean="0"/>
              <a:t>base hash+</a:t>
            </a:r>
            <a:r>
              <a:rPr lang="zh-CN" altLang="en-US" sz="3600" dirty="0" smtClean="0"/>
              <a:t>文件的路径</a:t>
            </a:r>
            <a:endParaRPr lang="zh-CN" altLang="en-US" sz="3600" dirty="0"/>
          </a:p>
        </p:txBody>
      </p:sp>
      <p:sp>
        <p:nvSpPr>
          <p:cNvPr id="3" name="副标题 2"/>
          <p:cNvSpPr>
            <a:spLocks noGrp="1"/>
          </p:cNvSpPr>
          <p:nvPr>
            <p:ph type="subTitle" idx="1"/>
          </p:nvPr>
        </p:nvSpPr>
        <p:spPr>
          <a:xfrm>
            <a:off x="1199148" y="1422322"/>
            <a:ext cx="9144000" cy="4749879"/>
          </a:xfrm>
        </p:spPr>
        <p:txBody>
          <a:bodyPr>
            <a:normAutofit/>
          </a:bodyPr>
          <a:lstStyle/>
          <a:p>
            <a:pPr marL="342900" indent="-342900" algn="l">
              <a:buFont typeface="Arial" panose="020B0604020202020204" pitchFamily="34" charset="0"/>
              <a:buChar char="•"/>
            </a:pPr>
            <a:r>
              <a:rPr lang="en-US" altLang="zh-CN" dirty="0" err="1" smtClean="0"/>
              <a:t>file_id</a:t>
            </a:r>
            <a:r>
              <a:rPr lang="en-US" altLang="zh-CN" dirty="0" smtClean="0"/>
              <a:t> = repo base hash + file path</a:t>
            </a:r>
            <a:r>
              <a:rPr lang="zh-CN" altLang="en-US" dirty="0" smtClean="0"/>
              <a:t>：</a:t>
            </a:r>
            <a:endParaRPr lang="en-US" altLang="zh-CN" dirty="0" smtClean="0"/>
          </a:p>
          <a:p>
            <a:pPr marL="800100" lvl="1" indent="-342900" algn="l">
              <a:buFont typeface="Wingdings" panose="05000000000000000000" pitchFamily="2" charset="2"/>
              <a:buChar char="Ø"/>
            </a:pPr>
            <a:r>
              <a:rPr lang="zh-CN" altLang="en-US" dirty="0"/>
              <a:t>搜索和</a:t>
            </a:r>
            <a:r>
              <a:rPr lang="zh-CN" altLang="en-US" dirty="0" smtClean="0"/>
              <a:t>更新较简单，不会因为文件内容改变而更改</a:t>
            </a:r>
            <a:endParaRPr lang="en-US" altLang="zh-CN" dirty="0" smtClean="0"/>
          </a:p>
          <a:p>
            <a:pPr marL="800100" lvl="1" indent="-342900" algn="l">
              <a:buFont typeface="Wingdings" panose="05000000000000000000" pitchFamily="2" charset="2"/>
              <a:buChar char="Ø"/>
            </a:pPr>
            <a:r>
              <a:rPr lang="zh-CN" altLang="en-US" dirty="0" smtClean="0"/>
              <a:t>唯一确定一个文件</a:t>
            </a:r>
            <a:endParaRPr lang="en-US" altLang="zh-CN" dirty="0" smtClean="0"/>
          </a:p>
          <a:p>
            <a:pPr marL="342900" indent="-342900" algn="l">
              <a:buFont typeface="Arial" panose="020B0604020202020204" pitchFamily="34" charset="0"/>
              <a:buChar char="•"/>
            </a:pPr>
            <a:r>
              <a:rPr lang="zh-CN" altLang="en-US" dirty="0" smtClean="0"/>
              <a:t>安全问题：</a:t>
            </a:r>
            <a:endParaRPr lang="en-US" altLang="zh-CN" dirty="0" smtClean="0"/>
          </a:p>
          <a:p>
            <a:pPr marL="800100" lvl="1" indent="-342900" algn="l">
              <a:buFont typeface="Wingdings" panose="05000000000000000000" pitchFamily="2" charset="2"/>
              <a:buChar char="Ø"/>
            </a:pPr>
            <a:r>
              <a:rPr lang="zh-CN" altLang="zh-CN" dirty="0"/>
              <a:t>攻击者想让其他用户相信他的修改是合法的，前提是他修改了一个已经存在的文件，而不是他自己创建的新文件。而攻击成功的另一大前提是攻击者可以生成针对这个已存在文件的新的</a:t>
            </a:r>
            <a:r>
              <a:rPr lang="en-US" altLang="zh-CN" dirty="0"/>
              <a:t>metadata</a:t>
            </a:r>
            <a:r>
              <a:rPr lang="zh-CN" altLang="zh-CN" dirty="0"/>
              <a:t>，这是因为文件的</a:t>
            </a:r>
            <a:r>
              <a:rPr lang="en-US" altLang="zh-CN" dirty="0"/>
              <a:t>metadata</a:t>
            </a:r>
            <a:r>
              <a:rPr lang="zh-CN" altLang="zh-CN" dirty="0"/>
              <a:t>只用</a:t>
            </a:r>
            <a:r>
              <a:rPr lang="en-US" altLang="zh-CN" dirty="0"/>
              <a:t>base hash</a:t>
            </a:r>
            <a:r>
              <a:rPr lang="zh-CN" altLang="zh-CN" dirty="0" smtClean="0"/>
              <a:t>确定。</a:t>
            </a:r>
            <a:r>
              <a:rPr lang="zh-CN" altLang="zh-CN" dirty="0"/>
              <a:t>那如果加入文件外部的信息——文件路径呢</a:t>
            </a:r>
            <a:r>
              <a:rPr lang="en-US" altLang="zh-CN" dirty="0"/>
              <a:t>?</a:t>
            </a:r>
            <a:endParaRPr lang="zh-CN" altLang="zh-CN" dirty="0"/>
          </a:p>
          <a:p>
            <a:pPr marL="800100" lvl="1" indent="-342900" algn="l">
              <a:buFont typeface="Wingdings" panose="05000000000000000000" pitchFamily="2" charset="2"/>
              <a:buChar char="Ø"/>
            </a:pPr>
            <a:r>
              <a:rPr lang="zh-CN" altLang="zh-CN" dirty="0"/>
              <a:t>如果加入了文件路径，这个是在违法修改中不会改变的，而攻击者想产生新的</a:t>
            </a:r>
            <a:r>
              <a:rPr lang="en-US" altLang="zh-CN" dirty="0"/>
              <a:t>metadata</a:t>
            </a:r>
            <a:r>
              <a:rPr lang="zh-CN" altLang="zh-CN" dirty="0"/>
              <a:t>，在创建时合约会搜索到此</a:t>
            </a:r>
            <a:r>
              <a:rPr lang="en-US" altLang="zh-CN" dirty="0"/>
              <a:t>path</a:t>
            </a:r>
            <a:r>
              <a:rPr lang="zh-CN" altLang="zh-CN" dirty="0"/>
              <a:t>已经存在，而攻击者不是作者，所以拒绝其进行</a:t>
            </a:r>
            <a:r>
              <a:rPr lang="en-US" altLang="zh-CN" dirty="0"/>
              <a:t>metadata</a:t>
            </a:r>
            <a:r>
              <a:rPr lang="zh-CN" altLang="zh-CN" dirty="0"/>
              <a:t>的修改和创建。</a:t>
            </a:r>
          </a:p>
          <a:p>
            <a:pPr marL="800100" lvl="1" indent="-342900" algn="l">
              <a:buFont typeface="Wingdings" panose="05000000000000000000" pitchFamily="2" charset="2"/>
              <a:buChar char="Ø"/>
            </a:pPr>
            <a:r>
              <a:rPr lang="zh-CN" altLang="zh-CN" dirty="0"/>
              <a:t>用</a:t>
            </a:r>
            <a:r>
              <a:rPr lang="en-US" altLang="zh-CN" dirty="0"/>
              <a:t>repo hash</a:t>
            </a:r>
            <a:r>
              <a:rPr lang="zh-CN" altLang="zh-CN" dirty="0"/>
              <a:t>来代替每个文件的</a:t>
            </a:r>
            <a:r>
              <a:rPr lang="en-US" altLang="zh-CN" dirty="0"/>
              <a:t>base </a:t>
            </a:r>
            <a:r>
              <a:rPr lang="en-US" altLang="zh-CN" dirty="0" smtClean="0"/>
              <a:t>hash</a:t>
            </a:r>
            <a:r>
              <a:rPr lang="zh-CN" altLang="en-US" dirty="0" smtClean="0"/>
              <a:t>，</a:t>
            </a:r>
            <a:r>
              <a:rPr lang="zh-CN" altLang="zh-CN" dirty="0" smtClean="0"/>
              <a:t>即使</a:t>
            </a:r>
            <a:r>
              <a:rPr lang="en-US" altLang="zh-CN" dirty="0" smtClean="0"/>
              <a:t>repository</a:t>
            </a:r>
            <a:r>
              <a:rPr lang="zh-CN" altLang="zh-CN" dirty="0" smtClean="0"/>
              <a:t>存在</a:t>
            </a:r>
            <a:r>
              <a:rPr lang="zh-CN" altLang="zh-CN" dirty="0"/>
              <a:t>不同的用户主机上，</a:t>
            </a:r>
            <a:r>
              <a:rPr lang="zh-CN" altLang="zh-CN" dirty="0" smtClean="0"/>
              <a:t>但是</a:t>
            </a:r>
            <a:r>
              <a:rPr lang="en-US" altLang="zh-CN" dirty="0" smtClean="0"/>
              <a:t>repo </a:t>
            </a:r>
            <a:r>
              <a:rPr lang="en-US" altLang="zh-CN" dirty="0" smtClean="0"/>
              <a:t>base hash</a:t>
            </a:r>
            <a:r>
              <a:rPr lang="zh-CN" altLang="zh-CN" dirty="0"/>
              <a:t>是不变的，这时候加上文件在</a:t>
            </a:r>
            <a:r>
              <a:rPr lang="en-US" altLang="zh-CN" dirty="0"/>
              <a:t>repo</a:t>
            </a:r>
            <a:r>
              <a:rPr lang="zh-CN" altLang="zh-CN" dirty="0"/>
              <a:t>中的相对路径，就可以唯一的标识这个文件。</a:t>
            </a:r>
            <a:endParaRPr lang="en-US" altLang="zh-CN" dirty="0" smtClean="0"/>
          </a:p>
          <a:p>
            <a:pPr marL="800100" lvl="1" indent="-342900" algn="l">
              <a:buFont typeface="Wingdings" panose="05000000000000000000" pitchFamily="2" charset="2"/>
              <a:buChar char="Ø"/>
            </a:pPr>
            <a:endParaRPr lang="en-US" altLang="zh-CN" dirty="0" smtClean="0"/>
          </a:p>
          <a:p>
            <a:pPr marL="342900" indent="-342900" algn="l">
              <a:buFont typeface="Arial" panose="020B0604020202020204" pitchFamily="34" charset="0"/>
              <a:buChar char="•"/>
            </a:pPr>
            <a:endParaRPr lang="en-US" altLang="zh-CN" dirty="0" smtClean="0"/>
          </a:p>
        </p:txBody>
      </p:sp>
    </p:spTree>
    <p:extLst>
      <p:ext uri="{BB962C8B-B14F-4D97-AF65-F5344CB8AC3E}">
        <p14:creationId xmlns:p14="http://schemas.microsoft.com/office/powerpoint/2010/main" val="3288666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23865" y="510405"/>
            <a:ext cx="9407514" cy="778155"/>
          </a:xfrm>
        </p:spPr>
        <p:txBody>
          <a:bodyPr>
            <a:normAutofit/>
          </a:bodyPr>
          <a:lstStyle/>
          <a:p>
            <a:pPr algn="l"/>
            <a:r>
              <a:rPr lang="zh-CN" altLang="en-US" sz="3600" dirty="0" smtClean="0"/>
              <a:t>想法</a:t>
            </a:r>
            <a:r>
              <a:rPr lang="en-US" altLang="zh-CN" sz="3600" dirty="0"/>
              <a:t>3</a:t>
            </a:r>
            <a:r>
              <a:rPr lang="en-US" altLang="zh-CN" sz="3600" dirty="0" smtClean="0"/>
              <a:t>——</a:t>
            </a:r>
            <a:r>
              <a:rPr lang="zh-CN" altLang="en-US" sz="3600" dirty="0" smtClean="0"/>
              <a:t>使用仓库的</a:t>
            </a:r>
            <a:r>
              <a:rPr lang="en-US" altLang="zh-CN" sz="3600" dirty="0" smtClean="0"/>
              <a:t>base hash+</a:t>
            </a:r>
            <a:r>
              <a:rPr lang="zh-CN" altLang="en-US" sz="3600" dirty="0" smtClean="0"/>
              <a:t>文件的路径</a:t>
            </a:r>
            <a:endParaRPr lang="zh-CN" altLang="en-US" sz="3600" dirty="0"/>
          </a:p>
        </p:txBody>
      </p:sp>
      <p:sp>
        <p:nvSpPr>
          <p:cNvPr id="3" name="副标题 2"/>
          <p:cNvSpPr>
            <a:spLocks noGrp="1"/>
          </p:cNvSpPr>
          <p:nvPr>
            <p:ph type="subTitle" idx="1"/>
          </p:nvPr>
        </p:nvSpPr>
        <p:spPr>
          <a:xfrm>
            <a:off x="1287379" y="1434353"/>
            <a:ext cx="9144000" cy="4749879"/>
          </a:xfrm>
        </p:spPr>
        <p:txBody>
          <a:bodyPr>
            <a:normAutofit/>
          </a:bodyPr>
          <a:lstStyle/>
          <a:p>
            <a:pPr marL="342900" indent="-342900" algn="l">
              <a:buFont typeface="Arial" panose="020B0604020202020204" pitchFamily="34" charset="0"/>
              <a:buChar char="•"/>
            </a:pPr>
            <a:r>
              <a:rPr lang="zh-CN" altLang="en-US" dirty="0" smtClean="0"/>
              <a:t>验证</a:t>
            </a:r>
            <a:r>
              <a:rPr lang="en-US" altLang="zh-CN" dirty="0" smtClean="0"/>
              <a:t>metadata</a:t>
            </a:r>
            <a:r>
              <a:rPr lang="zh-CN" altLang="en-US" dirty="0" smtClean="0"/>
              <a:t>时需要获取最初版本的</a:t>
            </a:r>
            <a:r>
              <a:rPr lang="en-US" altLang="zh-CN" dirty="0" smtClean="0"/>
              <a:t>metadata</a:t>
            </a:r>
            <a:r>
              <a:rPr lang="zh-CN" altLang="en-US" dirty="0" smtClean="0"/>
              <a:t>作者做比对</a:t>
            </a:r>
            <a:endParaRPr lang="en-US" altLang="zh-CN" dirty="0" smtClean="0"/>
          </a:p>
          <a:p>
            <a:pPr marL="800100" lvl="1" indent="-342900" algn="l">
              <a:buFont typeface="Wingdings" panose="05000000000000000000" pitchFamily="2" charset="2"/>
              <a:buChar char="Ø"/>
            </a:pPr>
            <a:r>
              <a:rPr lang="zh-CN" altLang="en-US" dirty="0" smtClean="0"/>
              <a:t>在区块链智能合约中可以保证同一</a:t>
            </a:r>
            <a:r>
              <a:rPr lang="en-US" altLang="zh-CN" dirty="0" err="1" smtClean="0"/>
              <a:t>file_id</a:t>
            </a:r>
            <a:r>
              <a:rPr lang="zh-CN" altLang="en-US" dirty="0" smtClean="0"/>
              <a:t>的</a:t>
            </a:r>
            <a:r>
              <a:rPr lang="en-US" altLang="zh-CN" dirty="0" smtClean="0"/>
              <a:t>metadata</a:t>
            </a:r>
            <a:r>
              <a:rPr lang="zh-CN" altLang="en-US" dirty="0" smtClean="0"/>
              <a:t>只由创建者修改</a:t>
            </a:r>
            <a:endParaRPr lang="en-US" altLang="zh-CN" dirty="0" smtClean="0"/>
          </a:p>
          <a:p>
            <a:pPr marL="342900" indent="-342900" algn="l">
              <a:buFont typeface="Arial" panose="020B0604020202020204" pitchFamily="34" charset="0"/>
              <a:buChar char="•"/>
            </a:pPr>
            <a:r>
              <a:rPr lang="zh-CN" altLang="en-US" dirty="0" smtClean="0"/>
              <a:t>为什么要放在区块链中，而不是放在</a:t>
            </a:r>
            <a:r>
              <a:rPr lang="en-US" altLang="zh-CN" dirty="0" err="1" smtClean="0"/>
              <a:t>git</a:t>
            </a:r>
            <a:r>
              <a:rPr lang="zh-CN" altLang="en-US" dirty="0"/>
              <a:t>中</a:t>
            </a:r>
            <a:r>
              <a:rPr lang="zh-CN" altLang="en-US" dirty="0" smtClean="0"/>
              <a:t>存</a:t>
            </a:r>
            <a:r>
              <a:rPr lang="en-US" altLang="zh-CN" dirty="0" smtClean="0"/>
              <a:t>——</a:t>
            </a:r>
            <a:r>
              <a:rPr lang="zh-CN" altLang="en-US" dirty="0" smtClean="0"/>
              <a:t>文件唯一性</a:t>
            </a:r>
            <a:endParaRPr lang="en-US" altLang="zh-CN" dirty="0" smtClean="0"/>
          </a:p>
          <a:p>
            <a:pPr marL="800100" lvl="1" indent="-342900" algn="l">
              <a:buFont typeface="Wingdings" panose="05000000000000000000" pitchFamily="2" charset="2"/>
              <a:buChar char="Ø"/>
            </a:pPr>
            <a:r>
              <a:rPr lang="zh-CN" altLang="zh-CN" dirty="0" smtClean="0"/>
              <a:t>恶意</a:t>
            </a:r>
            <a:r>
              <a:rPr lang="zh-CN" altLang="zh-CN" dirty="0"/>
              <a:t>用户很早就在某个路径下建立了</a:t>
            </a:r>
            <a:r>
              <a:rPr lang="en-US" altLang="zh-CN" dirty="0"/>
              <a:t>a.txt</a:t>
            </a:r>
            <a:r>
              <a:rPr lang="zh-CN" altLang="zh-CN" dirty="0" smtClean="0"/>
              <a:t>文件</a:t>
            </a:r>
            <a:r>
              <a:rPr lang="zh-CN" altLang="en-US" dirty="0" smtClean="0"/>
              <a:t>并创建了</a:t>
            </a:r>
            <a:r>
              <a:rPr lang="en-US" altLang="zh-CN" dirty="0" smtClean="0"/>
              <a:t>metadata</a:t>
            </a:r>
            <a:r>
              <a:rPr lang="zh-CN" altLang="zh-CN" dirty="0" smtClean="0"/>
              <a:t>，</a:t>
            </a:r>
            <a:r>
              <a:rPr lang="zh-CN" altLang="zh-CN" dirty="0"/>
              <a:t>之后删除了</a:t>
            </a:r>
            <a:r>
              <a:rPr lang="zh-CN" altLang="zh-CN" dirty="0" smtClean="0"/>
              <a:t>。</a:t>
            </a:r>
            <a:endParaRPr lang="en-US" altLang="zh-CN" dirty="0" smtClean="0"/>
          </a:p>
          <a:p>
            <a:pPr marL="800100" lvl="1" indent="-342900" algn="l">
              <a:buFont typeface="Wingdings" panose="05000000000000000000" pitchFamily="2" charset="2"/>
              <a:buChar char="Ø"/>
            </a:pPr>
            <a:r>
              <a:rPr lang="en-US" altLang="zh-CN" dirty="0" err="1" smtClean="0"/>
              <a:t>Git</a:t>
            </a:r>
            <a:r>
              <a:rPr lang="zh-CN" altLang="zh-CN" dirty="0"/>
              <a:t>中此路径的</a:t>
            </a:r>
            <a:r>
              <a:rPr lang="en-US" altLang="zh-CN" dirty="0"/>
              <a:t>metadata</a:t>
            </a:r>
            <a:r>
              <a:rPr lang="zh-CN" altLang="zh-CN" dirty="0"/>
              <a:t>初作者是</a:t>
            </a:r>
            <a:r>
              <a:rPr lang="zh-CN" altLang="zh-CN" dirty="0" smtClean="0"/>
              <a:t>此</a:t>
            </a:r>
            <a:r>
              <a:rPr lang="zh-CN" altLang="en-US" dirty="0" smtClean="0"/>
              <a:t>恶意</a:t>
            </a:r>
            <a:r>
              <a:rPr lang="zh-CN" altLang="zh-CN" dirty="0" smtClean="0"/>
              <a:t>用户。</a:t>
            </a:r>
            <a:endParaRPr lang="en-US" altLang="zh-CN" dirty="0" smtClean="0"/>
          </a:p>
          <a:p>
            <a:pPr marL="800100" lvl="1" indent="-342900" algn="l">
              <a:buFont typeface="Wingdings" panose="05000000000000000000" pitchFamily="2" charset="2"/>
              <a:buChar char="Ø"/>
            </a:pPr>
            <a:r>
              <a:rPr lang="zh-CN" altLang="zh-CN" dirty="0" smtClean="0"/>
              <a:t>后面</a:t>
            </a:r>
            <a:r>
              <a:rPr lang="zh-CN" altLang="zh-CN" dirty="0"/>
              <a:t>有其他用户创建了</a:t>
            </a:r>
            <a:r>
              <a:rPr lang="en-US" altLang="zh-CN" dirty="0"/>
              <a:t>a.txt</a:t>
            </a:r>
            <a:r>
              <a:rPr lang="zh-CN" altLang="zh-CN" dirty="0" smtClean="0"/>
              <a:t>，</a:t>
            </a:r>
            <a:r>
              <a:rPr lang="zh-CN" altLang="en-US" dirty="0" smtClean="0"/>
              <a:t>也</a:t>
            </a:r>
            <a:r>
              <a:rPr lang="zh-CN" altLang="zh-CN" dirty="0" smtClean="0"/>
              <a:t>创建</a:t>
            </a:r>
            <a:r>
              <a:rPr lang="zh-CN" altLang="zh-CN" dirty="0"/>
              <a:t>了相应的</a:t>
            </a:r>
            <a:r>
              <a:rPr lang="en-US" altLang="zh-CN" dirty="0"/>
              <a:t>metadata</a:t>
            </a:r>
            <a:r>
              <a:rPr lang="zh-CN" altLang="zh-CN" dirty="0"/>
              <a:t>，但是其他用户在获取</a:t>
            </a:r>
            <a:r>
              <a:rPr lang="en-US" altLang="zh-CN" dirty="0"/>
              <a:t>metadata</a:t>
            </a:r>
            <a:r>
              <a:rPr lang="zh-CN" altLang="zh-CN" dirty="0"/>
              <a:t>时，会认为当前作者与原作者不符</a:t>
            </a:r>
            <a:r>
              <a:rPr lang="zh-CN" altLang="zh-CN" dirty="0" smtClean="0"/>
              <a:t>。</a:t>
            </a:r>
            <a:endParaRPr lang="en-US" altLang="zh-CN" dirty="0" smtClean="0"/>
          </a:p>
          <a:p>
            <a:pPr marL="800100" lvl="1" indent="-342900" algn="l">
              <a:buFont typeface="Wingdings" panose="05000000000000000000" pitchFamily="2" charset="2"/>
              <a:buChar char="Ø"/>
            </a:pPr>
            <a:r>
              <a:rPr lang="zh-CN" altLang="zh-CN" dirty="0" smtClean="0"/>
              <a:t>在</a:t>
            </a:r>
            <a:r>
              <a:rPr lang="zh-CN" altLang="zh-CN" dirty="0"/>
              <a:t>区块链</a:t>
            </a:r>
            <a:r>
              <a:rPr lang="zh-CN" altLang="zh-CN" dirty="0" smtClean="0"/>
              <a:t>上，</a:t>
            </a:r>
            <a:r>
              <a:rPr lang="zh-CN" altLang="zh-CN" dirty="0"/>
              <a:t>按照</a:t>
            </a:r>
            <a:r>
              <a:rPr lang="en-US" altLang="zh-CN" dirty="0"/>
              <a:t>repo hash</a:t>
            </a:r>
            <a:r>
              <a:rPr lang="zh-CN" altLang="zh-CN" dirty="0"/>
              <a:t>和</a:t>
            </a:r>
            <a:r>
              <a:rPr lang="en-US" altLang="zh-CN" dirty="0"/>
              <a:t>path</a:t>
            </a:r>
            <a:r>
              <a:rPr lang="zh-CN" altLang="zh-CN" dirty="0"/>
              <a:t>查询，若用户不是初始建立的用户，会不允许进行</a:t>
            </a:r>
            <a:r>
              <a:rPr lang="en-US" altLang="zh-CN" dirty="0"/>
              <a:t>metadata</a:t>
            </a:r>
            <a:r>
              <a:rPr lang="zh-CN" altLang="zh-CN" dirty="0"/>
              <a:t>的改动，要求其更改文件名称建立新的</a:t>
            </a:r>
            <a:r>
              <a:rPr lang="en-US" altLang="zh-CN" dirty="0"/>
              <a:t>metadata</a:t>
            </a:r>
            <a:r>
              <a:rPr lang="zh-CN" altLang="zh-CN" dirty="0"/>
              <a:t>。</a:t>
            </a:r>
            <a:endParaRPr lang="en-US" altLang="zh-CN" dirty="0" smtClean="0"/>
          </a:p>
        </p:txBody>
      </p:sp>
    </p:spTree>
    <p:extLst>
      <p:ext uri="{BB962C8B-B14F-4D97-AF65-F5344CB8AC3E}">
        <p14:creationId xmlns:p14="http://schemas.microsoft.com/office/powerpoint/2010/main" val="2166272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23865" y="510405"/>
            <a:ext cx="9407514" cy="778155"/>
          </a:xfrm>
        </p:spPr>
        <p:txBody>
          <a:bodyPr>
            <a:normAutofit/>
          </a:bodyPr>
          <a:lstStyle/>
          <a:p>
            <a:pPr algn="l"/>
            <a:r>
              <a:rPr lang="zh-CN" altLang="en-US" sz="3600" dirty="0" smtClean="0"/>
              <a:t>想法</a:t>
            </a:r>
            <a:r>
              <a:rPr lang="en-US" altLang="zh-CN" sz="3600" dirty="0"/>
              <a:t>3</a:t>
            </a:r>
            <a:r>
              <a:rPr lang="en-US" altLang="zh-CN" sz="3600" dirty="0" smtClean="0"/>
              <a:t>——</a:t>
            </a:r>
            <a:r>
              <a:rPr lang="zh-CN" altLang="en-US" sz="3600" dirty="0" smtClean="0"/>
              <a:t>使用仓库的</a:t>
            </a:r>
            <a:r>
              <a:rPr lang="en-US" altLang="zh-CN" sz="3600" dirty="0" smtClean="0"/>
              <a:t>base hash+</a:t>
            </a:r>
            <a:r>
              <a:rPr lang="zh-CN" altLang="en-US" sz="3600" dirty="0" smtClean="0"/>
              <a:t>文件的路径</a:t>
            </a:r>
            <a:endParaRPr lang="zh-CN" altLang="en-US" sz="3600" dirty="0"/>
          </a:p>
        </p:txBody>
      </p:sp>
      <p:sp>
        <p:nvSpPr>
          <p:cNvPr id="3" name="副标题 2"/>
          <p:cNvSpPr>
            <a:spLocks noGrp="1"/>
          </p:cNvSpPr>
          <p:nvPr>
            <p:ph type="subTitle" idx="1"/>
          </p:nvPr>
        </p:nvSpPr>
        <p:spPr>
          <a:xfrm>
            <a:off x="1287379" y="1434353"/>
            <a:ext cx="9144000" cy="4749879"/>
          </a:xfrm>
        </p:spPr>
        <p:txBody>
          <a:bodyPr>
            <a:normAutofit/>
          </a:bodyPr>
          <a:lstStyle/>
          <a:p>
            <a:pPr marL="342900" indent="-342900" algn="l">
              <a:buFont typeface="Arial" panose="020B0604020202020204" pitchFamily="34" charset="0"/>
              <a:buChar char="•"/>
            </a:pPr>
            <a:r>
              <a:rPr lang="zh-CN" altLang="en-US" dirty="0" smtClean="0"/>
              <a:t>攻击模型（攻击者可能修改的部分）：</a:t>
            </a:r>
            <a:endParaRPr lang="en-US" altLang="zh-CN" dirty="0" smtClean="0"/>
          </a:p>
          <a:p>
            <a:pPr marL="800100" lvl="1" indent="-342900" algn="l">
              <a:buFont typeface="Wingdings" panose="05000000000000000000" pitchFamily="2" charset="2"/>
              <a:buChar char="Ø"/>
            </a:pPr>
            <a:r>
              <a:rPr lang="zh-CN" altLang="en-US" dirty="0" smtClean="0"/>
              <a:t>区块链中的</a:t>
            </a:r>
            <a:r>
              <a:rPr lang="en-US" altLang="zh-CN" dirty="0" smtClean="0"/>
              <a:t>metadata——</a:t>
            </a:r>
            <a:r>
              <a:rPr lang="zh-CN" altLang="en-US" dirty="0" smtClean="0"/>
              <a:t>不可篡改</a:t>
            </a:r>
            <a:endParaRPr lang="en-US" altLang="zh-CN" dirty="0" smtClean="0"/>
          </a:p>
          <a:p>
            <a:pPr marL="800100" lvl="1" indent="-342900" algn="l">
              <a:buFont typeface="Wingdings" panose="05000000000000000000" pitchFamily="2" charset="2"/>
              <a:buChar char="Ø"/>
            </a:pPr>
            <a:r>
              <a:rPr lang="zh-CN" altLang="en-US" dirty="0" smtClean="0"/>
              <a:t>文件中的</a:t>
            </a:r>
            <a:r>
              <a:rPr lang="en-US" altLang="zh-CN" dirty="0" smtClean="0"/>
              <a:t>repo base </a:t>
            </a:r>
            <a:r>
              <a:rPr lang="en-US" altLang="zh-CN" dirty="0" err="1" smtClean="0"/>
              <a:t>hash+transaction</a:t>
            </a:r>
            <a:r>
              <a:rPr lang="en-US" altLang="zh-CN" dirty="0" smtClean="0"/>
              <a:t> id</a:t>
            </a:r>
            <a:r>
              <a:rPr lang="zh-CN" altLang="en-US" dirty="0" smtClean="0"/>
              <a:t>：</a:t>
            </a:r>
            <a:endParaRPr lang="en-US" altLang="zh-CN" dirty="0" smtClean="0"/>
          </a:p>
          <a:p>
            <a:pPr lvl="1" algn="l"/>
            <a:r>
              <a:rPr lang="zh-CN" altLang="en-US" dirty="0"/>
              <a:t>攻击者</a:t>
            </a:r>
            <a:r>
              <a:rPr lang="zh-CN" altLang="en-US" dirty="0" smtClean="0"/>
              <a:t>可能修改</a:t>
            </a:r>
            <a:r>
              <a:rPr lang="en-US" altLang="zh-CN" dirty="0" smtClean="0"/>
              <a:t>repo base hash</a:t>
            </a:r>
            <a:r>
              <a:rPr lang="zh-CN" altLang="en-US" dirty="0" smtClean="0"/>
              <a:t>，并根据修改的</a:t>
            </a:r>
            <a:r>
              <a:rPr lang="en-US" altLang="zh-CN" dirty="0" smtClean="0"/>
              <a:t>hash</a:t>
            </a:r>
            <a:r>
              <a:rPr lang="zh-CN" altLang="en-US" dirty="0" smtClean="0"/>
              <a:t>创建新的（假）</a:t>
            </a:r>
            <a:r>
              <a:rPr lang="en-US" altLang="zh-CN" dirty="0" smtClean="0"/>
              <a:t>metadata</a:t>
            </a:r>
            <a:r>
              <a:rPr lang="zh-CN" altLang="en-US" dirty="0" smtClean="0"/>
              <a:t>。由于一个</a:t>
            </a:r>
            <a:r>
              <a:rPr lang="en-US" altLang="zh-CN" dirty="0" smtClean="0"/>
              <a:t>repository</a:t>
            </a:r>
            <a:r>
              <a:rPr lang="zh-CN" altLang="en-US" dirty="0" smtClean="0"/>
              <a:t>中只有一个</a:t>
            </a:r>
            <a:r>
              <a:rPr lang="en-US" altLang="zh-CN" dirty="0" smtClean="0"/>
              <a:t>repo base hash</a:t>
            </a:r>
            <a:r>
              <a:rPr lang="zh-CN" altLang="en-US" dirty="0" smtClean="0"/>
              <a:t>且不会改变，可以要求用户存储在本地，这样</a:t>
            </a:r>
            <a:r>
              <a:rPr lang="en-US" altLang="zh-CN" dirty="0" smtClean="0"/>
              <a:t>repo base hash</a:t>
            </a:r>
            <a:r>
              <a:rPr lang="zh-CN" altLang="en-US" dirty="0" smtClean="0"/>
              <a:t>改变就可以很容易的发现。</a:t>
            </a:r>
            <a:endParaRPr lang="en-US" altLang="zh-CN" dirty="0" smtClean="0"/>
          </a:p>
          <a:p>
            <a:pPr marL="800100" lvl="1" indent="-342900" algn="l">
              <a:buFont typeface="Wingdings" panose="05000000000000000000" pitchFamily="2" charset="2"/>
              <a:buChar char="Ø"/>
            </a:pPr>
            <a:endParaRPr lang="en-US" altLang="zh-CN" dirty="0" smtClean="0"/>
          </a:p>
        </p:txBody>
      </p:sp>
    </p:spTree>
    <p:extLst>
      <p:ext uri="{BB962C8B-B14F-4D97-AF65-F5344CB8AC3E}">
        <p14:creationId xmlns:p14="http://schemas.microsoft.com/office/powerpoint/2010/main" val="12881508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TotalTime>
  <Words>1110</Words>
  <Application>Microsoft Office PowerPoint</Application>
  <PresentationFormat>宽屏</PresentationFormat>
  <Paragraphs>79</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宋体</vt:lpstr>
      <vt:lpstr>Arial</vt:lpstr>
      <vt:lpstr>Calibri</vt:lpstr>
      <vt:lpstr>Calibri Light</vt:lpstr>
      <vt:lpstr>Wingdings</vt:lpstr>
      <vt:lpstr>Office 主题</vt:lpstr>
      <vt:lpstr>Metadata实现相关讨论</vt:lpstr>
      <vt:lpstr>原论文对metadata的设计</vt:lpstr>
      <vt:lpstr>问题1——如何保证文件与metadata的绑定关系</vt:lpstr>
      <vt:lpstr>想法1——使用文件的hash值</vt:lpstr>
      <vt:lpstr>想法1——使用文件的base hash值</vt:lpstr>
      <vt:lpstr>想法2——使用文件的路径</vt:lpstr>
      <vt:lpstr>想法3——使用仓库的base hash+文件的路径</vt:lpstr>
      <vt:lpstr>想法3——使用仓库的base hash+文件的路径</vt:lpstr>
      <vt:lpstr>想法3——使用仓库的base hash+文件的路径</vt:lpstr>
      <vt:lpstr>问题2——使用区块链存储metadata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Metadata实现相关讨论</dc:title>
  <dc:creator>ygritte</dc:creator>
  <cp:lastModifiedBy>ygritte</cp:lastModifiedBy>
  <cp:revision>19</cp:revision>
  <dcterms:created xsi:type="dcterms:W3CDTF">2019-12-16T01:41:41Z</dcterms:created>
  <dcterms:modified xsi:type="dcterms:W3CDTF">2019-12-16T10:16:50Z</dcterms:modified>
</cp:coreProperties>
</file>