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4" r:id="rId2"/>
    <p:sldId id="256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308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1506-DFD7-4144-A985-621C55F5F4AC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6900-0EC9-4B17-B2EC-7716E563C604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9D3-6B3A-49C3-9D4D-B18B1BD6EFD3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9A32-309B-44E8-A119-C36436A5A585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C33-C263-49E2-94AA-9482D2D206D6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A2FB-644D-407A-8314-4737C0352275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BDD5-14C6-43E1-A922-EB4B5066EF7D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1494-BFFA-4498-B4DB-61EAE3C73AFB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544C-17EA-4C74-AD3F-73271EFC5710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BC5B-8F6D-4542-BAA4-8D5B3BA481E0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8E717D-FA05-4028-871C-4686D3CA3940}" type="datetime1">
              <a:rPr lang="en-US" altLang="zh-CN" smtClean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</a:t>
            </a:r>
            <a:endParaRPr lang="en-US" altLang="zh-CN" dirty="0" smtClean="0"/>
          </a:p>
          <a:p>
            <a:r>
              <a:rPr lang="zh-CN" altLang="en-US" dirty="0" smtClean="0"/>
              <a:t>平时</a:t>
            </a:r>
            <a:r>
              <a:rPr lang="en-US" altLang="zh-CN" dirty="0" smtClean="0"/>
              <a:t>40%</a:t>
            </a:r>
            <a:r>
              <a:rPr lang="zh-CN" altLang="en-US" dirty="0" smtClean="0"/>
              <a:t>和期末</a:t>
            </a:r>
            <a:r>
              <a:rPr lang="en-US" altLang="zh-CN" dirty="0" smtClean="0"/>
              <a:t>60%</a:t>
            </a:r>
          </a:p>
          <a:p>
            <a:r>
              <a:rPr lang="zh-CN" altLang="en-US" dirty="0" smtClean="0"/>
              <a:t>平时：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次小作业</a:t>
            </a:r>
            <a:endParaRPr lang="en-US" altLang="zh-CN" dirty="0" smtClean="0"/>
          </a:p>
          <a:p>
            <a:r>
              <a:rPr lang="zh-CN" altLang="en-US" dirty="0" smtClean="0"/>
              <a:t>期末：考试周闭卷考试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有问题的话发邮件 </a:t>
            </a:r>
            <a:r>
              <a:rPr lang="en-US" altLang="zh-CN" dirty="0" smtClean="0"/>
              <a:t>qinlei@uibe.edu.cn </a:t>
            </a:r>
            <a:r>
              <a:rPr lang="zh-CN" altLang="en-US" dirty="0" smtClean="0"/>
              <a:t>预约</a:t>
            </a:r>
            <a:endParaRPr lang="en-US" altLang="zh-CN" dirty="0" smtClean="0"/>
          </a:p>
          <a:p>
            <a:r>
              <a:rPr lang="zh-CN" altLang="en-US" dirty="0" smtClean="0"/>
              <a:t>答疑时间每周四 下午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点，诚信楼</a:t>
            </a:r>
            <a:r>
              <a:rPr lang="en-US" altLang="zh-CN" dirty="0" smtClean="0"/>
              <a:t>730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7B99-B80D-4B2A-B4FA-B49350AD1F3B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Brief History of Statistical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i="1" dirty="0" smtClean="0"/>
              <a:t>Linear regression</a:t>
            </a:r>
            <a:endParaRPr lang="en-US" sz="4600" dirty="0" smtClean="0"/>
          </a:p>
          <a:p>
            <a:r>
              <a:rPr lang="en-US" altLang="zh-CN" sz="4600" i="1" dirty="0" smtClean="0"/>
              <a:t>L</a:t>
            </a:r>
            <a:r>
              <a:rPr lang="en-US" sz="4600" i="1" dirty="0" smtClean="0"/>
              <a:t>inear </a:t>
            </a:r>
            <a:r>
              <a:rPr lang="en-US" sz="4600" i="1" dirty="0" err="1" smtClean="0"/>
              <a:t>discriminant</a:t>
            </a:r>
            <a:r>
              <a:rPr lang="en-US" sz="4600" i="1" dirty="0" smtClean="0"/>
              <a:t> analysis</a:t>
            </a:r>
          </a:p>
          <a:p>
            <a:r>
              <a:rPr lang="en-US" sz="4600" i="1" dirty="0" smtClean="0"/>
              <a:t>Generalized linear models </a:t>
            </a:r>
          </a:p>
          <a:p>
            <a:r>
              <a:rPr lang="en-US" sz="4600" i="1" dirty="0" smtClean="0"/>
              <a:t>Non-linear method</a:t>
            </a:r>
          </a:p>
          <a:p>
            <a:r>
              <a:rPr lang="en-US" sz="4600" i="1" dirty="0" smtClean="0"/>
              <a:t>Classification and regression trees</a:t>
            </a:r>
          </a:p>
          <a:p>
            <a:r>
              <a:rPr lang="en-US" sz="4600" i="1" dirty="0" smtClean="0"/>
              <a:t>Generalized additive models</a:t>
            </a:r>
          </a:p>
          <a:p>
            <a:r>
              <a:rPr lang="en-US" sz="4600" i="1" dirty="0" smtClean="0"/>
              <a:t>Machine learning</a:t>
            </a:r>
          </a:p>
          <a:p>
            <a:r>
              <a:rPr lang="en-US" altLang="zh-CN" sz="4600" i="1" dirty="0" smtClean="0"/>
              <a:t>……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01F7-9B02-4DC7-9B13-D00F44856AED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600" dirty="0" smtClean="0"/>
              <a:t/>
            </a:r>
            <a:br>
              <a:rPr lang="en-US" altLang="zh-CN" sz="4600" dirty="0" smtClean="0"/>
            </a:br>
            <a:r>
              <a:rPr lang="en-US" altLang="zh-CN" sz="4600" dirty="0" smtClean="0"/>
              <a:t>chapter 1 </a:t>
            </a:r>
            <a:br>
              <a:rPr lang="en-US" altLang="zh-CN" sz="4600" dirty="0" smtClean="0"/>
            </a:br>
            <a:r>
              <a:rPr lang="en-US" altLang="zh-CN" sz="4600" dirty="0" err="1" smtClean="0"/>
              <a:t>InTRODUCTIOn</a:t>
            </a:r>
            <a:endParaRPr lang="en-US" sz="46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DBEF-3CA2-46EC-9298-797E4E4CC624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6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Overview of Statistical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Statistical learning refers to a vast set of tools for understanding data. These tools can be classified as supervised or unsupervised.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Supervised learning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regression and classification</a:t>
            </a:r>
          </a:p>
          <a:p>
            <a:r>
              <a:rPr lang="en-US" altLang="zh-CN" dirty="0" smtClean="0"/>
              <a:t>Unsupervised  learning: clustering and dimension reduction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A5A5-5C71-470D-9B3E-ECC0755E2D0E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Wage data(for regression)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application, we examine a number of factors that relate to wages for a group of males from the Atlantic region of the United States. </a:t>
            </a:r>
          </a:p>
          <a:p>
            <a:endParaRPr lang="en-US" dirty="0" smtClean="0"/>
          </a:p>
          <a:p>
            <a:r>
              <a:rPr lang="en-US" dirty="0" smtClean="0"/>
              <a:t>In particular, we wish to understand the association between an employee’s age and education, as well as the calendar year, on his wage.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E50-0239-4A77-BAD5-F9971F2A64BE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2388" y="1869141"/>
            <a:ext cx="8633012" cy="366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957F-C246-461D-8993-BF985C5E6D5B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Stock Market Data(for classification)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examine a stock market data set that contains the daily movements in the Standard &amp; Poor’s</a:t>
            </a:r>
            <a:br>
              <a:rPr lang="en-US" dirty="0" smtClean="0"/>
            </a:br>
            <a:r>
              <a:rPr lang="en-US" dirty="0" smtClean="0"/>
              <a:t>500 (S&amp;P) stock index over a 5-year period between 2001 and 2005.</a:t>
            </a:r>
          </a:p>
          <a:p>
            <a:endParaRPr lang="en-US" altLang="zh-CN" dirty="0" smtClean="0"/>
          </a:p>
          <a:p>
            <a:r>
              <a:rPr lang="en-US" dirty="0" smtClean="0"/>
              <a:t>The goal is to predict whether the index will </a:t>
            </a:r>
            <a:r>
              <a:rPr lang="en-US" i="1" dirty="0" smtClean="0"/>
              <a:t>increase </a:t>
            </a:r>
            <a:r>
              <a:rPr lang="en-US" dirty="0" smtClean="0"/>
              <a:t>or </a:t>
            </a:r>
            <a:r>
              <a:rPr lang="en-US" i="1" dirty="0" smtClean="0"/>
              <a:t>decrease </a:t>
            </a:r>
            <a:r>
              <a:rPr lang="en-US" dirty="0" smtClean="0"/>
              <a:t>on a given day using the past 5 days’ percentage changes in the index.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404B-C903-4872-BEA3-B2CA3C94138F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1242" y="2084294"/>
            <a:ext cx="8325558" cy="386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4E5-F45F-415E-9BFE-92F7B013ED98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Gene Expression Data (</a:t>
            </a:r>
            <a:r>
              <a:rPr lang="en-US" altLang="zh-CN" i="1" dirty="0" smtClean="0"/>
              <a:t>for clustering)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the NCI60 data set, which consists of 6</a:t>
            </a:r>
            <a:r>
              <a:rPr lang="en-US" i="1" dirty="0" smtClean="0"/>
              <a:t>,</a:t>
            </a:r>
            <a:r>
              <a:rPr lang="en-US" dirty="0" smtClean="0"/>
              <a:t>830 gene expression measurements for each of 64 cancer cell lines.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are interested in determining whether there are groups, or clusters, among the cell lines based on their gene expression measurements.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B514-9093-4EB5-BCA9-D4D067AE8BBB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5694"/>
            <a:ext cx="8102365" cy="353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4E7-2E2C-458C-9337-9BD5535BBE4F}" type="datetime1">
              <a:rPr lang="en-US" altLang="zh-CN" smtClean="0"/>
              <a:pPr/>
              <a:t>9/4/2016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1375</TotalTime>
  <Words>318</Words>
  <Application>Microsoft Macintosh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Clarity</vt:lpstr>
      <vt:lpstr>数据挖掘与统计计算</vt:lpstr>
      <vt:lpstr> chapter 1  InTRODUCTIOn</vt:lpstr>
      <vt:lpstr>An Overview of Statistical Learning</vt:lpstr>
      <vt:lpstr>Wage data(for regression)</vt:lpstr>
      <vt:lpstr>幻灯片 5</vt:lpstr>
      <vt:lpstr>Stock Market Data(for classification)</vt:lpstr>
      <vt:lpstr>幻灯片 7</vt:lpstr>
      <vt:lpstr>Gene Expression Data (for clustering)</vt:lpstr>
      <vt:lpstr>幻灯片 9</vt:lpstr>
      <vt:lpstr>A Brief History of Statistical Learning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QINLEI</cp:lastModifiedBy>
  <cp:revision>44</cp:revision>
  <dcterms:created xsi:type="dcterms:W3CDTF">2013-08-14T17:09:52Z</dcterms:created>
  <dcterms:modified xsi:type="dcterms:W3CDTF">2016-09-04T06:31:02Z</dcterms:modified>
</cp:coreProperties>
</file>