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12/11/2016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CD4DD5-806B-41C2-A8ED-19FCE2F10CB9}"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E8E18-6CEB-494E-8029-7114B58FC1C1}"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8C9E76-8D6C-453D-8115-608C4E989316}"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A2BF6C-FE5D-48DB-8C27-56DF71723681}" type="datetime1">
              <a:rPr lang="en-US" altLang="zh-CN" smtClean="0"/>
              <a:pPr/>
              <a:t>12/11/2016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4BACC0-B081-451A-8D18-DEBFF44C9937}"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C5A68A-1068-400B-B20F-889B2919C2FB}" type="datetime1">
              <a:rPr lang="en-US" altLang="zh-CN" smtClean="0"/>
              <a:pPr/>
              <a:t>12/11/2016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28735-1BC0-4FDD-A2AF-7BF7196577B1}" type="datetime1">
              <a:rPr lang="en-US" altLang="zh-CN" smtClean="0"/>
              <a:pPr/>
              <a:t>12/11/2016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5297A-A6DF-4328-AD13-D977D9C0679B}" type="datetime1">
              <a:rPr lang="en-US" altLang="zh-CN" smtClean="0"/>
              <a:pPr/>
              <a:t>12/11/2016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461D43-AFC3-42E4-A94C-D076529E3B2D}"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A078F-1D55-4FEF-8E2F-0D9525D1BBEF}" type="datetime1">
              <a:rPr lang="en-US" altLang="zh-CN" smtClean="0"/>
              <a:pPr/>
              <a:t>12/11/2016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16F9098-4F98-4D51-8515-7AC910110F86}" type="datetime1">
              <a:rPr lang="en-US" altLang="zh-CN" smtClean="0"/>
              <a:pPr/>
              <a:t>12/11/2016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smtClean="0"/>
              <a:t>数据挖掘与统计计算</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smtClean="0"/>
              <a:t>Chapter 2</a:t>
            </a:r>
            <a:r>
              <a:rPr lang="en-US" altLang="zh-CN" sz="4600" dirty="0" smtClean="0"/>
              <a:t/>
            </a:r>
            <a:br>
              <a:rPr lang="en-US" altLang="zh-CN" sz="4600" dirty="0" smtClean="0"/>
            </a:br>
            <a:r>
              <a:rPr lang="en-US" altLang="zh-CN" sz="4600" dirty="0" smtClean="0"/>
              <a:t>statistical learning</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5589464B-B0C2-4C0A-A8DC-050773E65CAA}"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 xmlns:p14="http://schemas.microsoft.com/office/powerpoint/2010/main"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122" name="Picture 2"/>
          <p:cNvPicPr>
            <a:picLocks noGrp="1" noChangeAspect="1" noChangeArrowheads="1"/>
          </p:cNvPicPr>
          <p:nvPr>
            <p:ph idx="1"/>
          </p:nvPr>
        </p:nvPicPr>
        <p:blipFill>
          <a:blip r:embed="rId2"/>
          <a:srcRect/>
          <a:stretch>
            <a:fillRect/>
          </a:stretch>
        </p:blipFill>
        <p:spPr bwMode="auto">
          <a:xfrm>
            <a:off x="1815354" y="1706937"/>
            <a:ext cx="5513294" cy="4428843"/>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9BA91997-B584-436C-AC9B-6231D02A4FEC}"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10</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Non-parametric Methods</a:t>
            </a:r>
            <a:br>
              <a:rPr lang="en-US" dirty="0" smtClean="0"/>
            </a:br>
            <a:r>
              <a:rPr lang="en-US" dirty="0" smtClean="0"/>
              <a:t/>
            </a:r>
            <a:br>
              <a:rPr lang="en-US" dirty="0" smtClean="0"/>
            </a:br>
            <a:r>
              <a:rPr lang="en-US" dirty="0" smtClean="0"/>
              <a:t>Non-parametric methods do not make explicit assumptions about the functional form of </a:t>
            </a:r>
            <a:r>
              <a:rPr lang="en-US" i="1" dirty="0" smtClean="0"/>
              <a:t>f</a:t>
            </a:r>
            <a:r>
              <a:rPr lang="en-US" dirty="0" smtClean="0"/>
              <a:t>. Instead they seek an estimate of </a:t>
            </a:r>
            <a:r>
              <a:rPr lang="en-US" i="1" dirty="0" smtClean="0"/>
              <a:t>f </a:t>
            </a:r>
            <a:r>
              <a:rPr lang="en-US" dirty="0" smtClean="0"/>
              <a:t>that gets as close to the data points as possible without being too rough or wiggly. Such approaches can have a major advantage over parametric approaches: by avoiding the assumption of a particular functional form for </a:t>
            </a:r>
            <a:r>
              <a:rPr lang="en-US" i="1" dirty="0" smtClean="0"/>
              <a:t>f</a:t>
            </a:r>
            <a:r>
              <a:rPr lang="en-US" dirty="0" smtClean="0"/>
              <a:t>, they have the potential to accurately fit a wider range of possible shapes for </a:t>
            </a:r>
            <a:r>
              <a:rPr lang="en-US" i="1" dirty="0" smtClean="0"/>
              <a:t>f</a:t>
            </a: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6842EA14-F8C8-414E-9451-3FD57187541F}"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11</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7" name="Picture 3"/>
          <p:cNvPicPr>
            <a:picLocks noGrp="1" noChangeAspect="1" noChangeArrowheads="1"/>
          </p:cNvPicPr>
          <p:nvPr>
            <p:ph idx="1"/>
          </p:nvPr>
        </p:nvPicPr>
        <p:blipFill>
          <a:blip r:embed="rId2"/>
          <a:srcRect/>
          <a:stretch>
            <a:fillRect/>
          </a:stretch>
        </p:blipFill>
        <p:spPr bwMode="auto">
          <a:xfrm>
            <a:off x="1855694" y="1702517"/>
            <a:ext cx="5688106" cy="4411442"/>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C2D39B08-4488-482F-9046-23274C9F3D1A}"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12</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2.1.3 The Trade-Off Between Prediction Accuracy and Model Interpretability</a:t>
            </a:r>
            <a:endParaRPr lang="zh-CN" altLang="en-US" dirty="0"/>
          </a:p>
        </p:txBody>
      </p:sp>
      <p:sp>
        <p:nvSpPr>
          <p:cNvPr id="3" name="内容占位符 2"/>
          <p:cNvSpPr>
            <a:spLocks noGrp="1"/>
          </p:cNvSpPr>
          <p:nvPr>
            <p:ph idx="1"/>
          </p:nvPr>
        </p:nvSpPr>
        <p:spPr>
          <a:xfrm>
            <a:off x="457200" y="1990164"/>
            <a:ext cx="8229600" cy="4486835"/>
          </a:xfrm>
        </p:spPr>
        <p:txBody>
          <a:bodyPr>
            <a:normAutofit fontScale="85000" lnSpcReduction="20000"/>
          </a:bodyPr>
          <a:lstStyle/>
          <a:p>
            <a:r>
              <a:rPr lang="en-US" sz="2600" dirty="0" smtClean="0"/>
              <a:t>We have established that when inference is the goal, there are clear advantages to using simple and relatively inflexible statistical learning methods. </a:t>
            </a:r>
          </a:p>
          <a:p>
            <a:endParaRPr lang="en-US" sz="2600" dirty="0" smtClean="0"/>
          </a:p>
          <a:p>
            <a:r>
              <a:rPr lang="en-US" sz="2600" dirty="0" smtClean="0"/>
              <a:t>In some settings, however, we are only interested in prediction, and the interpretability of the predictive model is simply not of interest. For instance, if we seek to develop an algorithm to predict the price of a stock, our sole requirement for the algorithm is that it predict accurately—interpretability is not a concern. In this setting, we might expect that it will be best to use the most flexible model available. </a:t>
            </a:r>
            <a:br>
              <a:rPr lang="en-US" sz="2600"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EF2C8D6-9D6C-4D0F-A8CE-67A38784DE18}"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13</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285875" y="1905000"/>
            <a:ext cx="6572250" cy="4267200"/>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D804EC5C-FEFB-422E-AE6E-B65FC6802C1F}"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14</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2.1.4 Supervised Versus Unsupervised Learning</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Most statistical learning problems fall into one of two categories: </a:t>
            </a:r>
            <a:r>
              <a:rPr lang="en-US" i="1" dirty="0" smtClean="0"/>
              <a:t>supervised </a:t>
            </a:r>
            <a:r>
              <a:rPr lang="en-US" dirty="0" smtClean="0"/>
              <a:t>or </a:t>
            </a:r>
            <a:r>
              <a:rPr lang="en-US" i="1" dirty="0" smtClean="0"/>
              <a:t>unsupervised</a:t>
            </a:r>
            <a:r>
              <a:rPr lang="en-US" dirty="0" smtClean="0"/>
              <a:t>.</a:t>
            </a:r>
            <a:br>
              <a:rPr lang="en-US" dirty="0" smtClean="0"/>
            </a:br>
            <a:endParaRPr lang="en-US" dirty="0" smtClean="0"/>
          </a:p>
          <a:p>
            <a:r>
              <a:rPr lang="en-US" i="1" dirty="0" smtClean="0"/>
              <a:t>Supervised</a:t>
            </a:r>
            <a:r>
              <a:rPr lang="zh-CN" altLang="en-US" i="1" dirty="0" smtClean="0"/>
              <a:t>：</a:t>
            </a:r>
            <a:r>
              <a:rPr lang="en-US" dirty="0" smtClean="0"/>
              <a:t>We wish to fit a model that relates the response to the predictors, with the aim of accurately predicting the response for future observations (prediction) or better understanding the relationship between the response and the predictors (inference).</a:t>
            </a:r>
            <a:br>
              <a:rPr lang="en-US" dirty="0" smtClean="0"/>
            </a:br>
            <a:endParaRPr lang="en-US" dirty="0" smtClean="0"/>
          </a:p>
          <a:p>
            <a:r>
              <a:rPr lang="en-US" i="1" dirty="0" smtClean="0"/>
              <a:t>Unsupervised</a:t>
            </a:r>
            <a:r>
              <a:rPr lang="zh-CN" altLang="en-US" i="1" dirty="0" smtClean="0"/>
              <a:t>：</a:t>
            </a:r>
            <a:r>
              <a:rPr lang="en-US" dirty="0" smtClean="0"/>
              <a:t> It is not possible to fit a linear regression model, since there is no response variable to predict. In this setting, we are in some sense working blind; the situation is referred to as </a:t>
            </a:r>
            <a:r>
              <a:rPr lang="en-US" i="1" dirty="0" smtClean="0"/>
              <a:t>unsupervised </a:t>
            </a:r>
            <a:r>
              <a:rPr lang="en-US" dirty="0" smtClean="0"/>
              <a:t>because we lack a response variable that can supervise our analysis.</a:t>
            </a: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en-US" dirty="0" smtClean="0"/>
          </a:p>
          <a:p>
            <a:r>
              <a:rPr lang="en-US" altLang="zh-CN" dirty="0" smtClean="0"/>
              <a:t>S</a:t>
            </a:r>
            <a:r>
              <a:rPr lang="en-US" dirty="0" smtClean="0"/>
              <a:t>emi-supervised learning problem</a:t>
            </a:r>
            <a:r>
              <a:rPr lang="zh-CN" altLang="en-US" dirty="0" smtClean="0"/>
              <a:t>：</a:t>
            </a:r>
            <a:endParaRPr lang="en-US" dirty="0" smtClean="0"/>
          </a:p>
          <a:p>
            <a:r>
              <a:rPr lang="en-US" dirty="0" smtClean="0"/>
              <a:t>For </a:t>
            </a:r>
            <a:r>
              <a:rPr lang="en-US" i="1" dirty="0" smtClean="0"/>
              <a:t>m </a:t>
            </a:r>
            <a:r>
              <a:rPr lang="en-US" dirty="0" smtClean="0"/>
              <a:t>of the observations, where </a:t>
            </a:r>
            <a:r>
              <a:rPr lang="en-US" i="1" dirty="0" smtClean="0"/>
              <a:t>m &lt; n</a:t>
            </a:r>
            <a:r>
              <a:rPr lang="en-US" dirty="0" smtClean="0"/>
              <a:t>, we have both predictor measurements and a response measurement. For the remaining </a:t>
            </a:r>
            <a:r>
              <a:rPr lang="en-US" i="1" dirty="0" smtClean="0"/>
              <a:t>n − m </a:t>
            </a:r>
            <a:r>
              <a:rPr lang="en-US" dirty="0" smtClean="0"/>
              <a:t>observations, we have predictor</a:t>
            </a:r>
            <a:br>
              <a:rPr lang="en-US" dirty="0" smtClean="0"/>
            </a:br>
            <a:r>
              <a:rPr lang="en-US" dirty="0" smtClean="0"/>
              <a:t>measurements but no response measurement.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fr-FR" i="1" dirty="0" smtClean="0"/>
              <a:t>2.1.5 Regression Versus Classification Problems</a:t>
            </a:r>
            <a:endParaRPr lang="zh-CN" altLang="en-US" dirty="0"/>
          </a:p>
        </p:txBody>
      </p:sp>
      <p:sp>
        <p:nvSpPr>
          <p:cNvPr id="3" name="内容占位符 2"/>
          <p:cNvSpPr>
            <a:spLocks noGrp="1"/>
          </p:cNvSpPr>
          <p:nvPr>
            <p:ph idx="1"/>
          </p:nvPr>
        </p:nvSpPr>
        <p:spPr/>
        <p:txBody>
          <a:bodyPr/>
          <a:lstStyle/>
          <a:p>
            <a:endParaRPr lang="en-US" dirty="0" smtClean="0"/>
          </a:p>
          <a:p>
            <a:endParaRPr lang="en-US" dirty="0" smtClean="0"/>
          </a:p>
          <a:p>
            <a:r>
              <a:rPr lang="en-US" dirty="0" smtClean="0"/>
              <a:t>We tend to refer to problems with a quantitative response as </a:t>
            </a:r>
            <a:r>
              <a:rPr lang="en-US" i="1" dirty="0" smtClean="0"/>
              <a:t>regression </a:t>
            </a:r>
            <a:r>
              <a:rPr lang="en-US" dirty="0" smtClean="0"/>
              <a:t>problems, while those involving a qualitative response are often referred to as </a:t>
            </a:r>
            <a:r>
              <a:rPr lang="en-US" i="1" dirty="0" smtClean="0"/>
              <a:t>classification </a:t>
            </a:r>
            <a:r>
              <a:rPr lang="en-US" dirty="0" smtClean="0"/>
              <a:t>problems.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2.2 Assessing Model Accuracy</a:t>
            </a:r>
            <a:endParaRPr lang="zh-CN" altLang="en-US" i="1" dirty="0"/>
          </a:p>
        </p:txBody>
      </p:sp>
      <p:sp>
        <p:nvSpPr>
          <p:cNvPr id="3" name="内容占位符 2"/>
          <p:cNvSpPr>
            <a:spLocks noGrp="1"/>
          </p:cNvSpPr>
          <p:nvPr>
            <p:ph idx="1"/>
          </p:nvPr>
        </p:nvSpPr>
        <p:spPr/>
        <p:txBody>
          <a:bodyPr>
            <a:normAutofit lnSpcReduction="10000"/>
          </a:bodyPr>
          <a:lstStyle/>
          <a:p>
            <a:r>
              <a:rPr lang="en-US" i="1" dirty="0" smtClean="0"/>
              <a:t>There is no free lunch in statistics: </a:t>
            </a:r>
            <a:r>
              <a:rPr lang="en-US" dirty="0" smtClean="0"/>
              <a:t>no one method dominates all others over all possible data sets. On a particular data set, one specific method may work best, but some other method may work better on a similar but different data set.</a:t>
            </a:r>
          </a:p>
          <a:p>
            <a:endParaRPr lang="en-US" dirty="0" smtClean="0"/>
          </a:p>
          <a:p>
            <a:r>
              <a:rPr lang="en-US" dirty="0" smtClean="0"/>
              <a:t>In this section, we discuss some of the most important concepts that arise in selecting a statistical learning procedure for a specific data set.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2.2.1 Measuring the Quality of Fit</a:t>
            </a:r>
            <a:endParaRPr lang="zh-CN" altLang="en-US" dirty="0"/>
          </a:p>
        </p:txBody>
      </p:sp>
      <p:sp>
        <p:nvSpPr>
          <p:cNvPr id="3" name="内容占位符 2"/>
          <p:cNvSpPr>
            <a:spLocks noGrp="1"/>
          </p:cNvSpPr>
          <p:nvPr>
            <p:ph idx="1"/>
          </p:nvPr>
        </p:nvSpPr>
        <p:spPr>
          <a:xfrm>
            <a:off x="457200" y="1524000"/>
            <a:ext cx="8229600" cy="1282849"/>
          </a:xfrm>
        </p:spPr>
        <p:txBody>
          <a:bodyPr>
            <a:normAutofit/>
          </a:bodyPr>
          <a:lstStyle/>
          <a:p>
            <a:r>
              <a:rPr lang="en-US" dirty="0" smtClean="0"/>
              <a:t>In the regression setting, the most commonly-used measure is the </a:t>
            </a:r>
            <a:r>
              <a:rPr lang="en-US" i="1" dirty="0" smtClean="0"/>
              <a:t>mean squared error </a:t>
            </a:r>
            <a:r>
              <a:rPr lang="en-US" dirty="0" smtClean="0"/>
              <a:t>(MSE), given by</a:t>
            </a: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1026" name="Picture 2"/>
          <p:cNvPicPr>
            <a:picLocks noChangeAspect="1" noChangeArrowheads="1"/>
          </p:cNvPicPr>
          <p:nvPr/>
        </p:nvPicPr>
        <p:blipFill>
          <a:blip r:embed="rId2"/>
          <a:srcRect/>
          <a:stretch>
            <a:fillRect/>
          </a:stretch>
        </p:blipFill>
        <p:spPr bwMode="auto">
          <a:xfrm>
            <a:off x="893333" y="2402036"/>
            <a:ext cx="3162300" cy="809625"/>
          </a:xfrm>
          <a:prstGeom prst="rect">
            <a:avLst/>
          </a:prstGeom>
          <a:noFill/>
          <a:ln w="9525">
            <a:noFill/>
            <a:miter lim="800000"/>
            <a:headEnd/>
            <a:tailEnd/>
          </a:ln>
          <a:effectLst/>
        </p:spPr>
      </p:pic>
      <p:sp>
        <p:nvSpPr>
          <p:cNvPr id="8" name="矩形 7"/>
          <p:cNvSpPr/>
          <p:nvPr/>
        </p:nvSpPr>
        <p:spPr>
          <a:xfrm>
            <a:off x="753035" y="3211661"/>
            <a:ext cx="7476565" cy="3416320"/>
          </a:xfrm>
          <a:prstGeom prst="rect">
            <a:avLst/>
          </a:prstGeom>
        </p:spPr>
        <p:txBody>
          <a:bodyPr wrap="square">
            <a:spAutoFit/>
          </a:bodyPr>
          <a:lstStyle/>
          <a:p>
            <a:r>
              <a:rPr lang="en-US" sz="2400" dirty="0" smtClean="0"/>
              <a:t>The MSE is computed using the training data that was used to fit the model, and so should more accurately be referred to as the </a:t>
            </a:r>
            <a:r>
              <a:rPr lang="en-US" sz="2400" i="1" dirty="0" smtClean="0"/>
              <a:t>training MSE</a:t>
            </a:r>
            <a:r>
              <a:rPr lang="en-US" sz="2400" dirty="0" smtClean="0"/>
              <a:t>. But in general, we do not really care how well the method works training on the training data. Rather, </a:t>
            </a:r>
            <a:r>
              <a:rPr lang="en-US" sz="2400" i="1" dirty="0" smtClean="0"/>
              <a:t>we are interested in the accuracy of the predictions that we obtain when we apply our method to previously unseen test data</a:t>
            </a:r>
            <a:r>
              <a:rPr lang="en-US" sz="2400" dirty="0" smtClean="0"/>
              <a:t>. </a:t>
            </a:r>
            <a:br>
              <a:rPr lang="en-US" sz="2400" dirty="0" smtClean="0"/>
            </a:br>
            <a:endParaRPr lang="zh-CN" altLang="en-US" sz="2400" dirty="0"/>
          </a:p>
        </p:txBody>
      </p:sp>
      <p:pic>
        <p:nvPicPr>
          <p:cNvPr id="1027" name="Picture 3"/>
          <p:cNvPicPr>
            <a:picLocks noChangeAspect="1" noChangeArrowheads="1"/>
          </p:cNvPicPr>
          <p:nvPr/>
        </p:nvPicPr>
        <p:blipFill>
          <a:blip r:embed="rId3"/>
          <a:srcRect/>
          <a:stretch>
            <a:fillRect/>
          </a:stretch>
        </p:blipFill>
        <p:spPr bwMode="auto">
          <a:xfrm>
            <a:off x="4726866" y="2502049"/>
            <a:ext cx="2324986" cy="609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30000"/>
              </a:lnSpc>
              <a:spcAft>
                <a:spcPts val="100"/>
              </a:spcAft>
            </a:pPr>
            <a:r>
              <a:rPr lang="en-US" sz="3500" dirty="0" smtClean="0">
                <a:latin typeface="CMR10"/>
              </a:rPr>
              <a:t>2.1  What Is Statistical Learning? </a:t>
            </a:r>
            <a:br>
              <a:rPr lang="en-US" sz="3500" dirty="0" smtClean="0">
                <a:latin typeface="CMR10"/>
              </a:rPr>
            </a:br>
            <a:r>
              <a:rPr lang="en-US" sz="3500" dirty="0" smtClean="0">
                <a:latin typeface="CMR10"/>
              </a:rPr>
              <a:t>    2.1.1 Why Estimate </a:t>
            </a:r>
            <a:r>
              <a:rPr lang="en-US" sz="3500" i="1" dirty="0" smtClean="0">
                <a:latin typeface="CMMI10"/>
              </a:rPr>
              <a:t>f </a:t>
            </a:r>
            <a:r>
              <a:rPr lang="en-US" sz="3500" dirty="0" smtClean="0">
                <a:latin typeface="CMR10"/>
              </a:rPr>
              <a:t>? </a:t>
            </a:r>
            <a:br>
              <a:rPr lang="en-US" sz="3500" dirty="0" smtClean="0">
                <a:latin typeface="CMR10"/>
              </a:rPr>
            </a:br>
            <a:r>
              <a:rPr lang="en-US" sz="3500" dirty="0" smtClean="0">
                <a:latin typeface="CMR10"/>
              </a:rPr>
              <a:t>    2.1.2 How Do We Estimate </a:t>
            </a:r>
            <a:r>
              <a:rPr lang="en-US" sz="3500" i="1" dirty="0" smtClean="0">
                <a:latin typeface="CMMI10"/>
              </a:rPr>
              <a:t>f </a:t>
            </a:r>
            <a:r>
              <a:rPr lang="en-US" sz="3500" dirty="0" smtClean="0">
                <a:latin typeface="CMR10"/>
              </a:rPr>
              <a:t>? </a:t>
            </a:r>
            <a:br>
              <a:rPr lang="en-US" sz="3500" dirty="0" smtClean="0">
                <a:latin typeface="CMR10"/>
              </a:rPr>
            </a:br>
            <a:r>
              <a:rPr lang="en-US" sz="3500" dirty="0" smtClean="0">
                <a:latin typeface="CMR10"/>
              </a:rPr>
              <a:t>    2.1.3 The Trade-Off Between Prediction Accuracy</a:t>
            </a:r>
            <a:br>
              <a:rPr lang="en-US" sz="3500" dirty="0" smtClean="0">
                <a:latin typeface="CMR10"/>
              </a:rPr>
            </a:br>
            <a:r>
              <a:rPr lang="en-US" sz="3500" dirty="0" smtClean="0">
                <a:latin typeface="CMR10"/>
              </a:rPr>
              <a:t>             and Model Interpretability </a:t>
            </a:r>
            <a:br>
              <a:rPr lang="en-US" sz="3500" dirty="0" smtClean="0">
                <a:latin typeface="CMR10"/>
              </a:rPr>
            </a:br>
            <a:r>
              <a:rPr lang="en-US" sz="3500" dirty="0" smtClean="0">
                <a:latin typeface="CMR10"/>
              </a:rPr>
              <a:t>    2.1.4 Supervised Versus Unsupervised Learning </a:t>
            </a:r>
            <a:br>
              <a:rPr lang="en-US" sz="3500" dirty="0" smtClean="0">
                <a:latin typeface="CMR10"/>
              </a:rPr>
            </a:br>
            <a:r>
              <a:rPr lang="en-US" sz="3500" dirty="0" smtClean="0">
                <a:latin typeface="CMR10"/>
              </a:rPr>
              <a:t>    2.1.5 Regression Versus Classification Problems . </a:t>
            </a:r>
            <a:br>
              <a:rPr lang="en-US" sz="3500" dirty="0" smtClean="0">
                <a:latin typeface="CMR10"/>
              </a:rPr>
            </a:br>
            <a:endParaRPr lang="en-US" sz="3500" dirty="0" smtClean="0">
              <a:latin typeface="CMR10"/>
            </a:endParaRPr>
          </a:p>
          <a:p>
            <a:pPr>
              <a:lnSpc>
                <a:spcPct val="130000"/>
              </a:lnSpc>
              <a:spcAft>
                <a:spcPts val="100"/>
              </a:spcAft>
            </a:pPr>
            <a:r>
              <a:rPr lang="en-US" sz="3500" dirty="0" smtClean="0">
                <a:latin typeface="CMR10"/>
              </a:rPr>
              <a:t>2.2  Assessing Model Accuracy </a:t>
            </a:r>
            <a:br>
              <a:rPr lang="en-US" sz="3500" dirty="0" smtClean="0">
                <a:latin typeface="CMR10"/>
              </a:rPr>
            </a:br>
            <a:r>
              <a:rPr lang="en-US" sz="3500" dirty="0" smtClean="0">
                <a:latin typeface="CMR10"/>
              </a:rPr>
              <a:t>    2.2.1 Measuring the Quality of Fit </a:t>
            </a:r>
            <a:br>
              <a:rPr lang="en-US" sz="3500" dirty="0" smtClean="0">
                <a:latin typeface="CMR10"/>
              </a:rPr>
            </a:br>
            <a:r>
              <a:rPr lang="en-US" sz="3500" dirty="0" smtClean="0">
                <a:latin typeface="CMR10"/>
              </a:rPr>
              <a:t>    2.2.2 The Bias-Variance Trade-Off </a:t>
            </a:r>
            <a:br>
              <a:rPr lang="en-US" sz="3500" dirty="0" smtClean="0">
                <a:latin typeface="CMR10"/>
              </a:rPr>
            </a:br>
            <a:r>
              <a:rPr lang="en-US" sz="3500" dirty="0" smtClean="0">
                <a:latin typeface="CMR10"/>
              </a:rPr>
              <a:t>    2.2.3 The Classification Setting </a:t>
            </a:r>
            <a:r>
              <a:rPr lang="en-US" dirty="0" smtClean="0">
                <a:latin typeface="CMR10"/>
              </a:rPr>
              <a:t/>
            </a:r>
            <a:br>
              <a:rPr lang="en-US" dirty="0" smtClean="0">
                <a:latin typeface="CMR10"/>
              </a:rPr>
            </a:br>
            <a:r>
              <a:rPr lang="en-US" dirty="0" smtClean="0">
                <a:solidFill>
                  <a:srgbClr val="131413"/>
                </a:solidFill>
                <a:latin typeface="CMR10"/>
              </a:rPr>
              <a:t/>
            </a:r>
            <a:br>
              <a:rPr lang="en-US" dirty="0" smtClean="0">
                <a:solidFill>
                  <a:srgbClr val="131413"/>
                </a:solidFill>
                <a:latin typeface="CMR10"/>
              </a:rPr>
            </a:br>
            <a:r>
              <a:rPr lang="en-US" dirty="0" smtClean="0">
                <a:solidFill>
                  <a:srgbClr val="131413"/>
                </a:solidFill>
                <a:latin typeface="CMR10"/>
              </a:rPr>
              <a:t> </a:t>
            </a: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91FA986B-9D10-4DDB-862A-3C86CB32C4E6}"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2</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In that case, one might imagine simply selecting a statistical learning method that minimizes the training MSE. This seems like it might be a sensible approach,</a:t>
            </a:r>
            <a:br>
              <a:rPr lang="en-US" dirty="0" smtClean="0"/>
            </a:br>
            <a:r>
              <a:rPr lang="en-US" dirty="0" smtClean="0"/>
              <a:t>since the training MSE and the test MSE appear to be closely related. Unfortunately, there is a fundamental problem with this strategy: there is no guarantee that the method with the lowest training MSE will also have the lowest test MSE.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457200" y="1815801"/>
            <a:ext cx="8229600" cy="444559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2.2.2 The Bias-Variance Trade-Off</a:t>
            </a: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190750" y="1524000"/>
            <a:ext cx="4762500" cy="600075"/>
          </a:xfrm>
          <a:prstGeom prst="rect">
            <a:avLst/>
          </a:prstGeom>
          <a:noFill/>
          <a:ln w="9525">
            <a:noFill/>
            <a:miter lim="800000"/>
            <a:headEnd/>
            <a:tailEnd/>
          </a:ln>
          <a:effectLst/>
        </p:spPr>
      </p:pic>
      <p:sp>
        <p:nvSpPr>
          <p:cNvPr id="8" name="矩形 7"/>
          <p:cNvSpPr/>
          <p:nvPr/>
        </p:nvSpPr>
        <p:spPr>
          <a:xfrm>
            <a:off x="457200" y="2259106"/>
            <a:ext cx="8229600" cy="2862322"/>
          </a:xfrm>
          <a:prstGeom prst="rect">
            <a:avLst/>
          </a:prstGeom>
        </p:spPr>
        <p:txBody>
          <a:bodyPr wrap="square">
            <a:spAutoFit/>
          </a:bodyPr>
          <a:lstStyle/>
          <a:p>
            <a:r>
              <a:rPr lang="en-US" sz="2400" i="1" dirty="0" smtClean="0"/>
              <a:t>Variance </a:t>
            </a:r>
            <a:r>
              <a:rPr lang="en-US" sz="2400" dirty="0" smtClean="0"/>
              <a:t>refers to the amount by which </a:t>
            </a:r>
            <a:r>
              <a:rPr lang="en-US" sz="2400" i="1" dirty="0" smtClean="0"/>
              <a:t>f </a:t>
            </a:r>
            <a:r>
              <a:rPr lang="en-US" sz="2400" dirty="0" smtClean="0"/>
              <a:t>ˆ would change if we estimated it using a different training data set. Since the training data are used to fit the statistical learning method, different training data sets will result in a different </a:t>
            </a:r>
            <a:r>
              <a:rPr lang="en-US" sz="2400" i="1" dirty="0" smtClean="0"/>
              <a:t>f </a:t>
            </a:r>
            <a:r>
              <a:rPr lang="en-US" sz="2400" dirty="0" smtClean="0"/>
              <a:t>ˆ. But ideally the estimate for </a:t>
            </a:r>
            <a:r>
              <a:rPr lang="en-US" sz="2400" i="1" dirty="0" smtClean="0"/>
              <a:t>f </a:t>
            </a:r>
            <a:r>
              <a:rPr lang="en-US" sz="2400" dirty="0" smtClean="0"/>
              <a:t>should not vary too much between training sets.</a:t>
            </a:r>
            <a:r>
              <a:rPr lang="en-US" dirty="0" smtClean="0"/>
              <a:t/>
            </a:r>
            <a:br>
              <a:rPr lang="en-US" dirty="0" smtClean="0"/>
            </a:br>
            <a:r>
              <a:rPr lang="en-US" dirty="0" smtClean="0"/>
              <a:t/>
            </a:r>
            <a:br>
              <a:rPr lang="en-US" dirty="0" smtClean="0"/>
            </a:br>
            <a:endParaRPr lang="zh-CN" altLang="en-US" dirty="0"/>
          </a:p>
        </p:txBody>
      </p:sp>
      <p:sp>
        <p:nvSpPr>
          <p:cNvPr id="9" name="矩形 8"/>
          <p:cNvSpPr/>
          <p:nvPr/>
        </p:nvSpPr>
        <p:spPr>
          <a:xfrm>
            <a:off x="457200" y="4830184"/>
            <a:ext cx="8229600" cy="1938992"/>
          </a:xfrm>
          <a:prstGeom prst="rect">
            <a:avLst/>
          </a:prstGeom>
        </p:spPr>
        <p:txBody>
          <a:bodyPr wrap="square">
            <a:spAutoFit/>
          </a:bodyPr>
          <a:lstStyle/>
          <a:p>
            <a:r>
              <a:rPr lang="en-US" sz="2400" i="1" dirty="0" smtClean="0"/>
              <a:t>Bias </a:t>
            </a:r>
            <a:r>
              <a:rPr lang="en-US" sz="2400" dirty="0" smtClean="0"/>
              <a:t>refers to the error that is introduced by approximating a real-life problem, which may be extremely complicated, by a much simpler model.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2154852"/>
            <a:ext cx="8229600" cy="32992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2.2.3 The Classification Setting</a:t>
            </a:r>
            <a:endParaRPr lang="zh-CN" altLang="en-US" dirty="0"/>
          </a:p>
        </p:txBody>
      </p:sp>
      <p:sp>
        <p:nvSpPr>
          <p:cNvPr id="3" name="内容占位符 2"/>
          <p:cNvSpPr>
            <a:spLocks noGrp="1"/>
          </p:cNvSpPr>
          <p:nvPr>
            <p:ph idx="1"/>
          </p:nvPr>
        </p:nvSpPr>
        <p:spPr>
          <a:xfrm>
            <a:off x="457200" y="1600200"/>
            <a:ext cx="8229600" cy="1799216"/>
          </a:xfrm>
        </p:spPr>
        <p:txBody>
          <a:bodyPr>
            <a:noAutofit/>
          </a:bodyPr>
          <a:lstStyle/>
          <a:p>
            <a:r>
              <a:rPr lang="en-US" dirty="0" smtClean="0"/>
              <a:t>The most common approach for quantifying the accuracy of our estimate </a:t>
            </a:r>
            <a:r>
              <a:rPr lang="en-US" i="1" dirty="0" smtClean="0"/>
              <a:t>f </a:t>
            </a:r>
            <a:r>
              <a:rPr lang="en-US" dirty="0" smtClean="0"/>
              <a:t>ˆ is the training </a:t>
            </a:r>
            <a:r>
              <a:rPr lang="en-US" i="1" dirty="0" smtClean="0"/>
              <a:t>error rate</a:t>
            </a:r>
            <a:r>
              <a:rPr lang="en-US" dirty="0" smtClean="0"/>
              <a:t>, the proportion of mistakes that are made if we apply our estimate </a:t>
            </a:r>
            <a:r>
              <a:rPr lang="en-US" i="1" dirty="0" smtClean="0"/>
              <a:t>f </a:t>
            </a:r>
            <a:r>
              <a:rPr lang="en-US" dirty="0" smtClean="0"/>
              <a:t>ˆ to the training observations: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pic>
        <p:nvPicPr>
          <p:cNvPr id="5123" name="Picture 3"/>
          <p:cNvPicPr>
            <a:picLocks noChangeAspect="1" noChangeArrowheads="1"/>
          </p:cNvPicPr>
          <p:nvPr/>
        </p:nvPicPr>
        <p:blipFill>
          <a:blip r:embed="rId2"/>
          <a:srcRect/>
          <a:stretch>
            <a:fillRect/>
          </a:stretch>
        </p:blipFill>
        <p:spPr bwMode="auto">
          <a:xfrm>
            <a:off x="3212950" y="3399415"/>
            <a:ext cx="2011334" cy="774551"/>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3212950" y="4528355"/>
            <a:ext cx="2216847" cy="63531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The </a:t>
            </a:r>
            <a:r>
              <a:rPr lang="en-US" i="1" dirty="0" err="1" smtClean="0"/>
              <a:t>Bayes</a:t>
            </a:r>
            <a:r>
              <a:rPr lang="en-US" i="1" dirty="0" smtClean="0"/>
              <a:t> Classifier</a:t>
            </a:r>
            <a:endParaRPr lang="zh-CN" altLang="en-US" i="1" dirty="0"/>
          </a:p>
        </p:txBody>
      </p:sp>
      <p:sp>
        <p:nvSpPr>
          <p:cNvPr id="3" name="内容占位符 2"/>
          <p:cNvSpPr>
            <a:spLocks noGrp="1"/>
          </p:cNvSpPr>
          <p:nvPr>
            <p:ph idx="1"/>
          </p:nvPr>
        </p:nvSpPr>
        <p:spPr>
          <a:xfrm>
            <a:off x="457200" y="1600200"/>
            <a:ext cx="8229600" cy="2756647"/>
          </a:xfrm>
        </p:spPr>
        <p:txBody>
          <a:bodyPr>
            <a:normAutofit lnSpcReduction="10000"/>
          </a:bodyPr>
          <a:lstStyle/>
          <a:p>
            <a:r>
              <a:rPr lang="en-US" dirty="0" smtClean="0"/>
              <a:t>It is possible to show that the test error rate given in (2.9) is minimized, on average, by a very simple classifier that </a:t>
            </a:r>
            <a:r>
              <a:rPr lang="en-US" i="1" dirty="0" smtClean="0"/>
              <a:t>assigns each observation to the most likely class, given its predictor values</a:t>
            </a:r>
            <a:r>
              <a:rPr lang="en-US" dirty="0" smtClean="0"/>
              <a:t>. In other words, we should simply assign a test observation with predictor vector </a:t>
            </a:r>
            <a:r>
              <a:rPr lang="en-US" i="1" dirty="0" smtClean="0"/>
              <a:t>x</a:t>
            </a:r>
            <a:r>
              <a:rPr lang="en-US" baseline="-25000" dirty="0" smtClean="0"/>
              <a:t>0</a:t>
            </a:r>
            <a:r>
              <a:rPr lang="en-US" dirty="0" smtClean="0"/>
              <a:t> to the class </a:t>
            </a:r>
            <a:r>
              <a:rPr lang="en-US" i="1" dirty="0" smtClean="0"/>
              <a:t>j </a:t>
            </a:r>
            <a:r>
              <a:rPr lang="en-US" dirty="0" smtClean="0"/>
              <a:t>for which</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pic>
        <p:nvPicPr>
          <p:cNvPr id="6146" name="Picture 2"/>
          <p:cNvPicPr>
            <a:picLocks noChangeAspect="1" noChangeArrowheads="1"/>
          </p:cNvPicPr>
          <p:nvPr/>
        </p:nvPicPr>
        <p:blipFill>
          <a:blip r:embed="rId2"/>
          <a:srcRect/>
          <a:stretch>
            <a:fillRect/>
          </a:stretch>
        </p:blipFill>
        <p:spPr bwMode="auto">
          <a:xfrm>
            <a:off x="2628004" y="4013947"/>
            <a:ext cx="3191883" cy="49529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K-Nearest Neighbors</a:t>
            </a:r>
            <a:endParaRPr lang="zh-CN" altLang="en-US" i="1" dirty="0"/>
          </a:p>
        </p:txBody>
      </p:sp>
      <p:sp>
        <p:nvSpPr>
          <p:cNvPr id="3" name="内容占位符 2"/>
          <p:cNvSpPr>
            <a:spLocks noGrp="1"/>
          </p:cNvSpPr>
          <p:nvPr>
            <p:ph idx="1"/>
          </p:nvPr>
        </p:nvSpPr>
        <p:spPr>
          <a:xfrm>
            <a:off x="457200" y="1600200"/>
            <a:ext cx="8229600" cy="2573767"/>
          </a:xfrm>
        </p:spPr>
        <p:txBody>
          <a:bodyPr>
            <a:noAutofit/>
          </a:bodyPr>
          <a:lstStyle/>
          <a:p>
            <a:r>
              <a:rPr lang="en-US" dirty="0" smtClean="0"/>
              <a:t>In theory we would always like to predict qualitative responses using the </a:t>
            </a:r>
            <a:r>
              <a:rPr lang="en-US" dirty="0" err="1" smtClean="0"/>
              <a:t>Bayes</a:t>
            </a:r>
            <a:r>
              <a:rPr lang="en-US" dirty="0" smtClean="0"/>
              <a:t> classifier. But for real data, we do not know the conditional distribution of </a:t>
            </a:r>
            <a:r>
              <a:rPr lang="en-US" i="1" dirty="0" smtClean="0"/>
              <a:t>Y </a:t>
            </a:r>
            <a:r>
              <a:rPr lang="en-US" dirty="0" smtClean="0"/>
              <a:t>given </a:t>
            </a:r>
            <a:r>
              <a:rPr lang="en-US" i="1" dirty="0" smtClean="0"/>
              <a:t>X</a:t>
            </a:r>
            <a:r>
              <a:rPr lang="en-US" dirty="0" smtClean="0"/>
              <a:t>, and so computing the </a:t>
            </a:r>
            <a:r>
              <a:rPr lang="en-US" dirty="0" err="1" smtClean="0"/>
              <a:t>Bayes</a:t>
            </a:r>
            <a:r>
              <a:rPr lang="en-US" dirty="0" smtClean="0"/>
              <a:t> classifier is impossible. </a:t>
            </a:r>
            <a:br>
              <a:rPr lang="en-US" dirty="0" smtClean="0"/>
            </a:br>
            <a:endParaRPr lang="en-US" dirty="0" smtClean="0"/>
          </a:p>
          <a:p>
            <a:r>
              <a:rPr lang="en-US" i="1" dirty="0" smtClean="0"/>
              <a:t>K-nearest neighbors </a:t>
            </a:r>
            <a:r>
              <a:rPr lang="en-US" dirty="0" smtClean="0"/>
              <a:t>(KNN) classifier</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pic>
        <p:nvPicPr>
          <p:cNvPr id="7171" name="Picture 3"/>
          <p:cNvPicPr>
            <a:picLocks noChangeAspect="1" noChangeArrowheads="1"/>
          </p:cNvPicPr>
          <p:nvPr/>
        </p:nvPicPr>
        <p:blipFill>
          <a:blip r:embed="rId2"/>
          <a:srcRect/>
          <a:stretch>
            <a:fillRect/>
          </a:stretch>
        </p:blipFill>
        <p:spPr bwMode="auto">
          <a:xfrm>
            <a:off x="2574720" y="4173967"/>
            <a:ext cx="4295775" cy="762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8773106-DA95-48B6-8D49-32923EF3273D}" type="datetime1">
              <a:rPr lang="en-US" altLang="zh-CN" smtClean="0"/>
              <a:pPr/>
              <a:t>12/11/2016</a:t>
            </a:fld>
            <a:endParaRPr lang="en-US"/>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108037" y="2040465"/>
            <a:ext cx="6831105" cy="365033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
            </a:r>
            <a:br>
              <a:rPr lang="en-US" altLang="zh-CN" sz="4600" dirty="0" smtClean="0"/>
            </a:br>
            <a:r>
              <a:rPr lang="en-US" sz="4800" dirty="0" smtClean="0"/>
              <a:t>Introduction to R</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28</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 xmlns:p14="http://schemas.microsoft.com/office/powerpoint/2010/main" val="2205626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Basic Commands</a:t>
            </a:r>
            <a:br>
              <a:rPr lang="en-US" i="1" dirty="0" smtClean="0"/>
            </a:br>
            <a:r>
              <a:rPr lang="en-US" i="1" dirty="0" smtClean="0"/>
              <a:t>   </a:t>
            </a:r>
            <a:r>
              <a:rPr lang="en-US" altLang="zh-CN" i="1" dirty="0" smtClean="0"/>
              <a:t>vector</a:t>
            </a:r>
            <a:endParaRPr lang="zh-CN" altLang="en-US" dirty="0"/>
          </a:p>
        </p:txBody>
      </p:sp>
      <p:sp>
        <p:nvSpPr>
          <p:cNvPr id="3" name="内容占位符 2"/>
          <p:cNvSpPr>
            <a:spLocks noGrp="1"/>
          </p:cNvSpPr>
          <p:nvPr>
            <p:ph idx="1"/>
          </p:nvPr>
        </p:nvSpPr>
        <p:spPr/>
        <p:txBody>
          <a:bodyPr>
            <a:normAutofit/>
          </a:bodyPr>
          <a:lstStyle/>
          <a:p>
            <a:r>
              <a:rPr lang="en-US" dirty="0" smtClean="0"/>
              <a:t>x &lt;- c(1 ,3 ,2 ,5)</a:t>
            </a:r>
            <a:br>
              <a:rPr lang="en-US" dirty="0" smtClean="0"/>
            </a:br>
            <a:r>
              <a:rPr lang="es-ES" dirty="0" smtClean="0"/>
              <a:t>x = c(1 ,6 ,2)</a:t>
            </a:r>
            <a:br>
              <a:rPr lang="es-ES" dirty="0" smtClean="0"/>
            </a:br>
            <a:r>
              <a:rPr lang="es-ES" dirty="0" smtClean="0"/>
              <a:t>y = c(1 ,4 ,3)</a:t>
            </a:r>
            <a:br>
              <a:rPr lang="es-ES" dirty="0" smtClean="0"/>
            </a:br>
            <a:r>
              <a:rPr lang="en-US" dirty="0" smtClean="0"/>
              <a:t>length (x)</a:t>
            </a:r>
            <a:br>
              <a:rPr lang="en-US" dirty="0" smtClean="0"/>
            </a:br>
            <a:r>
              <a:rPr lang="en-US" dirty="0" smtClean="0"/>
              <a:t>length (y)</a:t>
            </a:r>
            <a:br>
              <a:rPr lang="en-US" dirty="0" smtClean="0"/>
            </a:br>
            <a:r>
              <a:rPr lang="en-US" dirty="0" err="1" smtClean="0"/>
              <a:t>x+y</a:t>
            </a:r>
            <a:r>
              <a:rPr lang="en-US" dirty="0" smtClean="0"/>
              <a:t/>
            </a:r>
            <a:br>
              <a:rPr lang="en-US" dirty="0" smtClean="0"/>
            </a:br>
            <a:r>
              <a:rPr lang="es-ES" dirty="0" smtClean="0"/>
              <a:t>ls()</a:t>
            </a:r>
            <a:br>
              <a:rPr lang="es-ES" dirty="0" smtClean="0"/>
            </a:br>
            <a:r>
              <a:rPr lang="es-ES" dirty="0" smtClean="0"/>
              <a:t>rm(x,y)</a:t>
            </a:r>
            <a:br>
              <a:rPr lang="es-ES" dirty="0" smtClean="0"/>
            </a:br>
            <a:r>
              <a:rPr lang="es-ES" dirty="0" smtClean="0"/>
              <a:t>ls()</a:t>
            </a:r>
            <a:br>
              <a:rPr lang="es-ES" dirty="0" smtClean="0"/>
            </a:br>
            <a:r>
              <a:rPr lang="en-US" dirty="0" err="1" smtClean="0"/>
              <a:t>rm</a:t>
            </a:r>
            <a:r>
              <a:rPr lang="en-US" dirty="0" smtClean="0"/>
              <a:t>( list=</a:t>
            </a:r>
            <a:r>
              <a:rPr lang="en-US" dirty="0" err="1" smtClean="0"/>
              <a:t>ls</a:t>
            </a:r>
            <a:r>
              <a:rPr lang="en-US" dirty="0" smtClean="0"/>
              <a:t>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2.1 What Is Statistical Learning?</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Suppose that we are statistical consultants hired by a</a:t>
            </a:r>
            <a:br>
              <a:rPr lang="en-US" dirty="0" smtClean="0"/>
            </a:br>
            <a:r>
              <a:rPr lang="en-US" dirty="0" smtClean="0"/>
              <a:t>client to provide advice on how to improve sales of a particular product. </a:t>
            </a:r>
          </a:p>
          <a:p>
            <a:endParaRPr lang="en-US" dirty="0" smtClean="0"/>
          </a:p>
          <a:p>
            <a:r>
              <a:rPr lang="en-US" dirty="0" smtClean="0"/>
              <a:t>The Advertising data set consists of the sales of that product in 200 different markets, along with advertising budgets for the product in each of those markets for three different media: TV, radio, and newspaper. </a:t>
            </a:r>
          </a:p>
          <a:p>
            <a:endParaRPr lang="en-US" dirty="0" smtClean="0"/>
          </a:p>
          <a:p>
            <a:r>
              <a:rPr lang="en-US" dirty="0" smtClean="0"/>
              <a:t>our goal is to develop an accurate model that can be used</a:t>
            </a:r>
            <a:br>
              <a:rPr lang="en-US" dirty="0" smtClean="0"/>
            </a:br>
            <a:r>
              <a:rPr lang="en-US" dirty="0" smtClean="0"/>
              <a:t>to predict sales on the basis of the three media budgets.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5ED50CE-DAA5-49B4-898C-EBFD2A8DA0EF}"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3</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Basic Commands</a:t>
            </a:r>
            <a:br>
              <a:rPr lang="en-US" i="1" dirty="0" smtClean="0"/>
            </a:br>
            <a:r>
              <a:rPr lang="en-US" i="1" dirty="0" smtClean="0"/>
              <a:t>   </a:t>
            </a:r>
            <a:r>
              <a:rPr lang="en-US" altLang="zh-CN" i="1" dirty="0" smtClean="0"/>
              <a:t> matrix</a:t>
            </a:r>
            <a:endParaRPr lang="zh-CN" altLang="en-US" dirty="0"/>
          </a:p>
        </p:txBody>
      </p:sp>
      <p:sp>
        <p:nvSpPr>
          <p:cNvPr id="3" name="内容占位符 2"/>
          <p:cNvSpPr>
            <a:spLocks noGrp="1"/>
          </p:cNvSpPr>
          <p:nvPr>
            <p:ph idx="1"/>
          </p:nvPr>
        </p:nvSpPr>
        <p:spPr/>
        <p:txBody>
          <a:bodyPr>
            <a:normAutofit/>
          </a:bodyPr>
          <a:lstStyle/>
          <a:p>
            <a:r>
              <a:rPr lang="en-US" dirty="0" smtClean="0"/>
              <a:t>? matrix</a:t>
            </a:r>
          </a:p>
          <a:p>
            <a:r>
              <a:rPr lang="it-IT" dirty="0" smtClean="0"/>
              <a:t>x= matrix ( data=c(1 ,2 ,3 ,4) , nrow =2, ncol =2)</a:t>
            </a:r>
          </a:p>
          <a:p>
            <a:r>
              <a:rPr lang="fr-FR" dirty="0" smtClean="0"/>
              <a:t>x= matrix (c(1 ,2 ,3 ,4) ,2,2)</a:t>
            </a:r>
            <a:br>
              <a:rPr lang="fr-FR" dirty="0" smtClean="0"/>
            </a:br>
            <a:r>
              <a:rPr lang="en-US" dirty="0" smtClean="0"/>
              <a:t>matrix (c(1 ,2 ,3 ,4) ,2,2, </a:t>
            </a:r>
            <a:r>
              <a:rPr lang="en-US" dirty="0" err="1" smtClean="0"/>
              <a:t>byrow</a:t>
            </a:r>
            <a:r>
              <a:rPr lang="en-US" dirty="0" smtClean="0"/>
              <a:t> =TRUE)</a:t>
            </a:r>
            <a:br>
              <a:rPr lang="en-US" dirty="0" smtClean="0"/>
            </a:br>
            <a:r>
              <a:rPr lang="en-US" dirty="0" err="1" smtClean="0"/>
              <a:t>sqrt</a:t>
            </a:r>
            <a:r>
              <a:rPr lang="en-US" dirty="0" smtClean="0"/>
              <a:t>(x)</a:t>
            </a:r>
          </a:p>
          <a:p>
            <a:r>
              <a:rPr lang="en-US" dirty="0" smtClean="0"/>
              <a:t>x^2</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Basic Commands</a:t>
            </a:r>
            <a:br>
              <a:rPr lang="en-US" i="1" dirty="0" smtClean="0"/>
            </a:br>
            <a:r>
              <a:rPr lang="en-US" i="1" dirty="0" smtClean="0"/>
              <a:t>   </a:t>
            </a:r>
            <a:r>
              <a:rPr lang="en-US" altLang="zh-CN" i="1" dirty="0" smtClean="0"/>
              <a:t> random number</a:t>
            </a:r>
            <a:endParaRPr lang="zh-CN" altLang="en-US" dirty="0"/>
          </a:p>
        </p:txBody>
      </p:sp>
      <p:sp>
        <p:nvSpPr>
          <p:cNvPr id="3" name="内容占位符 2"/>
          <p:cNvSpPr>
            <a:spLocks noGrp="1"/>
          </p:cNvSpPr>
          <p:nvPr>
            <p:ph idx="1"/>
          </p:nvPr>
        </p:nvSpPr>
        <p:spPr/>
        <p:txBody>
          <a:bodyPr>
            <a:normAutofit/>
          </a:bodyPr>
          <a:lstStyle/>
          <a:p>
            <a:r>
              <a:rPr lang="en-US" dirty="0" smtClean="0"/>
              <a:t>x= </a:t>
            </a:r>
            <a:r>
              <a:rPr lang="en-US" dirty="0" err="1" smtClean="0"/>
              <a:t>rnorm</a:t>
            </a:r>
            <a:r>
              <a:rPr lang="en-US" dirty="0" smtClean="0"/>
              <a:t> (50)</a:t>
            </a:r>
            <a:br>
              <a:rPr lang="en-US" dirty="0" smtClean="0"/>
            </a:br>
            <a:r>
              <a:rPr lang="en-US" dirty="0" smtClean="0"/>
              <a:t>y=x+ </a:t>
            </a:r>
            <a:r>
              <a:rPr lang="en-US" dirty="0" err="1" smtClean="0"/>
              <a:t>rnorm</a:t>
            </a:r>
            <a:r>
              <a:rPr lang="en-US" dirty="0" smtClean="0"/>
              <a:t> (50, mean =50, </a:t>
            </a:r>
            <a:r>
              <a:rPr lang="en-US" dirty="0" err="1" smtClean="0"/>
              <a:t>sd</a:t>
            </a:r>
            <a:r>
              <a:rPr lang="en-US" dirty="0" smtClean="0"/>
              <a:t> =.1)</a:t>
            </a:r>
            <a:br>
              <a:rPr lang="en-US" dirty="0" smtClean="0"/>
            </a:br>
            <a:r>
              <a:rPr lang="en-US" dirty="0" err="1" smtClean="0"/>
              <a:t>cor</a:t>
            </a:r>
            <a:r>
              <a:rPr lang="en-US" dirty="0" smtClean="0"/>
              <a:t> (</a:t>
            </a:r>
            <a:r>
              <a:rPr lang="en-US" dirty="0" err="1" smtClean="0"/>
              <a:t>x,y</a:t>
            </a:r>
            <a:r>
              <a:rPr lang="en-US" dirty="0" smtClean="0"/>
              <a:t>)</a:t>
            </a:r>
            <a:br>
              <a:rPr lang="en-US" dirty="0" smtClean="0"/>
            </a:br>
            <a:r>
              <a:rPr lang="en-US" dirty="0" smtClean="0"/>
              <a:t>set . seed (1303)</a:t>
            </a:r>
            <a:br>
              <a:rPr lang="en-US" dirty="0" smtClean="0"/>
            </a:br>
            <a:r>
              <a:rPr lang="en-US" dirty="0" err="1" smtClean="0"/>
              <a:t>rnorm</a:t>
            </a:r>
            <a:r>
              <a:rPr lang="en-US" dirty="0" smtClean="0"/>
              <a:t> (50)</a:t>
            </a:r>
            <a:br>
              <a:rPr lang="en-US" dirty="0" smtClean="0"/>
            </a:br>
            <a:r>
              <a:rPr lang="en-US" dirty="0" smtClean="0"/>
              <a:t>set . seed (3)</a:t>
            </a:r>
            <a:br>
              <a:rPr lang="en-US" dirty="0" smtClean="0"/>
            </a:br>
            <a:r>
              <a:rPr lang="en-US" dirty="0" smtClean="0"/>
              <a:t>y= </a:t>
            </a:r>
            <a:r>
              <a:rPr lang="en-US" dirty="0" err="1" smtClean="0"/>
              <a:t>rnorm</a:t>
            </a:r>
            <a:r>
              <a:rPr lang="en-US" dirty="0" smtClean="0"/>
              <a:t> (100)</a:t>
            </a:r>
            <a:br>
              <a:rPr lang="en-US" dirty="0" smtClean="0"/>
            </a:br>
            <a:r>
              <a:rPr lang="en-US" dirty="0" smtClean="0"/>
              <a:t>mean(y)</a:t>
            </a:r>
            <a:br>
              <a:rPr lang="en-US" dirty="0" smtClean="0"/>
            </a:br>
            <a:r>
              <a:rPr lang="en-US" dirty="0" err="1" smtClean="0"/>
              <a:t>var</a:t>
            </a:r>
            <a:r>
              <a:rPr lang="en-US" dirty="0" smtClean="0"/>
              <a:t> (y)</a:t>
            </a:r>
            <a:br>
              <a:rPr lang="en-US" dirty="0" smtClean="0"/>
            </a:br>
            <a:r>
              <a:rPr lang="en-US" dirty="0" err="1" smtClean="0"/>
              <a:t>sqrt</a:t>
            </a:r>
            <a:r>
              <a:rPr lang="en-US" dirty="0" smtClean="0"/>
              <a:t>(</a:t>
            </a:r>
            <a:r>
              <a:rPr lang="en-US" dirty="0" err="1" smtClean="0"/>
              <a:t>var</a:t>
            </a:r>
            <a:r>
              <a:rPr lang="en-US" dirty="0" smtClean="0"/>
              <a:t> (y))</a:t>
            </a:r>
            <a:br>
              <a:rPr lang="en-US" dirty="0" smtClean="0"/>
            </a:br>
            <a:r>
              <a:rPr lang="en-US" dirty="0" err="1" smtClean="0"/>
              <a:t>sd</a:t>
            </a:r>
            <a:r>
              <a:rPr lang="en-US" dirty="0" smtClean="0"/>
              <a:t>(y)</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Graphics</a:t>
            </a:r>
            <a:endParaRPr lang="zh-CN" altLang="en-US" dirty="0"/>
          </a:p>
        </p:txBody>
      </p:sp>
      <p:sp>
        <p:nvSpPr>
          <p:cNvPr id="3" name="内容占位符 2"/>
          <p:cNvSpPr>
            <a:spLocks noGrp="1"/>
          </p:cNvSpPr>
          <p:nvPr>
            <p:ph idx="1"/>
          </p:nvPr>
        </p:nvSpPr>
        <p:spPr/>
        <p:txBody>
          <a:bodyPr/>
          <a:lstStyle/>
          <a:p>
            <a:r>
              <a:rPr lang="en-US" dirty="0" smtClean="0"/>
              <a:t>x= </a:t>
            </a:r>
            <a:r>
              <a:rPr lang="en-US" dirty="0" err="1" smtClean="0"/>
              <a:t>rnorm</a:t>
            </a:r>
            <a:r>
              <a:rPr lang="en-US" dirty="0" smtClean="0"/>
              <a:t> (100)</a:t>
            </a:r>
            <a:br>
              <a:rPr lang="en-US" dirty="0" smtClean="0"/>
            </a:br>
            <a:r>
              <a:rPr lang="en-US" dirty="0" smtClean="0"/>
              <a:t>y= </a:t>
            </a:r>
            <a:r>
              <a:rPr lang="en-US" dirty="0" err="1" smtClean="0"/>
              <a:t>rnorm</a:t>
            </a:r>
            <a:r>
              <a:rPr lang="en-US" dirty="0" smtClean="0"/>
              <a:t> (100)</a:t>
            </a:r>
            <a:br>
              <a:rPr lang="en-US" dirty="0" smtClean="0"/>
            </a:br>
            <a:r>
              <a:rPr lang="en-US" dirty="0" smtClean="0"/>
              <a:t>plot(</a:t>
            </a:r>
            <a:r>
              <a:rPr lang="en-US" dirty="0" err="1" smtClean="0"/>
              <a:t>x,y</a:t>
            </a:r>
            <a:r>
              <a:rPr lang="en-US" dirty="0" smtClean="0"/>
              <a:t>)</a:t>
            </a:r>
            <a:br>
              <a:rPr lang="en-US" dirty="0" smtClean="0"/>
            </a:br>
            <a:r>
              <a:rPr lang="en-US" dirty="0" smtClean="0"/>
              <a:t>plot(</a:t>
            </a:r>
            <a:r>
              <a:rPr lang="en-US" dirty="0" err="1" smtClean="0"/>
              <a:t>x,y</a:t>
            </a:r>
            <a:r>
              <a:rPr lang="en-US" dirty="0" smtClean="0"/>
              <a:t>, </a:t>
            </a:r>
            <a:r>
              <a:rPr lang="en-US" dirty="0" err="1" smtClean="0"/>
              <a:t>xlab</a:t>
            </a:r>
            <a:r>
              <a:rPr lang="en-US" dirty="0" smtClean="0"/>
              <a:t> =" this is the x- axis", </a:t>
            </a:r>
            <a:r>
              <a:rPr lang="en-US" dirty="0" err="1" smtClean="0"/>
              <a:t>ylab</a:t>
            </a:r>
            <a:r>
              <a:rPr lang="en-US" dirty="0" smtClean="0"/>
              <a:t> =" this is the y-axis ", main =" Plot of X </a:t>
            </a:r>
            <a:r>
              <a:rPr lang="en-US" dirty="0" err="1" smtClean="0"/>
              <a:t>vs</a:t>
            </a:r>
            <a:r>
              <a:rPr lang="en-US" dirty="0" smtClean="0"/>
              <a:t> Y")</a:t>
            </a:r>
            <a:br>
              <a:rPr lang="en-US" dirty="0" smtClean="0"/>
            </a:br>
            <a:r>
              <a:rPr lang="en-US" dirty="0" err="1" smtClean="0"/>
              <a:t>pdf</a:t>
            </a:r>
            <a:r>
              <a:rPr lang="en-US" dirty="0" smtClean="0"/>
              <a:t> (" Figure .</a:t>
            </a:r>
            <a:r>
              <a:rPr lang="en-US" dirty="0" err="1" smtClean="0"/>
              <a:t>pdf</a:t>
            </a:r>
            <a:r>
              <a:rPr lang="en-US" dirty="0" smtClean="0"/>
              <a:t> ")</a:t>
            </a:r>
            <a:br>
              <a:rPr lang="en-US" dirty="0" smtClean="0"/>
            </a:br>
            <a:r>
              <a:rPr lang="en-US" dirty="0" smtClean="0"/>
              <a:t>plot(</a:t>
            </a:r>
            <a:r>
              <a:rPr lang="en-US" dirty="0" err="1" smtClean="0"/>
              <a:t>x,y,col</a:t>
            </a:r>
            <a:r>
              <a:rPr lang="en-US" dirty="0" smtClean="0"/>
              <a:t> =" green ")</a:t>
            </a:r>
            <a:br>
              <a:rPr lang="en-US" dirty="0" smtClean="0"/>
            </a:br>
            <a:r>
              <a:rPr lang="en-US" dirty="0" smtClean="0"/>
              <a:t>dev . off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Indexing Data</a:t>
            </a:r>
            <a:endParaRPr lang="zh-CN" altLang="en-US" dirty="0"/>
          </a:p>
        </p:txBody>
      </p:sp>
      <p:sp>
        <p:nvSpPr>
          <p:cNvPr id="3" name="内容占位符 2"/>
          <p:cNvSpPr>
            <a:spLocks noGrp="1"/>
          </p:cNvSpPr>
          <p:nvPr>
            <p:ph idx="1"/>
          </p:nvPr>
        </p:nvSpPr>
        <p:spPr/>
        <p:txBody>
          <a:bodyPr>
            <a:normAutofit/>
          </a:bodyPr>
          <a:lstStyle/>
          <a:p>
            <a:r>
              <a:rPr lang="pt-BR" dirty="0" smtClean="0"/>
              <a:t>A= matrix (1:16 ,4 ,4)</a:t>
            </a:r>
            <a:br>
              <a:rPr lang="pt-BR" dirty="0" smtClean="0"/>
            </a:br>
            <a:r>
              <a:rPr lang="en-US" dirty="0" smtClean="0"/>
              <a:t>A[2 ,3]</a:t>
            </a:r>
            <a:br>
              <a:rPr lang="en-US" dirty="0" smtClean="0"/>
            </a:br>
            <a:r>
              <a:rPr lang="en-US" dirty="0" smtClean="0"/>
              <a:t>A[c(1 ,3) ,c(2 ,4) ]</a:t>
            </a:r>
            <a:br>
              <a:rPr lang="en-US" dirty="0" smtClean="0"/>
            </a:br>
            <a:r>
              <a:rPr lang="en-US" dirty="0" smtClean="0"/>
              <a:t>A [1:3 ,2:4]</a:t>
            </a:r>
            <a:br>
              <a:rPr lang="en-US" dirty="0" smtClean="0"/>
            </a:br>
            <a:r>
              <a:rPr lang="en-US" dirty="0" smtClean="0"/>
              <a:t>A [1:2 ,]</a:t>
            </a:r>
            <a:br>
              <a:rPr lang="en-US" dirty="0" smtClean="0"/>
            </a:br>
            <a:r>
              <a:rPr lang="en-US" dirty="0" smtClean="0"/>
              <a:t>A [ ,1:2]</a:t>
            </a:r>
            <a:br>
              <a:rPr lang="en-US" dirty="0" smtClean="0"/>
            </a:br>
            <a:r>
              <a:rPr lang="en-US" dirty="0" smtClean="0"/>
              <a:t>A[1,]</a:t>
            </a:r>
            <a:br>
              <a:rPr lang="en-US" dirty="0" smtClean="0"/>
            </a:br>
            <a:r>
              <a:rPr lang="en-US" dirty="0" smtClean="0"/>
              <a:t>A[-c(1 ,3) ,]</a:t>
            </a:r>
            <a:br>
              <a:rPr lang="en-US" dirty="0" smtClean="0"/>
            </a:br>
            <a:r>
              <a:rPr lang="pt-BR" dirty="0" smtClean="0"/>
              <a:t>A[-c(1 ,3) ,-c(1 ,3 ,4) ]</a:t>
            </a:r>
            <a:br>
              <a:rPr lang="pt-BR" dirty="0" smtClean="0"/>
            </a:br>
            <a:r>
              <a:rPr lang="en-US" dirty="0" smtClean="0"/>
              <a:t>dim (A)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Loading Data</a:t>
            </a:r>
            <a:endParaRPr lang="zh-CN" altLang="en-US" dirty="0"/>
          </a:p>
        </p:txBody>
      </p:sp>
      <p:sp>
        <p:nvSpPr>
          <p:cNvPr id="3" name="内容占位符 2"/>
          <p:cNvSpPr>
            <a:spLocks noGrp="1"/>
          </p:cNvSpPr>
          <p:nvPr>
            <p:ph idx="1"/>
          </p:nvPr>
        </p:nvSpPr>
        <p:spPr/>
        <p:txBody>
          <a:bodyPr>
            <a:normAutofit fontScale="85000" lnSpcReduction="20000"/>
          </a:bodyPr>
          <a:lstStyle/>
          <a:p>
            <a:r>
              <a:rPr lang="en-US" dirty="0" smtClean="0">
                <a:solidFill>
                  <a:srgbClr val="FF0000"/>
                </a:solidFill>
              </a:rPr>
              <a:t>library(ISLR) </a:t>
            </a:r>
          </a:p>
          <a:p>
            <a:r>
              <a:rPr lang="en-US" dirty="0" smtClean="0">
                <a:solidFill>
                  <a:srgbClr val="FF0000"/>
                </a:solidFill>
              </a:rPr>
              <a:t>attach(Auto)</a:t>
            </a:r>
          </a:p>
          <a:p>
            <a:endParaRPr lang="en-US" dirty="0" smtClean="0"/>
          </a:p>
          <a:p>
            <a:r>
              <a:rPr lang="en-US" dirty="0" smtClean="0"/>
              <a:t>Auto=read .table (" Auto .data ")</a:t>
            </a:r>
            <a:br>
              <a:rPr lang="en-US" dirty="0" smtClean="0"/>
            </a:br>
            <a:r>
              <a:rPr lang="en-US" dirty="0" smtClean="0"/>
              <a:t>fix (Auto)</a:t>
            </a:r>
            <a:br>
              <a:rPr lang="en-US" dirty="0" smtClean="0"/>
            </a:br>
            <a:r>
              <a:rPr lang="en-US" dirty="0" smtClean="0"/>
              <a:t/>
            </a:r>
            <a:br>
              <a:rPr lang="en-US" dirty="0" smtClean="0"/>
            </a:br>
            <a:r>
              <a:rPr lang="en-US" dirty="0" smtClean="0"/>
              <a:t>Auto=read .table (" Auto .data", header =T, </a:t>
            </a:r>
            <a:r>
              <a:rPr lang="en-US" dirty="0" err="1" smtClean="0"/>
              <a:t>na.strings</a:t>
            </a:r>
            <a:r>
              <a:rPr lang="en-US" dirty="0" smtClean="0"/>
              <a:t> ="?")</a:t>
            </a:r>
            <a:br>
              <a:rPr lang="en-US" dirty="0" smtClean="0"/>
            </a:br>
            <a:r>
              <a:rPr lang="en-US" dirty="0" smtClean="0"/>
              <a:t>fix (Auto)</a:t>
            </a:r>
            <a:br>
              <a:rPr lang="en-US" dirty="0" smtClean="0"/>
            </a:br>
            <a:r>
              <a:rPr lang="en-US" dirty="0" smtClean="0"/>
              <a:t/>
            </a:r>
            <a:br>
              <a:rPr lang="en-US" dirty="0" smtClean="0"/>
            </a:br>
            <a:r>
              <a:rPr lang="en-US" dirty="0" smtClean="0"/>
              <a:t>Auto=read .</a:t>
            </a:r>
            <a:r>
              <a:rPr lang="en-US" dirty="0" err="1" smtClean="0"/>
              <a:t>csv</a:t>
            </a:r>
            <a:r>
              <a:rPr lang="en-US" dirty="0" smtClean="0"/>
              <a:t> (" Auto.csv ", header =T</a:t>
            </a:r>
            <a:r>
              <a:rPr lang="en-US" dirty="0" smtClean="0"/>
              <a:t>, </a:t>
            </a:r>
            <a:r>
              <a:rPr lang="en-US" dirty="0" err="1" smtClean="0"/>
              <a:t>na.strings</a:t>
            </a:r>
            <a:r>
              <a:rPr lang="en-US" dirty="0" smtClean="0"/>
              <a:t> </a:t>
            </a:r>
            <a:r>
              <a:rPr lang="en-US" dirty="0" smtClean="0"/>
              <a:t>="?")</a:t>
            </a:r>
            <a:br>
              <a:rPr lang="en-US" dirty="0" smtClean="0"/>
            </a:br>
            <a:r>
              <a:rPr lang="en-US" dirty="0" smtClean="0"/>
              <a:t>fix (Auto)</a:t>
            </a:r>
            <a:br>
              <a:rPr lang="en-US" dirty="0" smtClean="0"/>
            </a:br>
            <a:r>
              <a:rPr lang="en-US" dirty="0" smtClean="0"/>
              <a:t>dim (Auto)</a:t>
            </a:r>
            <a:br>
              <a:rPr lang="en-US" dirty="0" smtClean="0"/>
            </a:br>
            <a:r>
              <a:rPr lang="en-US" dirty="0" smtClean="0"/>
              <a:t/>
            </a:r>
            <a:br>
              <a:rPr lang="en-US" dirty="0" smtClean="0"/>
            </a:br>
            <a:r>
              <a:rPr lang="en-US" dirty="0" smtClean="0"/>
              <a:t>names (Auto)</a:t>
            </a:r>
          </a:p>
          <a:p>
            <a:endParaRPr lang="en-US" dirty="0" smtClean="0"/>
          </a:p>
          <a:p>
            <a:r>
              <a:rPr lang="en-US" dirty="0" smtClean="0"/>
              <a:t>Auto=</a:t>
            </a:r>
            <a:r>
              <a:rPr lang="en-US" dirty="0" err="1" smtClean="0"/>
              <a:t>na.omit</a:t>
            </a:r>
            <a:r>
              <a:rPr lang="en-US" dirty="0" smtClean="0"/>
              <a:t> (Auto)</a:t>
            </a:r>
            <a:br>
              <a:rPr lang="en-US" dirty="0" smtClean="0"/>
            </a:br>
            <a:r>
              <a:rPr lang="en-US" dirty="0" smtClean="0"/>
              <a:t>dim ( Auto)</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Additional Graphical and Numerical Summaries</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plot( </a:t>
            </a:r>
            <a:r>
              <a:rPr lang="en-US" dirty="0" err="1" smtClean="0"/>
              <a:t>Auto$cylinders</a:t>
            </a:r>
            <a:r>
              <a:rPr lang="en-US" dirty="0" smtClean="0"/>
              <a:t> , </a:t>
            </a:r>
            <a:r>
              <a:rPr lang="en-US" dirty="0" err="1" smtClean="0"/>
              <a:t>Auto$mpg</a:t>
            </a:r>
            <a:r>
              <a:rPr lang="en-US" dirty="0" smtClean="0"/>
              <a:t> )</a:t>
            </a:r>
          </a:p>
          <a:p>
            <a:r>
              <a:rPr lang="en-US" dirty="0" smtClean="0"/>
              <a:t>attach (Auto)</a:t>
            </a:r>
          </a:p>
          <a:p>
            <a:r>
              <a:rPr lang="en-US" dirty="0" smtClean="0"/>
              <a:t>plot(cylinders , mpg )</a:t>
            </a:r>
          </a:p>
          <a:p>
            <a:r>
              <a:rPr lang="en-US" dirty="0" smtClean="0"/>
              <a:t>cylinders =</a:t>
            </a:r>
            <a:r>
              <a:rPr lang="en-US" dirty="0" err="1" smtClean="0"/>
              <a:t>as.factor</a:t>
            </a:r>
            <a:r>
              <a:rPr lang="en-US" dirty="0" smtClean="0"/>
              <a:t> ( cylinders )</a:t>
            </a:r>
          </a:p>
          <a:p>
            <a:pPr>
              <a:buNone/>
            </a:pPr>
            <a:endParaRPr lang="en-US" dirty="0" smtClean="0"/>
          </a:p>
          <a:p>
            <a:r>
              <a:rPr lang="en-US" dirty="0" smtClean="0"/>
              <a:t>plot(cylinders, mpg )</a:t>
            </a:r>
          </a:p>
          <a:p>
            <a:r>
              <a:rPr lang="en-US" dirty="0" smtClean="0"/>
              <a:t>plot(cylinders, mpg , </a:t>
            </a:r>
            <a:r>
              <a:rPr lang="en-US" dirty="0" err="1" smtClean="0"/>
              <a:t>col</a:t>
            </a:r>
            <a:r>
              <a:rPr lang="en-US" dirty="0" smtClean="0"/>
              <a:t> ="red")</a:t>
            </a:r>
          </a:p>
          <a:p>
            <a:r>
              <a:rPr lang="en-US" dirty="0" smtClean="0"/>
              <a:t>plot(cylinders, mpg , </a:t>
            </a:r>
            <a:r>
              <a:rPr lang="en-US" dirty="0" err="1" smtClean="0"/>
              <a:t>col</a:t>
            </a:r>
            <a:r>
              <a:rPr lang="en-US" dirty="0" smtClean="0"/>
              <a:t> ="red", </a:t>
            </a:r>
            <a:r>
              <a:rPr lang="en-US" dirty="0" err="1" smtClean="0"/>
              <a:t>varwidth</a:t>
            </a:r>
            <a:r>
              <a:rPr lang="en-US" dirty="0" smtClean="0"/>
              <a:t> =T)</a:t>
            </a:r>
          </a:p>
          <a:p>
            <a:r>
              <a:rPr lang="en-US" dirty="0" smtClean="0"/>
              <a:t>plot(cylinders, mpg , </a:t>
            </a:r>
            <a:r>
              <a:rPr lang="en-US" dirty="0" err="1" smtClean="0"/>
              <a:t>col</a:t>
            </a:r>
            <a:r>
              <a:rPr lang="en-US" dirty="0" smtClean="0"/>
              <a:t> ="red", </a:t>
            </a:r>
            <a:r>
              <a:rPr lang="en-US" dirty="0" err="1" smtClean="0"/>
              <a:t>varwidth</a:t>
            </a:r>
            <a:r>
              <a:rPr lang="en-US" dirty="0" smtClean="0"/>
              <a:t> =T, horizontal =T)</a:t>
            </a:r>
          </a:p>
          <a:p>
            <a:r>
              <a:rPr lang="en-US" dirty="0" smtClean="0"/>
              <a:t>plot(cylinders, mpg , </a:t>
            </a:r>
            <a:r>
              <a:rPr lang="en-US" dirty="0" err="1" smtClean="0"/>
              <a:t>col</a:t>
            </a:r>
            <a:r>
              <a:rPr lang="en-US" dirty="0" smtClean="0"/>
              <a:t> ="red", </a:t>
            </a:r>
            <a:r>
              <a:rPr lang="en-US" dirty="0" err="1" smtClean="0"/>
              <a:t>varwidth</a:t>
            </a:r>
            <a:r>
              <a:rPr lang="en-US" dirty="0" smtClean="0"/>
              <a:t> =T, </a:t>
            </a:r>
            <a:r>
              <a:rPr lang="en-US" dirty="0" err="1" smtClean="0"/>
              <a:t>xlab</a:t>
            </a:r>
            <a:r>
              <a:rPr lang="en-US" dirty="0" smtClean="0"/>
              <a:t> =" cylinders ", </a:t>
            </a:r>
            <a:r>
              <a:rPr lang="en-US" dirty="0" err="1" smtClean="0"/>
              <a:t>ylab</a:t>
            </a:r>
            <a:r>
              <a:rPr lang="en-US" dirty="0" smtClean="0"/>
              <a:t> =" MPG </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dirty="0" smtClean="0"/>
          </a:p>
          <a:p>
            <a:r>
              <a:rPr lang="en-US" dirty="0" err="1" smtClean="0"/>
              <a:t>hist</a:t>
            </a:r>
            <a:r>
              <a:rPr lang="en-US" dirty="0" smtClean="0"/>
              <a:t>(mpg )</a:t>
            </a:r>
          </a:p>
          <a:p>
            <a:r>
              <a:rPr lang="en-US" dirty="0" err="1" smtClean="0"/>
              <a:t>hist</a:t>
            </a:r>
            <a:r>
              <a:rPr lang="en-US" dirty="0" smtClean="0"/>
              <a:t>(mpg ,</a:t>
            </a:r>
            <a:r>
              <a:rPr lang="en-US" dirty="0" err="1" smtClean="0"/>
              <a:t>col</a:t>
            </a:r>
            <a:r>
              <a:rPr lang="en-US" dirty="0" smtClean="0"/>
              <a:t> =2)</a:t>
            </a:r>
          </a:p>
          <a:p>
            <a:r>
              <a:rPr lang="en-US" dirty="0" err="1" smtClean="0"/>
              <a:t>hist</a:t>
            </a:r>
            <a:r>
              <a:rPr lang="en-US" dirty="0" smtClean="0"/>
              <a:t>(mpg ,</a:t>
            </a:r>
            <a:r>
              <a:rPr lang="en-US" dirty="0" err="1" smtClean="0"/>
              <a:t>col</a:t>
            </a:r>
            <a:r>
              <a:rPr lang="en-US" dirty="0" smtClean="0"/>
              <a:t> =2, breaks =15)</a:t>
            </a:r>
          </a:p>
          <a:p>
            <a:endParaRPr lang="en-US" dirty="0" smtClean="0"/>
          </a:p>
          <a:p>
            <a:r>
              <a:rPr lang="en-US" dirty="0" smtClean="0"/>
              <a:t>pairs ( Auto)</a:t>
            </a:r>
          </a:p>
          <a:p>
            <a:r>
              <a:rPr lang="en-US" dirty="0" smtClean="0"/>
              <a:t>pairs (~ mpg + displacement + horsepower + weight + acceleration , Auto)</a:t>
            </a:r>
          </a:p>
          <a:p>
            <a:endParaRPr lang="en-US" dirty="0" smtClean="0"/>
          </a:p>
          <a:p>
            <a:r>
              <a:rPr lang="en-US" dirty="0" smtClean="0"/>
              <a:t>summary (Auto ) </a:t>
            </a: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12/11/2016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571500" y="2276475"/>
            <a:ext cx="8001000" cy="3524250"/>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0A8DDFDA-A242-4272-9E41-DD064A793DB6}"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4</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985247"/>
          </a:xfrm>
        </p:spPr>
        <p:txBody>
          <a:bodyPr>
            <a:normAutofit fontScale="92500" lnSpcReduction="10000"/>
          </a:bodyPr>
          <a:lstStyle/>
          <a:p>
            <a:r>
              <a:rPr lang="en-US" sz="2800" dirty="0" smtClean="0"/>
              <a:t>More generally, suppose that we observe a quantitative response </a:t>
            </a:r>
            <a:r>
              <a:rPr lang="en-US" sz="2800" i="1" dirty="0" smtClean="0"/>
              <a:t>Y </a:t>
            </a:r>
            <a:r>
              <a:rPr lang="en-US" sz="2800" dirty="0" smtClean="0"/>
              <a:t>and </a:t>
            </a:r>
            <a:r>
              <a:rPr lang="en-US" sz="2800" i="1" dirty="0" smtClean="0"/>
              <a:t>p </a:t>
            </a:r>
            <a:r>
              <a:rPr lang="en-US" sz="2800" dirty="0" smtClean="0"/>
              <a:t>different predictors, </a:t>
            </a:r>
            <a:r>
              <a:rPr lang="en-US" sz="2800" i="1" dirty="0" smtClean="0"/>
              <a:t>X</a:t>
            </a:r>
            <a:r>
              <a:rPr lang="en-US" sz="2800" baseline="-25000" dirty="0" smtClean="0"/>
              <a:t>1</a:t>
            </a:r>
            <a:r>
              <a:rPr lang="en-US" sz="2800" i="1" dirty="0" smtClean="0"/>
              <a:t>, X</a:t>
            </a:r>
            <a:r>
              <a:rPr lang="en-US" sz="2800" baseline="-25000" dirty="0" smtClean="0"/>
              <a:t>2</a:t>
            </a:r>
            <a:r>
              <a:rPr lang="en-US" sz="2800" i="1" dirty="0" smtClean="0"/>
              <a:t>, . . . , </a:t>
            </a:r>
            <a:r>
              <a:rPr lang="en-US" sz="2800" i="1" dirty="0" err="1" smtClean="0"/>
              <a:t>X</a:t>
            </a:r>
            <a:r>
              <a:rPr lang="en-US" sz="2800" i="1" baseline="-25000" dirty="0" err="1" smtClean="0"/>
              <a:t>p</a:t>
            </a:r>
            <a:r>
              <a:rPr lang="en-US" sz="2800" dirty="0" smtClean="0"/>
              <a:t>. We assume that there is some relationship between </a:t>
            </a:r>
            <a:r>
              <a:rPr lang="en-US" sz="2800" i="1" dirty="0" smtClean="0"/>
              <a:t>Y </a:t>
            </a:r>
            <a:r>
              <a:rPr lang="en-US" sz="2800" dirty="0" smtClean="0"/>
              <a:t>and </a:t>
            </a:r>
            <a:r>
              <a:rPr lang="en-US" sz="2800" i="1" dirty="0" smtClean="0"/>
              <a:t>X </a:t>
            </a:r>
            <a:r>
              <a:rPr lang="en-US" sz="2800" dirty="0" smtClean="0"/>
              <a:t>= (</a:t>
            </a:r>
            <a:r>
              <a:rPr lang="en-US" sz="2800" i="1" dirty="0" smtClean="0"/>
              <a:t>X</a:t>
            </a:r>
            <a:r>
              <a:rPr lang="en-US" sz="2800" baseline="-25000" dirty="0" smtClean="0"/>
              <a:t>1</a:t>
            </a:r>
            <a:r>
              <a:rPr lang="en-US" sz="2800" i="1" dirty="0" smtClean="0"/>
              <a:t>, X</a:t>
            </a:r>
            <a:r>
              <a:rPr lang="en-US" sz="2800" baseline="-25000" dirty="0" smtClean="0"/>
              <a:t>2</a:t>
            </a:r>
            <a:r>
              <a:rPr lang="en-US" sz="2800" i="1" dirty="0" smtClean="0"/>
              <a:t>, . . . , </a:t>
            </a:r>
            <a:r>
              <a:rPr lang="en-US" sz="2800" i="1" dirty="0" err="1" smtClean="0"/>
              <a:t>X</a:t>
            </a:r>
            <a:r>
              <a:rPr lang="en-US" sz="2800" i="1" baseline="-25000" dirty="0" err="1" smtClean="0"/>
              <a:t>p</a:t>
            </a:r>
            <a:r>
              <a:rPr lang="en-US" sz="2800" dirty="0" smtClean="0"/>
              <a:t>), which can be written</a:t>
            </a:r>
            <a:br>
              <a:rPr lang="en-US" sz="2800" dirty="0" smtClean="0"/>
            </a:br>
            <a:r>
              <a:rPr lang="en-US" sz="2800" dirty="0" smtClean="0"/>
              <a:t>in the very general form</a:t>
            </a:r>
            <a:br>
              <a:rPr lang="en-US" sz="2800" dirty="0" smtClean="0"/>
            </a:br>
            <a:r>
              <a:rPr lang="en-US" dirty="0" smtClean="0"/>
              <a:t/>
            </a:r>
            <a:br>
              <a:rPr lang="en-US" dirty="0" smtClean="0"/>
            </a:b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2699175" y="4222376"/>
            <a:ext cx="3250345" cy="726141"/>
          </a:xfrm>
          <a:prstGeom prst="rect">
            <a:avLst/>
          </a:prstGeom>
          <a:noFill/>
          <a:ln w="9525">
            <a:noFill/>
            <a:miter lim="800000"/>
            <a:headEnd/>
            <a:tailEnd/>
          </a:ln>
          <a:effectLst/>
        </p:spPr>
      </p:pic>
      <p:sp>
        <p:nvSpPr>
          <p:cNvPr id="5" name="日期占位符 4"/>
          <p:cNvSpPr>
            <a:spLocks noGrp="1"/>
          </p:cNvSpPr>
          <p:nvPr>
            <p:ph type="dt" sz="half" idx="10"/>
          </p:nvPr>
        </p:nvSpPr>
        <p:spPr/>
        <p:txBody>
          <a:bodyPr/>
          <a:lstStyle/>
          <a:p>
            <a:fld id="{4D1B977E-E22A-4906-ACAE-DA6F75F012CE}" type="datetime1">
              <a:rPr lang="en-US" altLang="zh-CN" smtClean="0"/>
              <a:pPr/>
              <a:t>12/11/2016</a:t>
            </a:fld>
            <a:endParaRPr lang="en-US"/>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2.1.1 Why Estimate f?</a:t>
            </a:r>
            <a:endParaRPr lang="zh-CN" altLang="en-US" dirty="0"/>
          </a:p>
        </p:txBody>
      </p:sp>
      <p:sp>
        <p:nvSpPr>
          <p:cNvPr id="3" name="内容占位符 2"/>
          <p:cNvSpPr>
            <a:spLocks noGrp="1"/>
          </p:cNvSpPr>
          <p:nvPr>
            <p:ph idx="1"/>
          </p:nvPr>
        </p:nvSpPr>
        <p:spPr>
          <a:xfrm>
            <a:off x="457200" y="1600200"/>
            <a:ext cx="8229600" cy="2998694"/>
          </a:xfrm>
        </p:spPr>
        <p:txBody>
          <a:bodyPr>
            <a:normAutofit fontScale="92500" lnSpcReduction="20000"/>
          </a:bodyPr>
          <a:lstStyle/>
          <a:p>
            <a:r>
              <a:rPr lang="en-US" sz="3000" dirty="0" smtClean="0"/>
              <a:t>Prediction</a:t>
            </a:r>
          </a:p>
          <a:p>
            <a:r>
              <a:rPr lang="en-US" sz="3000" dirty="0" smtClean="0"/>
              <a:t/>
            </a:r>
            <a:br>
              <a:rPr lang="en-US" sz="3000" dirty="0" smtClean="0"/>
            </a:br>
            <a:r>
              <a:rPr lang="en-US" sz="3000" dirty="0" smtClean="0"/>
              <a:t>    In many situations, a set of inputs </a:t>
            </a:r>
            <a:r>
              <a:rPr lang="en-US" sz="3000" i="1" dirty="0" smtClean="0"/>
              <a:t>X </a:t>
            </a:r>
            <a:r>
              <a:rPr lang="en-US" sz="3000" dirty="0" smtClean="0"/>
              <a:t>are readily available, but the output </a:t>
            </a:r>
            <a:r>
              <a:rPr lang="en-US" sz="3000" i="1" dirty="0" smtClean="0"/>
              <a:t>Y </a:t>
            </a:r>
            <a:r>
              <a:rPr lang="en-US" sz="3000" dirty="0" smtClean="0"/>
              <a:t>cannot be easily obtained. In this setting, since the error term averages to zero, we can predict </a:t>
            </a:r>
            <a:r>
              <a:rPr lang="en-US" sz="3000" i="1" dirty="0" smtClean="0"/>
              <a:t>Y </a:t>
            </a:r>
            <a:r>
              <a:rPr lang="en-US" sz="3000" dirty="0" smtClean="0"/>
              <a:t>using</a:t>
            </a:r>
            <a:r>
              <a:rPr lang="en-US" dirty="0" smtClean="0"/>
              <a:t/>
            </a:r>
            <a:br>
              <a:rPr lang="en-US" dirty="0" smtClean="0"/>
            </a:br>
            <a:r>
              <a:rPr lang="en-US" dirty="0" smtClean="0"/>
              <a:t/>
            </a:r>
            <a:br>
              <a:rPr lang="en-US" dirty="0" smtClean="0"/>
            </a:br>
            <a:endParaRPr lang="zh-CN" altLang="en-US" dirty="0"/>
          </a:p>
        </p:txBody>
      </p:sp>
      <p:pic>
        <p:nvPicPr>
          <p:cNvPr id="3076" name="Picture 4"/>
          <p:cNvPicPr>
            <a:picLocks noChangeAspect="1" noChangeArrowheads="1"/>
          </p:cNvPicPr>
          <p:nvPr/>
        </p:nvPicPr>
        <p:blipFill>
          <a:blip r:embed="rId2"/>
          <a:srcRect/>
          <a:stretch>
            <a:fillRect/>
          </a:stretch>
        </p:blipFill>
        <p:spPr bwMode="auto">
          <a:xfrm>
            <a:off x="3254188" y="4295775"/>
            <a:ext cx="2453772" cy="606238"/>
          </a:xfrm>
          <a:prstGeom prst="rect">
            <a:avLst/>
          </a:prstGeom>
          <a:noFill/>
          <a:ln w="9525">
            <a:noFill/>
            <a:miter lim="800000"/>
            <a:headEnd/>
            <a:tailEnd/>
          </a:ln>
          <a:effectLst/>
        </p:spPr>
      </p:pic>
      <p:sp>
        <p:nvSpPr>
          <p:cNvPr id="5" name="日期占位符 4"/>
          <p:cNvSpPr>
            <a:spLocks noGrp="1"/>
          </p:cNvSpPr>
          <p:nvPr>
            <p:ph type="dt" sz="half" idx="10"/>
          </p:nvPr>
        </p:nvSpPr>
        <p:spPr/>
        <p:txBody>
          <a:bodyPr/>
          <a:lstStyle/>
          <a:p>
            <a:fld id="{8752AD33-1744-492E-B9DF-4F1F50179360}" type="datetime1">
              <a:rPr lang="en-US" altLang="zh-CN" smtClean="0"/>
              <a:pPr/>
              <a:t>12/11/2016</a:t>
            </a:fld>
            <a:endParaRPr lang="en-US"/>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2272553"/>
          </a:xfrm>
        </p:spPr>
        <p:txBody>
          <a:bodyPr>
            <a:normAutofit fontScale="92500" lnSpcReduction="10000"/>
          </a:bodyPr>
          <a:lstStyle/>
          <a:p>
            <a:r>
              <a:rPr lang="en-US" sz="2800" dirty="0" smtClean="0"/>
              <a:t>Consider a given estimate </a:t>
            </a:r>
            <a:r>
              <a:rPr lang="en-US" sz="2800" i="1" dirty="0" smtClean="0"/>
              <a:t>f </a:t>
            </a:r>
            <a:r>
              <a:rPr lang="en-US" sz="2800" dirty="0" smtClean="0"/>
              <a:t>ˆ and a set of predictors </a:t>
            </a:r>
            <a:r>
              <a:rPr lang="en-US" sz="2800" i="1" dirty="0" smtClean="0"/>
              <a:t>X</a:t>
            </a:r>
            <a:r>
              <a:rPr lang="en-US" sz="2800" dirty="0" smtClean="0"/>
              <a:t>, which yields the prediction </a:t>
            </a:r>
            <a:r>
              <a:rPr lang="en-US" sz="2800" i="1" dirty="0" smtClean="0"/>
              <a:t>Y </a:t>
            </a:r>
            <a:r>
              <a:rPr lang="en-US" sz="2800" dirty="0" smtClean="0"/>
              <a:t>ˆ = </a:t>
            </a:r>
            <a:r>
              <a:rPr lang="en-US" sz="2800" i="1" dirty="0" smtClean="0"/>
              <a:t>f </a:t>
            </a:r>
            <a:r>
              <a:rPr lang="en-US" sz="2800" dirty="0" smtClean="0"/>
              <a:t>ˆ(</a:t>
            </a:r>
            <a:r>
              <a:rPr lang="en-US" sz="2800" i="1" dirty="0" smtClean="0"/>
              <a:t>X</a:t>
            </a:r>
            <a:r>
              <a:rPr lang="en-US" sz="2800" dirty="0" smtClean="0"/>
              <a:t>). Assume for a moment that both </a:t>
            </a:r>
            <a:r>
              <a:rPr lang="en-US" sz="2800" i="1" dirty="0" smtClean="0"/>
              <a:t>f </a:t>
            </a:r>
            <a:r>
              <a:rPr lang="en-US" sz="2800" dirty="0" smtClean="0"/>
              <a:t>ˆ and </a:t>
            </a:r>
            <a:r>
              <a:rPr lang="en-US" sz="2800" i="1" dirty="0" smtClean="0"/>
              <a:t>X </a:t>
            </a:r>
            <a:r>
              <a:rPr lang="en-US" sz="2800" dirty="0" smtClean="0"/>
              <a:t>are fixed.</a:t>
            </a:r>
            <a:br>
              <a:rPr lang="en-US" sz="2800" dirty="0" smtClean="0"/>
            </a:br>
            <a:r>
              <a:rPr lang="en-US" sz="2800" dirty="0" smtClean="0"/>
              <a:t>Then, it is easy to show that</a:t>
            </a:r>
            <a:r>
              <a:rPr lang="en-US" dirty="0" smtClean="0"/>
              <a:t/>
            </a:r>
            <a:br>
              <a:rPr lang="en-US" dirty="0" smtClean="0"/>
            </a:br>
            <a:r>
              <a:rPr lang="en-US" dirty="0" smtClean="0"/>
              <a:t/>
            </a:r>
            <a:br>
              <a:rPr lang="en-US" dirty="0" smtClean="0"/>
            </a:b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185020" y="3346635"/>
            <a:ext cx="6690209" cy="1601881"/>
          </a:xfrm>
          <a:prstGeom prst="rect">
            <a:avLst/>
          </a:prstGeom>
          <a:noFill/>
          <a:ln w="9525">
            <a:noFill/>
            <a:miter lim="800000"/>
            <a:headEnd/>
            <a:tailEnd/>
          </a:ln>
          <a:effectLst/>
        </p:spPr>
      </p:pic>
      <p:sp>
        <p:nvSpPr>
          <p:cNvPr id="5" name="日期占位符 4"/>
          <p:cNvSpPr>
            <a:spLocks noGrp="1"/>
          </p:cNvSpPr>
          <p:nvPr>
            <p:ph type="dt" sz="half" idx="10"/>
          </p:nvPr>
        </p:nvSpPr>
        <p:spPr/>
        <p:txBody>
          <a:bodyPr/>
          <a:lstStyle/>
          <a:p>
            <a:fld id="{9EA30D0E-2F7B-4C39-8403-0ED604E84345}" type="datetime1">
              <a:rPr lang="en-US" altLang="zh-CN" smtClean="0"/>
              <a:pPr/>
              <a:t>12/11/2016</a:t>
            </a:fld>
            <a:endParaRPr lang="en-US"/>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dirty="0" smtClean="0"/>
              <a:t>Inference</a:t>
            </a:r>
            <a:br>
              <a:rPr lang="en-US" dirty="0" smtClean="0"/>
            </a:br>
            <a:r>
              <a:rPr lang="en-US" dirty="0" smtClean="0"/>
              <a:t/>
            </a:r>
            <a:br>
              <a:rPr lang="en-US" dirty="0" smtClean="0"/>
            </a:br>
            <a:r>
              <a:rPr lang="en-US" i="1" dirty="0" smtClean="0"/>
              <a:t>Which predictors are associated with the response? </a:t>
            </a:r>
          </a:p>
          <a:p>
            <a:r>
              <a:rPr lang="en-US" i="1" dirty="0" smtClean="0"/>
              <a:t>What is the relationship between the response and each predictor?</a:t>
            </a:r>
            <a:r>
              <a:rPr lang="en-US" dirty="0" smtClean="0"/>
              <a:t/>
            </a:r>
            <a:br>
              <a:rPr lang="en-US" dirty="0" smtClean="0"/>
            </a:br>
            <a:r>
              <a:rPr lang="en-US" i="1" dirty="0" smtClean="0"/>
              <a:t>Can the relationship between Y and each predictor be adequately summarized using a linear equation, or is the relationship more complicated? </a:t>
            </a: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0CF57B82-61F7-4D41-9941-50103BF3849A}"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8</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2.1.2 How Do We Estimate f?</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Parametric Methods</a:t>
            </a:r>
            <a:br>
              <a:rPr lang="en-US" dirty="0" smtClean="0"/>
            </a:br>
            <a:r>
              <a:rPr lang="en-US" dirty="0" smtClean="0"/>
              <a:t/>
            </a:r>
            <a:br>
              <a:rPr lang="en-US" dirty="0" smtClean="0"/>
            </a:br>
            <a:r>
              <a:rPr lang="en-US" dirty="0" smtClean="0"/>
              <a:t>Parametric methods involve a two-step model-based approach.</a:t>
            </a:r>
            <a:br>
              <a:rPr lang="en-US" dirty="0" smtClean="0"/>
            </a:br>
            <a:r>
              <a:rPr lang="en-US" dirty="0" smtClean="0"/>
              <a:t>1. First, we make an assumption about the functional form, or shape, of </a:t>
            </a:r>
            <a:r>
              <a:rPr lang="en-US" i="1" dirty="0" smtClean="0"/>
              <a:t>f</a:t>
            </a:r>
            <a:r>
              <a:rPr lang="en-US" dirty="0" smtClean="0"/>
              <a:t>.</a:t>
            </a:r>
          </a:p>
          <a:p>
            <a:r>
              <a:rPr lang="en-US" dirty="0" smtClean="0"/>
              <a:t>2. After a model has been selected, we need a procedure that uses the training data to </a:t>
            </a:r>
            <a:r>
              <a:rPr lang="en-US" i="1" dirty="0" smtClean="0"/>
              <a:t>fit </a:t>
            </a:r>
            <a:r>
              <a:rPr lang="en-US" dirty="0" smtClean="0"/>
              <a:t>or </a:t>
            </a:r>
            <a:r>
              <a:rPr lang="en-US" i="1" dirty="0" smtClean="0"/>
              <a:t>train </a:t>
            </a:r>
            <a:r>
              <a:rPr lang="en-US" dirty="0" smtClean="0"/>
              <a:t>the model.</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t>
            </a:r>
            <a:br>
              <a:rPr lang="en-US" dirty="0" smtClean="0"/>
            </a:br>
            <a:endParaRPr lang="zh-CN" altLang="en-US" dirty="0"/>
          </a:p>
        </p:txBody>
      </p:sp>
      <p:sp>
        <p:nvSpPr>
          <p:cNvPr id="4" name="日期占位符 3"/>
          <p:cNvSpPr>
            <a:spLocks noGrp="1"/>
          </p:cNvSpPr>
          <p:nvPr>
            <p:ph type="dt" sz="half" idx="10"/>
          </p:nvPr>
        </p:nvSpPr>
        <p:spPr/>
        <p:txBody>
          <a:bodyPr/>
          <a:lstStyle/>
          <a:p>
            <a:fld id="{5FD7E297-D0C4-46C6-B3FC-027773988E7F}" type="datetime1">
              <a:rPr lang="en-US" altLang="zh-CN" smtClean="0"/>
              <a:pPr/>
              <a:t>12/11/2016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9</a:t>
            </a:fld>
            <a:endParaRPr lang="en-US"/>
          </a:p>
        </p:txBody>
      </p:sp>
      <p:sp>
        <p:nvSpPr>
          <p:cNvPr id="6" name="页脚占位符 5"/>
          <p:cNvSpPr>
            <a:spLocks noGrp="1"/>
          </p:cNvSpPr>
          <p:nvPr>
            <p:ph type="ftr" sz="quarter" idx="11"/>
          </p:nvPr>
        </p:nvSpPr>
        <p:spPr/>
        <p:txBody>
          <a:bodyPr/>
          <a:lstStyle/>
          <a:p>
            <a:r>
              <a:rPr lang="zh-CN" altLang="en-US" smtClean="0"/>
              <a:t>数据挖掘与统计计算</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1498</TotalTime>
  <Words>1253</Words>
  <Application>Microsoft Macintosh PowerPoint</Application>
  <PresentationFormat>全屏显示(4:3)</PresentationFormat>
  <Paragraphs>203</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Clarity</vt:lpstr>
      <vt:lpstr>Chapter 2 statistical learning</vt:lpstr>
      <vt:lpstr>Outline</vt:lpstr>
      <vt:lpstr>2.1 What Is Statistical Learning?</vt:lpstr>
      <vt:lpstr>幻灯片 4</vt:lpstr>
      <vt:lpstr>幻灯片 5</vt:lpstr>
      <vt:lpstr>2.1.1 Why Estimate f?</vt:lpstr>
      <vt:lpstr>幻灯片 7</vt:lpstr>
      <vt:lpstr>幻灯片 8</vt:lpstr>
      <vt:lpstr>2.1.2 How Do We Estimate f?</vt:lpstr>
      <vt:lpstr>幻灯片 10</vt:lpstr>
      <vt:lpstr>幻灯片 11</vt:lpstr>
      <vt:lpstr>幻灯片 12</vt:lpstr>
      <vt:lpstr>2.1.3 The Trade-Off Between Prediction Accuracy and Model Interpretability</vt:lpstr>
      <vt:lpstr>幻灯片 14</vt:lpstr>
      <vt:lpstr>2.1.4 Supervised Versus Unsupervised Learning</vt:lpstr>
      <vt:lpstr>幻灯片 16</vt:lpstr>
      <vt:lpstr>2.1.5 Regression Versus Classification Problems</vt:lpstr>
      <vt:lpstr>2.2 Assessing Model Accuracy</vt:lpstr>
      <vt:lpstr>2.2.1 Measuring the Quality of Fit</vt:lpstr>
      <vt:lpstr>幻灯片 20</vt:lpstr>
      <vt:lpstr>幻灯片 21</vt:lpstr>
      <vt:lpstr>2.2.2 The Bias-Variance Trade-Off</vt:lpstr>
      <vt:lpstr>幻灯片 23</vt:lpstr>
      <vt:lpstr>2.2.3 The Classification Setting</vt:lpstr>
      <vt:lpstr>The Bayes Classifier</vt:lpstr>
      <vt:lpstr>K-Nearest Neighbors</vt:lpstr>
      <vt:lpstr>幻灯片 27</vt:lpstr>
      <vt:lpstr>  Introduction to R</vt:lpstr>
      <vt:lpstr>Basic Commands    vector</vt:lpstr>
      <vt:lpstr>Basic Commands     matrix</vt:lpstr>
      <vt:lpstr>Basic Commands     random number</vt:lpstr>
      <vt:lpstr>Graphics</vt:lpstr>
      <vt:lpstr>Indexing Data</vt:lpstr>
      <vt:lpstr>Loading Data</vt:lpstr>
      <vt:lpstr>Additional Graphical and Numerical Summaries</vt:lpstr>
      <vt:lpstr>幻灯片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55</cp:revision>
  <dcterms:created xsi:type="dcterms:W3CDTF">2013-08-14T17:09:52Z</dcterms:created>
  <dcterms:modified xsi:type="dcterms:W3CDTF">2016-12-11T08:58:47Z</dcterms:modified>
</cp:coreProperties>
</file>