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handoutMasterIdLst>
    <p:handoutMasterId r:id="rId41"/>
  </p:handoutMasterIdLst>
  <p:sldIdLst>
    <p:sldId id="256" r:id="rId2"/>
    <p:sldId id="286" r:id="rId3"/>
    <p:sldId id="287" r:id="rId4"/>
    <p:sldId id="288" r:id="rId5"/>
    <p:sldId id="289" r:id="rId6"/>
    <p:sldId id="290" r:id="rId7"/>
    <p:sldId id="291" r:id="rId8"/>
    <p:sldId id="292" r:id="rId9"/>
    <p:sldId id="293" r:id="rId10"/>
    <p:sldId id="294"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20" r:id="rId35"/>
    <p:sldId id="321" r:id="rId36"/>
    <p:sldId id="322" r:id="rId37"/>
    <p:sldId id="323" r:id="rId38"/>
    <p:sldId id="32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71" d="100"/>
          <a:sy n="71" d="100"/>
        </p:scale>
        <p:origin x="-1194" y="-9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1" d="100"/>
          <a:sy n="71" d="100"/>
        </p:scale>
        <p:origin x="-308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pPr/>
              <a:t>12/4/2016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pPr/>
              <a:t>‹#›</a:t>
            </a:fld>
            <a:endParaRPr lang="en-US"/>
          </a:p>
        </p:txBody>
      </p:sp>
    </p:spTree>
    <p:extLst>
      <p:ext uri="{BB962C8B-B14F-4D97-AF65-F5344CB8AC3E}">
        <p14:creationId xmlns:p14="http://schemas.microsoft.com/office/powerpoint/2010/main" xmlns=""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pPr/>
              <a:t>12/4/2016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pPr/>
              <a:t>‹#›</a:t>
            </a:fld>
            <a:endParaRPr lang="en-US"/>
          </a:p>
        </p:txBody>
      </p:sp>
    </p:spTree>
    <p:extLst>
      <p:ext uri="{BB962C8B-B14F-4D97-AF65-F5344CB8AC3E}">
        <p14:creationId xmlns:p14="http://schemas.microsoft.com/office/powerpoint/2010/main" xmlns=""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F71506-DFD7-4144-A985-621C55F5F4AC}" type="datetime1">
              <a:rPr lang="en-US" altLang="zh-CN" smtClean="0"/>
              <a:pPr/>
              <a:t>12/4/2016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F6900-0EC9-4B17-B2EC-7716E563C604}" type="datetime1">
              <a:rPr lang="en-US" altLang="zh-CN" smtClean="0"/>
              <a:pPr/>
              <a:t>12/4/2016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B919D3-6B3A-49C3-9D4D-B18B1BD6EFD3}" type="datetime1">
              <a:rPr lang="en-US" altLang="zh-CN" smtClean="0"/>
              <a:pPr/>
              <a:t>12/4/2016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9A32-309B-44E8-A119-C36436A5A585}" type="datetime1">
              <a:rPr lang="en-US" altLang="zh-CN" smtClean="0"/>
              <a:pPr/>
              <a:t>12/4/2016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69C33-C263-49E2-94AA-9482D2D206D6}" type="datetime1">
              <a:rPr lang="en-US" altLang="zh-CN" smtClean="0"/>
              <a:pPr/>
              <a:t>12/4/2016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8A2FB-644D-407A-8314-4737C0352275}" type="datetime1">
              <a:rPr lang="en-US" altLang="zh-CN" smtClean="0"/>
              <a:pPr/>
              <a:t>12/4/2016</a:t>
            </a:fld>
            <a:endParaRPr lang="en-US"/>
          </a:p>
        </p:txBody>
      </p:sp>
      <p:sp>
        <p:nvSpPr>
          <p:cNvPr id="8" name="Footer Placeholder 7"/>
          <p:cNvSpPr>
            <a:spLocks noGrp="1"/>
          </p:cNvSpPr>
          <p:nvPr>
            <p:ph type="ftr" sz="quarter" idx="11"/>
          </p:nvPr>
        </p:nvSpPr>
        <p:spPr/>
        <p:txBody>
          <a:bodyPr/>
          <a:lstStyle/>
          <a:p>
            <a:r>
              <a:rPr lang="zh-CN" altLang="en-US" dirty="0" smtClean="0"/>
              <a:t>数据挖掘与统计计算</a:t>
            </a:r>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1BDD5-14C6-43E1-A922-EB4B5066EF7D}" type="datetime1">
              <a:rPr lang="en-US" altLang="zh-CN" smtClean="0"/>
              <a:pPr/>
              <a:t>12/4/2016</a:t>
            </a:fld>
            <a:endParaRPr lang="en-US"/>
          </a:p>
        </p:txBody>
      </p:sp>
      <p:sp>
        <p:nvSpPr>
          <p:cNvPr id="4" name="Footer Placeholder 3"/>
          <p:cNvSpPr>
            <a:spLocks noGrp="1"/>
          </p:cNvSpPr>
          <p:nvPr>
            <p:ph type="ftr" sz="quarter" idx="11"/>
          </p:nvPr>
        </p:nvSpPr>
        <p:spPr/>
        <p:txBody>
          <a:bodyPr/>
          <a:lstStyle/>
          <a:p>
            <a:r>
              <a:rPr lang="zh-CN" altLang="en-US" dirty="0" smtClean="0"/>
              <a:t>数据挖掘与统计计算</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C1494-BFFA-4498-B4DB-61EAE3C73AFB}" type="datetime1">
              <a:rPr lang="en-US" altLang="zh-CN" smtClean="0"/>
              <a:pPr/>
              <a:t>12/4/2016</a:t>
            </a:fld>
            <a:endParaRPr lang="en-US"/>
          </a:p>
        </p:txBody>
      </p:sp>
      <p:sp>
        <p:nvSpPr>
          <p:cNvPr id="3" name="Footer Placeholder 2"/>
          <p:cNvSpPr>
            <a:spLocks noGrp="1"/>
          </p:cNvSpPr>
          <p:nvPr>
            <p:ph type="ftr" sz="quarter" idx="11"/>
          </p:nvPr>
        </p:nvSpPr>
        <p:spPr/>
        <p:txBody>
          <a:bodyPr/>
          <a:lstStyle/>
          <a:p>
            <a:r>
              <a:rPr lang="zh-CN" altLang="en-US" dirty="0" smtClean="0"/>
              <a:t>数据挖掘与统计计算</a:t>
            </a:r>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2544C-17EA-4C74-AD3F-73271EFC5710}" type="datetime1">
              <a:rPr lang="en-US" altLang="zh-CN" smtClean="0"/>
              <a:pPr/>
              <a:t>12/4/2016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0BC5B-8F6D-4542-BAA4-8D5B3BA481E0}" type="datetime1">
              <a:rPr lang="en-US" altLang="zh-CN" smtClean="0"/>
              <a:pPr/>
              <a:t>12/4/2016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18E717D-FA05-4028-871C-4686D3CA3940}" type="datetime1">
              <a:rPr lang="en-US" altLang="zh-CN" smtClean="0"/>
              <a:pPr/>
              <a:t>12/4/2016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zh-CN" altLang="en-US" dirty="0" smtClean="0"/>
              <a:t>数据挖掘与统计计算</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4600" dirty="0" smtClean="0"/>
              <a:t/>
            </a:r>
            <a:br>
              <a:rPr lang="en-US" altLang="zh-CN" sz="4600" dirty="0" smtClean="0"/>
            </a:br>
            <a:r>
              <a:rPr lang="en-US" altLang="zh-CN" sz="4600" dirty="0" smtClean="0"/>
              <a:t>chapter 3</a:t>
            </a:r>
            <a:br>
              <a:rPr lang="en-US" altLang="zh-CN" sz="4600" dirty="0" smtClean="0"/>
            </a:br>
            <a:r>
              <a:rPr lang="en-US" altLang="zh-CN" sz="4600" dirty="0" smtClean="0"/>
              <a:t>Linear regression</a:t>
            </a:r>
            <a:endParaRPr lang="en-US" sz="4600" dirty="0"/>
          </a:p>
        </p:txBody>
      </p:sp>
      <p:sp>
        <p:nvSpPr>
          <p:cNvPr id="6" name="副标题 5"/>
          <p:cNvSpPr>
            <a:spLocks noGrp="1"/>
          </p:cNvSpPr>
          <p:nvPr>
            <p:ph type="subTitle" idx="1"/>
          </p:nvPr>
        </p:nvSpPr>
        <p:spPr/>
        <p:txBody>
          <a:bodyPr/>
          <a:lstStyle/>
          <a:p>
            <a:endParaRPr lang="zh-CN" altLang="en-US" dirty="0"/>
          </a:p>
        </p:txBody>
      </p:sp>
      <p:sp>
        <p:nvSpPr>
          <p:cNvPr id="4" name="日期占位符 3"/>
          <p:cNvSpPr>
            <a:spLocks noGrp="1"/>
          </p:cNvSpPr>
          <p:nvPr>
            <p:ph type="dt" sz="half" idx="10"/>
          </p:nvPr>
        </p:nvSpPr>
        <p:spPr/>
        <p:txBody>
          <a:bodyPr/>
          <a:lstStyle/>
          <a:p>
            <a:fld id="{7650DBEF-3CA2-46EC-9298-797E4E4CC624}" type="datetime1">
              <a:rPr lang="en-US" altLang="zh-CN" smtClean="0"/>
              <a:pPr/>
              <a:t>12/4/2016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a:t>
            </a:fld>
            <a:endParaRPr lang="en-US"/>
          </a:p>
        </p:txBody>
      </p:sp>
      <p:sp>
        <p:nvSpPr>
          <p:cNvPr id="7" name="页脚占位符 6"/>
          <p:cNvSpPr>
            <a:spLocks noGrp="1"/>
          </p:cNvSpPr>
          <p:nvPr>
            <p:ph type="ftr" sz="quarter" idx="11"/>
          </p:nvPr>
        </p:nvSpPr>
        <p:spPr/>
        <p:txBody>
          <a:bodyPr/>
          <a:lstStyle/>
          <a:p>
            <a:r>
              <a:rPr lang="zh-CN" altLang="en-US" smtClean="0"/>
              <a:t>数据挖掘与统计计算</a:t>
            </a:r>
            <a:endParaRPr lang="en-US" dirty="0"/>
          </a:p>
        </p:txBody>
      </p:sp>
    </p:spTree>
    <p:extLst>
      <p:ext uri="{BB962C8B-B14F-4D97-AF65-F5344CB8AC3E}">
        <p14:creationId xmlns:p14="http://schemas.microsoft.com/office/powerpoint/2010/main" xmlns="" val="2205626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Unbiasedness</a:t>
            </a:r>
            <a:endParaRPr lang="zh-CN" altLang="en-US" dirty="0"/>
          </a:p>
        </p:txBody>
      </p:sp>
      <p:sp>
        <p:nvSpPr>
          <p:cNvPr id="3" name="内容占位符 2"/>
          <p:cNvSpPr>
            <a:spLocks noGrp="1"/>
          </p:cNvSpPr>
          <p:nvPr>
            <p:ph idx="1"/>
          </p:nvPr>
        </p:nvSpPr>
        <p:spPr/>
        <p:txBody>
          <a:bodyPr/>
          <a:lstStyle/>
          <a:p>
            <a:r>
              <a:rPr lang="en-US" dirty="0" smtClean="0"/>
              <a:t>The property of </a:t>
            </a:r>
            <a:r>
              <a:rPr lang="en-US" dirty="0" err="1" smtClean="0"/>
              <a:t>unbiasedness</a:t>
            </a:r>
            <a:r>
              <a:rPr lang="en-US" dirty="0" smtClean="0"/>
              <a:t> holds for the least squares coefficient estimates : if we estimate </a:t>
            </a:r>
            <a:r>
              <a:rPr lang="en-US" i="1" dirty="0" smtClean="0"/>
              <a:t>β</a:t>
            </a:r>
            <a:r>
              <a:rPr lang="en-US" dirty="0" smtClean="0"/>
              <a:t>0 and </a:t>
            </a:r>
            <a:r>
              <a:rPr lang="en-US" i="1" dirty="0" smtClean="0"/>
              <a:t>β</a:t>
            </a:r>
            <a:r>
              <a:rPr lang="en-US" dirty="0" smtClean="0"/>
              <a:t>1 on the basis of a particular data set, then our estimates won’t be exactly equal to </a:t>
            </a:r>
            <a:r>
              <a:rPr lang="en-US" i="1" dirty="0" smtClean="0"/>
              <a:t>β</a:t>
            </a:r>
            <a:r>
              <a:rPr lang="en-US" dirty="0" smtClean="0"/>
              <a:t>0 and </a:t>
            </a:r>
            <a:r>
              <a:rPr lang="en-US" i="1" dirty="0" smtClean="0"/>
              <a:t>β</a:t>
            </a:r>
            <a:r>
              <a:rPr lang="en-US" dirty="0" smtClean="0"/>
              <a:t>1. But if we could average the estimates obtained over a huge number of data sets, then the average of these estimates would be spot on!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Variance</a:t>
            </a:r>
            <a:endParaRPr lang="zh-CN" altLang="en-US" dirty="0"/>
          </a:p>
        </p:txBody>
      </p:sp>
      <p:sp>
        <p:nvSpPr>
          <p:cNvPr id="3" name="内容占位符 2"/>
          <p:cNvSpPr>
            <a:spLocks noGrp="1"/>
          </p:cNvSpPr>
          <p:nvPr>
            <p:ph idx="1"/>
          </p:nvPr>
        </p:nvSpPr>
        <p:spPr>
          <a:xfrm>
            <a:off x="457200" y="1600200"/>
            <a:ext cx="8229600" cy="1378490"/>
          </a:xfrm>
        </p:spPr>
        <p:txBody>
          <a:bodyPr>
            <a:noAutofit/>
          </a:bodyPr>
          <a:lstStyle/>
          <a:p>
            <a:r>
              <a:rPr lang="en-US" dirty="0" smtClean="0"/>
              <a:t>we can wonder how close </a:t>
            </a:r>
            <a:r>
              <a:rPr lang="en-US" i="1" dirty="0" smtClean="0"/>
              <a:t>β </a:t>
            </a:r>
            <a:r>
              <a:rPr lang="en-US" dirty="0" smtClean="0"/>
              <a:t>ˆ0 and </a:t>
            </a:r>
            <a:r>
              <a:rPr lang="en-US" i="1" dirty="0" smtClean="0"/>
              <a:t>β </a:t>
            </a:r>
            <a:r>
              <a:rPr lang="en-US" dirty="0" smtClean="0"/>
              <a:t>ˆ1 are to the true values </a:t>
            </a:r>
            <a:r>
              <a:rPr lang="en-US" i="1" dirty="0" smtClean="0"/>
              <a:t>β</a:t>
            </a:r>
            <a:r>
              <a:rPr lang="en-US" dirty="0" smtClean="0"/>
              <a:t>0 and </a:t>
            </a:r>
            <a:r>
              <a:rPr lang="en-US" i="1" dirty="0" smtClean="0"/>
              <a:t>β</a:t>
            </a:r>
            <a:r>
              <a:rPr lang="en-US" dirty="0" smtClean="0"/>
              <a:t>1.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11</a:t>
            </a:fld>
            <a:endParaRPr lang="en-US"/>
          </a:p>
        </p:txBody>
      </p:sp>
      <p:pic>
        <p:nvPicPr>
          <p:cNvPr id="4099" name="Picture 3"/>
          <p:cNvPicPr>
            <a:picLocks noChangeAspect="1" noChangeArrowheads="1"/>
          </p:cNvPicPr>
          <p:nvPr/>
        </p:nvPicPr>
        <p:blipFill>
          <a:blip r:embed="rId2"/>
          <a:srcRect/>
          <a:stretch>
            <a:fillRect/>
          </a:stretch>
        </p:blipFill>
        <p:spPr bwMode="auto">
          <a:xfrm>
            <a:off x="2205318" y="2978690"/>
            <a:ext cx="4573920" cy="988192"/>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2205318" y="4545665"/>
            <a:ext cx="3494554" cy="91418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1317812"/>
          </a:xfrm>
        </p:spPr>
        <p:txBody>
          <a:bodyPr>
            <a:noAutofit/>
          </a:bodyPr>
          <a:lstStyle/>
          <a:p>
            <a:r>
              <a:rPr lang="en-US" dirty="0" smtClean="0"/>
              <a:t>For linear regression, the 95 % confidence interval for </a:t>
            </a:r>
            <a:r>
              <a:rPr lang="en-US" i="1" dirty="0" smtClean="0"/>
              <a:t>β</a:t>
            </a:r>
            <a:r>
              <a:rPr lang="en-US" dirty="0" smtClean="0"/>
              <a:t>1</a:t>
            </a:r>
            <a:br>
              <a:rPr lang="en-US" dirty="0" smtClean="0"/>
            </a:br>
            <a:r>
              <a:rPr lang="en-US" dirty="0" smtClean="0"/>
              <a:t>approximately takes the form</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12</a:t>
            </a:fld>
            <a:endParaRPr lang="en-US"/>
          </a:p>
        </p:txBody>
      </p:sp>
      <p:pic>
        <p:nvPicPr>
          <p:cNvPr id="5123" name="Picture 3"/>
          <p:cNvPicPr>
            <a:picLocks noChangeAspect="1" noChangeArrowheads="1"/>
          </p:cNvPicPr>
          <p:nvPr/>
        </p:nvPicPr>
        <p:blipFill>
          <a:blip r:embed="rId2"/>
          <a:srcRect/>
          <a:stretch>
            <a:fillRect/>
          </a:stretch>
        </p:blipFill>
        <p:spPr bwMode="auto">
          <a:xfrm>
            <a:off x="3317783" y="5071191"/>
            <a:ext cx="2308412" cy="6572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3352800" y="2624172"/>
            <a:ext cx="2273395" cy="587680"/>
          </a:xfrm>
          <a:prstGeom prst="rect">
            <a:avLst/>
          </a:prstGeom>
          <a:noFill/>
          <a:ln w="9525">
            <a:noFill/>
            <a:miter lim="800000"/>
            <a:headEnd/>
            <a:tailEnd/>
          </a:ln>
          <a:effectLst/>
        </p:spPr>
      </p:pic>
      <p:sp>
        <p:nvSpPr>
          <p:cNvPr id="10" name="矩形 9"/>
          <p:cNvSpPr/>
          <p:nvPr/>
        </p:nvSpPr>
        <p:spPr>
          <a:xfrm>
            <a:off x="779929" y="3830159"/>
            <a:ext cx="7476565" cy="1569660"/>
          </a:xfrm>
          <a:prstGeom prst="rect">
            <a:avLst/>
          </a:prstGeom>
        </p:spPr>
        <p:txBody>
          <a:bodyPr wrap="square">
            <a:spAutoFit/>
          </a:bodyPr>
          <a:lstStyle/>
          <a:p>
            <a:r>
              <a:rPr lang="en-US" sz="2400" dirty="0" smtClean="0"/>
              <a:t>Similarly, a confidence interval for </a:t>
            </a:r>
            <a:r>
              <a:rPr lang="en-US" sz="2400" i="1" dirty="0" smtClean="0"/>
              <a:t>β</a:t>
            </a:r>
            <a:r>
              <a:rPr lang="en-US" sz="2400" dirty="0" smtClean="0"/>
              <a:t>0</a:t>
            </a:r>
            <a:r>
              <a:rPr lang="zh-CN" altLang="en-US" sz="2400" dirty="0" smtClean="0"/>
              <a:t> </a:t>
            </a:r>
            <a:r>
              <a:rPr lang="en-US" sz="2400" dirty="0" smtClean="0"/>
              <a:t>approximately takes the form</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3.1.3 Assessing the Accuracy of the Model</a:t>
            </a:r>
            <a:endParaRPr lang="zh-CN" altLang="en-US" dirty="0"/>
          </a:p>
        </p:txBody>
      </p:sp>
      <p:sp>
        <p:nvSpPr>
          <p:cNvPr id="3" name="内容占位符 2"/>
          <p:cNvSpPr>
            <a:spLocks noGrp="1"/>
          </p:cNvSpPr>
          <p:nvPr>
            <p:ph idx="1"/>
          </p:nvPr>
        </p:nvSpPr>
        <p:spPr>
          <a:xfrm>
            <a:off x="457200" y="1600200"/>
            <a:ext cx="8229600" cy="860612"/>
          </a:xfrm>
        </p:spPr>
        <p:txBody>
          <a:bodyPr>
            <a:noAutofit/>
          </a:bodyPr>
          <a:lstStyle/>
          <a:p>
            <a:r>
              <a:rPr lang="en-US" dirty="0" smtClean="0"/>
              <a:t>Residual Standard Error</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13</a:t>
            </a:fld>
            <a:endParaRPr lang="en-US"/>
          </a:p>
        </p:txBody>
      </p:sp>
      <p:pic>
        <p:nvPicPr>
          <p:cNvPr id="6146" name="Picture 2"/>
          <p:cNvPicPr>
            <a:picLocks noChangeAspect="1" noChangeArrowheads="1"/>
          </p:cNvPicPr>
          <p:nvPr/>
        </p:nvPicPr>
        <p:blipFill>
          <a:blip r:embed="rId2"/>
          <a:srcRect/>
          <a:stretch>
            <a:fillRect/>
          </a:stretch>
        </p:blipFill>
        <p:spPr bwMode="auto">
          <a:xfrm>
            <a:off x="1874464" y="2460812"/>
            <a:ext cx="5270904" cy="1048870"/>
          </a:xfrm>
          <a:prstGeom prst="rect">
            <a:avLst/>
          </a:prstGeom>
          <a:noFill/>
          <a:ln w="9525">
            <a:noFill/>
            <a:miter lim="800000"/>
            <a:headEnd/>
            <a:tailEnd/>
          </a:ln>
          <a:effectLst/>
        </p:spPr>
      </p:pic>
      <p:sp>
        <p:nvSpPr>
          <p:cNvPr id="8" name="矩形 7"/>
          <p:cNvSpPr/>
          <p:nvPr/>
        </p:nvSpPr>
        <p:spPr>
          <a:xfrm>
            <a:off x="779929" y="3724835"/>
            <a:ext cx="4572000" cy="1200329"/>
          </a:xfrm>
          <a:prstGeom prst="rect">
            <a:avLst/>
          </a:prstGeom>
        </p:spPr>
        <p:txBody>
          <a:bodyPr>
            <a:spAutoFit/>
          </a:bodyPr>
          <a:lstStyle/>
          <a:p>
            <a:r>
              <a:rPr lang="en-US" sz="2400" i="1" dirty="0" smtClean="0"/>
              <a:t>R</a:t>
            </a:r>
            <a:r>
              <a:rPr lang="en-US" sz="2400" dirty="0" smtClean="0"/>
              <a:t>2 Statistic</a:t>
            </a:r>
            <a:br>
              <a:rPr lang="en-US" sz="2400" dirty="0" smtClean="0"/>
            </a:br>
            <a:r>
              <a:rPr lang="en-US" sz="2400" dirty="0" smtClean="0"/>
              <a:t/>
            </a:r>
            <a:br>
              <a:rPr lang="en-US" sz="2400" dirty="0" smtClean="0"/>
            </a:br>
            <a:endParaRPr lang="zh-CN" altLang="en-US" sz="2400" dirty="0"/>
          </a:p>
        </p:txBody>
      </p:sp>
      <p:pic>
        <p:nvPicPr>
          <p:cNvPr id="6147" name="Picture 3"/>
          <p:cNvPicPr>
            <a:picLocks noChangeAspect="1" noChangeArrowheads="1"/>
          </p:cNvPicPr>
          <p:nvPr/>
        </p:nvPicPr>
        <p:blipFill>
          <a:blip r:embed="rId3"/>
          <a:srcRect/>
          <a:stretch>
            <a:fillRect/>
          </a:stretch>
        </p:blipFill>
        <p:spPr bwMode="auto">
          <a:xfrm>
            <a:off x="2455419" y="4422669"/>
            <a:ext cx="4295005" cy="100498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3.2 Multiple Linear Regression</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14</a:t>
            </a:fld>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540648" y="4882050"/>
            <a:ext cx="6003152" cy="672353"/>
          </a:xfrm>
          <a:prstGeom prst="rect">
            <a:avLst/>
          </a:prstGeom>
          <a:noFill/>
          <a:ln w="9525">
            <a:noFill/>
            <a:miter lim="800000"/>
            <a:headEnd/>
            <a:tailEnd/>
          </a:ln>
          <a:effectLst/>
        </p:spPr>
      </p:pic>
      <p:sp>
        <p:nvSpPr>
          <p:cNvPr id="8" name="矩形 7"/>
          <p:cNvSpPr/>
          <p:nvPr/>
        </p:nvSpPr>
        <p:spPr>
          <a:xfrm>
            <a:off x="457201" y="1801907"/>
            <a:ext cx="8229600" cy="3416320"/>
          </a:xfrm>
          <a:prstGeom prst="rect">
            <a:avLst/>
          </a:prstGeom>
        </p:spPr>
        <p:txBody>
          <a:bodyPr wrap="square">
            <a:spAutoFit/>
          </a:bodyPr>
          <a:lstStyle/>
          <a:p>
            <a:r>
              <a:rPr lang="en-US" altLang="zh-CN" sz="2400" dirty="0" smtClean="0"/>
              <a:t>I</a:t>
            </a:r>
            <a:r>
              <a:rPr lang="en-US" sz="2400" dirty="0" smtClean="0"/>
              <a:t>nstead of fitting a separate simple linear regression model for each predictor, a better approach is to extend the simple linear regression model</a:t>
            </a:r>
            <a:r>
              <a:rPr lang="zh-CN" altLang="en-US" sz="2400" dirty="0" smtClean="0"/>
              <a:t> </a:t>
            </a:r>
            <a:r>
              <a:rPr lang="en-US" sz="2400" dirty="0" smtClean="0"/>
              <a:t>so that it can directly accommodate multiple predictors. </a:t>
            </a:r>
          </a:p>
          <a:p>
            <a:endParaRPr lang="en-US" sz="2400" dirty="0" smtClean="0"/>
          </a:p>
          <a:p>
            <a:r>
              <a:rPr lang="en-US" sz="2400" dirty="0" smtClean="0"/>
              <a:t>We can do</a:t>
            </a:r>
            <a:r>
              <a:rPr lang="zh-CN" altLang="en-US" sz="2400" dirty="0" smtClean="0"/>
              <a:t> </a:t>
            </a:r>
            <a:r>
              <a:rPr lang="en-US" sz="2400" dirty="0" smtClean="0"/>
              <a:t>this by giving each predictor a separate slope coefficient in a single model.</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3.2.1 Estimating the Regression Coefficients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15</a:t>
            </a:fld>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830761" y="2070847"/>
            <a:ext cx="5543467" cy="726141"/>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268607" y="3734080"/>
            <a:ext cx="6533841" cy="175231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16</a:t>
            </a:fld>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2552700" y="2043112"/>
            <a:ext cx="4038600" cy="39909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3.2.2 Some Important Questions</a:t>
            </a:r>
            <a:endParaRPr lang="zh-CN" altLang="en-US" dirty="0"/>
          </a:p>
        </p:txBody>
      </p:sp>
      <p:sp>
        <p:nvSpPr>
          <p:cNvPr id="3" name="内容占位符 2"/>
          <p:cNvSpPr>
            <a:spLocks noGrp="1"/>
          </p:cNvSpPr>
          <p:nvPr>
            <p:ph idx="1"/>
          </p:nvPr>
        </p:nvSpPr>
        <p:spPr/>
        <p:txBody>
          <a:bodyPr/>
          <a:lstStyle/>
          <a:p>
            <a:r>
              <a:rPr lang="en-US" dirty="0" smtClean="0"/>
              <a:t>1. </a:t>
            </a:r>
            <a:r>
              <a:rPr lang="en-US" i="1" dirty="0" smtClean="0"/>
              <a:t>Is at least one of the predictors X</a:t>
            </a:r>
            <a:r>
              <a:rPr lang="en-US" dirty="0" smtClean="0"/>
              <a:t>1</a:t>
            </a:r>
            <a:r>
              <a:rPr lang="en-US" i="1" dirty="0" smtClean="0"/>
              <a:t>, X</a:t>
            </a:r>
            <a:r>
              <a:rPr lang="en-US" dirty="0" smtClean="0"/>
              <a:t>2</a:t>
            </a:r>
            <a:r>
              <a:rPr lang="en-US" i="1" dirty="0" smtClean="0"/>
              <a:t>, . . . , </a:t>
            </a:r>
            <a:r>
              <a:rPr lang="en-US" i="1" dirty="0" err="1" smtClean="0"/>
              <a:t>Xp</a:t>
            </a:r>
            <a:r>
              <a:rPr lang="en-US" i="1" dirty="0" smtClean="0"/>
              <a:t> useful in predicting</a:t>
            </a:r>
            <a:r>
              <a:rPr lang="zh-CN" altLang="en-US" i="1" dirty="0" smtClean="0"/>
              <a:t> </a:t>
            </a:r>
            <a:r>
              <a:rPr lang="en-US" i="1" dirty="0" smtClean="0"/>
              <a:t>the response?</a:t>
            </a:r>
          </a:p>
          <a:p>
            <a:r>
              <a:rPr lang="en-US" dirty="0" smtClean="0"/>
              <a:t/>
            </a:r>
            <a:br>
              <a:rPr lang="en-US" dirty="0" smtClean="0"/>
            </a:br>
            <a:r>
              <a:rPr lang="en-US" dirty="0" smtClean="0"/>
              <a:t>2. </a:t>
            </a:r>
            <a:r>
              <a:rPr lang="en-US" i="1" dirty="0" smtClean="0"/>
              <a:t>Do all the predictors help to explain Y , or is only a subset of the</a:t>
            </a:r>
            <a:r>
              <a:rPr lang="zh-CN" altLang="en-US" i="1" dirty="0" smtClean="0"/>
              <a:t> </a:t>
            </a:r>
            <a:r>
              <a:rPr lang="en-US" i="1" dirty="0" smtClean="0"/>
              <a:t>predictors useful?</a:t>
            </a:r>
          </a:p>
          <a:p>
            <a:r>
              <a:rPr lang="en-US" dirty="0" smtClean="0"/>
              <a:t/>
            </a:r>
            <a:br>
              <a:rPr lang="en-US" dirty="0" smtClean="0"/>
            </a:br>
            <a:r>
              <a:rPr lang="en-US" dirty="0" smtClean="0"/>
              <a:t>3. </a:t>
            </a:r>
            <a:r>
              <a:rPr lang="en-US" i="1" dirty="0" smtClean="0"/>
              <a:t>How well does the model fit the data?</a:t>
            </a:r>
          </a:p>
          <a:p>
            <a:r>
              <a:rPr lang="en-US" dirty="0" smtClean="0"/>
              <a:t/>
            </a:r>
            <a:br>
              <a:rPr lang="en-US" dirty="0" smtClean="0"/>
            </a:br>
            <a:r>
              <a:rPr lang="en-US" dirty="0" smtClean="0"/>
              <a:t>4. </a:t>
            </a:r>
            <a:r>
              <a:rPr lang="en-US" i="1" dirty="0" smtClean="0"/>
              <a:t>Given a set of predictor values, what response value should we predict,</a:t>
            </a:r>
            <a:r>
              <a:rPr lang="zh-CN" altLang="en-US" i="1" dirty="0" smtClean="0"/>
              <a:t> </a:t>
            </a:r>
            <a:r>
              <a:rPr lang="en-US" i="1" dirty="0" smtClean="0"/>
              <a:t>and how accurate is our prediction?</a:t>
            </a: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One: Is There a Relationship Between the Response and Predictors?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18</a:t>
            </a:fld>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1855694" y="1734670"/>
            <a:ext cx="5015752" cy="672353"/>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286000" y="2552063"/>
            <a:ext cx="4087906" cy="119602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1174714" y="3748088"/>
            <a:ext cx="6646486" cy="928687"/>
          </a:xfrm>
          <a:prstGeom prst="rect">
            <a:avLst/>
          </a:prstGeom>
          <a:noFill/>
          <a:ln w="9525">
            <a:noFill/>
            <a:miter lim="800000"/>
            <a:headEnd/>
            <a:tailEnd/>
          </a:ln>
          <a:effectLst/>
        </p:spPr>
      </p:pic>
      <p:pic>
        <p:nvPicPr>
          <p:cNvPr id="10245" name="Picture 5"/>
          <p:cNvPicPr>
            <a:picLocks noChangeAspect="1" noChangeArrowheads="1"/>
          </p:cNvPicPr>
          <p:nvPr/>
        </p:nvPicPr>
        <p:blipFill>
          <a:blip r:embed="rId5"/>
          <a:srcRect/>
          <a:stretch>
            <a:fillRect/>
          </a:stretch>
        </p:blipFill>
        <p:spPr bwMode="auto">
          <a:xfrm>
            <a:off x="2650190" y="4851587"/>
            <a:ext cx="3506933" cy="113459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Two: Deciding on Important Variables</a:t>
            </a:r>
            <a:endParaRPr lang="zh-CN" altLang="en-US" dirty="0"/>
          </a:p>
        </p:txBody>
      </p:sp>
      <p:sp>
        <p:nvSpPr>
          <p:cNvPr id="3" name="内容占位符 2"/>
          <p:cNvSpPr>
            <a:spLocks noGrp="1"/>
          </p:cNvSpPr>
          <p:nvPr>
            <p:ph idx="1"/>
          </p:nvPr>
        </p:nvSpPr>
        <p:spPr>
          <a:xfrm>
            <a:off x="457200" y="4450976"/>
            <a:ext cx="8229600" cy="2026023"/>
          </a:xfrm>
        </p:spPr>
        <p:txBody>
          <a:bodyPr>
            <a:normAutofit/>
          </a:bodyPr>
          <a:lstStyle/>
          <a:p>
            <a:r>
              <a:rPr lang="en-US" i="1" dirty="0" smtClean="0"/>
              <a:t>Forward selection</a:t>
            </a:r>
            <a:r>
              <a:rPr lang="en-US" dirty="0" smtClean="0"/>
              <a:t>. </a:t>
            </a:r>
            <a:br>
              <a:rPr lang="en-US" dirty="0" smtClean="0"/>
            </a:br>
            <a:r>
              <a:rPr lang="en-US" i="1" dirty="0" smtClean="0"/>
              <a:t>Backward selection</a:t>
            </a:r>
            <a:r>
              <a:rPr lang="en-US" dirty="0" smtClean="0"/>
              <a:t>.</a:t>
            </a:r>
            <a:br>
              <a:rPr lang="en-US" dirty="0" smtClean="0"/>
            </a:br>
            <a:r>
              <a:rPr lang="en-US" i="1" dirty="0" smtClean="0"/>
              <a:t>Mixed selection</a:t>
            </a:r>
            <a:r>
              <a:rPr lang="en-US" dirty="0" smtClean="0"/>
              <a: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19</a:t>
            </a:fld>
            <a:endParaRPr lang="en-US"/>
          </a:p>
        </p:txBody>
      </p:sp>
      <p:sp>
        <p:nvSpPr>
          <p:cNvPr id="7" name="矩形 6"/>
          <p:cNvSpPr/>
          <p:nvPr/>
        </p:nvSpPr>
        <p:spPr>
          <a:xfrm>
            <a:off x="685800" y="1788459"/>
            <a:ext cx="8001000" cy="3046988"/>
          </a:xfrm>
          <a:prstGeom prst="rect">
            <a:avLst/>
          </a:prstGeom>
        </p:spPr>
        <p:txBody>
          <a:bodyPr wrap="square">
            <a:spAutoFit/>
          </a:bodyPr>
          <a:lstStyle/>
          <a:p>
            <a:r>
              <a:rPr lang="en-US" sz="2400" dirty="0" smtClean="0"/>
              <a:t>We can then select the </a:t>
            </a:r>
            <a:r>
              <a:rPr lang="en-US" sz="2400" i="1" dirty="0" smtClean="0"/>
              <a:t>best </a:t>
            </a:r>
            <a:r>
              <a:rPr lang="en-US" sz="2400" dirty="0" smtClean="0"/>
              <a:t>model out of all of the models that we have considered. How</a:t>
            </a:r>
            <a:r>
              <a:rPr lang="zh-CN" altLang="en-US" sz="2400" dirty="0" smtClean="0"/>
              <a:t> </a:t>
            </a:r>
            <a:r>
              <a:rPr lang="en-US" sz="2400" dirty="0" smtClean="0"/>
              <a:t>do we determine which model is best? Various statistics can be used to</a:t>
            </a:r>
            <a:r>
              <a:rPr lang="zh-CN" altLang="en-US" sz="2400" dirty="0" smtClean="0"/>
              <a:t> </a:t>
            </a:r>
            <a:r>
              <a:rPr lang="en-US" sz="2400" dirty="0" smtClean="0"/>
              <a:t>judge the quality of a model. These include </a:t>
            </a:r>
            <a:r>
              <a:rPr lang="en-US" sz="2400" i="1" dirty="0" smtClean="0"/>
              <a:t>Mallow’s Cp</a:t>
            </a:r>
            <a:r>
              <a:rPr lang="en-US" sz="2400" dirty="0" smtClean="0"/>
              <a:t>, </a:t>
            </a:r>
            <a:r>
              <a:rPr lang="en-US" sz="2400" i="1" dirty="0" err="1" smtClean="0"/>
              <a:t>Akaike</a:t>
            </a:r>
            <a:r>
              <a:rPr lang="en-US" sz="2400" i="1" dirty="0" smtClean="0"/>
              <a:t> information criterion </a:t>
            </a:r>
            <a:r>
              <a:rPr lang="en-US" sz="2400" dirty="0" smtClean="0"/>
              <a:t>(AIC), </a:t>
            </a:r>
            <a:r>
              <a:rPr lang="en-US" sz="2400" i="1" dirty="0" smtClean="0"/>
              <a:t>Bayesian information criterion </a:t>
            </a:r>
            <a:r>
              <a:rPr lang="en-US" sz="2400" dirty="0" smtClean="0"/>
              <a:t>(BIC), and </a:t>
            </a:r>
            <a:r>
              <a:rPr lang="en-US" sz="2400" i="1" dirty="0" smtClean="0"/>
              <a:t>adjusted</a:t>
            </a:r>
            <a:r>
              <a:rPr lang="zh-CN" altLang="en-US" sz="2400" i="1" dirty="0" smtClean="0"/>
              <a:t> </a:t>
            </a:r>
            <a:r>
              <a:rPr lang="en-US" sz="2400" i="1" dirty="0" smtClean="0"/>
              <a:t>R</a:t>
            </a:r>
            <a:r>
              <a:rPr lang="en-US" sz="2400" dirty="0" smtClean="0"/>
              <a:t>2. </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Linear regression has been around for a long time and is the topic of innumerable textbooks. Though it may seem somewhat dull compared to some of the more modern statistical learning approaches described in later chapters of this book, linear regression is still a useful and widely used statistical learning method. Moreover, it serves as a good jumping-off point for newer approaches: as we will see in later chapters, many fancy statistical learning approaches can be seen as generalizations or extensions of linear regression.</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Three: Model Fit</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20</a:t>
            </a:fld>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2553820" y="2185566"/>
            <a:ext cx="3349439" cy="1119814"/>
          </a:xfrm>
          <a:prstGeom prst="rect">
            <a:avLst/>
          </a:prstGeom>
          <a:noFill/>
          <a:ln w="9525">
            <a:noFill/>
            <a:miter lim="800000"/>
            <a:headEnd/>
            <a:tailEnd/>
          </a:ln>
          <a:effectLst/>
        </p:spPr>
      </p:pic>
      <p:sp>
        <p:nvSpPr>
          <p:cNvPr id="8" name="矩形 7"/>
          <p:cNvSpPr/>
          <p:nvPr/>
        </p:nvSpPr>
        <p:spPr>
          <a:xfrm>
            <a:off x="833718" y="3859306"/>
            <a:ext cx="7395881" cy="1938992"/>
          </a:xfrm>
          <a:prstGeom prst="rect">
            <a:avLst/>
          </a:prstGeom>
        </p:spPr>
        <p:txBody>
          <a:bodyPr wrap="square">
            <a:spAutoFit/>
          </a:bodyPr>
          <a:lstStyle/>
          <a:p>
            <a:r>
              <a:rPr lang="en-US" sz="2400" dirty="0" smtClean="0"/>
              <a:t>Thus, models with</a:t>
            </a:r>
            <a:r>
              <a:rPr lang="zh-CN" altLang="en-US" sz="2400" dirty="0" smtClean="0"/>
              <a:t> </a:t>
            </a:r>
            <a:r>
              <a:rPr lang="en-US" sz="2400" dirty="0" smtClean="0"/>
              <a:t>more variables can have higher RSE if the decrease in RSS is small relative</a:t>
            </a:r>
            <a:r>
              <a:rPr lang="zh-CN" altLang="en-US" sz="2400" dirty="0" smtClean="0"/>
              <a:t> </a:t>
            </a:r>
            <a:r>
              <a:rPr lang="en-US" sz="2400" dirty="0" smtClean="0"/>
              <a:t>to the increase in </a:t>
            </a:r>
            <a:r>
              <a:rPr lang="en-US" sz="2400" i="1" dirty="0" smtClean="0"/>
              <a:t>p</a:t>
            </a:r>
            <a:r>
              <a:rPr lang="en-US" sz="2400" dirty="0" smtClean="0"/>
              <a:t>.</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Four: Predictions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21</a:t>
            </a:fld>
            <a:endParaRPr lang="en-US"/>
          </a:p>
        </p:txBody>
      </p:sp>
      <p:sp>
        <p:nvSpPr>
          <p:cNvPr id="8" name="矩形 7"/>
          <p:cNvSpPr/>
          <p:nvPr/>
        </p:nvSpPr>
        <p:spPr>
          <a:xfrm>
            <a:off x="457200" y="1628507"/>
            <a:ext cx="7879976" cy="4893647"/>
          </a:xfrm>
          <a:prstGeom prst="rect">
            <a:avLst/>
          </a:prstGeom>
        </p:spPr>
        <p:txBody>
          <a:bodyPr wrap="square">
            <a:spAutoFit/>
          </a:bodyPr>
          <a:lstStyle/>
          <a:p>
            <a:r>
              <a:rPr lang="en-US" altLang="zh-CN" sz="2400" dirty="0" smtClean="0"/>
              <a:t>T</a:t>
            </a:r>
            <a:r>
              <a:rPr lang="en-US" sz="2400" dirty="0" smtClean="0"/>
              <a:t>here are three sorts of</a:t>
            </a:r>
            <a:r>
              <a:rPr lang="zh-CN" altLang="en-US" sz="2400" dirty="0" smtClean="0"/>
              <a:t> </a:t>
            </a:r>
            <a:r>
              <a:rPr lang="en-US" sz="2400" dirty="0" smtClean="0"/>
              <a:t>uncertainty associated with this prediction</a:t>
            </a:r>
          </a:p>
          <a:p>
            <a:endParaRPr lang="en-US" sz="2400" dirty="0" smtClean="0"/>
          </a:p>
          <a:p>
            <a:r>
              <a:rPr lang="en-US" sz="2400" dirty="0" smtClean="0"/>
              <a:t>The inaccuracy in the coefficient estimates is related to the </a:t>
            </a:r>
            <a:r>
              <a:rPr lang="en-US" sz="2400" i="1" dirty="0" smtClean="0"/>
              <a:t>reducible</a:t>
            </a:r>
            <a:r>
              <a:rPr lang="zh-CN" altLang="en-US" sz="2400" i="1" dirty="0" smtClean="0"/>
              <a:t> </a:t>
            </a:r>
            <a:r>
              <a:rPr lang="en-US" sz="2400" i="1" dirty="0" smtClean="0"/>
              <a:t>error </a:t>
            </a:r>
          </a:p>
          <a:p>
            <a:endParaRPr lang="en-US" sz="2400" i="1" dirty="0" smtClean="0"/>
          </a:p>
          <a:p>
            <a:r>
              <a:rPr lang="en-US" altLang="zh-CN" sz="2400" dirty="0" smtClean="0"/>
              <a:t>T</a:t>
            </a:r>
            <a:r>
              <a:rPr lang="en-US" sz="2400" dirty="0" smtClean="0"/>
              <a:t>here is an additional source of</a:t>
            </a:r>
            <a:r>
              <a:rPr lang="zh-CN" altLang="en-US" sz="2400" dirty="0" smtClean="0"/>
              <a:t> </a:t>
            </a:r>
            <a:r>
              <a:rPr lang="en-US" sz="2400" dirty="0" smtClean="0"/>
              <a:t>potentially reducible error which we call </a:t>
            </a:r>
            <a:r>
              <a:rPr lang="en-US" sz="2400" i="1" dirty="0" smtClean="0"/>
              <a:t>model bias</a:t>
            </a:r>
            <a:r>
              <a:rPr lang="en-US" sz="2400" dirty="0" smtClean="0"/>
              <a:t>.</a:t>
            </a:r>
          </a:p>
          <a:p>
            <a:endParaRPr lang="en-US" sz="2400" dirty="0" smtClean="0"/>
          </a:p>
          <a:p>
            <a:r>
              <a:rPr lang="en-US" sz="2400" dirty="0" smtClean="0"/>
              <a:t>We</a:t>
            </a:r>
            <a:r>
              <a:rPr lang="zh-CN" altLang="en-US" sz="2400" dirty="0" smtClean="0"/>
              <a:t> </a:t>
            </a:r>
            <a:r>
              <a:rPr lang="en-US" sz="2400" dirty="0" smtClean="0"/>
              <a:t>referred to this as the </a:t>
            </a:r>
            <a:r>
              <a:rPr lang="en-US" sz="2400" i="1" dirty="0" smtClean="0"/>
              <a:t>irreducible error</a:t>
            </a:r>
            <a:r>
              <a:rPr lang="en-US" sz="2400" dirty="0" smtClean="0"/>
              <a:t>. How much will </a:t>
            </a:r>
            <a:r>
              <a:rPr lang="en-US" sz="2400" i="1" dirty="0" smtClean="0"/>
              <a:t>Y </a:t>
            </a:r>
            <a:r>
              <a:rPr lang="en-US" sz="2400" dirty="0" smtClean="0"/>
              <a:t>vary from</a:t>
            </a:r>
            <a:r>
              <a:rPr lang="zh-CN" altLang="en-US" sz="2400" dirty="0" smtClean="0"/>
              <a:t> </a:t>
            </a:r>
            <a:r>
              <a:rPr lang="en-US" sz="2400" i="1" dirty="0" smtClean="0"/>
              <a:t>Y </a:t>
            </a:r>
            <a:r>
              <a:rPr lang="en-US" sz="2400" dirty="0" smtClean="0"/>
              <a:t>ˆ ? We use </a:t>
            </a:r>
            <a:r>
              <a:rPr lang="en-US" sz="2400" i="1" dirty="0" smtClean="0"/>
              <a:t>prediction intervals </a:t>
            </a:r>
            <a:r>
              <a:rPr lang="en-US" sz="2400" dirty="0" smtClean="0"/>
              <a:t>to answer this question.</a:t>
            </a:r>
            <a:br>
              <a:rPr lang="en-US" sz="2400" dirty="0" smtClean="0"/>
            </a:b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48552"/>
            <a:ext cx="8229600" cy="1577788"/>
          </a:xfrm>
        </p:spPr>
        <p:txBody>
          <a:bodyPr>
            <a:normAutofit fontScale="90000"/>
          </a:bodyPr>
          <a:lstStyle/>
          <a:p>
            <a:r>
              <a:rPr lang="en-US" dirty="0" smtClean="0"/>
              <a:t>3.3 Other Considerations in the Regression Model</a:t>
            </a:r>
            <a:br>
              <a:rPr lang="en-US" dirty="0" smtClean="0"/>
            </a:br>
            <a:r>
              <a:rPr lang="en-US" i="1" dirty="0" smtClean="0"/>
              <a:t>3.3.1 Qualitative Predictors </a:t>
            </a:r>
            <a:r>
              <a:rPr lang="en-US" dirty="0" smtClean="0"/>
              <a:t/>
            </a:r>
            <a:br>
              <a:rPr lang="en-US" dirty="0" smtClean="0"/>
            </a:br>
            <a:endParaRPr lang="zh-CN" altLang="en-US" dirty="0"/>
          </a:p>
        </p:txBody>
      </p:sp>
      <p:sp>
        <p:nvSpPr>
          <p:cNvPr id="3" name="内容占位符 2"/>
          <p:cNvSpPr>
            <a:spLocks noGrp="1"/>
          </p:cNvSpPr>
          <p:nvPr>
            <p:ph idx="1"/>
          </p:nvPr>
        </p:nvSpPr>
        <p:spPr>
          <a:xfrm>
            <a:off x="457200" y="2326340"/>
            <a:ext cx="8229600" cy="739589"/>
          </a:xfrm>
        </p:spPr>
        <p:txBody>
          <a:bodyPr>
            <a:noAutofit/>
          </a:bodyPr>
          <a:lstStyle/>
          <a:p>
            <a:r>
              <a:rPr lang="en-US" dirty="0" smtClean="0"/>
              <a:t>Predictors with Only Two Levels</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22</a:t>
            </a:fld>
            <a:endParaRPr lang="en-US"/>
          </a:p>
        </p:txBody>
      </p:sp>
      <p:pic>
        <p:nvPicPr>
          <p:cNvPr id="13314" name="Picture 2"/>
          <p:cNvPicPr>
            <a:picLocks noChangeAspect="1" noChangeArrowheads="1"/>
          </p:cNvPicPr>
          <p:nvPr/>
        </p:nvPicPr>
        <p:blipFill>
          <a:blip r:embed="rId2"/>
          <a:srcRect/>
          <a:stretch>
            <a:fillRect/>
          </a:stretch>
        </p:blipFill>
        <p:spPr bwMode="auto">
          <a:xfrm>
            <a:off x="2435038" y="3065929"/>
            <a:ext cx="4194795" cy="1035424"/>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1206746" y="4531660"/>
            <a:ext cx="6872423" cy="86061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600200"/>
            <a:ext cx="8229600" cy="806824"/>
          </a:xfrm>
        </p:spPr>
        <p:txBody>
          <a:bodyPr>
            <a:noAutofit/>
          </a:bodyPr>
          <a:lstStyle/>
          <a:p>
            <a:r>
              <a:rPr lang="en-US" dirty="0" smtClean="0"/>
              <a:t>Qualitative Predictors with More than Two Levels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23</a:t>
            </a:fld>
            <a:endParaRPr lang="en-US"/>
          </a:p>
        </p:txBody>
      </p:sp>
      <p:pic>
        <p:nvPicPr>
          <p:cNvPr id="14338" name="Picture 2"/>
          <p:cNvPicPr>
            <a:picLocks noChangeAspect="1" noChangeArrowheads="1"/>
          </p:cNvPicPr>
          <p:nvPr/>
        </p:nvPicPr>
        <p:blipFill>
          <a:blip r:embed="rId2"/>
          <a:srcRect/>
          <a:stretch>
            <a:fillRect/>
          </a:stretch>
        </p:blipFill>
        <p:spPr bwMode="auto">
          <a:xfrm>
            <a:off x="2094379" y="2407024"/>
            <a:ext cx="4972050" cy="9144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2076450" y="3714750"/>
            <a:ext cx="5543550" cy="85725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a:srcRect/>
          <a:stretch>
            <a:fillRect/>
          </a:stretch>
        </p:blipFill>
        <p:spPr bwMode="auto">
          <a:xfrm>
            <a:off x="1164128" y="4958323"/>
            <a:ext cx="7522672" cy="94493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3.3.2 Extensions of the Linear Model</a:t>
            </a:r>
            <a:endParaRPr lang="zh-CN" altLang="en-US" dirty="0"/>
          </a:p>
        </p:txBody>
      </p:sp>
      <p:sp>
        <p:nvSpPr>
          <p:cNvPr id="3" name="内容占位符 2"/>
          <p:cNvSpPr>
            <a:spLocks noGrp="1"/>
          </p:cNvSpPr>
          <p:nvPr>
            <p:ph idx="1"/>
          </p:nvPr>
        </p:nvSpPr>
        <p:spPr>
          <a:xfrm>
            <a:off x="457200" y="1600200"/>
            <a:ext cx="8229600" cy="860612"/>
          </a:xfrm>
        </p:spPr>
        <p:txBody>
          <a:bodyPr>
            <a:noAutofit/>
          </a:bodyPr>
          <a:lstStyle/>
          <a:p>
            <a:r>
              <a:rPr lang="en-US" dirty="0" smtClean="0"/>
              <a:t>Removing the Additive Assumption</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24</a:t>
            </a:fld>
            <a:endParaRPr lang="en-US"/>
          </a:p>
        </p:txBody>
      </p:sp>
      <p:pic>
        <p:nvPicPr>
          <p:cNvPr id="15362" name="Picture 2"/>
          <p:cNvPicPr>
            <a:picLocks noChangeAspect="1" noChangeArrowheads="1"/>
          </p:cNvPicPr>
          <p:nvPr/>
        </p:nvPicPr>
        <p:blipFill>
          <a:blip r:embed="rId2"/>
          <a:srcRect/>
          <a:stretch>
            <a:fillRect/>
          </a:stretch>
        </p:blipFill>
        <p:spPr bwMode="auto">
          <a:xfrm>
            <a:off x="1947020" y="3704665"/>
            <a:ext cx="5420999" cy="658906"/>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1652587" y="4787153"/>
            <a:ext cx="5967413" cy="1066800"/>
          </a:xfrm>
          <a:prstGeom prst="rect">
            <a:avLst/>
          </a:prstGeom>
          <a:noFill/>
          <a:ln w="9525">
            <a:noFill/>
            <a:miter lim="800000"/>
            <a:headEnd/>
            <a:tailEnd/>
          </a:ln>
          <a:effectLst/>
        </p:spPr>
      </p:pic>
      <p:pic>
        <p:nvPicPr>
          <p:cNvPr id="15365" name="Picture 5"/>
          <p:cNvPicPr>
            <a:picLocks noChangeAspect="1" noChangeArrowheads="1"/>
          </p:cNvPicPr>
          <p:nvPr/>
        </p:nvPicPr>
        <p:blipFill>
          <a:blip r:embed="rId4"/>
          <a:srcRect/>
          <a:stretch>
            <a:fillRect/>
          </a:stretch>
        </p:blipFill>
        <p:spPr bwMode="auto">
          <a:xfrm>
            <a:off x="2420190" y="2763369"/>
            <a:ext cx="4319863" cy="60511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663388"/>
          </a:xfrm>
        </p:spPr>
        <p:txBody>
          <a:bodyPr>
            <a:normAutofit fontScale="90000"/>
          </a:bodyPr>
          <a:lstStyle/>
          <a:p>
            <a:endParaRPr lang="zh-CN" altLang="en-US" dirty="0"/>
          </a:p>
        </p:txBody>
      </p:sp>
      <p:sp>
        <p:nvSpPr>
          <p:cNvPr id="3" name="内容占位符 2"/>
          <p:cNvSpPr>
            <a:spLocks noGrp="1"/>
          </p:cNvSpPr>
          <p:nvPr>
            <p:ph idx="1"/>
          </p:nvPr>
        </p:nvSpPr>
        <p:spPr>
          <a:xfrm>
            <a:off x="457200" y="1284194"/>
            <a:ext cx="8229600" cy="632012"/>
          </a:xfrm>
        </p:spPr>
        <p:txBody>
          <a:bodyPr>
            <a:noAutofit/>
          </a:bodyPr>
          <a:lstStyle/>
          <a:p>
            <a:r>
              <a:rPr lang="en-US" dirty="0" smtClean="0"/>
              <a:t>Non-linear Relationships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25</a:t>
            </a:fld>
            <a:endParaRPr lang="en-US"/>
          </a:p>
        </p:txBody>
      </p:sp>
      <p:pic>
        <p:nvPicPr>
          <p:cNvPr id="16387" name="Picture 3"/>
          <p:cNvPicPr>
            <a:picLocks noChangeAspect="1" noChangeArrowheads="1"/>
          </p:cNvPicPr>
          <p:nvPr/>
        </p:nvPicPr>
        <p:blipFill>
          <a:blip r:embed="rId2"/>
          <a:srcRect/>
          <a:stretch>
            <a:fillRect/>
          </a:stretch>
        </p:blipFill>
        <p:spPr bwMode="auto">
          <a:xfrm>
            <a:off x="1104340" y="1976716"/>
            <a:ext cx="6877104" cy="551329"/>
          </a:xfrm>
          <a:prstGeom prst="rect">
            <a:avLst/>
          </a:prstGeom>
          <a:noFill/>
          <a:ln w="9525">
            <a:noFill/>
            <a:miter lim="800000"/>
            <a:headEnd/>
            <a:tailEnd/>
          </a:ln>
          <a:effectLst/>
        </p:spPr>
      </p:pic>
      <p:pic>
        <p:nvPicPr>
          <p:cNvPr id="16388" name="Picture 4"/>
          <p:cNvPicPr>
            <a:picLocks noChangeAspect="1" noChangeArrowheads="1"/>
          </p:cNvPicPr>
          <p:nvPr/>
        </p:nvPicPr>
        <p:blipFill>
          <a:blip r:embed="rId3"/>
          <a:srcRect/>
          <a:stretch>
            <a:fillRect/>
          </a:stretch>
        </p:blipFill>
        <p:spPr bwMode="auto">
          <a:xfrm>
            <a:off x="1504950" y="2823882"/>
            <a:ext cx="5676900" cy="367216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3.3.3 Potential Problems</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1. </a:t>
            </a:r>
            <a:r>
              <a:rPr lang="en-US" i="1" dirty="0" smtClean="0"/>
              <a:t>Non-linearity of the response-predictor relationships.</a:t>
            </a:r>
          </a:p>
          <a:p>
            <a:r>
              <a:rPr lang="en-US" dirty="0" smtClean="0"/>
              <a:t/>
            </a:r>
            <a:br>
              <a:rPr lang="en-US" dirty="0" smtClean="0"/>
            </a:br>
            <a:r>
              <a:rPr lang="en-US" dirty="0" smtClean="0"/>
              <a:t>2. </a:t>
            </a:r>
            <a:r>
              <a:rPr lang="en-US" i="1" dirty="0" smtClean="0"/>
              <a:t>Correlation of error terms.</a:t>
            </a:r>
          </a:p>
          <a:p>
            <a:r>
              <a:rPr lang="en-US" dirty="0" smtClean="0"/>
              <a:t/>
            </a:r>
            <a:br>
              <a:rPr lang="en-US" dirty="0" smtClean="0"/>
            </a:br>
            <a:r>
              <a:rPr lang="en-US" dirty="0" smtClean="0"/>
              <a:t>3. </a:t>
            </a:r>
            <a:r>
              <a:rPr lang="en-US" i="1" dirty="0" smtClean="0"/>
              <a:t>Non-constant variance of error terms.</a:t>
            </a:r>
          </a:p>
          <a:p>
            <a:r>
              <a:rPr lang="en-US" dirty="0" smtClean="0"/>
              <a:t/>
            </a:r>
            <a:br>
              <a:rPr lang="en-US" dirty="0" smtClean="0"/>
            </a:br>
            <a:r>
              <a:rPr lang="en-US" dirty="0" smtClean="0"/>
              <a:t>4. </a:t>
            </a:r>
            <a:r>
              <a:rPr lang="en-US" i="1" dirty="0" smtClean="0"/>
              <a:t>Outliers.</a:t>
            </a:r>
          </a:p>
          <a:p>
            <a:r>
              <a:rPr lang="en-US" dirty="0" smtClean="0"/>
              <a:t/>
            </a:r>
            <a:br>
              <a:rPr lang="en-US" dirty="0" smtClean="0"/>
            </a:br>
            <a:r>
              <a:rPr lang="en-US" dirty="0" smtClean="0"/>
              <a:t>5. </a:t>
            </a:r>
            <a:r>
              <a:rPr lang="en-US" i="1" dirty="0" smtClean="0"/>
              <a:t>High-leverage points.</a:t>
            </a:r>
          </a:p>
          <a:p>
            <a:r>
              <a:rPr lang="en-US" dirty="0" smtClean="0"/>
              <a:t/>
            </a:r>
            <a:br>
              <a:rPr lang="en-US" dirty="0" smtClean="0"/>
            </a:br>
            <a:r>
              <a:rPr lang="en-US" dirty="0" smtClean="0"/>
              <a:t>6. </a:t>
            </a:r>
            <a:r>
              <a:rPr lang="en-US" i="1" dirty="0" err="1" smtClean="0"/>
              <a:t>Collinearity</a:t>
            </a:r>
            <a:r>
              <a:rPr lang="en-US" i="1" dirty="0" smtClean="0"/>
              <a:t>.</a:t>
            </a: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1. Non-linearity of the Data</a:t>
            </a:r>
            <a:endParaRPr lang="zh-CN" altLang="en-US" dirty="0"/>
          </a:p>
        </p:txBody>
      </p:sp>
      <p:sp>
        <p:nvSpPr>
          <p:cNvPr id="3" name="内容占位符 2"/>
          <p:cNvSpPr>
            <a:spLocks noGrp="1"/>
          </p:cNvSpPr>
          <p:nvPr>
            <p:ph idx="1"/>
          </p:nvPr>
        </p:nvSpPr>
        <p:spPr>
          <a:xfrm>
            <a:off x="457200" y="1600200"/>
            <a:ext cx="8229600" cy="2043953"/>
          </a:xfrm>
        </p:spPr>
        <p:txBody>
          <a:bodyPr>
            <a:noAutofit/>
          </a:bodyPr>
          <a:lstStyle/>
          <a:p>
            <a:r>
              <a:rPr lang="en-US" dirty="0" smtClean="0"/>
              <a:t>If the residual plot indicates that there are non-linear associations in the</a:t>
            </a:r>
            <a:r>
              <a:rPr lang="zh-CN" altLang="en-US" dirty="0" smtClean="0"/>
              <a:t> </a:t>
            </a:r>
            <a:r>
              <a:rPr lang="en-US" dirty="0" smtClean="0"/>
              <a:t>data, then a simple approach is to use non-linear transformations of the</a:t>
            </a:r>
            <a:r>
              <a:rPr lang="zh-CN" altLang="en-US" dirty="0" smtClean="0"/>
              <a:t> </a:t>
            </a:r>
            <a:r>
              <a:rPr lang="en-US" dirty="0" smtClean="0"/>
              <a:t>predictors, such as log </a:t>
            </a:r>
            <a:r>
              <a:rPr lang="en-US" i="1" dirty="0" smtClean="0"/>
              <a:t>X</a:t>
            </a:r>
            <a:r>
              <a:rPr lang="en-US" dirty="0" smtClean="0"/>
              <a:t>, </a:t>
            </a:r>
            <a:r>
              <a:rPr lang="en-US" i="1" dirty="0" smtClean="0"/>
              <a:t>√X</a:t>
            </a:r>
            <a:r>
              <a:rPr lang="en-US" dirty="0" smtClean="0"/>
              <a:t>, and </a:t>
            </a:r>
            <a:r>
              <a:rPr lang="en-US" i="1" dirty="0" smtClean="0"/>
              <a:t>X</a:t>
            </a:r>
            <a:r>
              <a:rPr lang="en-US" dirty="0" smtClean="0"/>
              <a:t>2, in the regression model.</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27</a:t>
            </a:fld>
            <a:endParaRPr lang="en-US"/>
          </a:p>
        </p:txBody>
      </p:sp>
      <p:pic>
        <p:nvPicPr>
          <p:cNvPr id="17410" name="Picture 2"/>
          <p:cNvPicPr>
            <a:picLocks noChangeAspect="1" noChangeArrowheads="1"/>
          </p:cNvPicPr>
          <p:nvPr/>
        </p:nvPicPr>
        <p:blipFill>
          <a:blip r:embed="rId2"/>
          <a:srcRect/>
          <a:stretch>
            <a:fillRect/>
          </a:stretch>
        </p:blipFill>
        <p:spPr bwMode="auto">
          <a:xfrm>
            <a:off x="1552575" y="3415553"/>
            <a:ext cx="5991225" cy="2876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2. Correlation of Error Terms</a:t>
            </a:r>
            <a:endParaRPr lang="zh-CN" altLang="en-US" dirty="0"/>
          </a:p>
        </p:txBody>
      </p:sp>
      <p:sp>
        <p:nvSpPr>
          <p:cNvPr id="3" name="内容占位符 2"/>
          <p:cNvSpPr>
            <a:spLocks noGrp="1"/>
          </p:cNvSpPr>
          <p:nvPr>
            <p:ph idx="1"/>
          </p:nvPr>
        </p:nvSpPr>
        <p:spPr/>
        <p:txBody>
          <a:bodyPr/>
          <a:lstStyle/>
          <a:p>
            <a:r>
              <a:rPr lang="en-US" dirty="0" smtClean="0"/>
              <a:t>if the errors are uncorrelated, then the fact that </a:t>
            </a:r>
            <a:r>
              <a:rPr lang="en-US" altLang="zh-CN" dirty="0" smtClean="0"/>
              <a:t>e(</a:t>
            </a:r>
            <a:r>
              <a:rPr lang="en-US" i="1" dirty="0" err="1" smtClean="0"/>
              <a:t>i</a:t>
            </a:r>
            <a:r>
              <a:rPr lang="en-US" i="1" dirty="0" smtClean="0"/>
              <a:t>) </a:t>
            </a:r>
            <a:r>
              <a:rPr lang="en-US" dirty="0" smtClean="0"/>
              <a:t>is positive provides</a:t>
            </a:r>
            <a:r>
              <a:rPr lang="zh-CN" altLang="en-US" dirty="0" smtClean="0"/>
              <a:t> </a:t>
            </a:r>
            <a:r>
              <a:rPr lang="en-US" dirty="0" smtClean="0"/>
              <a:t>little or no information about the sign of </a:t>
            </a:r>
            <a:r>
              <a:rPr lang="en-US" altLang="zh-CN" dirty="0" smtClean="0"/>
              <a:t>e(</a:t>
            </a:r>
            <a:r>
              <a:rPr lang="en-US" i="1" dirty="0" smtClean="0"/>
              <a:t>i</a:t>
            </a:r>
            <a:r>
              <a:rPr lang="en-US" dirty="0" smtClean="0"/>
              <a:t>+1). The standard errors that are computed for the estimated regression coefficients or the fitted values are based on the assumption of uncorrelated error terms. If in fact there is correlation among the error terms, then the estimated standard errors will tend to underestimate the true standard errors.</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3. Non-constant Variance of Error Terms</a:t>
            </a:r>
            <a:endParaRPr lang="zh-CN" altLang="en-US" dirty="0"/>
          </a:p>
        </p:txBody>
      </p:sp>
      <p:sp>
        <p:nvSpPr>
          <p:cNvPr id="3" name="内容占位符 2"/>
          <p:cNvSpPr>
            <a:spLocks noGrp="1"/>
          </p:cNvSpPr>
          <p:nvPr>
            <p:ph idx="1"/>
          </p:nvPr>
        </p:nvSpPr>
        <p:spPr>
          <a:xfrm>
            <a:off x="457200" y="1600200"/>
            <a:ext cx="8229600" cy="1385047"/>
          </a:xfrm>
        </p:spPr>
        <p:txBody>
          <a:bodyPr>
            <a:noAutofit/>
          </a:bodyPr>
          <a:lstStyle/>
          <a:p>
            <a:r>
              <a:rPr lang="en-US" dirty="0" smtClean="0"/>
              <a:t>One can identify non-constant variances in the errors, or </a:t>
            </a:r>
            <a:r>
              <a:rPr lang="en-US" i="1" dirty="0" err="1" smtClean="0"/>
              <a:t>heteroscedasticity</a:t>
            </a:r>
            <a:r>
              <a:rPr lang="en-US" dirty="0" smtClean="0"/>
              <a:t>, from the presence of a </a:t>
            </a:r>
            <a:r>
              <a:rPr lang="en-US" i="1" dirty="0" smtClean="0"/>
              <a:t>funnel shape </a:t>
            </a:r>
            <a:r>
              <a:rPr lang="en-US" dirty="0" smtClean="0"/>
              <a:t>in the residual plot.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29</a:t>
            </a:fld>
            <a:endParaRPr lang="en-US"/>
          </a:p>
        </p:txBody>
      </p:sp>
      <p:pic>
        <p:nvPicPr>
          <p:cNvPr id="18434" name="Picture 2"/>
          <p:cNvPicPr>
            <a:picLocks noChangeAspect="1" noChangeArrowheads="1"/>
          </p:cNvPicPr>
          <p:nvPr/>
        </p:nvPicPr>
        <p:blipFill>
          <a:blip r:embed="rId2"/>
          <a:srcRect/>
          <a:stretch>
            <a:fillRect/>
          </a:stretch>
        </p:blipFill>
        <p:spPr bwMode="auto">
          <a:xfrm>
            <a:off x="1113025" y="2985246"/>
            <a:ext cx="6833331" cy="326763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Recall the Advertising data</a:t>
            </a:r>
            <a:endParaRPr lang="zh-CN" altLang="en-US" i="1" dirty="0"/>
          </a:p>
        </p:txBody>
      </p:sp>
      <p:sp>
        <p:nvSpPr>
          <p:cNvPr id="3" name="内容占位符 2"/>
          <p:cNvSpPr>
            <a:spLocks noGrp="1"/>
          </p:cNvSpPr>
          <p:nvPr>
            <p:ph idx="1"/>
          </p:nvPr>
        </p:nvSpPr>
        <p:spPr/>
        <p:txBody>
          <a:bodyPr>
            <a:normAutofit/>
          </a:bodyPr>
          <a:lstStyle/>
          <a:p>
            <a:r>
              <a:rPr lang="en-US" dirty="0" smtClean="0"/>
              <a:t>1. </a:t>
            </a:r>
            <a:r>
              <a:rPr lang="en-US" i="1" dirty="0" smtClean="0"/>
              <a:t>Is there a relationship between advertising budget and sales?</a:t>
            </a:r>
            <a:r>
              <a:rPr lang="en-US" dirty="0" smtClean="0"/>
              <a:t/>
            </a:r>
            <a:br>
              <a:rPr lang="en-US" dirty="0" smtClean="0"/>
            </a:br>
            <a:r>
              <a:rPr lang="en-US" dirty="0" smtClean="0"/>
              <a:t>2. </a:t>
            </a:r>
            <a:r>
              <a:rPr lang="en-US" i="1" dirty="0" smtClean="0"/>
              <a:t>How strong is the relationship between advertising budget and sales?</a:t>
            </a:r>
            <a:r>
              <a:rPr lang="en-US" dirty="0" smtClean="0"/>
              <a:t/>
            </a:r>
            <a:br>
              <a:rPr lang="en-US" dirty="0" smtClean="0"/>
            </a:br>
            <a:r>
              <a:rPr lang="en-US" dirty="0" smtClean="0"/>
              <a:t>3. </a:t>
            </a:r>
            <a:r>
              <a:rPr lang="en-US" i="1" dirty="0" smtClean="0"/>
              <a:t>Which media contribute to sales?</a:t>
            </a:r>
            <a:r>
              <a:rPr lang="en-US" dirty="0" smtClean="0"/>
              <a:t/>
            </a:r>
            <a:br>
              <a:rPr lang="en-US" dirty="0" smtClean="0"/>
            </a:br>
            <a:r>
              <a:rPr lang="en-US" dirty="0" smtClean="0"/>
              <a:t>4. </a:t>
            </a:r>
            <a:r>
              <a:rPr lang="en-US" i="1" dirty="0" smtClean="0"/>
              <a:t>How accurately can we estimate the effect of each medium on sales?</a:t>
            </a:r>
            <a:r>
              <a:rPr lang="en-US" dirty="0" smtClean="0"/>
              <a:t/>
            </a:r>
            <a:br>
              <a:rPr lang="en-US" dirty="0" smtClean="0"/>
            </a:br>
            <a:r>
              <a:rPr lang="en-US" dirty="0" smtClean="0"/>
              <a:t>5. </a:t>
            </a:r>
            <a:r>
              <a:rPr lang="en-US" i="1" dirty="0" smtClean="0"/>
              <a:t>How accurately can we predict future sales?</a:t>
            </a:r>
            <a:r>
              <a:rPr lang="en-US" dirty="0" smtClean="0"/>
              <a:t/>
            </a:r>
            <a:br>
              <a:rPr lang="en-US" dirty="0" smtClean="0"/>
            </a:br>
            <a:r>
              <a:rPr lang="en-US" dirty="0" smtClean="0"/>
              <a:t>6. </a:t>
            </a:r>
            <a:r>
              <a:rPr lang="en-US" i="1" dirty="0" smtClean="0"/>
              <a:t>Is the relationship linear?</a:t>
            </a:r>
            <a:r>
              <a:rPr lang="en-US" dirty="0" smtClean="0"/>
              <a:t/>
            </a:r>
            <a:br>
              <a:rPr lang="en-US" dirty="0" smtClean="0"/>
            </a:br>
            <a:r>
              <a:rPr lang="en-US" dirty="0" smtClean="0"/>
              <a:t>7. </a:t>
            </a:r>
            <a:r>
              <a:rPr lang="en-US" i="1" dirty="0" smtClean="0"/>
              <a:t>Is there synergy among the advertising media?</a:t>
            </a: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4. Outliers</a:t>
            </a:r>
            <a:endParaRPr lang="zh-CN" altLang="en-US" dirty="0"/>
          </a:p>
        </p:txBody>
      </p:sp>
      <p:sp>
        <p:nvSpPr>
          <p:cNvPr id="3" name="内容占位符 2"/>
          <p:cNvSpPr>
            <a:spLocks noGrp="1"/>
          </p:cNvSpPr>
          <p:nvPr>
            <p:ph idx="1"/>
          </p:nvPr>
        </p:nvSpPr>
        <p:spPr>
          <a:xfrm>
            <a:off x="457200" y="1600200"/>
            <a:ext cx="8229600" cy="1775012"/>
          </a:xfrm>
        </p:spPr>
        <p:txBody>
          <a:bodyPr>
            <a:noAutofit/>
          </a:bodyPr>
          <a:lstStyle/>
          <a:p>
            <a:r>
              <a:rPr lang="en-US" dirty="0" smtClean="0"/>
              <a:t>An </a:t>
            </a:r>
            <a:r>
              <a:rPr lang="en-US" i="1" dirty="0" smtClean="0"/>
              <a:t>outlier </a:t>
            </a:r>
            <a:r>
              <a:rPr lang="en-US" dirty="0" smtClean="0"/>
              <a:t>is a point for which </a:t>
            </a:r>
            <a:r>
              <a:rPr lang="en-US" i="1" dirty="0" err="1" smtClean="0"/>
              <a:t>yi</a:t>
            </a:r>
            <a:r>
              <a:rPr lang="en-US" i="1" dirty="0" smtClean="0"/>
              <a:t> </a:t>
            </a:r>
            <a:r>
              <a:rPr lang="en-US" dirty="0" smtClean="0"/>
              <a:t>is far from the value predicted by the model. Outliers can arise for a variety of reasons, such as incorrect recording of an observation during data collection.</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30</a:t>
            </a:fld>
            <a:endParaRPr lang="en-US"/>
          </a:p>
        </p:txBody>
      </p:sp>
      <p:pic>
        <p:nvPicPr>
          <p:cNvPr id="19458" name="Picture 2"/>
          <p:cNvPicPr>
            <a:picLocks noChangeAspect="1" noChangeArrowheads="1"/>
          </p:cNvPicPr>
          <p:nvPr/>
        </p:nvPicPr>
        <p:blipFill>
          <a:blip r:embed="rId2"/>
          <a:srcRect/>
          <a:stretch>
            <a:fillRect/>
          </a:stretch>
        </p:blipFill>
        <p:spPr bwMode="auto">
          <a:xfrm>
            <a:off x="457200" y="3620341"/>
            <a:ext cx="8126931" cy="244428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5. High Leverage Points</a:t>
            </a:r>
            <a:endParaRPr lang="zh-CN" altLang="en-US" dirty="0"/>
          </a:p>
        </p:txBody>
      </p:sp>
      <p:sp>
        <p:nvSpPr>
          <p:cNvPr id="3" name="内容占位符 2"/>
          <p:cNvSpPr>
            <a:spLocks noGrp="1"/>
          </p:cNvSpPr>
          <p:nvPr>
            <p:ph idx="1"/>
          </p:nvPr>
        </p:nvSpPr>
        <p:spPr>
          <a:xfrm>
            <a:off x="457200" y="1600200"/>
            <a:ext cx="8229600" cy="1869141"/>
          </a:xfrm>
        </p:spPr>
        <p:txBody>
          <a:bodyPr>
            <a:noAutofit/>
          </a:bodyPr>
          <a:lstStyle/>
          <a:p>
            <a:r>
              <a:rPr lang="en-US" dirty="0" smtClean="0"/>
              <a:t>We just saw that outliers are observations for which the response </a:t>
            </a:r>
            <a:r>
              <a:rPr lang="en-US" i="1" dirty="0" err="1" smtClean="0"/>
              <a:t>yi</a:t>
            </a:r>
            <a:r>
              <a:rPr lang="en-US" i="1" dirty="0" smtClean="0"/>
              <a:t>  </a:t>
            </a:r>
            <a:r>
              <a:rPr lang="en-US" dirty="0" smtClean="0"/>
              <a:t>is unusual given the predictor </a:t>
            </a:r>
            <a:r>
              <a:rPr lang="en-US" i="1" dirty="0" smtClean="0"/>
              <a:t>xi</a:t>
            </a:r>
            <a:r>
              <a:rPr lang="en-US" dirty="0" smtClean="0"/>
              <a:t>. In contrast, observations with </a:t>
            </a:r>
            <a:r>
              <a:rPr lang="en-US" i="1" dirty="0" smtClean="0"/>
              <a:t>high leverage </a:t>
            </a:r>
            <a:r>
              <a:rPr lang="en-US" dirty="0" smtClean="0"/>
              <a:t>high leverage have an unusual value for </a:t>
            </a:r>
            <a:r>
              <a:rPr lang="en-US" i="1" dirty="0" smtClean="0"/>
              <a:t>xi</a:t>
            </a:r>
            <a:r>
              <a:rPr lang="en-US" dirty="0" smtClean="0"/>
              <a:t>.</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31</a:t>
            </a:fld>
            <a:endParaRPr lang="en-US"/>
          </a:p>
        </p:txBody>
      </p:sp>
      <p:pic>
        <p:nvPicPr>
          <p:cNvPr id="20482" name="Picture 2"/>
          <p:cNvPicPr>
            <a:picLocks noChangeAspect="1" noChangeArrowheads="1"/>
          </p:cNvPicPr>
          <p:nvPr/>
        </p:nvPicPr>
        <p:blipFill>
          <a:blip r:embed="rId2"/>
          <a:srcRect/>
          <a:stretch>
            <a:fillRect/>
          </a:stretch>
        </p:blipFill>
        <p:spPr bwMode="auto">
          <a:xfrm>
            <a:off x="2224929" y="3952035"/>
            <a:ext cx="4404471" cy="106066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6. </a:t>
            </a:r>
            <a:r>
              <a:rPr lang="en-US" dirty="0" err="1" smtClean="0"/>
              <a:t>Collinearity</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32</a:t>
            </a:fld>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719416" y="3137648"/>
            <a:ext cx="7251327" cy="3222812"/>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3083859" y="1698811"/>
            <a:ext cx="2746064" cy="898712"/>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i="1" dirty="0" smtClean="0"/>
              <a:t>Code: </a:t>
            </a:r>
            <a:r>
              <a:rPr lang="en-US" i="1" dirty="0" smtClean="0"/>
              <a:t>Simple </a:t>
            </a:r>
            <a:r>
              <a:rPr lang="en-US" i="1" dirty="0" smtClean="0"/>
              <a:t>Linear </a:t>
            </a:r>
            <a:r>
              <a:rPr lang="en-US" i="1" dirty="0" smtClean="0"/>
              <a:t>Regression</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library (MASS )</a:t>
            </a:r>
          </a:p>
          <a:p>
            <a:r>
              <a:rPr lang="en-US" dirty="0" smtClean="0"/>
              <a:t>library (ISLR )</a:t>
            </a:r>
          </a:p>
          <a:p>
            <a:r>
              <a:rPr lang="en-US" dirty="0" smtClean="0"/>
              <a:t>fix ( Boston )</a:t>
            </a:r>
          </a:p>
          <a:p>
            <a:r>
              <a:rPr lang="en-US" dirty="0" smtClean="0"/>
              <a:t>names ( Boston )</a:t>
            </a:r>
          </a:p>
          <a:p>
            <a:r>
              <a:rPr lang="en-US" dirty="0" smtClean="0"/>
              <a:t>lm.fit =lm(</a:t>
            </a:r>
            <a:r>
              <a:rPr lang="en-US" dirty="0" err="1" smtClean="0"/>
              <a:t>medv~lstat</a:t>
            </a:r>
            <a:r>
              <a:rPr lang="en-US" dirty="0" smtClean="0"/>
              <a:t> , data= Boston )</a:t>
            </a:r>
          </a:p>
          <a:p>
            <a:r>
              <a:rPr lang="en-US" dirty="0" smtClean="0"/>
              <a:t>lm.fit</a:t>
            </a:r>
          </a:p>
          <a:p>
            <a:endParaRPr lang="en-US" dirty="0" smtClean="0"/>
          </a:p>
          <a:p>
            <a:r>
              <a:rPr lang="en-US" dirty="0" err="1" smtClean="0"/>
              <a:t>confint</a:t>
            </a:r>
            <a:r>
              <a:rPr lang="en-US" dirty="0" smtClean="0"/>
              <a:t> </a:t>
            </a:r>
            <a:r>
              <a:rPr lang="en-US" dirty="0" smtClean="0"/>
              <a:t>(lm.fit )</a:t>
            </a:r>
          </a:p>
          <a:p>
            <a:r>
              <a:rPr lang="en-US" dirty="0" smtClean="0"/>
              <a:t>predict (lm.fit , </a:t>
            </a:r>
            <a:r>
              <a:rPr lang="en-US" dirty="0" err="1" smtClean="0"/>
              <a:t>data.frame</a:t>
            </a:r>
            <a:r>
              <a:rPr lang="en-US" dirty="0" smtClean="0"/>
              <a:t> ( </a:t>
            </a:r>
            <a:r>
              <a:rPr lang="en-US" dirty="0" err="1" smtClean="0"/>
              <a:t>lstat</a:t>
            </a:r>
            <a:r>
              <a:rPr lang="en-US" dirty="0" smtClean="0"/>
              <a:t> =(c(5 ,10 ,15) )), interval ="confidence")</a:t>
            </a:r>
          </a:p>
          <a:p>
            <a:r>
              <a:rPr lang="en-US" dirty="0" smtClean="0"/>
              <a:t>predict (lm.fit , </a:t>
            </a:r>
            <a:r>
              <a:rPr lang="en-US" dirty="0" err="1" smtClean="0"/>
              <a:t>data.frame</a:t>
            </a:r>
            <a:r>
              <a:rPr lang="en-US" dirty="0" smtClean="0"/>
              <a:t> ( </a:t>
            </a:r>
            <a:r>
              <a:rPr lang="en-US" dirty="0" err="1" smtClean="0"/>
              <a:t>lstat</a:t>
            </a:r>
            <a:r>
              <a:rPr lang="en-US" dirty="0" smtClean="0"/>
              <a:t> =(c(5 ,10 ,15) )), interval ="prediction</a:t>
            </a:r>
            <a:r>
              <a:rPr lang="en-US" dirty="0" smtClean="0"/>
              <a:t>")</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plot(</a:t>
            </a:r>
            <a:r>
              <a:rPr lang="en-US" dirty="0" err="1" smtClean="0"/>
              <a:t>lstat</a:t>
            </a:r>
            <a:r>
              <a:rPr lang="en-US" dirty="0" smtClean="0"/>
              <a:t> ,</a:t>
            </a:r>
            <a:r>
              <a:rPr lang="en-US" dirty="0" err="1" smtClean="0"/>
              <a:t>medv</a:t>
            </a:r>
            <a:r>
              <a:rPr lang="en-US" dirty="0" smtClean="0"/>
              <a:t> )</a:t>
            </a:r>
          </a:p>
          <a:p>
            <a:r>
              <a:rPr lang="en-US" dirty="0" err="1" smtClean="0"/>
              <a:t>abline</a:t>
            </a:r>
            <a:r>
              <a:rPr lang="en-US" dirty="0" smtClean="0"/>
              <a:t> (lm.fit )</a:t>
            </a:r>
          </a:p>
          <a:p>
            <a:r>
              <a:rPr lang="en-US" dirty="0" err="1" smtClean="0"/>
              <a:t>abline</a:t>
            </a:r>
            <a:r>
              <a:rPr lang="en-US" dirty="0" smtClean="0"/>
              <a:t> (lm.fit ,</a:t>
            </a:r>
            <a:r>
              <a:rPr lang="en-US" dirty="0" err="1" smtClean="0"/>
              <a:t>lwd</a:t>
            </a:r>
            <a:r>
              <a:rPr lang="en-US" dirty="0" smtClean="0"/>
              <a:t> =3)</a:t>
            </a:r>
          </a:p>
          <a:p>
            <a:r>
              <a:rPr lang="en-US" dirty="0" err="1" smtClean="0"/>
              <a:t>abline</a:t>
            </a:r>
            <a:r>
              <a:rPr lang="en-US" dirty="0" smtClean="0"/>
              <a:t> (lm.fit ,</a:t>
            </a:r>
            <a:r>
              <a:rPr lang="en-US" dirty="0" err="1" smtClean="0"/>
              <a:t>lwd</a:t>
            </a:r>
            <a:r>
              <a:rPr lang="en-US" dirty="0" smtClean="0"/>
              <a:t> =3, </a:t>
            </a:r>
            <a:r>
              <a:rPr lang="en-US" dirty="0" err="1" smtClean="0"/>
              <a:t>col</a:t>
            </a:r>
            <a:r>
              <a:rPr lang="en-US" dirty="0" smtClean="0"/>
              <a:t> =" red ")</a:t>
            </a:r>
          </a:p>
          <a:p>
            <a:r>
              <a:rPr lang="en-US" dirty="0" smtClean="0"/>
              <a:t>plot(</a:t>
            </a:r>
            <a:r>
              <a:rPr lang="en-US" dirty="0" err="1" smtClean="0"/>
              <a:t>lstat</a:t>
            </a:r>
            <a:r>
              <a:rPr lang="en-US" dirty="0" smtClean="0"/>
              <a:t> ,</a:t>
            </a:r>
            <a:r>
              <a:rPr lang="en-US" dirty="0" err="1" smtClean="0"/>
              <a:t>medv</a:t>
            </a:r>
            <a:r>
              <a:rPr lang="en-US" dirty="0" smtClean="0"/>
              <a:t> ,</a:t>
            </a:r>
            <a:r>
              <a:rPr lang="en-US" dirty="0" err="1" smtClean="0"/>
              <a:t>col</a:t>
            </a:r>
            <a:r>
              <a:rPr lang="en-US" dirty="0" smtClean="0"/>
              <a:t> =" red ")</a:t>
            </a:r>
          </a:p>
          <a:p>
            <a:r>
              <a:rPr lang="en-US" dirty="0" smtClean="0"/>
              <a:t>plot(</a:t>
            </a:r>
            <a:r>
              <a:rPr lang="en-US" dirty="0" err="1" smtClean="0"/>
              <a:t>lstat</a:t>
            </a:r>
            <a:r>
              <a:rPr lang="en-US" dirty="0" smtClean="0"/>
              <a:t> ,</a:t>
            </a:r>
            <a:r>
              <a:rPr lang="en-US" dirty="0" err="1" smtClean="0"/>
              <a:t>medv</a:t>
            </a:r>
            <a:r>
              <a:rPr lang="en-US" dirty="0" smtClean="0"/>
              <a:t> ,</a:t>
            </a:r>
            <a:r>
              <a:rPr lang="en-US" dirty="0" err="1" smtClean="0"/>
              <a:t>pch</a:t>
            </a:r>
            <a:r>
              <a:rPr lang="en-US" dirty="0" smtClean="0"/>
              <a:t> =20)</a:t>
            </a:r>
          </a:p>
          <a:p>
            <a:r>
              <a:rPr lang="en-US" dirty="0" smtClean="0"/>
              <a:t>plot(</a:t>
            </a:r>
            <a:r>
              <a:rPr lang="en-US" dirty="0" err="1" smtClean="0"/>
              <a:t>lstat</a:t>
            </a:r>
            <a:r>
              <a:rPr lang="en-US" dirty="0" smtClean="0"/>
              <a:t> ,</a:t>
            </a:r>
            <a:r>
              <a:rPr lang="en-US" dirty="0" err="1" smtClean="0"/>
              <a:t>medv</a:t>
            </a:r>
            <a:r>
              <a:rPr lang="en-US" dirty="0" smtClean="0"/>
              <a:t> ,</a:t>
            </a:r>
            <a:r>
              <a:rPr lang="en-US" dirty="0" err="1" smtClean="0"/>
              <a:t>pch</a:t>
            </a:r>
            <a:r>
              <a:rPr lang="en-US" dirty="0" smtClean="0"/>
              <a:t> ="+")</a:t>
            </a:r>
          </a:p>
          <a:p>
            <a:r>
              <a:rPr lang="en-US" dirty="0" smtClean="0"/>
              <a:t>plot (1:20 ,1:20 , </a:t>
            </a:r>
            <a:r>
              <a:rPr lang="en-US" dirty="0" err="1" smtClean="0"/>
              <a:t>pch</a:t>
            </a:r>
            <a:r>
              <a:rPr lang="en-US" dirty="0" smtClean="0"/>
              <a:t> =1:20)</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par ( </a:t>
            </a:r>
            <a:r>
              <a:rPr lang="en-US" dirty="0" err="1" smtClean="0"/>
              <a:t>mfrow</a:t>
            </a:r>
            <a:r>
              <a:rPr lang="en-US" dirty="0" smtClean="0"/>
              <a:t> =c(2 ,2) )</a:t>
            </a:r>
          </a:p>
          <a:p>
            <a:r>
              <a:rPr lang="en-US" dirty="0" smtClean="0"/>
              <a:t>plot(lm.fit </a:t>
            </a:r>
            <a:r>
              <a:rPr lang="en-US" dirty="0" smtClean="0"/>
              <a:t>)</a:t>
            </a:r>
          </a:p>
          <a:p>
            <a:endParaRPr lang="en-US" dirty="0" smtClean="0"/>
          </a:p>
          <a:p>
            <a:r>
              <a:rPr lang="en-US" dirty="0" smtClean="0"/>
              <a:t>plot( predict (lm.fit ), residuals (lm.fit ))</a:t>
            </a:r>
          </a:p>
          <a:p>
            <a:r>
              <a:rPr lang="en-US" dirty="0" smtClean="0"/>
              <a:t>plot( predict (lm.fit ), </a:t>
            </a:r>
            <a:r>
              <a:rPr lang="en-US" dirty="0" err="1" smtClean="0"/>
              <a:t>rstudent</a:t>
            </a:r>
            <a:r>
              <a:rPr lang="en-US" dirty="0" smtClean="0"/>
              <a:t> (lm.fit </a:t>
            </a:r>
            <a:r>
              <a:rPr lang="en-US" dirty="0" smtClean="0"/>
              <a:t>))</a:t>
            </a:r>
          </a:p>
          <a:p>
            <a:endParaRPr lang="en-US" dirty="0" smtClean="0"/>
          </a:p>
          <a:p>
            <a:r>
              <a:rPr lang="en-US" dirty="0" smtClean="0"/>
              <a:t>plot( </a:t>
            </a:r>
            <a:r>
              <a:rPr lang="en-US" dirty="0" err="1" smtClean="0"/>
              <a:t>hatvalues</a:t>
            </a:r>
            <a:r>
              <a:rPr lang="en-US" dirty="0" smtClean="0"/>
              <a:t> (lm.fit ))</a:t>
            </a:r>
          </a:p>
          <a:p>
            <a:r>
              <a:rPr lang="en-US" dirty="0" smtClean="0"/>
              <a:t>which.max ( </a:t>
            </a:r>
            <a:r>
              <a:rPr lang="en-US" dirty="0" err="1" smtClean="0"/>
              <a:t>hatvalues</a:t>
            </a:r>
            <a:r>
              <a:rPr lang="en-US" dirty="0" smtClean="0"/>
              <a:t> (lm.fit ))</a:t>
            </a:r>
          </a:p>
          <a:p>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Code: </a:t>
            </a:r>
            <a:r>
              <a:rPr lang="en-US" i="1" dirty="0" smtClean="0"/>
              <a:t>Multiple Linear </a:t>
            </a:r>
            <a:r>
              <a:rPr lang="en-US" i="1" dirty="0" smtClean="0"/>
              <a:t>Regression</a:t>
            </a:r>
            <a:endParaRPr lang="zh-CN" altLang="en-US" dirty="0"/>
          </a:p>
        </p:txBody>
      </p:sp>
      <p:sp>
        <p:nvSpPr>
          <p:cNvPr id="3" name="内容占位符 2"/>
          <p:cNvSpPr>
            <a:spLocks noGrp="1"/>
          </p:cNvSpPr>
          <p:nvPr>
            <p:ph idx="1"/>
          </p:nvPr>
        </p:nvSpPr>
        <p:spPr/>
        <p:txBody>
          <a:bodyPr/>
          <a:lstStyle/>
          <a:p>
            <a:r>
              <a:rPr lang="en-US" dirty="0" smtClean="0"/>
              <a:t>lm.fit =lm(</a:t>
            </a:r>
            <a:r>
              <a:rPr lang="en-US" dirty="0" err="1" smtClean="0"/>
              <a:t>medv~lstat</a:t>
            </a:r>
            <a:r>
              <a:rPr lang="en-US" dirty="0" smtClean="0"/>
              <a:t> +age ,data= Boston )</a:t>
            </a:r>
          </a:p>
          <a:p>
            <a:r>
              <a:rPr lang="en-US" dirty="0" smtClean="0"/>
              <a:t>summary (lm.fit )</a:t>
            </a:r>
          </a:p>
          <a:p>
            <a:endParaRPr lang="en-US" dirty="0" smtClean="0"/>
          </a:p>
          <a:p>
            <a:r>
              <a:rPr lang="en-US" dirty="0" smtClean="0"/>
              <a:t>lm.fit =lm(</a:t>
            </a:r>
            <a:r>
              <a:rPr lang="en-US" dirty="0" err="1" smtClean="0"/>
              <a:t>medv~.,data</a:t>
            </a:r>
            <a:r>
              <a:rPr lang="en-US" dirty="0" smtClean="0"/>
              <a:t> = Boston )</a:t>
            </a:r>
          </a:p>
          <a:p>
            <a:r>
              <a:rPr lang="en-US" dirty="0" smtClean="0"/>
              <a:t>summary (lm.fit )</a:t>
            </a:r>
          </a:p>
          <a:p>
            <a:endParaRPr lang="en-US" dirty="0" smtClean="0"/>
          </a:p>
          <a:p>
            <a:r>
              <a:rPr lang="en-US" dirty="0" smtClean="0"/>
              <a:t>library (car )</a:t>
            </a:r>
          </a:p>
          <a:p>
            <a:r>
              <a:rPr lang="en-US" dirty="0" err="1" smtClean="0"/>
              <a:t>vif</a:t>
            </a:r>
            <a:r>
              <a:rPr lang="en-US" dirty="0" smtClean="0"/>
              <a:t> (lm.fit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Code : </a:t>
            </a:r>
            <a:r>
              <a:rPr lang="en-US" i="1" dirty="0" smtClean="0"/>
              <a:t>Interaction </a:t>
            </a:r>
            <a:r>
              <a:rPr lang="en-US" i="1" dirty="0" smtClean="0"/>
              <a:t>Terms and </a:t>
            </a:r>
            <a:r>
              <a:rPr lang="en-US" i="1" dirty="0" smtClean="0"/>
              <a:t>Non-linear Transformations of the </a:t>
            </a:r>
            <a:r>
              <a:rPr lang="en-US" i="1" dirty="0" smtClean="0"/>
              <a:t>Predictors</a:t>
            </a:r>
            <a:endParaRPr lang="zh-CN" altLang="en-US" dirty="0"/>
          </a:p>
        </p:txBody>
      </p:sp>
      <p:sp>
        <p:nvSpPr>
          <p:cNvPr id="3" name="内容占位符 2"/>
          <p:cNvSpPr>
            <a:spLocks noGrp="1"/>
          </p:cNvSpPr>
          <p:nvPr>
            <p:ph idx="1"/>
          </p:nvPr>
        </p:nvSpPr>
        <p:spPr/>
        <p:txBody>
          <a:bodyPr>
            <a:normAutofit/>
          </a:bodyPr>
          <a:lstStyle/>
          <a:p>
            <a:pPr>
              <a:buNone/>
            </a:pPr>
            <a:endParaRPr lang="en-US" dirty="0" smtClean="0"/>
          </a:p>
          <a:p>
            <a:r>
              <a:rPr lang="en-US" dirty="0" smtClean="0"/>
              <a:t># </a:t>
            </a:r>
            <a:r>
              <a:rPr lang="en-US" i="1" dirty="0" smtClean="0"/>
              <a:t>Interaction Terms </a:t>
            </a:r>
            <a:endParaRPr lang="en-US" dirty="0" smtClean="0"/>
          </a:p>
          <a:p>
            <a:r>
              <a:rPr lang="en-US" dirty="0" smtClean="0"/>
              <a:t>summary </a:t>
            </a:r>
            <a:r>
              <a:rPr lang="en-US" dirty="0" smtClean="0"/>
              <a:t>(lm(</a:t>
            </a:r>
            <a:r>
              <a:rPr lang="en-US" dirty="0" err="1" smtClean="0"/>
              <a:t>medv~lstat</a:t>
            </a:r>
            <a:r>
              <a:rPr lang="en-US" dirty="0" smtClean="0"/>
              <a:t> *age ,data = Boston ))</a:t>
            </a:r>
          </a:p>
          <a:p>
            <a:endParaRPr lang="en-US" dirty="0" smtClean="0"/>
          </a:p>
          <a:p>
            <a:r>
              <a:rPr lang="en-US" altLang="zh-CN" dirty="0" smtClean="0"/>
              <a:t># </a:t>
            </a:r>
            <a:r>
              <a:rPr lang="en-US" i="1" dirty="0" smtClean="0"/>
              <a:t>Non-linear Transformations of the Predictors</a:t>
            </a:r>
            <a:endParaRPr lang="en-US" dirty="0" smtClean="0"/>
          </a:p>
          <a:p>
            <a:r>
              <a:rPr lang="en-US" dirty="0" smtClean="0"/>
              <a:t>lm.fit=lm(</a:t>
            </a:r>
            <a:r>
              <a:rPr lang="en-US" dirty="0" err="1" smtClean="0"/>
              <a:t>medv~lstat</a:t>
            </a:r>
            <a:r>
              <a:rPr lang="en-US" dirty="0" smtClean="0"/>
              <a:t> </a:t>
            </a:r>
            <a:r>
              <a:rPr lang="en-US" dirty="0" smtClean="0"/>
              <a:t>+I( </a:t>
            </a:r>
            <a:r>
              <a:rPr lang="en-US" dirty="0" err="1" smtClean="0"/>
              <a:t>lstat</a:t>
            </a:r>
            <a:r>
              <a:rPr lang="en-US" dirty="0" smtClean="0"/>
              <a:t> ^2) )</a:t>
            </a:r>
          </a:p>
          <a:p>
            <a:r>
              <a:rPr lang="en-US" dirty="0" smtClean="0"/>
              <a:t>summary (</a:t>
            </a:r>
            <a:r>
              <a:rPr lang="en-US" dirty="0" smtClean="0"/>
              <a:t>lm.fit)</a:t>
            </a:r>
            <a:endParaRPr lang="en-US" dirty="0" smtClean="0"/>
          </a:p>
          <a:p>
            <a:endParaRPr lang="en-US" dirty="0" smtClean="0"/>
          </a:p>
          <a:p>
            <a:r>
              <a:rPr lang="en-US" dirty="0" smtClean="0"/>
              <a:t>lm.fit=lm(</a:t>
            </a:r>
            <a:r>
              <a:rPr lang="en-US" dirty="0" err="1" smtClean="0"/>
              <a:t>medv~poly</a:t>
            </a:r>
            <a:r>
              <a:rPr lang="en-US" dirty="0" smtClean="0"/>
              <a:t>(</a:t>
            </a:r>
            <a:r>
              <a:rPr lang="en-US" dirty="0" err="1" smtClean="0"/>
              <a:t>lstat</a:t>
            </a:r>
            <a:r>
              <a:rPr lang="en-US" dirty="0" smtClean="0"/>
              <a:t> ,5) )</a:t>
            </a:r>
          </a:p>
          <a:p>
            <a:r>
              <a:rPr lang="en-US" dirty="0" smtClean="0"/>
              <a:t>summary (lm.fit )</a:t>
            </a:r>
          </a:p>
          <a:p>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Code : </a:t>
            </a:r>
            <a:r>
              <a:rPr lang="en-US" i="1" dirty="0" smtClean="0"/>
              <a:t>Qualitative </a:t>
            </a:r>
            <a:r>
              <a:rPr lang="en-US" i="1" dirty="0" smtClean="0"/>
              <a:t>Predictors</a:t>
            </a:r>
            <a:endParaRPr lang="zh-CN" altLang="en-US" dirty="0"/>
          </a:p>
        </p:txBody>
      </p:sp>
      <p:sp>
        <p:nvSpPr>
          <p:cNvPr id="3" name="内容占位符 2"/>
          <p:cNvSpPr>
            <a:spLocks noGrp="1"/>
          </p:cNvSpPr>
          <p:nvPr>
            <p:ph idx="1"/>
          </p:nvPr>
        </p:nvSpPr>
        <p:spPr/>
        <p:txBody>
          <a:bodyPr/>
          <a:lstStyle/>
          <a:p>
            <a:r>
              <a:rPr lang="en-US" dirty="0" smtClean="0"/>
              <a:t>fix ( </a:t>
            </a:r>
            <a:r>
              <a:rPr lang="en-US" dirty="0" err="1" smtClean="0"/>
              <a:t>Carseats</a:t>
            </a:r>
            <a:r>
              <a:rPr lang="en-US" dirty="0" smtClean="0"/>
              <a:t> )</a:t>
            </a:r>
          </a:p>
          <a:p>
            <a:r>
              <a:rPr lang="en-US" dirty="0" smtClean="0"/>
              <a:t>names ( </a:t>
            </a:r>
            <a:r>
              <a:rPr lang="en-US" dirty="0" err="1" smtClean="0"/>
              <a:t>Carseats</a:t>
            </a:r>
            <a:r>
              <a:rPr lang="en-US" dirty="0" smtClean="0"/>
              <a:t> )</a:t>
            </a:r>
          </a:p>
          <a:p>
            <a:endParaRPr lang="en-US" dirty="0" smtClean="0"/>
          </a:p>
          <a:p>
            <a:r>
              <a:rPr lang="en-US" dirty="0" smtClean="0"/>
              <a:t>lm.fit =lm(Sales~.+ Income : Advertising +Price :Age , data= </a:t>
            </a:r>
            <a:r>
              <a:rPr lang="en-US" dirty="0" err="1" smtClean="0"/>
              <a:t>Carseats</a:t>
            </a:r>
            <a:r>
              <a:rPr lang="en-US" dirty="0" smtClean="0"/>
              <a:t> )</a:t>
            </a:r>
          </a:p>
          <a:p>
            <a:r>
              <a:rPr lang="en-US" dirty="0" smtClean="0"/>
              <a:t>summary (lm.fit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38</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3.1 Simple Linear Regression</a:t>
            </a:r>
            <a:endParaRPr lang="zh-CN" altLang="en-US" i="1" dirty="0"/>
          </a:p>
        </p:txBody>
      </p:sp>
      <p:sp>
        <p:nvSpPr>
          <p:cNvPr id="3" name="内容占位符 2"/>
          <p:cNvSpPr>
            <a:spLocks noGrp="1"/>
          </p:cNvSpPr>
          <p:nvPr>
            <p:ph idx="1"/>
          </p:nvPr>
        </p:nvSpPr>
        <p:spPr>
          <a:xfrm>
            <a:off x="457200" y="1600200"/>
            <a:ext cx="8229600" cy="2057400"/>
          </a:xfrm>
        </p:spPr>
        <p:txBody>
          <a:bodyPr>
            <a:noAutofit/>
          </a:bodyPr>
          <a:lstStyle/>
          <a:p>
            <a:r>
              <a:rPr lang="en-US" i="1" dirty="0" smtClean="0"/>
              <a:t>Simple linear regression </a:t>
            </a:r>
            <a:r>
              <a:rPr lang="en-US" dirty="0" smtClean="0"/>
              <a:t>lives up to its name: it is a very straightforward simple linear approach for predicting a quantitative response </a:t>
            </a:r>
            <a:r>
              <a:rPr lang="en-US" i="1" dirty="0" smtClean="0"/>
              <a:t>Y </a:t>
            </a:r>
            <a:r>
              <a:rPr lang="en-US" dirty="0" smtClean="0"/>
              <a:t>on the basis of a single predictor variable </a:t>
            </a:r>
            <a:r>
              <a:rPr lang="en-US" i="1" dirty="0" smtClean="0"/>
              <a:t>X</a:t>
            </a:r>
            <a:r>
              <a:rPr lang="en-US" dirty="0" smtClean="0"/>
              <a:t>.</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a:t>
            </a:fld>
            <a:endParaRPr lang="en-US"/>
          </a:p>
        </p:txBody>
      </p:sp>
      <p:pic>
        <p:nvPicPr>
          <p:cNvPr id="1026" name="Picture 2"/>
          <p:cNvPicPr>
            <a:picLocks noChangeAspect="1" noChangeArrowheads="1"/>
          </p:cNvPicPr>
          <p:nvPr/>
        </p:nvPicPr>
        <p:blipFill>
          <a:blip r:embed="rId2"/>
          <a:srcRect/>
          <a:stretch>
            <a:fillRect/>
          </a:stretch>
        </p:blipFill>
        <p:spPr bwMode="auto">
          <a:xfrm>
            <a:off x="3212949" y="3443330"/>
            <a:ext cx="2112087" cy="428539"/>
          </a:xfrm>
          <a:prstGeom prst="rect">
            <a:avLst/>
          </a:prstGeom>
          <a:noFill/>
          <a:ln w="9525">
            <a:noFill/>
            <a:miter lim="800000"/>
            <a:headEnd/>
            <a:tailEnd/>
          </a:ln>
          <a:effectLst/>
        </p:spPr>
      </p:pic>
      <p:sp>
        <p:nvSpPr>
          <p:cNvPr id="8" name="矩形 7"/>
          <p:cNvSpPr/>
          <p:nvPr/>
        </p:nvSpPr>
        <p:spPr>
          <a:xfrm>
            <a:off x="715382" y="4490830"/>
            <a:ext cx="7546491" cy="1200329"/>
          </a:xfrm>
          <a:prstGeom prst="rect">
            <a:avLst/>
          </a:prstGeom>
        </p:spPr>
        <p:txBody>
          <a:bodyPr wrap="square">
            <a:spAutoFit/>
          </a:bodyPr>
          <a:lstStyle/>
          <a:p>
            <a:r>
              <a:rPr lang="en-US" sz="2400" dirty="0" smtClean="0"/>
              <a:t>You might read “</a:t>
            </a:r>
            <a:r>
              <a:rPr lang="en-US" sz="2400" i="1" dirty="0" smtClean="0"/>
              <a:t>≈</a:t>
            </a:r>
            <a:r>
              <a:rPr lang="en-US" sz="2400" dirty="0" smtClean="0"/>
              <a:t>” as </a:t>
            </a:r>
            <a:r>
              <a:rPr lang="en-US" sz="2400" i="1" dirty="0" smtClean="0"/>
              <a:t>“is approximately modeled as”</a:t>
            </a:r>
            <a:r>
              <a:rPr lang="en-US" sz="2400" dirty="0" smtClean="0"/>
              <a:t>.</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3.1.1 Estimating the Coefficients</a:t>
            </a:r>
            <a:endParaRPr lang="zh-CN" altLang="en-US" dirty="0"/>
          </a:p>
        </p:txBody>
      </p:sp>
      <p:sp>
        <p:nvSpPr>
          <p:cNvPr id="3" name="内容占位符 2"/>
          <p:cNvSpPr>
            <a:spLocks noGrp="1"/>
          </p:cNvSpPr>
          <p:nvPr>
            <p:ph idx="1"/>
          </p:nvPr>
        </p:nvSpPr>
        <p:spPr>
          <a:xfrm>
            <a:off x="457200" y="1600200"/>
            <a:ext cx="8229600" cy="529814"/>
          </a:xfrm>
        </p:spPr>
        <p:txBody>
          <a:bodyPr/>
          <a:lstStyle/>
          <a:p>
            <a:r>
              <a:rPr lang="en-US" dirty="0" smtClean="0"/>
              <a:t>We define the </a:t>
            </a:r>
            <a:r>
              <a:rPr lang="en-US" i="1" dirty="0" smtClean="0"/>
              <a:t>residual sum of squares </a:t>
            </a:r>
            <a:r>
              <a:rPr lang="en-US" dirty="0" smtClean="0"/>
              <a:t>(RSS) as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a:t>
            </a:fld>
            <a:endParaRPr lang="en-US"/>
          </a:p>
        </p:txBody>
      </p:sp>
      <p:pic>
        <p:nvPicPr>
          <p:cNvPr id="2050" name="Picture 2"/>
          <p:cNvPicPr>
            <a:picLocks noChangeAspect="1" noChangeArrowheads="1"/>
          </p:cNvPicPr>
          <p:nvPr/>
        </p:nvPicPr>
        <p:blipFill>
          <a:blip r:embed="rId2"/>
          <a:srcRect/>
          <a:stretch>
            <a:fillRect/>
          </a:stretch>
        </p:blipFill>
        <p:spPr bwMode="auto">
          <a:xfrm>
            <a:off x="2880023" y="2355924"/>
            <a:ext cx="2972137" cy="53552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060582" y="3057525"/>
            <a:ext cx="7039927" cy="461441"/>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718659" y="4267480"/>
            <a:ext cx="3430874" cy="136952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6</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287780" y="2335987"/>
            <a:ext cx="6332220" cy="310278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3.1.2 Assessing the Accuracy of the Coefficient Estimates</a:t>
            </a:r>
            <a:endParaRPr lang="zh-CN" altLang="en-US" dirty="0"/>
          </a:p>
        </p:txBody>
      </p:sp>
      <p:sp>
        <p:nvSpPr>
          <p:cNvPr id="3" name="内容占位符 2"/>
          <p:cNvSpPr>
            <a:spLocks noGrp="1"/>
          </p:cNvSpPr>
          <p:nvPr>
            <p:ph idx="1"/>
          </p:nvPr>
        </p:nvSpPr>
        <p:spPr>
          <a:xfrm>
            <a:off x="457200" y="1600200"/>
            <a:ext cx="8229600" cy="1344706"/>
          </a:xfrm>
        </p:spPr>
        <p:txBody>
          <a:bodyPr>
            <a:noAutofit/>
          </a:bodyPr>
          <a:lstStyle/>
          <a:p>
            <a:r>
              <a:rPr lang="en-US" i="1" dirty="0" smtClean="0"/>
              <a:t>population regression line</a:t>
            </a:r>
            <a:r>
              <a:rPr lang="en-US" dirty="0" smtClean="0"/>
              <a:t>, which is the best linear approximation to the true relationship between </a:t>
            </a:r>
            <a:r>
              <a:rPr lang="en-US" i="1" dirty="0" smtClean="0"/>
              <a:t>X </a:t>
            </a:r>
            <a:r>
              <a:rPr lang="en-US" dirty="0" smtClean="0"/>
              <a:t>and</a:t>
            </a:r>
            <a:br>
              <a:rPr lang="en-US" dirty="0" smtClean="0"/>
            </a:br>
            <a:r>
              <a:rPr lang="en-US" i="1" dirty="0" smtClean="0"/>
              <a:t>Y </a:t>
            </a:r>
            <a:r>
              <a:rPr lang="en-US" dirty="0" smtClean="0"/>
              <a:t>. </a:t>
            </a:r>
          </a:p>
          <a:p>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7</a:t>
            </a:fld>
            <a:endParaRPr lang="en-US"/>
          </a:p>
        </p:txBody>
      </p:sp>
      <p:pic>
        <p:nvPicPr>
          <p:cNvPr id="1026" name="Picture 2"/>
          <p:cNvPicPr>
            <a:picLocks noChangeAspect="1" noChangeArrowheads="1"/>
          </p:cNvPicPr>
          <p:nvPr/>
        </p:nvPicPr>
        <p:blipFill>
          <a:blip r:embed="rId2"/>
          <a:srcRect/>
          <a:stretch>
            <a:fillRect/>
          </a:stretch>
        </p:blipFill>
        <p:spPr bwMode="auto">
          <a:xfrm>
            <a:off x="3151095" y="2944906"/>
            <a:ext cx="2952133" cy="61184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52800" y="5063026"/>
            <a:ext cx="2375647" cy="598185"/>
          </a:xfrm>
          <a:prstGeom prst="rect">
            <a:avLst/>
          </a:prstGeom>
          <a:noFill/>
          <a:ln w="9525">
            <a:noFill/>
            <a:miter lim="800000"/>
            <a:headEnd/>
            <a:tailEnd/>
          </a:ln>
          <a:effectLst/>
        </p:spPr>
      </p:pic>
      <p:sp>
        <p:nvSpPr>
          <p:cNvPr id="9" name="矩形 8"/>
          <p:cNvSpPr/>
          <p:nvPr/>
        </p:nvSpPr>
        <p:spPr>
          <a:xfrm>
            <a:off x="690283" y="3778624"/>
            <a:ext cx="7270376" cy="1569660"/>
          </a:xfrm>
          <a:prstGeom prst="rect">
            <a:avLst/>
          </a:prstGeom>
        </p:spPr>
        <p:txBody>
          <a:bodyPr wrap="square">
            <a:spAutoFit/>
          </a:bodyPr>
          <a:lstStyle/>
          <a:p>
            <a:r>
              <a:rPr lang="en-US" sz="2400" dirty="0" smtClean="0"/>
              <a:t>The least squares regression coefficient estimates characterize the </a:t>
            </a:r>
            <a:r>
              <a:rPr lang="en-US" sz="2400" i="1" dirty="0" smtClean="0"/>
              <a:t>least squares line</a:t>
            </a:r>
            <a:r>
              <a:rPr lang="en-US" sz="2400" dirty="0" smtClean="0"/>
              <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8</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061399" y="2259106"/>
            <a:ext cx="7127860" cy="363070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The true relationship is generally not known for</a:t>
            </a:r>
            <a:br>
              <a:rPr lang="en-US" dirty="0" smtClean="0"/>
            </a:br>
            <a:r>
              <a:rPr lang="en-US" dirty="0" smtClean="0"/>
              <a:t>real data, but the least squares line can always be computed using the coefficient estimates. </a:t>
            </a:r>
          </a:p>
          <a:p>
            <a:endParaRPr lang="en-US" dirty="0" smtClean="0"/>
          </a:p>
          <a:p>
            <a:r>
              <a:rPr lang="en-US" dirty="0" smtClean="0"/>
              <a:t>In other words, in real applications, we have access to a set of observations from which we can compute the least squares line; however, the population regression line is unobserved.</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12/4/2016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1616</TotalTime>
  <Words>1453</Words>
  <Application>Microsoft Macintosh PowerPoint</Application>
  <PresentationFormat>全屏显示(4:3)</PresentationFormat>
  <Paragraphs>241</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Clarity</vt:lpstr>
      <vt:lpstr> chapter 3 Linear regression</vt:lpstr>
      <vt:lpstr>幻灯片 2</vt:lpstr>
      <vt:lpstr>Recall the Advertising data</vt:lpstr>
      <vt:lpstr>3.1 Simple Linear Regression</vt:lpstr>
      <vt:lpstr>3.1.1 Estimating the Coefficients</vt:lpstr>
      <vt:lpstr>幻灯片 6</vt:lpstr>
      <vt:lpstr>3.1.2 Assessing the Accuracy of the Coefficient Estimates</vt:lpstr>
      <vt:lpstr>幻灯片 8</vt:lpstr>
      <vt:lpstr>幻灯片 9</vt:lpstr>
      <vt:lpstr>Unbiasedness</vt:lpstr>
      <vt:lpstr>Variance</vt:lpstr>
      <vt:lpstr>幻灯片 12</vt:lpstr>
      <vt:lpstr>3.1.3 Assessing the Accuracy of the Model</vt:lpstr>
      <vt:lpstr>3.2 Multiple Linear Regression</vt:lpstr>
      <vt:lpstr>3.2.1 Estimating the Regression Coefficients</vt:lpstr>
      <vt:lpstr>幻灯片 16</vt:lpstr>
      <vt:lpstr>3.2.2 Some Important Questions</vt:lpstr>
      <vt:lpstr>One: Is There a Relationship Between the Response and Predictors?</vt:lpstr>
      <vt:lpstr>Two: Deciding on Important Variables</vt:lpstr>
      <vt:lpstr>Three: Model Fit</vt:lpstr>
      <vt:lpstr>Four: Predictions</vt:lpstr>
      <vt:lpstr>3.3 Other Considerations in the Regression Model 3.3.1 Qualitative Predictors  </vt:lpstr>
      <vt:lpstr>幻灯片 23</vt:lpstr>
      <vt:lpstr>3.3.2 Extensions of the Linear Model</vt:lpstr>
      <vt:lpstr>幻灯片 25</vt:lpstr>
      <vt:lpstr>3.3.3 Potential Problems</vt:lpstr>
      <vt:lpstr>1. Non-linearity of the Data</vt:lpstr>
      <vt:lpstr>2. Correlation of Error Terms</vt:lpstr>
      <vt:lpstr>3. Non-constant Variance of Error Terms</vt:lpstr>
      <vt:lpstr>4. Outliers</vt:lpstr>
      <vt:lpstr>5. High Leverage Points</vt:lpstr>
      <vt:lpstr>6. Collinearity</vt:lpstr>
      <vt:lpstr>Code: Simple Linear Regression</vt:lpstr>
      <vt:lpstr>幻灯片 34</vt:lpstr>
      <vt:lpstr>幻灯片 35</vt:lpstr>
      <vt:lpstr>Code: Multiple Linear Regression</vt:lpstr>
      <vt:lpstr>Code : Interaction Terms and Non-linear Transformations of the Predictors</vt:lpstr>
      <vt:lpstr>Code : Qualitative Predictors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QINLEI</cp:lastModifiedBy>
  <cp:revision>74</cp:revision>
  <dcterms:created xsi:type="dcterms:W3CDTF">2013-08-14T17:09:52Z</dcterms:created>
  <dcterms:modified xsi:type="dcterms:W3CDTF">2016-12-04T06:21:52Z</dcterms:modified>
</cp:coreProperties>
</file>