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12/5/2016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12/5/2016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12/5/2016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12/5/2016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12/5/2016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12/5/2016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12/5/2016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12/5/2016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12/5/2016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12/5/2016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12/5/2016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4 </a:t>
            </a:r>
            <a:br>
              <a:rPr lang="en-US" altLang="zh-CN" sz="4600" dirty="0" smtClean="0"/>
            </a:br>
            <a:r>
              <a:rPr lang="en-US" sz="4800" dirty="0" smtClean="0"/>
              <a:t>Classification</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12/5/2016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 xmlns:p14="http://schemas.microsoft.com/office/powerpoint/2010/main"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968648"/>
            <a:ext cx="8229600" cy="4508351"/>
          </a:xfrm>
        </p:spPr>
        <p:txBody>
          <a:bodyPr/>
          <a:lstStyle/>
          <a:p>
            <a:r>
              <a:rPr lang="en-US" dirty="0" smtClean="0"/>
              <a:t>In a logistic regression model, increasing </a:t>
            </a:r>
            <a:r>
              <a:rPr lang="en-US" i="1" dirty="0" smtClean="0"/>
              <a:t>X </a:t>
            </a:r>
            <a:r>
              <a:rPr lang="en-US" dirty="0" smtClean="0"/>
              <a:t>by one unit changes the log odds by </a:t>
            </a:r>
            <a:r>
              <a:rPr lang="en-US" i="1" dirty="0" smtClean="0"/>
              <a:t>β</a:t>
            </a:r>
            <a:r>
              <a:rPr lang="en-US" dirty="0" smtClean="0"/>
              <a:t>1, or equivalently it multiplies the odds by </a:t>
            </a:r>
            <a:r>
              <a:rPr lang="en-US" i="1" dirty="0" smtClean="0"/>
              <a:t>e^β</a:t>
            </a:r>
            <a:r>
              <a:rPr lang="en-US" dirty="0" smtClean="0"/>
              <a:t>1 </a:t>
            </a:r>
          </a:p>
          <a:p>
            <a:r>
              <a:rPr lang="en-US" i="1" dirty="0" smtClean="0"/>
              <a:t>β</a:t>
            </a:r>
            <a:r>
              <a:rPr lang="en-US" dirty="0" smtClean="0"/>
              <a:t>1 does </a:t>
            </a:r>
            <a:r>
              <a:rPr lang="en-US" i="1" dirty="0" smtClean="0"/>
              <a:t>not </a:t>
            </a:r>
            <a:r>
              <a:rPr lang="en-US" dirty="0" smtClean="0"/>
              <a:t>correspond to the change in </a:t>
            </a:r>
            <a:r>
              <a:rPr lang="en-US" i="1" dirty="0" smtClean="0"/>
              <a:t>p</a:t>
            </a:r>
            <a:r>
              <a:rPr lang="en-US" dirty="0" smtClean="0"/>
              <a:t>(</a:t>
            </a:r>
            <a:r>
              <a:rPr lang="en-US" i="1" dirty="0" smtClean="0"/>
              <a:t>X</a:t>
            </a:r>
            <a:r>
              <a:rPr lang="en-US" dirty="0" smtClean="0"/>
              <a:t>) associated with a one-unit increase in </a:t>
            </a:r>
            <a:r>
              <a:rPr lang="en-US" i="1" dirty="0" smtClean="0"/>
              <a:t>X</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4.3.2 Estimating the Regression Coefficients</a:t>
            </a:r>
            <a:endParaRPr lang="zh-CN" altLang="en-US" dirty="0"/>
          </a:p>
        </p:txBody>
      </p:sp>
      <p:sp>
        <p:nvSpPr>
          <p:cNvPr id="3" name="内容占位符 2"/>
          <p:cNvSpPr>
            <a:spLocks noGrp="1"/>
          </p:cNvSpPr>
          <p:nvPr>
            <p:ph idx="1"/>
          </p:nvPr>
        </p:nvSpPr>
        <p:spPr>
          <a:xfrm>
            <a:off x="457200" y="2043953"/>
            <a:ext cx="8229600" cy="2937734"/>
          </a:xfrm>
        </p:spPr>
        <p:txBody>
          <a:bodyPr>
            <a:normAutofit/>
          </a:bodyPr>
          <a:lstStyle/>
          <a:p>
            <a:r>
              <a:rPr lang="en-US" dirty="0" smtClean="0"/>
              <a:t>The basic intuition behind using maximum likelihood</a:t>
            </a:r>
            <a:br>
              <a:rPr lang="en-US" dirty="0" smtClean="0"/>
            </a:br>
            <a:r>
              <a:rPr lang="en-US" dirty="0" smtClean="0"/>
              <a:t>to fit a logistic regression model is as follows: we seek estimates for </a:t>
            </a:r>
            <a:r>
              <a:rPr lang="en-US" i="1" dirty="0" smtClean="0"/>
              <a:t>β</a:t>
            </a:r>
            <a:r>
              <a:rPr lang="en-US" dirty="0" smtClean="0"/>
              <a:t>0 and </a:t>
            </a:r>
            <a:r>
              <a:rPr lang="en-US" i="1" dirty="0" smtClean="0"/>
              <a:t>β</a:t>
            </a:r>
            <a:r>
              <a:rPr lang="en-US" dirty="0" smtClean="0"/>
              <a:t>1 such that the predicted probability </a:t>
            </a:r>
            <a:r>
              <a:rPr lang="en-US" i="1" dirty="0" smtClean="0"/>
              <a:t>p</a:t>
            </a:r>
            <a:r>
              <a:rPr lang="en-US" dirty="0" smtClean="0"/>
              <a:t>ˆ (</a:t>
            </a:r>
            <a:r>
              <a:rPr lang="en-US" i="1" dirty="0" smtClean="0"/>
              <a:t>xi</a:t>
            </a:r>
            <a:r>
              <a:rPr lang="en-US" dirty="0" smtClean="0"/>
              <a:t>) of default for each individual, using (4.2), corresponds as closely as possible to the individual’s observed default status.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pic>
        <p:nvPicPr>
          <p:cNvPr id="5122" name="Picture 2"/>
          <p:cNvPicPr>
            <a:picLocks noChangeAspect="1" noChangeArrowheads="1"/>
          </p:cNvPicPr>
          <p:nvPr/>
        </p:nvPicPr>
        <p:blipFill>
          <a:blip r:embed="rId2"/>
          <a:srcRect/>
          <a:stretch>
            <a:fillRect/>
          </a:stretch>
        </p:blipFill>
        <p:spPr bwMode="auto">
          <a:xfrm>
            <a:off x="2521268" y="4981687"/>
            <a:ext cx="4467225" cy="6572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4.3.3 Making Predictions</a:t>
            </a:r>
            <a:endParaRPr lang="zh-CN" altLang="en-US" dirty="0"/>
          </a:p>
        </p:txBody>
      </p:sp>
      <p:sp>
        <p:nvSpPr>
          <p:cNvPr id="3" name="内容占位符 2"/>
          <p:cNvSpPr>
            <a:spLocks noGrp="1"/>
          </p:cNvSpPr>
          <p:nvPr>
            <p:ph idx="1"/>
          </p:nvPr>
        </p:nvSpPr>
        <p:spPr>
          <a:xfrm>
            <a:off x="457200" y="3302598"/>
            <a:ext cx="8229600" cy="3174401"/>
          </a:xfrm>
        </p:spPr>
        <p:txBody>
          <a:bodyPr/>
          <a:lstStyle/>
          <a:p>
            <a:r>
              <a:rPr lang="en-US" dirty="0" smtClean="0"/>
              <a:t>One can use qualitative predictors with the logistic regression model using the dummy variable approach from Section 3.3.1.</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pic>
        <p:nvPicPr>
          <p:cNvPr id="6146" name="Picture 2"/>
          <p:cNvPicPr>
            <a:picLocks noChangeAspect="1" noChangeArrowheads="1"/>
          </p:cNvPicPr>
          <p:nvPr/>
        </p:nvPicPr>
        <p:blipFill>
          <a:blip r:embed="rId2"/>
          <a:srcRect/>
          <a:stretch>
            <a:fillRect/>
          </a:stretch>
        </p:blipFill>
        <p:spPr bwMode="auto">
          <a:xfrm>
            <a:off x="2855315" y="1858382"/>
            <a:ext cx="3022566" cy="8955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4.3.4 Multiple Logistic Regression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pic>
        <p:nvPicPr>
          <p:cNvPr id="7170" name="Picture 2"/>
          <p:cNvPicPr>
            <a:picLocks noChangeAspect="1" noChangeArrowheads="1"/>
          </p:cNvPicPr>
          <p:nvPr/>
        </p:nvPicPr>
        <p:blipFill>
          <a:blip r:embed="rId2"/>
          <a:srcRect/>
          <a:stretch>
            <a:fillRect/>
          </a:stretch>
        </p:blipFill>
        <p:spPr bwMode="auto">
          <a:xfrm>
            <a:off x="1921978" y="1893233"/>
            <a:ext cx="4848225" cy="7048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569342" y="3095625"/>
            <a:ext cx="3381375" cy="6667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229903" y="4101634"/>
            <a:ext cx="7286625" cy="16668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4.3.5 Logistic Regression for &gt;2 Response Classes</a:t>
            </a:r>
            <a:endParaRPr lang="zh-CN" altLang="en-US" dirty="0"/>
          </a:p>
        </p:txBody>
      </p:sp>
      <p:sp>
        <p:nvSpPr>
          <p:cNvPr id="3" name="内容占位符 2"/>
          <p:cNvSpPr>
            <a:spLocks noGrp="1"/>
          </p:cNvSpPr>
          <p:nvPr>
            <p:ph idx="1"/>
          </p:nvPr>
        </p:nvSpPr>
        <p:spPr>
          <a:xfrm>
            <a:off x="457200" y="2355925"/>
            <a:ext cx="8229600" cy="4121074"/>
          </a:xfrm>
        </p:spPr>
        <p:txBody>
          <a:bodyPr/>
          <a:lstStyle/>
          <a:p>
            <a:r>
              <a:rPr lang="en-US" dirty="0" smtClean="0"/>
              <a:t>In this setting, we wish to model both Pr(</a:t>
            </a:r>
            <a:r>
              <a:rPr lang="en-US" i="1" dirty="0" smtClean="0"/>
              <a:t>Y </a:t>
            </a:r>
            <a:r>
              <a:rPr lang="en-US" dirty="0" smtClean="0"/>
              <a:t>= 1</a:t>
            </a:r>
            <a:r>
              <a:rPr lang="en-US" i="1" dirty="0" smtClean="0"/>
              <a:t>|X</a:t>
            </a:r>
            <a:r>
              <a:rPr lang="en-US" dirty="0" smtClean="0"/>
              <a:t>) and Pr(</a:t>
            </a:r>
            <a:r>
              <a:rPr lang="en-US" i="1" dirty="0" smtClean="0"/>
              <a:t>Y </a:t>
            </a:r>
            <a:r>
              <a:rPr lang="en-US" dirty="0" smtClean="0"/>
              <a:t>=2|X), with the remaining Pr(</a:t>
            </a:r>
            <a:r>
              <a:rPr lang="en-US" i="1" dirty="0" smtClean="0"/>
              <a:t>Y </a:t>
            </a:r>
            <a:r>
              <a:rPr lang="en-US" dirty="0" smtClean="0"/>
              <a:t>= 3) = 1 </a:t>
            </a:r>
            <a:r>
              <a:rPr lang="en-US" i="1" dirty="0" smtClean="0"/>
              <a:t>− </a:t>
            </a:r>
            <a:r>
              <a:rPr lang="en-US" dirty="0" smtClean="0"/>
              <a:t>Pr(</a:t>
            </a:r>
            <a:r>
              <a:rPr lang="en-US" i="1" dirty="0" smtClean="0"/>
              <a:t>Y </a:t>
            </a:r>
            <a:r>
              <a:rPr lang="en-US" dirty="0" smtClean="0"/>
              <a:t>= 1</a:t>
            </a:r>
            <a:r>
              <a:rPr lang="en-US" i="1" dirty="0" smtClean="0"/>
              <a:t>|X</a:t>
            </a:r>
            <a:r>
              <a:rPr lang="en-US" dirty="0" smtClean="0"/>
              <a:t>) </a:t>
            </a:r>
            <a:r>
              <a:rPr lang="en-US" i="1" dirty="0" smtClean="0"/>
              <a:t>− </a:t>
            </a:r>
            <a:r>
              <a:rPr lang="en-US" dirty="0" smtClean="0"/>
              <a:t>Pr(</a:t>
            </a:r>
            <a:r>
              <a:rPr lang="en-US" i="1" dirty="0" smtClean="0"/>
              <a:t>Y </a:t>
            </a:r>
            <a:r>
              <a:rPr lang="en-US" dirty="0" smtClean="0"/>
              <a:t>= 2).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4.4 Linear </a:t>
            </a:r>
            <a:r>
              <a:rPr lang="en-US" dirty="0" err="1" smtClean="0"/>
              <a:t>Discriminant</a:t>
            </a:r>
            <a:r>
              <a:rPr lang="en-US" dirty="0" smtClean="0"/>
              <a:t> Analysis</a:t>
            </a:r>
            <a:endParaRPr lang="zh-CN" altLang="en-US" dirty="0"/>
          </a:p>
        </p:txBody>
      </p:sp>
      <p:sp>
        <p:nvSpPr>
          <p:cNvPr id="3" name="内容占位符 2"/>
          <p:cNvSpPr>
            <a:spLocks noGrp="1"/>
          </p:cNvSpPr>
          <p:nvPr>
            <p:ph idx="1"/>
          </p:nvPr>
        </p:nvSpPr>
        <p:spPr/>
        <p:txBody>
          <a:bodyPr/>
          <a:lstStyle/>
          <a:p>
            <a:r>
              <a:rPr lang="en-US" dirty="0" smtClean="0"/>
              <a:t>We now consider an alternative and less direct approach to estimating these probabilities. In this alternative approach, we model the distribution of the predictors </a:t>
            </a:r>
            <a:r>
              <a:rPr lang="en-US" i="1" dirty="0" smtClean="0"/>
              <a:t>X </a:t>
            </a:r>
            <a:r>
              <a:rPr lang="en-US" dirty="0" smtClean="0"/>
              <a:t>separately in each of the response classes (i.e. given </a:t>
            </a:r>
            <a:r>
              <a:rPr lang="en-US" i="1" dirty="0" smtClean="0"/>
              <a:t>Y </a:t>
            </a:r>
            <a:r>
              <a:rPr lang="en-US" dirty="0" smtClean="0"/>
              <a:t>), and then use </a:t>
            </a:r>
            <a:r>
              <a:rPr lang="en-US" dirty="0" err="1" smtClean="0"/>
              <a:t>Bayes</a:t>
            </a:r>
            <a:r>
              <a:rPr lang="en-US" dirty="0" smtClean="0"/>
              <a:t>’ theorem to flip these around into estimates for Pr(</a:t>
            </a:r>
            <a:r>
              <a:rPr lang="en-US" i="1" dirty="0" smtClean="0"/>
              <a:t>Y </a:t>
            </a:r>
            <a:r>
              <a:rPr lang="en-US" dirty="0" smtClean="0"/>
              <a:t>= </a:t>
            </a:r>
            <a:r>
              <a:rPr lang="en-US" i="1" dirty="0" err="1" smtClean="0"/>
              <a:t>k|X</a:t>
            </a:r>
            <a:r>
              <a:rPr lang="en-US" i="1" dirty="0" smtClean="0"/>
              <a:t> </a:t>
            </a:r>
            <a:r>
              <a:rPr lang="en-US" dirty="0" smtClean="0"/>
              <a:t>= </a:t>
            </a:r>
            <a:r>
              <a:rPr lang="en-US" i="1" dirty="0" smtClean="0"/>
              <a:t>x</a:t>
            </a:r>
            <a:r>
              <a:rPr lang="en-US" dirty="0" smtClean="0"/>
              <a: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Why do we need another method, when we have logistic regression?</a:t>
            </a:r>
            <a:endParaRPr lang="zh-CN" altLang="en-US" dirty="0"/>
          </a:p>
        </p:txBody>
      </p:sp>
      <p:sp>
        <p:nvSpPr>
          <p:cNvPr id="3" name="内容占位符 2"/>
          <p:cNvSpPr>
            <a:spLocks noGrp="1"/>
          </p:cNvSpPr>
          <p:nvPr>
            <p:ph idx="1"/>
          </p:nvPr>
        </p:nvSpPr>
        <p:spPr/>
        <p:txBody>
          <a:bodyPr>
            <a:normAutofit/>
          </a:bodyPr>
          <a:lstStyle/>
          <a:p>
            <a:r>
              <a:rPr lang="en-US" dirty="0" smtClean="0"/>
              <a:t>When the classes are well-separated, the parameter estimates for the logistic regression model are surprisingly unstable. Linear </a:t>
            </a:r>
            <a:r>
              <a:rPr lang="en-US" dirty="0" err="1" smtClean="0"/>
              <a:t>discriminant</a:t>
            </a:r>
            <a:r>
              <a:rPr lang="en-US" dirty="0" smtClean="0"/>
              <a:t> analysis does not suffer from this problem.</a:t>
            </a:r>
          </a:p>
          <a:p>
            <a:r>
              <a:rPr lang="en-US" dirty="0" smtClean="0"/>
              <a:t/>
            </a:r>
            <a:br>
              <a:rPr lang="en-US" dirty="0" smtClean="0"/>
            </a:br>
            <a:r>
              <a:rPr lang="en-US" dirty="0" smtClean="0"/>
              <a:t>If </a:t>
            </a:r>
            <a:r>
              <a:rPr lang="en-US" i="1" dirty="0" smtClean="0"/>
              <a:t>n </a:t>
            </a:r>
            <a:r>
              <a:rPr lang="en-US" dirty="0" smtClean="0"/>
              <a:t>is small and the distribution of the predictors </a:t>
            </a:r>
            <a:r>
              <a:rPr lang="en-US" i="1" dirty="0" smtClean="0"/>
              <a:t>X </a:t>
            </a:r>
            <a:r>
              <a:rPr lang="en-US" dirty="0" smtClean="0"/>
              <a:t>is approximately normal in each of the classes, the linear </a:t>
            </a:r>
            <a:r>
              <a:rPr lang="en-US" dirty="0" err="1" smtClean="0"/>
              <a:t>discriminant</a:t>
            </a:r>
            <a:r>
              <a:rPr lang="en-US" dirty="0" smtClean="0"/>
              <a:t> model is again more stable than the logistic regression model.</a:t>
            </a:r>
          </a:p>
          <a:p>
            <a:r>
              <a:rPr lang="en-US" dirty="0" smtClean="0"/>
              <a:t/>
            </a:r>
            <a:br>
              <a:rPr lang="en-US" dirty="0" smtClean="0"/>
            </a:br>
            <a:r>
              <a:rPr lang="en-US" dirty="0" smtClean="0"/>
              <a:t>Linear </a:t>
            </a:r>
            <a:r>
              <a:rPr lang="en-US" dirty="0" err="1" smtClean="0"/>
              <a:t>discriminant</a:t>
            </a:r>
            <a:r>
              <a:rPr lang="en-US" dirty="0" smtClean="0"/>
              <a:t> analysis is popular when we have more than two response classes.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4.4.1 Using </a:t>
            </a:r>
            <a:r>
              <a:rPr lang="en-US" i="1" dirty="0" err="1" smtClean="0"/>
              <a:t>Bayes</a:t>
            </a:r>
            <a:r>
              <a:rPr lang="en-US" i="1" dirty="0" smtClean="0"/>
              <a:t>’ Theorem for Classification</a:t>
            </a:r>
            <a:endParaRPr lang="zh-CN" altLang="en-US" dirty="0"/>
          </a:p>
        </p:txBody>
      </p:sp>
      <p:sp>
        <p:nvSpPr>
          <p:cNvPr id="3" name="内容占位符 2"/>
          <p:cNvSpPr>
            <a:spLocks noGrp="1"/>
          </p:cNvSpPr>
          <p:nvPr>
            <p:ph idx="1"/>
          </p:nvPr>
        </p:nvSpPr>
        <p:spPr>
          <a:xfrm>
            <a:off x="457200" y="1600200"/>
            <a:ext cx="8229600" cy="3617259"/>
          </a:xfrm>
        </p:spPr>
        <p:txBody>
          <a:bodyPr>
            <a:noAutofit/>
          </a:bodyPr>
          <a:lstStyle/>
          <a:p>
            <a:r>
              <a:rPr lang="en-US" dirty="0" smtClean="0"/>
              <a:t>Let </a:t>
            </a:r>
            <a:r>
              <a:rPr lang="en-US" i="1" dirty="0" err="1" smtClean="0"/>
              <a:t>π_k</a:t>
            </a:r>
            <a:r>
              <a:rPr lang="en-US" i="1" dirty="0" smtClean="0"/>
              <a:t> </a:t>
            </a:r>
            <a:r>
              <a:rPr lang="en-US" dirty="0" smtClean="0"/>
              <a:t>represent the overall or </a:t>
            </a:r>
            <a:r>
              <a:rPr lang="en-US" i="1" dirty="0" smtClean="0"/>
              <a:t>prior </a:t>
            </a:r>
            <a:r>
              <a:rPr lang="en-US" dirty="0" smtClean="0"/>
              <a:t>probability that a randomly chosen observation comes from the </a:t>
            </a:r>
            <a:r>
              <a:rPr lang="en-US" i="1" dirty="0" err="1" smtClean="0"/>
              <a:t>k</a:t>
            </a:r>
            <a:r>
              <a:rPr lang="en-US" dirty="0" err="1" smtClean="0"/>
              <a:t>th</a:t>
            </a:r>
            <a:r>
              <a:rPr lang="en-US" dirty="0" smtClean="0"/>
              <a:t> class</a:t>
            </a:r>
          </a:p>
          <a:p>
            <a:endParaRPr lang="en-US" dirty="0" smtClean="0"/>
          </a:p>
          <a:p>
            <a:r>
              <a:rPr lang="en-US" dirty="0" smtClean="0"/>
              <a:t>Let </a:t>
            </a:r>
            <a:r>
              <a:rPr lang="en-US" i="1" dirty="0" err="1" smtClean="0"/>
              <a:t>f_k</a:t>
            </a:r>
            <a:r>
              <a:rPr lang="en-US" dirty="0" smtClean="0"/>
              <a:t>(</a:t>
            </a:r>
            <a:r>
              <a:rPr lang="en-US" i="1" dirty="0" smtClean="0"/>
              <a:t>X</a:t>
            </a:r>
            <a:r>
              <a:rPr lang="en-US" dirty="0" smtClean="0"/>
              <a:t>) </a:t>
            </a:r>
            <a:r>
              <a:rPr lang="en-US" i="1" dirty="0" smtClean="0"/>
              <a:t>≡ </a:t>
            </a:r>
            <a:r>
              <a:rPr lang="en-US" dirty="0" smtClean="0"/>
              <a:t>Pr(</a:t>
            </a:r>
            <a:r>
              <a:rPr lang="en-US" i="1" dirty="0" smtClean="0"/>
              <a:t>X </a:t>
            </a:r>
            <a:r>
              <a:rPr lang="en-US" dirty="0" smtClean="0"/>
              <a:t>= </a:t>
            </a:r>
            <a:r>
              <a:rPr lang="en-US" i="1" dirty="0" err="1" smtClean="0"/>
              <a:t>x|Y</a:t>
            </a:r>
            <a:r>
              <a:rPr lang="en-US" i="1" dirty="0" smtClean="0"/>
              <a:t> </a:t>
            </a:r>
            <a:r>
              <a:rPr lang="en-US" dirty="0" smtClean="0"/>
              <a:t>= </a:t>
            </a:r>
            <a:r>
              <a:rPr lang="en-US" i="1" dirty="0" smtClean="0"/>
              <a:t>k</a:t>
            </a:r>
            <a:r>
              <a:rPr lang="en-US" dirty="0" smtClean="0"/>
              <a:t>) denote the </a:t>
            </a:r>
            <a:r>
              <a:rPr lang="en-US" i="1" dirty="0" smtClean="0"/>
              <a:t>density function </a:t>
            </a:r>
            <a:r>
              <a:rPr lang="en-US" dirty="0" smtClean="0"/>
              <a:t>of </a:t>
            </a:r>
            <a:r>
              <a:rPr lang="en-US" i="1" dirty="0" smtClean="0"/>
              <a:t>X </a:t>
            </a:r>
            <a:r>
              <a:rPr lang="en-US" dirty="0" smtClean="0"/>
              <a:t>for an observation that comes from the </a:t>
            </a:r>
            <a:r>
              <a:rPr lang="en-US" i="1" dirty="0" err="1" smtClean="0"/>
              <a:t>k</a:t>
            </a:r>
            <a:r>
              <a:rPr lang="en-US" dirty="0" err="1" smtClean="0"/>
              <a:t>th</a:t>
            </a:r>
            <a:r>
              <a:rPr lang="en-US" dirty="0" smtClean="0"/>
              <a:t> class.</a:t>
            </a:r>
          </a:p>
          <a:p>
            <a:endParaRPr lang="en-US" dirty="0" smtClean="0"/>
          </a:p>
          <a:p>
            <a:r>
              <a:rPr lang="en-US" dirty="0" smtClean="0"/>
              <a:t>We refer to </a:t>
            </a:r>
            <a:r>
              <a:rPr lang="en-US" i="1" dirty="0" err="1" smtClean="0"/>
              <a:t>p_k</a:t>
            </a:r>
            <a:r>
              <a:rPr lang="en-US" dirty="0" smtClean="0"/>
              <a:t>(</a:t>
            </a:r>
            <a:r>
              <a:rPr lang="en-US" i="1" dirty="0" smtClean="0"/>
              <a:t>x</a:t>
            </a:r>
            <a:r>
              <a:rPr lang="en-US" dirty="0" smtClean="0"/>
              <a:t>) as the </a:t>
            </a:r>
            <a:r>
              <a:rPr lang="en-US" i="1" dirty="0" smtClean="0"/>
              <a:t>posterior </a:t>
            </a:r>
            <a:r>
              <a:rPr lang="en-US" dirty="0" smtClean="0"/>
              <a:t>probability that an observation </a:t>
            </a:r>
            <a:r>
              <a:rPr lang="en-US" i="1" dirty="0" smtClean="0"/>
              <a:t>X </a:t>
            </a:r>
            <a:r>
              <a:rPr lang="en-US" dirty="0" smtClean="0"/>
              <a:t>= </a:t>
            </a:r>
            <a:r>
              <a:rPr lang="en-US" i="1" dirty="0" smtClean="0"/>
              <a:t>x </a:t>
            </a:r>
            <a:r>
              <a:rPr lang="en-US" dirty="0" smtClean="0"/>
              <a:t>belongs to the </a:t>
            </a:r>
            <a:r>
              <a:rPr lang="en-US" i="1" dirty="0" err="1" smtClean="0"/>
              <a:t>k</a:t>
            </a:r>
            <a:r>
              <a:rPr lang="en-US" dirty="0" err="1" smtClean="0"/>
              <a:t>th</a:t>
            </a:r>
            <a:r>
              <a:rPr lang="en-US" dirty="0" smtClean="0"/>
              <a:t> class.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pic>
        <p:nvPicPr>
          <p:cNvPr id="8194" name="Picture 2"/>
          <p:cNvPicPr>
            <a:picLocks noChangeAspect="1" noChangeArrowheads="1"/>
          </p:cNvPicPr>
          <p:nvPr/>
        </p:nvPicPr>
        <p:blipFill>
          <a:blip r:embed="rId2"/>
          <a:srcRect/>
          <a:stretch>
            <a:fillRect/>
          </a:stretch>
        </p:blipFill>
        <p:spPr bwMode="auto">
          <a:xfrm>
            <a:off x="2495943" y="5379942"/>
            <a:ext cx="3958645" cy="76553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4.4.2 Linear </a:t>
            </a:r>
            <a:r>
              <a:rPr lang="en-US" i="1" dirty="0" err="1" smtClean="0"/>
              <a:t>Discriminant</a:t>
            </a:r>
            <a:r>
              <a:rPr lang="en-US" i="1" dirty="0" smtClean="0"/>
              <a:t> Analysis for </a:t>
            </a:r>
            <a:br>
              <a:rPr lang="en-US" i="1" dirty="0" smtClean="0"/>
            </a:br>
            <a:r>
              <a:rPr lang="en-US" i="1" dirty="0" smtClean="0"/>
              <a:t>p </a:t>
            </a:r>
            <a:r>
              <a:rPr lang="en-US" dirty="0" smtClean="0"/>
              <a:t>= 1</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pic>
        <p:nvPicPr>
          <p:cNvPr id="9218" name="Picture 2"/>
          <p:cNvPicPr>
            <a:picLocks noChangeAspect="1" noChangeArrowheads="1"/>
          </p:cNvPicPr>
          <p:nvPr/>
        </p:nvPicPr>
        <p:blipFill>
          <a:blip r:embed="rId2"/>
          <a:srcRect/>
          <a:stretch>
            <a:fillRect/>
          </a:stretch>
        </p:blipFill>
        <p:spPr bwMode="auto">
          <a:xfrm>
            <a:off x="2443163" y="1936376"/>
            <a:ext cx="4257675" cy="7334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11270" y="3856225"/>
            <a:ext cx="4752975" cy="866775"/>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3762375" y="3105150"/>
            <a:ext cx="1619250" cy="323850"/>
          </a:xfrm>
          <a:prstGeom prst="rect">
            <a:avLst/>
          </a:prstGeom>
          <a:noFill/>
          <a:ln w="9525">
            <a:noFill/>
            <a:miter lim="800000"/>
            <a:headEnd/>
            <a:tailEnd/>
          </a:ln>
          <a:effectLst/>
        </p:spPr>
      </p:pic>
      <p:pic>
        <p:nvPicPr>
          <p:cNvPr id="9222" name="Picture 6"/>
          <p:cNvPicPr>
            <a:picLocks noChangeAspect="1" noChangeArrowheads="1"/>
          </p:cNvPicPr>
          <p:nvPr/>
        </p:nvPicPr>
        <p:blipFill>
          <a:blip r:embed="rId5"/>
          <a:srcRect/>
          <a:stretch>
            <a:fillRect/>
          </a:stretch>
        </p:blipFill>
        <p:spPr bwMode="auto">
          <a:xfrm>
            <a:off x="3026093" y="5102766"/>
            <a:ext cx="3457575" cy="6381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2760457" y="1863986"/>
            <a:ext cx="3924300" cy="16383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760457" y="3709105"/>
            <a:ext cx="1499179" cy="464862"/>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760457" y="4583599"/>
            <a:ext cx="3486150" cy="600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dirty="0" smtClean="0"/>
              <a:t>In many situations, the response variable is instead </a:t>
            </a:r>
            <a:r>
              <a:rPr lang="en-US" i="1" dirty="0" smtClean="0"/>
              <a:t>qualitativ</a:t>
            </a:r>
            <a:r>
              <a:rPr lang="en-US" altLang="zh-CN" i="1" dirty="0" smtClean="0"/>
              <a:t>e</a:t>
            </a:r>
            <a:r>
              <a:rPr lang="en-US" dirty="0" smtClean="0"/>
              <a:t/>
            </a:r>
            <a:br>
              <a:rPr lang="en-US" dirty="0" smtClean="0"/>
            </a:br>
            <a:r>
              <a:rPr lang="en-US" dirty="0" smtClean="0"/>
              <a:t/>
            </a:r>
            <a:br>
              <a:rPr lang="en-US" dirty="0" smtClean="0"/>
            </a:br>
            <a:r>
              <a:rPr lang="en-US" dirty="0" smtClean="0"/>
              <a:t>In this chapter we discuss three of the most widely-used classifiers: </a:t>
            </a:r>
            <a:r>
              <a:rPr lang="en-US" i="1" dirty="0" smtClean="0"/>
              <a:t>logistic regression</a:t>
            </a:r>
            <a:r>
              <a:rPr lang="en-US" dirty="0" smtClean="0"/>
              <a:t>, </a:t>
            </a:r>
            <a:r>
              <a:rPr lang="en-US" i="1" dirty="0" smtClean="0"/>
              <a:t>linear </a:t>
            </a:r>
            <a:r>
              <a:rPr lang="en-US" i="1" dirty="0" err="1" smtClean="0"/>
              <a:t>discriminant</a:t>
            </a:r>
            <a:r>
              <a:rPr lang="en-US" i="1" dirty="0" smtClean="0"/>
              <a:t> analysis</a:t>
            </a:r>
            <a:r>
              <a:rPr lang="en-US" dirty="0" smtClean="0"/>
              <a:t>, </a:t>
            </a:r>
            <a:r>
              <a:rPr lang="en-US" dirty="0" err="1" smtClean="0"/>
              <a:t>and</a:t>
            </a:r>
            <a:r>
              <a:rPr lang="en-US" i="1" dirty="0" err="1" smtClean="0"/>
              <a:t>K</a:t>
            </a:r>
            <a:r>
              <a:rPr lang="en-US" i="1" dirty="0" smtClean="0"/>
              <a:t>-nearest neighbors</a:t>
            </a:r>
            <a:r>
              <a:rPr lang="en-US" dirty="0" smtClean="0"/>
              <a:t>. </a:t>
            </a:r>
            <a:br>
              <a:rPr lang="en-US" dirty="0" smtClean="0"/>
            </a:br>
            <a:endParaRPr lang="en-US" dirty="0" smtClean="0"/>
          </a:p>
          <a:p>
            <a:r>
              <a:rPr lang="en-US" dirty="0" smtClean="0"/>
              <a:t>We discuss more computer-intensive methods in later chapters, such as generalized additive models (Chapter 7), trees, random forests, and boosting (Chapter 8), and support vector machines (Chapter 9).</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pic>
        <p:nvPicPr>
          <p:cNvPr id="11267" name="Picture 3"/>
          <p:cNvPicPr>
            <a:picLocks noGrp="1" noChangeAspect="1" noChangeArrowheads="1"/>
          </p:cNvPicPr>
          <p:nvPr>
            <p:ph idx="1"/>
          </p:nvPr>
        </p:nvPicPr>
        <p:blipFill>
          <a:blip r:embed="rId2"/>
          <a:srcRect/>
          <a:stretch>
            <a:fillRect/>
          </a:stretch>
        </p:blipFill>
        <p:spPr bwMode="auto">
          <a:xfrm>
            <a:off x="857250" y="2652712"/>
            <a:ext cx="7429500" cy="27717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4.4.3 Linear </a:t>
            </a:r>
            <a:r>
              <a:rPr lang="en-US" i="1" dirty="0" err="1" smtClean="0"/>
              <a:t>Discriminant</a:t>
            </a:r>
            <a:r>
              <a:rPr lang="en-US" i="1" dirty="0" smtClean="0"/>
              <a:t> Analysis for p &gt;1</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pic>
        <p:nvPicPr>
          <p:cNvPr id="12290" name="Picture 2"/>
          <p:cNvPicPr>
            <a:picLocks noChangeAspect="1" noChangeArrowheads="1"/>
          </p:cNvPicPr>
          <p:nvPr/>
        </p:nvPicPr>
        <p:blipFill>
          <a:blip r:embed="rId2"/>
          <a:srcRect/>
          <a:stretch>
            <a:fillRect/>
          </a:stretch>
        </p:blipFill>
        <p:spPr bwMode="auto">
          <a:xfrm>
            <a:off x="2362200" y="2008991"/>
            <a:ext cx="4419600" cy="5143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021343" y="2932986"/>
            <a:ext cx="923925" cy="274978"/>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4021343" y="3571875"/>
            <a:ext cx="923925" cy="28575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2876550" y="4133007"/>
            <a:ext cx="3390900" cy="447675"/>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a:srcRect/>
          <a:stretch>
            <a:fillRect/>
          </a:stretch>
        </p:blipFill>
        <p:spPr bwMode="auto">
          <a:xfrm>
            <a:off x="2362200" y="4815280"/>
            <a:ext cx="4162425" cy="4667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1235000" y="4022630"/>
            <a:ext cx="6841853" cy="1507527"/>
          </a:xfrm>
          <a:prstGeom prst="rect">
            <a:avLst/>
          </a:prstGeom>
          <a:noFill/>
          <a:ln w="9525">
            <a:noFill/>
            <a:miter lim="800000"/>
            <a:headEnd/>
            <a:tailEnd/>
          </a:ln>
          <a:effectLst/>
        </p:spPr>
      </p:pic>
      <p:sp>
        <p:nvSpPr>
          <p:cNvPr id="8" name="矩形 7"/>
          <p:cNvSpPr/>
          <p:nvPr/>
        </p:nvSpPr>
        <p:spPr>
          <a:xfrm>
            <a:off x="279699" y="1914861"/>
            <a:ext cx="8407102" cy="2677656"/>
          </a:xfrm>
          <a:prstGeom prst="rect">
            <a:avLst/>
          </a:prstGeom>
        </p:spPr>
        <p:txBody>
          <a:bodyPr wrap="square">
            <a:spAutoFit/>
          </a:bodyPr>
          <a:lstStyle/>
          <a:p>
            <a:r>
              <a:rPr lang="en-US" sz="2400" dirty="0" smtClean="0"/>
              <a:t>The </a:t>
            </a:r>
            <a:r>
              <a:rPr lang="en-US" sz="2400" i="1" dirty="0" smtClean="0"/>
              <a:t>ROC curve </a:t>
            </a:r>
            <a:r>
              <a:rPr lang="en-US" sz="2400" dirty="0" smtClean="0"/>
              <a:t>is a popular graphic for simultaneously displaying the two types of errors for all possible thresholds. The name “ROC” is historic, and comes from communications theory. It is an acronym for </a:t>
            </a:r>
            <a:r>
              <a:rPr lang="en-US" sz="2400" i="1" dirty="0" smtClean="0"/>
              <a:t>receiver</a:t>
            </a:r>
            <a:r>
              <a:rPr lang="en-US" sz="2400" dirty="0" smtClean="0"/>
              <a:t/>
            </a:r>
            <a:br>
              <a:rPr lang="en-US" sz="2400" dirty="0" smtClean="0"/>
            </a:br>
            <a:r>
              <a:rPr lang="en-US" sz="2400" i="1" dirty="0" smtClean="0"/>
              <a:t>operating characteristics</a:t>
            </a:r>
            <a:r>
              <a:rPr lang="en-US" sz="2400" dirty="0" smtClean="0"/>
              <a:t>.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4.4.4 Quadratic </a:t>
            </a:r>
            <a:r>
              <a:rPr lang="en-US" i="1" dirty="0" err="1" smtClean="0"/>
              <a:t>Discriminant</a:t>
            </a:r>
            <a:r>
              <a:rPr lang="en-US" i="1" dirty="0" smtClean="0"/>
              <a:t> Analysis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3196479" y="2086758"/>
            <a:ext cx="2292606" cy="419773"/>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1153142" y="3246119"/>
            <a:ext cx="7157315" cy="105693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Why does it matter whether or not we assume that the </a:t>
            </a:r>
            <a:r>
              <a:rPr lang="en-US" i="1" dirty="0" smtClean="0"/>
              <a:t>K </a:t>
            </a:r>
            <a:r>
              <a:rPr lang="en-US" dirty="0" smtClean="0"/>
              <a:t>classes share a</a:t>
            </a:r>
            <a:br>
              <a:rPr lang="en-US" dirty="0" smtClean="0"/>
            </a:br>
            <a:r>
              <a:rPr lang="en-US" dirty="0" smtClean="0"/>
              <a:t>common covariance matrix?</a:t>
            </a:r>
            <a:endParaRPr lang="zh-CN" altLang="en-US" dirty="0"/>
          </a:p>
        </p:txBody>
      </p:sp>
      <p:sp>
        <p:nvSpPr>
          <p:cNvPr id="3" name="内容占位符 2"/>
          <p:cNvSpPr>
            <a:spLocks noGrp="1"/>
          </p:cNvSpPr>
          <p:nvPr>
            <p:ph idx="1"/>
          </p:nvPr>
        </p:nvSpPr>
        <p:spPr>
          <a:xfrm>
            <a:off x="457200" y="2280620"/>
            <a:ext cx="8229600" cy="4196379"/>
          </a:xfrm>
        </p:spPr>
        <p:txBody>
          <a:bodyPr/>
          <a:lstStyle/>
          <a:p>
            <a:r>
              <a:rPr lang="en-US" dirty="0" smtClean="0"/>
              <a:t>The answer lies in the bias-variance trade-off.</a:t>
            </a:r>
            <a:br>
              <a:rPr lang="en-US" dirty="0" smtClean="0"/>
            </a:br>
            <a:r>
              <a:rPr lang="en-US" dirty="0" smtClean="0"/>
              <a:t/>
            </a:r>
            <a:br>
              <a:rPr lang="en-US" dirty="0" smtClean="0"/>
            </a:br>
            <a:r>
              <a:rPr lang="en-US" dirty="0" smtClean="0"/>
              <a:t>LDA is a much less flexible classifier than QDA, and so has substantially lower variance. This can potentially lead to improved prediction performance.</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en-US" i="1" dirty="0" smtClean="0"/>
              <a:t>Logistic Regression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dirty="0" smtClean="0"/>
              <a:t>library (ISLR )</a:t>
            </a:r>
          </a:p>
          <a:p>
            <a:r>
              <a:rPr lang="en-US" dirty="0" smtClean="0"/>
              <a:t>names ( </a:t>
            </a:r>
            <a:r>
              <a:rPr lang="en-US" dirty="0" err="1" smtClean="0"/>
              <a:t>Smarket</a:t>
            </a:r>
            <a:r>
              <a:rPr lang="en-US" dirty="0" smtClean="0"/>
              <a:t> )</a:t>
            </a:r>
          </a:p>
          <a:p>
            <a:r>
              <a:rPr lang="en-US" dirty="0" smtClean="0"/>
              <a:t>dim ( </a:t>
            </a:r>
            <a:r>
              <a:rPr lang="en-US" dirty="0" err="1" smtClean="0"/>
              <a:t>Smarket</a:t>
            </a:r>
            <a:r>
              <a:rPr lang="en-US" dirty="0" smtClean="0"/>
              <a:t> )</a:t>
            </a:r>
          </a:p>
          <a:p>
            <a:r>
              <a:rPr lang="en-US" dirty="0" smtClean="0"/>
              <a:t>summary ( </a:t>
            </a:r>
            <a:r>
              <a:rPr lang="en-US" dirty="0" err="1" smtClean="0"/>
              <a:t>Smarket</a:t>
            </a:r>
            <a:r>
              <a:rPr lang="en-US" dirty="0" smtClean="0"/>
              <a:t> )</a:t>
            </a:r>
          </a:p>
          <a:p>
            <a:r>
              <a:rPr lang="en-US" dirty="0" smtClean="0"/>
              <a:t>pairs ( </a:t>
            </a:r>
            <a:r>
              <a:rPr lang="en-US" dirty="0" err="1" smtClean="0"/>
              <a:t>Smarket</a:t>
            </a:r>
            <a:r>
              <a:rPr lang="en-US" dirty="0" smtClean="0"/>
              <a:t> )</a:t>
            </a:r>
          </a:p>
          <a:p>
            <a:r>
              <a:rPr lang="en-US" dirty="0" err="1" smtClean="0"/>
              <a:t>cor</a:t>
            </a:r>
            <a:r>
              <a:rPr lang="en-US" dirty="0" smtClean="0"/>
              <a:t> ( </a:t>
            </a:r>
            <a:r>
              <a:rPr lang="en-US" dirty="0" err="1" smtClean="0"/>
              <a:t>Smarket</a:t>
            </a:r>
            <a:r>
              <a:rPr lang="en-US" dirty="0" smtClean="0"/>
              <a:t> [,-9])</a:t>
            </a:r>
          </a:p>
          <a:p>
            <a:r>
              <a:rPr lang="en-US" dirty="0" smtClean="0"/>
              <a:t>attach ( </a:t>
            </a:r>
            <a:r>
              <a:rPr lang="en-US" dirty="0" err="1" smtClean="0"/>
              <a:t>Smarket</a:t>
            </a:r>
            <a:r>
              <a:rPr lang="en-US" dirty="0" smtClean="0"/>
              <a:t> )</a:t>
            </a:r>
          </a:p>
          <a:p>
            <a:r>
              <a:rPr lang="en-US" dirty="0" smtClean="0"/>
              <a:t>plot( Volume )</a:t>
            </a:r>
          </a:p>
          <a:p>
            <a:endParaRPr lang="en-US" dirty="0" smtClean="0"/>
          </a:p>
          <a:p>
            <a:r>
              <a:rPr lang="en-US" dirty="0" smtClean="0"/>
              <a:t>glm.fit =</a:t>
            </a:r>
            <a:r>
              <a:rPr lang="en-US" dirty="0" err="1" smtClean="0"/>
              <a:t>glm</a:t>
            </a:r>
            <a:r>
              <a:rPr lang="en-US" dirty="0" smtClean="0"/>
              <a:t> ( Direction~Lag1+ Lag2+ Lag3+Lag4+ Lag5+Volume ,data=</a:t>
            </a:r>
            <a:r>
              <a:rPr lang="en-US" dirty="0" err="1" smtClean="0"/>
              <a:t>Smarket</a:t>
            </a:r>
            <a:r>
              <a:rPr lang="en-US" dirty="0" smtClean="0"/>
              <a:t> , family = binomial )</a:t>
            </a:r>
          </a:p>
          <a:p>
            <a:r>
              <a:rPr lang="en-US" dirty="0" smtClean="0"/>
              <a:t>summary (glm.fit )</a:t>
            </a:r>
          </a:p>
          <a:p>
            <a:r>
              <a:rPr lang="en-US" dirty="0" err="1" smtClean="0"/>
              <a:t>coef</a:t>
            </a:r>
            <a:r>
              <a:rPr lang="en-US" dirty="0" smtClean="0"/>
              <a:t>(glm.fit )</a:t>
            </a:r>
          </a:p>
          <a:p>
            <a:r>
              <a:rPr lang="en-US" dirty="0" smtClean="0"/>
              <a:t>summary (glm.fit )$</a:t>
            </a:r>
            <a:r>
              <a:rPr lang="en-US" dirty="0" err="1" smtClean="0"/>
              <a:t>coef</a:t>
            </a:r>
            <a:endParaRPr lang="en-US" dirty="0" smtClean="0"/>
          </a:p>
          <a:p>
            <a:r>
              <a:rPr lang="en-US" dirty="0" smtClean="0"/>
              <a:t>summary (glm.fit )$</a:t>
            </a:r>
            <a:r>
              <a:rPr lang="en-US" dirty="0" err="1" smtClean="0"/>
              <a:t>coef</a:t>
            </a:r>
            <a:r>
              <a:rPr lang="en-US" dirty="0" smtClean="0"/>
              <a:t> [,4]</a:t>
            </a:r>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en-US" altLang="zh-CN" dirty="0" smtClean="0"/>
          </a:p>
          <a:p>
            <a:r>
              <a:rPr lang="en-US" altLang="zh-CN" dirty="0" err="1" smtClean="0"/>
              <a:t>glm.probs</a:t>
            </a:r>
            <a:r>
              <a:rPr lang="en-US" altLang="zh-CN" dirty="0" smtClean="0"/>
              <a:t> = predict (glm.fit ,type ="response")</a:t>
            </a:r>
          </a:p>
          <a:p>
            <a:r>
              <a:rPr lang="en-US" altLang="zh-CN" dirty="0" err="1" smtClean="0"/>
              <a:t>glm.probs</a:t>
            </a:r>
            <a:r>
              <a:rPr lang="en-US" altLang="zh-CN" dirty="0" smtClean="0"/>
              <a:t> [1:10]</a:t>
            </a:r>
          </a:p>
          <a:p>
            <a:endParaRPr lang="en-US" altLang="zh-CN" dirty="0" smtClean="0"/>
          </a:p>
          <a:p>
            <a:r>
              <a:rPr lang="en-US" altLang="zh-CN" dirty="0" err="1" smtClean="0"/>
              <a:t>glm.pred</a:t>
            </a:r>
            <a:r>
              <a:rPr lang="en-US" altLang="zh-CN" dirty="0" smtClean="0"/>
              <a:t>=rep ("Down" ,1250)</a:t>
            </a:r>
          </a:p>
          <a:p>
            <a:r>
              <a:rPr lang="en-US" altLang="zh-CN" dirty="0" err="1" smtClean="0"/>
              <a:t>glm.pred</a:t>
            </a:r>
            <a:r>
              <a:rPr lang="en-US" altLang="zh-CN" dirty="0" smtClean="0"/>
              <a:t>[</a:t>
            </a:r>
            <a:r>
              <a:rPr lang="en-US" altLang="zh-CN" dirty="0" err="1" smtClean="0"/>
              <a:t>glm.probs</a:t>
            </a:r>
            <a:r>
              <a:rPr lang="en-US" altLang="zh-CN" dirty="0" smtClean="0"/>
              <a:t> &gt;.5]="Up"</a:t>
            </a:r>
          </a:p>
          <a:p>
            <a:endParaRPr lang="en-US" altLang="zh-CN" dirty="0" smtClean="0"/>
          </a:p>
          <a:p>
            <a:r>
              <a:rPr lang="en-US" altLang="zh-CN" dirty="0" smtClean="0"/>
              <a:t>table (</a:t>
            </a:r>
            <a:r>
              <a:rPr lang="en-US" altLang="zh-CN" dirty="0" err="1" smtClean="0"/>
              <a:t>glm.pred</a:t>
            </a:r>
            <a:r>
              <a:rPr lang="en-US" altLang="zh-CN" dirty="0" smtClean="0"/>
              <a:t> , Direction )</a:t>
            </a:r>
          </a:p>
          <a:p>
            <a:r>
              <a:rPr lang="en-US" altLang="zh-CN" dirty="0" smtClean="0"/>
              <a:t>(507+145) /1250</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20271"/>
            <a:ext cx="8229600" cy="5656729"/>
          </a:xfrm>
        </p:spPr>
        <p:txBody>
          <a:bodyPr>
            <a:normAutofit fontScale="85000" lnSpcReduction="10000"/>
          </a:bodyPr>
          <a:lstStyle/>
          <a:p>
            <a:endParaRPr lang="en-US" dirty="0" smtClean="0"/>
          </a:p>
          <a:p>
            <a:r>
              <a:rPr lang="en-US" dirty="0" smtClean="0"/>
              <a:t>train </a:t>
            </a:r>
            <a:r>
              <a:rPr lang="en-US" dirty="0" smtClean="0"/>
              <a:t>=( Year &lt;2005)</a:t>
            </a:r>
          </a:p>
          <a:p>
            <a:r>
              <a:rPr lang="en-US" dirty="0" smtClean="0"/>
              <a:t>Smarket.2005= </a:t>
            </a:r>
            <a:r>
              <a:rPr lang="en-US" dirty="0" err="1" smtClean="0"/>
              <a:t>Smarket</a:t>
            </a:r>
            <a:r>
              <a:rPr lang="en-US" dirty="0" smtClean="0"/>
              <a:t> [! train ,]</a:t>
            </a:r>
          </a:p>
          <a:p>
            <a:r>
              <a:rPr lang="en-US" dirty="0" smtClean="0"/>
              <a:t>dim ( Smarket.2005)</a:t>
            </a:r>
          </a:p>
          <a:p>
            <a:r>
              <a:rPr lang="en-US" dirty="0" smtClean="0"/>
              <a:t>Direction.2005= Direction [! train ]</a:t>
            </a:r>
          </a:p>
          <a:p>
            <a:endParaRPr lang="en-US" dirty="0" smtClean="0"/>
          </a:p>
          <a:p>
            <a:r>
              <a:rPr lang="en-US" dirty="0" smtClean="0"/>
              <a:t>glm.fit =</a:t>
            </a:r>
            <a:r>
              <a:rPr lang="en-US" dirty="0" err="1" smtClean="0"/>
              <a:t>glm</a:t>
            </a:r>
            <a:r>
              <a:rPr lang="en-US" dirty="0" smtClean="0"/>
              <a:t> ( Direction~Lag1+ Lag2+ Lag3+Lag4+ Lag5+Volume ,data=</a:t>
            </a:r>
            <a:r>
              <a:rPr lang="en-US" dirty="0" err="1" smtClean="0"/>
              <a:t>Smarket</a:t>
            </a:r>
            <a:r>
              <a:rPr lang="en-US" dirty="0" smtClean="0"/>
              <a:t> , family = binomial , subset =train )</a:t>
            </a:r>
          </a:p>
          <a:p>
            <a:r>
              <a:rPr lang="en-US" dirty="0" err="1" smtClean="0"/>
              <a:t>glm.probs</a:t>
            </a:r>
            <a:r>
              <a:rPr lang="en-US" dirty="0" smtClean="0"/>
              <a:t> = predict (glm.fit , Smarket.2005 , type ="response")</a:t>
            </a:r>
          </a:p>
          <a:p>
            <a:endParaRPr lang="en-US" dirty="0" smtClean="0"/>
          </a:p>
          <a:p>
            <a:r>
              <a:rPr lang="en-US" dirty="0" err="1" smtClean="0"/>
              <a:t>glm.pred</a:t>
            </a:r>
            <a:r>
              <a:rPr lang="en-US" dirty="0" smtClean="0"/>
              <a:t>=rep ("Down" ,252)</a:t>
            </a:r>
          </a:p>
          <a:p>
            <a:r>
              <a:rPr lang="en-US" dirty="0" err="1" smtClean="0"/>
              <a:t>glm.pred</a:t>
            </a:r>
            <a:r>
              <a:rPr lang="en-US" dirty="0" smtClean="0"/>
              <a:t>[</a:t>
            </a:r>
            <a:r>
              <a:rPr lang="en-US" dirty="0" err="1" smtClean="0"/>
              <a:t>glm.probs</a:t>
            </a:r>
            <a:r>
              <a:rPr lang="en-US" dirty="0" smtClean="0"/>
              <a:t> &gt;.5] = "Up"</a:t>
            </a:r>
          </a:p>
          <a:p>
            <a:r>
              <a:rPr lang="en-US" dirty="0" smtClean="0"/>
              <a:t>table(</a:t>
            </a:r>
            <a:r>
              <a:rPr lang="en-US" dirty="0" err="1" smtClean="0"/>
              <a:t>glm.pred</a:t>
            </a:r>
            <a:r>
              <a:rPr lang="en-US" dirty="0" smtClean="0"/>
              <a:t> , Direction.2005)</a:t>
            </a:r>
          </a:p>
          <a:p>
            <a:r>
              <a:rPr lang="en-US" dirty="0" smtClean="0"/>
              <a:t>mean(</a:t>
            </a:r>
            <a:r>
              <a:rPr lang="en-US" dirty="0" err="1" smtClean="0"/>
              <a:t>glm.pred</a:t>
            </a:r>
            <a:r>
              <a:rPr lang="en-US" dirty="0" smtClean="0"/>
              <a:t>==Direction.2005)</a:t>
            </a:r>
          </a:p>
          <a:p>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en-US" i="1" dirty="0" smtClean="0"/>
              <a:t>Linear </a:t>
            </a:r>
            <a:r>
              <a:rPr lang="en-US" i="1" dirty="0" err="1" smtClean="0"/>
              <a:t>Discriminant</a:t>
            </a:r>
            <a:r>
              <a:rPr lang="en-US" i="1" dirty="0" smtClean="0"/>
              <a:t> Analysis</a:t>
            </a:r>
            <a:endParaRPr lang="zh-CN" altLang="en-US" dirty="0"/>
          </a:p>
        </p:txBody>
      </p:sp>
      <p:sp>
        <p:nvSpPr>
          <p:cNvPr id="3" name="内容占位符 2"/>
          <p:cNvSpPr>
            <a:spLocks noGrp="1"/>
          </p:cNvSpPr>
          <p:nvPr>
            <p:ph idx="1"/>
          </p:nvPr>
        </p:nvSpPr>
        <p:spPr/>
        <p:txBody>
          <a:bodyPr/>
          <a:lstStyle/>
          <a:p>
            <a:r>
              <a:rPr lang="en-US" altLang="zh-CN" dirty="0" smtClean="0"/>
              <a:t>library (MASS)</a:t>
            </a:r>
          </a:p>
          <a:p>
            <a:r>
              <a:rPr lang="en-US" altLang="zh-CN" dirty="0" smtClean="0"/>
              <a:t>lda.fit =</a:t>
            </a:r>
            <a:r>
              <a:rPr lang="en-US" altLang="zh-CN" dirty="0" err="1" smtClean="0"/>
              <a:t>lda</a:t>
            </a:r>
            <a:r>
              <a:rPr lang="en-US" altLang="zh-CN" dirty="0" smtClean="0"/>
              <a:t> ( Direction~Lag1+Lag2 , data=</a:t>
            </a:r>
            <a:r>
              <a:rPr lang="en-US" altLang="zh-CN" dirty="0" err="1" smtClean="0"/>
              <a:t>Smarket</a:t>
            </a:r>
            <a:r>
              <a:rPr lang="en-US" altLang="zh-CN" dirty="0" smtClean="0"/>
              <a:t> ,subset = train )</a:t>
            </a:r>
          </a:p>
          <a:p>
            <a:r>
              <a:rPr lang="en-US" altLang="zh-CN" dirty="0" smtClean="0"/>
              <a:t>lda.fit</a:t>
            </a:r>
          </a:p>
          <a:p>
            <a:r>
              <a:rPr lang="en-US" altLang="zh-CN" dirty="0" smtClean="0"/>
              <a:t>plot(lda.fit )</a:t>
            </a:r>
          </a:p>
          <a:p>
            <a:r>
              <a:rPr lang="en-US" altLang="zh-CN" dirty="0" err="1" smtClean="0"/>
              <a:t>lda.pred</a:t>
            </a:r>
            <a:r>
              <a:rPr lang="en-US" altLang="zh-CN" dirty="0" smtClean="0"/>
              <a:t>= predict (lda.fit , Smarket.2005)</a:t>
            </a:r>
          </a:p>
          <a:p>
            <a:r>
              <a:rPr lang="en-US" altLang="zh-CN" dirty="0" smtClean="0"/>
              <a:t>names (</a:t>
            </a:r>
            <a:r>
              <a:rPr lang="en-US" altLang="zh-CN" dirty="0" err="1" smtClean="0"/>
              <a:t>lda.pred</a:t>
            </a:r>
            <a:r>
              <a:rPr lang="en-US" altLang="zh-CN" dirty="0" smtClean="0"/>
              <a:t>)</a:t>
            </a:r>
          </a:p>
          <a:p>
            <a:r>
              <a:rPr lang="en-US" altLang="zh-CN" dirty="0" err="1" smtClean="0"/>
              <a:t>lda.class</a:t>
            </a:r>
            <a:r>
              <a:rPr lang="en-US" altLang="zh-CN" dirty="0" smtClean="0"/>
              <a:t> =</a:t>
            </a:r>
            <a:r>
              <a:rPr lang="en-US" altLang="zh-CN" dirty="0" err="1" smtClean="0"/>
              <a:t>lda.pred$class</a:t>
            </a:r>
            <a:endParaRPr lang="en-US" altLang="zh-CN" dirty="0" smtClean="0"/>
          </a:p>
          <a:p>
            <a:r>
              <a:rPr lang="en-US" altLang="zh-CN" dirty="0" smtClean="0"/>
              <a:t>table (</a:t>
            </a:r>
            <a:r>
              <a:rPr lang="en-US" altLang="zh-CN" dirty="0" err="1" smtClean="0"/>
              <a:t>lda.class</a:t>
            </a:r>
            <a:r>
              <a:rPr lang="en-US" altLang="zh-CN" dirty="0" smtClean="0"/>
              <a:t> , Direction.2005)</a:t>
            </a:r>
          </a:p>
          <a:p>
            <a:r>
              <a:rPr lang="en-US" altLang="zh-CN" dirty="0" smtClean="0"/>
              <a:t>mean(</a:t>
            </a:r>
            <a:r>
              <a:rPr lang="en-US" altLang="zh-CN" dirty="0" err="1" smtClean="0"/>
              <a:t>lda.class</a:t>
            </a:r>
            <a:r>
              <a:rPr lang="en-US" altLang="zh-CN" dirty="0" smtClean="0"/>
              <a:t> == Direction.2005)</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Code: </a:t>
            </a:r>
            <a:r>
              <a:rPr lang="en-US" i="1" dirty="0" smtClean="0"/>
              <a:t>Quadratic </a:t>
            </a:r>
            <a:r>
              <a:rPr lang="en-US" i="1" dirty="0" err="1" smtClean="0"/>
              <a:t>Discriminant</a:t>
            </a:r>
            <a:r>
              <a:rPr lang="en-US" i="1" dirty="0" smtClean="0"/>
              <a:t> </a:t>
            </a:r>
            <a:r>
              <a:rPr lang="en-US" i="1" dirty="0" smtClean="0"/>
              <a:t>Analysis</a:t>
            </a:r>
            <a:endParaRPr lang="zh-CN" altLang="en-US" dirty="0"/>
          </a:p>
        </p:txBody>
      </p:sp>
      <p:sp>
        <p:nvSpPr>
          <p:cNvPr id="3" name="内容占位符 2"/>
          <p:cNvSpPr>
            <a:spLocks noGrp="1"/>
          </p:cNvSpPr>
          <p:nvPr>
            <p:ph idx="1"/>
          </p:nvPr>
        </p:nvSpPr>
        <p:spPr/>
        <p:txBody>
          <a:bodyPr/>
          <a:lstStyle/>
          <a:p>
            <a:r>
              <a:rPr lang="en-US" altLang="zh-CN" dirty="0" smtClean="0"/>
              <a:t>library (MASS)</a:t>
            </a:r>
          </a:p>
          <a:p>
            <a:r>
              <a:rPr lang="en-US" altLang="zh-CN" dirty="0" smtClean="0"/>
              <a:t>qda.fit =</a:t>
            </a:r>
            <a:r>
              <a:rPr lang="en-US" altLang="zh-CN" dirty="0" err="1" smtClean="0"/>
              <a:t>qda</a:t>
            </a:r>
            <a:r>
              <a:rPr lang="en-US" altLang="zh-CN" dirty="0" smtClean="0"/>
              <a:t> ( Direction~Lag1+Lag2 , data=</a:t>
            </a:r>
            <a:r>
              <a:rPr lang="en-US" altLang="zh-CN" dirty="0" err="1" smtClean="0"/>
              <a:t>Smarket</a:t>
            </a:r>
            <a:r>
              <a:rPr lang="en-US" altLang="zh-CN" dirty="0" smtClean="0"/>
              <a:t> ,subset = train )</a:t>
            </a:r>
          </a:p>
          <a:p>
            <a:r>
              <a:rPr lang="en-US" altLang="zh-CN" dirty="0" smtClean="0"/>
              <a:t>qda.fit</a:t>
            </a:r>
          </a:p>
          <a:p>
            <a:r>
              <a:rPr lang="en-US" altLang="zh-CN" dirty="0" err="1" smtClean="0"/>
              <a:t>qda.class</a:t>
            </a:r>
            <a:r>
              <a:rPr lang="en-US" altLang="zh-CN" dirty="0" smtClean="0"/>
              <a:t> = predict(qda.fit , Smarket.2005)$class</a:t>
            </a:r>
          </a:p>
          <a:p>
            <a:r>
              <a:rPr lang="en-US" altLang="zh-CN" dirty="0" smtClean="0"/>
              <a:t>table (</a:t>
            </a:r>
            <a:r>
              <a:rPr lang="en-US" altLang="zh-CN" dirty="0" err="1" smtClean="0"/>
              <a:t>qda.class</a:t>
            </a:r>
            <a:r>
              <a:rPr lang="en-US" altLang="zh-CN" dirty="0" smtClean="0"/>
              <a:t> , Direction.2005)</a:t>
            </a:r>
          </a:p>
          <a:p>
            <a:r>
              <a:rPr lang="en-US" altLang="zh-CN" dirty="0" smtClean="0"/>
              <a:t>mean(</a:t>
            </a:r>
            <a:r>
              <a:rPr lang="en-US" altLang="zh-CN" dirty="0" err="1" smtClean="0"/>
              <a:t>qda.class</a:t>
            </a:r>
            <a:r>
              <a:rPr lang="en-US" altLang="zh-CN" dirty="0" smtClean="0"/>
              <a:t> == Direction.2005)</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4.1 An Overview of Classification</a:t>
            </a:r>
            <a:endParaRPr lang="zh-CN" altLang="en-US" dirty="0"/>
          </a:p>
        </p:txBody>
      </p:sp>
      <p:sp>
        <p:nvSpPr>
          <p:cNvPr id="3" name="内容占位符 2"/>
          <p:cNvSpPr>
            <a:spLocks noGrp="1"/>
          </p:cNvSpPr>
          <p:nvPr>
            <p:ph idx="1"/>
          </p:nvPr>
        </p:nvSpPr>
        <p:spPr/>
        <p:txBody>
          <a:bodyPr/>
          <a:lstStyle/>
          <a:p>
            <a:r>
              <a:rPr lang="en-US" dirty="0" smtClean="0"/>
              <a:t>Just as in the regression setting, in the classification setting we have a set of training observations (</a:t>
            </a:r>
            <a:r>
              <a:rPr lang="en-US" i="1" dirty="0" smtClean="0"/>
              <a:t>x</a:t>
            </a:r>
            <a:r>
              <a:rPr lang="en-US" dirty="0" smtClean="0"/>
              <a:t>1</a:t>
            </a:r>
            <a:r>
              <a:rPr lang="en-US" i="1" dirty="0" smtClean="0"/>
              <a:t>, y</a:t>
            </a:r>
            <a:r>
              <a:rPr lang="en-US" dirty="0" smtClean="0"/>
              <a:t>1)</a:t>
            </a:r>
            <a:r>
              <a:rPr lang="en-US" i="1" dirty="0" smtClean="0"/>
              <a:t>, . . . , </a:t>
            </a:r>
            <a:r>
              <a:rPr lang="en-US" dirty="0" smtClean="0"/>
              <a:t>(</a:t>
            </a:r>
            <a:r>
              <a:rPr lang="en-US" i="1" dirty="0" err="1" smtClean="0"/>
              <a:t>xn</a:t>
            </a:r>
            <a:r>
              <a:rPr lang="en-US" i="1" dirty="0" smtClean="0"/>
              <a:t>, </a:t>
            </a:r>
            <a:r>
              <a:rPr lang="en-US" i="1" dirty="0" err="1" smtClean="0"/>
              <a:t>yn</a:t>
            </a:r>
            <a:r>
              <a:rPr lang="en-US" dirty="0" smtClean="0"/>
              <a:t>) that we can use to build a classifier. We want our classifier to perform well not only on the training data, but also on test observations that were not used to train the classifier.</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en-US" i="1" dirty="0" smtClean="0"/>
              <a:t>K-Nearest </a:t>
            </a:r>
            <a:r>
              <a:rPr lang="en-US" i="1" dirty="0" smtClean="0"/>
              <a:t>Neighbors</a:t>
            </a:r>
            <a:endParaRPr lang="zh-CN" altLang="en-US" dirty="0"/>
          </a:p>
        </p:txBody>
      </p:sp>
      <p:sp>
        <p:nvSpPr>
          <p:cNvPr id="3" name="内容占位符 2"/>
          <p:cNvSpPr>
            <a:spLocks noGrp="1"/>
          </p:cNvSpPr>
          <p:nvPr>
            <p:ph idx="1"/>
          </p:nvPr>
        </p:nvSpPr>
        <p:spPr/>
        <p:txBody>
          <a:bodyPr/>
          <a:lstStyle/>
          <a:p>
            <a:r>
              <a:rPr lang="en-US" altLang="zh-CN" dirty="0" smtClean="0"/>
              <a:t>library (class)</a:t>
            </a:r>
          </a:p>
          <a:p>
            <a:r>
              <a:rPr lang="en-US" altLang="zh-CN" dirty="0" err="1" smtClean="0"/>
              <a:t>train.X</a:t>
            </a:r>
            <a:r>
              <a:rPr lang="en-US" altLang="zh-CN" dirty="0" smtClean="0"/>
              <a:t>= </a:t>
            </a:r>
            <a:r>
              <a:rPr lang="en-US" altLang="zh-CN" dirty="0" err="1" smtClean="0"/>
              <a:t>cbind</a:t>
            </a:r>
            <a:r>
              <a:rPr lang="en-US" altLang="zh-CN" dirty="0" smtClean="0"/>
              <a:t> (Lag1 ,Lag2)[train ,]</a:t>
            </a:r>
          </a:p>
          <a:p>
            <a:r>
              <a:rPr lang="en-US" altLang="zh-CN" dirty="0" err="1" smtClean="0"/>
              <a:t>test.X</a:t>
            </a:r>
            <a:r>
              <a:rPr lang="en-US" altLang="zh-CN" dirty="0" smtClean="0"/>
              <a:t>=</a:t>
            </a:r>
            <a:r>
              <a:rPr lang="en-US" altLang="zh-CN" dirty="0" err="1" smtClean="0"/>
              <a:t>cbind</a:t>
            </a:r>
            <a:r>
              <a:rPr lang="en-US" altLang="zh-CN" dirty="0" smtClean="0"/>
              <a:t> (Lag1 , Lag2)[!train ,]</a:t>
            </a:r>
          </a:p>
          <a:p>
            <a:r>
              <a:rPr lang="en-US" altLang="zh-CN" dirty="0" err="1" smtClean="0"/>
              <a:t>train.Direction</a:t>
            </a:r>
            <a:r>
              <a:rPr lang="en-US" altLang="zh-CN" dirty="0" smtClean="0"/>
              <a:t> = Direction [train ]</a:t>
            </a:r>
          </a:p>
          <a:p>
            <a:endParaRPr lang="en-US" altLang="zh-CN" dirty="0" smtClean="0"/>
          </a:p>
          <a:p>
            <a:r>
              <a:rPr lang="en-US" altLang="zh-CN" dirty="0" err="1" smtClean="0"/>
              <a:t>set.seed</a:t>
            </a:r>
            <a:r>
              <a:rPr lang="en-US" altLang="zh-CN" dirty="0" smtClean="0"/>
              <a:t> (1)</a:t>
            </a:r>
          </a:p>
          <a:p>
            <a:r>
              <a:rPr lang="en-US" altLang="zh-CN" dirty="0" err="1" smtClean="0"/>
              <a:t>knn.pred</a:t>
            </a:r>
            <a:r>
              <a:rPr lang="en-US" altLang="zh-CN" dirty="0" smtClean="0"/>
              <a:t>= </a:t>
            </a:r>
            <a:r>
              <a:rPr lang="en-US" altLang="zh-CN" dirty="0" err="1" smtClean="0"/>
              <a:t>knn</a:t>
            </a:r>
            <a:r>
              <a:rPr lang="en-US" altLang="zh-CN" dirty="0" smtClean="0"/>
              <a:t>(</a:t>
            </a:r>
            <a:r>
              <a:rPr lang="en-US" altLang="zh-CN" dirty="0" err="1" smtClean="0"/>
              <a:t>train.X</a:t>
            </a:r>
            <a:r>
              <a:rPr lang="en-US" altLang="zh-CN" dirty="0" smtClean="0"/>
              <a:t>, </a:t>
            </a:r>
            <a:r>
              <a:rPr lang="en-US" altLang="zh-CN" dirty="0" err="1" smtClean="0"/>
              <a:t>test.X</a:t>
            </a:r>
            <a:r>
              <a:rPr lang="en-US" altLang="zh-CN" dirty="0" smtClean="0"/>
              <a:t>, </a:t>
            </a:r>
            <a:r>
              <a:rPr lang="en-US" altLang="zh-CN" dirty="0" err="1" smtClean="0"/>
              <a:t>train.Direction</a:t>
            </a:r>
            <a:r>
              <a:rPr lang="en-US" altLang="zh-CN" dirty="0" smtClean="0"/>
              <a:t> ,k=1)</a:t>
            </a:r>
          </a:p>
          <a:p>
            <a:r>
              <a:rPr lang="en-US" altLang="zh-CN" dirty="0" smtClean="0"/>
              <a:t>table (</a:t>
            </a:r>
            <a:r>
              <a:rPr lang="en-US" altLang="zh-CN" dirty="0" err="1" smtClean="0"/>
              <a:t>knn.pred</a:t>
            </a:r>
            <a:r>
              <a:rPr lang="en-US" altLang="zh-CN" dirty="0" smtClean="0"/>
              <a:t> , Direction.2005)</a:t>
            </a:r>
          </a:p>
          <a:p>
            <a:r>
              <a:rPr lang="en-US" altLang="zh-CN" dirty="0" smtClean="0"/>
              <a:t>(83+43) /252</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06819" y="2043952"/>
            <a:ext cx="7580160" cy="372483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4.2 Why Not Linear Regression?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533370" y="1827119"/>
            <a:ext cx="3865190" cy="1104340"/>
          </a:xfrm>
          <a:prstGeom prst="rect">
            <a:avLst/>
          </a:prstGeom>
          <a:noFill/>
          <a:ln w="9525">
            <a:noFill/>
            <a:miter lim="800000"/>
            <a:headEnd/>
            <a:tailEnd/>
          </a:ln>
          <a:effectLst/>
        </p:spPr>
      </p:pic>
      <p:sp>
        <p:nvSpPr>
          <p:cNvPr id="8" name="矩形 7"/>
          <p:cNvSpPr/>
          <p:nvPr/>
        </p:nvSpPr>
        <p:spPr>
          <a:xfrm>
            <a:off x="457200" y="3160059"/>
            <a:ext cx="8458200" cy="3416320"/>
          </a:xfrm>
          <a:prstGeom prst="rect">
            <a:avLst/>
          </a:prstGeom>
        </p:spPr>
        <p:txBody>
          <a:bodyPr wrap="square">
            <a:spAutoFit/>
          </a:bodyPr>
          <a:lstStyle/>
          <a:p>
            <a:r>
              <a:rPr lang="en-US" sz="2400" dirty="0" smtClean="0"/>
              <a:t>Using this coding, least squares could be used to fit a linear regression model to predict </a:t>
            </a:r>
            <a:r>
              <a:rPr lang="en-US" sz="2400" i="1" dirty="0" smtClean="0"/>
              <a:t>Y </a:t>
            </a:r>
            <a:r>
              <a:rPr lang="en-US" sz="2400" dirty="0" smtClean="0"/>
              <a:t>on the basis of a set of predictors </a:t>
            </a:r>
            <a:r>
              <a:rPr lang="en-US" sz="2400" i="1" dirty="0" smtClean="0"/>
              <a:t>X</a:t>
            </a:r>
            <a:r>
              <a:rPr lang="en-US" sz="2400" dirty="0" smtClean="0"/>
              <a:t>1</a:t>
            </a:r>
            <a:r>
              <a:rPr lang="en-US" sz="2400" i="1" dirty="0" smtClean="0"/>
              <a:t>, . . . , </a:t>
            </a:r>
            <a:r>
              <a:rPr lang="en-US" sz="2400" i="1" dirty="0" err="1" smtClean="0"/>
              <a:t>Xp</a:t>
            </a:r>
            <a:r>
              <a:rPr lang="en-US" sz="2400" dirty="0" smtClean="0"/>
              <a:t>. Unfortunately, this coding implies an ordering on the outcomes, putting drug overdose in between stroke and epileptic seizure, and insisting that the difference between stroke and drug overdose is the same as the difference between drug overdose and epileptic seizure.</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238052"/>
            <a:ext cx="8229600" cy="3238947"/>
          </a:xfrm>
        </p:spPr>
        <p:txBody>
          <a:bodyPr/>
          <a:lstStyle/>
          <a:p>
            <a:r>
              <a:rPr lang="en-US" dirty="0" smtClean="0"/>
              <a:t>Each of these </a:t>
            </a:r>
            <a:r>
              <a:rPr lang="en-US" dirty="0" err="1" smtClean="0"/>
              <a:t>codings</a:t>
            </a:r>
            <a:r>
              <a:rPr lang="en-US" dirty="0" smtClean="0"/>
              <a:t> would produce fundamentally different linear models that would ultimately lead to different sets of predictions on test observations.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2952050" y="1947134"/>
            <a:ext cx="3578460" cy="107229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4.3 Logistic Regression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90550" y="1817649"/>
            <a:ext cx="7962900" cy="3000375"/>
          </a:xfrm>
          <a:prstGeom prst="rect">
            <a:avLst/>
          </a:prstGeom>
          <a:noFill/>
          <a:ln w="9525">
            <a:noFill/>
            <a:miter lim="800000"/>
            <a:headEnd/>
            <a:tailEnd/>
          </a:ln>
          <a:effectLst/>
        </p:spPr>
      </p:pic>
      <p:sp>
        <p:nvSpPr>
          <p:cNvPr id="8" name="矩形 7"/>
          <p:cNvSpPr/>
          <p:nvPr/>
        </p:nvSpPr>
        <p:spPr>
          <a:xfrm>
            <a:off x="929416" y="5023821"/>
            <a:ext cx="7757384" cy="1569660"/>
          </a:xfrm>
          <a:prstGeom prst="rect">
            <a:avLst/>
          </a:prstGeom>
        </p:spPr>
        <p:txBody>
          <a:bodyPr wrap="square">
            <a:spAutoFit/>
          </a:bodyPr>
          <a:lstStyle/>
          <a:p>
            <a:r>
              <a:rPr lang="en-US" sz="2400" dirty="0" smtClean="0"/>
              <a:t>For the Default data, logistic regression models the probability of default.</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4.3.1 The Logistic Model</a:t>
            </a:r>
            <a:endParaRPr lang="zh-CN" altLang="en-US" dirty="0"/>
          </a:p>
        </p:txBody>
      </p:sp>
      <p:sp>
        <p:nvSpPr>
          <p:cNvPr id="3" name="内容占位符 2"/>
          <p:cNvSpPr>
            <a:spLocks noGrp="1"/>
          </p:cNvSpPr>
          <p:nvPr>
            <p:ph idx="1"/>
          </p:nvPr>
        </p:nvSpPr>
        <p:spPr>
          <a:xfrm>
            <a:off x="457200" y="2710926"/>
            <a:ext cx="8229600" cy="3766073"/>
          </a:xfrm>
        </p:spPr>
        <p:txBody>
          <a:bodyPr/>
          <a:lstStyle/>
          <a:p>
            <a:r>
              <a:rPr lang="en-US" altLang="zh-CN" dirty="0" smtClean="0"/>
              <a:t>F</a:t>
            </a:r>
            <a:r>
              <a:rPr lang="en-US" dirty="0" smtClean="0"/>
              <a:t>or balances close to zero we predict a negative probability of default; if we were to predict for very large balances, we would get values bigger than 1. These predictions are not sensible, since of course the true probability of default, regardless of credit card balance,</a:t>
            </a:r>
            <a:br>
              <a:rPr lang="en-US" dirty="0" smtClean="0"/>
            </a:br>
            <a:r>
              <a:rPr lang="en-US" dirty="0" smtClean="0"/>
              <a:t>must fall between 0 and 1.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pic>
        <p:nvPicPr>
          <p:cNvPr id="3074" name="Picture 2"/>
          <p:cNvPicPr>
            <a:picLocks noChangeAspect="1" noChangeArrowheads="1"/>
          </p:cNvPicPr>
          <p:nvPr/>
        </p:nvPicPr>
        <p:blipFill>
          <a:blip r:embed="rId2"/>
          <a:srcRect/>
          <a:stretch>
            <a:fillRect/>
          </a:stretch>
        </p:blipFill>
        <p:spPr bwMode="auto">
          <a:xfrm>
            <a:off x="2983006" y="1771038"/>
            <a:ext cx="2578698" cy="52240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969111"/>
            <a:ext cx="8229600" cy="1237130"/>
          </a:xfrm>
        </p:spPr>
        <p:txBody>
          <a:bodyPr>
            <a:noAutofit/>
          </a:bodyPr>
          <a:lstStyle/>
          <a:p>
            <a:r>
              <a:rPr lang="en-US" dirty="0" smtClean="0"/>
              <a:t>To avoid this problem, we must model </a:t>
            </a:r>
            <a:r>
              <a:rPr lang="en-US" i="1" dirty="0" smtClean="0"/>
              <a:t>p</a:t>
            </a:r>
            <a:r>
              <a:rPr lang="en-US" dirty="0" smtClean="0"/>
              <a:t>(</a:t>
            </a:r>
            <a:r>
              <a:rPr lang="en-US" i="1" dirty="0" smtClean="0"/>
              <a:t>X</a:t>
            </a:r>
            <a:r>
              <a:rPr lang="en-US" dirty="0" smtClean="0"/>
              <a:t>) using a function that gives outputs between 0 and 1 for all values of </a:t>
            </a:r>
            <a:r>
              <a:rPr lang="en-US" i="1" dirty="0" smtClean="0"/>
              <a:t>X</a:t>
            </a:r>
            <a:r>
              <a:rPr lang="en-US" dirty="0" smtClean="0"/>
              <a:t>. Many functions meet this description.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12/5/2016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pic>
        <p:nvPicPr>
          <p:cNvPr id="4098" name="Picture 2"/>
          <p:cNvPicPr>
            <a:picLocks noChangeAspect="1" noChangeArrowheads="1"/>
          </p:cNvPicPr>
          <p:nvPr/>
        </p:nvPicPr>
        <p:blipFill>
          <a:blip r:embed="rId2"/>
          <a:srcRect/>
          <a:stretch>
            <a:fillRect/>
          </a:stretch>
        </p:blipFill>
        <p:spPr bwMode="auto">
          <a:xfrm>
            <a:off x="3111370" y="2000921"/>
            <a:ext cx="2579425" cy="64234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67678" y="4723560"/>
            <a:ext cx="2684202" cy="7524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572000" y="4723560"/>
            <a:ext cx="3190875" cy="7524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1771</TotalTime>
  <Words>1225</Words>
  <Application>Microsoft Macintosh PowerPoint</Application>
  <PresentationFormat>全屏显示(4:3)</PresentationFormat>
  <Paragraphs>195</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Clarity</vt:lpstr>
      <vt:lpstr> chapter 4  Classification</vt:lpstr>
      <vt:lpstr>幻灯片 2</vt:lpstr>
      <vt:lpstr>4.1 An Overview of Classification</vt:lpstr>
      <vt:lpstr>幻灯片 4</vt:lpstr>
      <vt:lpstr>4.2 Why Not Linear Regression?</vt:lpstr>
      <vt:lpstr>幻灯片 6</vt:lpstr>
      <vt:lpstr>4.3 Logistic Regression</vt:lpstr>
      <vt:lpstr>4.3.1 The Logistic Model</vt:lpstr>
      <vt:lpstr>幻灯片 9</vt:lpstr>
      <vt:lpstr>幻灯片 10</vt:lpstr>
      <vt:lpstr>4.3.2 Estimating the Regression Coefficients</vt:lpstr>
      <vt:lpstr>4.3.3 Making Predictions</vt:lpstr>
      <vt:lpstr>4.3.4 Multiple Logistic Regression</vt:lpstr>
      <vt:lpstr>4.3.5 Logistic Regression for &gt;2 Response Classes</vt:lpstr>
      <vt:lpstr>4.4 Linear Discriminant Analysis</vt:lpstr>
      <vt:lpstr>Why do we need another method, when we have logistic regression?</vt:lpstr>
      <vt:lpstr>4.4.1 Using Bayes’ Theorem for Classification</vt:lpstr>
      <vt:lpstr>4.4.2 Linear Discriminant Analysis for  p = 1</vt:lpstr>
      <vt:lpstr>幻灯片 19</vt:lpstr>
      <vt:lpstr>幻灯片 20</vt:lpstr>
      <vt:lpstr>4.4.3 Linear Discriminant Analysis for p &gt;1</vt:lpstr>
      <vt:lpstr>幻灯片 22</vt:lpstr>
      <vt:lpstr>4.4.4 Quadratic Discriminant Analysis</vt:lpstr>
      <vt:lpstr>Why does it matter whether or not we assume that the K classes share a common covariance matrix?</vt:lpstr>
      <vt:lpstr>Code : Logistic Regression</vt:lpstr>
      <vt:lpstr>幻灯片 26</vt:lpstr>
      <vt:lpstr>幻灯片 27</vt:lpstr>
      <vt:lpstr>Code : Linear Discriminant Analysis</vt:lpstr>
      <vt:lpstr>Code: Quadratic Discriminant Analysis</vt:lpstr>
      <vt:lpstr>Code : K-Nearest Neighbors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91</cp:revision>
  <dcterms:created xsi:type="dcterms:W3CDTF">2013-08-14T17:09:52Z</dcterms:created>
  <dcterms:modified xsi:type="dcterms:W3CDTF">2016-12-05T06:12:51Z</dcterms:modified>
</cp:coreProperties>
</file>