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71" d="100"/>
          <a:sy n="71" d="100"/>
        </p:scale>
        <p:origin x="-1194" y="-9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1" d="100"/>
          <a:sy n="71" d="100"/>
        </p:scale>
        <p:origin x="-308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pPr/>
              <a:t>12/11/2016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pPr/>
              <a:t>‹#›</a:t>
            </a:fld>
            <a:endParaRPr lang="en-US"/>
          </a:p>
        </p:txBody>
      </p:sp>
    </p:spTree>
    <p:extLst>
      <p:ext uri="{BB962C8B-B14F-4D97-AF65-F5344CB8AC3E}">
        <p14:creationId xmlns="" xmlns:p14="http://schemas.microsoft.com/office/powerpoint/2010/main"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pPr/>
              <a:t>12/11/2016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pPr/>
              <a:t>‹#›</a:t>
            </a:fld>
            <a:endParaRPr lang="en-US"/>
          </a:p>
        </p:txBody>
      </p:sp>
    </p:spTree>
    <p:extLst>
      <p:ext uri="{BB962C8B-B14F-4D97-AF65-F5344CB8AC3E}">
        <p14:creationId xmlns="" xmlns:p14="http://schemas.microsoft.com/office/powerpoint/2010/main"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F71506-DFD7-4144-A985-621C55F5F4AC}" type="datetime1">
              <a:rPr lang="en-US" altLang="zh-CN" smtClean="0"/>
              <a:pPr/>
              <a:t>12/11/2016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F6900-0EC9-4B17-B2EC-7716E563C604}" type="datetime1">
              <a:rPr lang="en-US" altLang="zh-CN" smtClean="0"/>
              <a:pPr/>
              <a:t>12/11/2016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B919D3-6B3A-49C3-9D4D-B18B1BD6EFD3}" type="datetime1">
              <a:rPr lang="en-US" altLang="zh-CN" smtClean="0"/>
              <a:pPr/>
              <a:t>12/11/2016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9A32-309B-44E8-A119-C36436A5A585}" type="datetime1">
              <a:rPr lang="en-US" altLang="zh-CN" smtClean="0"/>
              <a:pPr/>
              <a:t>12/11/2016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69C33-C263-49E2-94AA-9482D2D206D6}" type="datetime1">
              <a:rPr lang="en-US" altLang="zh-CN" smtClean="0"/>
              <a:pPr/>
              <a:t>12/11/2016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8A2FB-644D-407A-8314-4737C0352275}" type="datetime1">
              <a:rPr lang="en-US" altLang="zh-CN" smtClean="0"/>
              <a:pPr/>
              <a:t>12/11/2016</a:t>
            </a:fld>
            <a:endParaRPr lang="en-US"/>
          </a:p>
        </p:txBody>
      </p:sp>
      <p:sp>
        <p:nvSpPr>
          <p:cNvPr id="8" name="Footer Placeholder 7"/>
          <p:cNvSpPr>
            <a:spLocks noGrp="1"/>
          </p:cNvSpPr>
          <p:nvPr>
            <p:ph type="ftr" sz="quarter" idx="11"/>
          </p:nvPr>
        </p:nvSpPr>
        <p:spPr/>
        <p:txBody>
          <a:bodyPr/>
          <a:lstStyle/>
          <a:p>
            <a:r>
              <a:rPr lang="zh-CN" altLang="en-US" dirty="0" smtClean="0"/>
              <a:t>数据挖掘与统计计算</a:t>
            </a:r>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1BDD5-14C6-43E1-A922-EB4B5066EF7D}" type="datetime1">
              <a:rPr lang="en-US" altLang="zh-CN" smtClean="0"/>
              <a:pPr/>
              <a:t>12/11/2016</a:t>
            </a:fld>
            <a:endParaRPr lang="en-US"/>
          </a:p>
        </p:txBody>
      </p:sp>
      <p:sp>
        <p:nvSpPr>
          <p:cNvPr id="4" name="Footer Placeholder 3"/>
          <p:cNvSpPr>
            <a:spLocks noGrp="1"/>
          </p:cNvSpPr>
          <p:nvPr>
            <p:ph type="ftr" sz="quarter" idx="11"/>
          </p:nvPr>
        </p:nvSpPr>
        <p:spPr/>
        <p:txBody>
          <a:bodyPr/>
          <a:lstStyle/>
          <a:p>
            <a:r>
              <a:rPr lang="zh-CN" altLang="en-US" dirty="0" smtClean="0"/>
              <a:t>数据挖掘与统计计算</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C1494-BFFA-4498-B4DB-61EAE3C73AFB}" type="datetime1">
              <a:rPr lang="en-US" altLang="zh-CN" smtClean="0"/>
              <a:pPr/>
              <a:t>12/11/2016</a:t>
            </a:fld>
            <a:endParaRPr lang="en-US"/>
          </a:p>
        </p:txBody>
      </p:sp>
      <p:sp>
        <p:nvSpPr>
          <p:cNvPr id="3" name="Footer Placeholder 2"/>
          <p:cNvSpPr>
            <a:spLocks noGrp="1"/>
          </p:cNvSpPr>
          <p:nvPr>
            <p:ph type="ftr" sz="quarter" idx="11"/>
          </p:nvPr>
        </p:nvSpPr>
        <p:spPr/>
        <p:txBody>
          <a:bodyPr/>
          <a:lstStyle/>
          <a:p>
            <a:r>
              <a:rPr lang="zh-CN" altLang="en-US" dirty="0" smtClean="0"/>
              <a:t>数据挖掘与统计计算</a:t>
            </a:r>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2544C-17EA-4C74-AD3F-73271EFC5710}" type="datetime1">
              <a:rPr lang="en-US" altLang="zh-CN" smtClean="0"/>
              <a:pPr/>
              <a:t>12/11/2016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0BC5B-8F6D-4542-BAA4-8D5B3BA481E0}" type="datetime1">
              <a:rPr lang="en-US" altLang="zh-CN" smtClean="0"/>
              <a:pPr/>
              <a:t>12/11/2016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18E717D-FA05-4028-871C-4686D3CA3940}" type="datetime1">
              <a:rPr lang="en-US" altLang="zh-CN" smtClean="0"/>
              <a:pPr/>
              <a:t>12/11/2016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zh-CN" altLang="en-US" dirty="0" smtClean="0"/>
              <a:t>数据挖掘与统计计算</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4600" dirty="0" smtClean="0"/>
              <a:t/>
            </a:r>
            <a:br>
              <a:rPr lang="en-US" altLang="zh-CN" sz="4600" dirty="0" smtClean="0"/>
            </a:br>
            <a:r>
              <a:rPr lang="en-US" altLang="zh-CN" sz="4600" dirty="0" smtClean="0"/>
              <a:t>chapter 5</a:t>
            </a:r>
            <a:br>
              <a:rPr lang="en-US" altLang="zh-CN" sz="4600" dirty="0" smtClean="0"/>
            </a:br>
            <a:r>
              <a:rPr lang="en-US" altLang="zh-CN" sz="4600" dirty="0" smtClean="0"/>
              <a:t>resample methods</a:t>
            </a:r>
            <a:endParaRPr lang="en-US" sz="4600" dirty="0"/>
          </a:p>
        </p:txBody>
      </p:sp>
      <p:sp>
        <p:nvSpPr>
          <p:cNvPr id="6" name="副标题 5"/>
          <p:cNvSpPr>
            <a:spLocks noGrp="1"/>
          </p:cNvSpPr>
          <p:nvPr>
            <p:ph type="subTitle" idx="1"/>
          </p:nvPr>
        </p:nvSpPr>
        <p:spPr/>
        <p:txBody>
          <a:bodyPr/>
          <a:lstStyle/>
          <a:p>
            <a:endParaRPr lang="zh-CN" altLang="en-US" dirty="0"/>
          </a:p>
        </p:txBody>
      </p:sp>
      <p:sp>
        <p:nvSpPr>
          <p:cNvPr id="4" name="日期占位符 3"/>
          <p:cNvSpPr>
            <a:spLocks noGrp="1"/>
          </p:cNvSpPr>
          <p:nvPr>
            <p:ph type="dt" sz="half" idx="10"/>
          </p:nvPr>
        </p:nvSpPr>
        <p:spPr/>
        <p:txBody>
          <a:bodyPr/>
          <a:lstStyle/>
          <a:p>
            <a:fld id="{7650DBEF-3CA2-46EC-9298-797E4E4CC624}"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a:t>
            </a:fld>
            <a:endParaRPr lang="en-US"/>
          </a:p>
        </p:txBody>
      </p:sp>
      <p:sp>
        <p:nvSpPr>
          <p:cNvPr id="7" name="页脚占位符 6"/>
          <p:cNvSpPr>
            <a:spLocks noGrp="1"/>
          </p:cNvSpPr>
          <p:nvPr>
            <p:ph type="ftr" sz="quarter" idx="11"/>
          </p:nvPr>
        </p:nvSpPr>
        <p:spPr/>
        <p:txBody>
          <a:bodyPr/>
          <a:lstStyle/>
          <a:p>
            <a:r>
              <a:rPr lang="zh-CN" altLang="en-US" smtClean="0"/>
              <a:t>数据挖掘与统计计算</a:t>
            </a:r>
            <a:endParaRPr lang="en-US" dirty="0"/>
          </a:p>
        </p:txBody>
      </p:sp>
    </p:spTree>
    <p:extLst>
      <p:ext uri="{BB962C8B-B14F-4D97-AF65-F5344CB8AC3E}">
        <p14:creationId xmlns="" xmlns:p14="http://schemas.microsoft.com/office/powerpoint/2010/main" val="2205626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LOOCV’s major advantages</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LOOCV has a couple of major advantages over the validation set approach. </a:t>
            </a:r>
            <a:br>
              <a:rPr lang="en-US" dirty="0" smtClean="0"/>
            </a:br>
            <a:r>
              <a:rPr lang="en-US" dirty="0" smtClean="0"/>
              <a:t/>
            </a:r>
            <a:br>
              <a:rPr lang="en-US" dirty="0" smtClean="0"/>
            </a:br>
            <a:r>
              <a:rPr lang="en-US" dirty="0" smtClean="0"/>
              <a:t>First, it has far less bias. In LOOCV, we repeatedly fit the statistical learning method using training sets that contain </a:t>
            </a:r>
            <a:r>
              <a:rPr lang="en-US" i="1" dirty="0" smtClean="0"/>
              <a:t>n − </a:t>
            </a:r>
            <a:r>
              <a:rPr lang="en-US" dirty="0" smtClean="0"/>
              <a:t>1 observations, almost as many as are in the entire data set</a:t>
            </a:r>
            <a:br>
              <a:rPr lang="en-US" dirty="0" smtClean="0"/>
            </a:br>
            <a:r>
              <a:rPr lang="en-US" dirty="0" smtClean="0"/>
              <a:t/>
            </a:r>
            <a:br>
              <a:rPr lang="en-US" dirty="0" smtClean="0"/>
            </a:br>
            <a:r>
              <a:rPr lang="en-US" dirty="0" smtClean="0"/>
              <a:t>Second, in contrast to the validation approach which will yield different results when applied repeatedly due to randomness in the training/validation set splits, performing LOOCV multiple times will always yield the same results: there is no randomness in the training/validation set splits.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2885739"/>
          </a:xfrm>
        </p:spPr>
        <p:txBody>
          <a:bodyPr>
            <a:noAutofit/>
          </a:bodyPr>
          <a:lstStyle/>
          <a:p>
            <a:r>
              <a:rPr lang="en-US" dirty="0" smtClean="0"/>
              <a:t>LOOCV has the potential to be expensive to implement, since the model has to be fit </a:t>
            </a:r>
            <a:r>
              <a:rPr lang="en-US" i="1" dirty="0" smtClean="0"/>
              <a:t>n </a:t>
            </a:r>
            <a:r>
              <a:rPr lang="en-US" dirty="0" smtClean="0"/>
              <a:t>times. </a:t>
            </a:r>
          </a:p>
          <a:p>
            <a:endParaRPr lang="en-US" dirty="0" smtClean="0"/>
          </a:p>
          <a:p>
            <a:r>
              <a:rPr lang="en-US" dirty="0" smtClean="0"/>
              <a:t>With least squares linear or polynomial regression, an amazing shortcut makes the cost of LOOCV the same as that of a single model fit!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11</a:t>
            </a:fld>
            <a:endParaRPr lang="en-US"/>
          </a:p>
        </p:txBody>
      </p:sp>
      <p:pic>
        <p:nvPicPr>
          <p:cNvPr id="4098" name="Picture 2"/>
          <p:cNvPicPr>
            <a:picLocks noChangeAspect="1" noChangeArrowheads="1"/>
          </p:cNvPicPr>
          <p:nvPr/>
        </p:nvPicPr>
        <p:blipFill>
          <a:blip r:embed="rId2"/>
          <a:srcRect/>
          <a:stretch>
            <a:fillRect/>
          </a:stretch>
        </p:blipFill>
        <p:spPr bwMode="auto">
          <a:xfrm>
            <a:off x="2602004" y="4647360"/>
            <a:ext cx="3679679" cy="97888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5.1.3 k-Fold Cross-Validation</a:t>
            </a:r>
            <a:endParaRPr lang="zh-CN" altLang="en-US" dirty="0"/>
          </a:p>
        </p:txBody>
      </p:sp>
      <p:sp>
        <p:nvSpPr>
          <p:cNvPr id="3" name="内容占位符 2"/>
          <p:cNvSpPr>
            <a:spLocks noGrp="1"/>
          </p:cNvSpPr>
          <p:nvPr>
            <p:ph idx="1"/>
          </p:nvPr>
        </p:nvSpPr>
        <p:spPr>
          <a:xfrm>
            <a:off x="457200" y="1600200"/>
            <a:ext cx="8229600" cy="3337560"/>
          </a:xfrm>
        </p:spPr>
        <p:txBody>
          <a:bodyPr>
            <a:noAutofit/>
          </a:bodyPr>
          <a:lstStyle/>
          <a:p>
            <a:r>
              <a:rPr lang="en-US" dirty="0" smtClean="0"/>
              <a:t>An alternative to LOOCV is </a:t>
            </a:r>
            <a:r>
              <a:rPr lang="en-US" i="1" dirty="0" smtClean="0"/>
              <a:t>k-fold CV</a:t>
            </a:r>
            <a:r>
              <a:rPr lang="en-US" dirty="0" smtClean="0"/>
              <a:t>. This approach involves randomly dividing the set of observations into </a:t>
            </a:r>
            <a:r>
              <a:rPr lang="en-US" i="1" dirty="0" smtClean="0"/>
              <a:t>k </a:t>
            </a:r>
            <a:r>
              <a:rPr lang="en-US" dirty="0" smtClean="0"/>
              <a:t>groups, or </a:t>
            </a:r>
            <a:r>
              <a:rPr lang="en-US" i="1" dirty="0" smtClean="0"/>
              <a:t>folds</a:t>
            </a:r>
            <a:r>
              <a:rPr lang="en-US" dirty="0" smtClean="0"/>
              <a:t>, of approximately equal size. </a:t>
            </a:r>
          </a:p>
          <a:p>
            <a:endParaRPr lang="en-US" dirty="0" smtClean="0"/>
          </a:p>
          <a:p>
            <a:r>
              <a:rPr lang="en-US" dirty="0" smtClean="0"/>
              <a:t>This procedure is repeated </a:t>
            </a:r>
            <a:r>
              <a:rPr lang="en-US" i="1" dirty="0" smtClean="0"/>
              <a:t>k </a:t>
            </a:r>
            <a:r>
              <a:rPr lang="en-US" dirty="0" smtClean="0"/>
              <a:t>times; each time, a different group of observations is treated as a validation set. This process results in </a:t>
            </a:r>
            <a:r>
              <a:rPr lang="en-US" i="1" dirty="0" smtClean="0"/>
              <a:t>k </a:t>
            </a:r>
            <a:r>
              <a:rPr lang="en-US" dirty="0" smtClean="0"/>
              <a:t>estimates of the test error, MSE1</a:t>
            </a:r>
            <a:r>
              <a:rPr lang="en-US" i="1" dirty="0" smtClean="0"/>
              <a:t>, </a:t>
            </a:r>
            <a:r>
              <a:rPr lang="en-US" dirty="0" smtClean="0"/>
              <a:t>MSE2</a:t>
            </a:r>
            <a:r>
              <a:rPr lang="en-US" i="1" dirty="0" smtClean="0"/>
              <a:t>, . . . , </a:t>
            </a:r>
            <a:r>
              <a:rPr lang="en-US" dirty="0" err="1" smtClean="0"/>
              <a:t>MSE</a:t>
            </a:r>
            <a:r>
              <a:rPr lang="en-US" i="1" dirty="0" err="1" smtClean="0"/>
              <a:t>k</a:t>
            </a:r>
            <a:r>
              <a:rPr lang="en-US" dirty="0" smtClean="0"/>
              <a:t>. The </a:t>
            </a:r>
            <a:r>
              <a:rPr lang="en-US" i="1" dirty="0" smtClean="0"/>
              <a:t>k</a:t>
            </a:r>
            <a:r>
              <a:rPr lang="en-US" dirty="0" smtClean="0"/>
              <a:t>-fold CV estimate is computed by averaging these values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12</a:t>
            </a:fld>
            <a:endParaRPr lang="en-US"/>
          </a:p>
        </p:txBody>
      </p:sp>
      <p:pic>
        <p:nvPicPr>
          <p:cNvPr id="5122" name="Picture 2"/>
          <p:cNvPicPr>
            <a:picLocks noChangeAspect="1" noChangeArrowheads="1"/>
          </p:cNvPicPr>
          <p:nvPr/>
        </p:nvPicPr>
        <p:blipFill>
          <a:blip r:embed="rId2"/>
          <a:srcRect/>
          <a:stretch>
            <a:fillRect/>
          </a:stretch>
        </p:blipFill>
        <p:spPr bwMode="auto">
          <a:xfrm>
            <a:off x="3429000" y="5454183"/>
            <a:ext cx="2276475" cy="7905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13</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49654" y="1896035"/>
            <a:ext cx="8056021" cy="408790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It is not hard to see that LOOCV is a special case of </a:t>
            </a:r>
            <a:r>
              <a:rPr lang="en-US" i="1" dirty="0" smtClean="0"/>
              <a:t>k</a:t>
            </a:r>
            <a:r>
              <a:rPr lang="en-US" dirty="0" smtClean="0"/>
              <a:t>-fold CV in which </a:t>
            </a:r>
            <a:r>
              <a:rPr lang="en-US" i="1" dirty="0" err="1" smtClean="0"/>
              <a:t>kn</a:t>
            </a:r>
            <a:r>
              <a:rPr lang="en-US" i="1" dirty="0" smtClean="0"/>
              <a:t> </a:t>
            </a:r>
            <a:r>
              <a:rPr lang="en-US" dirty="0" smtClean="0"/>
              <a:t>is set to equal </a:t>
            </a:r>
            <a:r>
              <a:rPr lang="en-US" i="1" dirty="0" smtClean="0"/>
              <a:t>n</a:t>
            </a:r>
            <a:r>
              <a:rPr lang="en-US" dirty="0" smtClean="0"/>
              <a:t>. In practice, one typically performs </a:t>
            </a:r>
            <a:r>
              <a:rPr lang="en-US" i="1" dirty="0" smtClean="0"/>
              <a:t>k</a:t>
            </a:r>
            <a:r>
              <a:rPr lang="en-US" dirty="0" smtClean="0"/>
              <a:t>-fold CV using </a:t>
            </a:r>
            <a:r>
              <a:rPr lang="en-US" i="1" dirty="0" smtClean="0"/>
              <a:t>k </a:t>
            </a:r>
            <a:r>
              <a:rPr lang="en-US" dirty="0" smtClean="0"/>
              <a:t>= 5or </a:t>
            </a:r>
            <a:r>
              <a:rPr lang="en-US" i="1" dirty="0" smtClean="0"/>
              <a:t>k </a:t>
            </a:r>
            <a:r>
              <a:rPr lang="en-US" dirty="0" smtClean="0"/>
              <a:t>= 10. </a:t>
            </a:r>
          </a:p>
          <a:p>
            <a:endParaRPr lang="en-US" dirty="0" smtClean="0"/>
          </a:p>
          <a:p>
            <a:endParaRPr lang="en-US" dirty="0" smtClean="0"/>
          </a:p>
          <a:p>
            <a:r>
              <a:rPr lang="en-US" dirty="0" smtClean="0"/>
              <a:t>What is the advantage of using </a:t>
            </a:r>
            <a:r>
              <a:rPr lang="en-US" i="1" dirty="0" smtClean="0"/>
              <a:t>k </a:t>
            </a:r>
            <a:r>
              <a:rPr lang="en-US" dirty="0" smtClean="0"/>
              <a:t>= 5 or </a:t>
            </a:r>
            <a:r>
              <a:rPr lang="en-US" i="1" dirty="0" smtClean="0"/>
              <a:t>k </a:t>
            </a:r>
            <a:r>
              <a:rPr lang="en-US" dirty="0" smtClean="0"/>
              <a:t>= 10 rather than</a:t>
            </a:r>
            <a:br>
              <a:rPr lang="en-US" dirty="0" smtClean="0"/>
            </a:br>
            <a:r>
              <a:rPr lang="en-US" i="1" dirty="0" smtClean="0"/>
              <a:t>k </a:t>
            </a:r>
            <a:r>
              <a:rPr lang="en-US" dirty="0" smtClean="0"/>
              <a:t>= </a:t>
            </a:r>
            <a:r>
              <a:rPr lang="en-US" i="1" dirty="0" smtClean="0"/>
              <a:t>n</a:t>
            </a:r>
            <a:r>
              <a:rPr lang="en-US" dirty="0" smtClean="0"/>
              <a:t>? The most obvious advantage is computational. LOOCV requires fitting the statistical learning method </a:t>
            </a:r>
            <a:r>
              <a:rPr lang="en-US" i="1" dirty="0" smtClean="0"/>
              <a:t>n </a:t>
            </a:r>
            <a:r>
              <a:rPr lang="en-US" dirty="0" smtClean="0"/>
              <a:t>times.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Our goal to perform cross-validation</a:t>
            </a:r>
            <a:endParaRPr lang="zh-CN" altLang="en-US" dirty="0"/>
          </a:p>
        </p:txBody>
      </p:sp>
      <p:sp>
        <p:nvSpPr>
          <p:cNvPr id="3" name="内容占位符 2"/>
          <p:cNvSpPr>
            <a:spLocks noGrp="1"/>
          </p:cNvSpPr>
          <p:nvPr>
            <p:ph idx="1"/>
          </p:nvPr>
        </p:nvSpPr>
        <p:spPr/>
        <p:txBody>
          <a:bodyPr>
            <a:normAutofit/>
          </a:bodyPr>
          <a:lstStyle/>
          <a:p>
            <a:r>
              <a:rPr lang="en-US" dirty="0" smtClean="0"/>
              <a:t>When we perform cross-validation, our goal might be to determine how well a given statistical learning procedure can be expected to perform on independent data; in this case, the actual estimate of the test MSE is of interest. </a:t>
            </a:r>
          </a:p>
          <a:p>
            <a:endParaRPr lang="en-US" dirty="0" smtClean="0"/>
          </a:p>
          <a:p>
            <a:r>
              <a:rPr lang="en-US" dirty="0" smtClean="0"/>
              <a:t>But at other times we are interested only in the location of</a:t>
            </a:r>
            <a:br>
              <a:rPr lang="en-US" dirty="0" smtClean="0"/>
            </a:br>
            <a:r>
              <a:rPr lang="en-US" dirty="0" smtClean="0"/>
              <a:t>the </a:t>
            </a:r>
            <a:r>
              <a:rPr lang="en-US" i="1" dirty="0" smtClean="0"/>
              <a:t>minimum point in the estimated test MSE curve</a:t>
            </a:r>
            <a:r>
              <a:rPr lang="en-US" dirty="0" smtClean="0"/>
              <a:t>. This is because we might be performing cross-validation on a number of statistical learning methods, or on a single method using different levels of flexibility, in order to identify the method that results in the lowest test error. </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5.1.4 Bias-Variance Trade-Off for k-Fold Cross-Validation</a:t>
            </a:r>
            <a:endParaRPr lang="zh-CN" altLang="en-US" dirty="0"/>
          </a:p>
        </p:txBody>
      </p:sp>
      <p:sp>
        <p:nvSpPr>
          <p:cNvPr id="3" name="内容占位符 2"/>
          <p:cNvSpPr>
            <a:spLocks noGrp="1"/>
          </p:cNvSpPr>
          <p:nvPr>
            <p:ph idx="1"/>
          </p:nvPr>
        </p:nvSpPr>
        <p:spPr/>
        <p:txBody>
          <a:bodyPr>
            <a:normAutofit/>
          </a:bodyPr>
          <a:lstStyle/>
          <a:p>
            <a:r>
              <a:rPr lang="en-US" dirty="0" smtClean="0"/>
              <a:t>Putting computational issues aside, a less obvious but potentially more important advantage of </a:t>
            </a:r>
            <a:r>
              <a:rPr lang="en-US" i="1" dirty="0" smtClean="0"/>
              <a:t>k</a:t>
            </a:r>
            <a:r>
              <a:rPr lang="en-US" dirty="0" smtClean="0"/>
              <a:t>-fold CV is</a:t>
            </a:r>
            <a:br>
              <a:rPr lang="en-US" dirty="0" smtClean="0"/>
            </a:br>
            <a:r>
              <a:rPr lang="en-US" dirty="0" smtClean="0"/>
              <a:t>that it often gives more accurate estimates of the test error rate than does LOOCV. This has to do with a bias-variance trade-off.</a:t>
            </a:r>
            <a:br>
              <a:rPr lang="en-US" dirty="0" smtClean="0"/>
            </a:br>
            <a:endParaRPr lang="en-US" dirty="0" smtClean="0"/>
          </a:p>
          <a:p>
            <a:r>
              <a:rPr lang="en-US" dirty="0" smtClean="0"/>
              <a:t>From the perspective of bias reduction, it is clear that</a:t>
            </a:r>
            <a:br>
              <a:rPr lang="en-US" dirty="0" smtClean="0"/>
            </a:br>
            <a:r>
              <a:rPr lang="en-US" dirty="0" smtClean="0"/>
              <a:t>LOOCV is to be preferred to </a:t>
            </a:r>
            <a:r>
              <a:rPr lang="en-US" i="1" dirty="0" smtClean="0"/>
              <a:t>k</a:t>
            </a:r>
            <a:r>
              <a:rPr lang="en-US" dirty="0" smtClean="0"/>
              <a:t>-fold CV.</a:t>
            </a:r>
            <a:br>
              <a:rPr lang="en-US" dirty="0" smtClean="0"/>
            </a:br>
            <a:endParaRPr lang="en-US" dirty="0" smtClean="0"/>
          </a:p>
          <a:p>
            <a:r>
              <a:rPr lang="en-US" dirty="0" smtClean="0"/>
              <a:t>It turns out that LOOCV has higher variance than does </a:t>
            </a:r>
            <a:r>
              <a:rPr lang="en-US" i="1" dirty="0" smtClean="0"/>
              <a:t>k</a:t>
            </a:r>
            <a:r>
              <a:rPr lang="en-US" dirty="0" smtClean="0"/>
              <a:t>-fold CV with </a:t>
            </a:r>
            <a:r>
              <a:rPr lang="en-US" i="1" dirty="0" smtClean="0"/>
              <a:t>k &lt; n</a:t>
            </a:r>
            <a:r>
              <a:rPr lang="en-US" dirty="0" smtClean="0"/>
              <a:t>.</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LOOCV has higher variance than does </a:t>
            </a:r>
            <a:r>
              <a:rPr lang="en-US" i="1" dirty="0" smtClean="0"/>
              <a:t>k</a:t>
            </a:r>
            <a:r>
              <a:rPr lang="en-US" dirty="0" smtClean="0"/>
              <a:t>-fold CV with </a:t>
            </a:r>
            <a:r>
              <a:rPr lang="en-US" i="1" dirty="0" smtClean="0"/>
              <a:t>k &lt; n</a:t>
            </a:r>
            <a:endParaRPr lang="zh-CN" altLang="en-US" dirty="0"/>
          </a:p>
        </p:txBody>
      </p:sp>
      <p:sp>
        <p:nvSpPr>
          <p:cNvPr id="3" name="内容占位符 2"/>
          <p:cNvSpPr>
            <a:spLocks noGrp="1"/>
          </p:cNvSpPr>
          <p:nvPr>
            <p:ph idx="1"/>
          </p:nvPr>
        </p:nvSpPr>
        <p:spPr/>
        <p:txBody>
          <a:bodyPr>
            <a:normAutofit/>
          </a:bodyPr>
          <a:lstStyle/>
          <a:p>
            <a:r>
              <a:rPr lang="en-US" dirty="0" smtClean="0"/>
              <a:t>When we perform LOOCV, we are in effect averaging the</a:t>
            </a:r>
            <a:br>
              <a:rPr lang="en-US" dirty="0" smtClean="0"/>
            </a:br>
            <a:r>
              <a:rPr lang="en-US" dirty="0" smtClean="0"/>
              <a:t>outputs of </a:t>
            </a:r>
            <a:r>
              <a:rPr lang="en-US" i="1" dirty="0" smtClean="0"/>
              <a:t>n </a:t>
            </a:r>
            <a:r>
              <a:rPr lang="en-US" dirty="0" smtClean="0"/>
              <a:t>fitted models, each of which is trained on an almost identical set of observations; therefore, these outputs are highly (positively) correlated with each other. </a:t>
            </a:r>
          </a:p>
          <a:p>
            <a:endParaRPr lang="en-US" dirty="0" smtClean="0"/>
          </a:p>
          <a:p>
            <a:r>
              <a:rPr lang="en-US" dirty="0" smtClean="0"/>
              <a:t>In contrast, when we perform </a:t>
            </a:r>
            <a:r>
              <a:rPr lang="en-US" i="1" dirty="0" smtClean="0"/>
              <a:t>k</a:t>
            </a:r>
            <a:r>
              <a:rPr lang="en-US" dirty="0" smtClean="0"/>
              <a:t>-fold CV with </a:t>
            </a:r>
            <a:r>
              <a:rPr lang="en-US" i="1" dirty="0" smtClean="0"/>
              <a:t>k &lt; n</a:t>
            </a:r>
            <a:r>
              <a:rPr lang="en-US" dirty="0" smtClean="0"/>
              <a:t>,</a:t>
            </a:r>
            <a:br>
              <a:rPr lang="en-US" dirty="0" smtClean="0"/>
            </a:br>
            <a:r>
              <a:rPr lang="en-US" dirty="0" smtClean="0"/>
              <a:t>we are averaging the outputs of </a:t>
            </a:r>
            <a:r>
              <a:rPr lang="en-US" i="1" dirty="0" smtClean="0"/>
              <a:t>k </a:t>
            </a:r>
            <a:r>
              <a:rPr lang="en-US" dirty="0" smtClean="0"/>
              <a:t>fitted models that are somewhat less correlated with each other, since the overlap between the training sets in each model is smaller. </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5.1.5 Cross-Validation on Classification Problems</a:t>
            </a:r>
            <a:endParaRPr lang="zh-CN" altLang="en-US" dirty="0"/>
          </a:p>
        </p:txBody>
      </p:sp>
      <p:sp>
        <p:nvSpPr>
          <p:cNvPr id="3" name="内容占位符 2"/>
          <p:cNvSpPr>
            <a:spLocks noGrp="1"/>
          </p:cNvSpPr>
          <p:nvPr>
            <p:ph idx="1"/>
          </p:nvPr>
        </p:nvSpPr>
        <p:spPr>
          <a:xfrm>
            <a:off x="457200" y="1600200"/>
            <a:ext cx="8229600" cy="2928769"/>
          </a:xfrm>
        </p:spPr>
        <p:txBody>
          <a:bodyPr>
            <a:noAutofit/>
          </a:bodyPr>
          <a:lstStyle/>
          <a:p>
            <a:r>
              <a:rPr lang="en-US" dirty="0" smtClean="0"/>
              <a:t>In this setting, cross-validation works just as described earlier in this chapter, except that rather than using MSE to quantify test error, we instead use the number of misclassified observations.</a:t>
            </a:r>
          </a:p>
          <a:p>
            <a:endParaRPr lang="en-US" dirty="0" smtClean="0"/>
          </a:p>
          <a:p>
            <a:r>
              <a:rPr lang="en-US" dirty="0" smtClean="0"/>
              <a:t>For instance, in the classification setting, the LOOCV error rate takes the form</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18</a:t>
            </a:fld>
            <a:endParaRPr lang="en-US"/>
          </a:p>
        </p:txBody>
      </p:sp>
      <p:pic>
        <p:nvPicPr>
          <p:cNvPr id="7170" name="Picture 2"/>
          <p:cNvPicPr>
            <a:picLocks noChangeAspect="1" noChangeArrowheads="1"/>
          </p:cNvPicPr>
          <p:nvPr/>
        </p:nvPicPr>
        <p:blipFill>
          <a:blip r:embed="rId2"/>
          <a:srcRect/>
          <a:stretch>
            <a:fillRect/>
          </a:stretch>
        </p:blipFill>
        <p:spPr bwMode="auto">
          <a:xfrm>
            <a:off x="3126889" y="4752471"/>
            <a:ext cx="2572554" cy="89529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19</a:t>
            </a:fld>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519112" y="2490787"/>
            <a:ext cx="8105775" cy="30956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i="1" dirty="0" err="1" smtClean="0"/>
              <a:t>Resampling</a:t>
            </a:r>
            <a:r>
              <a:rPr lang="en-US" i="1" dirty="0" smtClean="0"/>
              <a:t> methods </a:t>
            </a:r>
            <a:r>
              <a:rPr lang="en-US" dirty="0" smtClean="0"/>
              <a:t>are an indispensable tool in modern statistics. </a:t>
            </a:r>
          </a:p>
          <a:p>
            <a:endParaRPr lang="en-US" dirty="0" smtClean="0"/>
          </a:p>
          <a:p>
            <a:r>
              <a:rPr lang="en-US" dirty="0" smtClean="0"/>
              <a:t>They involve repeatedly drawing samples from a training set and refitting a model of interest on each sample in order to obtain additional information about the fitted model. </a:t>
            </a:r>
          </a:p>
          <a:p>
            <a:endParaRPr lang="en-US" dirty="0" smtClean="0"/>
          </a:p>
          <a:p>
            <a:r>
              <a:rPr lang="en-US" dirty="0" smtClean="0"/>
              <a:t>In this chapter, we discuss two of the most commonly</a:t>
            </a:r>
            <a:br>
              <a:rPr lang="en-US" dirty="0" smtClean="0"/>
            </a:br>
            <a:r>
              <a:rPr lang="en-US" dirty="0" smtClean="0"/>
              <a:t>used </a:t>
            </a:r>
            <a:r>
              <a:rPr lang="en-US" dirty="0" err="1" smtClean="0"/>
              <a:t>resampling</a:t>
            </a:r>
            <a:r>
              <a:rPr lang="en-US" dirty="0" smtClean="0"/>
              <a:t> methods, </a:t>
            </a:r>
            <a:r>
              <a:rPr lang="en-US" i="1" dirty="0" smtClean="0"/>
              <a:t>cross-validation </a:t>
            </a:r>
            <a:r>
              <a:rPr lang="en-US" dirty="0" smtClean="0"/>
              <a:t>and the </a:t>
            </a:r>
            <a:r>
              <a:rPr lang="en-US" i="1" dirty="0" smtClean="0"/>
              <a:t>bootstrap</a:t>
            </a:r>
            <a:r>
              <a:rPr lang="en-US" dirty="0" smtClean="0"/>
              <a:t>. </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5.2 The Bootstrap</a:t>
            </a:r>
            <a:endParaRPr lang="zh-CN" altLang="en-US" dirty="0"/>
          </a:p>
        </p:txBody>
      </p:sp>
      <p:sp>
        <p:nvSpPr>
          <p:cNvPr id="3" name="内容占位符 2"/>
          <p:cNvSpPr>
            <a:spLocks noGrp="1"/>
          </p:cNvSpPr>
          <p:nvPr>
            <p:ph idx="1"/>
          </p:nvPr>
        </p:nvSpPr>
        <p:spPr/>
        <p:txBody>
          <a:bodyPr>
            <a:normAutofit/>
          </a:bodyPr>
          <a:lstStyle/>
          <a:p>
            <a:r>
              <a:rPr lang="en-US" dirty="0" smtClean="0"/>
              <a:t>The </a:t>
            </a:r>
            <a:r>
              <a:rPr lang="en-US" i="1" dirty="0" smtClean="0"/>
              <a:t>bootstrap </a:t>
            </a:r>
            <a:r>
              <a:rPr lang="en-US" dirty="0" smtClean="0"/>
              <a:t>is a widely applicable and extremely powerful statistical tool bootstrap that can be used to quantify the uncertainty associated with a given estimator or statistical learning method. As a simple example, the bootstrap can be used to estimate the standard errors of the coefficients from a linear regression fit.</a:t>
            </a:r>
          </a:p>
          <a:p>
            <a:endParaRPr lang="en-US" dirty="0" smtClean="0"/>
          </a:p>
          <a:p>
            <a:r>
              <a:rPr lang="en-US" dirty="0" smtClean="0"/>
              <a:t>However, the power of the bootstrap lies in the fact that it can be easily applied to a wide range of statistical learning methods, including some for which a measure of variability is otherwise difficult to obtain and is not automatically output by statistical software.</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 toy example </a:t>
            </a:r>
            <a:endParaRPr lang="zh-CN" altLang="en-US" dirty="0"/>
          </a:p>
        </p:txBody>
      </p:sp>
      <p:sp>
        <p:nvSpPr>
          <p:cNvPr id="3" name="内容占位符 2"/>
          <p:cNvSpPr>
            <a:spLocks noGrp="1"/>
          </p:cNvSpPr>
          <p:nvPr>
            <p:ph idx="1"/>
          </p:nvPr>
        </p:nvSpPr>
        <p:spPr>
          <a:xfrm>
            <a:off x="457200" y="1600200"/>
            <a:ext cx="8229600" cy="3154680"/>
          </a:xfrm>
        </p:spPr>
        <p:txBody>
          <a:bodyPr>
            <a:noAutofit/>
          </a:bodyPr>
          <a:lstStyle/>
          <a:p>
            <a:r>
              <a:rPr lang="en-US" dirty="0" smtClean="0"/>
              <a:t>Suppose that we wish to invest a fixed sum of money in two financial assets that yield returns of </a:t>
            </a:r>
            <a:r>
              <a:rPr lang="en-US" i="1" dirty="0" smtClean="0"/>
              <a:t>X </a:t>
            </a:r>
            <a:r>
              <a:rPr lang="en-US" dirty="0" smtClean="0"/>
              <a:t>and </a:t>
            </a:r>
            <a:r>
              <a:rPr lang="en-US" i="1" dirty="0" smtClean="0"/>
              <a:t>Y </a:t>
            </a:r>
          </a:p>
          <a:p>
            <a:endParaRPr lang="en-US" i="1" dirty="0" smtClean="0"/>
          </a:p>
          <a:p>
            <a:r>
              <a:rPr lang="en-US" dirty="0" smtClean="0"/>
              <a:t>We will invest a fraction </a:t>
            </a:r>
            <a:r>
              <a:rPr lang="en-US" i="1" dirty="0" smtClean="0"/>
              <a:t>α </a:t>
            </a:r>
            <a:r>
              <a:rPr lang="en-US" dirty="0" smtClean="0"/>
              <a:t>of our money in </a:t>
            </a:r>
            <a:r>
              <a:rPr lang="en-US" i="1" dirty="0" smtClean="0"/>
              <a:t>X</a:t>
            </a:r>
            <a:r>
              <a:rPr lang="en-US" dirty="0" smtClean="0"/>
              <a:t>, and will</a:t>
            </a:r>
            <a:br>
              <a:rPr lang="en-US" dirty="0" smtClean="0"/>
            </a:br>
            <a:r>
              <a:rPr lang="en-US" dirty="0" smtClean="0"/>
              <a:t>invest the remaining 1 </a:t>
            </a:r>
            <a:r>
              <a:rPr lang="en-US" i="1" dirty="0" smtClean="0"/>
              <a:t>− α </a:t>
            </a:r>
            <a:r>
              <a:rPr lang="en-US" dirty="0" smtClean="0"/>
              <a:t>in </a:t>
            </a:r>
            <a:r>
              <a:rPr lang="en-US" i="1" dirty="0" smtClean="0"/>
              <a:t>Y </a:t>
            </a:r>
            <a:r>
              <a:rPr lang="en-US" dirty="0" smtClean="0"/>
              <a:t>. Since there is variability associated with the returns on these two assets, we wish to choose </a:t>
            </a:r>
            <a:r>
              <a:rPr lang="en-US" i="1" dirty="0" smtClean="0"/>
              <a:t>α </a:t>
            </a:r>
            <a:r>
              <a:rPr lang="en-US" dirty="0" smtClean="0"/>
              <a:t>to minimize the total risk, or variance, of our investment.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21</a:t>
            </a:fld>
            <a:endParaRPr lang="en-US"/>
          </a:p>
        </p:txBody>
      </p:sp>
      <p:pic>
        <p:nvPicPr>
          <p:cNvPr id="8194" name="Picture 2"/>
          <p:cNvPicPr>
            <a:picLocks noChangeAspect="1" noChangeArrowheads="1"/>
          </p:cNvPicPr>
          <p:nvPr/>
        </p:nvPicPr>
        <p:blipFill>
          <a:blip r:embed="rId2"/>
          <a:srcRect/>
          <a:stretch>
            <a:fillRect/>
          </a:stretch>
        </p:blipFill>
        <p:spPr bwMode="auto">
          <a:xfrm>
            <a:off x="3352800" y="4970033"/>
            <a:ext cx="2333625" cy="3619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429000" y="5568651"/>
            <a:ext cx="2495550" cy="6477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22</a:t>
            </a:fld>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652462" y="2438400"/>
            <a:ext cx="7839075" cy="3200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Left: </a:t>
            </a:r>
            <a:r>
              <a:rPr lang="en-US" i="1" dirty="0" smtClean="0"/>
              <a:t>A histogram of the estimates of α obtained by generating 1,000 simulated data sets from the true population. </a:t>
            </a:r>
          </a:p>
          <a:p>
            <a:endParaRPr lang="en-US" i="1" dirty="0" smtClean="0"/>
          </a:p>
          <a:p>
            <a:r>
              <a:rPr lang="en-US" dirty="0" smtClean="0"/>
              <a:t>Center: </a:t>
            </a:r>
            <a:r>
              <a:rPr lang="en-US" i="1" dirty="0" smtClean="0"/>
              <a:t>A histogram of the estimates of α obtained from 1,000 bootstrap samples from a single data set.</a:t>
            </a:r>
            <a:r>
              <a:rPr lang="en-US" dirty="0" smtClean="0"/>
              <a:t/>
            </a:r>
            <a:br>
              <a:rPr lang="en-US" dirty="0" smtClean="0"/>
            </a:br>
            <a:endParaRPr lang="en-US" dirty="0" smtClean="0"/>
          </a:p>
          <a:p>
            <a:r>
              <a:rPr lang="en-US" dirty="0" smtClean="0"/>
              <a:t>Right: </a:t>
            </a:r>
            <a:r>
              <a:rPr lang="en-US" i="1" dirty="0" smtClean="0"/>
              <a:t>The estimates of α displayed in the left and center panels are shown as </a:t>
            </a:r>
            <a:r>
              <a:rPr lang="en-US" i="1" dirty="0" err="1" smtClean="0"/>
              <a:t>boxplots</a:t>
            </a:r>
            <a:r>
              <a:rPr lang="en-US" i="1" dirty="0" smtClean="0"/>
              <a:t>. In each panel, the pink line indicates the true value of α.</a:t>
            </a: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24</a:t>
            </a:fld>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1896979" y="1600200"/>
            <a:ext cx="5350042" cy="4876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Code : </a:t>
            </a:r>
            <a:r>
              <a:rPr lang="en-US" i="1" dirty="0" smtClean="0"/>
              <a:t>The Validation Set </a:t>
            </a:r>
            <a:r>
              <a:rPr lang="en-US" i="1" dirty="0" smtClean="0"/>
              <a:t>Approach</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library (ISLR )</a:t>
            </a:r>
          </a:p>
          <a:p>
            <a:r>
              <a:rPr lang="en-US" altLang="zh-CN" dirty="0" err="1" smtClean="0"/>
              <a:t>set.seed</a:t>
            </a:r>
            <a:r>
              <a:rPr lang="en-US" altLang="zh-CN" dirty="0" smtClean="0"/>
              <a:t> (1)</a:t>
            </a:r>
          </a:p>
          <a:p>
            <a:r>
              <a:rPr lang="en-US" altLang="zh-CN" dirty="0" smtClean="0"/>
              <a:t>attach (Auto)</a:t>
            </a:r>
          </a:p>
          <a:p>
            <a:r>
              <a:rPr lang="en-US" altLang="zh-CN" dirty="0" smtClean="0"/>
              <a:t>train = sample (392 ,196)</a:t>
            </a:r>
          </a:p>
          <a:p>
            <a:r>
              <a:rPr lang="en-US" altLang="zh-CN" dirty="0" smtClean="0"/>
              <a:t>lm.fit =lm(</a:t>
            </a:r>
            <a:r>
              <a:rPr lang="en-US" altLang="zh-CN" dirty="0" err="1" smtClean="0"/>
              <a:t>mpg~horsepower</a:t>
            </a:r>
            <a:r>
              <a:rPr lang="en-US" altLang="zh-CN" dirty="0" smtClean="0"/>
              <a:t> ,data=Auto , subset = train )</a:t>
            </a:r>
          </a:p>
          <a:p>
            <a:r>
              <a:rPr lang="en-US" altLang="zh-CN" dirty="0" smtClean="0"/>
              <a:t>mean ((mpg - predict (lm.fit ,Auto))[- train ]^2)</a:t>
            </a:r>
          </a:p>
          <a:p>
            <a:endParaRPr lang="en-US" altLang="zh-CN" dirty="0" smtClean="0"/>
          </a:p>
          <a:p>
            <a:r>
              <a:rPr lang="en-US" altLang="zh-CN" dirty="0" smtClean="0"/>
              <a:t>lm.fit2=lm(</a:t>
            </a:r>
            <a:r>
              <a:rPr lang="en-US" altLang="zh-CN" dirty="0" err="1" smtClean="0"/>
              <a:t>mpg~poly</a:t>
            </a:r>
            <a:r>
              <a:rPr lang="en-US" altLang="zh-CN" dirty="0" smtClean="0"/>
              <a:t>( horsepower ,2) ,data=Auto , subset =train )</a:t>
            </a:r>
          </a:p>
          <a:p>
            <a:r>
              <a:rPr lang="en-US" altLang="zh-CN" dirty="0" smtClean="0"/>
              <a:t>mean ((mpg - predict (lm.fit2 ,Auto ))[- train ]^2)</a:t>
            </a:r>
          </a:p>
          <a:p>
            <a:endParaRPr lang="en-US" altLang="zh-CN" dirty="0" smtClean="0"/>
          </a:p>
          <a:p>
            <a:r>
              <a:rPr lang="en-US" altLang="zh-CN" dirty="0" smtClean="0"/>
              <a:t>lm.fit3=lm(</a:t>
            </a:r>
            <a:r>
              <a:rPr lang="en-US" altLang="zh-CN" dirty="0" err="1" smtClean="0"/>
              <a:t>mpg~poly</a:t>
            </a:r>
            <a:r>
              <a:rPr lang="en-US" altLang="zh-CN" dirty="0" smtClean="0"/>
              <a:t>( horsepower ,3) ,data=Auto , subset =train )</a:t>
            </a:r>
          </a:p>
          <a:p>
            <a:r>
              <a:rPr lang="en-US" altLang="zh-CN" dirty="0" smtClean="0"/>
              <a:t>mean ((mpg - predict (lm.fit3 ,Auto ))[- train ]^2)</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Code: </a:t>
            </a:r>
            <a:r>
              <a:rPr lang="en-US" i="1" dirty="0" smtClean="0"/>
              <a:t>Leave-One-Out </a:t>
            </a:r>
            <a:r>
              <a:rPr lang="en-US" i="1" dirty="0" smtClean="0"/>
              <a:t>Cross-Validation</a:t>
            </a:r>
            <a:endParaRPr lang="zh-CN" altLang="en-US" dirty="0"/>
          </a:p>
        </p:txBody>
      </p:sp>
      <p:sp>
        <p:nvSpPr>
          <p:cNvPr id="3" name="内容占位符 2"/>
          <p:cNvSpPr>
            <a:spLocks noGrp="1"/>
          </p:cNvSpPr>
          <p:nvPr>
            <p:ph idx="1"/>
          </p:nvPr>
        </p:nvSpPr>
        <p:spPr/>
        <p:txBody>
          <a:bodyPr>
            <a:normAutofit/>
          </a:bodyPr>
          <a:lstStyle/>
          <a:p>
            <a:r>
              <a:rPr lang="en-US" altLang="zh-CN" dirty="0" smtClean="0"/>
              <a:t>library (ISLR )</a:t>
            </a:r>
          </a:p>
          <a:p>
            <a:r>
              <a:rPr lang="en-US" altLang="zh-CN" dirty="0" smtClean="0"/>
              <a:t>attach (Auto)</a:t>
            </a:r>
          </a:p>
          <a:p>
            <a:r>
              <a:rPr lang="en-US" altLang="zh-CN" dirty="0" smtClean="0"/>
              <a:t>library </a:t>
            </a:r>
            <a:r>
              <a:rPr lang="en-US" altLang="zh-CN" dirty="0" smtClean="0"/>
              <a:t>(boot)</a:t>
            </a:r>
          </a:p>
          <a:p>
            <a:r>
              <a:rPr lang="en-US" altLang="zh-CN" dirty="0" smtClean="0"/>
              <a:t>glm.fit =</a:t>
            </a:r>
            <a:r>
              <a:rPr lang="en-US" altLang="zh-CN" dirty="0" err="1" smtClean="0"/>
              <a:t>glm</a:t>
            </a:r>
            <a:r>
              <a:rPr lang="en-US" altLang="zh-CN" dirty="0" smtClean="0"/>
              <a:t> (</a:t>
            </a:r>
            <a:r>
              <a:rPr lang="en-US" altLang="zh-CN" dirty="0" err="1" smtClean="0"/>
              <a:t>mpg~horsepower</a:t>
            </a:r>
            <a:r>
              <a:rPr lang="en-US" altLang="zh-CN" dirty="0" smtClean="0"/>
              <a:t> , data= Auto)</a:t>
            </a:r>
          </a:p>
          <a:p>
            <a:r>
              <a:rPr lang="en-US" altLang="zh-CN" dirty="0" smtClean="0"/>
              <a:t>cv.err = cv.glm (Auto ,glm.fit, K=392 </a:t>
            </a:r>
            <a:r>
              <a:rPr lang="en-US" altLang="zh-CN" dirty="0" smtClean="0"/>
              <a:t>)</a:t>
            </a:r>
          </a:p>
          <a:p>
            <a:r>
              <a:rPr lang="en-US" altLang="zh-CN" dirty="0" err="1" smtClean="0"/>
              <a:t>cv.err$delta</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Code : </a:t>
            </a:r>
            <a:r>
              <a:rPr lang="zh-CN" altLang="en-US" dirty="0" smtClean="0"/>
              <a:t> </a:t>
            </a:r>
            <a:r>
              <a:rPr lang="en-US" i="1" dirty="0" smtClean="0"/>
              <a:t>k-Fold </a:t>
            </a:r>
            <a:r>
              <a:rPr lang="en-US" i="1" dirty="0" smtClean="0"/>
              <a:t>Cross-Validation</a:t>
            </a:r>
            <a:endParaRPr lang="zh-CN" altLang="en-US" dirty="0"/>
          </a:p>
        </p:txBody>
      </p:sp>
      <p:sp>
        <p:nvSpPr>
          <p:cNvPr id="3" name="内容占位符 2"/>
          <p:cNvSpPr>
            <a:spLocks noGrp="1"/>
          </p:cNvSpPr>
          <p:nvPr>
            <p:ph idx="1"/>
          </p:nvPr>
        </p:nvSpPr>
        <p:spPr/>
        <p:txBody>
          <a:bodyPr/>
          <a:lstStyle/>
          <a:p>
            <a:r>
              <a:rPr lang="en-US" altLang="zh-CN" dirty="0" smtClean="0"/>
              <a:t>library (ISLR )</a:t>
            </a:r>
          </a:p>
          <a:p>
            <a:r>
              <a:rPr lang="en-US" altLang="zh-CN" dirty="0" smtClean="0"/>
              <a:t>attach (Auto)</a:t>
            </a:r>
          </a:p>
          <a:p>
            <a:r>
              <a:rPr lang="en-US" altLang="zh-CN" dirty="0" err="1" smtClean="0"/>
              <a:t>set.seed</a:t>
            </a:r>
            <a:r>
              <a:rPr lang="en-US" altLang="zh-CN" dirty="0" smtClean="0"/>
              <a:t> (17)</a:t>
            </a:r>
          </a:p>
          <a:p>
            <a:r>
              <a:rPr lang="en-US" altLang="zh-CN" dirty="0" smtClean="0"/>
              <a:t>cv.error.10= rep (0 ,10)</a:t>
            </a:r>
          </a:p>
          <a:p>
            <a:r>
              <a:rPr lang="en-US" altLang="zh-CN" dirty="0" smtClean="0"/>
              <a:t>for (</a:t>
            </a:r>
            <a:r>
              <a:rPr lang="en-US" altLang="zh-CN" dirty="0" err="1" smtClean="0"/>
              <a:t>i</a:t>
            </a:r>
            <a:r>
              <a:rPr lang="en-US" altLang="zh-CN" dirty="0" smtClean="0"/>
              <a:t> in 1:10) {</a:t>
            </a:r>
          </a:p>
          <a:p>
            <a:r>
              <a:rPr lang="en-US" altLang="zh-CN" dirty="0" smtClean="0"/>
              <a:t>glm.fit =</a:t>
            </a:r>
            <a:r>
              <a:rPr lang="en-US" altLang="zh-CN" dirty="0" err="1" smtClean="0"/>
              <a:t>glm</a:t>
            </a:r>
            <a:r>
              <a:rPr lang="en-US" altLang="zh-CN" dirty="0" smtClean="0"/>
              <a:t> (</a:t>
            </a:r>
            <a:r>
              <a:rPr lang="en-US" altLang="zh-CN" dirty="0" err="1" smtClean="0"/>
              <a:t>mpg~poly</a:t>
            </a:r>
            <a:r>
              <a:rPr lang="en-US" altLang="zh-CN" dirty="0" smtClean="0"/>
              <a:t>( horsepower ,</a:t>
            </a:r>
            <a:r>
              <a:rPr lang="en-US" altLang="zh-CN" dirty="0" err="1" smtClean="0"/>
              <a:t>i</a:t>
            </a:r>
            <a:r>
              <a:rPr lang="en-US" altLang="zh-CN" dirty="0" smtClean="0"/>
              <a:t>),data=Auto )</a:t>
            </a:r>
          </a:p>
          <a:p>
            <a:r>
              <a:rPr lang="en-US" altLang="zh-CN" dirty="0" smtClean="0"/>
              <a:t>cv.error.10[</a:t>
            </a:r>
            <a:r>
              <a:rPr lang="en-US" altLang="zh-CN" dirty="0" err="1" smtClean="0"/>
              <a:t>i</a:t>
            </a:r>
            <a:r>
              <a:rPr lang="en-US" altLang="zh-CN" dirty="0" smtClean="0"/>
              <a:t>]= cv.glm (Auto ,glm.fit , K =10) $delta [1]</a:t>
            </a:r>
          </a:p>
          <a:p>
            <a:r>
              <a:rPr lang="en-US" altLang="zh-CN" dirty="0" smtClean="0"/>
              <a:t>}</a:t>
            </a:r>
          </a:p>
          <a:p>
            <a:r>
              <a:rPr lang="en-US" altLang="zh-CN" dirty="0" smtClean="0"/>
              <a:t>cv.error.10</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Code : </a:t>
            </a:r>
            <a:r>
              <a:rPr lang="en-US" dirty="0" smtClean="0"/>
              <a:t>Estimating </a:t>
            </a:r>
            <a:r>
              <a:rPr lang="en-US" dirty="0" smtClean="0"/>
              <a:t>the Accuracy of a Statistic of </a:t>
            </a:r>
            <a:r>
              <a:rPr lang="en-US" dirty="0" smtClean="0"/>
              <a:t>Interest by bootstrap</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library (ISLR )</a:t>
            </a:r>
          </a:p>
          <a:p>
            <a:endParaRPr lang="en-US" altLang="zh-CN" dirty="0" smtClean="0"/>
          </a:p>
          <a:p>
            <a:r>
              <a:rPr lang="en-US" altLang="zh-CN" dirty="0" err="1" smtClean="0"/>
              <a:t>alpha.fn</a:t>
            </a:r>
            <a:r>
              <a:rPr lang="en-US" altLang="zh-CN" dirty="0" smtClean="0"/>
              <a:t>= function (data , index ){</a:t>
            </a:r>
          </a:p>
          <a:p>
            <a:r>
              <a:rPr lang="en-US" altLang="zh-CN" dirty="0" smtClean="0"/>
              <a:t>X= </a:t>
            </a:r>
            <a:r>
              <a:rPr lang="en-US" altLang="zh-CN" dirty="0" err="1" smtClean="0"/>
              <a:t>data$X</a:t>
            </a:r>
            <a:r>
              <a:rPr lang="en-US" altLang="zh-CN" dirty="0" smtClean="0"/>
              <a:t> [ index ]</a:t>
            </a:r>
          </a:p>
          <a:p>
            <a:r>
              <a:rPr lang="en-US" altLang="zh-CN" dirty="0" smtClean="0"/>
              <a:t>Y= </a:t>
            </a:r>
            <a:r>
              <a:rPr lang="en-US" altLang="zh-CN" dirty="0" err="1" smtClean="0"/>
              <a:t>data$Y</a:t>
            </a:r>
            <a:r>
              <a:rPr lang="en-US" altLang="zh-CN" dirty="0" smtClean="0"/>
              <a:t> [ index ]</a:t>
            </a:r>
          </a:p>
          <a:p>
            <a:r>
              <a:rPr lang="en-US" altLang="zh-CN" dirty="0" smtClean="0"/>
              <a:t>return (( </a:t>
            </a:r>
            <a:r>
              <a:rPr lang="en-US" altLang="zh-CN" dirty="0" err="1" smtClean="0"/>
              <a:t>var</a:t>
            </a:r>
            <a:r>
              <a:rPr lang="en-US" altLang="zh-CN" dirty="0" smtClean="0"/>
              <a:t> (Y)-</a:t>
            </a:r>
            <a:r>
              <a:rPr lang="en-US" altLang="zh-CN" dirty="0" err="1" smtClean="0"/>
              <a:t>cov</a:t>
            </a:r>
            <a:r>
              <a:rPr lang="en-US" altLang="zh-CN" dirty="0" smtClean="0"/>
              <a:t> (X,Y))/( </a:t>
            </a:r>
            <a:r>
              <a:rPr lang="en-US" altLang="zh-CN" dirty="0" err="1" smtClean="0"/>
              <a:t>var</a:t>
            </a:r>
            <a:r>
              <a:rPr lang="en-US" altLang="zh-CN" dirty="0" smtClean="0"/>
              <a:t> (X)+ </a:t>
            </a:r>
            <a:r>
              <a:rPr lang="en-US" altLang="zh-CN" dirty="0" err="1" smtClean="0"/>
              <a:t>var</a:t>
            </a:r>
            <a:r>
              <a:rPr lang="en-US" altLang="zh-CN" dirty="0" smtClean="0"/>
              <a:t> (Y) -2* </a:t>
            </a:r>
            <a:r>
              <a:rPr lang="en-US" altLang="zh-CN" dirty="0" err="1" smtClean="0"/>
              <a:t>cov</a:t>
            </a:r>
            <a:r>
              <a:rPr lang="en-US" altLang="zh-CN" dirty="0" smtClean="0"/>
              <a:t> (X,Y)))</a:t>
            </a:r>
          </a:p>
          <a:p>
            <a:r>
              <a:rPr lang="en-US" altLang="zh-CN" dirty="0" smtClean="0"/>
              <a:t>}</a:t>
            </a:r>
          </a:p>
          <a:p>
            <a:endParaRPr lang="en-US" altLang="zh-CN" dirty="0" smtClean="0"/>
          </a:p>
          <a:p>
            <a:r>
              <a:rPr lang="en-US" altLang="zh-CN" dirty="0" err="1" smtClean="0"/>
              <a:t>alpha.fn</a:t>
            </a:r>
            <a:r>
              <a:rPr lang="en-US" altLang="zh-CN" dirty="0" smtClean="0"/>
              <a:t>( Portfolio ,1:100)</a:t>
            </a:r>
          </a:p>
          <a:p>
            <a:r>
              <a:rPr lang="en-US" altLang="zh-CN" dirty="0" err="1" smtClean="0"/>
              <a:t>set.seed</a:t>
            </a:r>
            <a:r>
              <a:rPr lang="en-US" altLang="zh-CN" dirty="0" smtClean="0"/>
              <a:t> (1)</a:t>
            </a:r>
          </a:p>
          <a:p>
            <a:r>
              <a:rPr lang="en-US" altLang="zh-CN" dirty="0" err="1" smtClean="0"/>
              <a:t>alpha.fn</a:t>
            </a:r>
            <a:r>
              <a:rPr lang="en-US" altLang="zh-CN" dirty="0" smtClean="0"/>
              <a:t>( Portfolio ,sample (100 ,100 , replace =T))</a:t>
            </a:r>
          </a:p>
          <a:p>
            <a:endParaRPr lang="en-US" altLang="zh-CN" dirty="0" smtClean="0"/>
          </a:p>
          <a:p>
            <a:r>
              <a:rPr lang="en-US" altLang="zh-CN" dirty="0" smtClean="0"/>
              <a:t>boot(Portfolio , </a:t>
            </a:r>
            <a:r>
              <a:rPr lang="en-US" altLang="zh-CN" dirty="0" err="1" smtClean="0"/>
              <a:t>alpha.fn</a:t>
            </a:r>
            <a:r>
              <a:rPr lang="en-US" altLang="zh-CN" dirty="0" smtClean="0"/>
              <a:t> ,R =1000)</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Code : </a:t>
            </a:r>
            <a:r>
              <a:rPr lang="en-US" dirty="0" smtClean="0"/>
              <a:t>Estimating the Accuracy of a Linear Regression </a:t>
            </a:r>
            <a:r>
              <a:rPr lang="en-US" dirty="0" smtClean="0"/>
              <a:t>Model by bootstrap</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library (ISLR )</a:t>
            </a:r>
          </a:p>
          <a:p>
            <a:endParaRPr lang="en-US" altLang="zh-CN" dirty="0" smtClean="0"/>
          </a:p>
          <a:p>
            <a:r>
              <a:rPr lang="en-US" altLang="zh-CN" dirty="0" err="1" smtClean="0"/>
              <a:t>boot.fn</a:t>
            </a:r>
            <a:r>
              <a:rPr lang="en-US" altLang="zh-CN" dirty="0" smtClean="0"/>
              <a:t>= function(data ,index)</a:t>
            </a:r>
          </a:p>
          <a:p>
            <a:r>
              <a:rPr lang="en-US" altLang="zh-CN" dirty="0" smtClean="0"/>
              <a:t>return (</a:t>
            </a:r>
            <a:r>
              <a:rPr lang="en-US" altLang="zh-CN" dirty="0" err="1" smtClean="0"/>
              <a:t>coef</a:t>
            </a:r>
            <a:r>
              <a:rPr lang="en-US" altLang="zh-CN" dirty="0" smtClean="0"/>
              <a:t>(lm(</a:t>
            </a:r>
            <a:r>
              <a:rPr lang="en-US" altLang="zh-CN" dirty="0" err="1" smtClean="0"/>
              <a:t>mpg~horsepower</a:t>
            </a:r>
            <a:r>
              <a:rPr lang="en-US" altLang="zh-CN" dirty="0" smtClean="0"/>
              <a:t> , data=data , subset = index )))</a:t>
            </a:r>
          </a:p>
          <a:p>
            <a:endParaRPr lang="en-US" altLang="zh-CN" dirty="0" smtClean="0"/>
          </a:p>
          <a:p>
            <a:r>
              <a:rPr lang="en-US" altLang="zh-CN" dirty="0" err="1" smtClean="0"/>
              <a:t>boot.fn</a:t>
            </a:r>
            <a:r>
              <a:rPr lang="en-US" altLang="zh-CN" dirty="0" smtClean="0"/>
              <a:t>( Auto ,1:392)</a:t>
            </a:r>
          </a:p>
          <a:p>
            <a:endParaRPr lang="en-US" altLang="zh-CN" dirty="0" smtClean="0"/>
          </a:p>
          <a:p>
            <a:r>
              <a:rPr lang="en-US" altLang="zh-CN" dirty="0" err="1" smtClean="0"/>
              <a:t>set.seed</a:t>
            </a:r>
            <a:r>
              <a:rPr lang="en-US" altLang="zh-CN" dirty="0" smtClean="0"/>
              <a:t> (1)</a:t>
            </a:r>
          </a:p>
          <a:p>
            <a:r>
              <a:rPr lang="en-US" altLang="zh-CN" dirty="0" err="1" smtClean="0"/>
              <a:t>boot.fn</a:t>
            </a:r>
            <a:r>
              <a:rPr lang="en-US" altLang="zh-CN" dirty="0" smtClean="0"/>
              <a:t>(Auto ,sample (392 ,392 , replace =T))</a:t>
            </a:r>
          </a:p>
          <a:p>
            <a:endParaRPr lang="en-US" altLang="zh-CN" dirty="0" smtClean="0"/>
          </a:p>
          <a:p>
            <a:r>
              <a:rPr lang="en-US" altLang="zh-CN" dirty="0" smtClean="0"/>
              <a:t>boot(Auto ,</a:t>
            </a:r>
            <a:r>
              <a:rPr lang="en-US" altLang="zh-CN" dirty="0" err="1" smtClean="0"/>
              <a:t>boot.fn</a:t>
            </a:r>
            <a:r>
              <a:rPr lang="en-US" altLang="zh-CN" dirty="0" smtClean="0"/>
              <a:t> ,1000)</a:t>
            </a:r>
          </a:p>
          <a:p>
            <a:endParaRPr lang="en-US" altLang="zh-CN" dirty="0" smtClean="0"/>
          </a:p>
          <a:p>
            <a:r>
              <a:rPr lang="en-US" altLang="zh-CN" dirty="0" smtClean="0"/>
              <a:t>summary (lm(</a:t>
            </a:r>
            <a:r>
              <a:rPr lang="en-US" altLang="zh-CN" dirty="0" err="1" smtClean="0"/>
              <a:t>mpg~horsepower</a:t>
            </a:r>
            <a:r>
              <a:rPr lang="en-US" altLang="zh-CN" dirty="0" smtClean="0"/>
              <a:t> ,data =Auto))$</a:t>
            </a:r>
            <a:r>
              <a:rPr lang="en-US" altLang="zh-CN" dirty="0" err="1" smtClean="0"/>
              <a:t>coef</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5.1 Cross-Validation</a:t>
            </a:r>
            <a:endParaRPr lang="zh-CN" altLang="en-US" dirty="0"/>
          </a:p>
        </p:txBody>
      </p:sp>
      <p:sp>
        <p:nvSpPr>
          <p:cNvPr id="3" name="内容占位符 2"/>
          <p:cNvSpPr>
            <a:spLocks noGrp="1"/>
          </p:cNvSpPr>
          <p:nvPr>
            <p:ph idx="1"/>
          </p:nvPr>
        </p:nvSpPr>
        <p:spPr/>
        <p:txBody>
          <a:bodyPr>
            <a:normAutofit/>
          </a:bodyPr>
          <a:lstStyle/>
          <a:p>
            <a:r>
              <a:rPr lang="en-US" dirty="0" smtClean="0"/>
              <a:t>In Chapter 2 we discuss the distinction between the </a:t>
            </a:r>
            <a:r>
              <a:rPr lang="en-US" i="1" dirty="0" smtClean="0"/>
              <a:t>test error rate </a:t>
            </a:r>
            <a:r>
              <a:rPr lang="en-US" dirty="0" smtClean="0"/>
              <a:t>and the </a:t>
            </a:r>
            <a:r>
              <a:rPr lang="en-US" i="1" dirty="0" smtClean="0"/>
              <a:t>training error rate</a:t>
            </a:r>
            <a:r>
              <a:rPr lang="en-US" dirty="0" smtClean="0"/>
              <a:t>. </a:t>
            </a:r>
            <a:br>
              <a:rPr lang="en-US" dirty="0" smtClean="0"/>
            </a:br>
            <a:r>
              <a:rPr lang="en-US" dirty="0" smtClean="0"/>
              <a:t/>
            </a:r>
            <a:br>
              <a:rPr lang="en-US" dirty="0" smtClean="0"/>
            </a:br>
            <a:r>
              <a:rPr lang="en-US" dirty="0" smtClean="0"/>
              <a:t>Given a data set, the use of a particular statistical learning method is warranted if it results in a low test error. The test error can be easily calculated if a designated test set is available.</a:t>
            </a:r>
          </a:p>
          <a:p>
            <a:endParaRPr lang="en-US" dirty="0" smtClean="0"/>
          </a:p>
          <a:p>
            <a:r>
              <a:rPr lang="en-US" dirty="0" smtClean="0"/>
              <a:t>The training error rate often is quite different from the</a:t>
            </a:r>
            <a:br>
              <a:rPr lang="en-US" dirty="0" smtClean="0"/>
            </a:br>
            <a:r>
              <a:rPr lang="en-US" dirty="0" smtClean="0"/>
              <a:t>test error rate, and in particular the former can dramatically underestimate the latter.</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Some methods make a mathematical adjustment to the training error rate in order to estimate the test error rate. Such approaches are discussed in Chapter 6.</a:t>
            </a:r>
            <a:br>
              <a:rPr lang="en-US" dirty="0" smtClean="0"/>
            </a:br>
            <a:endParaRPr lang="en-US" dirty="0" smtClean="0"/>
          </a:p>
          <a:p>
            <a:r>
              <a:rPr lang="en-US" dirty="0" smtClean="0"/>
              <a:t>In this section, we instead consider a class of methods that estimate the test error rate by </a:t>
            </a:r>
            <a:r>
              <a:rPr lang="en-US" i="1" dirty="0" smtClean="0"/>
              <a:t>holding out </a:t>
            </a:r>
            <a:r>
              <a:rPr lang="en-US" dirty="0" smtClean="0"/>
              <a:t>a subset of the training observations from the fitting process, and then applying the statistical learning method to those held out observations.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5.1.1 The Validation Set Approach</a:t>
            </a:r>
            <a:endParaRPr lang="zh-CN" altLang="en-US" dirty="0"/>
          </a:p>
        </p:txBody>
      </p:sp>
      <p:sp>
        <p:nvSpPr>
          <p:cNvPr id="3" name="内容占位符 2"/>
          <p:cNvSpPr>
            <a:spLocks noGrp="1"/>
          </p:cNvSpPr>
          <p:nvPr>
            <p:ph idx="1"/>
          </p:nvPr>
        </p:nvSpPr>
        <p:spPr>
          <a:xfrm>
            <a:off x="457200" y="3205779"/>
            <a:ext cx="8229600" cy="3271221"/>
          </a:xfrm>
        </p:spPr>
        <p:txBody>
          <a:bodyPr>
            <a:normAutofit fontScale="92500" lnSpcReduction="10000"/>
          </a:bodyPr>
          <a:lstStyle/>
          <a:p>
            <a:r>
              <a:rPr lang="en-US" dirty="0" smtClean="0"/>
              <a:t>It involves randomly dividing the available set of observations into two parts, a </a:t>
            </a:r>
            <a:r>
              <a:rPr lang="en-US" i="1" dirty="0" smtClean="0"/>
              <a:t>training set </a:t>
            </a:r>
            <a:r>
              <a:rPr lang="en-US" dirty="0" smtClean="0"/>
              <a:t>and a </a:t>
            </a:r>
            <a:r>
              <a:rPr lang="en-US" i="1" dirty="0" smtClean="0"/>
              <a:t>validation set </a:t>
            </a:r>
            <a:r>
              <a:rPr lang="en-US" dirty="0" smtClean="0"/>
              <a:t>or </a:t>
            </a:r>
            <a:r>
              <a:rPr lang="en-US" i="1" dirty="0" smtClean="0"/>
              <a:t>hold-out set</a:t>
            </a:r>
            <a:r>
              <a:rPr lang="en-US" dirty="0" smtClean="0"/>
              <a:t>. </a:t>
            </a:r>
          </a:p>
          <a:p>
            <a:endParaRPr lang="en-US" dirty="0" smtClean="0"/>
          </a:p>
          <a:p>
            <a:r>
              <a:rPr lang="en-US" dirty="0" smtClean="0"/>
              <a:t>The model is fit on the training set, and the fitted model is used to predict the responses for the observations in the validation set. The resulting validation set error rate—typically assessed using MSE in the case of a quantitative response—provides an estimate of the test error rate.</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a:t>
            </a:fld>
            <a:endParaRPr lang="en-US"/>
          </a:p>
        </p:txBody>
      </p:sp>
      <p:pic>
        <p:nvPicPr>
          <p:cNvPr id="1026" name="Picture 2"/>
          <p:cNvPicPr>
            <a:picLocks noChangeAspect="1" noChangeArrowheads="1"/>
          </p:cNvPicPr>
          <p:nvPr/>
        </p:nvPicPr>
        <p:blipFill>
          <a:blip r:embed="rId2"/>
          <a:srcRect/>
          <a:stretch>
            <a:fillRect/>
          </a:stretch>
        </p:blipFill>
        <p:spPr bwMode="auto">
          <a:xfrm>
            <a:off x="2038350" y="1752096"/>
            <a:ext cx="5067300" cy="12668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6</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2475541"/>
            <a:ext cx="8229600" cy="312611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1.  As is shown in the right-hand panel of Figure, the validation estimate of the test error rate can be highly variable, depending on precisely which observations are included in the training set and which observations are included in the validation set.</a:t>
            </a:r>
          </a:p>
          <a:p>
            <a:endParaRPr lang="en-US" dirty="0" smtClean="0"/>
          </a:p>
          <a:p>
            <a:r>
              <a:rPr lang="en-US" dirty="0" smtClean="0"/>
              <a:t>2</a:t>
            </a:r>
            <a:r>
              <a:rPr lang="en-US" altLang="zh-CN" dirty="0" smtClean="0"/>
              <a:t>.  </a:t>
            </a:r>
            <a:r>
              <a:rPr lang="en-US" dirty="0" smtClean="0"/>
              <a:t>Since statistical methods tend to perform worse when trained on fewer observations, this suggests that the validation set error rate may tend to </a:t>
            </a:r>
            <a:r>
              <a:rPr lang="en-US" i="1" dirty="0" smtClean="0"/>
              <a:t>overestimate </a:t>
            </a:r>
            <a:r>
              <a:rPr lang="en-US" dirty="0" smtClean="0"/>
              <a:t>the test error rate for the model fit on the entire data set.</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5.1.2 Leave-One-Out Cross-Validation</a:t>
            </a:r>
            <a:endParaRPr lang="zh-CN" altLang="en-US" dirty="0"/>
          </a:p>
        </p:txBody>
      </p:sp>
      <p:sp>
        <p:nvSpPr>
          <p:cNvPr id="3" name="内容占位符 2"/>
          <p:cNvSpPr>
            <a:spLocks noGrp="1"/>
          </p:cNvSpPr>
          <p:nvPr>
            <p:ph idx="1"/>
          </p:nvPr>
        </p:nvSpPr>
        <p:spPr>
          <a:xfrm>
            <a:off x="457200" y="1600200"/>
            <a:ext cx="8229600" cy="3907715"/>
          </a:xfrm>
        </p:spPr>
        <p:txBody>
          <a:bodyPr>
            <a:noAutofit/>
          </a:bodyPr>
          <a:lstStyle/>
          <a:p>
            <a:r>
              <a:rPr lang="en-US" dirty="0" smtClean="0"/>
              <a:t>Like the validation set approach, LOOCV involves splitting the set of observations into two parts. However, instead of creating two subsets of comparable size, a single observation (</a:t>
            </a:r>
            <a:r>
              <a:rPr lang="en-US" i="1" dirty="0" smtClean="0"/>
              <a:t>x</a:t>
            </a:r>
            <a:r>
              <a:rPr lang="en-US" dirty="0" smtClean="0"/>
              <a:t>1</a:t>
            </a:r>
            <a:r>
              <a:rPr lang="en-US" i="1" dirty="0" smtClean="0"/>
              <a:t>, y</a:t>
            </a:r>
            <a:r>
              <a:rPr lang="en-US" dirty="0" smtClean="0"/>
              <a:t>1) is used for the validation set, and the remaining observations </a:t>
            </a:r>
            <a:r>
              <a:rPr lang="en-US" i="1" dirty="0" smtClean="0"/>
              <a:t>{</a:t>
            </a:r>
            <a:r>
              <a:rPr lang="en-US" dirty="0" smtClean="0"/>
              <a:t>(</a:t>
            </a:r>
            <a:r>
              <a:rPr lang="en-US" i="1" dirty="0" smtClean="0"/>
              <a:t>x</a:t>
            </a:r>
            <a:r>
              <a:rPr lang="en-US" dirty="0" smtClean="0"/>
              <a:t>2</a:t>
            </a:r>
            <a:r>
              <a:rPr lang="en-US" i="1" dirty="0" smtClean="0"/>
              <a:t>, y</a:t>
            </a:r>
            <a:r>
              <a:rPr lang="en-US" dirty="0" smtClean="0"/>
              <a:t>2)</a:t>
            </a:r>
            <a:r>
              <a:rPr lang="en-US" i="1" dirty="0" smtClean="0"/>
              <a:t>, . . . , </a:t>
            </a:r>
            <a:r>
              <a:rPr lang="en-US" dirty="0" smtClean="0"/>
              <a:t>(</a:t>
            </a:r>
            <a:r>
              <a:rPr lang="en-US" i="1" dirty="0" err="1" smtClean="0"/>
              <a:t>xn</a:t>
            </a:r>
            <a:r>
              <a:rPr lang="en-US" i="1" dirty="0" smtClean="0"/>
              <a:t>, </a:t>
            </a:r>
            <a:r>
              <a:rPr lang="en-US" i="1" dirty="0" err="1" smtClean="0"/>
              <a:t>yn</a:t>
            </a:r>
            <a:r>
              <a:rPr lang="en-US" dirty="0" smtClean="0"/>
              <a:t>)</a:t>
            </a:r>
            <a:r>
              <a:rPr lang="en-US" i="1" dirty="0" smtClean="0"/>
              <a:t>} </a:t>
            </a:r>
            <a:r>
              <a:rPr lang="en-US" dirty="0" smtClean="0"/>
              <a:t>make up the training set.</a:t>
            </a:r>
          </a:p>
          <a:p>
            <a:r>
              <a:rPr lang="en-US" dirty="0" smtClean="0"/>
              <a:t>Since (</a:t>
            </a:r>
            <a:r>
              <a:rPr lang="en-US" i="1" dirty="0" smtClean="0"/>
              <a:t>x</a:t>
            </a:r>
            <a:r>
              <a:rPr lang="en-US" dirty="0" smtClean="0"/>
              <a:t>1</a:t>
            </a:r>
            <a:r>
              <a:rPr lang="en-US" i="1" dirty="0" smtClean="0"/>
              <a:t>, y</a:t>
            </a:r>
            <a:r>
              <a:rPr lang="en-US" dirty="0" smtClean="0"/>
              <a:t>1) was not used in the fitting process, MSE1 =(</a:t>
            </a:r>
            <a:r>
              <a:rPr lang="en-US" i="1" dirty="0" smtClean="0"/>
              <a:t>y</a:t>
            </a:r>
            <a:r>
              <a:rPr lang="en-US" dirty="0" smtClean="0"/>
              <a:t>1 </a:t>
            </a:r>
            <a:r>
              <a:rPr lang="en-US" i="1" dirty="0" smtClean="0"/>
              <a:t>− y </a:t>
            </a:r>
            <a:r>
              <a:rPr lang="en-US" dirty="0" smtClean="0"/>
              <a:t>ˆ1)^2 provides an approximately unbiased estimate for the test error. Repeating this approach </a:t>
            </a:r>
            <a:r>
              <a:rPr lang="en-US" i="1" dirty="0" smtClean="0"/>
              <a:t>n </a:t>
            </a:r>
            <a:r>
              <a:rPr lang="en-US" dirty="0" smtClean="0"/>
              <a:t>times produces </a:t>
            </a:r>
            <a:r>
              <a:rPr lang="en-US" i="1" dirty="0" smtClean="0"/>
              <a:t>n </a:t>
            </a:r>
            <a:r>
              <a:rPr lang="en-US" dirty="0" smtClean="0"/>
              <a:t>squared errors, MSE1</a:t>
            </a:r>
            <a:r>
              <a:rPr lang="en-US" i="1" dirty="0" smtClean="0"/>
              <a:t>, . . . , </a:t>
            </a:r>
            <a:r>
              <a:rPr lang="en-US" dirty="0" err="1" smtClean="0"/>
              <a:t>MSE</a:t>
            </a:r>
            <a:r>
              <a:rPr lang="en-US" i="1" dirty="0" err="1" smtClean="0"/>
              <a:t>n</a:t>
            </a:r>
            <a:r>
              <a:rPr lang="en-US" dirty="0" smtClean="0"/>
              <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8</a:t>
            </a:fld>
            <a:endParaRPr lang="en-US"/>
          </a:p>
        </p:txBody>
      </p:sp>
      <p:pic>
        <p:nvPicPr>
          <p:cNvPr id="2051" name="Picture 3"/>
          <p:cNvPicPr>
            <a:picLocks noChangeAspect="1" noChangeArrowheads="1"/>
          </p:cNvPicPr>
          <p:nvPr/>
        </p:nvPicPr>
        <p:blipFill>
          <a:blip r:embed="rId2"/>
          <a:srcRect/>
          <a:stretch>
            <a:fillRect/>
          </a:stretch>
        </p:blipFill>
        <p:spPr bwMode="auto">
          <a:xfrm>
            <a:off x="3429000" y="5669337"/>
            <a:ext cx="2333625" cy="7905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9</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128712" y="2252662"/>
            <a:ext cx="6886575" cy="35718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1786</TotalTime>
  <Words>1501</Words>
  <Application>Microsoft Macintosh PowerPoint</Application>
  <PresentationFormat>全屏显示(4:3)</PresentationFormat>
  <Paragraphs>208</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Clarity</vt:lpstr>
      <vt:lpstr> chapter 5 resample methods</vt:lpstr>
      <vt:lpstr>幻灯片 2</vt:lpstr>
      <vt:lpstr>5.1 Cross-Validation</vt:lpstr>
      <vt:lpstr>幻灯片 4</vt:lpstr>
      <vt:lpstr>5.1.1 The Validation Set Approach</vt:lpstr>
      <vt:lpstr>幻灯片 6</vt:lpstr>
      <vt:lpstr>幻灯片 7</vt:lpstr>
      <vt:lpstr>5.1.2 Leave-One-Out Cross-Validation</vt:lpstr>
      <vt:lpstr>幻灯片 9</vt:lpstr>
      <vt:lpstr>LOOCV’s major advantages</vt:lpstr>
      <vt:lpstr>幻灯片 11</vt:lpstr>
      <vt:lpstr>5.1.3 k-Fold Cross-Validation</vt:lpstr>
      <vt:lpstr>幻灯片 13</vt:lpstr>
      <vt:lpstr>幻灯片 14</vt:lpstr>
      <vt:lpstr>Our goal to perform cross-validation</vt:lpstr>
      <vt:lpstr>5.1.4 Bias-Variance Trade-Off for k-Fold Cross-Validation</vt:lpstr>
      <vt:lpstr>LOOCV has higher variance than does k-fold CV with k &lt; n</vt:lpstr>
      <vt:lpstr>5.1.5 Cross-Validation on Classification Problems</vt:lpstr>
      <vt:lpstr>幻灯片 19</vt:lpstr>
      <vt:lpstr>5.2 The Bootstrap</vt:lpstr>
      <vt:lpstr>A toy example </vt:lpstr>
      <vt:lpstr>幻灯片 22</vt:lpstr>
      <vt:lpstr>幻灯片 23</vt:lpstr>
      <vt:lpstr>幻灯片 24</vt:lpstr>
      <vt:lpstr>Code : The Validation Set Approach</vt:lpstr>
      <vt:lpstr>Code: Leave-One-Out Cross-Validation</vt:lpstr>
      <vt:lpstr>Code :  k-Fold Cross-Validation</vt:lpstr>
      <vt:lpstr>Code : Estimating the Accuracy of a Statistic of Interest by bootstrap</vt:lpstr>
      <vt:lpstr>Code : Estimating the Accuracy of a Linear Regression Model by bootstrap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QINLEI</cp:lastModifiedBy>
  <cp:revision>101</cp:revision>
  <dcterms:created xsi:type="dcterms:W3CDTF">2013-08-14T17:09:52Z</dcterms:created>
  <dcterms:modified xsi:type="dcterms:W3CDTF">2016-12-11T09:24:01Z</dcterms:modified>
</cp:coreProperties>
</file>