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slides/slide5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64"/>
  </p:notesMasterIdLst>
  <p:handoutMasterIdLst>
    <p:handoutMasterId r:id="rId65"/>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90" r:id="rId35"/>
    <p:sldId id="289" r:id="rId36"/>
    <p:sldId id="291" r:id="rId37"/>
    <p:sldId id="292" r:id="rId38"/>
    <p:sldId id="293" r:id="rId39"/>
    <p:sldId id="294" r:id="rId40"/>
    <p:sldId id="295" r:id="rId41"/>
    <p:sldId id="296" r:id="rId42"/>
    <p:sldId id="298" r:id="rId43"/>
    <p:sldId id="308" r:id="rId44"/>
    <p:sldId id="309" r:id="rId45"/>
    <p:sldId id="310" r:id="rId46"/>
    <p:sldId id="299" r:id="rId47"/>
    <p:sldId id="300" r:id="rId48"/>
    <p:sldId id="301" r:id="rId49"/>
    <p:sldId id="302" r:id="rId50"/>
    <p:sldId id="303" r:id="rId51"/>
    <p:sldId id="311" r:id="rId52"/>
    <p:sldId id="317" r:id="rId53"/>
    <p:sldId id="312" r:id="rId54"/>
    <p:sldId id="318" r:id="rId55"/>
    <p:sldId id="313" r:id="rId56"/>
    <p:sldId id="319" r:id="rId57"/>
    <p:sldId id="314" r:id="rId58"/>
    <p:sldId id="320" r:id="rId59"/>
    <p:sldId id="315" r:id="rId60"/>
    <p:sldId id="321" r:id="rId61"/>
    <p:sldId id="316" r:id="rId62"/>
    <p:sldId id="322" r:id="rId6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snapToObjects="1">
      <p:cViewPr>
        <p:scale>
          <a:sx n="75" d="100"/>
          <a:sy n="75" d="100"/>
        </p:scale>
        <p:origin x="-1668" y="-396"/>
      </p:cViewPr>
      <p:guideLst>
        <p:guide orient="horz" pos="2160"/>
        <p:guide pos="2880"/>
      </p:guideLst>
    </p:cSldViewPr>
  </p:slideViewPr>
  <p:notesTextViewPr>
    <p:cViewPr>
      <p:scale>
        <a:sx n="100" d="100"/>
        <a:sy n="100" d="100"/>
      </p:scale>
      <p:origin x="0" y="0"/>
    </p:cViewPr>
  </p:notesTextViewPr>
  <p:notesViewPr>
    <p:cSldViewPr snapToGrid="0" snapToObjects="1">
      <p:cViewPr varScale="1">
        <p:scale>
          <a:sx n="71" d="100"/>
          <a:sy n="71" d="100"/>
        </p:scale>
        <p:origin x="-3084" y="-10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D7E8512-46FF-9144-B6D0-F09FCB254923}" type="datetimeFigureOut">
              <a:rPr lang="en-US" smtClean="0"/>
              <a:pPr/>
              <a:t>3/17/2017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154E81A-39C2-084B-BE9D-C476A0ABD3FE}" type="slidenum">
              <a:rPr lang="en-US" smtClean="0"/>
              <a:pPr/>
              <a:t>‹#›</a:t>
            </a:fld>
            <a:endParaRPr lang="en-US"/>
          </a:p>
        </p:txBody>
      </p:sp>
    </p:spTree>
    <p:extLst>
      <p:ext uri="{BB962C8B-B14F-4D97-AF65-F5344CB8AC3E}">
        <p14:creationId xmlns:p14="http://schemas.microsoft.com/office/powerpoint/2010/main" xmlns="" val="397168390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69229E4-8C84-D14C-8F54-10091F8FE9AA}" type="datetimeFigureOut">
              <a:rPr lang="en-US" smtClean="0"/>
              <a:pPr/>
              <a:t>3/17/2017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7ECB1AF-59EE-F24F-A58C-F1DD8DEE8755}" type="slidenum">
              <a:rPr lang="en-US" smtClean="0"/>
              <a:pPr/>
              <a:t>‹#›</a:t>
            </a:fld>
            <a:endParaRPr lang="en-US"/>
          </a:p>
        </p:txBody>
      </p:sp>
    </p:spTree>
    <p:extLst>
      <p:ext uri="{BB962C8B-B14F-4D97-AF65-F5344CB8AC3E}">
        <p14:creationId xmlns:p14="http://schemas.microsoft.com/office/powerpoint/2010/main" xmlns="" val="385281502"/>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6F71506-DFD7-4144-A985-621C55F5F4AC}" type="datetime1">
              <a:rPr lang="en-US" altLang="zh-CN" smtClean="0"/>
              <a:pPr/>
              <a:t>3/17/2017</a:t>
            </a:fld>
            <a:endParaRPr lang="en-US"/>
          </a:p>
        </p:txBody>
      </p:sp>
      <p:sp>
        <p:nvSpPr>
          <p:cNvPr id="5" name="Footer Placeholder 4"/>
          <p:cNvSpPr>
            <a:spLocks noGrp="1"/>
          </p:cNvSpPr>
          <p:nvPr>
            <p:ph type="ftr" sz="quarter" idx="11"/>
          </p:nvPr>
        </p:nvSpPr>
        <p:spPr/>
        <p:txBody>
          <a:bodyPr/>
          <a:lstStyle/>
          <a:p>
            <a:r>
              <a:rPr lang="zh-CN" altLang="en-US" dirty="0" smtClean="0"/>
              <a:t>数据挖掘与统计计算</a:t>
            </a:r>
            <a:endParaRPr lang="en-US" dirty="0"/>
          </a:p>
        </p:txBody>
      </p:sp>
      <p:sp>
        <p:nvSpPr>
          <p:cNvPr id="6" name="Slide Number Placeholder 5"/>
          <p:cNvSpPr>
            <a:spLocks noGrp="1"/>
          </p:cNvSpPr>
          <p:nvPr>
            <p:ph type="sldNum" sz="quarter" idx="12"/>
          </p:nvPr>
        </p:nvSpPr>
        <p:spPr/>
        <p:txBody>
          <a:bodyPr/>
          <a:lstStyle/>
          <a:p>
            <a:fld id="{E4FFCA10-EE3F-AF4E-9EA4-E5CA2D91A1E4}" type="slidenum">
              <a:rPr lang="en-US" smtClean="0"/>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52F6900-0EC9-4B17-B2EC-7716E563C604}" type="datetime1">
              <a:rPr lang="en-US" altLang="zh-CN" smtClean="0"/>
              <a:pPr/>
              <a:t>3/17/2017</a:t>
            </a:fld>
            <a:endParaRPr lang="en-US"/>
          </a:p>
        </p:txBody>
      </p:sp>
      <p:sp>
        <p:nvSpPr>
          <p:cNvPr id="5" name="Footer Placeholder 4"/>
          <p:cNvSpPr>
            <a:spLocks noGrp="1"/>
          </p:cNvSpPr>
          <p:nvPr>
            <p:ph type="ftr" sz="quarter" idx="11"/>
          </p:nvPr>
        </p:nvSpPr>
        <p:spPr/>
        <p:txBody>
          <a:bodyPr/>
          <a:lstStyle/>
          <a:p>
            <a:r>
              <a:rPr lang="zh-CN" altLang="en-US" dirty="0" smtClean="0"/>
              <a:t>数据挖掘与统计计算</a:t>
            </a:r>
            <a:endParaRPr lang="en-US" dirty="0"/>
          </a:p>
        </p:txBody>
      </p:sp>
      <p:sp>
        <p:nvSpPr>
          <p:cNvPr id="6" name="Slide Number Placeholder 5"/>
          <p:cNvSpPr>
            <a:spLocks noGrp="1"/>
          </p:cNvSpPr>
          <p:nvPr>
            <p:ph type="sldNum" sz="quarter" idx="12"/>
          </p:nvPr>
        </p:nvSpPr>
        <p:spPr/>
        <p:txBody>
          <a:bodyPr/>
          <a:lstStyle/>
          <a:p>
            <a:fld id="{E4FFCA10-EE3F-AF4E-9EA4-E5CA2D91A1E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6B919D3-6B3A-49C3-9D4D-B18B1BD6EFD3}" type="datetime1">
              <a:rPr lang="en-US" altLang="zh-CN" smtClean="0"/>
              <a:pPr/>
              <a:t>3/17/2017</a:t>
            </a:fld>
            <a:endParaRPr lang="en-US"/>
          </a:p>
        </p:txBody>
      </p:sp>
      <p:sp>
        <p:nvSpPr>
          <p:cNvPr id="5" name="Footer Placeholder 4"/>
          <p:cNvSpPr>
            <a:spLocks noGrp="1"/>
          </p:cNvSpPr>
          <p:nvPr>
            <p:ph type="ftr" sz="quarter" idx="11"/>
          </p:nvPr>
        </p:nvSpPr>
        <p:spPr/>
        <p:txBody>
          <a:bodyPr/>
          <a:lstStyle/>
          <a:p>
            <a:r>
              <a:rPr lang="zh-CN" altLang="en-US" dirty="0" smtClean="0"/>
              <a:t>数据挖掘与统计计算</a:t>
            </a:r>
            <a:endParaRPr lang="en-US" dirty="0"/>
          </a:p>
        </p:txBody>
      </p:sp>
      <p:sp>
        <p:nvSpPr>
          <p:cNvPr id="6" name="Slide Number Placeholder 5"/>
          <p:cNvSpPr>
            <a:spLocks noGrp="1"/>
          </p:cNvSpPr>
          <p:nvPr>
            <p:ph type="sldNum" sz="quarter" idx="12"/>
          </p:nvPr>
        </p:nvSpPr>
        <p:spPr/>
        <p:txBody>
          <a:bodyPr/>
          <a:lstStyle/>
          <a:p>
            <a:fld id="{E4FFCA10-EE3F-AF4E-9EA4-E5CA2D91A1E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BA7B828A-EF6C-4681-9239-DF408D87EE6F}" type="datetime1">
              <a:rPr lang="en-US" altLang="zh-CN" smtClean="0"/>
              <a:pPr/>
              <a:t>3/17/2017</a:t>
            </a:fld>
            <a:endParaRPr lang="en-US" dirty="0"/>
          </a:p>
        </p:txBody>
      </p:sp>
      <p:sp>
        <p:nvSpPr>
          <p:cNvPr id="5" name="Footer Placeholder 4"/>
          <p:cNvSpPr>
            <a:spLocks noGrp="1"/>
          </p:cNvSpPr>
          <p:nvPr>
            <p:ph type="ftr" sz="quarter" idx="11"/>
          </p:nvPr>
        </p:nvSpPr>
        <p:spPr/>
        <p:txBody>
          <a:bodyPr/>
          <a:lstStyle/>
          <a:p>
            <a:r>
              <a:rPr lang="zh-CN" altLang="en-US" dirty="0" smtClean="0"/>
              <a:t>数据挖掘与统计计算</a:t>
            </a:r>
            <a:endParaRPr lang="en-US" dirty="0"/>
          </a:p>
        </p:txBody>
      </p:sp>
      <p:sp>
        <p:nvSpPr>
          <p:cNvPr id="6" name="Slide Number Placeholder 5"/>
          <p:cNvSpPr>
            <a:spLocks noGrp="1"/>
          </p:cNvSpPr>
          <p:nvPr>
            <p:ph type="sldNum" sz="quarter" idx="12"/>
          </p:nvPr>
        </p:nvSpPr>
        <p:spPr/>
        <p:txBody>
          <a:bodyPr/>
          <a:lstStyle/>
          <a:p>
            <a:fld id="{E4FFCA10-EE3F-AF4E-9EA4-E5CA2D91A1E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26A9A32-309B-44E8-A119-C36436A5A585}" type="datetime1">
              <a:rPr lang="en-US" altLang="zh-CN" smtClean="0"/>
              <a:pPr/>
              <a:t>3/17/2017</a:t>
            </a:fld>
            <a:endParaRPr lang="en-US"/>
          </a:p>
        </p:txBody>
      </p:sp>
      <p:sp>
        <p:nvSpPr>
          <p:cNvPr id="5" name="Footer Placeholder 4"/>
          <p:cNvSpPr>
            <a:spLocks noGrp="1"/>
          </p:cNvSpPr>
          <p:nvPr>
            <p:ph type="ftr" sz="quarter" idx="11"/>
          </p:nvPr>
        </p:nvSpPr>
        <p:spPr/>
        <p:txBody>
          <a:bodyPr/>
          <a:lstStyle/>
          <a:p>
            <a:r>
              <a:rPr lang="zh-CN" altLang="en-US" dirty="0" smtClean="0"/>
              <a:t>数据挖掘与统计计算</a:t>
            </a:r>
            <a:endParaRPr lang="en-US" dirty="0"/>
          </a:p>
        </p:txBody>
      </p:sp>
      <p:sp>
        <p:nvSpPr>
          <p:cNvPr id="6" name="Slide Number Placeholder 5"/>
          <p:cNvSpPr>
            <a:spLocks noGrp="1"/>
          </p:cNvSpPr>
          <p:nvPr>
            <p:ph type="sldNum" sz="quarter" idx="12"/>
          </p:nvPr>
        </p:nvSpPr>
        <p:spPr/>
        <p:txBody>
          <a:bodyPr/>
          <a:lstStyle/>
          <a:p>
            <a:fld id="{E4FFCA10-EE3F-AF4E-9EA4-E5CA2D91A1E4}"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CC69C33-C263-49E2-94AA-9482D2D206D6}" type="datetime1">
              <a:rPr lang="en-US" altLang="zh-CN" smtClean="0"/>
              <a:pPr/>
              <a:t>3/17/2017</a:t>
            </a:fld>
            <a:endParaRPr lang="en-US"/>
          </a:p>
        </p:txBody>
      </p:sp>
      <p:sp>
        <p:nvSpPr>
          <p:cNvPr id="6" name="Footer Placeholder 5"/>
          <p:cNvSpPr>
            <a:spLocks noGrp="1"/>
          </p:cNvSpPr>
          <p:nvPr>
            <p:ph type="ftr" sz="quarter" idx="11"/>
          </p:nvPr>
        </p:nvSpPr>
        <p:spPr/>
        <p:txBody>
          <a:bodyPr/>
          <a:lstStyle/>
          <a:p>
            <a:r>
              <a:rPr lang="zh-CN" altLang="en-US" dirty="0" smtClean="0"/>
              <a:t>数据挖掘与统计计算</a:t>
            </a:r>
            <a:endParaRPr lang="en-US" dirty="0"/>
          </a:p>
        </p:txBody>
      </p:sp>
      <p:sp>
        <p:nvSpPr>
          <p:cNvPr id="7" name="Slide Number Placeholder 6"/>
          <p:cNvSpPr>
            <a:spLocks noGrp="1"/>
          </p:cNvSpPr>
          <p:nvPr>
            <p:ph type="sldNum" sz="quarter" idx="12"/>
          </p:nvPr>
        </p:nvSpPr>
        <p:spPr/>
        <p:txBody>
          <a:bodyPr/>
          <a:lstStyle/>
          <a:p>
            <a:fld id="{E4FFCA10-EE3F-AF4E-9EA4-E5CA2D91A1E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508A2FB-644D-407A-8314-4737C0352275}" type="datetime1">
              <a:rPr lang="en-US" altLang="zh-CN" smtClean="0"/>
              <a:pPr/>
              <a:t>3/17/2017</a:t>
            </a:fld>
            <a:endParaRPr lang="en-US"/>
          </a:p>
        </p:txBody>
      </p:sp>
      <p:sp>
        <p:nvSpPr>
          <p:cNvPr id="8" name="Footer Placeholder 7"/>
          <p:cNvSpPr>
            <a:spLocks noGrp="1"/>
          </p:cNvSpPr>
          <p:nvPr>
            <p:ph type="ftr" sz="quarter" idx="11"/>
          </p:nvPr>
        </p:nvSpPr>
        <p:spPr/>
        <p:txBody>
          <a:bodyPr/>
          <a:lstStyle/>
          <a:p>
            <a:r>
              <a:rPr lang="zh-CN" altLang="en-US" dirty="0" smtClean="0"/>
              <a:t>数据挖掘与统计计算</a:t>
            </a:r>
            <a:endParaRPr lang="en-US" dirty="0"/>
          </a:p>
        </p:txBody>
      </p:sp>
      <p:sp>
        <p:nvSpPr>
          <p:cNvPr id="9" name="Slide Number Placeholder 8"/>
          <p:cNvSpPr>
            <a:spLocks noGrp="1"/>
          </p:cNvSpPr>
          <p:nvPr>
            <p:ph type="sldNum" sz="quarter" idx="12"/>
          </p:nvPr>
        </p:nvSpPr>
        <p:spPr/>
        <p:txBody>
          <a:bodyPr/>
          <a:lstStyle/>
          <a:p>
            <a:fld id="{E4FFCA10-EE3F-AF4E-9EA4-E5CA2D91A1E4}"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A01BDD5-14C6-43E1-A922-EB4B5066EF7D}" type="datetime1">
              <a:rPr lang="en-US" altLang="zh-CN" smtClean="0"/>
              <a:pPr/>
              <a:t>3/17/2017</a:t>
            </a:fld>
            <a:endParaRPr lang="en-US"/>
          </a:p>
        </p:txBody>
      </p:sp>
      <p:sp>
        <p:nvSpPr>
          <p:cNvPr id="4" name="Footer Placeholder 3"/>
          <p:cNvSpPr>
            <a:spLocks noGrp="1"/>
          </p:cNvSpPr>
          <p:nvPr>
            <p:ph type="ftr" sz="quarter" idx="11"/>
          </p:nvPr>
        </p:nvSpPr>
        <p:spPr/>
        <p:txBody>
          <a:bodyPr/>
          <a:lstStyle/>
          <a:p>
            <a:r>
              <a:rPr lang="zh-CN" altLang="en-US" dirty="0" smtClean="0"/>
              <a:t>数据挖掘与统计计算</a:t>
            </a:r>
            <a:endParaRPr lang="en-US" dirty="0"/>
          </a:p>
        </p:txBody>
      </p:sp>
      <p:sp>
        <p:nvSpPr>
          <p:cNvPr id="5" name="Slide Number Placeholder 4"/>
          <p:cNvSpPr>
            <a:spLocks noGrp="1"/>
          </p:cNvSpPr>
          <p:nvPr>
            <p:ph type="sldNum" sz="quarter" idx="12"/>
          </p:nvPr>
        </p:nvSpPr>
        <p:spPr/>
        <p:txBody>
          <a:bodyPr/>
          <a:lstStyle/>
          <a:p>
            <a:fld id="{E4FFCA10-EE3F-AF4E-9EA4-E5CA2D91A1E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AC1494-BFFA-4498-B4DB-61EAE3C73AFB}" type="datetime1">
              <a:rPr lang="en-US" altLang="zh-CN" smtClean="0"/>
              <a:pPr/>
              <a:t>3/17/2017</a:t>
            </a:fld>
            <a:endParaRPr lang="en-US"/>
          </a:p>
        </p:txBody>
      </p:sp>
      <p:sp>
        <p:nvSpPr>
          <p:cNvPr id="3" name="Footer Placeholder 2"/>
          <p:cNvSpPr>
            <a:spLocks noGrp="1"/>
          </p:cNvSpPr>
          <p:nvPr>
            <p:ph type="ftr" sz="quarter" idx="11"/>
          </p:nvPr>
        </p:nvSpPr>
        <p:spPr/>
        <p:txBody>
          <a:bodyPr/>
          <a:lstStyle/>
          <a:p>
            <a:r>
              <a:rPr lang="zh-CN" altLang="en-US" dirty="0" smtClean="0"/>
              <a:t>数据挖掘与统计计算</a:t>
            </a:r>
            <a:endParaRPr lang="en-US" dirty="0"/>
          </a:p>
        </p:txBody>
      </p:sp>
      <p:sp>
        <p:nvSpPr>
          <p:cNvPr id="4" name="Slide Number Placeholder 3"/>
          <p:cNvSpPr>
            <a:spLocks noGrp="1"/>
          </p:cNvSpPr>
          <p:nvPr>
            <p:ph type="sldNum" sz="quarter" idx="12"/>
          </p:nvPr>
        </p:nvSpPr>
        <p:spPr/>
        <p:txBody>
          <a:bodyPr/>
          <a:lstStyle/>
          <a:p>
            <a:fld id="{E4FFCA10-EE3F-AF4E-9EA4-E5CA2D91A1E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E22544C-17EA-4C74-AD3F-73271EFC5710}" type="datetime1">
              <a:rPr lang="en-US" altLang="zh-CN" smtClean="0"/>
              <a:pPr/>
              <a:t>3/17/2017</a:t>
            </a:fld>
            <a:endParaRPr lang="en-US"/>
          </a:p>
        </p:txBody>
      </p:sp>
      <p:sp>
        <p:nvSpPr>
          <p:cNvPr id="6" name="Footer Placeholder 5"/>
          <p:cNvSpPr>
            <a:spLocks noGrp="1"/>
          </p:cNvSpPr>
          <p:nvPr>
            <p:ph type="ftr" sz="quarter" idx="11"/>
          </p:nvPr>
        </p:nvSpPr>
        <p:spPr/>
        <p:txBody>
          <a:bodyPr/>
          <a:lstStyle/>
          <a:p>
            <a:r>
              <a:rPr lang="zh-CN" altLang="en-US" dirty="0" smtClean="0"/>
              <a:t>数据挖掘与统计计算</a:t>
            </a:r>
            <a:endParaRPr lang="en-US" dirty="0"/>
          </a:p>
        </p:txBody>
      </p:sp>
      <p:sp>
        <p:nvSpPr>
          <p:cNvPr id="7" name="Slide Number Placeholder 6"/>
          <p:cNvSpPr>
            <a:spLocks noGrp="1"/>
          </p:cNvSpPr>
          <p:nvPr>
            <p:ph type="sldNum" sz="quarter" idx="12"/>
          </p:nvPr>
        </p:nvSpPr>
        <p:spPr/>
        <p:txBody>
          <a:bodyPr/>
          <a:lstStyle/>
          <a:p>
            <a:fld id="{E4FFCA10-EE3F-AF4E-9EA4-E5CA2D91A1E4}"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7C0BC5B-8F6D-4542-BAA4-8D5B3BA481E0}" type="datetime1">
              <a:rPr lang="en-US" altLang="zh-CN" smtClean="0"/>
              <a:pPr/>
              <a:t>3/17/2017</a:t>
            </a:fld>
            <a:endParaRPr lang="en-US"/>
          </a:p>
        </p:txBody>
      </p:sp>
      <p:sp>
        <p:nvSpPr>
          <p:cNvPr id="6" name="Footer Placeholder 5"/>
          <p:cNvSpPr>
            <a:spLocks noGrp="1"/>
          </p:cNvSpPr>
          <p:nvPr>
            <p:ph type="ftr" sz="quarter" idx="11"/>
          </p:nvPr>
        </p:nvSpPr>
        <p:spPr/>
        <p:txBody>
          <a:bodyPr/>
          <a:lstStyle/>
          <a:p>
            <a:r>
              <a:rPr lang="zh-CN" altLang="en-US" dirty="0" smtClean="0"/>
              <a:t>数据挖掘与统计计算</a:t>
            </a:r>
            <a:endParaRPr lang="en-US" dirty="0"/>
          </a:p>
        </p:txBody>
      </p:sp>
      <p:sp>
        <p:nvSpPr>
          <p:cNvPr id="7" name="Slide Number Placeholder 6"/>
          <p:cNvSpPr>
            <a:spLocks noGrp="1"/>
          </p:cNvSpPr>
          <p:nvPr>
            <p:ph type="sldNum" sz="quarter" idx="12"/>
          </p:nvPr>
        </p:nvSpPr>
        <p:spPr/>
        <p:txBody>
          <a:bodyPr/>
          <a:lstStyle/>
          <a:p>
            <a:fld id="{E4FFCA10-EE3F-AF4E-9EA4-E5CA2D91A1E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A18E717D-FA05-4028-871C-4686D3CA3940}" type="datetime1">
              <a:rPr lang="en-US" altLang="zh-CN" smtClean="0"/>
              <a:pPr/>
              <a:t>3/17/2017</a:t>
            </a:fld>
            <a:endParaRPr lang="en-US" dirty="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r>
              <a:rPr lang="zh-CN" altLang="en-US" dirty="0" smtClean="0"/>
              <a:t>数据挖掘与统计计算</a:t>
            </a:r>
            <a:endParaRPr lang="en-US" dirty="0"/>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E4FFCA10-EE3F-AF4E-9EA4-E5CA2D91A1E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4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43.png"/></Relationships>
</file>

<file path=ppt/slides/_rels/slide45.xml.rels><?xml version="1.0" encoding="UTF-8" standalone="yes"?>
<Relationships xmlns="http://schemas.openxmlformats.org/package/2006/relationships"><Relationship Id="rId3" Type="http://schemas.openxmlformats.org/officeDocument/2006/relationships/image" Target="../media/image46.png"/><Relationship Id="rId7" Type="http://schemas.openxmlformats.org/officeDocument/2006/relationships/image" Target="../media/image50.png"/><Relationship Id="rId2"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CN" sz="4600" dirty="0" smtClean="0"/>
              <a:t/>
            </a:r>
            <a:br>
              <a:rPr lang="en-US" altLang="zh-CN" sz="4600" dirty="0" smtClean="0"/>
            </a:br>
            <a:r>
              <a:rPr lang="en-US" altLang="zh-CN" sz="4600" dirty="0" smtClean="0"/>
              <a:t>chapter 6</a:t>
            </a:r>
            <a:br>
              <a:rPr lang="en-US" altLang="zh-CN" sz="4600" dirty="0" smtClean="0"/>
            </a:br>
            <a:r>
              <a:rPr lang="en-US" altLang="zh-CN" sz="4600" dirty="0" smtClean="0"/>
              <a:t>Linear model selection</a:t>
            </a:r>
            <a:br>
              <a:rPr lang="en-US" altLang="zh-CN" sz="4600" dirty="0" smtClean="0"/>
            </a:br>
            <a:r>
              <a:rPr lang="en-US" altLang="zh-CN" sz="4600" dirty="0" smtClean="0"/>
              <a:t>and regularization</a:t>
            </a:r>
            <a:endParaRPr lang="en-US" sz="4600" dirty="0"/>
          </a:p>
        </p:txBody>
      </p:sp>
      <p:sp>
        <p:nvSpPr>
          <p:cNvPr id="6" name="副标题 5"/>
          <p:cNvSpPr>
            <a:spLocks noGrp="1"/>
          </p:cNvSpPr>
          <p:nvPr>
            <p:ph type="subTitle" idx="1"/>
          </p:nvPr>
        </p:nvSpPr>
        <p:spPr/>
        <p:txBody>
          <a:bodyPr/>
          <a:lstStyle/>
          <a:p>
            <a:endParaRPr lang="zh-CN" altLang="en-US" dirty="0"/>
          </a:p>
        </p:txBody>
      </p:sp>
      <p:sp>
        <p:nvSpPr>
          <p:cNvPr id="4" name="日期占位符 3"/>
          <p:cNvSpPr>
            <a:spLocks noGrp="1"/>
          </p:cNvSpPr>
          <p:nvPr>
            <p:ph type="dt" sz="half" idx="10"/>
          </p:nvPr>
        </p:nvSpPr>
        <p:spPr/>
        <p:txBody>
          <a:bodyPr/>
          <a:lstStyle/>
          <a:p>
            <a:fld id="{7650DBEF-3CA2-46EC-9298-797E4E4CC624}" type="datetime1">
              <a:rPr lang="en-US" altLang="zh-CN" smtClean="0"/>
              <a:pPr/>
              <a:t>3/17/2017</a:t>
            </a:fld>
            <a:endParaRPr lang="en-US"/>
          </a:p>
        </p:txBody>
      </p:sp>
      <p:sp>
        <p:nvSpPr>
          <p:cNvPr id="5" name="灯片编号占位符 4"/>
          <p:cNvSpPr>
            <a:spLocks noGrp="1"/>
          </p:cNvSpPr>
          <p:nvPr>
            <p:ph type="sldNum" sz="quarter" idx="12"/>
          </p:nvPr>
        </p:nvSpPr>
        <p:spPr/>
        <p:txBody>
          <a:bodyPr/>
          <a:lstStyle/>
          <a:p>
            <a:fld id="{E4FFCA10-EE3F-AF4E-9EA4-E5CA2D91A1E4}" type="slidenum">
              <a:rPr lang="en-US" smtClean="0"/>
              <a:pPr/>
              <a:t>1</a:t>
            </a:fld>
            <a:endParaRPr lang="en-US"/>
          </a:p>
        </p:txBody>
      </p:sp>
      <p:sp>
        <p:nvSpPr>
          <p:cNvPr id="7" name="页脚占位符 6"/>
          <p:cNvSpPr>
            <a:spLocks noGrp="1"/>
          </p:cNvSpPr>
          <p:nvPr>
            <p:ph type="ftr" sz="quarter" idx="11"/>
          </p:nvPr>
        </p:nvSpPr>
        <p:spPr/>
        <p:txBody>
          <a:bodyPr/>
          <a:lstStyle/>
          <a:p>
            <a:r>
              <a:rPr lang="zh-CN" altLang="en-US" smtClean="0"/>
              <a:t>数据挖掘与统计计算</a:t>
            </a:r>
            <a:endParaRPr lang="en-US" dirty="0"/>
          </a:p>
        </p:txBody>
      </p:sp>
    </p:spTree>
    <p:extLst>
      <p:ext uri="{BB962C8B-B14F-4D97-AF65-F5344CB8AC3E}">
        <p14:creationId xmlns:p14="http://schemas.microsoft.com/office/powerpoint/2010/main" xmlns="" val="22056267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673100"/>
            <a:ext cx="8229600" cy="5803900"/>
          </a:xfrm>
        </p:spPr>
        <p:txBody>
          <a:bodyPr>
            <a:normAutofit/>
          </a:bodyPr>
          <a:lstStyle/>
          <a:p>
            <a:endParaRPr lang="en-US" dirty="0" smtClean="0"/>
          </a:p>
          <a:p>
            <a:r>
              <a:rPr lang="en-US" dirty="0" smtClean="0"/>
              <a:t>Unlike best subset selection, which involved fitting 2^</a:t>
            </a:r>
            <a:r>
              <a:rPr lang="en-US" i="1" dirty="0" smtClean="0"/>
              <a:t>p </a:t>
            </a:r>
            <a:r>
              <a:rPr lang="en-US" dirty="0" smtClean="0"/>
              <a:t>models, forward stepwise selection involves fitting one null model, along with </a:t>
            </a:r>
            <a:r>
              <a:rPr lang="en-US" i="1" dirty="0" smtClean="0"/>
              <a:t>p − k </a:t>
            </a:r>
            <a:r>
              <a:rPr lang="en-US" dirty="0" smtClean="0"/>
              <a:t>models in the </a:t>
            </a:r>
            <a:r>
              <a:rPr lang="en-US" i="1" dirty="0" err="1" smtClean="0"/>
              <a:t>k</a:t>
            </a:r>
            <a:r>
              <a:rPr lang="en-US" dirty="0" err="1" smtClean="0"/>
              <a:t>th</a:t>
            </a:r>
            <a:r>
              <a:rPr lang="en-US" dirty="0" smtClean="0"/>
              <a:t> iteration, for </a:t>
            </a:r>
            <a:r>
              <a:rPr lang="en-US" i="1" dirty="0" smtClean="0"/>
              <a:t>k </a:t>
            </a:r>
            <a:r>
              <a:rPr lang="en-US" dirty="0" smtClean="0"/>
              <a:t>= 0</a:t>
            </a:r>
            <a:r>
              <a:rPr lang="en-US" i="1" dirty="0" smtClean="0"/>
              <a:t>, . . . , p − </a:t>
            </a:r>
            <a:r>
              <a:rPr lang="en-US" dirty="0" smtClean="0"/>
              <a:t>1. This amounts to a total of 1 + </a:t>
            </a:r>
            <a:r>
              <a:rPr lang="en-US" i="1" dirty="0" smtClean="0"/>
              <a:t>p</a:t>
            </a:r>
            <a:r>
              <a:rPr lang="en-US" dirty="0" smtClean="0"/>
              <a:t>(</a:t>
            </a:r>
            <a:r>
              <a:rPr lang="en-US" i="1" dirty="0" smtClean="0"/>
              <a:t>p</a:t>
            </a:r>
            <a:r>
              <a:rPr lang="en-US" dirty="0" smtClean="0"/>
              <a:t>+ 1)</a:t>
            </a:r>
            <a:r>
              <a:rPr lang="en-US" i="1" dirty="0" smtClean="0"/>
              <a:t>/</a:t>
            </a:r>
            <a:r>
              <a:rPr lang="en-US" dirty="0" smtClean="0"/>
              <a:t>2 models. </a:t>
            </a:r>
            <a:endParaRPr lang="zh-CN" altLang="en-US" dirty="0" smtClean="0"/>
          </a:p>
          <a:p>
            <a:endParaRPr lang="en-US" altLang="zh-CN" dirty="0" smtClean="0"/>
          </a:p>
          <a:p>
            <a:r>
              <a:rPr lang="en-US" dirty="0" smtClean="0"/>
              <a:t>This is a substantial difference: when </a:t>
            </a:r>
            <a:r>
              <a:rPr lang="en-US" i="1" dirty="0" smtClean="0"/>
              <a:t>p </a:t>
            </a:r>
            <a:r>
              <a:rPr lang="en-US" dirty="0" smtClean="0"/>
              <a:t>= 20, best subset selection requires fitting 1</a:t>
            </a:r>
            <a:r>
              <a:rPr lang="en-US" i="1" dirty="0" smtClean="0"/>
              <a:t>,</a:t>
            </a:r>
            <a:r>
              <a:rPr lang="en-US" dirty="0" smtClean="0"/>
              <a:t>048</a:t>
            </a:r>
            <a:r>
              <a:rPr lang="en-US" i="1" dirty="0" smtClean="0"/>
              <a:t>,</a:t>
            </a:r>
            <a:r>
              <a:rPr lang="en-US" dirty="0" smtClean="0"/>
              <a:t>576 models, whereas</a:t>
            </a:r>
            <a:br>
              <a:rPr lang="en-US" dirty="0" smtClean="0"/>
            </a:br>
            <a:r>
              <a:rPr lang="en-US" dirty="0" smtClean="0"/>
              <a:t>forward stepwise selection requires fitting only 211 models.</a:t>
            </a:r>
          </a:p>
          <a:p>
            <a:pPr>
              <a:buNone/>
            </a:pPr>
            <a:endParaRPr lang="en-US" dirty="0" smtClean="0"/>
          </a:p>
        </p:txBody>
      </p:sp>
      <p:sp>
        <p:nvSpPr>
          <p:cNvPr id="4" name="日期占位符 3"/>
          <p:cNvSpPr>
            <a:spLocks noGrp="1"/>
          </p:cNvSpPr>
          <p:nvPr>
            <p:ph type="dt" sz="half" idx="10"/>
          </p:nvPr>
        </p:nvSpPr>
        <p:spPr/>
        <p:txBody>
          <a:bodyPr/>
          <a:lstStyle/>
          <a:p>
            <a:fld id="{BA7B828A-EF6C-4681-9239-DF408D87EE6F}" type="datetime1">
              <a:rPr lang="en-US" altLang="zh-CN" smtClean="0"/>
              <a:pPr/>
              <a:t>3/17/2017</a:t>
            </a:fld>
            <a:endParaRPr lang="en-US" dirty="0"/>
          </a:p>
        </p:txBody>
      </p:sp>
      <p:sp>
        <p:nvSpPr>
          <p:cNvPr id="5" name="页脚占位符 4"/>
          <p:cNvSpPr>
            <a:spLocks noGrp="1"/>
          </p:cNvSpPr>
          <p:nvPr>
            <p:ph type="ftr" sz="quarter" idx="11"/>
          </p:nvPr>
        </p:nvSpPr>
        <p:spPr/>
        <p:txBody>
          <a:bodyPr/>
          <a:lstStyle/>
          <a:p>
            <a:r>
              <a:rPr lang="zh-CN" altLang="en-US" smtClean="0"/>
              <a:t>数据挖掘与统计计算</a:t>
            </a:r>
            <a:endParaRPr lang="en-US" dirty="0"/>
          </a:p>
        </p:txBody>
      </p:sp>
      <p:sp>
        <p:nvSpPr>
          <p:cNvPr id="6" name="灯片编号占位符 5"/>
          <p:cNvSpPr>
            <a:spLocks noGrp="1"/>
          </p:cNvSpPr>
          <p:nvPr>
            <p:ph type="sldNum" sz="quarter" idx="12"/>
          </p:nvPr>
        </p:nvSpPr>
        <p:spPr/>
        <p:txBody>
          <a:bodyPr/>
          <a:lstStyle/>
          <a:p>
            <a:fld id="{E4FFCA10-EE3F-AF4E-9EA4-E5CA2D91A1E4}"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lnSpcReduction="10000"/>
          </a:bodyPr>
          <a:lstStyle/>
          <a:p>
            <a:r>
              <a:rPr lang="en-US" dirty="0" smtClean="0"/>
              <a:t>Forward stepwise selection’s computational advantage over best subset selection is clear. Though forward stepwise tends to do well in practice, it is not guaranteed to find the best possible model out of all 2^</a:t>
            </a:r>
            <a:r>
              <a:rPr lang="en-US" i="1" dirty="0" smtClean="0"/>
              <a:t>p </a:t>
            </a:r>
            <a:r>
              <a:rPr lang="en-US" dirty="0" smtClean="0"/>
              <a:t>models containing subsets of the </a:t>
            </a:r>
            <a:r>
              <a:rPr lang="en-US" i="1" dirty="0" smtClean="0"/>
              <a:t>p </a:t>
            </a:r>
            <a:r>
              <a:rPr lang="en-US" dirty="0" smtClean="0"/>
              <a:t>predictors. </a:t>
            </a:r>
          </a:p>
          <a:p>
            <a:endParaRPr lang="en-US" altLang="zh-CN" dirty="0" smtClean="0"/>
          </a:p>
          <a:p>
            <a:r>
              <a:rPr lang="en-US" dirty="0" smtClean="0"/>
              <a:t>Forward stepwise selection can be applied even in the high-dimensional setting where </a:t>
            </a:r>
            <a:r>
              <a:rPr lang="en-US" i="1" dirty="0" smtClean="0"/>
              <a:t>n &lt; p</a:t>
            </a:r>
            <a:r>
              <a:rPr lang="en-US" dirty="0" smtClean="0"/>
              <a:t>; however, in this case, it is possible to construct </a:t>
            </a:r>
            <a:r>
              <a:rPr lang="en-US" dirty="0" err="1" smtClean="0"/>
              <a:t>submodels</a:t>
            </a:r>
            <a:r>
              <a:rPr lang="en-US" dirty="0" smtClean="0"/>
              <a:t> </a:t>
            </a:r>
            <a:r>
              <a:rPr lang="en-US" i="1" dirty="0" smtClean="0"/>
              <a:t>M</a:t>
            </a:r>
            <a:r>
              <a:rPr lang="en-US" dirty="0" smtClean="0"/>
              <a:t>0</a:t>
            </a:r>
            <a:r>
              <a:rPr lang="en-US" i="1" dirty="0" smtClean="0"/>
              <a:t>, . . . , Mn−</a:t>
            </a:r>
            <a:r>
              <a:rPr lang="en-US" dirty="0" smtClean="0"/>
              <a:t>1 only, since each </a:t>
            </a:r>
            <a:r>
              <a:rPr lang="en-US" dirty="0" err="1" smtClean="0"/>
              <a:t>submodel</a:t>
            </a:r>
            <a:r>
              <a:rPr lang="en-US" dirty="0" smtClean="0"/>
              <a:t> is fit using least squares,</a:t>
            </a:r>
            <a:br>
              <a:rPr lang="en-US" dirty="0" smtClean="0"/>
            </a:br>
            <a:r>
              <a:rPr lang="en-US" dirty="0" smtClean="0"/>
              <a:t>which will not yield a unique solution if </a:t>
            </a:r>
            <a:r>
              <a:rPr lang="en-US" i="1" dirty="0" smtClean="0"/>
              <a:t>p ≥ n</a:t>
            </a:r>
            <a:r>
              <a:rPr lang="en-US" dirty="0" smtClean="0"/>
              <a:t>.</a:t>
            </a:r>
            <a:br>
              <a:rPr lang="en-US" dirty="0" smtClean="0"/>
            </a:br>
            <a:r>
              <a:rPr lang="en-US" dirty="0" smtClean="0"/>
              <a:t/>
            </a:r>
            <a:br>
              <a:rPr lang="en-US" dirty="0" smtClean="0"/>
            </a:br>
            <a:endParaRPr lang="zh-CN" altLang="en-US" dirty="0" smtClean="0"/>
          </a:p>
          <a:p>
            <a:endParaRPr lang="zh-CN" altLang="en-US" dirty="0"/>
          </a:p>
        </p:txBody>
      </p:sp>
      <p:sp>
        <p:nvSpPr>
          <p:cNvPr id="4" name="日期占位符 3"/>
          <p:cNvSpPr>
            <a:spLocks noGrp="1"/>
          </p:cNvSpPr>
          <p:nvPr>
            <p:ph type="dt" sz="half" idx="10"/>
          </p:nvPr>
        </p:nvSpPr>
        <p:spPr/>
        <p:txBody>
          <a:bodyPr/>
          <a:lstStyle/>
          <a:p>
            <a:fld id="{BA7B828A-EF6C-4681-9239-DF408D87EE6F}" type="datetime1">
              <a:rPr lang="en-US" altLang="zh-CN" smtClean="0"/>
              <a:pPr/>
              <a:t>3/17/2017</a:t>
            </a:fld>
            <a:endParaRPr lang="en-US" dirty="0"/>
          </a:p>
        </p:txBody>
      </p:sp>
      <p:sp>
        <p:nvSpPr>
          <p:cNvPr id="5" name="页脚占位符 4"/>
          <p:cNvSpPr>
            <a:spLocks noGrp="1"/>
          </p:cNvSpPr>
          <p:nvPr>
            <p:ph type="ftr" sz="quarter" idx="11"/>
          </p:nvPr>
        </p:nvSpPr>
        <p:spPr/>
        <p:txBody>
          <a:bodyPr/>
          <a:lstStyle/>
          <a:p>
            <a:r>
              <a:rPr lang="zh-CN" altLang="en-US" smtClean="0"/>
              <a:t>数据挖掘与统计计算</a:t>
            </a:r>
            <a:endParaRPr lang="en-US" dirty="0"/>
          </a:p>
        </p:txBody>
      </p:sp>
      <p:sp>
        <p:nvSpPr>
          <p:cNvPr id="6" name="灯片编号占位符 5"/>
          <p:cNvSpPr>
            <a:spLocks noGrp="1"/>
          </p:cNvSpPr>
          <p:nvPr>
            <p:ph type="sldNum" sz="quarter" idx="12"/>
          </p:nvPr>
        </p:nvSpPr>
        <p:spPr/>
        <p:txBody>
          <a:bodyPr/>
          <a:lstStyle/>
          <a:p>
            <a:fld id="{E4FFCA10-EE3F-AF4E-9EA4-E5CA2D91A1E4}"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dirty="0" smtClean="0"/>
              <a:t>Backward Stepwise Selection</a:t>
            </a:r>
            <a:endParaRPr lang="zh-CN" altLang="en-US" dirty="0"/>
          </a:p>
        </p:txBody>
      </p:sp>
      <p:sp>
        <p:nvSpPr>
          <p:cNvPr id="4" name="日期占位符 3"/>
          <p:cNvSpPr>
            <a:spLocks noGrp="1"/>
          </p:cNvSpPr>
          <p:nvPr>
            <p:ph type="dt" sz="half" idx="10"/>
          </p:nvPr>
        </p:nvSpPr>
        <p:spPr/>
        <p:txBody>
          <a:bodyPr/>
          <a:lstStyle/>
          <a:p>
            <a:fld id="{BA7B828A-EF6C-4681-9239-DF408D87EE6F}" type="datetime1">
              <a:rPr lang="en-US" altLang="zh-CN" smtClean="0"/>
              <a:pPr/>
              <a:t>3/17/2017</a:t>
            </a:fld>
            <a:endParaRPr lang="en-US" dirty="0"/>
          </a:p>
        </p:txBody>
      </p:sp>
      <p:sp>
        <p:nvSpPr>
          <p:cNvPr id="5" name="页脚占位符 4"/>
          <p:cNvSpPr>
            <a:spLocks noGrp="1"/>
          </p:cNvSpPr>
          <p:nvPr>
            <p:ph type="ftr" sz="quarter" idx="11"/>
          </p:nvPr>
        </p:nvSpPr>
        <p:spPr/>
        <p:txBody>
          <a:bodyPr/>
          <a:lstStyle/>
          <a:p>
            <a:r>
              <a:rPr lang="zh-CN" altLang="en-US" smtClean="0"/>
              <a:t>数据挖掘与统计计算</a:t>
            </a:r>
            <a:endParaRPr lang="en-US" dirty="0"/>
          </a:p>
        </p:txBody>
      </p:sp>
      <p:sp>
        <p:nvSpPr>
          <p:cNvPr id="6" name="灯片编号占位符 5"/>
          <p:cNvSpPr>
            <a:spLocks noGrp="1"/>
          </p:cNvSpPr>
          <p:nvPr>
            <p:ph type="sldNum" sz="quarter" idx="12"/>
          </p:nvPr>
        </p:nvSpPr>
        <p:spPr/>
        <p:txBody>
          <a:bodyPr/>
          <a:lstStyle/>
          <a:p>
            <a:fld id="{E4FFCA10-EE3F-AF4E-9EA4-E5CA2D91A1E4}" type="slidenum">
              <a:rPr lang="en-US" smtClean="0"/>
              <a:pPr/>
              <a:t>12</a:t>
            </a:fld>
            <a:endParaRPr lang="en-US"/>
          </a:p>
        </p:txBody>
      </p:sp>
      <p:pic>
        <p:nvPicPr>
          <p:cNvPr id="4098" name="Picture 2"/>
          <p:cNvPicPr>
            <a:picLocks noGrp="1" noChangeAspect="1" noChangeArrowheads="1"/>
          </p:cNvPicPr>
          <p:nvPr>
            <p:ph idx="1"/>
          </p:nvPr>
        </p:nvPicPr>
        <p:blipFill>
          <a:blip r:embed="rId2"/>
          <a:srcRect/>
          <a:stretch>
            <a:fillRect/>
          </a:stretch>
        </p:blipFill>
        <p:spPr bwMode="auto">
          <a:xfrm>
            <a:off x="417954" y="2133600"/>
            <a:ext cx="7671946" cy="3581400"/>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lnSpcReduction="10000"/>
          </a:bodyPr>
          <a:lstStyle/>
          <a:p>
            <a:r>
              <a:rPr lang="en-US" dirty="0" smtClean="0"/>
              <a:t>Like forward stepwise selection, the backward selection approach searches through only 1+</a:t>
            </a:r>
            <a:r>
              <a:rPr lang="en-US" i="1" dirty="0" smtClean="0"/>
              <a:t>p</a:t>
            </a:r>
            <a:r>
              <a:rPr lang="en-US" dirty="0" smtClean="0"/>
              <a:t>(</a:t>
            </a:r>
            <a:r>
              <a:rPr lang="en-US" i="1" dirty="0" smtClean="0"/>
              <a:t>p</a:t>
            </a:r>
            <a:r>
              <a:rPr lang="en-US" dirty="0" smtClean="0"/>
              <a:t>+1)</a:t>
            </a:r>
            <a:r>
              <a:rPr lang="en-US" i="1" dirty="0" smtClean="0"/>
              <a:t>/</a:t>
            </a:r>
            <a:r>
              <a:rPr lang="en-US" dirty="0" smtClean="0"/>
              <a:t>2 models, and so can be applied in settings where </a:t>
            </a:r>
            <a:r>
              <a:rPr lang="en-US" i="1" dirty="0" smtClean="0"/>
              <a:t>p </a:t>
            </a:r>
            <a:r>
              <a:rPr lang="en-US" dirty="0" smtClean="0"/>
              <a:t>is too large to apply best subset selection. Also like forward stepwise selection, backward stepwise selection is not guaranteed to yield the </a:t>
            </a:r>
            <a:r>
              <a:rPr lang="en-US" i="1" dirty="0" smtClean="0"/>
              <a:t>best </a:t>
            </a:r>
            <a:r>
              <a:rPr lang="en-US" dirty="0" smtClean="0"/>
              <a:t>model containing a subset of the </a:t>
            </a:r>
            <a:r>
              <a:rPr lang="en-US" i="1" dirty="0" smtClean="0"/>
              <a:t>p </a:t>
            </a:r>
            <a:r>
              <a:rPr lang="en-US" dirty="0" smtClean="0"/>
              <a:t>predictors.</a:t>
            </a:r>
            <a:br>
              <a:rPr lang="en-US" dirty="0" smtClean="0"/>
            </a:br>
            <a:endParaRPr lang="en-US" dirty="0" smtClean="0"/>
          </a:p>
          <a:p>
            <a:r>
              <a:rPr lang="en-US" dirty="0" smtClean="0"/>
              <a:t>Backward selection requires that the number of samples </a:t>
            </a:r>
            <a:r>
              <a:rPr lang="en-US" i="1" dirty="0" smtClean="0"/>
              <a:t>n </a:t>
            </a:r>
            <a:r>
              <a:rPr lang="en-US" dirty="0" smtClean="0"/>
              <a:t>is larger than the number of variables </a:t>
            </a:r>
            <a:r>
              <a:rPr lang="en-US" i="1" dirty="0" smtClean="0"/>
              <a:t>p </a:t>
            </a:r>
            <a:r>
              <a:rPr lang="en-US" dirty="0" smtClean="0"/>
              <a:t>(so that the full model can be fit). In contrast, forward stepwise can be used even when </a:t>
            </a:r>
            <a:r>
              <a:rPr lang="en-US" i="1" dirty="0" smtClean="0"/>
              <a:t>n &lt; p</a:t>
            </a:r>
            <a:r>
              <a:rPr lang="en-US" dirty="0" smtClean="0"/>
              <a:t>, and so is the only viable subset method when </a:t>
            </a:r>
            <a:r>
              <a:rPr lang="en-US" i="1" dirty="0" smtClean="0"/>
              <a:t>p </a:t>
            </a:r>
            <a:r>
              <a:rPr lang="en-US" dirty="0" smtClean="0"/>
              <a:t>is very large.</a:t>
            </a:r>
            <a:endParaRPr lang="zh-CN" altLang="en-US" dirty="0"/>
          </a:p>
        </p:txBody>
      </p:sp>
      <p:sp>
        <p:nvSpPr>
          <p:cNvPr id="4" name="日期占位符 3"/>
          <p:cNvSpPr>
            <a:spLocks noGrp="1"/>
          </p:cNvSpPr>
          <p:nvPr>
            <p:ph type="dt" sz="half" idx="10"/>
          </p:nvPr>
        </p:nvSpPr>
        <p:spPr/>
        <p:txBody>
          <a:bodyPr/>
          <a:lstStyle/>
          <a:p>
            <a:fld id="{BA7B828A-EF6C-4681-9239-DF408D87EE6F}" type="datetime1">
              <a:rPr lang="en-US" altLang="zh-CN" smtClean="0"/>
              <a:pPr/>
              <a:t>3/17/2017</a:t>
            </a:fld>
            <a:endParaRPr lang="en-US" dirty="0"/>
          </a:p>
        </p:txBody>
      </p:sp>
      <p:sp>
        <p:nvSpPr>
          <p:cNvPr id="5" name="页脚占位符 4"/>
          <p:cNvSpPr>
            <a:spLocks noGrp="1"/>
          </p:cNvSpPr>
          <p:nvPr>
            <p:ph type="ftr" sz="quarter" idx="11"/>
          </p:nvPr>
        </p:nvSpPr>
        <p:spPr/>
        <p:txBody>
          <a:bodyPr/>
          <a:lstStyle/>
          <a:p>
            <a:r>
              <a:rPr lang="zh-CN" altLang="en-US" smtClean="0"/>
              <a:t>数据挖掘与统计计算</a:t>
            </a:r>
            <a:endParaRPr lang="en-US" dirty="0"/>
          </a:p>
        </p:txBody>
      </p:sp>
      <p:sp>
        <p:nvSpPr>
          <p:cNvPr id="6" name="灯片编号占位符 5"/>
          <p:cNvSpPr>
            <a:spLocks noGrp="1"/>
          </p:cNvSpPr>
          <p:nvPr>
            <p:ph type="sldNum" sz="quarter" idx="12"/>
          </p:nvPr>
        </p:nvSpPr>
        <p:spPr/>
        <p:txBody>
          <a:bodyPr/>
          <a:lstStyle/>
          <a:p>
            <a:fld id="{E4FFCA10-EE3F-AF4E-9EA4-E5CA2D91A1E4}"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dirty="0" smtClean="0"/>
              <a:t>Hybrid Approaches</a:t>
            </a:r>
            <a:endParaRPr lang="zh-CN" altLang="en-US" dirty="0"/>
          </a:p>
        </p:txBody>
      </p:sp>
      <p:sp>
        <p:nvSpPr>
          <p:cNvPr id="3" name="内容占位符 2"/>
          <p:cNvSpPr>
            <a:spLocks noGrp="1"/>
          </p:cNvSpPr>
          <p:nvPr>
            <p:ph idx="1"/>
          </p:nvPr>
        </p:nvSpPr>
        <p:spPr/>
        <p:txBody>
          <a:bodyPr>
            <a:normAutofit/>
          </a:bodyPr>
          <a:lstStyle/>
          <a:p>
            <a:r>
              <a:rPr lang="en-US" dirty="0" smtClean="0"/>
              <a:t>The best subset, forward stepwise, and backward stepwise selection approaches generally give similar but not identical models. </a:t>
            </a:r>
          </a:p>
          <a:p>
            <a:endParaRPr lang="en-US" dirty="0" smtClean="0"/>
          </a:p>
          <a:p>
            <a:r>
              <a:rPr lang="en-US" dirty="0" smtClean="0"/>
              <a:t>As another alternative, hybrid versions of forward and backward stepwise selection are available, in which variables are added to the model sequentially, in analogy to forward selection. However, after adding each new variable, the method may also remove any variables that no longer provide an improvement in the model fit. </a:t>
            </a:r>
            <a:endParaRPr lang="zh-CN" altLang="en-US" dirty="0"/>
          </a:p>
        </p:txBody>
      </p:sp>
      <p:sp>
        <p:nvSpPr>
          <p:cNvPr id="4" name="日期占位符 3"/>
          <p:cNvSpPr>
            <a:spLocks noGrp="1"/>
          </p:cNvSpPr>
          <p:nvPr>
            <p:ph type="dt" sz="half" idx="10"/>
          </p:nvPr>
        </p:nvSpPr>
        <p:spPr/>
        <p:txBody>
          <a:bodyPr/>
          <a:lstStyle/>
          <a:p>
            <a:fld id="{BA7B828A-EF6C-4681-9239-DF408D87EE6F}" type="datetime1">
              <a:rPr lang="en-US" altLang="zh-CN" smtClean="0"/>
              <a:pPr/>
              <a:t>3/17/2017</a:t>
            </a:fld>
            <a:endParaRPr lang="en-US" dirty="0"/>
          </a:p>
        </p:txBody>
      </p:sp>
      <p:sp>
        <p:nvSpPr>
          <p:cNvPr id="5" name="页脚占位符 4"/>
          <p:cNvSpPr>
            <a:spLocks noGrp="1"/>
          </p:cNvSpPr>
          <p:nvPr>
            <p:ph type="ftr" sz="quarter" idx="11"/>
          </p:nvPr>
        </p:nvSpPr>
        <p:spPr/>
        <p:txBody>
          <a:bodyPr/>
          <a:lstStyle/>
          <a:p>
            <a:r>
              <a:rPr lang="zh-CN" altLang="en-US" smtClean="0"/>
              <a:t>数据挖掘与统计计算</a:t>
            </a:r>
            <a:endParaRPr lang="en-US" dirty="0"/>
          </a:p>
        </p:txBody>
      </p:sp>
      <p:sp>
        <p:nvSpPr>
          <p:cNvPr id="6" name="灯片编号占位符 5"/>
          <p:cNvSpPr>
            <a:spLocks noGrp="1"/>
          </p:cNvSpPr>
          <p:nvPr>
            <p:ph type="sldNum" sz="quarter" idx="12"/>
          </p:nvPr>
        </p:nvSpPr>
        <p:spPr/>
        <p:txBody>
          <a:bodyPr/>
          <a:lstStyle/>
          <a:p>
            <a:fld id="{E4FFCA10-EE3F-AF4E-9EA4-E5CA2D91A1E4}"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i="1" dirty="0" smtClean="0"/>
              <a:t>6.1.3 Choosing the Optimal Model</a:t>
            </a:r>
            <a:endParaRPr lang="zh-CN" altLang="en-US" dirty="0"/>
          </a:p>
        </p:txBody>
      </p:sp>
      <p:sp>
        <p:nvSpPr>
          <p:cNvPr id="3" name="内容占位符 2"/>
          <p:cNvSpPr>
            <a:spLocks noGrp="1"/>
          </p:cNvSpPr>
          <p:nvPr>
            <p:ph idx="1"/>
          </p:nvPr>
        </p:nvSpPr>
        <p:spPr/>
        <p:txBody>
          <a:bodyPr>
            <a:normAutofit/>
          </a:bodyPr>
          <a:lstStyle/>
          <a:p>
            <a:r>
              <a:rPr lang="en-US" dirty="0" smtClean="0"/>
              <a:t>In order to implement these methods, we need a way to determine which of these models is </a:t>
            </a:r>
            <a:r>
              <a:rPr lang="en-US" i="1" dirty="0" smtClean="0"/>
              <a:t>best</a:t>
            </a:r>
            <a:r>
              <a:rPr lang="en-US" dirty="0" smtClean="0"/>
              <a:t>. </a:t>
            </a:r>
          </a:p>
          <a:p>
            <a:endParaRPr lang="en-US" dirty="0" smtClean="0"/>
          </a:p>
          <a:p>
            <a:r>
              <a:rPr lang="en-US" dirty="0" smtClean="0"/>
              <a:t>In order to select the best model with respect to test error, we need to estimate this test error. There are two common approaches:</a:t>
            </a:r>
            <a:br>
              <a:rPr lang="en-US" dirty="0" smtClean="0"/>
            </a:br>
            <a:r>
              <a:rPr lang="en-US" dirty="0" smtClean="0"/>
              <a:t>1. We can indirectly estimate test error by making an </a:t>
            </a:r>
            <a:r>
              <a:rPr lang="en-US" i="1" dirty="0" smtClean="0"/>
              <a:t>adjustment </a:t>
            </a:r>
            <a:r>
              <a:rPr lang="en-US" dirty="0" smtClean="0"/>
              <a:t>to the training error to account for the bias due to </a:t>
            </a:r>
            <a:r>
              <a:rPr lang="en-US" dirty="0" err="1" smtClean="0"/>
              <a:t>overfitting</a:t>
            </a:r>
            <a:r>
              <a:rPr lang="en-US" dirty="0" smtClean="0"/>
              <a:t>.</a:t>
            </a:r>
            <a:br>
              <a:rPr lang="en-US" dirty="0" smtClean="0"/>
            </a:br>
            <a:r>
              <a:rPr lang="en-US" dirty="0" smtClean="0"/>
              <a:t>2. We can </a:t>
            </a:r>
            <a:r>
              <a:rPr lang="en-US" i="1" dirty="0" smtClean="0"/>
              <a:t>directly </a:t>
            </a:r>
            <a:r>
              <a:rPr lang="en-US" dirty="0" smtClean="0"/>
              <a:t>estimate the test error, using either a validation set approach or a cross-validation approach</a:t>
            </a:r>
            <a:endParaRPr lang="zh-CN" altLang="en-US" dirty="0"/>
          </a:p>
        </p:txBody>
      </p:sp>
      <p:sp>
        <p:nvSpPr>
          <p:cNvPr id="4" name="日期占位符 3"/>
          <p:cNvSpPr>
            <a:spLocks noGrp="1"/>
          </p:cNvSpPr>
          <p:nvPr>
            <p:ph type="dt" sz="half" idx="10"/>
          </p:nvPr>
        </p:nvSpPr>
        <p:spPr/>
        <p:txBody>
          <a:bodyPr/>
          <a:lstStyle/>
          <a:p>
            <a:fld id="{BA7B828A-EF6C-4681-9239-DF408D87EE6F}" type="datetime1">
              <a:rPr lang="en-US" altLang="zh-CN" smtClean="0"/>
              <a:pPr/>
              <a:t>3/17/2017</a:t>
            </a:fld>
            <a:endParaRPr lang="en-US" dirty="0"/>
          </a:p>
        </p:txBody>
      </p:sp>
      <p:sp>
        <p:nvSpPr>
          <p:cNvPr id="5" name="页脚占位符 4"/>
          <p:cNvSpPr>
            <a:spLocks noGrp="1"/>
          </p:cNvSpPr>
          <p:nvPr>
            <p:ph type="ftr" sz="quarter" idx="11"/>
          </p:nvPr>
        </p:nvSpPr>
        <p:spPr/>
        <p:txBody>
          <a:bodyPr/>
          <a:lstStyle/>
          <a:p>
            <a:r>
              <a:rPr lang="zh-CN" altLang="en-US" smtClean="0"/>
              <a:t>数据挖掘与统计计算</a:t>
            </a:r>
            <a:endParaRPr lang="en-US" dirty="0"/>
          </a:p>
        </p:txBody>
      </p:sp>
      <p:sp>
        <p:nvSpPr>
          <p:cNvPr id="6" name="灯片编号占位符 5"/>
          <p:cNvSpPr>
            <a:spLocks noGrp="1"/>
          </p:cNvSpPr>
          <p:nvPr>
            <p:ph type="sldNum" sz="quarter" idx="12"/>
          </p:nvPr>
        </p:nvSpPr>
        <p:spPr/>
        <p:txBody>
          <a:bodyPr/>
          <a:lstStyle/>
          <a:p>
            <a:fld id="{E4FFCA10-EE3F-AF4E-9EA4-E5CA2D91A1E4}"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i="1" dirty="0" smtClean="0"/>
              <a:t>Cp</a:t>
            </a:r>
            <a:r>
              <a:rPr lang="en-US" dirty="0" smtClean="0"/>
              <a:t>, AIC, BIC, and Adjusted </a:t>
            </a:r>
            <a:r>
              <a:rPr lang="en-US" i="1" dirty="0" smtClean="0"/>
              <a:t>R</a:t>
            </a:r>
            <a:r>
              <a:rPr lang="en-US" dirty="0" smtClean="0"/>
              <a:t>2</a:t>
            </a:r>
            <a:endParaRPr lang="zh-CN" altLang="en-US" dirty="0"/>
          </a:p>
        </p:txBody>
      </p:sp>
      <p:sp>
        <p:nvSpPr>
          <p:cNvPr id="4" name="日期占位符 3"/>
          <p:cNvSpPr>
            <a:spLocks noGrp="1"/>
          </p:cNvSpPr>
          <p:nvPr>
            <p:ph type="dt" sz="half" idx="10"/>
          </p:nvPr>
        </p:nvSpPr>
        <p:spPr/>
        <p:txBody>
          <a:bodyPr/>
          <a:lstStyle/>
          <a:p>
            <a:fld id="{BA7B828A-EF6C-4681-9239-DF408D87EE6F}" type="datetime1">
              <a:rPr lang="en-US" altLang="zh-CN" smtClean="0"/>
              <a:pPr/>
              <a:t>3/17/2017</a:t>
            </a:fld>
            <a:endParaRPr lang="en-US" dirty="0"/>
          </a:p>
        </p:txBody>
      </p:sp>
      <p:sp>
        <p:nvSpPr>
          <p:cNvPr id="5" name="页脚占位符 4"/>
          <p:cNvSpPr>
            <a:spLocks noGrp="1"/>
          </p:cNvSpPr>
          <p:nvPr>
            <p:ph type="ftr" sz="quarter" idx="11"/>
          </p:nvPr>
        </p:nvSpPr>
        <p:spPr/>
        <p:txBody>
          <a:bodyPr/>
          <a:lstStyle/>
          <a:p>
            <a:r>
              <a:rPr lang="zh-CN" altLang="en-US" smtClean="0"/>
              <a:t>数据挖掘与统计计算</a:t>
            </a:r>
            <a:endParaRPr lang="en-US" dirty="0"/>
          </a:p>
        </p:txBody>
      </p:sp>
      <p:sp>
        <p:nvSpPr>
          <p:cNvPr id="6" name="灯片编号占位符 5"/>
          <p:cNvSpPr>
            <a:spLocks noGrp="1"/>
          </p:cNvSpPr>
          <p:nvPr>
            <p:ph type="sldNum" sz="quarter" idx="12"/>
          </p:nvPr>
        </p:nvSpPr>
        <p:spPr/>
        <p:txBody>
          <a:bodyPr/>
          <a:lstStyle/>
          <a:p>
            <a:fld id="{E4FFCA10-EE3F-AF4E-9EA4-E5CA2D91A1E4}" type="slidenum">
              <a:rPr lang="en-US" smtClean="0"/>
              <a:pPr/>
              <a:t>16</a:t>
            </a:fld>
            <a:endParaRPr lang="en-US"/>
          </a:p>
        </p:txBody>
      </p:sp>
      <p:pic>
        <p:nvPicPr>
          <p:cNvPr id="5122" name="Picture 2"/>
          <p:cNvPicPr>
            <a:picLocks noChangeAspect="1" noChangeArrowheads="1"/>
          </p:cNvPicPr>
          <p:nvPr/>
        </p:nvPicPr>
        <p:blipFill>
          <a:blip r:embed="rId2"/>
          <a:srcRect/>
          <a:stretch>
            <a:fillRect/>
          </a:stretch>
        </p:blipFill>
        <p:spPr bwMode="auto">
          <a:xfrm>
            <a:off x="3011488" y="1778000"/>
            <a:ext cx="2680607" cy="762000"/>
          </a:xfrm>
          <a:prstGeom prst="rect">
            <a:avLst/>
          </a:prstGeom>
          <a:noFill/>
          <a:ln w="9525">
            <a:noFill/>
            <a:miter lim="800000"/>
            <a:headEnd/>
            <a:tailEnd/>
          </a:ln>
          <a:effectLst/>
        </p:spPr>
      </p:pic>
      <p:pic>
        <p:nvPicPr>
          <p:cNvPr id="5123" name="Picture 3"/>
          <p:cNvPicPr>
            <a:picLocks noChangeAspect="1" noChangeArrowheads="1"/>
          </p:cNvPicPr>
          <p:nvPr/>
        </p:nvPicPr>
        <p:blipFill>
          <a:blip r:embed="rId3"/>
          <a:srcRect/>
          <a:stretch>
            <a:fillRect/>
          </a:stretch>
        </p:blipFill>
        <p:spPr bwMode="auto">
          <a:xfrm>
            <a:off x="3011488" y="2946400"/>
            <a:ext cx="3042710" cy="754063"/>
          </a:xfrm>
          <a:prstGeom prst="rect">
            <a:avLst/>
          </a:prstGeom>
          <a:noFill/>
          <a:ln w="9525">
            <a:noFill/>
            <a:miter lim="800000"/>
            <a:headEnd/>
            <a:tailEnd/>
          </a:ln>
          <a:effectLst/>
        </p:spPr>
      </p:pic>
      <p:pic>
        <p:nvPicPr>
          <p:cNvPr id="5124" name="Picture 4"/>
          <p:cNvPicPr>
            <a:picLocks noChangeAspect="1" noChangeArrowheads="1"/>
          </p:cNvPicPr>
          <p:nvPr/>
        </p:nvPicPr>
        <p:blipFill>
          <a:blip r:embed="rId4"/>
          <a:srcRect/>
          <a:stretch>
            <a:fillRect/>
          </a:stretch>
        </p:blipFill>
        <p:spPr bwMode="auto">
          <a:xfrm>
            <a:off x="2744787" y="4176713"/>
            <a:ext cx="3577911" cy="712787"/>
          </a:xfrm>
          <a:prstGeom prst="rect">
            <a:avLst/>
          </a:prstGeom>
          <a:noFill/>
          <a:ln w="9525">
            <a:noFill/>
            <a:miter lim="800000"/>
            <a:headEnd/>
            <a:tailEnd/>
          </a:ln>
          <a:effectLst/>
        </p:spPr>
      </p:pic>
      <p:pic>
        <p:nvPicPr>
          <p:cNvPr id="5125" name="Picture 5"/>
          <p:cNvPicPr>
            <a:picLocks noChangeAspect="1" noChangeArrowheads="1"/>
          </p:cNvPicPr>
          <p:nvPr/>
        </p:nvPicPr>
        <p:blipFill>
          <a:blip r:embed="rId5"/>
          <a:srcRect/>
          <a:stretch>
            <a:fillRect/>
          </a:stretch>
        </p:blipFill>
        <p:spPr bwMode="auto">
          <a:xfrm>
            <a:off x="2442799" y="5399088"/>
            <a:ext cx="3879899" cy="735012"/>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dirty="0" smtClean="0"/>
              <a:t>Validation and Cross-Validation</a:t>
            </a:r>
            <a:endParaRPr lang="zh-CN" altLang="en-US" dirty="0"/>
          </a:p>
        </p:txBody>
      </p:sp>
      <p:sp>
        <p:nvSpPr>
          <p:cNvPr id="4" name="日期占位符 3"/>
          <p:cNvSpPr>
            <a:spLocks noGrp="1"/>
          </p:cNvSpPr>
          <p:nvPr>
            <p:ph type="dt" sz="half" idx="10"/>
          </p:nvPr>
        </p:nvSpPr>
        <p:spPr/>
        <p:txBody>
          <a:bodyPr/>
          <a:lstStyle/>
          <a:p>
            <a:fld id="{BA7B828A-EF6C-4681-9239-DF408D87EE6F}" type="datetime1">
              <a:rPr lang="en-US" altLang="zh-CN" smtClean="0"/>
              <a:pPr/>
              <a:t>3/17/2017</a:t>
            </a:fld>
            <a:endParaRPr lang="en-US" dirty="0"/>
          </a:p>
        </p:txBody>
      </p:sp>
      <p:sp>
        <p:nvSpPr>
          <p:cNvPr id="5" name="页脚占位符 4"/>
          <p:cNvSpPr>
            <a:spLocks noGrp="1"/>
          </p:cNvSpPr>
          <p:nvPr>
            <p:ph type="ftr" sz="quarter" idx="11"/>
          </p:nvPr>
        </p:nvSpPr>
        <p:spPr/>
        <p:txBody>
          <a:bodyPr/>
          <a:lstStyle/>
          <a:p>
            <a:r>
              <a:rPr lang="zh-CN" altLang="en-US" smtClean="0"/>
              <a:t>数据挖掘与统计计算</a:t>
            </a:r>
            <a:endParaRPr lang="en-US" dirty="0"/>
          </a:p>
        </p:txBody>
      </p:sp>
      <p:sp>
        <p:nvSpPr>
          <p:cNvPr id="6" name="灯片编号占位符 5"/>
          <p:cNvSpPr>
            <a:spLocks noGrp="1"/>
          </p:cNvSpPr>
          <p:nvPr>
            <p:ph type="sldNum" sz="quarter" idx="12"/>
          </p:nvPr>
        </p:nvSpPr>
        <p:spPr/>
        <p:txBody>
          <a:bodyPr/>
          <a:lstStyle/>
          <a:p>
            <a:fld id="{E4FFCA10-EE3F-AF4E-9EA4-E5CA2D91A1E4}" type="slidenum">
              <a:rPr lang="en-US" smtClean="0"/>
              <a:pPr/>
              <a:t>17</a:t>
            </a:fld>
            <a:endParaRPr lang="en-US"/>
          </a:p>
        </p:txBody>
      </p:sp>
      <p:pic>
        <p:nvPicPr>
          <p:cNvPr id="6146" name="Picture 2"/>
          <p:cNvPicPr>
            <a:picLocks noGrp="1" noChangeAspect="1" noChangeArrowheads="1"/>
          </p:cNvPicPr>
          <p:nvPr>
            <p:ph idx="1"/>
          </p:nvPr>
        </p:nvPicPr>
        <p:blipFill>
          <a:blip r:embed="rId2"/>
          <a:srcRect/>
          <a:stretch>
            <a:fillRect/>
          </a:stretch>
        </p:blipFill>
        <p:spPr bwMode="auto">
          <a:xfrm>
            <a:off x="457200" y="2063928"/>
            <a:ext cx="7984091" cy="3066872"/>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dirty="0" smtClean="0"/>
              <a:t>6.2 Shrinkage Methods</a:t>
            </a:r>
            <a:endParaRPr lang="zh-CN" altLang="en-US" dirty="0"/>
          </a:p>
        </p:txBody>
      </p:sp>
      <p:sp>
        <p:nvSpPr>
          <p:cNvPr id="3" name="内容占位符 2"/>
          <p:cNvSpPr>
            <a:spLocks noGrp="1"/>
          </p:cNvSpPr>
          <p:nvPr>
            <p:ph idx="1"/>
          </p:nvPr>
        </p:nvSpPr>
        <p:spPr/>
        <p:txBody>
          <a:bodyPr/>
          <a:lstStyle/>
          <a:p>
            <a:r>
              <a:rPr lang="en-US" dirty="0" smtClean="0"/>
              <a:t>The subset selection methods described in Section 6.1 involve using least squares to fit a linear model that contains a subset of the predictors.</a:t>
            </a:r>
          </a:p>
          <a:p>
            <a:endParaRPr lang="en-US" dirty="0" smtClean="0"/>
          </a:p>
          <a:p>
            <a:r>
              <a:rPr lang="en-US" dirty="0" smtClean="0"/>
              <a:t> As an alternative, we can fit a model containing all </a:t>
            </a:r>
            <a:r>
              <a:rPr lang="en-US" i="1" dirty="0" smtClean="0"/>
              <a:t>p </a:t>
            </a:r>
            <a:r>
              <a:rPr lang="en-US" dirty="0" smtClean="0"/>
              <a:t>predictors using a technique that </a:t>
            </a:r>
            <a:r>
              <a:rPr lang="en-US" i="1" dirty="0" smtClean="0"/>
              <a:t>constrains </a:t>
            </a:r>
            <a:r>
              <a:rPr lang="en-US" dirty="0" smtClean="0"/>
              <a:t>or </a:t>
            </a:r>
            <a:r>
              <a:rPr lang="en-US" i="1" dirty="0" smtClean="0"/>
              <a:t>regularizes </a:t>
            </a:r>
            <a:r>
              <a:rPr lang="en-US" dirty="0" smtClean="0"/>
              <a:t>the coefficient estimates, or equivalently, that </a:t>
            </a:r>
            <a:r>
              <a:rPr lang="en-US" i="1" dirty="0" smtClean="0"/>
              <a:t>shrinks </a:t>
            </a:r>
            <a:r>
              <a:rPr lang="en-US" dirty="0" smtClean="0"/>
              <a:t>the coefficient estimates towards zero. </a:t>
            </a:r>
            <a:endParaRPr lang="zh-CN" altLang="en-US" dirty="0"/>
          </a:p>
        </p:txBody>
      </p:sp>
      <p:sp>
        <p:nvSpPr>
          <p:cNvPr id="4" name="日期占位符 3"/>
          <p:cNvSpPr>
            <a:spLocks noGrp="1"/>
          </p:cNvSpPr>
          <p:nvPr>
            <p:ph type="dt" sz="half" idx="10"/>
          </p:nvPr>
        </p:nvSpPr>
        <p:spPr/>
        <p:txBody>
          <a:bodyPr/>
          <a:lstStyle/>
          <a:p>
            <a:fld id="{BA7B828A-EF6C-4681-9239-DF408D87EE6F}" type="datetime1">
              <a:rPr lang="en-US" altLang="zh-CN" smtClean="0"/>
              <a:pPr/>
              <a:t>3/17/2017</a:t>
            </a:fld>
            <a:endParaRPr lang="en-US" dirty="0"/>
          </a:p>
        </p:txBody>
      </p:sp>
      <p:sp>
        <p:nvSpPr>
          <p:cNvPr id="5" name="页脚占位符 4"/>
          <p:cNvSpPr>
            <a:spLocks noGrp="1"/>
          </p:cNvSpPr>
          <p:nvPr>
            <p:ph type="ftr" sz="quarter" idx="11"/>
          </p:nvPr>
        </p:nvSpPr>
        <p:spPr/>
        <p:txBody>
          <a:bodyPr/>
          <a:lstStyle/>
          <a:p>
            <a:r>
              <a:rPr lang="zh-CN" altLang="en-US" smtClean="0"/>
              <a:t>数据挖掘与统计计算</a:t>
            </a:r>
            <a:endParaRPr lang="en-US" dirty="0"/>
          </a:p>
        </p:txBody>
      </p:sp>
      <p:sp>
        <p:nvSpPr>
          <p:cNvPr id="6" name="灯片编号占位符 5"/>
          <p:cNvSpPr>
            <a:spLocks noGrp="1"/>
          </p:cNvSpPr>
          <p:nvPr>
            <p:ph type="sldNum" sz="quarter" idx="12"/>
          </p:nvPr>
        </p:nvSpPr>
        <p:spPr/>
        <p:txBody>
          <a:bodyPr/>
          <a:lstStyle/>
          <a:p>
            <a:fld id="{E4FFCA10-EE3F-AF4E-9EA4-E5CA2D91A1E4}" type="slidenum">
              <a:rPr lang="en-US" smtClean="0"/>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i="1" dirty="0" smtClean="0"/>
              <a:t>6.2.1 Ridge Regression</a:t>
            </a:r>
            <a:endParaRPr lang="zh-CN" altLang="en-US" dirty="0"/>
          </a:p>
        </p:txBody>
      </p:sp>
      <p:sp>
        <p:nvSpPr>
          <p:cNvPr id="4" name="日期占位符 3"/>
          <p:cNvSpPr>
            <a:spLocks noGrp="1"/>
          </p:cNvSpPr>
          <p:nvPr>
            <p:ph type="dt" sz="half" idx="10"/>
          </p:nvPr>
        </p:nvSpPr>
        <p:spPr/>
        <p:txBody>
          <a:bodyPr/>
          <a:lstStyle/>
          <a:p>
            <a:fld id="{BA7B828A-EF6C-4681-9239-DF408D87EE6F}" type="datetime1">
              <a:rPr lang="en-US" altLang="zh-CN" smtClean="0"/>
              <a:pPr/>
              <a:t>3/17/2017</a:t>
            </a:fld>
            <a:endParaRPr lang="en-US" dirty="0"/>
          </a:p>
        </p:txBody>
      </p:sp>
      <p:sp>
        <p:nvSpPr>
          <p:cNvPr id="5" name="页脚占位符 4"/>
          <p:cNvSpPr>
            <a:spLocks noGrp="1"/>
          </p:cNvSpPr>
          <p:nvPr>
            <p:ph type="ftr" sz="quarter" idx="11"/>
          </p:nvPr>
        </p:nvSpPr>
        <p:spPr/>
        <p:txBody>
          <a:bodyPr/>
          <a:lstStyle/>
          <a:p>
            <a:r>
              <a:rPr lang="zh-CN" altLang="en-US" smtClean="0"/>
              <a:t>数据挖掘与统计计算</a:t>
            </a:r>
            <a:endParaRPr lang="en-US" dirty="0"/>
          </a:p>
        </p:txBody>
      </p:sp>
      <p:sp>
        <p:nvSpPr>
          <p:cNvPr id="6" name="灯片编号占位符 5"/>
          <p:cNvSpPr>
            <a:spLocks noGrp="1"/>
          </p:cNvSpPr>
          <p:nvPr>
            <p:ph type="sldNum" sz="quarter" idx="12"/>
          </p:nvPr>
        </p:nvSpPr>
        <p:spPr/>
        <p:txBody>
          <a:bodyPr/>
          <a:lstStyle/>
          <a:p>
            <a:fld id="{E4FFCA10-EE3F-AF4E-9EA4-E5CA2D91A1E4}" type="slidenum">
              <a:rPr lang="en-US" smtClean="0"/>
              <a:pPr/>
              <a:t>19</a:t>
            </a:fld>
            <a:endParaRPr lang="en-US"/>
          </a:p>
        </p:txBody>
      </p:sp>
      <p:pic>
        <p:nvPicPr>
          <p:cNvPr id="7170" name="Picture 2"/>
          <p:cNvPicPr>
            <a:picLocks noGrp="1" noChangeAspect="1" noChangeArrowheads="1"/>
          </p:cNvPicPr>
          <p:nvPr>
            <p:ph idx="1"/>
          </p:nvPr>
        </p:nvPicPr>
        <p:blipFill>
          <a:blip r:embed="rId2"/>
          <a:srcRect/>
          <a:stretch>
            <a:fillRect/>
          </a:stretch>
        </p:blipFill>
        <p:spPr bwMode="auto">
          <a:xfrm>
            <a:off x="1729142" y="1887595"/>
            <a:ext cx="5685715" cy="923810"/>
          </a:xfrm>
          <a:prstGeom prst="rect">
            <a:avLst/>
          </a:prstGeom>
          <a:noFill/>
          <a:ln w="9525">
            <a:noFill/>
            <a:miter lim="800000"/>
            <a:headEnd/>
            <a:tailEnd/>
          </a:ln>
          <a:effectLst/>
        </p:spPr>
      </p:pic>
      <p:sp>
        <p:nvSpPr>
          <p:cNvPr id="9" name="矩形 8"/>
          <p:cNvSpPr/>
          <p:nvPr/>
        </p:nvSpPr>
        <p:spPr>
          <a:xfrm>
            <a:off x="711200" y="3289300"/>
            <a:ext cx="7975600" cy="2308324"/>
          </a:xfrm>
          <a:prstGeom prst="rect">
            <a:avLst/>
          </a:prstGeom>
        </p:spPr>
        <p:txBody>
          <a:bodyPr wrap="square">
            <a:spAutoFit/>
          </a:bodyPr>
          <a:lstStyle/>
          <a:p>
            <a:r>
              <a:rPr lang="en-US" sz="2400" dirty="0" smtClean="0"/>
              <a:t>However, the second term, called a </a:t>
            </a:r>
            <a:r>
              <a:rPr lang="en-US" sz="2400" i="1" dirty="0" smtClean="0"/>
              <a:t>shrinkage penalty</a:t>
            </a:r>
            <a:r>
              <a:rPr lang="en-US" sz="2400" dirty="0" smtClean="0"/>
              <a:t>, is shrinkage small when </a:t>
            </a:r>
            <a:r>
              <a:rPr lang="en-US" sz="2400" i="1" dirty="0" smtClean="0"/>
              <a:t>β</a:t>
            </a:r>
            <a:r>
              <a:rPr lang="en-US" sz="2400" dirty="0" smtClean="0"/>
              <a:t>1</a:t>
            </a:r>
            <a:r>
              <a:rPr lang="en-US" sz="2400" i="1" dirty="0" smtClean="0"/>
              <a:t>, . . . , </a:t>
            </a:r>
            <a:r>
              <a:rPr lang="en-US" sz="2400" i="1" dirty="0" err="1" smtClean="0"/>
              <a:t>βp</a:t>
            </a:r>
            <a:r>
              <a:rPr lang="en-US" sz="2400" i="1" dirty="0" smtClean="0"/>
              <a:t> </a:t>
            </a:r>
            <a:r>
              <a:rPr lang="en-US" sz="2400" dirty="0" smtClean="0"/>
              <a:t>are close to zero, and so it has the effect of </a:t>
            </a:r>
            <a:r>
              <a:rPr lang="en-US" sz="2400" i="1" dirty="0" smtClean="0"/>
              <a:t>shrinking </a:t>
            </a:r>
            <a:r>
              <a:rPr lang="en-US" sz="2400" dirty="0" smtClean="0"/>
              <a:t>penalty the estimates of </a:t>
            </a:r>
            <a:r>
              <a:rPr lang="en-US" sz="2400" i="1" dirty="0" err="1" smtClean="0"/>
              <a:t>βj</a:t>
            </a:r>
            <a:r>
              <a:rPr lang="en-US" sz="2400" i="1" dirty="0" smtClean="0"/>
              <a:t> </a:t>
            </a:r>
            <a:r>
              <a:rPr lang="en-US" sz="2400" dirty="0" smtClean="0"/>
              <a:t>towards zero. </a:t>
            </a:r>
            <a:br>
              <a:rPr lang="en-US" sz="2400" dirty="0" smtClean="0"/>
            </a:br>
            <a:r>
              <a:rPr lang="en-US" sz="2400" dirty="0" smtClean="0"/>
              <a:t/>
            </a:r>
            <a:br>
              <a:rPr lang="en-US" sz="2400" dirty="0" smtClean="0"/>
            </a:br>
            <a:endParaRPr lang="zh-CN" altLang="en-US"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a:xfrm>
            <a:off x="457200" y="1600200"/>
            <a:ext cx="8229600" cy="3980329"/>
          </a:xfrm>
        </p:spPr>
        <p:txBody>
          <a:bodyPr>
            <a:normAutofit/>
          </a:bodyPr>
          <a:lstStyle/>
          <a:p>
            <a:r>
              <a:rPr lang="en-US" dirty="0" smtClean="0"/>
              <a:t>In the chapters that follow, we consider some approaches for extending the linear model framework. In Chapter 7 we generalize (6.1) in order to accommodate non-linear, but still additive, relationships, while in Chapter 8 we consider even more general non-linear models.</a:t>
            </a:r>
          </a:p>
          <a:p>
            <a:endParaRPr lang="en-US" dirty="0" smtClean="0"/>
          </a:p>
          <a:p>
            <a:r>
              <a:rPr lang="en-US" dirty="0" smtClean="0"/>
              <a:t>Hence, before moving to the non-linear world, we discuss in this chapter some ways in which the simple linear model can be improved, by replacing plain least squares fitting with some alternative fitting procedures.</a:t>
            </a:r>
            <a:endParaRPr lang="zh-CN" altLang="en-US" dirty="0"/>
          </a:p>
        </p:txBody>
      </p:sp>
      <p:sp>
        <p:nvSpPr>
          <p:cNvPr id="4" name="日期占位符 3"/>
          <p:cNvSpPr>
            <a:spLocks noGrp="1"/>
          </p:cNvSpPr>
          <p:nvPr>
            <p:ph type="dt" sz="half" idx="10"/>
          </p:nvPr>
        </p:nvSpPr>
        <p:spPr/>
        <p:txBody>
          <a:bodyPr/>
          <a:lstStyle/>
          <a:p>
            <a:fld id="{BA7B828A-EF6C-4681-9239-DF408D87EE6F}" type="datetime1">
              <a:rPr lang="en-US" altLang="zh-CN" smtClean="0"/>
              <a:pPr/>
              <a:t>3/17/2017</a:t>
            </a:fld>
            <a:endParaRPr lang="en-US" dirty="0"/>
          </a:p>
        </p:txBody>
      </p:sp>
      <p:sp>
        <p:nvSpPr>
          <p:cNvPr id="5" name="页脚占位符 4"/>
          <p:cNvSpPr>
            <a:spLocks noGrp="1"/>
          </p:cNvSpPr>
          <p:nvPr>
            <p:ph type="ftr" sz="quarter" idx="11"/>
          </p:nvPr>
        </p:nvSpPr>
        <p:spPr/>
        <p:txBody>
          <a:bodyPr/>
          <a:lstStyle/>
          <a:p>
            <a:r>
              <a:rPr lang="zh-CN" altLang="en-US" smtClean="0"/>
              <a:t>数据挖掘与统计计算</a:t>
            </a:r>
            <a:endParaRPr lang="en-US" dirty="0"/>
          </a:p>
        </p:txBody>
      </p:sp>
      <p:sp>
        <p:nvSpPr>
          <p:cNvPr id="6" name="灯片编号占位符 5"/>
          <p:cNvSpPr>
            <a:spLocks noGrp="1"/>
          </p:cNvSpPr>
          <p:nvPr>
            <p:ph type="sldNum" sz="quarter" idx="12"/>
          </p:nvPr>
        </p:nvSpPr>
        <p:spPr/>
        <p:txBody>
          <a:bodyPr/>
          <a:lstStyle/>
          <a:p>
            <a:fld id="{E4FFCA10-EE3F-AF4E-9EA4-E5CA2D91A1E4}" type="slidenum">
              <a:rPr lang="en-US" smtClean="0"/>
              <a:pPr/>
              <a:t>2</a:t>
            </a:fld>
            <a:endParaRPr lang="en-US"/>
          </a:p>
        </p:txBody>
      </p:sp>
      <p:pic>
        <p:nvPicPr>
          <p:cNvPr id="1026" name="Picture 2"/>
          <p:cNvPicPr>
            <a:picLocks noChangeAspect="1" noChangeArrowheads="1"/>
          </p:cNvPicPr>
          <p:nvPr/>
        </p:nvPicPr>
        <p:blipFill>
          <a:blip r:embed="rId2"/>
          <a:srcRect/>
          <a:stretch>
            <a:fillRect/>
          </a:stretch>
        </p:blipFill>
        <p:spPr bwMode="auto">
          <a:xfrm>
            <a:off x="2427475" y="5915306"/>
            <a:ext cx="4728531" cy="59307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dirty="0" smtClean="0"/>
              <a:t>The tuning parameter </a:t>
            </a:r>
            <a:r>
              <a:rPr lang="en-US" i="1" dirty="0" smtClean="0"/>
              <a:t>λ </a:t>
            </a:r>
            <a:r>
              <a:rPr lang="en-US" dirty="0" smtClean="0"/>
              <a:t>serves to control the relative impact of these two terms on the regression coefficient estimates. When </a:t>
            </a:r>
            <a:r>
              <a:rPr lang="en-US" i="1" dirty="0" smtClean="0"/>
              <a:t>λ </a:t>
            </a:r>
            <a:r>
              <a:rPr lang="en-US" dirty="0" smtClean="0"/>
              <a:t>= 0, the penalty term has no effect, and ridge regression will produce the least squares estimates. However, as </a:t>
            </a:r>
            <a:r>
              <a:rPr lang="en-US" i="1" dirty="0" smtClean="0"/>
              <a:t>λ → ∞</a:t>
            </a:r>
            <a:r>
              <a:rPr lang="en-US" dirty="0" smtClean="0"/>
              <a:t>, the impact of the shrinkage penalty grows, and the ridge regression coefficient estimates will approach zero. </a:t>
            </a:r>
            <a:br>
              <a:rPr lang="en-US" dirty="0" smtClean="0"/>
            </a:br>
            <a:r>
              <a:rPr lang="en-US" dirty="0" smtClean="0"/>
              <a:t/>
            </a:r>
            <a:br>
              <a:rPr lang="en-US" dirty="0" smtClean="0"/>
            </a:br>
            <a:r>
              <a:rPr lang="en-US" dirty="0" smtClean="0"/>
              <a:t>Selecting a good value for </a:t>
            </a:r>
            <a:r>
              <a:rPr lang="en-US" i="1" dirty="0" smtClean="0"/>
              <a:t>λ </a:t>
            </a:r>
            <a:r>
              <a:rPr lang="en-US" dirty="0" smtClean="0"/>
              <a:t>is critical; we defer this discussion to Section 6.2.3, where we use cross-validation.</a:t>
            </a:r>
            <a:br>
              <a:rPr lang="en-US" dirty="0" smtClean="0"/>
            </a:br>
            <a:r>
              <a:rPr lang="en-US" dirty="0" smtClean="0"/>
              <a:t/>
            </a:r>
            <a:br>
              <a:rPr lang="en-US" dirty="0" smtClean="0"/>
            </a:br>
            <a:endParaRPr lang="zh-CN" altLang="en-US" dirty="0"/>
          </a:p>
        </p:txBody>
      </p:sp>
      <p:sp>
        <p:nvSpPr>
          <p:cNvPr id="4" name="日期占位符 3"/>
          <p:cNvSpPr>
            <a:spLocks noGrp="1"/>
          </p:cNvSpPr>
          <p:nvPr>
            <p:ph type="dt" sz="half" idx="10"/>
          </p:nvPr>
        </p:nvSpPr>
        <p:spPr/>
        <p:txBody>
          <a:bodyPr/>
          <a:lstStyle/>
          <a:p>
            <a:fld id="{BA7B828A-EF6C-4681-9239-DF408D87EE6F}" type="datetime1">
              <a:rPr lang="en-US" altLang="zh-CN" smtClean="0"/>
              <a:pPr/>
              <a:t>3/17/2017</a:t>
            </a:fld>
            <a:endParaRPr lang="en-US" dirty="0"/>
          </a:p>
        </p:txBody>
      </p:sp>
      <p:sp>
        <p:nvSpPr>
          <p:cNvPr id="5" name="页脚占位符 4"/>
          <p:cNvSpPr>
            <a:spLocks noGrp="1"/>
          </p:cNvSpPr>
          <p:nvPr>
            <p:ph type="ftr" sz="quarter" idx="11"/>
          </p:nvPr>
        </p:nvSpPr>
        <p:spPr/>
        <p:txBody>
          <a:bodyPr/>
          <a:lstStyle/>
          <a:p>
            <a:r>
              <a:rPr lang="zh-CN" altLang="en-US" smtClean="0"/>
              <a:t>数据挖掘与统计计算</a:t>
            </a:r>
            <a:endParaRPr lang="en-US" dirty="0"/>
          </a:p>
        </p:txBody>
      </p:sp>
      <p:sp>
        <p:nvSpPr>
          <p:cNvPr id="6" name="灯片编号占位符 5"/>
          <p:cNvSpPr>
            <a:spLocks noGrp="1"/>
          </p:cNvSpPr>
          <p:nvPr>
            <p:ph type="sldNum" sz="quarter" idx="12"/>
          </p:nvPr>
        </p:nvSpPr>
        <p:spPr/>
        <p:txBody>
          <a:bodyPr/>
          <a:lstStyle/>
          <a:p>
            <a:fld id="{E4FFCA10-EE3F-AF4E-9EA4-E5CA2D91A1E4}" type="slidenum">
              <a:rPr lang="en-US" smtClean="0"/>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日期占位符 3"/>
          <p:cNvSpPr>
            <a:spLocks noGrp="1"/>
          </p:cNvSpPr>
          <p:nvPr>
            <p:ph type="dt" sz="half" idx="10"/>
          </p:nvPr>
        </p:nvSpPr>
        <p:spPr/>
        <p:txBody>
          <a:bodyPr/>
          <a:lstStyle/>
          <a:p>
            <a:fld id="{BA7B828A-EF6C-4681-9239-DF408D87EE6F}" type="datetime1">
              <a:rPr lang="en-US" altLang="zh-CN" smtClean="0"/>
              <a:pPr/>
              <a:t>3/17/2017</a:t>
            </a:fld>
            <a:endParaRPr lang="en-US" dirty="0"/>
          </a:p>
        </p:txBody>
      </p:sp>
      <p:sp>
        <p:nvSpPr>
          <p:cNvPr id="5" name="页脚占位符 4"/>
          <p:cNvSpPr>
            <a:spLocks noGrp="1"/>
          </p:cNvSpPr>
          <p:nvPr>
            <p:ph type="ftr" sz="quarter" idx="11"/>
          </p:nvPr>
        </p:nvSpPr>
        <p:spPr/>
        <p:txBody>
          <a:bodyPr/>
          <a:lstStyle/>
          <a:p>
            <a:r>
              <a:rPr lang="zh-CN" altLang="en-US" smtClean="0"/>
              <a:t>数据挖掘与统计计算</a:t>
            </a:r>
            <a:endParaRPr lang="en-US" dirty="0"/>
          </a:p>
        </p:txBody>
      </p:sp>
      <p:sp>
        <p:nvSpPr>
          <p:cNvPr id="6" name="灯片编号占位符 5"/>
          <p:cNvSpPr>
            <a:spLocks noGrp="1"/>
          </p:cNvSpPr>
          <p:nvPr>
            <p:ph type="sldNum" sz="quarter" idx="12"/>
          </p:nvPr>
        </p:nvSpPr>
        <p:spPr/>
        <p:txBody>
          <a:bodyPr/>
          <a:lstStyle/>
          <a:p>
            <a:fld id="{E4FFCA10-EE3F-AF4E-9EA4-E5CA2D91A1E4}" type="slidenum">
              <a:rPr lang="en-US" smtClean="0"/>
              <a:pPr/>
              <a:t>21</a:t>
            </a:fld>
            <a:endParaRPr lang="en-US"/>
          </a:p>
        </p:txBody>
      </p:sp>
      <p:pic>
        <p:nvPicPr>
          <p:cNvPr id="8194" name="Picture 2"/>
          <p:cNvPicPr>
            <a:picLocks noGrp="1" noChangeAspect="1" noChangeArrowheads="1"/>
          </p:cNvPicPr>
          <p:nvPr>
            <p:ph idx="1"/>
          </p:nvPr>
        </p:nvPicPr>
        <p:blipFill>
          <a:blip r:embed="rId2"/>
          <a:srcRect/>
          <a:stretch>
            <a:fillRect/>
          </a:stretch>
        </p:blipFill>
        <p:spPr bwMode="auto">
          <a:xfrm>
            <a:off x="640214" y="2160780"/>
            <a:ext cx="7796260" cy="3338319"/>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dirty="0" smtClean="0"/>
              <a:t>Why Does Ridge Regression Improve Over Least Squares?</a:t>
            </a:r>
            <a:endParaRPr lang="zh-CN" altLang="en-US" dirty="0"/>
          </a:p>
        </p:txBody>
      </p:sp>
      <p:sp>
        <p:nvSpPr>
          <p:cNvPr id="3" name="内容占位符 2"/>
          <p:cNvSpPr>
            <a:spLocks noGrp="1"/>
          </p:cNvSpPr>
          <p:nvPr>
            <p:ph idx="1"/>
          </p:nvPr>
        </p:nvSpPr>
        <p:spPr>
          <a:xfrm>
            <a:off x="457200" y="1600200"/>
            <a:ext cx="8229600" cy="2222500"/>
          </a:xfrm>
        </p:spPr>
        <p:txBody>
          <a:bodyPr>
            <a:noAutofit/>
          </a:bodyPr>
          <a:lstStyle/>
          <a:p>
            <a:r>
              <a:rPr lang="en-US" dirty="0" smtClean="0"/>
              <a:t>Ridge regression’s advantage over least squares is rooted in the </a:t>
            </a:r>
            <a:r>
              <a:rPr lang="en-US" i="1" dirty="0" smtClean="0"/>
              <a:t>bias-variance trade-off</a:t>
            </a:r>
            <a:r>
              <a:rPr lang="en-US" dirty="0" smtClean="0"/>
              <a:t>. As </a:t>
            </a:r>
            <a:r>
              <a:rPr lang="en-US" i="1" dirty="0" smtClean="0"/>
              <a:t>λ </a:t>
            </a:r>
            <a:r>
              <a:rPr lang="en-US" dirty="0" smtClean="0"/>
              <a:t>increases, the flexibility of the ridge regression fit decreases, leading to decreased variance but increased bias. </a:t>
            </a:r>
            <a:br>
              <a:rPr lang="en-US" dirty="0" smtClean="0"/>
            </a:br>
            <a:r>
              <a:rPr lang="en-US" dirty="0" smtClean="0"/>
              <a:t/>
            </a:r>
            <a:br>
              <a:rPr lang="en-US" dirty="0" smtClean="0"/>
            </a:br>
            <a:endParaRPr lang="zh-CN" altLang="en-US" dirty="0"/>
          </a:p>
        </p:txBody>
      </p:sp>
      <p:sp>
        <p:nvSpPr>
          <p:cNvPr id="4" name="日期占位符 3"/>
          <p:cNvSpPr>
            <a:spLocks noGrp="1"/>
          </p:cNvSpPr>
          <p:nvPr>
            <p:ph type="dt" sz="half" idx="10"/>
          </p:nvPr>
        </p:nvSpPr>
        <p:spPr/>
        <p:txBody>
          <a:bodyPr/>
          <a:lstStyle/>
          <a:p>
            <a:fld id="{BA7B828A-EF6C-4681-9239-DF408D87EE6F}" type="datetime1">
              <a:rPr lang="en-US" altLang="zh-CN" smtClean="0"/>
              <a:pPr/>
              <a:t>3/17/2017</a:t>
            </a:fld>
            <a:endParaRPr lang="en-US" dirty="0"/>
          </a:p>
        </p:txBody>
      </p:sp>
      <p:sp>
        <p:nvSpPr>
          <p:cNvPr id="5" name="页脚占位符 4"/>
          <p:cNvSpPr>
            <a:spLocks noGrp="1"/>
          </p:cNvSpPr>
          <p:nvPr>
            <p:ph type="ftr" sz="quarter" idx="11"/>
          </p:nvPr>
        </p:nvSpPr>
        <p:spPr/>
        <p:txBody>
          <a:bodyPr/>
          <a:lstStyle/>
          <a:p>
            <a:r>
              <a:rPr lang="zh-CN" altLang="en-US" smtClean="0"/>
              <a:t>数据挖掘与统计计算</a:t>
            </a:r>
            <a:endParaRPr lang="en-US" dirty="0"/>
          </a:p>
        </p:txBody>
      </p:sp>
      <p:sp>
        <p:nvSpPr>
          <p:cNvPr id="6" name="灯片编号占位符 5"/>
          <p:cNvSpPr>
            <a:spLocks noGrp="1"/>
          </p:cNvSpPr>
          <p:nvPr>
            <p:ph type="sldNum" sz="quarter" idx="12"/>
          </p:nvPr>
        </p:nvSpPr>
        <p:spPr/>
        <p:txBody>
          <a:bodyPr/>
          <a:lstStyle/>
          <a:p>
            <a:fld id="{E4FFCA10-EE3F-AF4E-9EA4-E5CA2D91A1E4}" type="slidenum">
              <a:rPr lang="en-US" smtClean="0"/>
              <a:pPr/>
              <a:t>22</a:t>
            </a:fld>
            <a:endParaRPr lang="en-US"/>
          </a:p>
        </p:txBody>
      </p:sp>
      <p:pic>
        <p:nvPicPr>
          <p:cNvPr id="9218" name="Picture 2"/>
          <p:cNvPicPr>
            <a:picLocks noChangeAspect="1" noChangeArrowheads="1"/>
          </p:cNvPicPr>
          <p:nvPr/>
        </p:nvPicPr>
        <p:blipFill>
          <a:blip r:embed="rId2"/>
          <a:srcRect/>
          <a:stretch>
            <a:fillRect/>
          </a:stretch>
        </p:blipFill>
        <p:spPr bwMode="auto">
          <a:xfrm>
            <a:off x="990600" y="3619500"/>
            <a:ext cx="7161213" cy="2790825"/>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i="1" dirty="0" smtClean="0"/>
              <a:t>6.2.2 The Lasso</a:t>
            </a:r>
            <a:endParaRPr lang="zh-CN" altLang="en-US" dirty="0"/>
          </a:p>
        </p:txBody>
      </p:sp>
      <p:sp>
        <p:nvSpPr>
          <p:cNvPr id="4" name="日期占位符 3"/>
          <p:cNvSpPr>
            <a:spLocks noGrp="1"/>
          </p:cNvSpPr>
          <p:nvPr>
            <p:ph type="dt" sz="half" idx="10"/>
          </p:nvPr>
        </p:nvSpPr>
        <p:spPr/>
        <p:txBody>
          <a:bodyPr/>
          <a:lstStyle/>
          <a:p>
            <a:fld id="{BA7B828A-EF6C-4681-9239-DF408D87EE6F}" type="datetime1">
              <a:rPr lang="en-US" altLang="zh-CN" smtClean="0"/>
              <a:pPr/>
              <a:t>3/17/2017</a:t>
            </a:fld>
            <a:endParaRPr lang="en-US" dirty="0"/>
          </a:p>
        </p:txBody>
      </p:sp>
      <p:sp>
        <p:nvSpPr>
          <p:cNvPr id="5" name="页脚占位符 4"/>
          <p:cNvSpPr>
            <a:spLocks noGrp="1"/>
          </p:cNvSpPr>
          <p:nvPr>
            <p:ph type="ftr" sz="quarter" idx="11"/>
          </p:nvPr>
        </p:nvSpPr>
        <p:spPr/>
        <p:txBody>
          <a:bodyPr/>
          <a:lstStyle/>
          <a:p>
            <a:r>
              <a:rPr lang="zh-CN" altLang="en-US" smtClean="0"/>
              <a:t>数据挖掘与统计计算</a:t>
            </a:r>
            <a:endParaRPr lang="en-US" dirty="0"/>
          </a:p>
        </p:txBody>
      </p:sp>
      <p:sp>
        <p:nvSpPr>
          <p:cNvPr id="6" name="灯片编号占位符 5"/>
          <p:cNvSpPr>
            <a:spLocks noGrp="1"/>
          </p:cNvSpPr>
          <p:nvPr>
            <p:ph type="sldNum" sz="quarter" idx="12"/>
          </p:nvPr>
        </p:nvSpPr>
        <p:spPr/>
        <p:txBody>
          <a:bodyPr/>
          <a:lstStyle/>
          <a:p>
            <a:fld id="{E4FFCA10-EE3F-AF4E-9EA4-E5CA2D91A1E4}" type="slidenum">
              <a:rPr lang="en-US" smtClean="0"/>
              <a:pPr/>
              <a:t>23</a:t>
            </a:fld>
            <a:endParaRPr lang="en-US"/>
          </a:p>
        </p:txBody>
      </p:sp>
      <p:sp>
        <p:nvSpPr>
          <p:cNvPr id="8" name="内容占位符 7"/>
          <p:cNvSpPr>
            <a:spLocks noGrp="1"/>
          </p:cNvSpPr>
          <p:nvPr>
            <p:ph idx="1"/>
          </p:nvPr>
        </p:nvSpPr>
        <p:spPr/>
        <p:txBody>
          <a:bodyPr/>
          <a:lstStyle/>
          <a:p>
            <a:r>
              <a:rPr lang="en-US" dirty="0" smtClean="0"/>
              <a:t>Ridge regression does have one obvious disadvantage. </a:t>
            </a:r>
            <a:br>
              <a:rPr lang="en-US" dirty="0" smtClean="0"/>
            </a:br>
            <a:r>
              <a:rPr lang="en-US" dirty="0" smtClean="0"/>
              <a:t/>
            </a:r>
            <a:br>
              <a:rPr lang="en-US" dirty="0" smtClean="0"/>
            </a:br>
            <a:r>
              <a:rPr lang="en-US" dirty="0" smtClean="0"/>
              <a:t>The penalty  will shrink all of the coefficients towards zero, but it will not set any of them exactly to zero (unless </a:t>
            </a:r>
            <a:r>
              <a:rPr lang="en-US" i="1" dirty="0" smtClean="0"/>
              <a:t>λ </a:t>
            </a:r>
            <a:r>
              <a:rPr lang="en-US" dirty="0" smtClean="0"/>
              <a:t>= </a:t>
            </a:r>
            <a:r>
              <a:rPr lang="en-US" i="1" dirty="0" smtClean="0"/>
              <a:t>∞</a:t>
            </a:r>
            <a:r>
              <a:rPr lang="en-US" dirty="0" smtClean="0"/>
              <a:t>). This may not be a problem for prediction accuracy, but it can create a challenge in model interpretation in settings in which the number of variables </a:t>
            </a:r>
            <a:r>
              <a:rPr lang="en-US" i="1" dirty="0" smtClean="0"/>
              <a:t>p </a:t>
            </a:r>
            <a:r>
              <a:rPr lang="en-US" dirty="0" smtClean="0"/>
              <a:t>is quite large. </a:t>
            </a:r>
            <a:br>
              <a:rPr lang="en-US" dirty="0" smtClean="0"/>
            </a:br>
            <a:r>
              <a:rPr lang="en-US" dirty="0" smtClean="0"/>
              <a:t/>
            </a:r>
            <a:br>
              <a:rPr lang="en-US" dirty="0" smtClean="0"/>
            </a:br>
            <a:endParaRPr lang="zh-CN"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2984500"/>
            <a:ext cx="8229600" cy="3492500"/>
          </a:xfrm>
        </p:spPr>
        <p:txBody>
          <a:bodyPr>
            <a:normAutofit/>
          </a:bodyPr>
          <a:lstStyle/>
          <a:p>
            <a:r>
              <a:rPr lang="en-US" dirty="0" smtClean="0"/>
              <a:t>As with ridge regression, the lasso shrinks the coefficient estimates towards zero. However, in the case of the lasso, the </a:t>
            </a:r>
            <a:r>
              <a:rPr lang="en-US" i="1" dirty="0" smtClean="0"/>
              <a:t>L</a:t>
            </a:r>
            <a:r>
              <a:rPr lang="en-US" dirty="0" smtClean="0"/>
              <a:t>1 penalty has the effect of forcing some of the coefficient estimates to be exactly equal to zero when the tuning parameter </a:t>
            </a:r>
            <a:r>
              <a:rPr lang="en-US" i="1" dirty="0" smtClean="0"/>
              <a:t>λ </a:t>
            </a:r>
            <a:r>
              <a:rPr lang="en-US" dirty="0" smtClean="0"/>
              <a:t>is sufficiently large. Hence, much like best subset selection, the lasso performs variable selection.</a:t>
            </a:r>
            <a:endParaRPr lang="zh-CN" altLang="en-US" dirty="0"/>
          </a:p>
        </p:txBody>
      </p:sp>
      <p:sp>
        <p:nvSpPr>
          <p:cNvPr id="4" name="日期占位符 3"/>
          <p:cNvSpPr>
            <a:spLocks noGrp="1"/>
          </p:cNvSpPr>
          <p:nvPr>
            <p:ph type="dt" sz="half" idx="10"/>
          </p:nvPr>
        </p:nvSpPr>
        <p:spPr/>
        <p:txBody>
          <a:bodyPr/>
          <a:lstStyle/>
          <a:p>
            <a:fld id="{BA7B828A-EF6C-4681-9239-DF408D87EE6F}" type="datetime1">
              <a:rPr lang="en-US" altLang="zh-CN" smtClean="0"/>
              <a:pPr/>
              <a:t>3/17/2017</a:t>
            </a:fld>
            <a:endParaRPr lang="en-US" dirty="0"/>
          </a:p>
        </p:txBody>
      </p:sp>
      <p:sp>
        <p:nvSpPr>
          <p:cNvPr id="5" name="页脚占位符 4"/>
          <p:cNvSpPr>
            <a:spLocks noGrp="1"/>
          </p:cNvSpPr>
          <p:nvPr>
            <p:ph type="ftr" sz="quarter" idx="11"/>
          </p:nvPr>
        </p:nvSpPr>
        <p:spPr/>
        <p:txBody>
          <a:bodyPr/>
          <a:lstStyle/>
          <a:p>
            <a:r>
              <a:rPr lang="zh-CN" altLang="en-US" smtClean="0"/>
              <a:t>数据挖掘与统计计算</a:t>
            </a:r>
            <a:endParaRPr lang="en-US" dirty="0"/>
          </a:p>
        </p:txBody>
      </p:sp>
      <p:sp>
        <p:nvSpPr>
          <p:cNvPr id="6" name="灯片编号占位符 5"/>
          <p:cNvSpPr>
            <a:spLocks noGrp="1"/>
          </p:cNvSpPr>
          <p:nvPr>
            <p:ph type="sldNum" sz="quarter" idx="12"/>
          </p:nvPr>
        </p:nvSpPr>
        <p:spPr/>
        <p:txBody>
          <a:bodyPr/>
          <a:lstStyle/>
          <a:p>
            <a:fld id="{E4FFCA10-EE3F-AF4E-9EA4-E5CA2D91A1E4}" type="slidenum">
              <a:rPr lang="en-US" smtClean="0"/>
              <a:pPr/>
              <a:t>24</a:t>
            </a:fld>
            <a:endParaRPr lang="en-US"/>
          </a:p>
        </p:txBody>
      </p:sp>
      <p:pic>
        <p:nvPicPr>
          <p:cNvPr id="11266" name="Picture 2"/>
          <p:cNvPicPr>
            <a:picLocks noChangeAspect="1" noChangeArrowheads="1"/>
          </p:cNvPicPr>
          <p:nvPr/>
        </p:nvPicPr>
        <p:blipFill>
          <a:blip r:embed="rId2"/>
          <a:srcRect/>
          <a:stretch>
            <a:fillRect/>
          </a:stretch>
        </p:blipFill>
        <p:spPr bwMode="auto">
          <a:xfrm>
            <a:off x="1156104" y="1325563"/>
            <a:ext cx="6463896" cy="984087"/>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889000"/>
            <a:ext cx="8229600" cy="2730500"/>
          </a:xfrm>
        </p:spPr>
        <p:txBody>
          <a:bodyPr>
            <a:normAutofit/>
          </a:bodyPr>
          <a:lstStyle/>
          <a:p>
            <a:r>
              <a:rPr lang="en-US" dirty="0" smtClean="0"/>
              <a:t>As a result, models generated from the lasso are generally much easier to interpret than those produced</a:t>
            </a:r>
            <a:br>
              <a:rPr lang="en-US" dirty="0" smtClean="0"/>
            </a:br>
            <a:r>
              <a:rPr lang="en-US" dirty="0" smtClean="0"/>
              <a:t>by ridge regression. We say that the lasso yields </a:t>
            </a:r>
            <a:r>
              <a:rPr lang="en-US" i="1" dirty="0" smtClean="0"/>
              <a:t>sparse </a:t>
            </a:r>
            <a:r>
              <a:rPr lang="en-US" dirty="0" smtClean="0"/>
              <a:t>models—that is, sparse models that involve only a subset of the variables. </a:t>
            </a:r>
            <a:br>
              <a:rPr lang="en-US" dirty="0" smtClean="0"/>
            </a:br>
            <a:r>
              <a:rPr lang="en-US" dirty="0" smtClean="0"/>
              <a:t/>
            </a:r>
            <a:br>
              <a:rPr lang="en-US" dirty="0" smtClean="0"/>
            </a:br>
            <a:endParaRPr lang="zh-CN" altLang="en-US" dirty="0"/>
          </a:p>
        </p:txBody>
      </p:sp>
      <p:sp>
        <p:nvSpPr>
          <p:cNvPr id="4" name="日期占位符 3"/>
          <p:cNvSpPr>
            <a:spLocks noGrp="1"/>
          </p:cNvSpPr>
          <p:nvPr>
            <p:ph type="dt" sz="half" idx="10"/>
          </p:nvPr>
        </p:nvSpPr>
        <p:spPr/>
        <p:txBody>
          <a:bodyPr/>
          <a:lstStyle/>
          <a:p>
            <a:fld id="{BA7B828A-EF6C-4681-9239-DF408D87EE6F}" type="datetime1">
              <a:rPr lang="en-US" altLang="zh-CN" smtClean="0"/>
              <a:pPr/>
              <a:t>3/17/2017</a:t>
            </a:fld>
            <a:endParaRPr lang="en-US" dirty="0"/>
          </a:p>
        </p:txBody>
      </p:sp>
      <p:sp>
        <p:nvSpPr>
          <p:cNvPr id="5" name="页脚占位符 4"/>
          <p:cNvSpPr>
            <a:spLocks noGrp="1"/>
          </p:cNvSpPr>
          <p:nvPr>
            <p:ph type="ftr" sz="quarter" idx="11"/>
          </p:nvPr>
        </p:nvSpPr>
        <p:spPr/>
        <p:txBody>
          <a:bodyPr/>
          <a:lstStyle/>
          <a:p>
            <a:r>
              <a:rPr lang="zh-CN" altLang="en-US" smtClean="0"/>
              <a:t>数据挖掘与统计计算</a:t>
            </a:r>
            <a:endParaRPr lang="en-US" dirty="0"/>
          </a:p>
        </p:txBody>
      </p:sp>
      <p:sp>
        <p:nvSpPr>
          <p:cNvPr id="6" name="灯片编号占位符 5"/>
          <p:cNvSpPr>
            <a:spLocks noGrp="1"/>
          </p:cNvSpPr>
          <p:nvPr>
            <p:ph type="sldNum" sz="quarter" idx="12"/>
          </p:nvPr>
        </p:nvSpPr>
        <p:spPr/>
        <p:txBody>
          <a:bodyPr/>
          <a:lstStyle/>
          <a:p>
            <a:fld id="{E4FFCA10-EE3F-AF4E-9EA4-E5CA2D91A1E4}" type="slidenum">
              <a:rPr lang="en-US" smtClean="0"/>
              <a:pPr/>
              <a:t>25</a:t>
            </a:fld>
            <a:endParaRPr lang="en-US"/>
          </a:p>
        </p:txBody>
      </p:sp>
      <p:pic>
        <p:nvPicPr>
          <p:cNvPr id="12290" name="Picture 2"/>
          <p:cNvPicPr>
            <a:picLocks noChangeAspect="1" noChangeArrowheads="1"/>
          </p:cNvPicPr>
          <p:nvPr/>
        </p:nvPicPr>
        <p:blipFill>
          <a:blip r:embed="rId2"/>
          <a:srcRect/>
          <a:stretch>
            <a:fillRect/>
          </a:stretch>
        </p:blipFill>
        <p:spPr bwMode="auto">
          <a:xfrm>
            <a:off x="971550" y="3352800"/>
            <a:ext cx="7199313" cy="3114675"/>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dirty="0" smtClean="0"/>
              <a:t>Another Formulation for Ridge Regression and the Lasso</a:t>
            </a:r>
            <a:endParaRPr lang="zh-CN" altLang="en-US" dirty="0"/>
          </a:p>
        </p:txBody>
      </p:sp>
      <p:sp>
        <p:nvSpPr>
          <p:cNvPr id="4" name="日期占位符 3"/>
          <p:cNvSpPr>
            <a:spLocks noGrp="1"/>
          </p:cNvSpPr>
          <p:nvPr>
            <p:ph type="dt" sz="half" idx="10"/>
          </p:nvPr>
        </p:nvSpPr>
        <p:spPr/>
        <p:txBody>
          <a:bodyPr/>
          <a:lstStyle/>
          <a:p>
            <a:fld id="{BA7B828A-EF6C-4681-9239-DF408D87EE6F}" type="datetime1">
              <a:rPr lang="en-US" altLang="zh-CN" smtClean="0"/>
              <a:pPr/>
              <a:t>3/17/2017</a:t>
            </a:fld>
            <a:endParaRPr lang="en-US" dirty="0"/>
          </a:p>
        </p:txBody>
      </p:sp>
      <p:sp>
        <p:nvSpPr>
          <p:cNvPr id="5" name="页脚占位符 4"/>
          <p:cNvSpPr>
            <a:spLocks noGrp="1"/>
          </p:cNvSpPr>
          <p:nvPr>
            <p:ph type="ftr" sz="quarter" idx="11"/>
          </p:nvPr>
        </p:nvSpPr>
        <p:spPr/>
        <p:txBody>
          <a:bodyPr/>
          <a:lstStyle/>
          <a:p>
            <a:r>
              <a:rPr lang="zh-CN" altLang="en-US" smtClean="0"/>
              <a:t>数据挖掘与统计计算</a:t>
            </a:r>
            <a:endParaRPr lang="en-US" dirty="0"/>
          </a:p>
        </p:txBody>
      </p:sp>
      <p:sp>
        <p:nvSpPr>
          <p:cNvPr id="6" name="灯片编号占位符 5"/>
          <p:cNvSpPr>
            <a:spLocks noGrp="1"/>
          </p:cNvSpPr>
          <p:nvPr>
            <p:ph type="sldNum" sz="quarter" idx="12"/>
          </p:nvPr>
        </p:nvSpPr>
        <p:spPr/>
        <p:txBody>
          <a:bodyPr/>
          <a:lstStyle/>
          <a:p>
            <a:fld id="{E4FFCA10-EE3F-AF4E-9EA4-E5CA2D91A1E4}" type="slidenum">
              <a:rPr lang="en-US" smtClean="0"/>
              <a:pPr/>
              <a:t>26</a:t>
            </a:fld>
            <a:endParaRPr lang="en-US"/>
          </a:p>
        </p:txBody>
      </p:sp>
      <p:pic>
        <p:nvPicPr>
          <p:cNvPr id="13314" name="Picture 2"/>
          <p:cNvPicPr>
            <a:picLocks noGrp="1" noChangeAspect="1" noChangeArrowheads="1"/>
          </p:cNvPicPr>
          <p:nvPr>
            <p:ph idx="1"/>
          </p:nvPr>
        </p:nvPicPr>
        <p:blipFill>
          <a:blip r:embed="rId2"/>
          <a:srcRect/>
          <a:stretch>
            <a:fillRect/>
          </a:stretch>
        </p:blipFill>
        <p:spPr bwMode="auto">
          <a:xfrm>
            <a:off x="1157714" y="2233676"/>
            <a:ext cx="6828572" cy="1019048"/>
          </a:xfrm>
          <a:prstGeom prst="rect">
            <a:avLst/>
          </a:prstGeom>
          <a:noFill/>
          <a:ln w="9525">
            <a:noFill/>
            <a:miter lim="800000"/>
            <a:headEnd/>
            <a:tailEnd/>
          </a:ln>
          <a:effectLst/>
        </p:spPr>
      </p:pic>
      <p:pic>
        <p:nvPicPr>
          <p:cNvPr id="13315" name="Picture 3"/>
          <p:cNvPicPr>
            <a:picLocks noChangeAspect="1" noChangeArrowheads="1"/>
          </p:cNvPicPr>
          <p:nvPr/>
        </p:nvPicPr>
        <p:blipFill>
          <a:blip r:embed="rId3"/>
          <a:srcRect/>
          <a:stretch>
            <a:fillRect/>
          </a:stretch>
        </p:blipFill>
        <p:spPr bwMode="auto">
          <a:xfrm>
            <a:off x="1187023" y="3552825"/>
            <a:ext cx="6799263" cy="1019175"/>
          </a:xfrm>
          <a:prstGeom prst="rect">
            <a:avLst/>
          </a:prstGeom>
          <a:noFill/>
          <a:ln w="9525">
            <a:noFill/>
            <a:miter lim="800000"/>
            <a:headEnd/>
            <a:tailEnd/>
          </a:ln>
          <a:effectLst/>
        </p:spPr>
      </p:pic>
      <p:pic>
        <p:nvPicPr>
          <p:cNvPr id="13316" name="Picture 4"/>
          <p:cNvPicPr>
            <a:picLocks noChangeAspect="1" noChangeArrowheads="1"/>
          </p:cNvPicPr>
          <p:nvPr/>
        </p:nvPicPr>
        <p:blipFill>
          <a:blip r:embed="rId4"/>
          <a:srcRect/>
          <a:stretch>
            <a:fillRect/>
          </a:stretch>
        </p:blipFill>
        <p:spPr bwMode="auto">
          <a:xfrm>
            <a:off x="1157714" y="4913313"/>
            <a:ext cx="7437437" cy="1000125"/>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dirty="0" smtClean="0"/>
              <a:t>The Variable Selection Property of the Lasso</a:t>
            </a:r>
            <a:endParaRPr lang="zh-CN" altLang="en-US" dirty="0"/>
          </a:p>
        </p:txBody>
      </p:sp>
      <p:sp>
        <p:nvSpPr>
          <p:cNvPr id="4" name="日期占位符 3"/>
          <p:cNvSpPr>
            <a:spLocks noGrp="1"/>
          </p:cNvSpPr>
          <p:nvPr>
            <p:ph type="dt" sz="half" idx="10"/>
          </p:nvPr>
        </p:nvSpPr>
        <p:spPr/>
        <p:txBody>
          <a:bodyPr/>
          <a:lstStyle/>
          <a:p>
            <a:fld id="{BA7B828A-EF6C-4681-9239-DF408D87EE6F}" type="datetime1">
              <a:rPr lang="en-US" altLang="zh-CN" smtClean="0"/>
              <a:pPr/>
              <a:t>3/17/2017</a:t>
            </a:fld>
            <a:endParaRPr lang="en-US" dirty="0"/>
          </a:p>
        </p:txBody>
      </p:sp>
      <p:sp>
        <p:nvSpPr>
          <p:cNvPr id="5" name="页脚占位符 4"/>
          <p:cNvSpPr>
            <a:spLocks noGrp="1"/>
          </p:cNvSpPr>
          <p:nvPr>
            <p:ph type="ftr" sz="quarter" idx="11"/>
          </p:nvPr>
        </p:nvSpPr>
        <p:spPr/>
        <p:txBody>
          <a:bodyPr/>
          <a:lstStyle/>
          <a:p>
            <a:r>
              <a:rPr lang="zh-CN" altLang="en-US" smtClean="0"/>
              <a:t>数据挖掘与统计计算</a:t>
            </a:r>
            <a:endParaRPr lang="en-US" dirty="0"/>
          </a:p>
        </p:txBody>
      </p:sp>
      <p:sp>
        <p:nvSpPr>
          <p:cNvPr id="6" name="灯片编号占位符 5"/>
          <p:cNvSpPr>
            <a:spLocks noGrp="1"/>
          </p:cNvSpPr>
          <p:nvPr>
            <p:ph type="sldNum" sz="quarter" idx="12"/>
          </p:nvPr>
        </p:nvSpPr>
        <p:spPr/>
        <p:txBody>
          <a:bodyPr/>
          <a:lstStyle/>
          <a:p>
            <a:fld id="{E4FFCA10-EE3F-AF4E-9EA4-E5CA2D91A1E4}" type="slidenum">
              <a:rPr lang="en-US" smtClean="0"/>
              <a:pPr/>
              <a:t>27</a:t>
            </a:fld>
            <a:endParaRPr lang="en-US"/>
          </a:p>
        </p:txBody>
      </p:sp>
      <p:pic>
        <p:nvPicPr>
          <p:cNvPr id="14338" name="Picture 2"/>
          <p:cNvPicPr>
            <a:picLocks noGrp="1" noChangeAspect="1" noChangeArrowheads="1"/>
          </p:cNvPicPr>
          <p:nvPr>
            <p:ph idx="1"/>
          </p:nvPr>
        </p:nvPicPr>
        <p:blipFill>
          <a:blip r:embed="rId2"/>
          <a:srcRect/>
          <a:stretch>
            <a:fillRect/>
          </a:stretch>
        </p:blipFill>
        <p:spPr bwMode="auto">
          <a:xfrm>
            <a:off x="805333" y="1919552"/>
            <a:ext cx="7533334" cy="4238096"/>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dirty="0" smtClean="0"/>
              <a:t>Comparing the Lasso and Ridge Regression</a:t>
            </a:r>
            <a:endParaRPr lang="zh-CN" altLang="en-US" dirty="0"/>
          </a:p>
        </p:txBody>
      </p:sp>
      <p:sp>
        <p:nvSpPr>
          <p:cNvPr id="3" name="内容占位符 2"/>
          <p:cNvSpPr>
            <a:spLocks noGrp="1"/>
          </p:cNvSpPr>
          <p:nvPr>
            <p:ph idx="1"/>
          </p:nvPr>
        </p:nvSpPr>
        <p:spPr/>
        <p:txBody>
          <a:bodyPr>
            <a:normAutofit/>
          </a:bodyPr>
          <a:lstStyle/>
          <a:p>
            <a:r>
              <a:rPr lang="en-US" dirty="0" smtClean="0"/>
              <a:t>It is clear that the lasso has a major advantage over ridge regression, in that it produces simpler and more interpretable models that involve only a subset of the predictors. However, which method leads to better prediction accuracy? </a:t>
            </a:r>
            <a:br>
              <a:rPr lang="en-US" dirty="0" smtClean="0"/>
            </a:br>
            <a:r>
              <a:rPr lang="en-US" dirty="0" smtClean="0"/>
              <a:t/>
            </a:r>
            <a:br>
              <a:rPr lang="en-US" dirty="0" smtClean="0"/>
            </a:br>
            <a:r>
              <a:rPr lang="en-US" dirty="0" smtClean="0"/>
              <a:t>In this example, the lasso and ridge regression result in almost identical biases. However, the variance of ridge regression is slightly lower than the variance of the lasso.</a:t>
            </a:r>
            <a:br>
              <a:rPr lang="en-US" dirty="0" smtClean="0"/>
            </a:br>
            <a:r>
              <a:rPr lang="en-US" dirty="0" smtClean="0"/>
              <a:t>Consequently, the minimum MSE of ridge regression is slightly smaller than that of the lasso.</a:t>
            </a:r>
            <a:br>
              <a:rPr lang="en-US" dirty="0" smtClean="0"/>
            </a:br>
            <a:r>
              <a:rPr lang="en-US" dirty="0" smtClean="0"/>
              <a:t/>
            </a:r>
            <a:br>
              <a:rPr lang="en-US" dirty="0" smtClean="0"/>
            </a:br>
            <a:endParaRPr lang="zh-CN" altLang="en-US" dirty="0"/>
          </a:p>
        </p:txBody>
      </p:sp>
      <p:sp>
        <p:nvSpPr>
          <p:cNvPr id="4" name="日期占位符 3"/>
          <p:cNvSpPr>
            <a:spLocks noGrp="1"/>
          </p:cNvSpPr>
          <p:nvPr>
            <p:ph type="dt" sz="half" idx="10"/>
          </p:nvPr>
        </p:nvSpPr>
        <p:spPr/>
        <p:txBody>
          <a:bodyPr/>
          <a:lstStyle/>
          <a:p>
            <a:fld id="{BA7B828A-EF6C-4681-9239-DF408D87EE6F}" type="datetime1">
              <a:rPr lang="en-US" altLang="zh-CN" smtClean="0"/>
              <a:pPr/>
              <a:t>3/17/2017</a:t>
            </a:fld>
            <a:endParaRPr lang="en-US" dirty="0"/>
          </a:p>
        </p:txBody>
      </p:sp>
      <p:sp>
        <p:nvSpPr>
          <p:cNvPr id="5" name="页脚占位符 4"/>
          <p:cNvSpPr>
            <a:spLocks noGrp="1"/>
          </p:cNvSpPr>
          <p:nvPr>
            <p:ph type="ftr" sz="quarter" idx="11"/>
          </p:nvPr>
        </p:nvSpPr>
        <p:spPr/>
        <p:txBody>
          <a:bodyPr/>
          <a:lstStyle/>
          <a:p>
            <a:r>
              <a:rPr lang="zh-CN" altLang="en-US" smtClean="0"/>
              <a:t>数据挖掘与统计计算</a:t>
            </a:r>
            <a:endParaRPr lang="en-US" dirty="0"/>
          </a:p>
        </p:txBody>
      </p:sp>
      <p:sp>
        <p:nvSpPr>
          <p:cNvPr id="6" name="灯片编号占位符 5"/>
          <p:cNvSpPr>
            <a:spLocks noGrp="1"/>
          </p:cNvSpPr>
          <p:nvPr>
            <p:ph type="sldNum" sz="quarter" idx="12"/>
          </p:nvPr>
        </p:nvSpPr>
        <p:spPr/>
        <p:txBody>
          <a:bodyPr/>
          <a:lstStyle/>
          <a:p>
            <a:fld id="{E4FFCA10-EE3F-AF4E-9EA4-E5CA2D91A1E4}" type="slidenum">
              <a:rPr lang="en-US" smtClean="0"/>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日期占位符 3"/>
          <p:cNvSpPr>
            <a:spLocks noGrp="1"/>
          </p:cNvSpPr>
          <p:nvPr>
            <p:ph type="dt" sz="half" idx="10"/>
          </p:nvPr>
        </p:nvSpPr>
        <p:spPr/>
        <p:txBody>
          <a:bodyPr/>
          <a:lstStyle/>
          <a:p>
            <a:fld id="{BA7B828A-EF6C-4681-9239-DF408D87EE6F}" type="datetime1">
              <a:rPr lang="en-US" altLang="zh-CN" smtClean="0"/>
              <a:pPr/>
              <a:t>3/17/2017</a:t>
            </a:fld>
            <a:endParaRPr lang="en-US" dirty="0"/>
          </a:p>
        </p:txBody>
      </p:sp>
      <p:sp>
        <p:nvSpPr>
          <p:cNvPr id="5" name="页脚占位符 4"/>
          <p:cNvSpPr>
            <a:spLocks noGrp="1"/>
          </p:cNvSpPr>
          <p:nvPr>
            <p:ph type="ftr" sz="quarter" idx="11"/>
          </p:nvPr>
        </p:nvSpPr>
        <p:spPr/>
        <p:txBody>
          <a:bodyPr/>
          <a:lstStyle/>
          <a:p>
            <a:r>
              <a:rPr lang="zh-CN" altLang="en-US" smtClean="0"/>
              <a:t>数据挖掘与统计计算</a:t>
            </a:r>
            <a:endParaRPr lang="en-US" dirty="0"/>
          </a:p>
        </p:txBody>
      </p:sp>
      <p:sp>
        <p:nvSpPr>
          <p:cNvPr id="6" name="灯片编号占位符 5"/>
          <p:cNvSpPr>
            <a:spLocks noGrp="1"/>
          </p:cNvSpPr>
          <p:nvPr>
            <p:ph type="sldNum" sz="quarter" idx="12"/>
          </p:nvPr>
        </p:nvSpPr>
        <p:spPr/>
        <p:txBody>
          <a:bodyPr/>
          <a:lstStyle/>
          <a:p>
            <a:fld id="{E4FFCA10-EE3F-AF4E-9EA4-E5CA2D91A1E4}" type="slidenum">
              <a:rPr lang="en-US" smtClean="0"/>
              <a:pPr/>
              <a:t>29</a:t>
            </a:fld>
            <a:endParaRPr lang="en-US"/>
          </a:p>
        </p:txBody>
      </p:sp>
      <p:pic>
        <p:nvPicPr>
          <p:cNvPr id="15362" name="Picture 2"/>
          <p:cNvPicPr>
            <a:picLocks noGrp="1" noChangeAspect="1" noChangeArrowheads="1"/>
          </p:cNvPicPr>
          <p:nvPr>
            <p:ph idx="1"/>
          </p:nvPr>
        </p:nvPicPr>
        <p:blipFill>
          <a:blip r:embed="rId2"/>
          <a:srcRect/>
          <a:stretch>
            <a:fillRect/>
          </a:stretch>
        </p:blipFill>
        <p:spPr bwMode="auto">
          <a:xfrm>
            <a:off x="457200" y="2349500"/>
            <a:ext cx="8123315" cy="3046243"/>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i="1" dirty="0" smtClean="0"/>
              <a:t>Prediction Accuracy</a:t>
            </a:r>
            <a:endParaRPr lang="zh-CN" altLang="en-US" dirty="0"/>
          </a:p>
        </p:txBody>
      </p:sp>
      <p:sp>
        <p:nvSpPr>
          <p:cNvPr id="3" name="内容占位符 2"/>
          <p:cNvSpPr>
            <a:spLocks noGrp="1"/>
          </p:cNvSpPr>
          <p:nvPr>
            <p:ph idx="1"/>
          </p:nvPr>
        </p:nvSpPr>
        <p:spPr/>
        <p:txBody>
          <a:bodyPr>
            <a:normAutofit lnSpcReduction="10000"/>
          </a:bodyPr>
          <a:lstStyle/>
          <a:p>
            <a:r>
              <a:rPr lang="en-US" dirty="0" smtClean="0"/>
              <a:t>If </a:t>
            </a:r>
            <a:r>
              <a:rPr lang="en-US" i="1" dirty="0" smtClean="0"/>
              <a:t>n &gt;&gt;p </a:t>
            </a:r>
            <a:r>
              <a:rPr lang="en-US" dirty="0" smtClean="0"/>
              <a:t>that is, if </a:t>
            </a:r>
            <a:r>
              <a:rPr lang="en-US" i="1" dirty="0" smtClean="0"/>
              <a:t>n</a:t>
            </a:r>
            <a:r>
              <a:rPr lang="en-US" dirty="0" smtClean="0"/>
              <a:t>, the number of observations, is much larger than </a:t>
            </a:r>
            <a:r>
              <a:rPr lang="en-US" i="1" dirty="0" smtClean="0"/>
              <a:t>p</a:t>
            </a:r>
            <a:r>
              <a:rPr lang="en-US" dirty="0" smtClean="0"/>
              <a:t>, the number of variables—then the least squares estimates tend to also have low variance, and hence will perform well on test observations. </a:t>
            </a:r>
          </a:p>
          <a:p>
            <a:endParaRPr lang="en-US" altLang="zh-CN" dirty="0" smtClean="0"/>
          </a:p>
          <a:p>
            <a:r>
              <a:rPr lang="en-US" dirty="0" smtClean="0"/>
              <a:t>And if </a:t>
            </a:r>
            <a:r>
              <a:rPr lang="en-US" i="1" dirty="0" smtClean="0"/>
              <a:t>p &gt; n</a:t>
            </a:r>
            <a:r>
              <a:rPr lang="en-US" dirty="0" smtClean="0"/>
              <a:t>, then there is no longer a unique least squares coefficient estimate: the variance is </a:t>
            </a:r>
            <a:r>
              <a:rPr lang="en-US" i="1" dirty="0" smtClean="0"/>
              <a:t>infinite </a:t>
            </a:r>
            <a:r>
              <a:rPr lang="en-US" dirty="0" smtClean="0"/>
              <a:t>so the method cannot be used at all. </a:t>
            </a:r>
            <a:br>
              <a:rPr lang="en-US" dirty="0" smtClean="0"/>
            </a:br>
            <a:endParaRPr lang="en-US" dirty="0" smtClean="0"/>
          </a:p>
          <a:p>
            <a:r>
              <a:rPr lang="en-US" dirty="0" smtClean="0"/>
              <a:t>By </a:t>
            </a:r>
            <a:r>
              <a:rPr lang="en-US" i="1" dirty="0" smtClean="0"/>
              <a:t>constraining </a:t>
            </a:r>
            <a:r>
              <a:rPr lang="en-US" dirty="0" smtClean="0"/>
              <a:t>or </a:t>
            </a:r>
            <a:r>
              <a:rPr lang="en-US" i="1" dirty="0" smtClean="0"/>
              <a:t>shrinking </a:t>
            </a:r>
            <a:r>
              <a:rPr lang="en-US" dirty="0" smtClean="0"/>
              <a:t>the estimated coefficients, we can often substantially reduce the variance at the cost of a negligible increase in bias. </a:t>
            </a:r>
            <a:br>
              <a:rPr lang="en-US" dirty="0" smtClean="0"/>
            </a:br>
            <a:endParaRPr lang="zh-CN" altLang="en-US" dirty="0"/>
          </a:p>
        </p:txBody>
      </p:sp>
      <p:sp>
        <p:nvSpPr>
          <p:cNvPr id="4" name="日期占位符 3"/>
          <p:cNvSpPr>
            <a:spLocks noGrp="1"/>
          </p:cNvSpPr>
          <p:nvPr>
            <p:ph type="dt" sz="half" idx="10"/>
          </p:nvPr>
        </p:nvSpPr>
        <p:spPr/>
        <p:txBody>
          <a:bodyPr/>
          <a:lstStyle/>
          <a:p>
            <a:fld id="{BA7B828A-EF6C-4681-9239-DF408D87EE6F}" type="datetime1">
              <a:rPr lang="en-US" altLang="zh-CN" smtClean="0"/>
              <a:pPr/>
              <a:t>3/17/2017</a:t>
            </a:fld>
            <a:endParaRPr lang="en-US" dirty="0"/>
          </a:p>
        </p:txBody>
      </p:sp>
      <p:sp>
        <p:nvSpPr>
          <p:cNvPr id="5" name="页脚占位符 4"/>
          <p:cNvSpPr>
            <a:spLocks noGrp="1"/>
          </p:cNvSpPr>
          <p:nvPr>
            <p:ph type="ftr" sz="quarter" idx="11"/>
          </p:nvPr>
        </p:nvSpPr>
        <p:spPr/>
        <p:txBody>
          <a:bodyPr/>
          <a:lstStyle/>
          <a:p>
            <a:r>
              <a:rPr lang="zh-CN" altLang="en-US" smtClean="0"/>
              <a:t>数据挖掘与统计计算</a:t>
            </a:r>
            <a:endParaRPr lang="en-US" dirty="0"/>
          </a:p>
        </p:txBody>
      </p:sp>
      <p:sp>
        <p:nvSpPr>
          <p:cNvPr id="6" name="灯片编号占位符 5"/>
          <p:cNvSpPr>
            <a:spLocks noGrp="1"/>
          </p:cNvSpPr>
          <p:nvPr>
            <p:ph type="sldNum" sz="quarter" idx="12"/>
          </p:nvPr>
        </p:nvSpPr>
        <p:spPr/>
        <p:txBody>
          <a:bodyPr/>
          <a:lstStyle/>
          <a:p>
            <a:fld id="{E4FFCA10-EE3F-AF4E-9EA4-E5CA2D91A1E4}" type="slidenum">
              <a:rPr lang="en-US" smtClean="0"/>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dirty="0" smtClean="0"/>
              <a:t>A Simple Special Case for Ridge Regression and the Lasso</a:t>
            </a:r>
            <a:endParaRPr lang="zh-CN" altLang="en-US" dirty="0"/>
          </a:p>
        </p:txBody>
      </p:sp>
      <p:sp>
        <p:nvSpPr>
          <p:cNvPr id="4" name="日期占位符 3"/>
          <p:cNvSpPr>
            <a:spLocks noGrp="1"/>
          </p:cNvSpPr>
          <p:nvPr>
            <p:ph type="dt" sz="half" idx="10"/>
          </p:nvPr>
        </p:nvSpPr>
        <p:spPr/>
        <p:txBody>
          <a:bodyPr/>
          <a:lstStyle/>
          <a:p>
            <a:fld id="{BA7B828A-EF6C-4681-9239-DF408D87EE6F}" type="datetime1">
              <a:rPr lang="en-US" altLang="zh-CN" smtClean="0"/>
              <a:pPr/>
              <a:t>3/17/2017</a:t>
            </a:fld>
            <a:endParaRPr lang="en-US" dirty="0"/>
          </a:p>
        </p:txBody>
      </p:sp>
      <p:sp>
        <p:nvSpPr>
          <p:cNvPr id="5" name="页脚占位符 4"/>
          <p:cNvSpPr>
            <a:spLocks noGrp="1"/>
          </p:cNvSpPr>
          <p:nvPr>
            <p:ph type="ftr" sz="quarter" idx="11"/>
          </p:nvPr>
        </p:nvSpPr>
        <p:spPr/>
        <p:txBody>
          <a:bodyPr/>
          <a:lstStyle/>
          <a:p>
            <a:r>
              <a:rPr lang="zh-CN" altLang="en-US" smtClean="0"/>
              <a:t>数据挖掘与统计计算</a:t>
            </a:r>
            <a:endParaRPr lang="en-US" dirty="0"/>
          </a:p>
        </p:txBody>
      </p:sp>
      <p:sp>
        <p:nvSpPr>
          <p:cNvPr id="6" name="灯片编号占位符 5"/>
          <p:cNvSpPr>
            <a:spLocks noGrp="1"/>
          </p:cNvSpPr>
          <p:nvPr>
            <p:ph type="sldNum" sz="quarter" idx="12"/>
          </p:nvPr>
        </p:nvSpPr>
        <p:spPr/>
        <p:txBody>
          <a:bodyPr/>
          <a:lstStyle/>
          <a:p>
            <a:fld id="{E4FFCA10-EE3F-AF4E-9EA4-E5CA2D91A1E4}" type="slidenum">
              <a:rPr lang="en-US" smtClean="0"/>
              <a:pPr/>
              <a:t>30</a:t>
            </a:fld>
            <a:endParaRPr lang="en-US"/>
          </a:p>
        </p:txBody>
      </p:sp>
      <p:pic>
        <p:nvPicPr>
          <p:cNvPr id="16386" name="Picture 2"/>
          <p:cNvPicPr>
            <a:picLocks noGrp="1" noChangeAspect="1" noChangeArrowheads="1"/>
          </p:cNvPicPr>
          <p:nvPr>
            <p:ph idx="1"/>
          </p:nvPr>
        </p:nvPicPr>
        <p:blipFill>
          <a:blip r:embed="rId2"/>
          <a:srcRect/>
          <a:stretch>
            <a:fillRect/>
          </a:stretch>
        </p:blipFill>
        <p:spPr bwMode="auto">
          <a:xfrm>
            <a:off x="609919" y="3835400"/>
            <a:ext cx="3403601" cy="1054100"/>
          </a:xfrm>
          <a:prstGeom prst="rect">
            <a:avLst/>
          </a:prstGeom>
          <a:noFill/>
          <a:ln w="9525">
            <a:noFill/>
            <a:miter lim="800000"/>
            <a:headEnd/>
            <a:tailEnd/>
          </a:ln>
          <a:effectLst/>
        </p:spPr>
      </p:pic>
      <p:pic>
        <p:nvPicPr>
          <p:cNvPr id="16387" name="Picture 3"/>
          <p:cNvPicPr>
            <a:picLocks noChangeAspect="1" noChangeArrowheads="1"/>
          </p:cNvPicPr>
          <p:nvPr/>
        </p:nvPicPr>
        <p:blipFill>
          <a:blip r:embed="rId3"/>
          <a:srcRect/>
          <a:stretch>
            <a:fillRect/>
          </a:stretch>
        </p:blipFill>
        <p:spPr bwMode="auto">
          <a:xfrm>
            <a:off x="5184775" y="4178300"/>
            <a:ext cx="2359025" cy="644542"/>
          </a:xfrm>
          <a:prstGeom prst="rect">
            <a:avLst/>
          </a:prstGeom>
          <a:noFill/>
          <a:ln w="9525">
            <a:noFill/>
            <a:miter lim="800000"/>
            <a:headEnd/>
            <a:tailEnd/>
          </a:ln>
          <a:effectLst/>
        </p:spPr>
      </p:pic>
      <p:pic>
        <p:nvPicPr>
          <p:cNvPr id="16388" name="Picture 4"/>
          <p:cNvPicPr>
            <a:picLocks noChangeAspect="1" noChangeArrowheads="1"/>
          </p:cNvPicPr>
          <p:nvPr/>
        </p:nvPicPr>
        <p:blipFill>
          <a:blip r:embed="rId4"/>
          <a:srcRect/>
          <a:stretch>
            <a:fillRect/>
          </a:stretch>
        </p:blipFill>
        <p:spPr bwMode="auto">
          <a:xfrm>
            <a:off x="609919" y="5208588"/>
            <a:ext cx="3241096" cy="938212"/>
          </a:xfrm>
          <a:prstGeom prst="rect">
            <a:avLst/>
          </a:prstGeom>
          <a:noFill/>
          <a:ln w="9525">
            <a:noFill/>
            <a:miter lim="800000"/>
            <a:headEnd/>
            <a:tailEnd/>
          </a:ln>
          <a:effectLst/>
        </p:spPr>
      </p:pic>
      <p:sp>
        <p:nvSpPr>
          <p:cNvPr id="10" name="矩形 9"/>
          <p:cNvSpPr/>
          <p:nvPr/>
        </p:nvSpPr>
        <p:spPr>
          <a:xfrm>
            <a:off x="457200" y="1917700"/>
            <a:ext cx="7632700" cy="2308324"/>
          </a:xfrm>
          <a:prstGeom prst="rect">
            <a:avLst/>
          </a:prstGeom>
        </p:spPr>
        <p:txBody>
          <a:bodyPr wrap="square">
            <a:spAutoFit/>
          </a:bodyPr>
          <a:lstStyle/>
          <a:p>
            <a:r>
              <a:rPr lang="en-US" sz="2400" dirty="0" smtClean="0"/>
              <a:t>In order to obtain a better intuition about the behavior of ridge regression and the lasso, consider a simple special case with </a:t>
            </a:r>
            <a:r>
              <a:rPr lang="en-US" sz="2400" i="1" dirty="0" smtClean="0"/>
              <a:t>n </a:t>
            </a:r>
            <a:r>
              <a:rPr lang="en-US" sz="2400" dirty="0" smtClean="0"/>
              <a:t>= </a:t>
            </a:r>
            <a:r>
              <a:rPr lang="en-US" sz="2400" i="1" dirty="0" smtClean="0"/>
              <a:t>p</a:t>
            </a:r>
            <a:r>
              <a:rPr lang="en-US" sz="2400" dirty="0" smtClean="0"/>
              <a:t>, and </a:t>
            </a:r>
            <a:r>
              <a:rPr lang="en-US" sz="2400" b="1" dirty="0" smtClean="0"/>
              <a:t>X </a:t>
            </a:r>
            <a:r>
              <a:rPr lang="en-US" sz="2400" dirty="0" smtClean="0"/>
              <a:t>a diagonal matrix with 1’s on the diagonal and 0’s in all off-diagonal elements.</a:t>
            </a:r>
            <a:br>
              <a:rPr lang="en-US" sz="2400" dirty="0" smtClean="0"/>
            </a:br>
            <a:r>
              <a:rPr lang="en-US" sz="2400" dirty="0" smtClean="0"/>
              <a:t/>
            </a:r>
            <a:br>
              <a:rPr lang="en-US" sz="2400" dirty="0" smtClean="0"/>
            </a:br>
            <a:endParaRPr lang="zh-CN" altLang="en-US" sz="2400" dirty="0"/>
          </a:p>
        </p:txBody>
      </p:sp>
      <p:pic>
        <p:nvPicPr>
          <p:cNvPr id="16389" name="Picture 5"/>
          <p:cNvPicPr>
            <a:picLocks noChangeAspect="1" noChangeArrowheads="1"/>
          </p:cNvPicPr>
          <p:nvPr/>
        </p:nvPicPr>
        <p:blipFill>
          <a:blip r:embed="rId5"/>
          <a:srcRect/>
          <a:stretch>
            <a:fillRect/>
          </a:stretch>
        </p:blipFill>
        <p:spPr bwMode="auto">
          <a:xfrm>
            <a:off x="4572000" y="5399088"/>
            <a:ext cx="3248025" cy="1009650"/>
          </a:xfrm>
          <a:prstGeom prst="rect">
            <a:avLst/>
          </a:prstGeom>
          <a:noFill/>
          <a:ln w="9525">
            <a:noFill/>
            <a:miter lim="800000"/>
            <a:headEnd/>
            <a:tailEnd/>
          </a:ln>
          <a:effec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日期占位符 3"/>
          <p:cNvSpPr>
            <a:spLocks noGrp="1"/>
          </p:cNvSpPr>
          <p:nvPr>
            <p:ph type="dt" sz="half" idx="10"/>
          </p:nvPr>
        </p:nvSpPr>
        <p:spPr/>
        <p:txBody>
          <a:bodyPr/>
          <a:lstStyle/>
          <a:p>
            <a:fld id="{BA7B828A-EF6C-4681-9239-DF408D87EE6F}" type="datetime1">
              <a:rPr lang="en-US" altLang="zh-CN" smtClean="0"/>
              <a:pPr/>
              <a:t>3/17/2017</a:t>
            </a:fld>
            <a:endParaRPr lang="en-US" dirty="0"/>
          </a:p>
        </p:txBody>
      </p:sp>
      <p:sp>
        <p:nvSpPr>
          <p:cNvPr id="5" name="页脚占位符 4"/>
          <p:cNvSpPr>
            <a:spLocks noGrp="1"/>
          </p:cNvSpPr>
          <p:nvPr>
            <p:ph type="ftr" sz="quarter" idx="11"/>
          </p:nvPr>
        </p:nvSpPr>
        <p:spPr/>
        <p:txBody>
          <a:bodyPr/>
          <a:lstStyle/>
          <a:p>
            <a:r>
              <a:rPr lang="zh-CN" altLang="en-US" smtClean="0"/>
              <a:t>数据挖掘与统计计算</a:t>
            </a:r>
            <a:endParaRPr lang="en-US" dirty="0"/>
          </a:p>
        </p:txBody>
      </p:sp>
      <p:sp>
        <p:nvSpPr>
          <p:cNvPr id="6" name="灯片编号占位符 5"/>
          <p:cNvSpPr>
            <a:spLocks noGrp="1"/>
          </p:cNvSpPr>
          <p:nvPr>
            <p:ph type="sldNum" sz="quarter" idx="12"/>
          </p:nvPr>
        </p:nvSpPr>
        <p:spPr/>
        <p:txBody>
          <a:bodyPr/>
          <a:lstStyle/>
          <a:p>
            <a:fld id="{E4FFCA10-EE3F-AF4E-9EA4-E5CA2D91A1E4}" type="slidenum">
              <a:rPr lang="en-US" smtClean="0"/>
              <a:pPr/>
              <a:t>31</a:t>
            </a:fld>
            <a:endParaRPr lang="en-US"/>
          </a:p>
        </p:txBody>
      </p:sp>
      <p:pic>
        <p:nvPicPr>
          <p:cNvPr id="17410" name="Picture 2"/>
          <p:cNvPicPr>
            <a:picLocks noGrp="1" noChangeAspect="1" noChangeArrowheads="1"/>
          </p:cNvPicPr>
          <p:nvPr>
            <p:ph idx="1"/>
          </p:nvPr>
        </p:nvPicPr>
        <p:blipFill>
          <a:blip r:embed="rId2"/>
          <a:srcRect/>
          <a:stretch>
            <a:fillRect/>
          </a:stretch>
        </p:blipFill>
        <p:spPr bwMode="auto">
          <a:xfrm>
            <a:off x="712945" y="2222500"/>
            <a:ext cx="7973855" cy="3254195"/>
          </a:xfrm>
          <a:prstGeom prst="rect">
            <a:avLst/>
          </a:prstGeom>
          <a:noFill/>
          <a:ln w="9525">
            <a:noFill/>
            <a:miter lim="800000"/>
            <a:headEnd/>
            <a:tailEnd/>
          </a:ln>
          <a:effec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i="1" dirty="0" smtClean="0"/>
              <a:t>6.2.3 Selecting the Tuning Parameter</a:t>
            </a:r>
            <a:endParaRPr lang="zh-CN" altLang="en-US" dirty="0"/>
          </a:p>
        </p:txBody>
      </p:sp>
      <p:sp>
        <p:nvSpPr>
          <p:cNvPr id="3" name="内容占位符 2"/>
          <p:cNvSpPr>
            <a:spLocks noGrp="1"/>
          </p:cNvSpPr>
          <p:nvPr>
            <p:ph idx="1"/>
          </p:nvPr>
        </p:nvSpPr>
        <p:spPr/>
        <p:txBody>
          <a:bodyPr>
            <a:normAutofit lnSpcReduction="10000"/>
          </a:bodyPr>
          <a:lstStyle/>
          <a:p>
            <a:r>
              <a:rPr lang="en-US" dirty="0" smtClean="0"/>
              <a:t>Cross-validation provides a simple way to tackle this problem. </a:t>
            </a:r>
          </a:p>
          <a:p>
            <a:endParaRPr lang="en-US" dirty="0" smtClean="0"/>
          </a:p>
          <a:p>
            <a:r>
              <a:rPr lang="en-US" dirty="0" smtClean="0"/>
              <a:t>We choose a grid of </a:t>
            </a:r>
            <a:r>
              <a:rPr lang="en-US" i="1" dirty="0" smtClean="0"/>
              <a:t>λ </a:t>
            </a:r>
            <a:r>
              <a:rPr lang="en-US" dirty="0" smtClean="0"/>
              <a:t>values, and compute</a:t>
            </a:r>
            <a:br>
              <a:rPr lang="en-US" dirty="0" smtClean="0"/>
            </a:br>
            <a:r>
              <a:rPr lang="en-US" dirty="0" smtClean="0"/>
              <a:t>the cross-validation error for each value of </a:t>
            </a:r>
            <a:r>
              <a:rPr lang="en-US" i="1" dirty="0" smtClean="0"/>
              <a:t>λ</a:t>
            </a:r>
            <a:r>
              <a:rPr lang="en-US" dirty="0" smtClean="0"/>
              <a:t>, as described in Chapter 5. </a:t>
            </a:r>
          </a:p>
          <a:p>
            <a:endParaRPr lang="en-US" dirty="0" smtClean="0"/>
          </a:p>
          <a:p>
            <a:r>
              <a:rPr lang="en-US" dirty="0" smtClean="0"/>
              <a:t>We then select the tuning parameter value for which the cross-validation error is smallest. </a:t>
            </a:r>
          </a:p>
          <a:p>
            <a:endParaRPr lang="en-US" dirty="0" smtClean="0"/>
          </a:p>
          <a:p>
            <a:r>
              <a:rPr lang="en-US" dirty="0" smtClean="0"/>
              <a:t>Finally, the model is re-fit using all of the available observations and the selected value of the tuning parameter.</a:t>
            </a:r>
            <a:endParaRPr lang="zh-CN" altLang="en-US" dirty="0"/>
          </a:p>
        </p:txBody>
      </p:sp>
      <p:sp>
        <p:nvSpPr>
          <p:cNvPr id="4" name="日期占位符 3"/>
          <p:cNvSpPr>
            <a:spLocks noGrp="1"/>
          </p:cNvSpPr>
          <p:nvPr>
            <p:ph type="dt" sz="half" idx="10"/>
          </p:nvPr>
        </p:nvSpPr>
        <p:spPr/>
        <p:txBody>
          <a:bodyPr/>
          <a:lstStyle/>
          <a:p>
            <a:fld id="{BA7B828A-EF6C-4681-9239-DF408D87EE6F}" type="datetime1">
              <a:rPr lang="en-US" altLang="zh-CN" smtClean="0"/>
              <a:pPr/>
              <a:t>3/17/2017</a:t>
            </a:fld>
            <a:endParaRPr lang="en-US" dirty="0"/>
          </a:p>
        </p:txBody>
      </p:sp>
      <p:sp>
        <p:nvSpPr>
          <p:cNvPr id="5" name="页脚占位符 4"/>
          <p:cNvSpPr>
            <a:spLocks noGrp="1"/>
          </p:cNvSpPr>
          <p:nvPr>
            <p:ph type="ftr" sz="quarter" idx="11"/>
          </p:nvPr>
        </p:nvSpPr>
        <p:spPr/>
        <p:txBody>
          <a:bodyPr/>
          <a:lstStyle/>
          <a:p>
            <a:r>
              <a:rPr lang="zh-CN" altLang="en-US" smtClean="0"/>
              <a:t>数据挖掘与统计计算</a:t>
            </a:r>
            <a:endParaRPr lang="en-US" dirty="0"/>
          </a:p>
        </p:txBody>
      </p:sp>
      <p:sp>
        <p:nvSpPr>
          <p:cNvPr id="6" name="灯片编号占位符 5"/>
          <p:cNvSpPr>
            <a:spLocks noGrp="1"/>
          </p:cNvSpPr>
          <p:nvPr>
            <p:ph type="sldNum" sz="quarter" idx="12"/>
          </p:nvPr>
        </p:nvSpPr>
        <p:spPr/>
        <p:txBody>
          <a:bodyPr/>
          <a:lstStyle/>
          <a:p>
            <a:fld id="{E4FFCA10-EE3F-AF4E-9EA4-E5CA2D91A1E4}" type="slidenum">
              <a:rPr lang="en-US" smtClean="0"/>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日期占位符 3"/>
          <p:cNvSpPr>
            <a:spLocks noGrp="1"/>
          </p:cNvSpPr>
          <p:nvPr>
            <p:ph type="dt" sz="half" idx="10"/>
          </p:nvPr>
        </p:nvSpPr>
        <p:spPr/>
        <p:txBody>
          <a:bodyPr/>
          <a:lstStyle/>
          <a:p>
            <a:fld id="{BA7B828A-EF6C-4681-9239-DF408D87EE6F}" type="datetime1">
              <a:rPr lang="en-US" altLang="zh-CN" smtClean="0"/>
              <a:pPr/>
              <a:t>3/17/2017</a:t>
            </a:fld>
            <a:endParaRPr lang="en-US" dirty="0"/>
          </a:p>
        </p:txBody>
      </p:sp>
      <p:sp>
        <p:nvSpPr>
          <p:cNvPr id="5" name="页脚占位符 4"/>
          <p:cNvSpPr>
            <a:spLocks noGrp="1"/>
          </p:cNvSpPr>
          <p:nvPr>
            <p:ph type="ftr" sz="quarter" idx="11"/>
          </p:nvPr>
        </p:nvSpPr>
        <p:spPr/>
        <p:txBody>
          <a:bodyPr/>
          <a:lstStyle/>
          <a:p>
            <a:r>
              <a:rPr lang="zh-CN" altLang="en-US" smtClean="0"/>
              <a:t>数据挖掘与统计计算</a:t>
            </a:r>
            <a:endParaRPr lang="en-US" dirty="0"/>
          </a:p>
        </p:txBody>
      </p:sp>
      <p:sp>
        <p:nvSpPr>
          <p:cNvPr id="6" name="灯片编号占位符 5"/>
          <p:cNvSpPr>
            <a:spLocks noGrp="1"/>
          </p:cNvSpPr>
          <p:nvPr>
            <p:ph type="sldNum" sz="quarter" idx="12"/>
          </p:nvPr>
        </p:nvSpPr>
        <p:spPr/>
        <p:txBody>
          <a:bodyPr/>
          <a:lstStyle/>
          <a:p>
            <a:fld id="{E4FFCA10-EE3F-AF4E-9EA4-E5CA2D91A1E4}" type="slidenum">
              <a:rPr lang="en-US" smtClean="0"/>
              <a:pPr/>
              <a:t>33</a:t>
            </a:fld>
            <a:endParaRPr lang="en-US"/>
          </a:p>
        </p:txBody>
      </p:sp>
      <p:pic>
        <p:nvPicPr>
          <p:cNvPr id="18434" name="Picture 2"/>
          <p:cNvPicPr>
            <a:picLocks noGrp="1" noChangeAspect="1" noChangeArrowheads="1"/>
          </p:cNvPicPr>
          <p:nvPr>
            <p:ph idx="1"/>
          </p:nvPr>
        </p:nvPicPr>
        <p:blipFill>
          <a:blip r:embed="rId2"/>
          <a:srcRect/>
          <a:stretch>
            <a:fillRect/>
          </a:stretch>
        </p:blipFill>
        <p:spPr bwMode="auto">
          <a:xfrm>
            <a:off x="840627" y="2438400"/>
            <a:ext cx="7846173" cy="2966867"/>
          </a:xfrm>
          <a:prstGeom prst="rect">
            <a:avLst/>
          </a:prstGeom>
          <a:noFill/>
          <a:ln w="9525">
            <a:noFill/>
            <a:miter lim="800000"/>
            <a:headEnd/>
            <a:tailEnd/>
          </a:ln>
          <a:effec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日期占位符 3"/>
          <p:cNvSpPr>
            <a:spLocks noGrp="1"/>
          </p:cNvSpPr>
          <p:nvPr>
            <p:ph type="dt" sz="half" idx="10"/>
          </p:nvPr>
        </p:nvSpPr>
        <p:spPr/>
        <p:txBody>
          <a:bodyPr/>
          <a:lstStyle/>
          <a:p>
            <a:fld id="{BA7B828A-EF6C-4681-9239-DF408D87EE6F}" type="datetime1">
              <a:rPr lang="en-US" altLang="zh-CN" smtClean="0"/>
              <a:pPr/>
              <a:t>3/17/2017</a:t>
            </a:fld>
            <a:endParaRPr lang="en-US" dirty="0"/>
          </a:p>
        </p:txBody>
      </p:sp>
      <p:sp>
        <p:nvSpPr>
          <p:cNvPr id="5" name="页脚占位符 4"/>
          <p:cNvSpPr>
            <a:spLocks noGrp="1"/>
          </p:cNvSpPr>
          <p:nvPr>
            <p:ph type="ftr" sz="quarter" idx="11"/>
          </p:nvPr>
        </p:nvSpPr>
        <p:spPr/>
        <p:txBody>
          <a:bodyPr/>
          <a:lstStyle/>
          <a:p>
            <a:r>
              <a:rPr lang="zh-CN" altLang="en-US" smtClean="0"/>
              <a:t>数据挖掘与统计计算</a:t>
            </a:r>
            <a:endParaRPr lang="en-US" dirty="0"/>
          </a:p>
        </p:txBody>
      </p:sp>
      <p:sp>
        <p:nvSpPr>
          <p:cNvPr id="6" name="灯片编号占位符 5"/>
          <p:cNvSpPr>
            <a:spLocks noGrp="1"/>
          </p:cNvSpPr>
          <p:nvPr>
            <p:ph type="sldNum" sz="quarter" idx="12"/>
          </p:nvPr>
        </p:nvSpPr>
        <p:spPr/>
        <p:txBody>
          <a:bodyPr/>
          <a:lstStyle/>
          <a:p>
            <a:fld id="{E4FFCA10-EE3F-AF4E-9EA4-E5CA2D91A1E4}" type="slidenum">
              <a:rPr lang="en-US" smtClean="0"/>
              <a:pPr/>
              <a:t>34</a:t>
            </a:fld>
            <a:endParaRPr lang="en-US"/>
          </a:p>
        </p:txBody>
      </p:sp>
      <p:pic>
        <p:nvPicPr>
          <p:cNvPr id="1026" name="Picture 2"/>
          <p:cNvPicPr>
            <a:picLocks noGrp="1" noChangeAspect="1" noChangeArrowheads="1"/>
          </p:cNvPicPr>
          <p:nvPr>
            <p:ph idx="1"/>
          </p:nvPr>
        </p:nvPicPr>
        <p:blipFill>
          <a:blip r:embed="rId2"/>
          <a:srcRect/>
          <a:stretch>
            <a:fillRect/>
          </a:stretch>
        </p:blipFill>
        <p:spPr bwMode="auto">
          <a:xfrm>
            <a:off x="576761" y="2495743"/>
            <a:ext cx="7990477" cy="3085714"/>
          </a:xfrm>
          <a:prstGeom prst="rect">
            <a:avLst/>
          </a:prstGeom>
          <a:noFill/>
          <a:ln w="9525">
            <a:noFill/>
            <a:miter lim="800000"/>
            <a:headEnd/>
            <a:tailEnd/>
          </a:ln>
          <a:effec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dirty="0" smtClean="0"/>
              <a:t>6.3 Dimension Reduction Methods</a:t>
            </a:r>
            <a:endParaRPr lang="zh-CN" altLang="en-US" dirty="0"/>
          </a:p>
        </p:txBody>
      </p:sp>
      <p:sp>
        <p:nvSpPr>
          <p:cNvPr id="3" name="内容占位符 2"/>
          <p:cNvSpPr>
            <a:spLocks noGrp="1"/>
          </p:cNvSpPr>
          <p:nvPr>
            <p:ph idx="1"/>
          </p:nvPr>
        </p:nvSpPr>
        <p:spPr>
          <a:xfrm>
            <a:off x="457200" y="2019300"/>
            <a:ext cx="8229600" cy="4457700"/>
          </a:xfrm>
        </p:spPr>
        <p:txBody>
          <a:bodyPr>
            <a:normAutofit/>
          </a:bodyPr>
          <a:lstStyle/>
          <a:p>
            <a:r>
              <a:rPr lang="en-US" altLang="zh-CN" dirty="0" smtClean="0"/>
              <a:t>W</a:t>
            </a:r>
            <a:r>
              <a:rPr lang="en-US" dirty="0" smtClean="0"/>
              <a:t>e now explore a class of approaches that </a:t>
            </a:r>
            <a:r>
              <a:rPr lang="en-US" i="1" dirty="0" smtClean="0"/>
              <a:t>transform </a:t>
            </a:r>
            <a:r>
              <a:rPr lang="en-US" dirty="0" smtClean="0"/>
              <a:t>the predictors and then fit a least squares model using the transformed variables. We will refer to these techniques as </a:t>
            </a:r>
            <a:r>
              <a:rPr lang="en-US" i="1" dirty="0" smtClean="0"/>
              <a:t>dimension reduction </a:t>
            </a:r>
            <a:r>
              <a:rPr lang="en-US" dirty="0" smtClean="0"/>
              <a:t>methods.</a:t>
            </a:r>
            <a:br>
              <a:rPr lang="en-US" dirty="0" smtClean="0"/>
            </a:br>
            <a:endParaRPr lang="en-US" dirty="0" smtClean="0"/>
          </a:p>
          <a:p>
            <a:r>
              <a:rPr lang="en-US" i="1" dirty="0" smtClean="0"/>
              <a:t>Principal Components Regression</a:t>
            </a:r>
            <a:r>
              <a:rPr lang="en-US" dirty="0" smtClean="0"/>
              <a:t/>
            </a:r>
            <a:br>
              <a:rPr lang="en-US" dirty="0" smtClean="0"/>
            </a:br>
            <a:r>
              <a:rPr lang="en-US" dirty="0" smtClean="0"/>
              <a:t/>
            </a:r>
            <a:br>
              <a:rPr lang="en-US" dirty="0" smtClean="0"/>
            </a:br>
            <a:r>
              <a:rPr lang="en-US" i="1" dirty="0" smtClean="0"/>
              <a:t>Partial Least Squares</a:t>
            </a:r>
            <a:r>
              <a:rPr lang="en-US" dirty="0" smtClean="0"/>
              <a:t/>
            </a:r>
            <a:br>
              <a:rPr lang="en-US" dirty="0" smtClean="0"/>
            </a:br>
            <a:r>
              <a:rPr lang="en-US" dirty="0" smtClean="0"/>
              <a:t/>
            </a:r>
            <a:br>
              <a:rPr lang="en-US" dirty="0" smtClean="0"/>
            </a:br>
            <a:endParaRPr lang="zh-CN" altLang="en-US" dirty="0"/>
          </a:p>
        </p:txBody>
      </p:sp>
      <p:sp>
        <p:nvSpPr>
          <p:cNvPr id="4" name="日期占位符 3"/>
          <p:cNvSpPr>
            <a:spLocks noGrp="1"/>
          </p:cNvSpPr>
          <p:nvPr>
            <p:ph type="dt" sz="half" idx="10"/>
          </p:nvPr>
        </p:nvSpPr>
        <p:spPr/>
        <p:txBody>
          <a:bodyPr/>
          <a:lstStyle/>
          <a:p>
            <a:fld id="{BA7B828A-EF6C-4681-9239-DF408D87EE6F}" type="datetime1">
              <a:rPr lang="en-US" altLang="zh-CN" smtClean="0"/>
              <a:pPr/>
              <a:t>3/17/2017</a:t>
            </a:fld>
            <a:endParaRPr lang="en-US" dirty="0"/>
          </a:p>
        </p:txBody>
      </p:sp>
      <p:sp>
        <p:nvSpPr>
          <p:cNvPr id="5" name="页脚占位符 4"/>
          <p:cNvSpPr>
            <a:spLocks noGrp="1"/>
          </p:cNvSpPr>
          <p:nvPr>
            <p:ph type="ftr" sz="quarter" idx="11"/>
          </p:nvPr>
        </p:nvSpPr>
        <p:spPr/>
        <p:txBody>
          <a:bodyPr/>
          <a:lstStyle/>
          <a:p>
            <a:r>
              <a:rPr lang="zh-CN" altLang="en-US" smtClean="0"/>
              <a:t>数据挖掘与统计计算</a:t>
            </a:r>
            <a:endParaRPr lang="en-US" dirty="0"/>
          </a:p>
        </p:txBody>
      </p:sp>
      <p:sp>
        <p:nvSpPr>
          <p:cNvPr id="6" name="灯片编号占位符 5"/>
          <p:cNvSpPr>
            <a:spLocks noGrp="1"/>
          </p:cNvSpPr>
          <p:nvPr>
            <p:ph type="sldNum" sz="quarter" idx="12"/>
          </p:nvPr>
        </p:nvSpPr>
        <p:spPr/>
        <p:txBody>
          <a:bodyPr/>
          <a:lstStyle/>
          <a:p>
            <a:fld id="{E4FFCA10-EE3F-AF4E-9EA4-E5CA2D91A1E4}" type="slidenum">
              <a:rPr lang="en-US" smtClean="0"/>
              <a:pPr/>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27100"/>
            <a:ext cx="8229600" cy="1346200"/>
          </a:xfrm>
        </p:spPr>
        <p:txBody>
          <a:bodyPr>
            <a:noAutofit/>
          </a:bodyPr>
          <a:lstStyle/>
          <a:p>
            <a:r>
              <a:rPr lang="en-US" dirty="0" smtClean="0"/>
              <a:t>Let </a:t>
            </a:r>
            <a:r>
              <a:rPr lang="en-US" i="1" dirty="0" smtClean="0"/>
              <a:t>Z_</a:t>
            </a:r>
            <a:r>
              <a:rPr lang="en-US" dirty="0" smtClean="0"/>
              <a:t>1</a:t>
            </a:r>
            <a:r>
              <a:rPr lang="en-US" i="1" dirty="0" smtClean="0"/>
              <a:t>, Z_</a:t>
            </a:r>
            <a:r>
              <a:rPr lang="en-US" dirty="0" smtClean="0"/>
              <a:t>2</a:t>
            </a:r>
            <a:r>
              <a:rPr lang="en-US" i="1" dirty="0" smtClean="0"/>
              <a:t>, . . . , Z_M </a:t>
            </a:r>
            <a:r>
              <a:rPr lang="en-US" dirty="0" smtClean="0"/>
              <a:t>represent </a:t>
            </a:r>
            <a:r>
              <a:rPr lang="en-US" i="1" dirty="0" smtClean="0"/>
              <a:t>M &lt; p linear combinations </a:t>
            </a:r>
            <a:r>
              <a:rPr lang="en-US" dirty="0" smtClean="0"/>
              <a:t>of our original </a:t>
            </a:r>
            <a:r>
              <a:rPr lang="en-US" i="1" dirty="0" smtClean="0"/>
              <a:t>p </a:t>
            </a:r>
            <a:r>
              <a:rPr lang="en-US" dirty="0" smtClean="0"/>
              <a:t>predictors. That is,</a:t>
            </a:r>
            <a:br>
              <a:rPr lang="en-US" dirty="0" smtClean="0"/>
            </a:br>
            <a:r>
              <a:rPr lang="en-US" dirty="0" smtClean="0"/>
              <a:t/>
            </a:r>
            <a:br>
              <a:rPr lang="en-US" dirty="0" smtClean="0"/>
            </a:br>
            <a:endParaRPr lang="zh-CN" altLang="en-US" dirty="0"/>
          </a:p>
        </p:txBody>
      </p:sp>
      <p:sp>
        <p:nvSpPr>
          <p:cNvPr id="4" name="日期占位符 3"/>
          <p:cNvSpPr>
            <a:spLocks noGrp="1"/>
          </p:cNvSpPr>
          <p:nvPr>
            <p:ph type="dt" sz="half" idx="10"/>
          </p:nvPr>
        </p:nvSpPr>
        <p:spPr/>
        <p:txBody>
          <a:bodyPr/>
          <a:lstStyle/>
          <a:p>
            <a:fld id="{BA7B828A-EF6C-4681-9239-DF408D87EE6F}" type="datetime1">
              <a:rPr lang="en-US" altLang="zh-CN" smtClean="0"/>
              <a:pPr/>
              <a:t>3/17/2017</a:t>
            </a:fld>
            <a:endParaRPr lang="en-US" dirty="0"/>
          </a:p>
        </p:txBody>
      </p:sp>
      <p:sp>
        <p:nvSpPr>
          <p:cNvPr id="5" name="页脚占位符 4"/>
          <p:cNvSpPr>
            <a:spLocks noGrp="1"/>
          </p:cNvSpPr>
          <p:nvPr>
            <p:ph type="ftr" sz="quarter" idx="11"/>
          </p:nvPr>
        </p:nvSpPr>
        <p:spPr/>
        <p:txBody>
          <a:bodyPr/>
          <a:lstStyle/>
          <a:p>
            <a:r>
              <a:rPr lang="zh-CN" altLang="en-US" smtClean="0"/>
              <a:t>数据挖掘与统计计算</a:t>
            </a:r>
            <a:endParaRPr lang="en-US" dirty="0"/>
          </a:p>
        </p:txBody>
      </p:sp>
      <p:sp>
        <p:nvSpPr>
          <p:cNvPr id="6" name="灯片编号占位符 5"/>
          <p:cNvSpPr>
            <a:spLocks noGrp="1"/>
          </p:cNvSpPr>
          <p:nvPr>
            <p:ph type="sldNum" sz="quarter" idx="12"/>
          </p:nvPr>
        </p:nvSpPr>
        <p:spPr/>
        <p:txBody>
          <a:bodyPr/>
          <a:lstStyle/>
          <a:p>
            <a:fld id="{E4FFCA10-EE3F-AF4E-9EA4-E5CA2D91A1E4}" type="slidenum">
              <a:rPr lang="en-US" smtClean="0"/>
              <a:pPr/>
              <a:t>36</a:t>
            </a:fld>
            <a:endParaRPr lang="en-US"/>
          </a:p>
        </p:txBody>
      </p:sp>
      <p:pic>
        <p:nvPicPr>
          <p:cNvPr id="2050" name="Picture 2"/>
          <p:cNvPicPr>
            <a:picLocks noChangeAspect="1" noChangeArrowheads="1"/>
          </p:cNvPicPr>
          <p:nvPr/>
        </p:nvPicPr>
        <p:blipFill>
          <a:blip r:embed="rId2"/>
          <a:srcRect/>
          <a:stretch>
            <a:fillRect/>
          </a:stretch>
        </p:blipFill>
        <p:spPr bwMode="auto">
          <a:xfrm>
            <a:off x="3352800" y="1905000"/>
            <a:ext cx="1924050" cy="762000"/>
          </a:xfrm>
          <a:prstGeom prst="rect">
            <a:avLst/>
          </a:prstGeom>
          <a:noFill/>
          <a:ln w="9525">
            <a:noFill/>
            <a:miter lim="800000"/>
            <a:headEnd/>
            <a:tailEnd/>
          </a:ln>
          <a:effectLst/>
        </p:spPr>
      </p:pic>
      <p:sp>
        <p:nvSpPr>
          <p:cNvPr id="8" name="矩形 7"/>
          <p:cNvSpPr/>
          <p:nvPr/>
        </p:nvSpPr>
        <p:spPr>
          <a:xfrm>
            <a:off x="457200" y="2667000"/>
            <a:ext cx="7810500" cy="1569660"/>
          </a:xfrm>
          <a:prstGeom prst="rect">
            <a:avLst/>
          </a:prstGeom>
        </p:spPr>
        <p:txBody>
          <a:bodyPr wrap="square">
            <a:spAutoFit/>
          </a:bodyPr>
          <a:lstStyle/>
          <a:p>
            <a:r>
              <a:rPr lang="en-US" sz="2400" dirty="0" smtClean="0"/>
              <a:t>for some constants </a:t>
            </a:r>
            <a:r>
              <a:rPr lang="en-US" sz="2400" i="1" dirty="0" smtClean="0"/>
              <a:t>φ_</a:t>
            </a:r>
            <a:r>
              <a:rPr lang="en-US" sz="2400" dirty="0" smtClean="0"/>
              <a:t>1</a:t>
            </a:r>
            <a:r>
              <a:rPr lang="en-US" sz="2400" i="1" dirty="0" smtClean="0"/>
              <a:t>m, φ_</a:t>
            </a:r>
            <a:r>
              <a:rPr lang="en-US" sz="2400" dirty="0" smtClean="0"/>
              <a:t>2</a:t>
            </a:r>
            <a:r>
              <a:rPr lang="en-US" sz="2400" i="1" dirty="0" smtClean="0"/>
              <a:t>m . . . , </a:t>
            </a:r>
            <a:r>
              <a:rPr lang="en-US" sz="2400" i="1" dirty="0" err="1" smtClean="0"/>
              <a:t>φ_pm</a:t>
            </a:r>
            <a:r>
              <a:rPr lang="en-US" sz="2400" i="1" dirty="0" smtClean="0"/>
              <a:t>, m </a:t>
            </a:r>
            <a:r>
              <a:rPr lang="en-US" sz="2400" dirty="0" smtClean="0"/>
              <a:t>= 1</a:t>
            </a:r>
            <a:r>
              <a:rPr lang="en-US" sz="2400" i="1" dirty="0" smtClean="0"/>
              <a:t>, . . ., M</a:t>
            </a:r>
            <a:r>
              <a:rPr lang="en-US" sz="2400" dirty="0" smtClean="0"/>
              <a:t>. We can then fit the linear regression model</a:t>
            </a:r>
            <a:br>
              <a:rPr lang="en-US" sz="2400" dirty="0" smtClean="0"/>
            </a:br>
            <a:r>
              <a:rPr lang="en-US" sz="2400" dirty="0" smtClean="0"/>
              <a:t/>
            </a:r>
            <a:br>
              <a:rPr lang="en-US" sz="2400" dirty="0" smtClean="0"/>
            </a:br>
            <a:endParaRPr lang="zh-CN" altLang="en-US" sz="2400" dirty="0"/>
          </a:p>
        </p:txBody>
      </p:sp>
      <p:pic>
        <p:nvPicPr>
          <p:cNvPr id="2051" name="Picture 3"/>
          <p:cNvPicPr>
            <a:picLocks noChangeAspect="1" noChangeArrowheads="1"/>
          </p:cNvPicPr>
          <p:nvPr/>
        </p:nvPicPr>
        <p:blipFill>
          <a:blip r:embed="rId3"/>
          <a:srcRect/>
          <a:stretch>
            <a:fillRect/>
          </a:stretch>
        </p:blipFill>
        <p:spPr bwMode="auto">
          <a:xfrm>
            <a:off x="2343150" y="3836610"/>
            <a:ext cx="4457700" cy="800100"/>
          </a:xfrm>
          <a:prstGeom prst="rect">
            <a:avLst/>
          </a:prstGeom>
          <a:noFill/>
          <a:ln w="9525">
            <a:noFill/>
            <a:miter lim="800000"/>
            <a:headEnd/>
            <a:tailEnd/>
          </a:ln>
          <a:effectLst/>
        </p:spPr>
      </p:pic>
      <p:sp>
        <p:nvSpPr>
          <p:cNvPr id="10" name="矩形 9"/>
          <p:cNvSpPr/>
          <p:nvPr/>
        </p:nvSpPr>
        <p:spPr>
          <a:xfrm>
            <a:off x="609600" y="4998660"/>
            <a:ext cx="7353300" cy="1938992"/>
          </a:xfrm>
          <a:prstGeom prst="rect">
            <a:avLst/>
          </a:prstGeom>
        </p:spPr>
        <p:txBody>
          <a:bodyPr wrap="square">
            <a:spAutoFit/>
          </a:bodyPr>
          <a:lstStyle/>
          <a:p>
            <a:r>
              <a:rPr lang="en-US" sz="2400" dirty="0" smtClean="0"/>
              <a:t>If the constants </a:t>
            </a:r>
            <a:r>
              <a:rPr lang="en-US" sz="2400" i="1" dirty="0" smtClean="0"/>
              <a:t>φ_</a:t>
            </a:r>
            <a:r>
              <a:rPr lang="en-US" sz="2400" dirty="0" smtClean="0"/>
              <a:t>1</a:t>
            </a:r>
            <a:r>
              <a:rPr lang="en-US" sz="2400" i="1" dirty="0" smtClean="0"/>
              <a:t>m, φ_</a:t>
            </a:r>
            <a:r>
              <a:rPr lang="en-US" sz="2400" dirty="0" smtClean="0"/>
              <a:t>2</a:t>
            </a:r>
            <a:r>
              <a:rPr lang="en-US" sz="2400" i="1" dirty="0" smtClean="0"/>
              <a:t>m, . . . , </a:t>
            </a:r>
            <a:r>
              <a:rPr lang="en-US" sz="2400" i="1" dirty="0" err="1" smtClean="0"/>
              <a:t>φ_pm</a:t>
            </a:r>
            <a:r>
              <a:rPr lang="en-US" sz="2400" i="1" dirty="0" smtClean="0"/>
              <a:t> </a:t>
            </a:r>
            <a:r>
              <a:rPr lang="en-US" sz="2400" dirty="0" smtClean="0"/>
              <a:t>are chosen wisely, then such dimension reduction approaches can often outperform least squares regression. </a:t>
            </a:r>
            <a:br>
              <a:rPr lang="en-US" sz="2400" dirty="0" smtClean="0"/>
            </a:br>
            <a:r>
              <a:rPr lang="en-US" sz="2400" dirty="0" smtClean="0"/>
              <a:t/>
            </a:r>
            <a:br>
              <a:rPr lang="en-US" sz="2400" dirty="0" smtClean="0"/>
            </a:br>
            <a:endParaRPr lang="zh-CN" altLang="en-US" sz="24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dirty="0" smtClean="0"/>
              <a:t>The term </a:t>
            </a:r>
            <a:r>
              <a:rPr lang="en-US" i="1" dirty="0" smtClean="0"/>
              <a:t>dimension reduction </a:t>
            </a:r>
            <a:r>
              <a:rPr lang="en-US" dirty="0" smtClean="0"/>
              <a:t>comes from the fact that this approach reduces the problem of estimating the </a:t>
            </a:r>
            <a:r>
              <a:rPr lang="en-US" i="1" dirty="0" smtClean="0"/>
              <a:t>p</a:t>
            </a:r>
            <a:r>
              <a:rPr lang="en-US" dirty="0" smtClean="0"/>
              <a:t>+1 coefficients </a:t>
            </a:r>
            <a:r>
              <a:rPr lang="en-US" i="1" dirty="0" smtClean="0"/>
              <a:t>β</a:t>
            </a:r>
            <a:r>
              <a:rPr lang="en-US" dirty="0" smtClean="0"/>
              <a:t>0</a:t>
            </a:r>
            <a:r>
              <a:rPr lang="en-US" i="1" dirty="0" smtClean="0"/>
              <a:t>, β</a:t>
            </a:r>
            <a:r>
              <a:rPr lang="en-US" dirty="0" smtClean="0"/>
              <a:t>1</a:t>
            </a:r>
            <a:r>
              <a:rPr lang="en-US" i="1" dirty="0" smtClean="0"/>
              <a:t>, . . . , </a:t>
            </a:r>
            <a:r>
              <a:rPr lang="en-US" i="1" dirty="0" err="1" smtClean="0"/>
              <a:t>βp</a:t>
            </a:r>
            <a:r>
              <a:rPr lang="en-US" i="1" dirty="0" smtClean="0"/>
              <a:t> </a:t>
            </a:r>
            <a:r>
              <a:rPr lang="en-US" dirty="0" smtClean="0"/>
              <a:t>to the simpler problem of estimating the </a:t>
            </a:r>
            <a:r>
              <a:rPr lang="en-US" i="1" dirty="0" smtClean="0"/>
              <a:t>M </a:t>
            </a:r>
            <a:r>
              <a:rPr lang="en-US" dirty="0" smtClean="0"/>
              <a:t>+ 1 coefficients </a:t>
            </a:r>
            <a:r>
              <a:rPr lang="en-US" i="1" dirty="0" smtClean="0"/>
              <a:t>θ</a:t>
            </a:r>
            <a:r>
              <a:rPr lang="en-US" dirty="0" smtClean="0"/>
              <a:t>0</a:t>
            </a:r>
            <a:r>
              <a:rPr lang="en-US" i="1" dirty="0" smtClean="0"/>
              <a:t>, θ</a:t>
            </a:r>
            <a:r>
              <a:rPr lang="en-US" dirty="0" smtClean="0"/>
              <a:t>1</a:t>
            </a:r>
            <a:r>
              <a:rPr lang="en-US" i="1" dirty="0" smtClean="0"/>
              <a:t>, . . . , </a:t>
            </a:r>
            <a:r>
              <a:rPr lang="en-US" i="1" dirty="0" err="1" smtClean="0"/>
              <a:t>θM</a:t>
            </a:r>
            <a:r>
              <a:rPr lang="en-US" i="1" dirty="0" smtClean="0"/>
              <a:t> </a:t>
            </a:r>
            <a:r>
              <a:rPr lang="en-US" dirty="0" smtClean="0"/>
              <a:t>, where</a:t>
            </a:r>
            <a:br>
              <a:rPr lang="en-US" dirty="0" smtClean="0"/>
            </a:br>
            <a:r>
              <a:rPr lang="en-US" i="1" dirty="0" smtClean="0"/>
              <a:t>M &lt; p</a:t>
            </a:r>
            <a:r>
              <a:rPr lang="en-US" dirty="0" smtClean="0"/>
              <a:t>. In other words, the dimension of the problem has been reduced from </a:t>
            </a:r>
            <a:r>
              <a:rPr lang="en-US" i="1" dirty="0" smtClean="0"/>
              <a:t>p </a:t>
            </a:r>
            <a:r>
              <a:rPr lang="en-US" dirty="0" smtClean="0"/>
              <a:t>+ 1 to </a:t>
            </a:r>
            <a:r>
              <a:rPr lang="en-US" i="1" dirty="0" smtClean="0"/>
              <a:t>M </a:t>
            </a:r>
            <a:r>
              <a:rPr lang="en-US" dirty="0" smtClean="0"/>
              <a:t>+ 1.</a:t>
            </a:r>
            <a:br>
              <a:rPr lang="en-US" dirty="0" smtClean="0"/>
            </a:br>
            <a:r>
              <a:rPr lang="en-US" dirty="0" smtClean="0"/>
              <a:t/>
            </a:r>
            <a:br>
              <a:rPr lang="en-US" dirty="0" smtClean="0"/>
            </a:br>
            <a:endParaRPr lang="zh-CN" altLang="en-US" dirty="0"/>
          </a:p>
        </p:txBody>
      </p:sp>
      <p:sp>
        <p:nvSpPr>
          <p:cNvPr id="4" name="日期占位符 3"/>
          <p:cNvSpPr>
            <a:spLocks noGrp="1"/>
          </p:cNvSpPr>
          <p:nvPr>
            <p:ph type="dt" sz="half" idx="10"/>
          </p:nvPr>
        </p:nvSpPr>
        <p:spPr/>
        <p:txBody>
          <a:bodyPr/>
          <a:lstStyle/>
          <a:p>
            <a:fld id="{BA7B828A-EF6C-4681-9239-DF408D87EE6F}" type="datetime1">
              <a:rPr lang="en-US" altLang="zh-CN" smtClean="0"/>
              <a:pPr/>
              <a:t>3/17/2017</a:t>
            </a:fld>
            <a:endParaRPr lang="en-US" dirty="0"/>
          </a:p>
        </p:txBody>
      </p:sp>
      <p:sp>
        <p:nvSpPr>
          <p:cNvPr id="5" name="页脚占位符 4"/>
          <p:cNvSpPr>
            <a:spLocks noGrp="1"/>
          </p:cNvSpPr>
          <p:nvPr>
            <p:ph type="ftr" sz="quarter" idx="11"/>
          </p:nvPr>
        </p:nvSpPr>
        <p:spPr/>
        <p:txBody>
          <a:bodyPr/>
          <a:lstStyle/>
          <a:p>
            <a:r>
              <a:rPr lang="zh-CN" altLang="en-US" smtClean="0"/>
              <a:t>数据挖掘与统计计算</a:t>
            </a:r>
            <a:endParaRPr lang="en-US" dirty="0"/>
          </a:p>
        </p:txBody>
      </p:sp>
      <p:sp>
        <p:nvSpPr>
          <p:cNvPr id="6" name="灯片编号占位符 5"/>
          <p:cNvSpPr>
            <a:spLocks noGrp="1"/>
          </p:cNvSpPr>
          <p:nvPr>
            <p:ph type="sldNum" sz="quarter" idx="12"/>
          </p:nvPr>
        </p:nvSpPr>
        <p:spPr/>
        <p:txBody>
          <a:bodyPr/>
          <a:lstStyle/>
          <a:p>
            <a:fld id="{E4FFCA10-EE3F-AF4E-9EA4-E5CA2D91A1E4}" type="slidenum">
              <a:rPr lang="en-US" smtClean="0"/>
              <a:pPr/>
              <a:t>37</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日期占位符 3"/>
          <p:cNvSpPr>
            <a:spLocks noGrp="1"/>
          </p:cNvSpPr>
          <p:nvPr>
            <p:ph type="dt" sz="half" idx="10"/>
          </p:nvPr>
        </p:nvSpPr>
        <p:spPr/>
        <p:txBody>
          <a:bodyPr/>
          <a:lstStyle/>
          <a:p>
            <a:fld id="{BA7B828A-EF6C-4681-9239-DF408D87EE6F}" type="datetime1">
              <a:rPr lang="en-US" altLang="zh-CN" smtClean="0"/>
              <a:pPr/>
              <a:t>3/17/2017</a:t>
            </a:fld>
            <a:endParaRPr lang="en-US" dirty="0"/>
          </a:p>
        </p:txBody>
      </p:sp>
      <p:sp>
        <p:nvSpPr>
          <p:cNvPr id="5" name="页脚占位符 4"/>
          <p:cNvSpPr>
            <a:spLocks noGrp="1"/>
          </p:cNvSpPr>
          <p:nvPr>
            <p:ph type="ftr" sz="quarter" idx="11"/>
          </p:nvPr>
        </p:nvSpPr>
        <p:spPr/>
        <p:txBody>
          <a:bodyPr/>
          <a:lstStyle/>
          <a:p>
            <a:r>
              <a:rPr lang="zh-CN" altLang="en-US" smtClean="0"/>
              <a:t>数据挖掘与统计计算</a:t>
            </a:r>
            <a:endParaRPr lang="en-US" dirty="0"/>
          </a:p>
        </p:txBody>
      </p:sp>
      <p:sp>
        <p:nvSpPr>
          <p:cNvPr id="6" name="灯片编号占位符 5"/>
          <p:cNvSpPr>
            <a:spLocks noGrp="1"/>
          </p:cNvSpPr>
          <p:nvPr>
            <p:ph type="sldNum" sz="quarter" idx="12"/>
          </p:nvPr>
        </p:nvSpPr>
        <p:spPr/>
        <p:txBody>
          <a:bodyPr/>
          <a:lstStyle/>
          <a:p>
            <a:fld id="{E4FFCA10-EE3F-AF4E-9EA4-E5CA2D91A1E4}" type="slidenum">
              <a:rPr lang="en-US" smtClean="0"/>
              <a:pPr/>
              <a:t>38</a:t>
            </a:fld>
            <a:endParaRPr lang="en-US"/>
          </a:p>
        </p:txBody>
      </p:sp>
      <p:pic>
        <p:nvPicPr>
          <p:cNvPr id="3074" name="Picture 2"/>
          <p:cNvPicPr>
            <a:picLocks noGrp="1" noChangeAspect="1" noChangeArrowheads="1"/>
          </p:cNvPicPr>
          <p:nvPr>
            <p:ph idx="1"/>
          </p:nvPr>
        </p:nvPicPr>
        <p:blipFill>
          <a:blip r:embed="rId2"/>
          <a:srcRect/>
          <a:stretch>
            <a:fillRect/>
          </a:stretch>
        </p:blipFill>
        <p:spPr bwMode="auto">
          <a:xfrm>
            <a:off x="948190" y="2552886"/>
            <a:ext cx="7247620" cy="990476"/>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3429000" y="4181413"/>
            <a:ext cx="1809750" cy="781050"/>
          </a:xfrm>
          <a:prstGeom prst="rect">
            <a:avLst/>
          </a:prstGeom>
          <a:noFill/>
          <a:ln w="9525">
            <a:noFill/>
            <a:miter lim="800000"/>
            <a:headEnd/>
            <a:tailEnd/>
          </a:ln>
          <a:effec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en-US" dirty="0" smtClean="0"/>
              <a:t>This constraint on the form of the coefficients has the potential to bias the coefficient estimates. However, in situations where </a:t>
            </a:r>
            <a:r>
              <a:rPr lang="en-US" i="1" dirty="0" smtClean="0"/>
              <a:t>p </a:t>
            </a:r>
            <a:r>
              <a:rPr lang="en-US" dirty="0" smtClean="0"/>
              <a:t>is large relative to </a:t>
            </a:r>
            <a:r>
              <a:rPr lang="en-US" i="1" dirty="0" smtClean="0"/>
              <a:t>n</a:t>
            </a:r>
            <a:r>
              <a:rPr lang="en-US" dirty="0" smtClean="0"/>
              <a:t>, selecting a value of </a:t>
            </a:r>
            <a:r>
              <a:rPr lang="en-US" i="1" dirty="0" smtClean="0"/>
              <a:t>M&lt;&lt;p </a:t>
            </a:r>
            <a:r>
              <a:rPr lang="en-US" dirty="0" smtClean="0"/>
              <a:t>can significantly reduce the variance of the fitted</a:t>
            </a:r>
            <a:br>
              <a:rPr lang="en-US" dirty="0" smtClean="0"/>
            </a:br>
            <a:r>
              <a:rPr lang="en-US" dirty="0" smtClean="0"/>
              <a:t>coefficients. If </a:t>
            </a:r>
            <a:r>
              <a:rPr lang="en-US" i="1" dirty="0" smtClean="0"/>
              <a:t>M </a:t>
            </a:r>
            <a:r>
              <a:rPr lang="en-US" dirty="0" smtClean="0"/>
              <a:t>= </a:t>
            </a:r>
            <a:r>
              <a:rPr lang="en-US" i="1" dirty="0" smtClean="0"/>
              <a:t>p</a:t>
            </a:r>
            <a:r>
              <a:rPr lang="en-US" dirty="0" smtClean="0"/>
              <a:t>, and all the </a:t>
            </a:r>
            <a:r>
              <a:rPr lang="en-US" i="1" dirty="0" err="1" smtClean="0"/>
              <a:t>Zm</a:t>
            </a:r>
            <a:r>
              <a:rPr lang="en-US" i="1" dirty="0" smtClean="0"/>
              <a:t> </a:t>
            </a:r>
            <a:r>
              <a:rPr lang="en-US" dirty="0" smtClean="0"/>
              <a:t>are linearly independent, then no dimension reduction occurs, and is equivalent to performing least squares on the original </a:t>
            </a:r>
            <a:r>
              <a:rPr lang="en-US" i="1" dirty="0" smtClean="0"/>
              <a:t>p </a:t>
            </a:r>
            <a:r>
              <a:rPr lang="en-US" dirty="0" smtClean="0"/>
              <a:t>predictors.</a:t>
            </a:r>
            <a:br>
              <a:rPr lang="en-US" dirty="0" smtClean="0"/>
            </a:br>
            <a:r>
              <a:rPr lang="en-US" dirty="0" smtClean="0"/>
              <a:t/>
            </a:r>
            <a:br>
              <a:rPr lang="en-US" dirty="0" smtClean="0"/>
            </a:br>
            <a:endParaRPr lang="zh-CN" altLang="en-US" dirty="0"/>
          </a:p>
        </p:txBody>
      </p:sp>
      <p:sp>
        <p:nvSpPr>
          <p:cNvPr id="4" name="日期占位符 3"/>
          <p:cNvSpPr>
            <a:spLocks noGrp="1"/>
          </p:cNvSpPr>
          <p:nvPr>
            <p:ph type="dt" sz="half" idx="10"/>
          </p:nvPr>
        </p:nvSpPr>
        <p:spPr/>
        <p:txBody>
          <a:bodyPr/>
          <a:lstStyle/>
          <a:p>
            <a:fld id="{BA7B828A-EF6C-4681-9239-DF408D87EE6F}" type="datetime1">
              <a:rPr lang="en-US" altLang="zh-CN" smtClean="0"/>
              <a:pPr/>
              <a:t>3/17/2017</a:t>
            </a:fld>
            <a:endParaRPr lang="en-US" dirty="0"/>
          </a:p>
        </p:txBody>
      </p:sp>
      <p:sp>
        <p:nvSpPr>
          <p:cNvPr id="5" name="页脚占位符 4"/>
          <p:cNvSpPr>
            <a:spLocks noGrp="1"/>
          </p:cNvSpPr>
          <p:nvPr>
            <p:ph type="ftr" sz="quarter" idx="11"/>
          </p:nvPr>
        </p:nvSpPr>
        <p:spPr/>
        <p:txBody>
          <a:bodyPr/>
          <a:lstStyle/>
          <a:p>
            <a:r>
              <a:rPr lang="zh-CN" altLang="en-US" smtClean="0"/>
              <a:t>数据挖掘与统计计算</a:t>
            </a:r>
            <a:endParaRPr lang="en-US" dirty="0"/>
          </a:p>
        </p:txBody>
      </p:sp>
      <p:sp>
        <p:nvSpPr>
          <p:cNvPr id="6" name="灯片编号占位符 5"/>
          <p:cNvSpPr>
            <a:spLocks noGrp="1"/>
          </p:cNvSpPr>
          <p:nvPr>
            <p:ph type="sldNum" sz="quarter" idx="12"/>
          </p:nvPr>
        </p:nvSpPr>
        <p:spPr/>
        <p:txBody>
          <a:bodyPr/>
          <a:lstStyle/>
          <a:p>
            <a:fld id="{E4FFCA10-EE3F-AF4E-9EA4-E5CA2D91A1E4}" type="slidenum">
              <a:rPr lang="en-US" smtClean="0"/>
              <a:pPr/>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i="1" dirty="0" smtClean="0"/>
              <a:t>Model Interpretability</a:t>
            </a:r>
            <a:endParaRPr lang="zh-CN" altLang="en-US" dirty="0"/>
          </a:p>
        </p:txBody>
      </p:sp>
      <p:sp>
        <p:nvSpPr>
          <p:cNvPr id="3" name="内容占位符 2"/>
          <p:cNvSpPr>
            <a:spLocks noGrp="1"/>
          </p:cNvSpPr>
          <p:nvPr>
            <p:ph idx="1"/>
          </p:nvPr>
        </p:nvSpPr>
        <p:spPr/>
        <p:txBody>
          <a:bodyPr>
            <a:normAutofit/>
          </a:bodyPr>
          <a:lstStyle/>
          <a:p>
            <a:r>
              <a:rPr lang="en-US" dirty="0" smtClean="0"/>
              <a:t>It is often the case that some or many of the variables used in a multiple regression model are in fact not associated with the response. Including such </a:t>
            </a:r>
            <a:r>
              <a:rPr lang="en-US" i="1" dirty="0" smtClean="0"/>
              <a:t>irrelevant </a:t>
            </a:r>
            <a:r>
              <a:rPr lang="en-US" dirty="0" smtClean="0"/>
              <a:t>variables leads to unnecessary complexity in the resulting model. </a:t>
            </a:r>
          </a:p>
          <a:p>
            <a:endParaRPr lang="en-US" dirty="0" smtClean="0"/>
          </a:p>
          <a:p>
            <a:r>
              <a:rPr lang="en-US" dirty="0" smtClean="0"/>
              <a:t>By removing these variables—that is, by setting the corresponding coefficient estimates to zero—we can obtain a model that is more easily interpreted. </a:t>
            </a:r>
            <a:br>
              <a:rPr lang="en-US" dirty="0" smtClean="0"/>
            </a:br>
            <a:endParaRPr lang="en-US" dirty="0" smtClean="0"/>
          </a:p>
          <a:p>
            <a:r>
              <a:rPr lang="en-US" dirty="0" smtClean="0"/>
              <a:t>In this chapter, we see some approaches for automatically performing </a:t>
            </a:r>
            <a:r>
              <a:rPr lang="en-US" i="1" dirty="0" smtClean="0"/>
              <a:t>feature selection </a:t>
            </a:r>
            <a:r>
              <a:rPr lang="en-US" dirty="0" smtClean="0"/>
              <a:t>or </a:t>
            </a:r>
            <a:r>
              <a:rPr lang="en-US" i="1" dirty="0" smtClean="0"/>
              <a:t>variable selection</a:t>
            </a:r>
            <a:endParaRPr lang="zh-CN" altLang="en-US" dirty="0"/>
          </a:p>
        </p:txBody>
      </p:sp>
      <p:sp>
        <p:nvSpPr>
          <p:cNvPr id="4" name="日期占位符 3"/>
          <p:cNvSpPr>
            <a:spLocks noGrp="1"/>
          </p:cNvSpPr>
          <p:nvPr>
            <p:ph type="dt" sz="half" idx="10"/>
          </p:nvPr>
        </p:nvSpPr>
        <p:spPr/>
        <p:txBody>
          <a:bodyPr/>
          <a:lstStyle/>
          <a:p>
            <a:fld id="{BA7B828A-EF6C-4681-9239-DF408D87EE6F}" type="datetime1">
              <a:rPr lang="en-US" altLang="zh-CN" smtClean="0"/>
              <a:pPr/>
              <a:t>3/17/2017</a:t>
            </a:fld>
            <a:endParaRPr lang="en-US" dirty="0"/>
          </a:p>
        </p:txBody>
      </p:sp>
      <p:sp>
        <p:nvSpPr>
          <p:cNvPr id="5" name="页脚占位符 4"/>
          <p:cNvSpPr>
            <a:spLocks noGrp="1"/>
          </p:cNvSpPr>
          <p:nvPr>
            <p:ph type="ftr" sz="quarter" idx="11"/>
          </p:nvPr>
        </p:nvSpPr>
        <p:spPr/>
        <p:txBody>
          <a:bodyPr/>
          <a:lstStyle/>
          <a:p>
            <a:r>
              <a:rPr lang="zh-CN" altLang="en-US" smtClean="0"/>
              <a:t>数据挖掘与统计计算</a:t>
            </a:r>
            <a:endParaRPr lang="en-US" dirty="0"/>
          </a:p>
        </p:txBody>
      </p:sp>
      <p:sp>
        <p:nvSpPr>
          <p:cNvPr id="6" name="灯片编号占位符 5"/>
          <p:cNvSpPr>
            <a:spLocks noGrp="1"/>
          </p:cNvSpPr>
          <p:nvPr>
            <p:ph type="sldNum" sz="quarter" idx="12"/>
          </p:nvPr>
        </p:nvSpPr>
        <p:spPr/>
        <p:txBody>
          <a:bodyPr/>
          <a:lstStyle/>
          <a:p>
            <a:fld id="{E4FFCA10-EE3F-AF4E-9EA4-E5CA2D91A1E4}" type="slidenum">
              <a:rPr lang="en-US" smtClean="0"/>
              <a:pPr/>
              <a:t>4</a:t>
            </a:fld>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i="1" dirty="0" smtClean="0"/>
              <a:t>6.3.1 Principal Components Regression</a:t>
            </a:r>
            <a:endParaRPr lang="zh-CN" altLang="en-US" dirty="0"/>
          </a:p>
        </p:txBody>
      </p:sp>
      <p:sp>
        <p:nvSpPr>
          <p:cNvPr id="3" name="内容占位符 2"/>
          <p:cNvSpPr>
            <a:spLocks noGrp="1"/>
          </p:cNvSpPr>
          <p:nvPr>
            <p:ph idx="1"/>
          </p:nvPr>
        </p:nvSpPr>
        <p:spPr/>
        <p:txBody>
          <a:bodyPr/>
          <a:lstStyle/>
          <a:p>
            <a:r>
              <a:rPr lang="en-US" i="1" dirty="0" smtClean="0"/>
              <a:t>Principal components analysis </a:t>
            </a:r>
            <a:r>
              <a:rPr lang="en-US" dirty="0" smtClean="0"/>
              <a:t>(PCA) is a popular approach for deriving a low-dimensional set of features from a large set of variables.</a:t>
            </a:r>
          </a:p>
          <a:p>
            <a:endParaRPr lang="en-US" dirty="0" smtClean="0"/>
          </a:p>
          <a:p>
            <a:r>
              <a:rPr lang="en-US" dirty="0" smtClean="0"/>
              <a:t>Here we describe its use as a dimension reduction technique for regression.</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zh-CN" altLang="en-US" dirty="0"/>
          </a:p>
        </p:txBody>
      </p:sp>
      <p:sp>
        <p:nvSpPr>
          <p:cNvPr id="4" name="日期占位符 3"/>
          <p:cNvSpPr>
            <a:spLocks noGrp="1"/>
          </p:cNvSpPr>
          <p:nvPr>
            <p:ph type="dt" sz="half" idx="10"/>
          </p:nvPr>
        </p:nvSpPr>
        <p:spPr/>
        <p:txBody>
          <a:bodyPr/>
          <a:lstStyle/>
          <a:p>
            <a:fld id="{BA7B828A-EF6C-4681-9239-DF408D87EE6F}" type="datetime1">
              <a:rPr lang="en-US" altLang="zh-CN" smtClean="0"/>
              <a:pPr/>
              <a:t>3/17/2017</a:t>
            </a:fld>
            <a:endParaRPr lang="en-US" dirty="0"/>
          </a:p>
        </p:txBody>
      </p:sp>
      <p:sp>
        <p:nvSpPr>
          <p:cNvPr id="5" name="页脚占位符 4"/>
          <p:cNvSpPr>
            <a:spLocks noGrp="1"/>
          </p:cNvSpPr>
          <p:nvPr>
            <p:ph type="ftr" sz="quarter" idx="11"/>
          </p:nvPr>
        </p:nvSpPr>
        <p:spPr/>
        <p:txBody>
          <a:bodyPr/>
          <a:lstStyle/>
          <a:p>
            <a:r>
              <a:rPr lang="zh-CN" altLang="en-US" smtClean="0"/>
              <a:t>数据挖掘与统计计算</a:t>
            </a:r>
            <a:endParaRPr lang="en-US" dirty="0"/>
          </a:p>
        </p:txBody>
      </p:sp>
      <p:sp>
        <p:nvSpPr>
          <p:cNvPr id="6" name="灯片编号占位符 5"/>
          <p:cNvSpPr>
            <a:spLocks noGrp="1"/>
          </p:cNvSpPr>
          <p:nvPr>
            <p:ph type="sldNum" sz="quarter" idx="12"/>
          </p:nvPr>
        </p:nvSpPr>
        <p:spPr/>
        <p:txBody>
          <a:bodyPr/>
          <a:lstStyle/>
          <a:p>
            <a:fld id="{E4FFCA10-EE3F-AF4E-9EA4-E5CA2D91A1E4}" type="slidenum">
              <a:rPr lang="en-US" smtClean="0"/>
              <a:pPr/>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dirty="0" smtClean="0"/>
              <a:t>An Overview of Principal Components Analysis</a:t>
            </a:r>
            <a:endParaRPr lang="zh-CN" altLang="en-US" dirty="0"/>
          </a:p>
        </p:txBody>
      </p:sp>
      <p:sp>
        <p:nvSpPr>
          <p:cNvPr id="3" name="内容占位符 2"/>
          <p:cNvSpPr>
            <a:spLocks noGrp="1"/>
          </p:cNvSpPr>
          <p:nvPr>
            <p:ph idx="1"/>
          </p:nvPr>
        </p:nvSpPr>
        <p:spPr>
          <a:xfrm>
            <a:off x="457200" y="1905000"/>
            <a:ext cx="8229600" cy="1993900"/>
          </a:xfrm>
        </p:spPr>
        <p:txBody>
          <a:bodyPr>
            <a:noAutofit/>
          </a:bodyPr>
          <a:lstStyle/>
          <a:p>
            <a:r>
              <a:rPr lang="en-US" dirty="0" smtClean="0"/>
              <a:t>PCA is a technique for reducing the dimension of a </a:t>
            </a:r>
            <a:r>
              <a:rPr lang="en-US" i="1" dirty="0" smtClean="0"/>
              <a:t>n × p </a:t>
            </a:r>
            <a:r>
              <a:rPr lang="en-US" dirty="0" smtClean="0"/>
              <a:t>data matrix </a:t>
            </a:r>
            <a:r>
              <a:rPr lang="en-US" b="1" dirty="0" smtClean="0"/>
              <a:t>X</a:t>
            </a:r>
            <a:r>
              <a:rPr lang="en-US" dirty="0" smtClean="0"/>
              <a:t>. The </a:t>
            </a:r>
            <a:r>
              <a:rPr lang="en-US" i="1" dirty="0" smtClean="0"/>
              <a:t>first principal component </a:t>
            </a:r>
            <a:r>
              <a:rPr lang="en-US" dirty="0" smtClean="0"/>
              <a:t>direction of the data is that along which the observations </a:t>
            </a:r>
            <a:r>
              <a:rPr lang="en-US" i="1" dirty="0" smtClean="0"/>
              <a:t>vary the most</a:t>
            </a:r>
            <a:r>
              <a:rPr lang="en-US" dirty="0" smtClean="0"/>
              <a:t>.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zh-CN" altLang="en-US" dirty="0"/>
          </a:p>
        </p:txBody>
      </p:sp>
      <p:sp>
        <p:nvSpPr>
          <p:cNvPr id="4" name="日期占位符 3"/>
          <p:cNvSpPr>
            <a:spLocks noGrp="1"/>
          </p:cNvSpPr>
          <p:nvPr>
            <p:ph type="dt" sz="half" idx="10"/>
          </p:nvPr>
        </p:nvSpPr>
        <p:spPr/>
        <p:txBody>
          <a:bodyPr/>
          <a:lstStyle/>
          <a:p>
            <a:fld id="{BA7B828A-EF6C-4681-9239-DF408D87EE6F}" type="datetime1">
              <a:rPr lang="en-US" altLang="zh-CN" smtClean="0"/>
              <a:pPr/>
              <a:t>3/17/2017</a:t>
            </a:fld>
            <a:endParaRPr lang="en-US" dirty="0"/>
          </a:p>
        </p:txBody>
      </p:sp>
      <p:sp>
        <p:nvSpPr>
          <p:cNvPr id="5" name="页脚占位符 4"/>
          <p:cNvSpPr>
            <a:spLocks noGrp="1"/>
          </p:cNvSpPr>
          <p:nvPr>
            <p:ph type="ftr" sz="quarter" idx="11"/>
          </p:nvPr>
        </p:nvSpPr>
        <p:spPr/>
        <p:txBody>
          <a:bodyPr/>
          <a:lstStyle/>
          <a:p>
            <a:r>
              <a:rPr lang="zh-CN" altLang="en-US" smtClean="0"/>
              <a:t>数据挖掘与统计计算</a:t>
            </a:r>
            <a:endParaRPr lang="en-US" dirty="0"/>
          </a:p>
        </p:txBody>
      </p:sp>
      <p:sp>
        <p:nvSpPr>
          <p:cNvPr id="6" name="灯片编号占位符 5"/>
          <p:cNvSpPr>
            <a:spLocks noGrp="1"/>
          </p:cNvSpPr>
          <p:nvPr>
            <p:ph type="sldNum" sz="quarter" idx="12"/>
          </p:nvPr>
        </p:nvSpPr>
        <p:spPr/>
        <p:txBody>
          <a:bodyPr/>
          <a:lstStyle/>
          <a:p>
            <a:fld id="{E4FFCA10-EE3F-AF4E-9EA4-E5CA2D91A1E4}" type="slidenum">
              <a:rPr lang="en-US" smtClean="0"/>
              <a:pPr/>
              <a:t>41</a:t>
            </a:fld>
            <a:endParaRPr lang="en-US"/>
          </a:p>
        </p:txBody>
      </p:sp>
      <p:pic>
        <p:nvPicPr>
          <p:cNvPr id="9" name="Picture 3"/>
          <p:cNvPicPr>
            <a:picLocks noChangeAspect="1" noChangeArrowheads="1"/>
          </p:cNvPicPr>
          <p:nvPr/>
        </p:nvPicPr>
        <p:blipFill>
          <a:blip r:embed="rId2"/>
          <a:srcRect/>
          <a:stretch>
            <a:fillRect/>
          </a:stretch>
        </p:blipFill>
        <p:spPr bwMode="auto">
          <a:xfrm>
            <a:off x="1574800" y="3504584"/>
            <a:ext cx="5689600" cy="3353415"/>
          </a:xfrm>
          <a:prstGeom prst="rect">
            <a:avLst/>
          </a:prstGeom>
          <a:noFill/>
          <a:ln w="9525">
            <a:noFill/>
            <a:miter lim="800000"/>
            <a:headEnd/>
            <a:tailEnd/>
          </a:ln>
          <a:effec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a:xfrm>
            <a:off x="457200" y="1600200"/>
            <a:ext cx="8229600" cy="2044700"/>
          </a:xfrm>
        </p:spPr>
        <p:txBody>
          <a:bodyPr/>
          <a:lstStyle/>
          <a:p>
            <a:r>
              <a:rPr lang="en-US" dirty="0" smtClean="0"/>
              <a:t>There is also another interpretation for PCA: the first principal component vector defines the line that is </a:t>
            </a:r>
            <a:r>
              <a:rPr lang="en-US" i="1" dirty="0" smtClean="0"/>
              <a:t>as close as possible </a:t>
            </a:r>
            <a:r>
              <a:rPr lang="en-US" dirty="0" smtClean="0"/>
              <a:t>to the data.</a:t>
            </a:r>
            <a:endParaRPr lang="zh-CN" altLang="en-US" dirty="0"/>
          </a:p>
        </p:txBody>
      </p:sp>
      <p:sp>
        <p:nvSpPr>
          <p:cNvPr id="4" name="日期占位符 3"/>
          <p:cNvSpPr>
            <a:spLocks noGrp="1"/>
          </p:cNvSpPr>
          <p:nvPr>
            <p:ph type="dt" sz="half" idx="10"/>
          </p:nvPr>
        </p:nvSpPr>
        <p:spPr/>
        <p:txBody>
          <a:bodyPr/>
          <a:lstStyle/>
          <a:p>
            <a:fld id="{BA7B828A-EF6C-4681-9239-DF408D87EE6F}" type="datetime1">
              <a:rPr lang="en-US" altLang="zh-CN" smtClean="0"/>
              <a:pPr/>
              <a:t>3/17/2017</a:t>
            </a:fld>
            <a:endParaRPr lang="en-US" dirty="0"/>
          </a:p>
        </p:txBody>
      </p:sp>
      <p:sp>
        <p:nvSpPr>
          <p:cNvPr id="5" name="页脚占位符 4"/>
          <p:cNvSpPr>
            <a:spLocks noGrp="1"/>
          </p:cNvSpPr>
          <p:nvPr>
            <p:ph type="ftr" sz="quarter" idx="11"/>
          </p:nvPr>
        </p:nvSpPr>
        <p:spPr/>
        <p:txBody>
          <a:bodyPr/>
          <a:lstStyle/>
          <a:p>
            <a:r>
              <a:rPr lang="zh-CN" altLang="en-US" smtClean="0"/>
              <a:t>数据挖掘与统计计算</a:t>
            </a:r>
            <a:endParaRPr lang="en-US" dirty="0"/>
          </a:p>
        </p:txBody>
      </p:sp>
      <p:sp>
        <p:nvSpPr>
          <p:cNvPr id="6" name="灯片编号占位符 5"/>
          <p:cNvSpPr>
            <a:spLocks noGrp="1"/>
          </p:cNvSpPr>
          <p:nvPr>
            <p:ph type="sldNum" sz="quarter" idx="12"/>
          </p:nvPr>
        </p:nvSpPr>
        <p:spPr/>
        <p:txBody>
          <a:bodyPr/>
          <a:lstStyle/>
          <a:p>
            <a:fld id="{E4FFCA10-EE3F-AF4E-9EA4-E5CA2D91A1E4}" type="slidenum">
              <a:rPr lang="en-US" smtClean="0"/>
              <a:pPr/>
              <a:t>42</a:t>
            </a:fld>
            <a:endParaRPr lang="en-US"/>
          </a:p>
        </p:txBody>
      </p:sp>
      <p:pic>
        <p:nvPicPr>
          <p:cNvPr id="5122" name="Picture 2"/>
          <p:cNvPicPr>
            <a:picLocks noChangeAspect="1" noChangeArrowheads="1"/>
          </p:cNvPicPr>
          <p:nvPr/>
        </p:nvPicPr>
        <p:blipFill>
          <a:blip r:embed="rId2"/>
          <a:srcRect/>
          <a:stretch>
            <a:fillRect/>
          </a:stretch>
        </p:blipFill>
        <p:spPr bwMode="auto">
          <a:xfrm>
            <a:off x="2065338" y="3179763"/>
            <a:ext cx="4627562" cy="3337728"/>
          </a:xfrm>
          <a:prstGeom prst="rect">
            <a:avLst/>
          </a:prstGeom>
          <a:noFill/>
          <a:ln w="9525">
            <a:noFill/>
            <a:miter lim="800000"/>
            <a:headEnd/>
            <a:tailEnd/>
          </a:ln>
          <a:effec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PCA algorithm</a:t>
            </a:r>
            <a:endParaRPr lang="zh-CN" altLang="en-US" dirty="0"/>
          </a:p>
        </p:txBody>
      </p:sp>
      <p:sp>
        <p:nvSpPr>
          <p:cNvPr id="4" name="日期占位符 3"/>
          <p:cNvSpPr>
            <a:spLocks noGrp="1"/>
          </p:cNvSpPr>
          <p:nvPr>
            <p:ph type="dt" sz="half" idx="10"/>
          </p:nvPr>
        </p:nvSpPr>
        <p:spPr/>
        <p:txBody>
          <a:bodyPr/>
          <a:lstStyle/>
          <a:p>
            <a:fld id="{BA7B828A-EF6C-4681-9239-DF408D87EE6F}" type="datetime1">
              <a:rPr lang="en-US" altLang="zh-CN" smtClean="0"/>
              <a:pPr/>
              <a:t>3/17/2017</a:t>
            </a:fld>
            <a:endParaRPr lang="en-US" dirty="0"/>
          </a:p>
        </p:txBody>
      </p:sp>
      <p:sp>
        <p:nvSpPr>
          <p:cNvPr id="5" name="页脚占位符 4"/>
          <p:cNvSpPr>
            <a:spLocks noGrp="1"/>
          </p:cNvSpPr>
          <p:nvPr>
            <p:ph type="ftr" sz="quarter" idx="11"/>
          </p:nvPr>
        </p:nvSpPr>
        <p:spPr/>
        <p:txBody>
          <a:bodyPr/>
          <a:lstStyle/>
          <a:p>
            <a:r>
              <a:rPr lang="zh-CN" altLang="en-US" smtClean="0"/>
              <a:t>数据挖掘与统计计算</a:t>
            </a:r>
            <a:endParaRPr lang="en-US" dirty="0"/>
          </a:p>
        </p:txBody>
      </p:sp>
      <p:sp>
        <p:nvSpPr>
          <p:cNvPr id="6" name="灯片编号占位符 5"/>
          <p:cNvSpPr>
            <a:spLocks noGrp="1"/>
          </p:cNvSpPr>
          <p:nvPr>
            <p:ph type="sldNum" sz="quarter" idx="12"/>
          </p:nvPr>
        </p:nvSpPr>
        <p:spPr/>
        <p:txBody>
          <a:bodyPr/>
          <a:lstStyle/>
          <a:p>
            <a:fld id="{E4FFCA10-EE3F-AF4E-9EA4-E5CA2D91A1E4}" type="slidenum">
              <a:rPr lang="en-US" smtClean="0"/>
              <a:pPr/>
              <a:t>43</a:t>
            </a:fld>
            <a:endParaRPr lang="en-US"/>
          </a:p>
        </p:txBody>
      </p:sp>
      <p:pic>
        <p:nvPicPr>
          <p:cNvPr id="7" name="Picture 2"/>
          <p:cNvPicPr>
            <a:picLocks noGrp="1" noChangeAspect="1" noChangeArrowheads="1"/>
          </p:cNvPicPr>
          <p:nvPr>
            <p:ph idx="1"/>
          </p:nvPr>
        </p:nvPicPr>
        <p:blipFill>
          <a:blip r:embed="rId2"/>
          <a:srcRect/>
          <a:stretch>
            <a:fillRect/>
          </a:stretch>
        </p:blipFill>
        <p:spPr bwMode="auto">
          <a:xfrm>
            <a:off x="1575413" y="1692481"/>
            <a:ext cx="4923810" cy="1638095"/>
          </a:xfrm>
          <a:prstGeom prst="rect">
            <a:avLst/>
          </a:prstGeom>
          <a:noFill/>
          <a:ln w="9525">
            <a:noFill/>
            <a:miter lim="800000"/>
            <a:headEnd/>
            <a:tailEnd/>
          </a:ln>
          <a:effectLst/>
        </p:spPr>
      </p:pic>
      <p:pic>
        <p:nvPicPr>
          <p:cNvPr id="8" name="Picture 3"/>
          <p:cNvPicPr>
            <a:picLocks noChangeAspect="1" noChangeArrowheads="1"/>
          </p:cNvPicPr>
          <p:nvPr/>
        </p:nvPicPr>
        <p:blipFill>
          <a:blip r:embed="rId3"/>
          <a:srcRect/>
          <a:stretch>
            <a:fillRect/>
          </a:stretch>
        </p:blipFill>
        <p:spPr bwMode="auto">
          <a:xfrm>
            <a:off x="2114550" y="3546476"/>
            <a:ext cx="4171950" cy="876300"/>
          </a:xfrm>
          <a:prstGeom prst="rect">
            <a:avLst/>
          </a:prstGeom>
          <a:noFill/>
          <a:ln w="9525">
            <a:noFill/>
            <a:miter lim="800000"/>
            <a:headEnd/>
            <a:tailEnd/>
          </a:ln>
          <a:effectLst/>
        </p:spPr>
      </p:pic>
      <p:pic>
        <p:nvPicPr>
          <p:cNvPr id="9" name="Picture 5"/>
          <p:cNvPicPr>
            <a:picLocks noChangeAspect="1" noChangeArrowheads="1"/>
          </p:cNvPicPr>
          <p:nvPr/>
        </p:nvPicPr>
        <p:blipFill>
          <a:blip r:embed="rId4"/>
          <a:srcRect/>
          <a:stretch>
            <a:fillRect/>
          </a:stretch>
        </p:blipFill>
        <p:spPr bwMode="auto">
          <a:xfrm>
            <a:off x="2241549" y="4913312"/>
            <a:ext cx="1695450" cy="447675"/>
          </a:xfrm>
          <a:prstGeom prst="rect">
            <a:avLst/>
          </a:prstGeom>
          <a:noFill/>
          <a:ln w="9525">
            <a:noFill/>
            <a:miter lim="800000"/>
            <a:headEnd/>
            <a:tailEnd/>
          </a:ln>
          <a:effectLst/>
        </p:spPr>
      </p:pic>
      <p:pic>
        <p:nvPicPr>
          <p:cNvPr id="10" name="Picture 6"/>
          <p:cNvPicPr>
            <a:picLocks noChangeAspect="1" noChangeArrowheads="1"/>
          </p:cNvPicPr>
          <p:nvPr/>
        </p:nvPicPr>
        <p:blipFill>
          <a:blip r:embed="rId5"/>
          <a:srcRect/>
          <a:stretch>
            <a:fillRect/>
          </a:stretch>
        </p:blipFill>
        <p:spPr bwMode="auto">
          <a:xfrm>
            <a:off x="4413248" y="4913312"/>
            <a:ext cx="1643881" cy="309562"/>
          </a:xfrm>
          <a:prstGeom prst="rect">
            <a:avLst/>
          </a:prstGeom>
          <a:noFill/>
          <a:ln w="9525">
            <a:noFill/>
            <a:miter lim="800000"/>
            <a:headEnd/>
            <a:tailEnd/>
          </a:ln>
          <a:effectLst/>
        </p:spPr>
      </p:pic>
      <p:pic>
        <p:nvPicPr>
          <p:cNvPr id="11" name="Picture 7"/>
          <p:cNvPicPr>
            <a:picLocks noChangeAspect="1" noChangeArrowheads="1"/>
          </p:cNvPicPr>
          <p:nvPr/>
        </p:nvPicPr>
        <p:blipFill>
          <a:blip r:embed="rId6"/>
          <a:srcRect/>
          <a:stretch>
            <a:fillRect/>
          </a:stretch>
        </p:blipFill>
        <p:spPr bwMode="auto">
          <a:xfrm>
            <a:off x="895349" y="5880100"/>
            <a:ext cx="1009650" cy="304800"/>
          </a:xfrm>
          <a:prstGeom prst="rect">
            <a:avLst/>
          </a:prstGeom>
          <a:noFill/>
          <a:ln w="9525">
            <a:noFill/>
            <a:miter lim="800000"/>
            <a:headEnd/>
            <a:tailEnd/>
          </a:ln>
          <a:effectLst/>
        </p:spPr>
      </p:pic>
      <p:pic>
        <p:nvPicPr>
          <p:cNvPr id="12" name="Picture 8"/>
          <p:cNvPicPr>
            <a:picLocks noChangeAspect="1" noChangeArrowheads="1"/>
          </p:cNvPicPr>
          <p:nvPr/>
        </p:nvPicPr>
        <p:blipFill>
          <a:blip r:embed="rId7"/>
          <a:srcRect/>
          <a:stretch>
            <a:fillRect/>
          </a:stretch>
        </p:blipFill>
        <p:spPr bwMode="auto">
          <a:xfrm>
            <a:off x="2409825" y="5784850"/>
            <a:ext cx="942975" cy="400050"/>
          </a:xfrm>
          <a:prstGeom prst="rect">
            <a:avLst/>
          </a:prstGeom>
          <a:noFill/>
          <a:ln w="9525">
            <a:noFill/>
            <a:miter lim="800000"/>
            <a:headEnd/>
            <a:tailEnd/>
          </a:ln>
          <a:effectLst/>
        </p:spPr>
      </p:pic>
      <p:pic>
        <p:nvPicPr>
          <p:cNvPr id="13" name="Picture 9"/>
          <p:cNvPicPr>
            <a:picLocks noChangeAspect="1" noChangeArrowheads="1"/>
          </p:cNvPicPr>
          <p:nvPr/>
        </p:nvPicPr>
        <p:blipFill>
          <a:blip r:embed="rId8"/>
          <a:srcRect/>
          <a:stretch>
            <a:fillRect/>
          </a:stretch>
        </p:blipFill>
        <p:spPr bwMode="auto">
          <a:xfrm>
            <a:off x="3663951" y="5880100"/>
            <a:ext cx="3724275" cy="409575"/>
          </a:xfrm>
          <a:prstGeom prst="rect">
            <a:avLst/>
          </a:prstGeom>
          <a:noFill/>
          <a:ln w="9525">
            <a:noFill/>
            <a:miter lim="800000"/>
            <a:headEnd/>
            <a:tailEnd/>
          </a:ln>
          <a:effec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The first component</a:t>
            </a:r>
            <a:endParaRPr lang="zh-CN" altLang="en-US" dirty="0"/>
          </a:p>
        </p:txBody>
      </p:sp>
      <p:sp>
        <p:nvSpPr>
          <p:cNvPr id="4" name="日期占位符 3"/>
          <p:cNvSpPr>
            <a:spLocks noGrp="1"/>
          </p:cNvSpPr>
          <p:nvPr>
            <p:ph type="dt" sz="half" idx="10"/>
          </p:nvPr>
        </p:nvSpPr>
        <p:spPr/>
        <p:txBody>
          <a:bodyPr/>
          <a:lstStyle/>
          <a:p>
            <a:fld id="{BA7B828A-EF6C-4681-9239-DF408D87EE6F}" type="datetime1">
              <a:rPr lang="en-US" altLang="zh-CN" smtClean="0"/>
              <a:pPr/>
              <a:t>3/17/2017</a:t>
            </a:fld>
            <a:endParaRPr lang="en-US" dirty="0"/>
          </a:p>
        </p:txBody>
      </p:sp>
      <p:sp>
        <p:nvSpPr>
          <p:cNvPr id="5" name="页脚占位符 4"/>
          <p:cNvSpPr>
            <a:spLocks noGrp="1"/>
          </p:cNvSpPr>
          <p:nvPr>
            <p:ph type="ftr" sz="quarter" idx="11"/>
          </p:nvPr>
        </p:nvSpPr>
        <p:spPr/>
        <p:txBody>
          <a:bodyPr/>
          <a:lstStyle/>
          <a:p>
            <a:r>
              <a:rPr lang="zh-CN" altLang="en-US" smtClean="0"/>
              <a:t>数据挖掘与统计计算</a:t>
            </a:r>
            <a:endParaRPr lang="en-US" dirty="0"/>
          </a:p>
        </p:txBody>
      </p:sp>
      <p:sp>
        <p:nvSpPr>
          <p:cNvPr id="6" name="灯片编号占位符 5"/>
          <p:cNvSpPr>
            <a:spLocks noGrp="1"/>
          </p:cNvSpPr>
          <p:nvPr>
            <p:ph type="sldNum" sz="quarter" idx="12"/>
          </p:nvPr>
        </p:nvSpPr>
        <p:spPr/>
        <p:txBody>
          <a:bodyPr/>
          <a:lstStyle/>
          <a:p>
            <a:fld id="{E4FFCA10-EE3F-AF4E-9EA4-E5CA2D91A1E4}" type="slidenum">
              <a:rPr lang="en-US" smtClean="0"/>
              <a:pPr/>
              <a:t>44</a:t>
            </a:fld>
            <a:endParaRPr lang="en-US"/>
          </a:p>
        </p:txBody>
      </p:sp>
      <p:pic>
        <p:nvPicPr>
          <p:cNvPr id="7" name="Picture 2"/>
          <p:cNvPicPr>
            <a:picLocks noChangeAspect="1" noChangeArrowheads="1"/>
          </p:cNvPicPr>
          <p:nvPr/>
        </p:nvPicPr>
        <p:blipFill>
          <a:blip r:embed="rId2"/>
          <a:srcRect/>
          <a:stretch>
            <a:fillRect/>
          </a:stretch>
        </p:blipFill>
        <p:spPr bwMode="auto">
          <a:xfrm>
            <a:off x="2693988" y="2117725"/>
            <a:ext cx="2981325" cy="495300"/>
          </a:xfrm>
          <a:prstGeom prst="rect">
            <a:avLst/>
          </a:prstGeom>
          <a:noFill/>
          <a:ln w="9525">
            <a:noFill/>
            <a:miter lim="800000"/>
            <a:headEnd/>
            <a:tailEnd/>
          </a:ln>
          <a:effectLst/>
        </p:spPr>
      </p:pic>
      <p:pic>
        <p:nvPicPr>
          <p:cNvPr id="8" name="Picture 3"/>
          <p:cNvPicPr>
            <a:picLocks noChangeAspect="1" noChangeArrowheads="1"/>
          </p:cNvPicPr>
          <p:nvPr/>
        </p:nvPicPr>
        <p:blipFill>
          <a:blip r:embed="rId3"/>
          <a:srcRect/>
          <a:stretch>
            <a:fillRect/>
          </a:stretch>
        </p:blipFill>
        <p:spPr bwMode="auto">
          <a:xfrm>
            <a:off x="2078038" y="2952750"/>
            <a:ext cx="3971925" cy="666750"/>
          </a:xfrm>
          <a:prstGeom prst="rect">
            <a:avLst/>
          </a:prstGeom>
          <a:noFill/>
          <a:ln w="9525">
            <a:noFill/>
            <a:miter lim="800000"/>
            <a:headEnd/>
            <a:tailEnd/>
          </a:ln>
          <a:effectLst/>
        </p:spPr>
      </p:pic>
      <p:pic>
        <p:nvPicPr>
          <p:cNvPr id="9" name="Picture 4"/>
          <p:cNvPicPr>
            <a:picLocks noChangeAspect="1" noChangeArrowheads="1"/>
          </p:cNvPicPr>
          <p:nvPr/>
        </p:nvPicPr>
        <p:blipFill>
          <a:blip r:embed="rId4"/>
          <a:srcRect/>
          <a:stretch>
            <a:fillRect/>
          </a:stretch>
        </p:blipFill>
        <p:spPr bwMode="auto">
          <a:xfrm>
            <a:off x="3094038" y="4038600"/>
            <a:ext cx="2076450" cy="419100"/>
          </a:xfrm>
          <a:prstGeom prst="rect">
            <a:avLst/>
          </a:prstGeom>
          <a:noFill/>
          <a:ln w="9525">
            <a:noFill/>
            <a:miter lim="800000"/>
            <a:headEnd/>
            <a:tailEnd/>
          </a:ln>
          <a:effectLst/>
        </p:spPr>
      </p:pic>
      <p:pic>
        <p:nvPicPr>
          <p:cNvPr id="10" name="Picture 5"/>
          <p:cNvPicPr>
            <a:picLocks noChangeAspect="1" noChangeArrowheads="1"/>
          </p:cNvPicPr>
          <p:nvPr/>
        </p:nvPicPr>
        <p:blipFill>
          <a:blip r:embed="rId5"/>
          <a:srcRect/>
          <a:stretch>
            <a:fillRect/>
          </a:stretch>
        </p:blipFill>
        <p:spPr bwMode="auto">
          <a:xfrm>
            <a:off x="2897188" y="5022850"/>
            <a:ext cx="2581275" cy="342900"/>
          </a:xfrm>
          <a:prstGeom prst="rect">
            <a:avLst/>
          </a:prstGeom>
          <a:noFill/>
          <a:ln w="9525">
            <a:noFill/>
            <a:miter lim="800000"/>
            <a:headEnd/>
            <a:tailEnd/>
          </a:ln>
          <a:effec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The second component</a:t>
            </a:r>
            <a:endParaRPr lang="zh-CN" altLang="en-US" dirty="0"/>
          </a:p>
        </p:txBody>
      </p:sp>
      <p:sp>
        <p:nvSpPr>
          <p:cNvPr id="4" name="日期占位符 3"/>
          <p:cNvSpPr>
            <a:spLocks noGrp="1"/>
          </p:cNvSpPr>
          <p:nvPr>
            <p:ph type="dt" sz="half" idx="10"/>
          </p:nvPr>
        </p:nvSpPr>
        <p:spPr/>
        <p:txBody>
          <a:bodyPr/>
          <a:lstStyle/>
          <a:p>
            <a:fld id="{BA7B828A-EF6C-4681-9239-DF408D87EE6F}" type="datetime1">
              <a:rPr lang="en-US" altLang="zh-CN" smtClean="0"/>
              <a:pPr/>
              <a:t>3/17/2017</a:t>
            </a:fld>
            <a:endParaRPr lang="en-US" dirty="0"/>
          </a:p>
        </p:txBody>
      </p:sp>
      <p:sp>
        <p:nvSpPr>
          <p:cNvPr id="5" name="页脚占位符 4"/>
          <p:cNvSpPr>
            <a:spLocks noGrp="1"/>
          </p:cNvSpPr>
          <p:nvPr>
            <p:ph type="ftr" sz="quarter" idx="11"/>
          </p:nvPr>
        </p:nvSpPr>
        <p:spPr/>
        <p:txBody>
          <a:bodyPr/>
          <a:lstStyle/>
          <a:p>
            <a:r>
              <a:rPr lang="zh-CN" altLang="en-US" smtClean="0"/>
              <a:t>数据挖掘与统计计算</a:t>
            </a:r>
            <a:endParaRPr lang="en-US" dirty="0"/>
          </a:p>
        </p:txBody>
      </p:sp>
      <p:sp>
        <p:nvSpPr>
          <p:cNvPr id="6" name="灯片编号占位符 5"/>
          <p:cNvSpPr>
            <a:spLocks noGrp="1"/>
          </p:cNvSpPr>
          <p:nvPr>
            <p:ph type="sldNum" sz="quarter" idx="12"/>
          </p:nvPr>
        </p:nvSpPr>
        <p:spPr/>
        <p:txBody>
          <a:bodyPr/>
          <a:lstStyle/>
          <a:p>
            <a:fld id="{E4FFCA10-EE3F-AF4E-9EA4-E5CA2D91A1E4}" type="slidenum">
              <a:rPr lang="en-US" smtClean="0"/>
              <a:pPr/>
              <a:t>45</a:t>
            </a:fld>
            <a:endParaRPr lang="en-US"/>
          </a:p>
        </p:txBody>
      </p:sp>
      <p:pic>
        <p:nvPicPr>
          <p:cNvPr id="3074" name="Picture 2"/>
          <p:cNvPicPr>
            <a:picLocks noChangeAspect="1" noChangeArrowheads="1"/>
          </p:cNvPicPr>
          <p:nvPr/>
        </p:nvPicPr>
        <p:blipFill>
          <a:blip r:embed="rId2"/>
          <a:srcRect/>
          <a:stretch>
            <a:fillRect/>
          </a:stretch>
        </p:blipFill>
        <p:spPr bwMode="auto">
          <a:xfrm>
            <a:off x="2160588" y="2600325"/>
            <a:ext cx="4314825" cy="333375"/>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2559050" y="3262312"/>
            <a:ext cx="3314700" cy="657225"/>
          </a:xfrm>
          <a:prstGeom prst="rect">
            <a:avLst/>
          </a:prstGeom>
          <a:noFill/>
          <a:ln w="9525">
            <a:noFill/>
            <a:miter lim="800000"/>
            <a:headEnd/>
            <a:tailEnd/>
          </a:ln>
          <a:effectLst/>
        </p:spPr>
      </p:pic>
      <p:pic>
        <p:nvPicPr>
          <p:cNvPr id="3076" name="Picture 4"/>
          <p:cNvPicPr>
            <a:picLocks noChangeAspect="1" noChangeArrowheads="1"/>
          </p:cNvPicPr>
          <p:nvPr/>
        </p:nvPicPr>
        <p:blipFill>
          <a:blip r:embed="rId4"/>
          <a:srcRect/>
          <a:stretch>
            <a:fillRect/>
          </a:stretch>
        </p:blipFill>
        <p:spPr bwMode="auto">
          <a:xfrm>
            <a:off x="2160588" y="1735138"/>
            <a:ext cx="4457700" cy="342900"/>
          </a:xfrm>
          <a:prstGeom prst="rect">
            <a:avLst/>
          </a:prstGeom>
          <a:noFill/>
          <a:ln w="9525">
            <a:noFill/>
            <a:miter lim="800000"/>
            <a:headEnd/>
            <a:tailEnd/>
          </a:ln>
          <a:effectLst/>
        </p:spPr>
      </p:pic>
      <p:pic>
        <p:nvPicPr>
          <p:cNvPr id="3077" name="Picture 5"/>
          <p:cNvPicPr>
            <a:picLocks noChangeAspect="1" noChangeArrowheads="1"/>
          </p:cNvPicPr>
          <p:nvPr/>
        </p:nvPicPr>
        <p:blipFill>
          <a:blip r:embed="rId5"/>
          <a:srcRect/>
          <a:stretch>
            <a:fillRect/>
          </a:stretch>
        </p:blipFill>
        <p:spPr bwMode="auto">
          <a:xfrm>
            <a:off x="730250" y="4287838"/>
            <a:ext cx="4457700" cy="419100"/>
          </a:xfrm>
          <a:prstGeom prst="rect">
            <a:avLst/>
          </a:prstGeom>
          <a:noFill/>
          <a:ln w="9525">
            <a:noFill/>
            <a:miter lim="800000"/>
            <a:headEnd/>
            <a:tailEnd/>
          </a:ln>
          <a:effectLst/>
        </p:spPr>
      </p:pic>
      <p:pic>
        <p:nvPicPr>
          <p:cNvPr id="3079" name="Picture 7"/>
          <p:cNvPicPr>
            <a:picLocks noChangeAspect="1" noChangeArrowheads="1"/>
          </p:cNvPicPr>
          <p:nvPr/>
        </p:nvPicPr>
        <p:blipFill>
          <a:blip r:embed="rId6"/>
          <a:srcRect/>
          <a:stretch>
            <a:fillRect/>
          </a:stretch>
        </p:blipFill>
        <p:spPr bwMode="auto">
          <a:xfrm>
            <a:off x="5737225" y="4287838"/>
            <a:ext cx="1762125" cy="333375"/>
          </a:xfrm>
          <a:prstGeom prst="rect">
            <a:avLst/>
          </a:prstGeom>
          <a:noFill/>
          <a:ln w="9525">
            <a:noFill/>
            <a:miter lim="800000"/>
            <a:headEnd/>
            <a:tailEnd/>
          </a:ln>
          <a:effectLst/>
        </p:spPr>
      </p:pic>
      <p:pic>
        <p:nvPicPr>
          <p:cNvPr id="3080" name="Picture 8"/>
          <p:cNvPicPr>
            <a:picLocks noChangeAspect="1" noChangeArrowheads="1"/>
          </p:cNvPicPr>
          <p:nvPr/>
        </p:nvPicPr>
        <p:blipFill>
          <a:blip r:embed="rId7"/>
          <a:srcRect/>
          <a:stretch>
            <a:fillRect/>
          </a:stretch>
        </p:blipFill>
        <p:spPr bwMode="auto">
          <a:xfrm>
            <a:off x="3686175" y="5210175"/>
            <a:ext cx="1190625" cy="352425"/>
          </a:xfrm>
          <a:prstGeom prst="rect">
            <a:avLst/>
          </a:prstGeom>
          <a:noFill/>
          <a:ln w="9525">
            <a:noFill/>
            <a:miter lim="800000"/>
            <a:headEnd/>
            <a:tailEnd/>
          </a:ln>
          <a:effec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dirty="0" smtClean="0"/>
              <a:t>The Principal Components Regression Approach</a:t>
            </a:r>
            <a:endParaRPr lang="zh-CN" altLang="en-US" dirty="0"/>
          </a:p>
        </p:txBody>
      </p:sp>
      <p:sp>
        <p:nvSpPr>
          <p:cNvPr id="3" name="内容占位符 2"/>
          <p:cNvSpPr>
            <a:spLocks noGrp="1"/>
          </p:cNvSpPr>
          <p:nvPr>
            <p:ph idx="1"/>
          </p:nvPr>
        </p:nvSpPr>
        <p:spPr>
          <a:xfrm>
            <a:off x="457200" y="1816100"/>
            <a:ext cx="8229600" cy="4660900"/>
          </a:xfrm>
        </p:spPr>
        <p:txBody>
          <a:bodyPr>
            <a:normAutofit fontScale="92500" lnSpcReduction="20000"/>
          </a:bodyPr>
          <a:lstStyle/>
          <a:p>
            <a:pPr>
              <a:buNone/>
            </a:pPr>
            <a:r>
              <a:rPr lang="en-US" sz="2600" dirty="0" smtClean="0"/>
              <a:t>   The </a:t>
            </a:r>
            <a:r>
              <a:rPr lang="en-US" sz="2600" i="1" dirty="0" smtClean="0"/>
              <a:t>principal components regression </a:t>
            </a:r>
            <a:r>
              <a:rPr lang="en-US" sz="2600" dirty="0" smtClean="0"/>
              <a:t>(PCR) approach involves constructing the first </a:t>
            </a:r>
            <a:r>
              <a:rPr lang="en-US" sz="2600" i="1" dirty="0" smtClean="0"/>
              <a:t>M </a:t>
            </a:r>
            <a:r>
              <a:rPr lang="en-US" sz="2600" dirty="0" smtClean="0"/>
              <a:t>principal components, </a:t>
            </a:r>
            <a:r>
              <a:rPr lang="en-US" sz="2600" i="1" dirty="0" smtClean="0"/>
              <a:t>Z</a:t>
            </a:r>
            <a:r>
              <a:rPr lang="en-US" sz="2600" dirty="0" smtClean="0"/>
              <a:t>1</a:t>
            </a:r>
            <a:r>
              <a:rPr lang="en-US" sz="2600" i="1" dirty="0" smtClean="0"/>
              <a:t>, . . . , ZM</a:t>
            </a:r>
            <a:r>
              <a:rPr lang="en-US" sz="2600" dirty="0" smtClean="0"/>
              <a:t>, and then using these components as the predictors in a linear regression model that is fit using least squares. </a:t>
            </a:r>
            <a:br>
              <a:rPr lang="en-US" sz="2600" dirty="0" smtClean="0"/>
            </a:br>
            <a:endParaRPr lang="en-US" sz="2600" dirty="0" smtClean="0"/>
          </a:p>
          <a:p>
            <a:pPr>
              <a:buNone/>
            </a:pPr>
            <a:r>
              <a:rPr lang="en-US" sz="2600" dirty="0" smtClean="0"/>
              <a:t>  The key idea is that often a small number of principal components suffice to explain most of the variability in the data, as well as the relationship with the response. </a:t>
            </a:r>
          </a:p>
          <a:p>
            <a:pPr>
              <a:buNone/>
            </a:pPr>
            <a:endParaRPr lang="en-US" dirty="0" smtClean="0"/>
          </a:p>
          <a:p>
            <a:pPr>
              <a:buNone/>
            </a:pPr>
            <a:r>
              <a:rPr lang="en-US" dirty="0" smtClean="0"/>
              <a:t/>
            </a:r>
            <a:br>
              <a:rPr lang="en-US" dirty="0" smtClean="0"/>
            </a:br>
            <a:r>
              <a:rPr lang="en-US" dirty="0" smtClean="0"/>
              <a:t/>
            </a:r>
            <a:br>
              <a:rPr lang="en-US" dirty="0" smtClean="0"/>
            </a:br>
            <a:r>
              <a:rPr lang="en-US" dirty="0" smtClean="0"/>
              <a:t/>
            </a:r>
            <a:br>
              <a:rPr lang="en-US" dirty="0" smtClean="0"/>
            </a:br>
            <a:endParaRPr lang="zh-CN" altLang="en-US" dirty="0"/>
          </a:p>
        </p:txBody>
      </p:sp>
      <p:sp>
        <p:nvSpPr>
          <p:cNvPr id="4" name="日期占位符 3"/>
          <p:cNvSpPr>
            <a:spLocks noGrp="1"/>
          </p:cNvSpPr>
          <p:nvPr>
            <p:ph type="dt" sz="half" idx="10"/>
          </p:nvPr>
        </p:nvSpPr>
        <p:spPr/>
        <p:txBody>
          <a:bodyPr/>
          <a:lstStyle/>
          <a:p>
            <a:fld id="{BA7B828A-EF6C-4681-9239-DF408D87EE6F}" type="datetime1">
              <a:rPr lang="en-US" altLang="zh-CN" smtClean="0"/>
              <a:pPr/>
              <a:t>3/17/2017</a:t>
            </a:fld>
            <a:endParaRPr lang="en-US" dirty="0"/>
          </a:p>
        </p:txBody>
      </p:sp>
      <p:sp>
        <p:nvSpPr>
          <p:cNvPr id="5" name="页脚占位符 4"/>
          <p:cNvSpPr>
            <a:spLocks noGrp="1"/>
          </p:cNvSpPr>
          <p:nvPr>
            <p:ph type="ftr" sz="quarter" idx="11"/>
          </p:nvPr>
        </p:nvSpPr>
        <p:spPr/>
        <p:txBody>
          <a:bodyPr/>
          <a:lstStyle/>
          <a:p>
            <a:r>
              <a:rPr lang="zh-CN" altLang="en-US" smtClean="0"/>
              <a:t>数据挖掘与统计计算</a:t>
            </a:r>
            <a:endParaRPr lang="en-US" dirty="0"/>
          </a:p>
        </p:txBody>
      </p:sp>
      <p:sp>
        <p:nvSpPr>
          <p:cNvPr id="6" name="灯片编号占位符 5"/>
          <p:cNvSpPr>
            <a:spLocks noGrp="1"/>
          </p:cNvSpPr>
          <p:nvPr>
            <p:ph type="sldNum" sz="quarter" idx="12"/>
          </p:nvPr>
        </p:nvSpPr>
        <p:spPr/>
        <p:txBody>
          <a:bodyPr/>
          <a:lstStyle/>
          <a:p>
            <a:fld id="{E4FFCA10-EE3F-AF4E-9EA4-E5CA2D91A1E4}" type="slidenum">
              <a:rPr lang="en-US" smtClean="0"/>
              <a:pPr/>
              <a:t>46</a:t>
            </a:fld>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a:bodyPr>
          <a:lstStyle/>
          <a:p>
            <a:r>
              <a:rPr lang="en-US" dirty="0" smtClean="0"/>
              <a:t> In other words, we assume that </a:t>
            </a:r>
            <a:r>
              <a:rPr lang="en-US" i="1" dirty="0" smtClean="0"/>
              <a:t>the directions in which X</a:t>
            </a:r>
            <a:r>
              <a:rPr lang="en-US" dirty="0" smtClean="0"/>
              <a:t>1</a:t>
            </a:r>
            <a:r>
              <a:rPr lang="en-US" i="1" dirty="0" smtClean="0"/>
              <a:t>, . . . , </a:t>
            </a:r>
            <a:r>
              <a:rPr lang="en-US" i="1" dirty="0" err="1" smtClean="0"/>
              <a:t>Xp</a:t>
            </a:r>
            <a:r>
              <a:rPr lang="en-US" i="1" dirty="0" smtClean="0"/>
              <a:t> show the most variation are the directions that are associated with Y</a:t>
            </a:r>
            <a:r>
              <a:rPr lang="en-US" dirty="0" smtClean="0"/>
              <a:t>. </a:t>
            </a:r>
            <a:r>
              <a:rPr lang="en-US" dirty="0" smtClean="0">
                <a:solidFill>
                  <a:srgbClr val="FF0000"/>
                </a:solidFill>
              </a:rPr>
              <a:t>While this assumption is not guaranteed to be true, it often turns out to be a reasonable enough approximation to give good results.</a:t>
            </a:r>
            <a:br>
              <a:rPr lang="en-US" dirty="0" smtClean="0">
                <a:solidFill>
                  <a:srgbClr val="FF0000"/>
                </a:solidFill>
              </a:rPr>
            </a:br>
            <a:endParaRPr lang="en-US" dirty="0" smtClean="0">
              <a:solidFill>
                <a:srgbClr val="FF0000"/>
              </a:solidFill>
            </a:endParaRPr>
          </a:p>
          <a:p>
            <a:r>
              <a:rPr lang="en-US" dirty="0" smtClean="0">
                <a:solidFill>
                  <a:srgbClr val="FF0000"/>
                </a:solidFill>
              </a:rPr>
              <a:t>If the assumption underlying PCR holds, </a:t>
            </a:r>
            <a:r>
              <a:rPr lang="en-US" dirty="0" smtClean="0"/>
              <a:t>then fitting a least squares model to </a:t>
            </a:r>
            <a:r>
              <a:rPr lang="en-US" i="1" dirty="0" smtClean="0"/>
              <a:t>Z</a:t>
            </a:r>
            <a:r>
              <a:rPr lang="en-US" dirty="0" smtClean="0"/>
              <a:t>1</a:t>
            </a:r>
            <a:r>
              <a:rPr lang="en-US" i="1" dirty="0" smtClean="0"/>
              <a:t>, . . . , ZM </a:t>
            </a:r>
            <a:r>
              <a:rPr lang="en-US" dirty="0" smtClean="0"/>
              <a:t>will lead to better results than fitting a least squares model to </a:t>
            </a:r>
            <a:r>
              <a:rPr lang="en-US" i="1" dirty="0" smtClean="0"/>
              <a:t>X</a:t>
            </a:r>
            <a:r>
              <a:rPr lang="en-US" dirty="0" smtClean="0"/>
              <a:t>1</a:t>
            </a:r>
            <a:r>
              <a:rPr lang="en-US" i="1" dirty="0" smtClean="0"/>
              <a:t>, . . . , </a:t>
            </a:r>
            <a:r>
              <a:rPr lang="en-US" i="1" dirty="0" err="1" smtClean="0"/>
              <a:t>Xp</a:t>
            </a:r>
            <a:r>
              <a:rPr lang="en-US" dirty="0" smtClean="0"/>
              <a:t>, since most or all of the information in the data that relates to the response is contained in </a:t>
            </a:r>
            <a:r>
              <a:rPr lang="en-US" i="1" dirty="0" smtClean="0"/>
              <a:t>Z</a:t>
            </a:r>
            <a:r>
              <a:rPr lang="en-US" dirty="0" smtClean="0"/>
              <a:t>1</a:t>
            </a:r>
            <a:r>
              <a:rPr lang="en-US" i="1" dirty="0" smtClean="0"/>
              <a:t>, . . . , ZM</a:t>
            </a:r>
            <a:r>
              <a:rPr lang="en-US" dirty="0" smtClean="0"/>
              <a:t>, and by estimating only </a:t>
            </a:r>
            <a:r>
              <a:rPr lang="en-US" i="1" dirty="0" smtClean="0"/>
              <a:t>M &lt;&lt; p </a:t>
            </a:r>
            <a:r>
              <a:rPr lang="en-US" dirty="0" smtClean="0"/>
              <a:t>coefficients we can mitigate </a:t>
            </a:r>
            <a:r>
              <a:rPr lang="en-US" dirty="0" err="1" smtClean="0"/>
              <a:t>overfitting</a:t>
            </a:r>
            <a:r>
              <a:rPr lang="en-US" dirty="0" smtClean="0"/>
              <a:t>. </a:t>
            </a:r>
            <a:br>
              <a:rPr lang="en-US" dirty="0" smtClean="0"/>
            </a:br>
            <a:r>
              <a:rPr lang="en-US" dirty="0" smtClean="0"/>
              <a:t/>
            </a:r>
            <a:br>
              <a:rPr lang="en-US" dirty="0" smtClean="0"/>
            </a:br>
            <a:endParaRPr lang="zh-CN" altLang="en-US" dirty="0"/>
          </a:p>
        </p:txBody>
      </p:sp>
      <p:sp>
        <p:nvSpPr>
          <p:cNvPr id="4" name="日期占位符 3"/>
          <p:cNvSpPr>
            <a:spLocks noGrp="1"/>
          </p:cNvSpPr>
          <p:nvPr>
            <p:ph type="dt" sz="half" idx="10"/>
          </p:nvPr>
        </p:nvSpPr>
        <p:spPr/>
        <p:txBody>
          <a:bodyPr/>
          <a:lstStyle/>
          <a:p>
            <a:fld id="{BA7B828A-EF6C-4681-9239-DF408D87EE6F}" type="datetime1">
              <a:rPr lang="en-US" altLang="zh-CN" smtClean="0"/>
              <a:pPr/>
              <a:t>3/17/2017</a:t>
            </a:fld>
            <a:endParaRPr lang="en-US" dirty="0"/>
          </a:p>
        </p:txBody>
      </p:sp>
      <p:sp>
        <p:nvSpPr>
          <p:cNvPr id="5" name="页脚占位符 4"/>
          <p:cNvSpPr>
            <a:spLocks noGrp="1"/>
          </p:cNvSpPr>
          <p:nvPr>
            <p:ph type="ftr" sz="quarter" idx="11"/>
          </p:nvPr>
        </p:nvSpPr>
        <p:spPr/>
        <p:txBody>
          <a:bodyPr/>
          <a:lstStyle/>
          <a:p>
            <a:r>
              <a:rPr lang="zh-CN" altLang="en-US" smtClean="0"/>
              <a:t>数据挖掘与统计计算</a:t>
            </a:r>
            <a:endParaRPr lang="en-US" dirty="0"/>
          </a:p>
        </p:txBody>
      </p:sp>
      <p:sp>
        <p:nvSpPr>
          <p:cNvPr id="6" name="灯片编号占位符 5"/>
          <p:cNvSpPr>
            <a:spLocks noGrp="1"/>
          </p:cNvSpPr>
          <p:nvPr>
            <p:ph type="sldNum" sz="quarter" idx="12"/>
          </p:nvPr>
        </p:nvSpPr>
        <p:spPr/>
        <p:txBody>
          <a:bodyPr/>
          <a:lstStyle/>
          <a:p>
            <a:fld id="{E4FFCA10-EE3F-AF4E-9EA4-E5CA2D91A1E4}" type="slidenum">
              <a:rPr lang="en-US" smtClean="0"/>
              <a:pPr/>
              <a:t>47</a:t>
            </a:fld>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normAutofit/>
          </a:bodyPr>
          <a:lstStyle/>
          <a:p>
            <a:r>
              <a:rPr lang="en-US" altLang="zh-CN" dirty="0" smtClean="0"/>
              <a:t>W</a:t>
            </a:r>
            <a:r>
              <a:rPr lang="en-US" dirty="0" smtClean="0"/>
              <a:t>hile PCR often performs quite well in many practical settings, </a:t>
            </a:r>
            <a:r>
              <a:rPr lang="en-US" dirty="0" smtClean="0">
                <a:solidFill>
                  <a:srgbClr val="FF0000"/>
                </a:solidFill>
              </a:rPr>
              <a:t>it does not result in the development of a model that relies upon a small set of the original features</a:t>
            </a:r>
            <a:r>
              <a:rPr lang="en-US" dirty="0" smtClean="0"/>
              <a:t>. In this sense, PCR is more closely related to ridge regression than to the lasso. In fact, one can show that PCR and ridge regression are very closely related. One can even think of ridge regression as a continuous version of PCR!</a:t>
            </a:r>
            <a:br>
              <a:rPr lang="en-US" dirty="0" smtClean="0"/>
            </a:br>
            <a:endParaRPr lang="zh-CN" altLang="en-US" dirty="0"/>
          </a:p>
        </p:txBody>
      </p:sp>
      <p:sp>
        <p:nvSpPr>
          <p:cNvPr id="4" name="日期占位符 3"/>
          <p:cNvSpPr>
            <a:spLocks noGrp="1"/>
          </p:cNvSpPr>
          <p:nvPr>
            <p:ph type="dt" sz="half" idx="10"/>
          </p:nvPr>
        </p:nvSpPr>
        <p:spPr/>
        <p:txBody>
          <a:bodyPr/>
          <a:lstStyle/>
          <a:p>
            <a:fld id="{BA7B828A-EF6C-4681-9239-DF408D87EE6F}" type="datetime1">
              <a:rPr lang="en-US" altLang="zh-CN" smtClean="0"/>
              <a:pPr/>
              <a:t>3/17/2017</a:t>
            </a:fld>
            <a:endParaRPr lang="en-US" dirty="0"/>
          </a:p>
        </p:txBody>
      </p:sp>
      <p:sp>
        <p:nvSpPr>
          <p:cNvPr id="5" name="页脚占位符 4"/>
          <p:cNvSpPr>
            <a:spLocks noGrp="1"/>
          </p:cNvSpPr>
          <p:nvPr>
            <p:ph type="ftr" sz="quarter" idx="11"/>
          </p:nvPr>
        </p:nvSpPr>
        <p:spPr/>
        <p:txBody>
          <a:bodyPr/>
          <a:lstStyle/>
          <a:p>
            <a:r>
              <a:rPr lang="zh-CN" altLang="en-US" smtClean="0"/>
              <a:t>数据挖掘与统计计算</a:t>
            </a:r>
            <a:endParaRPr lang="en-US" dirty="0"/>
          </a:p>
        </p:txBody>
      </p:sp>
      <p:sp>
        <p:nvSpPr>
          <p:cNvPr id="6" name="灯片编号占位符 5"/>
          <p:cNvSpPr>
            <a:spLocks noGrp="1"/>
          </p:cNvSpPr>
          <p:nvPr>
            <p:ph type="sldNum" sz="quarter" idx="12"/>
          </p:nvPr>
        </p:nvSpPr>
        <p:spPr/>
        <p:txBody>
          <a:bodyPr/>
          <a:lstStyle/>
          <a:p>
            <a:fld id="{E4FFCA10-EE3F-AF4E-9EA4-E5CA2D91A1E4}" type="slidenum">
              <a:rPr lang="en-US" smtClean="0"/>
              <a:pPr/>
              <a:t>48</a:t>
            </a:fld>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i="1" dirty="0" smtClean="0"/>
              <a:t>6.3.2 Partial Least Squares</a:t>
            </a:r>
            <a:endParaRPr lang="zh-CN" altLang="en-US" dirty="0"/>
          </a:p>
        </p:txBody>
      </p:sp>
      <p:sp>
        <p:nvSpPr>
          <p:cNvPr id="3" name="内容占位符 2"/>
          <p:cNvSpPr>
            <a:spLocks noGrp="1"/>
          </p:cNvSpPr>
          <p:nvPr>
            <p:ph idx="1"/>
          </p:nvPr>
        </p:nvSpPr>
        <p:spPr/>
        <p:txBody>
          <a:bodyPr>
            <a:normAutofit fontScale="92500"/>
          </a:bodyPr>
          <a:lstStyle/>
          <a:p>
            <a:r>
              <a:rPr lang="en-US" dirty="0" smtClean="0"/>
              <a:t>The PCR approach that we just described involves identifying linear combinations, or </a:t>
            </a:r>
            <a:r>
              <a:rPr lang="en-US" i="1" dirty="0" smtClean="0"/>
              <a:t>directions</a:t>
            </a:r>
            <a:r>
              <a:rPr lang="en-US" dirty="0" smtClean="0"/>
              <a:t>, that best represent the predictors </a:t>
            </a:r>
            <a:r>
              <a:rPr lang="en-US" i="1" dirty="0" smtClean="0"/>
              <a:t>X</a:t>
            </a:r>
            <a:r>
              <a:rPr lang="en-US" dirty="0" smtClean="0"/>
              <a:t>1</a:t>
            </a:r>
            <a:r>
              <a:rPr lang="en-US" i="1" dirty="0" smtClean="0"/>
              <a:t>, . . . , </a:t>
            </a:r>
            <a:r>
              <a:rPr lang="en-US" i="1" dirty="0" err="1" smtClean="0"/>
              <a:t>Xp</a:t>
            </a:r>
            <a:r>
              <a:rPr lang="en-US" dirty="0" smtClean="0"/>
              <a:t>. </a:t>
            </a:r>
            <a:r>
              <a:rPr lang="en-US" dirty="0" err="1" smtClean="0"/>
              <a:t>Thesedirections</a:t>
            </a:r>
            <a:r>
              <a:rPr lang="en-US" dirty="0" smtClean="0"/>
              <a:t> are identified in an </a:t>
            </a:r>
            <a:r>
              <a:rPr lang="en-US" i="1" dirty="0" smtClean="0"/>
              <a:t>unsupervised </a:t>
            </a:r>
            <a:r>
              <a:rPr lang="en-US" dirty="0" smtClean="0"/>
              <a:t>way, </a:t>
            </a:r>
            <a:r>
              <a:rPr lang="en-US" dirty="0" smtClean="0">
                <a:solidFill>
                  <a:srgbClr val="FF0000"/>
                </a:solidFill>
              </a:rPr>
              <a:t>since the response </a:t>
            </a:r>
            <a:r>
              <a:rPr lang="en-US" i="1" dirty="0" smtClean="0">
                <a:solidFill>
                  <a:srgbClr val="FF0000"/>
                </a:solidFill>
              </a:rPr>
              <a:t>Y </a:t>
            </a:r>
            <a:r>
              <a:rPr lang="en-US" dirty="0" smtClean="0">
                <a:solidFill>
                  <a:srgbClr val="FF0000"/>
                </a:solidFill>
              </a:rPr>
              <a:t>is not used to help determine the principal component directions</a:t>
            </a:r>
            <a:r>
              <a:rPr lang="en-US" dirty="0" smtClean="0"/>
              <a:t>.</a:t>
            </a:r>
          </a:p>
          <a:p>
            <a:endParaRPr lang="en-US" dirty="0" smtClean="0"/>
          </a:p>
          <a:p>
            <a:r>
              <a:rPr lang="en-US" dirty="0" smtClean="0"/>
              <a:t>Consequently, PCR suffers from a drawback: there is no guarantee that </a:t>
            </a:r>
            <a:r>
              <a:rPr lang="en-US" dirty="0" err="1" smtClean="0"/>
              <a:t>thedirections</a:t>
            </a:r>
            <a:r>
              <a:rPr lang="en-US" dirty="0" smtClean="0"/>
              <a:t> that best explain the predictors will also be the best directions to use for predicting the response. </a:t>
            </a:r>
          </a:p>
          <a:p>
            <a:endParaRPr lang="en-US" altLang="zh-CN" dirty="0" smtClean="0"/>
          </a:p>
          <a:p>
            <a:r>
              <a:rPr lang="en-US" dirty="0" smtClean="0"/>
              <a:t>We now present </a:t>
            </a:r>
            <a:r>
              <a:rPr lang="en-US" i="1" dirty="0" smtClean="0"/>
              <a:t>partial least squares </a:t>
            </a:r>
            <a:r>
              <a:rPr lang="en-US" dirty="0" smtClean="0"/>
              <a:t>(PLS), a </a:t>
            </a:r>
            <a:r>
              <a:rPr lang="en-US" i="1" dirty="0" smtClean="0"/>
              <a:t>supervised </a:t>
            </a:r>
            <a:r>
              <a:rPr lang="en-US" dirty="0" smtClean="0"/>
              <a:t>alternative to PCR. </a:t>
            </a:r>
            <a:endParaRPr lang="zh-CN" altLang="en-US" dirty="0"/>
          </a:p>
        </p:txBody>
      </p:sp>
      <p:sp>
        <p:nvSpPr>
          <p:cNvPr id="4" name="日期占位符 3"/>
          <p:cNvSpPr>
            <a:spLocks noGrp="1"/>
          </p:cNvSpPr>
          <p:nvPr>
            <p:ph type="dt" sz="half" idx="10"/>
          </p:nvPr>
        </p:nvSpPr>
        <p:spPr/>
        <p:txBody>
          <a:bodyPr/>
          <a:lstStyle/>
          <a:p>
            <a:fld id="{BA7B828A-EF6C-4681-9239-DF408D87EE6F}" type="datetime1">
              <a:rPr lang="en-US" altLang="zh-CN" smtClean="0"/>
              <a:pPr/>
              <a:t>3/17/2017</a:t>
            </a:fld>
            <a:endParaRPr lang="en-US" dirty="0"/>
          </a:p>
        </p:txBody>
      </p:sp>
      <p:sp>
        <p:nvSpPr>
          <p:cNvPr id="5" name="页脚占位符 4"/>
          <p:cNvSpPr>
            <a:spLocks noGrp="1"/>
          </p:cNvSpPr>
          <p:nvPr>
            <p:ph type="ftr" sz="quarter" idx="11"/>
          </p:nvPr>
        </p:nvSpPr>
        <p:spPr/>
        <p:txBody>
          <a:bodyPr/>
          <a:lstStyle/>
          <a:p>
            <a:r>
              <a:rPr lang="zh-CN" altLang="en-US" smtClean="0"/>
              <a:t>数据挖掘与统计计算</a:t>
            </a:r>
            <a:endParaRPr lang="en-US" dirty="0"/>
          </a:p>
        </p:txBody>
      </p:sp>
      <p:sp>
        <p:nvSpPr>
          <p:cNvPr id="6" name="灯片编号占位符 5"/>
          <p:cNvSpPr>
            <a:spLocks noGrp="1"/>
          </p:cNvSpPr>
          <p:nvPr>
            <p:ph type="sldNum" sz="quarter" idx="12"/>
          </p:nvPr>
        </p:nvSpPr>
        <p:spPr/>
        <p:txBody>
          <a:bodyPr/>
          <a:lstStyle/>
          <a:p>
            <a:fld id="{E4FFCA10-EE3F-AF4E-9EA4-E5CA2D91A1E4}" type="slidenum">
              <a:rPr lang="en-US" smtClean="0"/>
              <a:pPr/>
              <a:t>49</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774700"/>
            <a:ext cx="8229600" cy="5702300"/>
          </a:xfrm>
        </p:spPr>
        <p:txBody>
          <a:bodyPr>
            <a:normAutofit lnSpcReduction="10000"/>
          </a:bodyPr>
          <a:lstStyle/>
          <a:p>
            <a:r>
              <a:rPr lang="en-US" dirty="0" smtClean="0"/>
              <a:t>In this chapter, we discuss three important classes of</a:t>
            </a:r>
            <a:br>
              <a:rPr lang="en-US" dirty="0" smtClean="0"/>
            </a:br>
            <a:r>
              <a:rPr lang="en-US" dirty="0" smtClean="0"/>
              <a:t>methods.</a:t>
            </a:r>
            <a:br>
              <a:rPr lang="en-US" dirty="0" smtClean="0"/>
            </a:br>
            <a:r>
              <a:rPr lang="en-US" dirty="0" smtClean="0"/>
              <a:t/>
            </a:r>
            <a:br>
              <a:rPr lang="en-US" dirty="0" smtClean="0"/>
            </a:br>
            <a:r>
              <a:rPr lang="en-US" i="1" dirty="0" smtClean="0"/>
              <a:t>Subset Selection</a:t>
            </a:r>
            <a:r>
              <a:rPr lang="en-US" dirty="0" smtClean="0"/>
              <a:t>. This approach involves identifying a subset of the </a:t>
            </a:r>
            <a:r>
              <a:rPr lang="en-US" i="1" dirty="0" smtClean="0"/>
              <a:t>p </a:t>
            </a:r>
            <a:r>
              <a:rPr lang="en-US" dirty="0" smtClean="0"/>
              <a:t>predictors that we believe to be related to the response. </a:t>
            </a:r>
          </a:p>
          <a:p>
            <a:endParaRPr lang="en-US" dirty="0" smtClean="0"/>
          </a:p>
          <a:p>
            <a:r>
              <a:rPr lang="en-US" i="1" dirty="0" smtClean="0"/>
              <a:t>Shrinkage</a:t>
            </a:r>
            <a:r>
              <a:rPr lang="en-US" dirty="0" smtClean="0"/>
              <a:t>. This approach involves fitting a model involving all </a:t>
            </a:r>
            <a:r>
              <a:rPr lang="en-US" i="1" dirty="0" smtClean="0"/>
              <a:t>p </a:t>
            </a:r>
            <a:r>
              <a:rPr lang="en-US" dirty="0" smtClean="0"/>
              <a:t>predictors. However, the estimated coefficients are shrunken towards zero relative to the least squares estimates.</a:t>
            </a:r>
          </a:p>
          <a:p>
            <a:endParaRPr lang="en-US" dirty="0" smtClean="0"/>
          </a:p>
          <a:p>
            <a:r>
              <a:rPr lang="en-US" i="1" dirty="0" smtClean="0"/>
              <a:t>Dimension Reduction</a:t>
            </a:r>
            <a:r>
              <a:rPr lang="en-US" dirty="0" smtClean="0"/>
              <a:t>. This approach involves </a:t>
            </a:r>
            <a:r>
              <a:rPr lang="en-US" i="1" dirty="0" smtClean="0"/>
              <a:t>projecting </a:t>
            </a:r>
            <a:r>
              <a:rPr lang="en-US" dirty="0" smtClean="0"/>
              <a:t>the </a:t>
            </a:r>
            <a:r>
              <a:rPr lang="en-US" i="1" dirty="0" smtClean="0"/>
              <a:t>p </a:t>
            </a:r>
            <a:r>
              <a:rPr lang="en-US" dirty="0" smtClean="0"/>
              <a:t>predictors into a </a:t>
            </a:r>
            <a:r>
              <a:rPr lang="en-US" i="1" dirty="0" smtClean="0"/>
              <a:t>M</a:t>
            </a:r>
            <a:r>
              <a:rPr lang="en-US" dirty="0" smtClean="0"/>
              <a:t>-dimensional subspace, where </a:t>
            </a:r>
            <a:r>
              <a:rPr lang="en-US" i="1" dirty="0" smtClean="0"/>
              <a:t>M &lt; p</a:t>
            </a:r>
            <a:r>
              <a:rPr lang="en-US" dirty="0" smtClean="0"/>
              <a:t>. </a:t>
            </a:r>
            <a:endParaRPr lang="zh-CN" altLang="en-US" dirty="0"/>
          </a:p>
        </p:txBody>
      </p:sp>
      <p:sp>
        <p:nvSpPr>
          <p:cNvPr id="4" name="日期占位符 3"/>
          <p:cNvSpPr>
            <a:spLocks noGrp="1"/>
          </p:cNvSpPr>
          <p:nvPr>
            <p:ph type="dt" sz="half" idx="10"/>
          </p:nvPr>
        </p:nvSpPr>
        <p:spPr/>
        <p:txBody>
          <a:bodyPr/>
          <a:lstStyle/>
          <a:p>
            <a:fld id="{BA7B828A-EF6C-4681-9239-DF408D87EE6F}" type="datetime1">
              <a:rPr lang="en-US" altLang="zh-CN" smtClean="0"/>
              <a:pPr/>
              <a:t>3/17/2017</a:t>
            </a:fld>
            <a:endParaRPr lang="en-US" dirty="0"/>
          </a:p>
        </p:txBody>
      </p:sp>
      <p:sp>
        <p:nvSpPr>
          <p:cNvPr id="5" name="页脚占位符 4"/>
          <p:cNvSpPr>
            <a:spLocks noGrp="1"/>
          </p:cNvSpPr>
          <p:nvPr>
            <p:ph type="ftr" sz="quarter" idx="11"/>
          </p:nvPr>
        </p:nvSpPr>
        <p:spPr/>
        <p:txBody>
          <a:bodyPr/>
          <a:lstStyle/>
          <a:p>
            <a:r>
              <a:rPr lang="zh-CN" altLang="en-US" smtClean="0"/>
              <a:t>数据挖掘与统计计算</a:t>
            </a:r>
            <a:endParaRPr lang="en-US" dirty="0"/>
          </a:p>
        </p:txBody>
      </p:sp>
      <p:sp>
        <p:nvSpPr>
          <p:cNvPr id="6" name="灯片编号占位符 5"/>
          <p:cNvSpPr>
            <a:spLocks noGrp="1"/>
          </p:cNvSpPr>
          <p:nvPr>
            <p:ph type="sldNum" sz="quarter" idx="12"/>
          </p:nvPr>
        </p:nvSpPr>
        <p:spPr/>
        <p:txBody>
          <a:bodyPr/>
          <a:lstStyle/>
          <a:p>
            <a:fld id="{E4FFCA10-EE3F-AF4E-9EA4-E5CA2D91A1E4}" type="slidenum">
              <a:rPr lang="en-US" smtClean="0"/>
              <a:pPr/>
              <a:t>5</a:t>
            </a:fld>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PLS algorithm</a:t>
            </a:r>
            <a:endParaRPr lang="zh-CN" altLang="en-US" dirty="0"/>
          </a:p>
        </p:txBody>
      </p:sp>
      <p:sp>
        <p:nvSpPr>
          <p:cNvPr id="3" name="内容占位符 2"/>
          <p:cNvSpPr>
            <a:spLocks noGrp="1"/>
          </p:cNvSpPr>
          <p:nvPr>
            <p:ph idx="1"/>
          </p:nvPr>
        </p:nvSpPr>
        <p:spPr/>
        <p:txBody>
          <a:bodyPr>
            <a:normAutofit lnSpcReduction="10000"/>
          </a:bodyPr>
          <a:lstStyle/>
          <a:p>
            <a:r>
              <a:rPr lang="en-US" dirty="0" smtClean="0"/>
              <a:t>In computing </a:t>
            </a:r>
            <a:r>
              <a:rPr lang="en-US" i="1" dirty="0" smtClean="0"/>
              <a:t>Z1, </a:t>
            </a:r>
            <a:r>
              <a:rPr lang="en-US" dirty="0" smtClean="0"/>
              <a:t>PLS places the highest weight on the variables that are most strongly related to the response.</a:t>
            </a:r>
          </a:p>
          <a:p>
            <a:r>
              <a:rPr lang="en-US" dirty="0" smtClean="0"/>
              <a:t>To identify the second PLS direction we first </a:t>
            </a:r>
            <a:r>
              <a:rPr lang="en-US" i="1" dirty="0" smtClean="0"/>
              <a:t>adjust </a:t>
            </a:r>
            <a:r>
              <a:rPr lang="en-US" dirty="0" smtClean="0"/>
              <a:t>each of the variables for </a:t>
            </a:r>
            <a:r>
              <a:rPr lang="en-US" i="1" dirty="0" smtClean="0"/>
              <a:t>Z</a:t>
            </a:r>
            <a:r>
              <a:rPr lang="en-US" dirty="0" smtClean="0"/>
              <a:t>1, by regressing each variable on </a:t>
            </a:r>
            <a:r>
              <a:rPr lang="en-US" i="1" dirty="0" smtClean="0"/>
              <a:t>Z</a:t>
            </a:r>
            <a:r>
              <a:rPr lang="en-US" dirty="0" smtClean="0"/>
              <a:t>1 and taking </a:t>
            </a:r>
            <a:r>
              <a:rPr lang="en-US" i="1" dirty="0" smtClean="0"/>
              <a:t>residuals</a:t>
            </a:r>
            <a:r>
              <a:rPr lang="en-US" dirty="0" smtClean="0"/>
              <a:t>. We then compute </a:t>
            </a:r>
            <a:r>
              <a:rPr lang="en-US" i="1" dirty="0" smtClean="0"/>
              <a:t>Z</a:t>
            </a:r>
            <a:r>
              <a:rPr lang="en-US" dirty="0" smtClean="0"/>
              <a:t>2 using this </a:t>
            </a:r>
            <a:r>
              <a:rPr lang="en-US" i="1" dirty="0" err="1" smtClean="0"/>
              <a:t>orthogonalized</a:t>
            </a:r>
            <a:r>
              <a:rPr lang="en-US" i="1" dirty="0" smtClean="0"/>
              <a:t> </a:t>
            </a:r>
            <a:r>
              <a:rPr lang="en-US" dirty="0" smtClean="0"/>
              <a:t>data in exactly the same fashion as </a:t>
            </a:r>
            <a:r>
              <a:rPr lang="en-US" i="1" dirty="0" smtClean="0"/>
              <a:t>Z</a:t>
            </a:r>
            <a:r>
              <a:rPr lang="en-US" dirty="0" smtClean="0"/>
              <a:t>1 was computed based on the original data. This iterative approach can be repeated </a:t>
            </a:r>
            <a:r>
              <a:rPr lang="en-US" i="1" dirty="0" smtClean="0"/>
              <a:t>M </a:t>
            </a:r>
            <a:r>
              <a:rPr lang="en-US" dirty="0" smtClean="0"/>
              <a:t>times to identify multiple PLS components </a:t>
            </a:r>
            <a:r>
              <a:rPr lang="en-US" i="1" dirty="0" smtClean="0"/>
              <a:t>Z</a:t>
            </a:r>
            <a:r>
              <a:rPr lang="en-US" dirty="0" smtClean="0"/>
              <a:t>1</a:t>
            </a:r>
            <a:r>
              <a:rPr lang="en-US" i="1" dirty="0" smtClean="0"/>
              <a:t>, . . . , ZM </a:t>
            </a:r>
            <a:r>
              <a:rPr lang="en-US" dirty="0" smtClean="0"/>
              <a:t>. </a:t>
            </a:r>
          </a:p>
          <a:p>
            <a:r>
              <a:rPr lang="en-US" dirty="0" smtClean="0"/>
              <a:t>Finally, at the end of this procedure, we use least squares to fit a linear model to predict </a:t>
            </a:r>
            <a:r>
              <a:rPr lang="en-US" i="1" dirty="0" smtClean="0"/>
              <a:t>Y </a:t>
            </a:r>
            <a:r>
              <a:rPr lang="en-US" dirty="0" smtClean="0"/>
              <a:t>using </a:t>
            </a:r>
            <a:r>
              <a:rPr lang="en-US" i="1" dirty="0" smtClean="0"/>
              <a:t>Z</a:t>
            </a:r>
            <a:r>
              <a:rPr lang="en-US" dirty="0" smtClean="0"/>
              <a:t>1</a:t>
            </a:r>
            <a:r>
              <a:rPr lang="en-US" i="1" dirty="0" smtClean="0"/>
              <a:t>, . . . , ZM </a:t>
            </a:r>
            <a:r>
              <a:rPr lang="en-US" dirty="0" smtClean="0"/>
              <a:t>in exactly the same fashion as for PCR.</a:t>
            </a:r>
            <a:br>
              <a:rPr lang="en-US" dirty="0" smtClean="0"/>
            </a:br>
            <a:endParaRPr lang="zh-CN" altLang="en-US" dirty="0"/>
          </a:p>
        </p:txBody>
      </p:sp>
      <p:sp>
        <p:nvSpPr>
          <p:cNvPr id="4" name="日期占位符 3"/>
          <p:cNvSpPr>
            <a:spLocks noGrp="1"/>
          </p:cNvSpPr>
          <p:nvPr>
            <p:ph type="dt" sz="half" idx="10"/>
          </p:nvPr>
        </p:nvSpPr>
        <p:spPr/>
        <p:txBody>
          <a:bodyPr/>
          <a:lstStyle/>
          <a:p>
            <a:fld id="{BA7B828A-EF6C-4681-9239-DF408D87EE6F}" type="datetime1">
              <a:rPr lang="en-US" altLang="zh-CN" smtClean="0"/>
              <a:pPr/>
              <a:t>3/17/2017</a:t>
            </a:fld>
            <a:endParaRPr lang="en-US" dirty="0"/>
          </a:p>
        </p:txBody>
      </p:sp>
      <p:sp>
        <p:nvSpPr>
          <p:cNvPr id="5" name="页脚占位符 4"/>
          <p:cNvSpPr>
            <a:spLocks noGrp="1"/>
          </p:cNvSpPr>
          <p:nvPr>
            <p:ph type="ftr" sz="quarter" idx="11"/>
          </p:nvPr>
        </p:nvSpPr>
        <p:spPr/>
        <p:txBody>
          <a:bodyPr/>
          <a:lstStyle/>
          <a:p>
            <a:r>
              <a:rPr lang="zh-CN" altLang="en-US" smtClean="0"/>
              <a:t>数据挖掘与统计计算</a:t>
            </a:r>
            <a:endParaRPr lang="en-US" dirty="0"/>
          </a:p>
        </p:txBody>
      </p:sp>
      <p:sp>
        <p:nvSpPr>
          <p:cNvPr id="6" name="灯片编号占位符 5"/>
          <p:cNvSpPr>
            <a:spLocks noGrp="1"/>
          </p:cNvSpPr>
          <p:nvPr>
            <p:ph type="sldNum" sz="quarter" idx="12"/>
          </p:nvPr>
        </p:nvSpPr>
        <p:spPr/>
        <p:txBody>
          <a:bodyPr/>
          <a:lstStyle/>
          <a:p>
            <a:fld id="{E4FFCA10-EE3F-AF4E-9EA4-E5CA2D91A1E4}" type="slidenum">
              <a:rPr lang="en-US" smtClean="0"/>
              <a:pPr/>
              <a:t>50</a:t>
            </a:fld>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i="1" dirty="0" smtClean="0"/>
              <a:t>Code :</a:t>
            </a:r>
            <a:r>
              <a:rPr lang="en-US" i="1" dirty="0" smtClean="0"/>
              <a:t> Best Subset Selection</a:t>
            </a:r>
            <a:endParaRPr lang="zh-CN" altLang="en-US" dirty="0"/>
          </a:p>
        </p:txBody>
      </p:sp>
      <p:sp>
        <p:nvSpPr>
          <p:cNvPr id="3" name="内容占位符 2"/>
          <p:cNvSpPr>
            <a:spLocks noGrp="1"/>
          </p:cNvSpPr>
          <p:nvPr>
            <p:ph idx="1"/>
          </p:nvPr>
        </p:nvSpPr>
        <p:spPr/>
        <p:txBody>
          <a:bodyPr>
            <a:normAutofit/>
          </a:bodyPr>
          <a:lstStyle/>
          <a:p>
            <a:r>
              <a:rPr lang="en-US" dirty="0" smtClean="0"/>
              <a:t>library (ISLR )</a:t>
            </a:r>
          </a:p>
          <a:p>
            <a:r>
              <a:rPr lang="en-US" dirty="0" smtClean="0"/>
              <a:t>attach ( Hitters )</a:t>
            </a:r>
          </a:p>
          <a:p>
            <a:r>
              <a:rPr lang="en-US" dirty="0" smtClean="0"/>
              <a:t>Hitters =</a:t>
            </a:r>
            <a:r>
              <a:rPr lang="en-US" dirty="0" err="1" smtClean="0"/>
              <a:t>na.omit</a:t>
            </a:r>
            <a:r>
              <a:rPr lang="en-US" dirty="0" smtClean="0"/>
              <a:t> ( Hitters )</a:t>
            </a:r>
          </a:p>
          <a:p>
            <a:r>
              <a:rPr lang="en-US" dirty="0" smtClean="0"/>
              <a:t>library ( leaps )</a:t>
            </a:r>
          </a:p>
          <a:p>
            <a:endParaRPr lang="en-US" dirty="0" smtClean="0"/>
          </a:p>
          <a:p>
            <a:r>
              <a:rPr lang="en-US" dirty="0" err="1" smtClean="0"/>
              <a:t>regfit.full</a:t>
            </a:r>
            <a:r>
              <a:rPr lang="en-US" dirty="0" smtClean="0"/>
              <a:t>= </a:t>
            </a:r>
            <a:r>
              <a:rPr lang="en-US" dirty="0" err="1" smtClean="0"/>
              <a:t>regsubsets</a:t>
            </a:r>
            <a:r>
              <a:rPr lang="en-US" dirty="0" smtClean="0"/>
              <a:t> ( Salary~., data=Hitters ,</a:t>
            </a:r>
            <a:r>
              <a:rPr lang="en-US" dirty="0" err="1" smtClean="0"/>
              <a:t>nvmax</a:t>
            </a:r>
            <a:r>
              <a:rPr lang="en-US" dirty="0" smtClean="0"/>
              <a:t> =19)</a:t>
            </a:r>
          </a:p>
          <a:p>
            <a:r>
              <a:rPr lang="en-US" dirty="0" err="1" smtClean="0"/>
              <a:t>reg.summary</a:t>
            </a:r>
            <a:r>
              <a:rPr lang="en-US" dirty="0" smtClean="0"/>
              <a:t> = summary ( </a:t>
            </a:r>
            <a:r>
              <a:rPr lang="en-US" dirty="0" err="1" smtClean="0"/>
              <a:t>regfit.full</a:t>
            </a:r>
            <a:r>
              <a:rPr lang="en-US" dirty="0" smtClean="0"/>
              <a:t>)</a:t>
            </a:r>
          </a:p>
          <a:p>
            <a:r>
              <a:rPr lang="en-US" dirty="0" err="1" smtClean="0"/>
              <a:t>reg.summary$bic</a:t>
            </a:r>
            <a:endParaRPr lang="en-US" dirty="0" smtClean="0"/>
          </a:p>
          <a:p>
            <a:r>
              <a:rPr lang="en-US" dirty="0" err="1" smtClean="0"/>
              <a:t>coef</a:t>
            </a:r>
            <a:r>
              <a:rPr lang="en-US" dirty="0" smtClean="0"/>
              <a:t>( </a:t>
            </a:r>
            <a:r>
              <a:rPr lang="en-US" dirty="0" err="1" smtClean="0"/>
              <a:t>regfit.full</a:t>
            </a:r>
            <a:r>
              <a:rPr lang="en-US" dirty="0" smtClean="0"/>
              <a:t> ,6)</a:t>
            </a:r>
            <a:br>
              <a:rPr lang="en-US" dirty="0" smtClean="0"/>
            </a:br>
            <a:endParaRPr lang="zh-CN" altLang="en-US" dirty="0"/>
          </a:p>
        </p:txBody>
      </p:sp>
      <p:sp>
        <p:nvSpPr>
          <p:cNvPr id="4" name="日期占位符 3"/>
          <p:cNvSpPr>
            <a:spLocks noGrp="1"/>
          </p:cNvSpPr>
          <p:nvPr>
            <p:ph type="dt" sz="half" idx="10"/>
          </p:nvPr>
        </p:nvSpPr>
        <p:spPr/>
        <p:txBody>
          <a:bodyPr/>
          <a:lstStyle/>
          <a:p>
            <a:fld id="{BA7B828A-EF6C-4681-9239-DF408D87EE6F}" type="datetime1">
              <a:rPr lang="en-US" altLang="zh-CN" smtClean="0"/>
              <a:pPr/>
              <a:t>3/17/2017</a:t>
            </a:fld>
            <a:endParaRPr lang="en-US" dirty="0"/>
          </a:p>
        </p:txBody>
      </p:sp>
      <p:sp>
        <p:nvSpPr>
          <p:cNvPr id="5" name="页脚占位符 4"/>
          <p:cNvSpPr>
            <a:spLocks noGrp="1"/>
          </p:cNvSpPr>
          <p:nvPr>
            <p:ph type="ftr" sz="quarter" idx="11"/>
          </p:nvPr>
        </p:nvSpPr>
        <p:spPr/>
        <p:txBody>
          <a:bodyPr/>
          <a:lstStyle/>
          <a:p>
            <a:r>
              <a:rPr lang="zh-CN" altLang="en-US" smtClean="0"/>
              <a:t>数据挖掘与统计计算</a:t>
            </a:r>
            <a:endParaRPr lang="en-US" dirty="0"/>
          </a:p>
        </p:txBody>
      </p:sp>
      <p:sp>
        <p:nvSpPr>
          <p:cNvPr id="6" name="灯片编号占位符 5"/>
          <p:cNvSpPr>
            <a:spLocks noGrp="1"/>
          </p:cNvSpPr>
          <p:nvPr>
            <p:ph type="sldNum" sz="quarter" idx="12"/>
          </p:nvPr>
        </p:nvSpPr>
        <p:spPr/>
        <p:txBody>
          <a:bodyPr/>
          <a:lstStyle/>
          <a:p>
            <a:fld id="{E4FFCA10-EE3F-AF4E-9EA4-E5CA2D91A1E4}" type="slidenum">
              <a:rPr lang="en-US" smtClean="0"/>
              <a:pPr/>
              <a:t>51</a:t>
            </a:fld>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日期占位符 3"/>
          <p:cNvSpPr>
            <a:spLocks noGrp="1"/>
          </p:cNvSpPr>
          <p:nvPr>
            <p:ph type="dt" sz="half" idx="10"/>
          </p:nvPr>
        </p:nvSpPr>
        <p:spPr/>
        <p:txBody>
          <a:bodyPr/>
          <a:lstStyle/>
          <a:p>
            <a:fld id="{BA7B828A-EF6C-4681-9239-DF408D87EE6F}" type="datetime1">
              <a:rPr lang="en-US" altLang="zh-CN" smtClean="0"/>
              <a:pPr/>
              <a:t>3/17/2017</a:t>
            </a:fld>
            <a:endParaRPr lang="en-US" dirty="0"/>
          </a:p>
        </p:txBody>
      </p:sp>
      <p:sp>
        <p:nvSpPr>
          <p:cNvPr id="5" name="页脚占位符 4"/>
          <p:cNvSpPr>
            <a:spLocks noGrp="1"/>
          </p:cNvSpPr>
          <p:nvPr>
            <p:ph type="ftr" sz="quarter" idx="11"/>
          </p:nvPr>
        </p:nvSpPr>
        <p:spPr/>
        <p:txBody>
          <a:bodyPr/>
          <a:lstStyle/>
          <a:p>
            <a:r>
              <a:rPr lang="zh-CN" altLang="en-US" smtClean="0"/>
              <a:t>数据挖掘与统计计算</a:t>
            </a:r>
            <a:endParaRPr lang="en-US" dirty="0"/>
          </a:p>
        </p:txBody>
      </p:sp>
      <p:sp>
        <p:nvSpPr>
          <p:cNvPr id="6" name="灯片编号占位符 5"/>
          <p:cNvSpPr>
            <a:spLocks noGrp="1"/>
          </p:cNvSpPr>
          <p:nvPr>
            <p:ph type="sldNum" sz="quarter" idx="12"/>
          </p:nvPr>
        </p:nvSpPr>
        <p:spPr/>
        <p:txBody>
          <a:bodyPr/>
          <a:lstStyle/>
          <a:p>
            <a:fld id="{E4FFCA10-EE3F-AF4E-9EA4-E5CA2D91A1E4}" type="slidenum">
              <a:rPr lang="en-US" smtClean="0"/>
              <a:pPr/>
              <a:t>52</a:t>
            </a:fld>
            <a:endParaRPr lang="en-US"/>
          </a:p>
        </p:txBody>
      </p:sp>
      <p:pic>
        <p:nvPicPr>
          <p:cNvPr id="1027" name="Picture 3"/>
          <p:cNvPicPr>
            <a:picLocks noGrp="1" noChangeAspect="1" noChangeArrowheads="1"/>
          </p:cNvPicPr>
          <p:nvPr>
            <p:ph idx="1"/>
          </p:nvPr>
        </p:nvPicPr>
        <p:blipFill>
          <a:blip r:embed="rId2"/>
          <a:srcRect/>
          <a:stretch>
            <a:fillRect/>
          </a:stretch>
        </p:blipFill>
        <p:spPr bwMode="auto">
          <a:xfrm>
            <a:off x="0" y="2324100"/>
            <a:ext cx="8977574" cy="2466881"/>
          </a:xfrm>
          <a:prstGeom prst="rect">
            <a:avLst/>
          </a:prstGeom>
          <a:noFill/>
          <a:ln w="9525">
            <a:noFill/>
            <a:miter lim="800000"/>
            <a:headEnd/>
            <a:tailEnd/>
          </a:ln>
          <a:effec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i="1" dirty="0" smtClean="0"/>
              <a:t>6.5.2 Forward Stepwise Selection</a:t>
            </a:r>
            <a:endParaRPr lang="zh-CN" altLang="en-US" dirty="0"/>
          </a:p>
        </p:txBody>
      </p:sp>
      <p:sp>
        <p:nvSpPr>
          <p:cNvPr id="3" name="内容占位符 2"/>
          <p:cNvSpPr>
            <a:spLocks noGrp="1"/>
          </p:cNvSpPr>
          <p:nvPr>
            <p:ph idx="1"/>
          </p:nvPr>
        </p:nvSpPr>
        <p:spPr>
          <a:xfrm>
            <a:off x="457200" y="1524000"/>
            <a:ext cx="8229600" cy="4876800"/>
          </a:xfrm>
        </p:spPr>
        <p:txBody>
          <a:bodyPr/>
          <a:lstStyle/>
          <a:p>
            <a:r>
              <a:rPr lang="en-US" altLang="zh-CN" dirty="0" smtClean="0"/>
              <a:t>library (ISLR )</a:t>
            </a:r>
          </a:p>
          <a:p>
            <a:r>
              <a:rPr lang="en-US" altLang="zh-CN" dirty="0" smtClean="0"/>
              <a:t>attach( Hitters )</a:t>
            </a:r>
          </a:p>
          <a:p>
            <a:r>
              <a:rPr lang="en-US" altLang="zh-CN" dirty="0" smtClean="0"/>
              <a:t>Hitters =</a:t>
            </a:r>
            <a:r>
              <a:rPr lang="en-US" altLang="zh-CN" dirty="0" err="1" smtClean="0"/>
              <a:t>na.omit</a:t>
            </a:r>
            <a:r>
              <a:rPr lang="en-US" altLang="zh-CN" dirty="0" smtClean="0"/>
              <a:t> ( Hitters )</a:t>
            </a:r>
          </a:p>
          <a:p>
            <a:r>
              <a:rPr lang="en-US" altLang="zh-CN" dirty="0" smtClean="0"/>
              <a:t>library ( leaps )</a:t>
            </a:r>
          </a:p>
          <a:p>
            <a:endParaRPr lang="en-US" altLang="zh-CN" dirty="0" smtClean="0"/>
          </a:p>
          <a:p>
            <a:r>
              <a:rPr lang="en-US" altLang="zh-CN" dirty="0" smtClean="0"/>
              <a:t>regfit.fwd = </a:t>
            </a:r>
            <a:r>
              <a:rPr lang="en-US" altLang="zh-CN" dirty="0" err="1" smtClean="0"/>
              <a:t>regsubsets</a:t>
            </a:r>
            <a:r>
              <a:rPr lang="en-US" altLang="zh-CN" dirty="0" smtClean="0"/>
              <a:t> ( Salary~., data= Hitters , </a:t>
            </a:r>
            <a:r>
              <a:rPr lang="en-US" altLang="zh-CN" dirty="0" err="1" smtClean="0"/>
              <a:t>nvmax</a:t>
            </a:r>
            <a:r>
              <a:rPr lang="en-US" altLang="zh-CN" dirty="0" smtClean="0"/>
              <a:t> =19, method ="forward")</a:t>
            </a:r>
          </a:p>
          <a:p>
            <a:r>
              <a:rPr lang="en-US" altLang="zh-CN" dirty="0" err="1" smtClean="0"/>
              <a:t>fwd.summary</a:t>
            </a:r>
            <a:r>
              <a:rPr lang="en-US" altLang="zh-CN" dirty="0" smtClean="0"/>
              <a:t> = summary ( regfit.fwd )</a:t>
            </a:r>
          </a:p>
          <a:p>
            <a:r>
              <a:rPr lang="en-US" altLang="zh-CN" dirty="0" err="1" smtClean="0"/>
              <a:t>fwd.summary$bic</a:t>
            </a:r>
            <a:endParaRPr lang="en-US" altLang="zh-CN" dirty="0" smtClean="0"/>
          </a:p>
          <a:p>
            <a:r>
              <a:rPr lang="en-US" altLang="zh-CN" dirty="0" err="1" smtClean="0"/>
              <a:t>coef</a:t>
            </a:r>
            <a:r>
              <a:rPr lang="en-US" altLang="zh-CN" dirty="0" smtClean="0"/>
              <a:t>( regfit.fwd ,6)</a:t>
            </a:r>
            <a:endParaRPr lang="zh-CN" altLang="en-US" dirty="0"/>
          </a:p>
        </p:txBody>
      </p:sp>
      <p:sp>
        <p:nvSpPr>
          <p:cNvPr id="4" name="日期占位符 3"/>
          <p:cNvSpPr>
            <a:spLocks noGrp="1"/>
          </p:cNvSpPr>
          <p:nvPr>
            <p:ph type="dt" sz="half" idx="10"/>
          </p:nvPr>
        </p:nvSpPr>
        <p:spPr/>
        <p:txBody>
          <a:bodyPr/>
          <a:lstStyle/>
          <a:p>
            <a:fld id="{BA7B828A-EF6C-4681-9239-DF408D87EE6F}" type="datetime1">
              <a:rPr lang="en-US" altLang="zh-CN" smtClean="0"/>
              <a:pPr/>
              <a:t>3/17/2017</a:t>
            </a:fld>
            <a:endParaRPr lang="en-US" dirty="0"/>
          </a:p>
        </p:txBody>
      </p:sp>
      <p:sp>
        <p:nvSpPr>
          <p:cNvPr id="5" name="页脚占位符 4"/>
          <p:cNvSpPr>
            <a:spLocks noGrp="1"/>
          </p:cNvSpPr>
          <p:nvPr>
            <p:ph type="ftr" sz="quarter" idx="11"/>
          </p:nvPr>
        </p:nvSpPr>
        <p:spPr/>
        <p:txBody>
          <a:bodyPr/>
          <a:lstStyle/>
          <a:p>
            <a:r>
              <a:rPr lang="zh-CN" altLang="en-US" smtClean="0"/>
              <a:t>数据挖掘与统计计算</a:t>
            </a:r>
            <a:endParaRPr lang="en-US" dirty="0"/>
          </a:p>
        </p:txBody>
      </p:sp>
      <p:sp>
        <p:nvSpPr>
          <p:cNvPr id="6" name="灯片编号占位符 5"/>
          <p:cNvSpPr>
            <a:spLocks noGrp="1"/>
          </p:cNvSpPr>
          <p:nvPr>
            <p:ph type="sldNum" sz="quarter" idx="12"/>
          </p:nvPr>
        </p:nvSpPr>
        <p:spPr/>
        <p:txBody>
          <a:bodyPr/>
          <a:lstStyle/>
          <a:p>
            <a:fld id="{E4FFCA10-EE3F-AF4E-9EA4-E5CA2D91A1E4}" type="slidenum">
              <a:rPr lang="en-US" smtClean="0"/>
              <a:pPr/>
              <a:t>53</a:t>
            </a:fld>
            <a:endParaRPr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日期占位符 3"/>
          <p:cNvSpPr>
            <a:spLocks noGrp="1"/>
          </p:cNvSpPr>
          <p:nvPr>
            <p:ph type="dt" sz="half" idx="10"/>
          </p:nvPr>
        </p:nvSpPr>
        <p:spPr/>
        <p:txBody>
          <a:bodyPr/>
          <a:lstStyle/>
          <a:p>
            <a:fld id="{BA7B828A-EF6C-4681-9239-DF408D87EE6F}" type="datetime1">
              <a:rPr lang="en-US" altLang="zh-CN" smtClean="0"/>
              <a:pPr/>
              <a:t>3/17/2017</a:t>
            </a:fld>
            <a:endParaRPr lang="en-US" dirty="0"/>
          </a:p>
        </p:txBody>
      </p:sp>
      <p:sp>
        <p:nvSpPr>
          <p:cNvPr id="5" name="页脚占位符 4"/>
          <p:cNvSpPr>
            <a:spLocks noGrp="1"/>
          </p:cNvSpPr>
          <p:nvPr>
            <p:ph type="ftr" sz="quarter" idx="11"/>
          </p:nvPr>
        </p:nvSpPr>
        <p:spPr/>
        <p:txBody>
          <a:bodyPr/>
          <a:lstStyle/>
          <a:p>
            <a:r>
              <a:rPr lang="zh-CN" altLang="en-US" smtClean="0"/>
              <a:t>数据挖掘与统计计算</a:t>
            </a:r>
            <a:endParaRPr lang="en-US" dirty="0"/>
          </a:p>
        </p:txBody>
      </p:sp>
      <p:sp>
        <p:nvSpPr>
          <p:cNvPr id="6" name="灯片编号占位符 5"/>
          <p:cNvSpPr>
            <a:spLocks noGrp="1"/>
          </p:cNvSpPr>
          <p:nvPr>
            <p:ph type="sldNum" sz="quarter" idx="12"/>
          </p:nvPr>
        </p:nvSpPr>
        <p:spPr/>
        <p:txBody>
          <a:bodyPr/>
          <a:lstStyle/>
          <a:p>
            <a:fld id="{E4FFCA10-EE3F-AF4E-9EA4-E5CA2D91A1E4}" type="slidenum">
              <a:rPr lang="en-US" smtClean="0"/>
              <a:pPr/>
              <a:t>54</a:t>
            </a:fld>
            <a:endParaRPr lang="en-US"/>
          </a:p>
        </p:txBody>
      </p:sp>
      <p:pic>
        <p:nvPicPr>
          <p:cNvPr id="2050" name="Picture 2"/>
          <p:cNvPicPr>
            <a:picLocks noGrp="1" noChangeAspect="1" noChangeArrowheads="1"/>
          </p:cNvPicPr>
          <p:nvPr>
            <p:ph idx="1"/>
          </p:nvPr>
        </p:nvPicPr>
        <p:blipFill>
          <a:blip r:embed="rId2"/>
          <a:srcRect/>
          <a:stretch>
            <a:fillRect/>
          </a:stretch>
        </p:blipFill>
        <p:spPr bwMode="auto">
          <a:xfrm>
            <a:off x="215900" y="2533556"/>
            <a:ext cx="8229600" cy="2257425"/>
          </a:xfrm>
          <a:prstGeom prst="rect">
            <a:avLst/>
          </a:prstGeom>
          <a:noFill/>
          <a:ln w="9525">
            <a:noFill/>
            <a:miter lim="800000"/>
            <a:headEnd/>
            <a:tailEnd/>
          </a:ln>
          <a:effectLst/>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i="1" dirty="0" smtClean="0"/>
              <a:t>Code :</a:t>
            </a:r>
            <a:r>
              <a:rPr lang="en-US" i="1" dirty="0" smtClean="0"/>
              <a:t> Ridge Regression</a:t>
            </a:r>
            <a:endParaRPr lang="zh-CN" altLang="en-US" i="1" dirty="0"/>
          </a:p>
        </p:txBody>
      </p:sp>
      <p:sp>
        <p:nvSpPr>
          <p:cNvPr id="3" name="内容占位符 2"/>
          <p:cNvSpPr>
            <a:spLocks noGrp="1"/>
          </p:cNvSpPr>
          <p:nvPr>
            <p:ph idx="1"/>
          </p:nvPr>
        </p:nvSpPr>
        <p:spPr/>
        <p:txBody>
          <a:bodyPr>
            <a:normAutofit fontScale="92500" lnSpcReduction="20000"/>
          </a:bodyPr>
          <a:lstStyle/>
          <a:p>
            <a:r>
              <a:rPr lang="en-US" altLang="zh-CN" dirty="0" smtClean="0"/>
              <a:t>library (ISLR )</a:t>
            </a:r>
          </a:p>
          <a:p>
            <a:r>
              <a:rPr lang="en-US" altLang="zh-CN" dirty="0" smtClean="0"/>
              <a:t>attach ( Hitters )</a:t>
            </a:r>
          </a:p>
          <a:p>
            <a:r>
              <a:rPr lang="en-US" altLang="zh-CN" dirty="0" smtClean="0"/>
              <a:t>Hitters =</a:t>
            </a:r>
            <a:r>
              <a:rPr lang="en-US" altLang="zh-CN" dirty="0" err="1" smtClean="0"/>
              <a:t>na.omit</a:t>
            </a:r>
            <a:r>
              <a:rPr lang="en-US" altLang="zh-CN" dirty="0" smtClean="0"/>
              <a:t> ( Hitters )</a:t>
            </a:r>
          </a:p>
          <a:p>
            <a:r>
              <a:rPr lang="en-US" altLang="zh-CN" dirty="0" smtClean="0"/>
              <a:t>library ( </a:t>
            </a:r>
            <a:r>
              <a:rPr lang="en-US" altLang="zh-CN" dirty="0" err="1" smtClean="0"/>
              <a:t>glmnet</a:t>
            </a:r>
            <a:r>
              <a:rPr lang="en-US" altLang="zh-CN" dirty="0" smtClean="0"/>
              <a:t> )</a:t>
            </a:r>
          </a:p>
          <a:p>
            <a:r>
              <a:rPr lang="en-US" altLang="zh-CN" dirty="0" smtClean="0"/>
              <a:t>x = </a:t>
            </a:r>
            <a:r>
              <a:rPr lang="en-US" altLang="zh-CN" dirty="0" err="1" smtClean="0"/>
              <a:t>model.matrix</a:t>
            </a:r>
            <a:r>
              <a:rPr lang="en-US" altLang="zh-CN" dirty="0" smtClean="0"/>
              <a:t> ( Salary~., Hitters )[,-1]</a:t>
            </a:r>
          </a:p>
          <a:p>
            <a:r>
              <a:rPr lang="en-US" altLang="zh-CN" dirty="0" smtClean="0"/>
              <a:t>y = </a:t>
            </a:r>
            <a:r>
              <a:rPr lang="en-US" altLang="zh-CN" dirty="0" err="1" smtClean="0"/>
              <a:t>Hitters$Salary</a:t>
            </a:r>
            <a:endParaRPr lang="en-US" altLang="zh-CN" dirty="0" smtClean="0"/>
          </a:p>
          <a:p>
            <a:endParaRPr lang="en-US" altLang="zh-CN" dirty="0" smtClean="0"/>
          </a:p>
          <a:p>
            <a:r>
              <a:rPr lang="en-US" altLang="zh-CN" dirty="0" err="1" smtClean="0"/>
              <a:t>set.seed</a:t>
            </a:r>
            <a:r>
              <a:rPr lang="en-US" altLang="zh-CN" dirty="0" smtClean="0"/>
              <a:t> (1)</a:t>
            </a:r>
          </a:p>
          <a:p>
            <a:r>
              <a:rPr lang="en-US" altLang="zh-CN" dirty="0" err="1" smtClean="0"/>
              <a:t>cv.out</a:t>
            </a:r>
            <a:r>
              <a:rPr lang="en-US" altLang="zh-CN" dirty="0" smtClean="0"/>
              <a:t> =</a:t>
            </a:r>
            <a:r>
              <a:rPr lang="en-US" altLang="zh-CN" dirty="0" err="1" smtClean="0"/>
              <a:t>cv.glmnet</a:t>
            </a:r>
            <a:r>
              <a:rPr lang="en-US" altLang="zh-CN" dirty="0" smtClean="0"/>
              <a:t>(x, y, alpha =0)</a:t>
            </a:r>
          </a:p>
          <a:p>
            <a:r>
              <a:rPr lang="en-US" altLang="zh-CN" dirty="0" smtClean="0"/>
              <a:t>plot(</a:t>
            </a:r>
            <a:r>
              <a:rPr lang="en-US" altLang="zh-CN" dirty="0" err="1" smtClean="0"/>
              <a:t>cv.out</a:t>
            </a:r>
            <a:r>
              <a:rPr lang="en-US" altLang="zh-CN" dirty="0" smtClean="0"/>
              <a:t> )</a:t>
            </a:r>
          </a:p>
          <a:p>
            <a:r>
              <a:rPr lang="en-US" altLang="zh-CN" dirty="0" err="1" smtClean="0"/>
              <a:t>bestlam</a:t>
            </a:r>
            <a:r>
              <a:rPr lang="en-US" altLang="zh-CN" dirty="0" smtClean="0"/>
              <a:t> =</a:t>
            </a:r>
            <a:r>
              <a:rPr lang="en-US" altLang="zh-CN" dirty="0" err="1" smtClean="0"/>
              <a:t>cv.out$lambda.min</a:t>
            </a:r>
            <a:endParaRPr lang="en-US" altLang="zh-CN" dirty="0" smtClean="0"/>
          </a:p>
          <a:p>
            <a:r>
              <a:rPr lang="en-US" altLang="zh-CN" dirty="0" err="1" smtClean="0"/>
              <a:t>bestlam</a:t>
            </a:r>
            <a:endParaRPr lang="en-US" altLang="zh-CN" dirty="0" smtClean="0"/>
          </a:p>
          <a:p>
            <a:r>
              <a:rPr lang="en-US" altLang="zh-CN" dirty="0" smtClean="0"/>
              <a:t>result =</a:t>
            </a:r>
            <a:r>
              <a:rPr lang="en-US" altLang="zh-CN" dirty="0" err="1" smtClean="0"/>
              <a:t>glmnet</a:t>
            </a:r>
            <a:r>
              <a:rPr lang="en-US" altLang="zh-CN" dirty="0" smtClean="0"/>
              <a:t> (</a:t>
            </a:r>
            <a:r>
              <a:rPr lang="en-US" altLang="zh-CN" dirty="0" err="1" smtClean="0"/>
              <a:t>x,y</a:t>
            </a:r>
            <a:r>
              <a:rPr lang="en-US" altLang="zh-CN" dirty="0" smtClean="0"/>
              <a:t>, alpha =0, lambda = </a:t>
            </a:r>
            <a:r>
              <a:rPr lang="en-US" altLang="zh-CN" dirty="0" err="1" smtClean="0"/>
              <a:t>bestlam</a:t>
            </a:r>
            <a:r>
              <a:rPr lang="en-US" altLang="zh-CN" dirty="0" smtClean="0"/>
              <a:t>)</a:t>
            </a:r>
          </a:p>
          <a:p>
            <a:r>
              <a:rPr lang="en-US" altLang="zh-CN" dirty="0" err="1" smtClean="0"/>
              <a:t>result$beta</a:t>
            </a:r>
            <a:endParaRPr lang="zh-CN" altLang="en-US" dirty="0"/>
          </a:p>
        </p:txBody>
      </p:sp>
      <p:sp>
        <p:nvSpPr>
          <p:cNvPr id="4" name="日期占位符 3"/>
          <p:cNvSpPr>
            <a:spLocks noGrp="1"/>
          </p:cNvSpPr>
          <p:nvPr>
            <p:ph type="dt" sz="half" idx="10"/>
          </p:nvPr>
        </p:nvSpPr>
        <p:spPr/>
        <p:txBody>
          <a:bodyPr/>
          <a:lstStyle/>
          <a:p>
            <a:fld id="{BA7B828A-EF6C-4681-9239-DF408D87EE6F}" type="datetime1">
              <a:rPr lang="en-US" altLang="zh-CN" smtClean="0"/>
              <a:pPr/>
              <a:t>3/17/2017</a:t>
            </a:fld>
            <a:endParaRPr lang="en-US" dirty="0"/>
          </a:p>
        </p:txBody>
      </p:sp>
      <p:sp>
        <p:nvSpPr>
          <p:cNvPr id="5" name="页脚占位符 4"/>
          <p:cNvSpPr>
            <a:spLocks noGrp="1"/>
          </p:cNvSpPr>
          <p:nvPr>
            <p:ph type="ftr" sz="quarter" idx="11"/>
          </p:nvPr>
        </p:nvSpPr>
        <p:spPr/>
        <p:txBody>
          <a:bodyPr/>
          <a:lstStyle/>
          <a:p>
            <a:r>
              <a:rPr lang="zh-CN" altLang="en-US" smtClean="0"/>
              <a:t>数据挖掘与统计计算</a:t>
            </a:r>
            <a:endParaRPr lang="en-US" dirty="0"/>
          </a:p>
        </p:txBody>
      </p:sp>
      <p:sp>
        <p:nvSpPr>
          <p:cNvPr id="6" name="灯片编号占位符 5"/>
          <p:cNvSpPr>
            <a:spLocks noGrp="1"/>
          </p:cNvSpPr>
          <p:nvPr>
            <p:ph type="sldNum" sz="quarter" idx="12"/>
          </p:nvPr>
        </p:nvSpPr>
        <p:spPr/>
        <p:txBody>
          <a:bodyPr/>
          <a:lstStyle/>
          <a:p>
            <a:fld id="{E4FFCA10-EE3F-AF4E-9EA4-E5CA2D91A1E4}" type="slidenum">
              <a:rPr lang="en-US" smtClean="0"/>
              <a:pPr/>
              <a:t>55</a:t>
            </a:fld>
            <a:endParaRPr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4" name="日期占位符 3"/>
          <p:cNvSpPr>
            <a:spLocks noGrp="1"/>
          </p:cNvSpPr>
          <p:nvPr>
            <p:ph type="dt" sz="half" idx="10"/>
          </p:nvPr>
        </p:nvSpPr>
        <p:spPr/>
        <p:txBody>
          <a:bodyPr/>
          <a:lstStyle/>
          <a:p>
            <a:fld id="{BA7B828A-EF6C-4681-9239-DF408D87EE6F}" type="datetime1">
              <a:rPr lang="en-US" altLang="zh-CN" smtClean="0"/>
              <a:pPr/>
              <a:t>3/17/2017</a:t>
            </a:fld>
            <a:endParaRPr lang="en-US" dirty="0"/>
          </a:p>
        </p:txBody>
      </p:sp>
      <p:sp>
        <p:nvSpPr>
          <p:cNvPr id="5" name="页脚占位符 4"/>
          <p:cNvSpPr>
            <a:spLocks noGrp="1"/>
          </p:cNvSpPr>
          <p:nvPr>
            <p:ph type="ftr" sz="quarter" idx="11"/>
          </p:nvPr>
        </p:nvSpPr>
        <p:spPr/>
        <p:txBody>
          <a:bodyPr/>
          <a:lstStyle/>
          <a:p>
            <a:r>
              <a:rPr lang="zh-CN" altLang="en-US" smtClean="0"/>
              <a:t>数据挖掘与统计计算</a:t>
            </a:r>
            <a:endParaRPr lang="en-US" dirty="0"/>
          </a:p>
        </p:txBody>
      </p:sp>
      <p:sp>
        <p:nvSpPr>
          <p:cNvPr id="6" name="灯片编号占位符 5"/>
          <p:cNvSpPr>
            <a:spLocks noGrp="1"/>
          </p:cNvSpPr>
          <p:nvPr>
            <p:ph type="sldNum" sz="quarter" idx="12"/>
          </p:nvPr>
        </p:nvSpPr>
        <p:spPr/>
        <p:txBody>
          <a:bodyPr/>
          <a:lstStyle/>
          <a:p>
            <a:fld id="{E4FFCA10-EE3F-AF4E-9EA4-E5CA2D91A1E4}" type="slidenum">
              <a:rPr lang="en-US" smtClean="0"/>
              <a:pPr/>
              <a:t>56</a:t>
            </a:fld>
            <a:endParaRPr lang="en-US"/>
          </a:p>
        </p:txBody>
      </p:sp>
      <p:pic>
        <p:nvPicPr>
          <p:cNvPr id="3074" name="Picture 2"/>
          <p:cNvPicPr>
            <a:picLocks noChangeAspect="1" noChangeArrowheads="1"/>
          </p:cNvPicPr>
          <p:nvPr/>
        </p:nvPicPr>
        <p:blipFill>
          <a:blip r:embed="rId2"/>
          <a:srcRect/>
          <a:stretch>
            <a:fillRect/>
          </a:stretch>
        </p:blipFill>
        <p:spPr bwMode="auto">
          <a:xfrm>
            <a:off x="457200" y="1358900"/>
            <a:ext cx="4143375" cy="3971925"/>
          </a:xfrm>
          <a:prstGeom prst="rect">
            <a:avLst/>
          </a:prstGeom>
          <a:noFill/>
          <a:ln w="9525">
            <a:noFill/>
            <a:miter lim="800000"/>
            <a:headEnd/>
            <a:tailEnd/>
          </a:ln>
          <a:effectLst/>
        </p:spPr>
      </p:pic>
      <p:pic>
        <p:nvPicPr>
          <p:cNvPr id="3075" name="Picture 3"/>
          <p:cNvPicPr>
            <a:picLocks noGrp="1" noChangeAspect="1" noChangeArrowheads="1"/>
          </p:cNvPicPr>
          <p:nvPr>
            <p:ph idx="1"/>
          </p:nvPr>
        </p:nvPicPr>
        <p:blipFill>
          <a:blip r:embed="rId3"/>
          <a:srcRect/>
          <a:stretch>
            <a:fillRect/>
          </a:stretch>
        </p:blipFill>
        <p:spPr bwMode="auto">
          <a:xfrm>
            <a:off x="5324352" y="1011428"/>
            <a:ext cx="2920690" cy="4551172"/>
          </a:xfrm>
          <a:prstGeom prst="rect">
            <a:avLst/>
          </a:prstGeom>
          <a:noFill/>
          <a:ln w="9525">
            <a:noFill/>
            <a:miter lim="800000"/>
            <a:headEnd/>
            <a:tailEnd/>
          </a:ln>
          <a:effectLst/>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i="1" dirty="0" smtClean="0"/>
              <a:t>Code :</a:t>
            </a:r>
            <a:r>
              <a:rPr lang="en-US" i="1" dirty="0" smtClean="0"/>
              <a:t> The Lasso</a:t>
            </a:r>
            <a:endParaRPr lang="zh-CN" altLang="en-US" dirty="0"/>
          </a:p>
        </p:txBody>
      </p:sp>
      <p:sp>
        <p:nvSpPr>
          <p:cNvPr id="3" name="内容占位符 2"/>
          <p:cNvSpPr>
            <a:spLocks noGrp="1"/>
          </p:cNvSpPr>
          <p:nvPr>
            <p:ph idx="1"/>
          </p:nvPr>
        </p:nvSpPr>
        <p:spPr/>
        <p:txBody>
          <a:bodyPr>
            <a:normAutofit fontScale="92500" lnSpcReduction="20000"/>
          </a:bodyPr>
          <a:lstStyle/>
          <a:p>
            <a:r>
              <a:rPr lang="en-US" altLang="zh-CN" dirty="0" smtClean="0"/>
              <a:t>library (ISLR )</a:t>
            </a:r>
          </a:p>
          <a:p>
            <a:r>
              <a:rPr lang="en-US" altLang="zh-CN" dirty="0" smtClean="0"/>
              <a:t>attach ( Hitters )</a:t>
            </a:r>
          </a:p>
          <a:p>
            <a:r>
              <a:rPr lang="en-US" altLang="zh-CN" dirty="0" smtClean="0"/>
              <a:t>Hitters =</a:t>
            </a:r>
            <a:r>
              <a:rPr lang="en-US" altLang="zh-CN" dirty="0" err="1" smtClean="0"/>
              <a:t>na.omit</a:t>
            </a:r>
            <a:r>
              <a:rPr lang="en-US" altLang="zh-CN" dirty="0" smtClean="0"/>
              <a:t> ( Hitters )</a:t>
            </a:r>
          </a:p>
          <a:p>
            <a:r>
              <a:rPr lang="en-US" altLang="zh-CN" dirty="0" smtClean="0"/>
              <a:t>library ( </a:t>
            </a:r>
            <a:r>
              <a:rPr lang="en-US" altLang="zh-CN" dirty="0" err="1" smtClean="0"/>
              <a:t>glmnet</a:t>
            </a:r>
            <a:r>
              <a:rPr lang="en-US" altLang="zh-CN" dirty="0" smtClean="0"/>
              <a:t> )</a:t>
            </a:r>
          </a:p>
          <a:p>
            <a:r>
              <a:rPr lang="en-US" altLang="zh-CN" dirty="0" smtClean="0"/>
              <a:t>x = </a:t>
            </a:r>
            <a:r>
              <a:rPr lang="en-US" altLang="zh-CN" dirty="0" err="1" smtClean="0"/>
              <a:t>model.matrix</a:t>
            </a:r>
            <a:r>
              <a:rPr lang="en-US" altLang="zh-CN" dirty="0" smtClean="0"/>
              <a:t> ( Salary~., Hitters )[,-1]</a:t>
            </a:r>
          </a:p>
          <a:p>
            <a:r>
              <a:rPr lang="en-US" altLang="zh-CN" dirty="0" smtClean="0"/>
              <a:t>y = </a:t>
            </a:r>
            <a:r>
              <a:rPr lang="en-US" altLang="zh-CN" dirty="0" err="1" smtClean="0"/>
              <a:t>Hitters$Salary</a:t>
            </a:r>
            <a:endParaRPr lang="en-US" altLang="zh-CN" dirty="0" smtClean="0"/>
          </a:p>
          <a:p>
            <a:endParaRPr lang="en-US" altLang="zh-CN" dirty="0" smtClean="0"/>
          </a:p>
          <a:p>
            <a:r>
              <a:rPr lang="en-US" altLang="zh-CN" dirty="0" err="1" smtClean="0"/>
              <a:t>set.seed</a:t>
            </a:r>
            <a:r>
              <a:rPr lang="en-US" altLang="zh-CN" dirty="0" smtClean="0"/>
              <a:t> (1)</a:t>
            </a:r>
          </a:p>
          <a:p>
            <a:r>
              <a:rPr lang="en-US" altLang="zh-CN" dirty="0" err="1" smtClean="0"/>
              <a:t>cv.out</a:t>
            </a:r>
            <a:r>
              <a:rPr lang="en-US" altLang="zh-CN" dirty="0" smtClean="0"/>
              <a:t> =</a:t>
            </a:r>
            <a:r>
              <a:rPr lang="en-US" altLang="zh-CN" dirty="0" err="1" smtClean="0"/>
              <a:t>cv.glmnet</a:t>
            </a:r>
            <a:r>
              <a:rPr lang="en-US" altLang="zh-CN" dirty="0" smtClean="0"/>
              <a:t>(x, y, alpha =1)</a:t>
            </a:r>
          </a:p>
          <a:p>
            <a:r>
              <a:rPr lang="en-US" altLang="zh-CN" dirty="0" smtClean="0"/>
              <a:t>plot(</a:t>
            </a:r>
            <a:r>
              <a:rPr lang="en-US" altLang="zh-CN" dirty="0" err="1" smtClean="0"/>
              <a:t>cv.out</a:t>
            </a:r>
            <a:r>
              <a:rPr lang="en-US" altLang="zh-CN" dirty="0" smtClean="0"/>
              <a:t> )</a:t>
            </a:r>
          </a:p>
          <a:p>
            <a:r>
              <a:rPr lang="en-US" altLang="zh-CN" dirty="0" err="1" smtClean="0"/>
              <a:t>bestlam</a:t>
            </a:r>
            <a:r>
              <a:rPr lang="en-US" altLang="zh-CN" dirty="0" smtClean="0"/>
              <a:t> =</a:t>
            </a:r>
            <a:r>
              <a:rPr lang="en-US" altLang="zh-CN" dirty="0" err="1" smtClean="0"/>
              <a:t>cv.out$lambda.min</a:t>
            </a:r>
            <a:endParaRPr lang="en-US" altLang="zh-CN" dirty="0" smtClean="0"/>
          </a:p>
          <a:p>
            <a:r>
              <a:rPr lang="en-US" altLang="zh-CN" dirty="0" err="1" smtClean="0"/>
              <a:t>bestlam</a:t>
            </a:r>
            <a:endParaRPr lang="en-US" altLang="zh-CN" dirty="0" smtClean="0"/>
          </a:p>
          <a:p>
            <a:r>
              <a:rPr lang="en-US" altLang="zh-CN" dirty="0" smtClean="0"/>
              <a:t>result =</a:t>
            </a:r>
            <a:r>
              <a:rPr lang="en-US" altLang="zh-CN" dirty="0" err="1" smtClean="0"/>
              <a:t>glmnet</a:t>
            </a:r>
            <a:r>
              <a:rPr lang="en-US" altLang="zh-CN" dirty="0" smtClean="0"/>
              <a:t> (</a:t>
            </a:r>
            <a:r>
              <a:rPr lang="en-US" altLang="zh-CN" dirty="0" err="1" smtClean="0"/>
              <a:t>x,y</a:t>
            </a:r>
            <a:r>
              <a:rPr lang="en-US" altLang="zh-CN" dirty="0" smtClean="0"/>
              <a:t>, alpha =1, lambda = </a:t>
            </a:r>
            <a:r>
              <a:rPr lang="en-US" altLang="zh-CN" dirty="0" err="1" smtClean="0"/>
              <a:t>bestlam</a:t>
            </a:r>
            <a:r>
              <a:rPr lang="en-US" altLang="zh-CN" dirty="0" smtClean="0"/>
              <a:t>)</a:t>
            </a:r>
          </a:p>
          <a:p>
            <a:r>
              <a:rPr lang="en-US" altLang="zh-CN" dirty="0" err="1" smtClean="0"/>
              <a:t>result$beta</a:t>
            </a:r>
            <a:endParaRPr lang="zh-CN" altLang="en-US" dirty="0"/>
          </a:p>
        </p:txBody>
      </p:sp>
      <p:sp>
        <p:nvSpPr>
          <p:cNvPr id="4" name="日期占位符 3"/>
          <p:cNvSpPr>
            <a:spLocks noGrp="1"/>
          </p:cNvSpPr>
          <p:nvPr>
            <p:ph type="dt" sz="half" idx="10"/>
          </p:nvPr>
        </p:nvSpPr>
        <p:spPr/>
        <p:txBody>
          <a:bodyPr/>
          <a:lstStyle/>
          <a:p>
            <a:fld id="{BA7B828A-EF6C-4681-9239-DF408D87EE6F}" type="datetime1">
              <a:rPr lang="en-US" altLang="zh-CN" smtClean="0"/>
              <a:pPr/>
              <a:t>3/17/2017</a:t>
            </a:fld>
            <a:endParaRPr lang="en-US" dirty="0"/>
          </a:p>
        </p:txBody>
      </p:sp>
      <p:sp>
        <p:nvSpPr>
          <p:cNvPr id="5" name="页脚占位符 4"/>
          <p:cNvSpPr>
            <a:spLocks noGrp="1"/>
          </p:cNvSpPr>
          <p:nvPr>
            <p:ph type="ftr" sz="quarter" idx="11"/>
          </p:nvPr>
        </p:nvSpPr>
        <p:spPr/>
        <p:txBody>
          <a:bodyPr/>
          <a:lstStyle/>
          <a:p>
            <a:r>
              <a:rPr lang="zh-CN" altLang="en-US" smtClean="0"/>
              <a:t>数据挖掘与统计计算</a:t>
            </a:r>
            <a:endParaRPr lang="en-US" dirty="0"/>
          </a:p>
        </p:txBody>
      </p:sp>
      <p:sp>
        <p:nvSpPr>
          <p:cNvPr id="6" name="灯片编号占位符 5"/>
          <p:cNvSpPr>
            <a:spLocks noGrp="1"/>
          </p:cNvSpPr>
          <p:nvPr>
            <p:ph type="sldNum" sz="quarter" idx="12"/>
          </p:nvPr>
        </p:nvSpPr>
        <p:spPr/>
        <p:txBody>
          <a:bodyPr/>
          <a:lstStyle/>
          <a:p>
            <a:fld id="{E4FFCA10-EE3F-AF4E-9EA4-E5CA2D91A1E4}" type="slidenum">
              <a:rPr lang="en-US" smtClean="0"/>
              <a:pPr/>
              <a:t>57</a:t>
            </a:fld>
            <a:endParaRPr 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日期占位符 3"/>
          <p:cNvSpPr>
            <a:spLocks noGrp="1"/>
          </p:cNvSpPr>
          <p:nvPr>
            <p:ph type="dt" sz="half" idx="10"/>
          </p:nvPr>
        </p:nvSpPr>
        <p:spPr/>
        <p:txBody>
          <a:bodyPr/>
          <a:lstStyle/>
          <a:p>
            <a:fld id="{BA7B828A-EF6C-4681-9239-DF408D87EE6F}" type="datetime1">
              <a:rPr lang="en-US" altLang="zh-CN" smtClean="0"/>
              <a:pPr/>
              <a:t>3/17/2017</a:t>
            </a:fld>
            <a:endParaRPr lang="en-US" dirty="0"/>
          </a:p>
        </p:txBody>
      </p:sp>
      <p:sp>
        <p:nvSpPr>
          <p:cNvPr id="5" name="页脚占位符 4"/>
          <p:cNvSpPr>
            <a:spLocks noGrp="1"/>
          </p:cNvSpPr>
          <p:nvPr>
            <p:ph type="ftr" sz="quarter" idx="11"/>
          </p:nvPr>
        </p:nvSpPr>
        <p:spPr/>
        <p:txBody>
          <a:bodyPr/>
          <a:lstStyle/>
          <a:p>
            <a:r>
              <a:rPr lang="zh-CN" altLang="en-US" smtClean="0"/>
              <a:t>数据挖掘与统计计算</a:t>
            </a:r>
            <a:endParaRPr lang="en-US" dirty="0"/>
          </a:p>
        </p:txBody>
      </p:sp>
      <p:sp>
        <p:nvSpPr>
          <p:cNvPr id="6" name="灯片编号占位符 5"/>
          <p:cNvSpPr>
            <a:spLocks noGrp="1"/>
          </p:cNvSpPr>
          <p:nvPr>
            <p:ph type="sldNum" sz="quarter" idx="12"/>
          </p:nvPr>
        </p:nvSpPr>
        <p:spPr/>
        <p:txBody>
          <a:bodyPr/>
          <a:lstStyle/>
          <a:p>
            <a:fld id="{E4FFCA10-EE3F-AF4E-9EA4-E5CA2D91A1E4}" type="slidenum">
              <a:rPr lang="en-US" smtClean="0"/>
              <a:pPr/>
              <a:t>58</a:t>
            </a:fld>
            <a:endParaRPr lang="en-US"/>
          </a:p>
        </p:txBody>
      </p:sp>
      <p:pic>
        <p:nvPicPr>
          <p:cNvPr id="4098" name="Picture 2"/>
          <p:cNvPicPr>
            <a:picLocks noGrp="1" noChangeAspect="1" noChangeArrowheads="1"/>
          </p:cNvPicPr>
          <p:nvPr>
            <p:ph idx="1"/>
          </p:nvPr>
        </p:nvPicPr>
        <p:blipFill>
          <a:blip r:embed="rId2"/>
          <a:srcRect/>
          <a:stretch>
            <a:fillRect/>
          </a:stretch>
        </p:blipFill>
        <p:spPr bwMode="auto">
          <a:xfrm>
            <a:off x="457200" y="1157538"/>
            <a:ext cx="4209524" cy="4009524"/>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a:srcRect/>
          <a:stretch>
            <a:fillRect/>
          </a:stretch>
        </p:blipFill>
        <p:spPr bwMode="auto">
          <a:xfrm>
            <a:off x="5165724" y="1157538"/>
            <a:ext cx="3067109" cy="4987925"/>
          </a:xfrm>
          <a:prstGeom prst="rect">
            <a:avLst/>
          </a:prstGeom>
          <a:noFill/>
          <a:ln w="9525">
            <a:noFill/>
            <a:miter lim="800000"/>
            <a:headEnd/>
            <a:tailEnd/>
          </a:ln>
          <a:effectLst/>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i="1" dirty="0" smtClean="0"/>
              <a:t>Code : </a:t>
            </a:r>
            <a:r>
              <a:rPr lang="en-US" i="1" dirty="0" smtClean="0"/>
              <a:t>Principal Components Regression</a:t>
            </a:r>
            <a:endParaRPr lang="zh-CN" altLang="en-US" i="1" dirty="0"/>
          </a:p>
        </p:txBody>
      </p:sp>
      <p:sp>
        <p:nvSpPr>
          <p:cNvPr id="3" name="内容占位符 2"/>
          <p:cNvSpPr>
            <a:spLocks noGrp="1"/>
          </p:cNvSpPr>
          <p:nvPr>
            <p:ph idx="1"/>
          </p:nvPr>
        </p:nvSpPr>
        <p:spPr/>
        <p:txBody>
          <a:bodyPr/>
          <a:lstStyle/>
          <a:p>
            <a:r>
              <a:rPr lang="en-US" altLang="zh-CN" dirty="0" smtClean="0"/>
              <a:t>library (ISLR )</a:t>
            </a:r>
          </a:p>
          <a:p>
            <a:r>
              <a:rPr lang="en-US" altLang="zh-CN" dirty="0" smtClean="0"/>
              <a:t>library (</a:t>
            </a:r>
            <a:r>
              <a:rPr lang="en-US" altLang="zh-CN" dirty="0" err="1" smtClean="0"/>
              <a:t>pls</a:t>
            </a:r>
            <a:r>
              <a:rPr lang="en-US" altLang="zh-CN" dirty="0" smtClean="0"/>
              <a:t> )</a:t>
            </a:r>
          </a:p>
          <a:p>
            <a:r>
              <a:rPr lang="en-US" altLang="zh-CN" dirty="0" err="1" smtClean="0"/>
              <a:t>set.seed</a:t>
            </a:r>
            <a:r>
              <a:rPr lang="en-US" altLang="zh-CN" dirty="0" smtClean="0"/>
              <a:t> (2)</a:t>
            </a:r>
          </a:p>
          <a:p>
            <a:r>
              <a:rPr lang="en-US" altLang="zh-CN" dirty="0" smtClean="0"/>
              <a:t>pcr.fit = </a:t>
            </a:r>
            <a:r>
              <a:rPr lang="en-US" altLang="zh-CN" dirty="0" err="1" smtClean="0"/>
              <a:t>pcr</a:t>
            </a:r>
            <a:r>
              <a:rPr lang="en-US" altLang="zh-CN" dirty="0" smtClean="0"/>
              <a:t> ( Salary~., data= Hitters , scale =TRUE , validation ="CV")</a:t>
            </a:r>
          </a:p>
          <a:p>
            <a:r>
              <a:rPr lang="en-US" altLang="zh-CN" dirty="0" smtClean="0"/>
              <a:t>summary (pcr.fit )</a:t>
            </a:r>
          </a:p>
          <a:p>
            <a:endParaRPr lang="en-US" altLang="zh-CN" dirty="0" smtClean="0"/>
          </a:p>
          <a:p>
            <a:r>
              <a:rPr lang="en-US" altLang="zh-CN" dirty="0" err="1" smtClean="0"/>
              <a:t>validationplot</a:t>
            </a:r>
            <a:r>
              <a:rPr lang="en-US" altLang="zh-CN" dirty="0" smtClean="0"/>
              <a:t>(pcr.fit ,</a:t>
            </a:r>
            <a:r>
              <a:rPr lang="en-US" altLang="zh-CN" dirty="0" err="1" smtClean="0"/>
              <a:t>val.type</a:t>
            </a:r>
            <a:r>
              <a:rPr lang="en-US" altLang="zh-CN" dirty="0" smtClean="0"/>
              <a:t> ="MSEP")</a:t>
            </a:r>
            <a:endParaRPr lang="zh-CN" altLang="en-US" dirty="0"/>
          </a:p>
        </p:txBody>
      </p:sp>
      <p:sp>
        <p:nvSpPr>
          <p:cNvPr id="4" name="日期占位符 3"/>
          <p:cNvSpPr>
            <a:spLocks noGrp="1"/>
          </p:cNvSpPr>
          <p:nvPr>
            <p:ph type="dt" sz="half" idx="10"/>
          </p:nvPr>
        </p:nvSpPr>
        <p:spPr/>
        <p:txBody>
          <a:bodyPr/>
          <a:lstStyle/>
          <a:p>
            <a:fld id="{BA7B828A-EF6C-4681-9239-DF408D87EE6F}" type="datetime1">
              <a:rPr lang="en-US" altLang="zh-CN" smtClean="0"/>
              <a:pPr/>
              <a:t>3/17/2017</a:t>
            </a:fld>
            <a:endParaRPr lang="en-US" dirty="0"/>
          </a:p>
        </p:txBody>
      </p:sp>
      <p:sp>
        <p:nvSpPr>
          <p:cNvPr id="5" name="页脚占位符 4"/>
          <p:cNvSpPr>
            <a:spLocks noGrp="1"/>
          </p:cNvSpPr>
          <p:nvPr>
            <p:ph type="ftr" sz="quarter" idx="11"/>
          </p:nvPr>
        </p:nvSpPr>
        <p:spPr/>
        <p:txBody>
          <a:bodyPr/>
          <a:lstStyle/>
          <a:p>
            <a:r>
              <a:rPr lang="zh-CN" altLang="en-US" smtClean="0"/>
              <a:t>数据挖掘与统计计算</a:t>
            </a:r>
            <a:endParaRPr lang="en-US" dirty="0"/>
          </a:p>
        </p:txBody>
      </p:sp>
      <p:sp>
        <p:nvSpPr>
          <p:cNvPr id="6" name="灯片编号占位符 5"/>
          <p:cNvSpPr>
            <a:spLocks noGrp="1"/>
          </p:cNvSpPr>
          <p:nvPr>
            <p:ph type="sldNum" sz="quarter" idx="12"/>
          </p:nvPr>
        </p:nvSpPr>
        <p:spPr/>
        <p:txBody>
          <a:bodyPr/>
          <a:lstStyle/>
          <a:p>
            <a:fld id="{E4FFCA10-EE3F-AF4E-9EA4-E5CA2D91A1E4}" type="slidenum">
              <a:rPr lang="en-US" smtClean="0"/>
              <a:pPr/>
              <a:t>59</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dirty="0" smtClean="0"/>
              <a:t>6.1 Subset Selection</a:t>
            </a:r>
            <a:br>
              <a:rPr lang="en-US" dirty="0" smtClean="0"/>
            </a:br>
            <a:r>
              <a:rPr lang="en-US" dirty="0" smtClean="0"/>
              <a:t>    </a:t>
            </a:r>
            <a:r>
              <a:rPr lang="en-US" i="1" dirty="0" smtClean="0"/>
              <a:t>6.1.1 Best Subset Selection</a:t>
            </a:r>
            <a:endParaRPr lang="zh-CN" altLang="en-US" dirty="0"/>
          </a:p>
        </p:txBody>
      </p:sp>
      <p:sp>
        <p:nvSpPr>
          <p:cNvPr id="4" name="日期占位符 3"/>
          <p:cNvSpPr>
            <a:spLocks noGrp="1"/>
          </p:cNvSpPr>
          <p:nvPr>
            <p:ph type="dt" sz="half" idx="10"/>
          </p:nvPr>
        </p:nvSpPr>
        <p:spPr/>
        <p:txBody>
          <a:bodyPr/>
          <a:lstStyle/>
          <a:p>
            <a:fld id="{BA7B828A-EF6C-4681-9239-DF408D87EE6F}" type="datetime1">
              <a:rPr lang="en-US" altLang="zh-CN" smtClean="0"/>
              <a:pPr/>
              <a:t>3/17/2017</a:t>
            </a:fld>
            <a:endParaRPr lang="en-US" dirty="0"/>
          </a:p>
        </p:txBody>
      </p:sp>
      <p:sp>
        <p:nvSpPr>
          <p:cNvPr id="5" name="页脚占位符 4"/>
          <p:cNvSpPr>
            <a:spLocks noGrp="1"/>
          </p:cNvSpPr>
          <p:nvPr>
            <p:ph type="ftr" sz="quarter" idx="11"/>
          </p:nvPr>
        </p:nvSpPr>
        <p:spPr/>
        <p:txBody>
          <a:bodyPr/>
          <a:lstStyle/>
          <a:p>
            <a:r>
              <a:rPr lang="zh-CN" altLang="en-US" smtClean="0"/>
              <a:t>数据挖掘与统计计算</a:t>
            </a:r>
            <a:endParaRPr lang="en-US" dirty="0"/>
          </a:p>
        </p:txBody>
      </p:sp>
      <p:sp>
        <p:nvSpPr>
          <p:cNvPr id="6" name="灯片编号占位符 5"/>
          <p:cNvSpPr>
            <a:spLocks noGrp="1"/>
          </p:cNvSpPr>
          <p:nvPr>
            <p:ph type="sldNum" sz="quarter" idx="12"/>
          </p:nvPr>
        </p:nvSpPr>
        <p:spPr/>
        <p:txBody>
          <a:bodyPr/>
          <a:lstStyle/>
          <a:p>
            <a:fld id="{E4FFCA10-EE3F-AF4E-9EA4-E5CA2D91A1E4}" type="slidenum">
              <a:rPr lang="en-US" smtClean="0"/>
              <a:pPr/>
              <a:t>6</a:t>
            </a:fld>
            <a:endParaRPr lang="en-US"/>
          </a:p>
        </p:txBody>
      </p:sp>
      <p:pic>
        <p:nvPicPr>
          <p:cNvPr id="1026" name="Picture 2"/>
          <p:cNvPicPr>
            <a:picLocks noGrp="1" noChangeAspect="1" noChangeArrowheads="1"/>
          </p:cNvPicPr>
          <p:nvPr>
            <p:ph idx="1"/>
          </p:nvPr>
        </p:nvPicPr>
        <p:blipFill>
          <a:blip r:embed="rId2"/>
          <a:srcRect/>
          <a:stretch>
            <a:fillRect/>
          </a:stretch>
        </p:blipFill>
        <p:spPr bwMode="auto">
          <a:xfrm>
            <a:off x="548452" y="2222500"/>
            <a:ext cx="8103368" cy="3657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日期占位符 3"/>
          <p:cNvSpPr>
            <a:spLocks noGrp="1"/>
          </p:cNvSpPr>
          <p:nvPr>
            <p:ph type="dt" sz="half" idx="10"/>
          </p:nvPr>
        </p:nvSpPr>
        <p:spPr/>
        <p:txBody>
          <a:bodyPr/>
          <a:lstStyle/>
          <a:p>
            <a:fld id="{BA7B828A-EF6C-4681-9239-DF408D87EE6F}" type="datetime1">
              <a:rPr lang="en-US" altLang="zh-CN" smtClean="0"/>
              <a:pPr/>
              <a:t>3/17/2017</a:t>
            </a:fld>
            <a:endParaRPr lang="en-US" dirty="0"/>
          </a:p>
        </p:txBody>
      </p:sp>
      <p:sp>
        <p:nvSpPr>
          <p:cNvPr id="5" name="页脚占位符 4"/>
          <p:cNvSpPr>
            <a:spLocks noGrp="1"/>
          </p:cNvSpPr>
          <p:nvPr>
            <p:ph type="ftr" sz="quarter" idx="11"/>
          </p:nvPr>
        </p:nvSpPr>
        <p:spPr/>
        <p:txBody>
          <a:bodyPr/>
          <a:lstStyle/>
          <a:p>
            <a:r>
              <a:rPr lang="zh-CN" altLang="en-US" smtClean="0"/>
              <a:t>数据挖掘与统计计算</a:t>
            </a:r>
            <a:endParaRPr lang="en-US" dirty="0"/>
          </a:p>
        </p:txBody>
      </p:sp>
      <p:sp>
        <p:nvSpPr>
          <p:cNvPr id="6" name="灯片编号占位符 5"/>
          <p:cNvSpPr>
            <a:spLocks noGrp="1"/>
          </p:cNvSpPr>
          <p:nvPr>
            <p:ph type="sldNum" sz="quarter" idx="12"/>
          </p:nvPr>
        </p:nvSpPr>
        <p:spPr/>
        <p:txBody>
          <a:bodyPr/>
          <a:lstStyle/>
          <a:p>
            <a:fld id="{E4FFCA10-EE3F-AF4E-9EA4-E5CA2D91A1E4}" type="slidenum">
              <a:rPr lang="en-US" smtClean="0"/>
              <a:pPr/>
              <a:t>60</a:t>
            </a:fld>
            <a:endParaRPr lang="en-US"/>
          </a:p>
        </p:txBody>
      </p:sp>
      <p:pic>
        <p:nvPicPr>
          <p:cNvPr id="5122" name="Picture 2"/>
          <p:cNvPicPr>
            <a:picLocks noGrp="1" noChangeAspect="1" noChangeArrowheads="1"/>
          </p:cNvPicPr>
          <p:nvPr>
            <p:ph idx="1"/>
          </p:nvPr>
        </p:nvPicPr>
        <p:blipFill>
          <a:blip r:embed="rId2"/>
          <a:srcRect/>
          <a:stretch>
            <a:fillRect/>
          </a:stretch>
        </p:blipFill>
        <p:spPr bwMode="auto">
          <a:xfrm>
            <a:off x="457200" y="2460514"/>
            <a:ext cx="8432800" cy="2771657"/>
          </a:xfrm>
          <a:prstGeom prst="rect">
            <a:avLst/>
          </a:prstGeom>
          <a:noFill/>
          <a:ln w="9525">
            <a:noFill/>
            <a:miter lim="800000"/>
            <a:headEnd/>
            <a:tailEnd/>
          </a:ln>
          <a:effectLst/>
        </p:spPr>
      </p:pic>
      <p:pic>
        <p:nvPicPr>
          <p:cNvPr id="5123" name="Picture 3"/>
          <p:cNvPicPr>
            <a:picLocks noChangeAspect="1" noChangeArrowheads="1"/>
          </p:cNvPicPr>
          <p:nvPr/>
        </p:nvPicPr>
        <p:blipFill>
          <a:blip r:embed="rId3"/>
          <a:srcRect/>
          <a:stretch>
            <a:fillRect/>
          </a:stretch>
        </p:blipFill>
        <p:spPr bwMode="auto">
          <a:xfrm>
            <a:off x="3962008" y="248443"/>
            <a:ext cx="3205555" cy="2551113"/>
          </a:xfrm>
          <a:prstGeom prst="rect">
            <a:avLst/>
          </a:prstGeom>
          <a:noFill/>
          <a:ln w="9525">
            <a:noFill/>
            <a:miter lim="800000"/>
            <a:headEnd/>
            <a:tailEnd/>
          </a:ln>
          <a:effectLst/>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i="1" dirty="0" smtClean="0"/>
              <a:t>Code : </a:t>
            </a:r>
            <a:r>
              <a:rPr lang="en-US" i="1" dirty="0" smtClean="0"/>
              <a:t>Partial Least Squares</a:t>
            </a:r>
            <a:endParaRPr lang="zh-CN" altLang="en-US" i="1" dirty="0"/>
          </a:p>
        </p:txBody>
      </p:sp>
      <p:sp>
        <p:nvSpPr>
          <p:cNvPr id="3" name="内容占位符 2"/>
          <p:cNvSpPr>
            <a:spLocks noGrp="1"/>
          </p:cNvSpPr>
          <p:nvPr>
            <p:ph idx="1"/>
          </p:nvPr>
        </p:nvSpPr>
        <p:spPr/>
        <p:txBody>
          <a:bodyPr/>
          <a:lstStyle/>
          <a:p>
            <a:r>
              <a:rPr lang="en-US" altLang="zh-CN" dirty="0" smtClean="0"/>
              <a:t>library (ISLR )</a:t>
            </a:r>
          </a:p>
          <a:p>
            <a:r>
              <a:rPr lang="en-US" altLang="zh-CN" dirty="0" smtClean="0"/>
              <a:t>library (</a:t>
            </a:r>
            <a:r>
              <a:rPr lang="en-US" altLang="zh-CN" dirty="0" err="1" smtClean="0"/>
              <a:t>pls</a:t>
            </a:r>
            <a:r>
              <a:rPr lang="en-US" altLang="zh-CN" dirty="0" smtClean="0"/>
              <a:t> )</a:t>
            </a:r>
          </a:p>
          <a:p>
            <a:r>
              <a:rPr lang="en-US" altLang="zh-CN" dirty="0" err="1" smtClean="0"/>
              <a:t>set.seed</a:t>
            </a:r>
            <a:r>
              <a:rPr lang="en-US" altLang="zh-CN" dirty="0" smtClean="0"/>
              <a:t> (2)</a:t>
            </a:r>
          </a:p>
          <a:p>
            <a:r>
              <a:rPr lang="en-US" altLang="zh-CN" dirty="0" err="1" smtClean="0"/>
              <a:t>set.seed</a:t>
            </a:r>
            <a:r>
              <a:rPr lang="en-US" altLang="zh-CN" dirty="0" smtClean="0"/>
              <a:t> (1)</a:t>
            </a:r>
          </a:p>
          <a:p>
            <a:r>
              <a:rPr lang="en-US" altLang="zh-CN" dirty="0" smtClean="0"/>
              <a:t>pls.fit = </a:t>
            </a:r>
            <a:r>
              <a:rPr lang="en-US" altLang="zh-CN" dirty="0" err="1" smtClean="0"/>
              <a:t>plsr</a:t>
            </a:r>
            <a:r>
              <a:rPr lang="en-US" altLang="zh-CN" dirty="0" smtClean="0"/>
              <a:t> (Salary~., data =Hitters , </a:t>
            </a:r>
            <a:r>
              <a:rPr lang="en-US" altLang="zh-CN" dirty="0" smtClean="0"/>
              <a:t>scale </a:t>
            </a:r>
            <a:r>
              <a:rPr lang="en-US" altLang="zh-CN" dirty="0" smtClean="0"/>
              <a:t>=TRUE ,validation ="CV")</a:t>
            </a:r>
          </a:p>
          <a:p>
            <a:r>
              <a:rPr lang="en-US" altLang="zh-CN" dirty="0" smtClean="0"/>
              <a:t>summary (pls.fit )</a:t>
            </a:r>
            <a:endParaRPr lang="zh-CN" altLang="en-US" dirty="0"/>
          </a:p>
        </p:txBody>
      </p:sp>
      <p:sp>
        <p:nvSpPr>
          <p:cNvPr id="4" name="日期占位符 3"/>
          <p:cNvSpPr>
            <a:spLocks noGrp="1"/>
          </p:cNvSpPr>
          <p:nvPr>
            <p:ph type="dt" sz="half" idx="10"/>
          </p:nvPr>
        </p:nvSpPr>
        <p:spPr/>
        <p:txBody>
          <a:bodyPr/>
          <a:lstStyle/>
          <a:p>
            <a:fld id="{BA7B828A-EF6C-4681-9239-DF408D87EE6F}" type="datetime1">
              <a:rPr lang="en-US" altLang="zh-CN" smtClean="0"/>
              <a:pPr/>
              <a:t>3/17/2017</a:t>
            </a:fld>
            <a:endParaRPr lang="en-US" dirty="0"/>
          </a:p>
        </p:txBody>
      </p:sp>
      <p:sp>
        <p:nvSpPr>
          <p:cNvPr id="5" name="页脚占位符 4"/>
          <p:cNvSpPr>
            <a:spLocks noGrp="1"/>
          </p:cNvSpPr>
          <p:nvPr>
            <p:ph type="ftr" sz="quarter" idx="11"/>
          </p:nvPr>
        </p:nvSpPr>
        <p:spPr/>
        <p:txBody>
          <a:bodyPr/>
          <a:lstStyle/>
          <a:p>
            <a:r>
              <a:rPr lang="zh-CN" altLang="en-US" smtClean="0"/>
              <a:t>数据挖掘与统计计算</a:t>
            </a:r>
            <a:endParaRPr lang="en-US" dirty="0"/>
          </a:p>
        </p:txBody>
      </p:sp>
      <p:sp>
        <p:nvSpPr>
          <p:cNvPr id="6" name="灯片编号占位符 5"/>
          <p:cNvSpPr>
            <a:spLocks noGrp="1"/>
          </p:cNvSpPr>
          <p:nvPr>
            <p:ph type="sldNum" sz="quarter" idx="12"/>
          </p:nvPr>
        </p:nvSpPr>
        <p:spPr/>
        <p:txBody>
          <a:bodyPr/>
          <a:lstStyle/>
          <a:p>
            <a:fld id="{E4FFCA10-EE3F-AF4E-9EA4-E5CA2D91A1E4}" type="slidenum">
              <a:rPr lang="en-US" smtClean="0"/>
              <a:pPr/>
              <a:t>61</a:t>
            </a:fld>
            <a:endParaRPr 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日期占位符 3"/>
          <p:cNvSpPr>
            <a:spLocks noGrp="1"/>
          </p:cNvSpPr>
          <p:nvPr>
            <p:ph type="dt" sz="half" idx="10"/>
          </p:nvPr>
        </p:nvSpPr>
        <p:spPr/>
        <p:txBody>
          <a:bodyPr/>
          <a:lstStyle/>
          <a:p>
            <a:fld id="{BA7B828A-EF6C-4681-9239-DF408D87EE6F}" type="datetime1">
              <a:rPr lang="en-US" altLang="zh-CN" smtClean="0"/>
              <a:pPr/>
              <a:t>3/17/2017</a:t>
            </a:fld>
            <a:endParaRPr lang="en-US" dirty="0"/>
          </a:p>
        </p:txBody>
      </p:sp>
      <p:sp>
        <p:nvSpPr>
          <p:cNvPr id="5" name="页脚占位符 4"/>
          <p:cNvSpPr>
            <a:spLocks noGrp="1"/>
          </p:cNvSpPr>
          <p:nvPr>
            <p:ph type="ftr" sz="quarter" idx="11"/>
          </p:nvPr>
        </p:nvSpPr>
        <p:spPr/>
        <p:txBody>
          <a:bodyPr/>
          <a:lstStyle/>
          <a:p>
            <a:r>
              <a:rPr lang="zh-CN" altLang="en-US" smtClean="0"/>
              <a:t>数据挖掘与统计计算</a:t>
            </a:r>
            <a:endParaRPr lang="en-US" dirty="0"/>
          </a:p>
        </p:txBody>
      </p:sp>
      <p:sp>
        <p:nvSpPr>
          <p:cNvPr id="6" name="灯片编号占位符 5"/>
          <p:cNvSpPr>
            <a:spLocks noGrp="1"/>
          </p:cNvSpPr>
          <p:nvPr>
            <p:ph type="sldNum" sz="quarter" idx="12"/>
          </p:nvPr>
        </p:nvSpPr>
        <p:spPr/>
        <p:txBody>
          <a:bodyPr/>
          <a:lstStyle/>
          <a:p>
            <a:fld id="{E4FFCA10-EE3F-AF4E-9EA4-E5CA2D91A1E4}" type="slidenum">
              <a:rPr lang="en-US" smtClean="0"/>
              <a:pPr/>
              <a:t>62</a:t>
            </a:fld>
            <a:endParaRPr lang="en-US"/>
          </a:p>
        </p:txBody>
      </p:sp>
      <p:pic>
        <p:nvPicPr>
          <p:cNvPr id="6146" name="Picture 2"/>
          <p:cNvPicPr>
            <a:picLocks noChangeAspect="1" noChangeArrowheads="1"/>
          </p:cNvPicPr>
          <p:nvPr/>
        </p:nvPicPr>
        <p:blipFill>
          <a:blip r:embed="rId2"/>
          <a:srcRect/>
          <a:stretch>
            <a:fillRect/>
          </a:stretch>
        </p:blipFill>
        <p:spPr bwMode="auto">
          <a:xfrm>
            <a:off x="395288" y="2209800"/>
            <a:ext cx="8351837" cy="2438400"/>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en-US" dirty="0" smtClean="0"/>
              <a:t>Step 2 identifies the best model (on the training data)</a:t>
            </a:r>
            <a:br>
              <a:rPr lang="en-US" dirty="0" smtClean="0"/>
            </a:br>
            <a:r>
              <a:rPr lang="en-US" dirty="0" smtClean="0"/>
              <a:t>for each subset size, in order to reduce the problem from one of 2^</a:t>
            </a:r>
            <a:r>
              <a:rPr lang="en-US" i="1" dirty="0" smtClean="0"/>
              <a:t>p </a:t>
            </a:r>
            <a:r>
              <a:rPr lang="en-US" dirty="0" smtClean="0"/>
              <a:t>possible models to one of </a:t>
            </a:r>
            <a:r>
              <a:rPr lang="en-US" i="1" dirty="0" smtClean="0"/>
              <a:t>p </a:t>
            </a:r>
            <a:r>
              <a:rPr lang="en-US" dirty="0" smtClean="0"/>
              <a:t>+ 1 possible models. </a:t>
            </a:r>
            <a:br>
              <a:rPr lang="en-US" dirty="0" smtClean="0"/>
            </a:br>
            <a:r>
              <a:rPr lang="en-US" dirty="0" smtClean="0"/>
              <a:t/>
            </a:r>
            <a:br>
              <a:rPr lang="en-US" dirty="0" smtClean="0"/>
            </a:br>
            <a:r>
              <a:rPr lang="en-US" dirty="0" smtClean="0"/>
              <a:t>The problem is that a low RSS or a high </a:t>
            </a:r>
            <a:r>
              <a:rPr lang="en-US" i="1" dirty="0" smtClean="0"/>
              <a:t>R</a:t>
            </a:r>
            <a:r>
              <a:rPr lang="en-US" dirty="0" smtClean="0"/>
              <a:t>2 indicates a model with a low </a:t>
            </a:r>
            <a:r>
              <a:rPr lang="en-US" i="1" dirty="0" smtClean="0"/>
              <a:t>training </a:t>
            </a:r>
            <a:r>
              <a:rPr lang="en-US" dirty="0" smtClean="0"/>
              <a:t>error, whereas we wish to choose a model that has a low </a:t>
            </a:r>
            <a:r>
              <a:rPr lang="en-US" i="1" dirty="0" smtClean="0"/>
              <a:t>test </a:t>
            </a:r>
            <a:r>
              <a:rPr lang="en-US" dirty="0" smtClean="0"/>
              <a:t>error. Therefore, in Step 3, we use cross-validated prediction error, </a:t>
            </a:r>
            <a:r>
              <a:rPr lang="en-US" i="1" dirty="0" smtClean="0"/>
              <a:t>Cp</a:t>
            </a:r>
            <a:r>
              <a:rPr lang="en-US" dirty="0" smtClean="0"/>
              <a:t>, BIC, or adjusted </a:t>
            </a:r>
            <a:r>
              <a:rPr lang="en-US" i="1" dirty="0" smtClean="0"/>
              <a:t>R</a:t>
            </a:r>
            <a:r>
              <a:rPr lang="en-US" dirty="0" smtClean="0"/>
              <a:t>2 in order to select among </a:t>
            </a:r>
            <a:r>
              <a:rPr lang="en-US" i="1" dirty="0" smtClean="0"/>
              <a:t>M</a:t>
            </a:r>
            <a:r>
              <a:rPr lang="en-US" dirty="0" smtClean="0"/>
              <a:t>0</a:t>
            </a:r>
            <a:r>
              <a:rPr lang="en-US" i="1" dirty="0" smtClean="0"/>
              <a:t>, M</a:t>
            </a:r>
            <a:r>
              <a:rPr lang="en-US" dirty="0" smtClean="0"/>
              <a:t>1</a:t>
            </a:r>
            <a:r>
              <a:rPr lang="en-US" i="1" dirty="0" smtClean="0"/>
              <a:t>, . . . , Mp</a:t>
            </a:r>
            <a:r>
              <a:rPr lang="en-US" dirty="0" smtClean="0"/>
              <a:t>.</a:t>
            </a:r>
            <a:endParaRPr lang="zh-CN" altLang="en-US" dirty="0"/>
          </a:p>
        </p:txBody>
      </p:sp>
      <p:sp>
        <p:nvSpPr>
          <p:cNvPr id="4" name="日期占位符 3"/>
          <p:cNvSpPr>
            <a:spLocks noGrp="1"/>
          </p:cNvSpPr>
          <p:nvPr>
            <p:ph type="dt" sz="half" idx="10"/>
          </p:nvPr>
        </p:nvSpPr>
        <p:spPr/>
        <p:txBody>
          <a:bodyPr/>
          <a:lstStyle/>
          <a:p>
            <a:fld id="{BA7B828A-EF6C-4681-9239-DF408D87EE6F}" type="datetime1">
              <a:rPr lang="en-US" altLang="zh-CN" smtClean="0"/>
              <a:pPr/>
              <a:t>3/17/2017</a:t>
            </a:fld>
            <a:endParaRPr lang="en-US" dirty="0"/>
          </a:p>
        </p:txBody>
      </p:sp>
      <p:sp>
        <p:nvSpPr>
          <p:cNvPr id="5" name="页脚占位符 4"/>
          <p:cNvSpPr>
            <a:spLocks noGrp="1"/>
          </p:cNvSpPr>
          <p:nvPr>
            <p:ph type="ftr" sz="quarter" idx="11"/>
          </p:nvPr>
        </p:nvSpPr>
        <p:spPr/>
        <p:txBody>
          <a:bodyPr/>
          <a:lstStyle/>
          <a:p>
            <a:r>
              <a:rPr lang="zh-CN" altLang="en-US" smtClean="0"/>
              <a:t>数据挖掘与统计计算</a:t>
            </a:r>
            <a:endParaRPr lang="en-US" dirty="0"/>
          </a:p>
        </p:txBody>
      </p:sp>
      <p:sp>
        <p:nvSpPr>
          <p:cNvPr id="6" name="灯片编号占位符 5"/>
          <p:cNvSpPr>
            <a:spLocks noGrp="1"/>
          </p:cNvSpPr>
          <p:nvPr>
            <p:ph type="sldNum" sz="quarter" idx="12"/>
          </p:nvPr>
        </p:nvSpPr>
        <p:spPr/>
        <p:txBody>
          <a:bodyPr/>
          <a:lstStyle/>
          <a:p>
            <a:fld id="{E4FFCA10-EE3F-AF4E-9EA4-E5CA2D91A1E4}" type="slidenum">
              <a:rPr lang="en-US" smtClean="0"/>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i="1" dirty="0" smtClean="0"/>
              <a:t>6.1.2 Stepwise Selection</a:t>
            </a:r>
            <a:endParaRPr lang="zh-CN" altLang="en-US" dirty="0"/>
          </a:p>
        </p:txBody>
      </p:sp>
      <p:sp>
        <p:nvSpPr>
          <p:cNvPr id="3" name="内容占位符 2"/>
          <p:cNvSpPr>
            <a:spLocks noGrp="1"/>
          </p:cNvSpPr>
          <p:nvPr>
            <p:ph idx="1"/>
          </p:nvPr>
        </p:nvSpPr>
        <p:spPr>
          <a:xfrm>
            <a:off x="457200" y="1600200"/>
            <a:ext cx="8229600" cy="4495800"/>
          </a:xfrm>
        </p:spPr>
        <p:txBody>
          <a:bodyPr>
            <a:noAutofit/>
          </a:bodyPr>
          <a:lstStyle/>
          <a:p>
            <a:r>
              <a:rPr lang="en-US" dirty="0" smtClean="0"/>
              <a:t>For computational reasons, best subset selection cannot be applied with very large </a:t>
            </a:r>
            <a:r>
              <a:rPr lang="en-US" i="1" dirty="0" smtClean="0"/>
              <a:t>p</a:t>
            </a:r>
            <a:r>
              <a:rPr lang="en-US" dirty="0" smtClean="0"/>
              <a:t>. Best subset selection may also suffer from statistical problems when </a:t>
            </a:r>
            <a:r>
              <a:rPr lang="en-US" i="1" dirty="0" smtClean="0"/>
              <a:t>p </a:t>
            </a:r>
            <a:r>
              <a:rPr lang="en-US" dirty="0" smtClean="0"/>
              <a:t>is large. </a:t>
            </a:r>
          </a:p>
          <a:p>
            <a:endParaRPr lang="en-US" dirty="0" smtClean="0"/>
          </a:p>
          <a:p>
            <a:r>
              <a:rPr lang="en-US" dirty="0" smtClean="0"/>
              <a:t>Forward Stepwise Selection</a:t>
            </a:r>
          </a:p>
          <a:p>
            <a:endParaRPr lang="en-US" dirty="0" smtClean="0"/>
          </a:p>
          <a:p>
            <a:r>
              <a:rPr lang="en-US" dirty="0" smtClean="0"/>
              <a:t>Backward Stepwise Selection</a:t>
            </a:r>
            <a:br>
              <a:rPr lang="en-US" dirty="0" smtClean="0"/>
            </a:br>
            <a:endParaRPr lang="en-US" dirty="0" smtClean="0"/>
          </a:p>
          <a:p>
            <a:r>
              <a:rPr lang="en-US" dirty="0" smtClean="0"/>
              <a:t>Hybrid Approaches</a:t>
            </a:r>
            <a:br>
              <a:rPr lang="en-US" dirty="0" smtClean="0"/>
            </a:br>
            <a:r>
              <a:rPr lang="en-US" dirty="0" smtClean="0"/>
              <a:t/>
            </a:r>
            <a:br>
              <a:rPr lang="en-US" dirty="0" smtClean="0"/>
            </a:br>
            <a:r>
              <a:rPr lang="en-US" dirty="0" smtClean="0"/>
              <a:t> </a:t>
            </a:r>
            <a:br>
              <a:rPr lang="en-US" dirty="0" smtClean="0"/>
            </a:br>
            <a:endParaRPr lang="zh-CN" altLang="en-US" dirty="0"/>
          </a:p>
        </p:txBody>
      </p:sp>
      <p:sp>
        <p:nvSpPr>
          <p:cNvPr id="4" name="日期占位符 3"/>
          <p:cNvSpPr>
            <a:spLocks noGrp="1"/>
          </p:cNvSpPr>
          <p:nvPr>
            <p:ph type="dt" sz="half" idx="10"/>
          </p:nvPr>
        </p:nvSpPr>
        <p:spPr/>
        <p:txBody>
          <a:bodyPr/>
          <a:lstStyle/>
          <a:p>
            <a:fld id="{BA7B828A-EF6C-4681-9239-DF408D87EE6F}" type="datetime1">
              <a:rPr lang="en-US" altLang="zh-CN" smtClean="0"/>
              <a:pPr/>
              <a:t>3/17/2017</a:t>
            </a:fld>
            <a:endParaRPr lang="en-US" dirty="0"/>
          </a:p>
        </p:txBody>
      </p:sp>
      <p:sp>
        <p:nvSpPr>
          <p:cNvPr id="5" name="页脚占位符 4"/>
          <p:cNvSpPr>
            <a:spLocks noGrp="1"/>
          </p:cNvSpPr>
          <p:nvPr>
            <p:ph type="ftr" sz="quarter" idx="11"/>
          </p:nvPr>
        </p:nvSpPr>
        <p:spPr/>
        <p:txBody>
          <a:bodyPr/>
          <a:lstStyle/>
          <a:p>
            <a:r>
              <a:rPr lang="zh-CN" altLang="en-US" smtClean="0"/>
              <a:t>数据挖掘与统计计算</a:t>
            </a:r>
            <a:endParaRPr lang="en-US" dirty="0"/>
          </a:p>
        </p:txBody>
      </p:sp>
      <p:sp>
        <p:nvSpPr>
          <p:cNvPr id="6" name="灯片编号占位符 5"/>
          <p:cNvSpPr>
            <a:spLocks noGrp="1"/>
          </p:cNvSpPr>
          <p:nvPr>
            <p:ph type="sldNum" sz="quarter" idx="12"/>
          </p:nvPr>
        </p:nvSpPr>
        <p:spPr/>
        <p:txBody>
          <a:bodyPr/>
          <a:lstStyle/>
          <a:p>
            <a:fld id="{E4FFCA10-EE3F-AF4E-9EA4-E5CA2D91A1E4}" type="slidenum">
              <a:rPr lang="en-US" smtClean="0"/>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dirty="0" smtClean="0"/>
              <a:t>Forward Stepwise Selectio</a:t>
            </a:r>
            <a:r>
              <a:rPr lang="en-US" altLang="zh-CN" dirty="0" smtClean="0"/>
              <a:t>n</a:t>
            </a:r>
            <a:endParaRPr lang="zh-CN" altLang="en-US" dirty="0"/>
          </a:p>
        </p:txBody>
      </p:sp>
      <p:sp>
        <p:nvSpPr>
          <p:cNvPr id="3" name="内容占位符 2"/>
          <p:cNvSpPr>
            <a:spLocks noGrp="1"/>
          </p:cNvSpPr>
          <p:nvPr>
            <p:ph idx="1"/>
          </p:nvPr>
        </p:nvSpPr>
        <p:spPr>
          <a:xfrm>
            <a:off x="457200" y="4064000"/>
            <a:ext cx="8229600" cy="2413000"/>
          </a:xfrm>
        </p:spPr>
        <p:txBody>
          <a:bodyPr>
            <a:normAutofit/>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p:txBody>
      </p:sp>
      <p:sp>
        <p:nvSpPr>
          <p:cNvPr id="4" name="日期占位符 3"/>
          <p:cNvSpPr>
            <a:spLocks noGrp="1"/>
          </p:cNvSpPr>
          <p:nvPr>
            <p:ph type="dt" sz="half" idx="10"/>
          </p:nvPr>
        </p:nvSpPr>
        <p:spPr/>
        <p:txBody>
          <a:bodyPr/>
          <a:lstStyle/>
          <a:p>
            <a:fld id="{BA7B828A-EF6C-4681-9239-DF408D87EE6F}" type="datetime1">
              <a:rPr lang="en-US" altLang="zh-CN" smtClean="0"/>
              <a:pPr/>
              <a:t>3/17/2017</a:t>
            </a:fld>
            <a:endParaRPr lang="en-US" dirty="0"/>
          </a:p>
        </p:txBody>
      </p:sp>
      <p:sp>
        <p:nvSpPr>
          <p:cNvPr id="5" name="页脚占位符 4"/>
          <p:cNvSpPr>
            <a:spLocks noGrp="1"/>
          </p:cNvSpPr>
          <p:nvPr>
            <p:ph type="ftr" sz="quarter" idx="11"/>
          </p:nvPr>
        </p:nvSpPr>
        <p:spPr/>
        <p:txBody>
          <a:bodyPr/>
          <a:lstStyle/>
          <a:p>
            <a:r>
              <a:rPr lang="zh-CN" altLang="en-US" smtClean="0"/>
              <a:t>数据挖掘与统计计算</a:t>
            </a:r>
            <a:endParaRPr lang="en-US" dirty="0"/>
          </a:p>
        </p:txBody>
      </p:sp>
      <p:sp>
        <p:nvSpPr>
          <p:cNvPr id="6" name="灯片编号占位符 5"/>
          <p:cNvSpPr>
            <a:spLocks noGrp="1"/>
          </p:cNvSpPr>
          <p:nvPr>
            <p:ph type="sldNum" sz="quarter" idx="12"/>
          </p:nvPr>
        </p:nvSpPr>
        <p:spPr/>
        <p:txBody>
          <a:bodyPr/>
          <a:lstStyle/>
          <a:p>
            <a:fld id="{E4FFCA10-EE3F-AF4E-9EA4-E5CA2D91A1E4}" type="slidenum">
              <a:rPr lang="en-US" smtClean="0"/>
              <a:pPr/>
              <a:t>9</a:t>
            </a:fld>
            <a:endParaRPr lang="en-US"/>
          </a:p>
        </p:txBody>
      </p:sp>
      <p:pic>
        <p:nvPicPr>
          <p:cNvPr id="3074" name="Picture 2"/>
          <p:cNvPicPr>
            <a:picLocks noChangeAspect="1" noChangeArrowheads="1"/>
          </p:cNvPicPr>
          <p:nvPr/>
        </p:nvPicPr>
        <p:blipFill>
          <a:blip r:embed="rId2"/>
          <a:srcRect/>
          <a:stretch>
            <a:fillRect/>
          </a:stretch>
        </p:blipFill>
        <p:spPr bwMode="auto">
          <a:xfrm>
            <a:off x="712788" y="1995488"/>
            <a:ext cx="7600859" cy="3503612"/>
          </a:xfrm>
          <a:prstGeom prst="rect">
            <a:avLst/>
          </a:prstGeom>
          <a:noFill/>
          <a:ln w="9525">
            <a:noFill/>
            <a:miter lim="800000"/>
            <a:headEnd/>
            <a:tailEnd/>
          </a:ln>
          <a:effec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Clarity.thmx</Template>
  <TotalTime>2177</TotalTime>
  <Words>2642</Words>
  <Application>Microsoft Macintosh PowerPoint</Application>
  <PresentationFormat>全屏显示(4:3)</PresentationFormat>
  <Paragraphs>367</Paragraphs>
  <Slides>62</Slides>
  <Notes>0</Notes>
  <HiddenSlides>0</HiddenSlides>
  <MMClips>0</MMClips>
  <ScaleCrop>false</ScaleCrop>
  <HeadingPairs>
    <vt:vector size="4" baseType="variant">
      <vt:variant>
        <vt:lpstr>主题</vt:lpstr>
      </vt:variant>
      <vt:variant>
        <vt:i4>1</vt:i4>
      </vt:variant>
      <vt:variant>
        <vt:lpstr>幻灯片标题</vt:lpstr>
      </vt:variant>
      <vt:variant>
        <vt:i4>62</vt:i4>
      </vt:variant>
    </vt:vector>
  </HeadingPairs>
  <TitlesOfParts>
    <vt:vector size="63" baseType="lpstr">
      <vt:lpstr>Clarity</vt:lpstr>
      <vt:lpstr> chapter 6 Linear model selection and regularization</vt:lpstr>
      <vt:lpstr>幻灯片 2</vt:lpstr>
      <vt:lpstr>Prediction Accuracy</vt:lpstr>
      <vt:lpstr>Model Interpretability</vt:lpstr>
      <vt:lpstr>幻灯片 5</vt:lpstr>
      <vt:lpstr>6.1 Subset Selection     6.1.1 Best Subset Selection</vt:lpstr>
      <vt:lpstr>幻灯片 7</vt:lpstr>
      <vt:lpstr>6.1.2 Stepwise Selection</vt:lpstr>
      <vt:lpstr>Forward Stepwise Selection</vt:lpstr>
      <vt:lpstr>幻灯片 10</vt:lpstr>
      <vt:lpstr>幻灯片 11</vt:lpstr>
      <vt:lpstr>Backward Stepwise Selection</vt:lpstr>
      <vt:lpstr>幻灯片 13</vt:lpstr>
      <vt:lpstr>Hybrid Approaches</vt:lpstr>
      <vt:lpstr>6.1.3 Choosing the Optimal Model</vt:lpstr>
      <vt:lpstr>Cp, AIC, BIC, and Adjusted R2</vt:lpstr>
      <vt:lpstr>Validation and Cross-Validation</vt:lpstr>
      <vt:lpstr>6.2 Shrinkage Methods</vt:lpstr>
      <vt:lpstr>6.2.1 Ridge Regression</vt:lpstr>
      <vt:lpstr>幻灯片 20</vt:lpstr>
      <vt:lpstr>幻灯片 21</vt:lpstr>
      <vt:lpstr>Why Does Ridge Regression Improve Over Least Squares?</vt:lpstr>
      <vt:lpstr>6.2.2 The Lasso</vt:lpstr>
      <vt:lpstr>幻灯片 24</vt:lpstr>
      <vt:lpstr>幻灯片 25</vt:lpstr>
      <vt:lpstr>Another Formulation for Ridge Regression and the Lasso</vt:lpstr>
      <vt:lpstr>The Variable Selection Property of the Lasso</vt:lpstr>
      <vt:lpstr>Comparing the Lasso and Ridge Regression</vt:lpstr>
      <vt:lpstr>幻灯片 29</vt:lpstr>
      <vt:lpstr>A Simple Special Case for Ridge Regression and the Lasso</vt:lpstr>
      <vt:lpstr>幻灯片 31</vt:lpstr>
      <vt:lpstr>6.2.3 Selecting the Tuning Parameter</vt:lpstr>
      <vt:lpstr>幻灯片 33</vt:lpstr>
      <vt:lpstr>幻灯片 34</vt:lpstr>
      <vt:lpstr>6.3 Dimension Reduction Methods</vt:lpstr>
      <vt:lpstr>幻灯片 36</vt:lpstr>
      <vt:lpstr>幻灯片 37</vt:lpstr>
      <vt:lpstr>幻灯片 38</vt:lpstr>
      <vt:lpstr>幻灯片 39</vt:lpstr>
      <vt:lpstr>6.3.1 Principal Components Regression</vt:lpstr>
      <vt:lpstr>An Overview of Principal Components Analysis</vt:lpstr>
      <vt:lpstr>幻灯片 42</vt:lpstr>
      <vt:lpstr>PCA algorithm</vt:lpstr>
      <vt:lpstr>The first component</vt:lpstr>
      <vt:lpstr>The second component</vt:lpstr>
      <vt:lpstr>The Principal Components Regression Approach</vt:lpstr>
      <vt:lpstr>幻灯片 47</vt:lpstr>
      <vt:lpstr>幻灯片 48</vt:lpstr>
      <vt:lpstr>6.3.2 Partial Least Squares</vt:lpstr>
      <vt:lpstr>PLS algorithm</vt:lpstr>
      <vt:lpstr>Code : Best Subset Selection</vt:lpstr>
      <vt:lpstr>幻灯片 52</vt:lpstr>
      <vt:lpstr>6.5.2 Forward Stepwise Selection</vt:lpstr>
      <vt:lpstr>幻灯片 54</vt:lpstr>
      <vt:lpstr>Code : Ridge Regression</vt:lpstr>
      <vt:lpstr>幻灯片 56</vt:lpstr>
      <vt:lpstr>Code : The Lasso</vt:lpstr>
      <vt:lpstr>幻灯片 58</vt:lpstr>
      <vt:lpstr>Code : Principal Components Regression</vt:lpstr>
      <vt:lpstr>幻灯片 60</vt:lpstr>
      <vt:lpstr>Code : Partial Least Squares</vt:lpstr>
      <vt:lpstr>幻灯片 62</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Abbass Sharif</dc:creator>
  <cp:lastModifiedBy>秦磊</cp:lastModifiedBy>
  <cp:revision>143</cp:revision>
  <dcterms:created xsi:type="dcterms:W3CDTF">2013-08-14T17:09:52Z</dcterms:created>
  <dcterms:modified xsi:type="dcterms:W3CDTF">2017-03-17T03:11:08Z</dcterms:modified>
</cp:coreProperties>
</file>