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308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1506-DFD7-4144-A985-621C55F5F4AC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6900-0EC9-4B17-B2EC-7716E563C604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9D3-6B3A-49C3-9D4D-B18B1BD6EFD3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9A32-309B-44E8-A119-C36436A5A585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C33-C263-49E2-94AA-9482D2D206D6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A2FB-644D-407A-8314-4737C0352275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BDD5-14C6-43E1-A922-EB4B5066EF7D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1494-BFFA-4498-B4DB-61EAE3C73AFB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544C-17EA-4C74-AD3F-73271EFC5710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BC5B-8F6D-4542-BAA4-8D5B3BA481E0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8E717D-FA05-4028-871C-4686D3CA3940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数据挖掘与统计计算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525435" cy="1927225"/>
          </a:xfrm>
        </p:spPr>
        <p:txBody>
          <a:bodyPr/>
          <a:lstStyle/>
          <a:p>
            <a:r>
              <a:rPr lang="en-US" altLang="zh-CN" sz="4600" dirty="0" smtClean="0"/>
              <a:t/>
            </a:r>
            <a:br>
              <a:rPr lang="en-US" altLang="zh-CN" sz="4600" dirty="0" smtClean="0"/>
            </a:br>
            <a:r>
              <a:rPr lang="en-US" altLang="zh-CN" sz="4600" dirty="0" smtClean="0"/>
              <a:t>chapter 7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Moving Beyond Linearity</a:t>
            </a:r>
            <a:endParaRPr lang="en-US" sz="46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DBEF-3CA2-46EC-9298-797E4E4CC624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6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7.4 Regression </a:t>
            </a:r>
            <a:r>
              <a:rPr lang="en-US" dirty="0" err="1" smtClean="0"/>
              <a:t>Splines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7.4.1 Piecewise Polynomials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68588"/>
            <a:ext cx="8229600" cy="2308412"/>
          </a:xfrm>
        </p:spPr>
        <p:txBody>
          <a:bodyPr>
            <a:normAutofit/>
          </a:bodyPr>
          <a:lstStyle/>
          <a:p>
            <a:r>
              <a:rPr lang="en-US" dirty="0" smtClean="0"/>
              <a:t>we fit two different polynomial functions to the data, one on the subset of the observations with </a:t>
            </a:r>
            <a:r>
              <a:rPr lang="en-US" i="1" dirty="0" smtClean="0"/>
              <a:t>xi &lt; c</a:t>
            </a:r>
            <a:r>
              <a:rPr lang="en-US" dirty="0" smtClean="0"/>
              <a:t>, and one on the subset of the observations with </a:t>
            </a:r>
            <a:r>
              <a:rPr lang="en-US" i="1" dirty="0" smtClean="0"/>
              <a:t>xi ≥ c</a:t>
            </a:r>
            <a:r>
              <a:rPr lang="en-US" dirty="0" smtClean="0"/>
              <a:t>. The first polynomial function has coefficients </a:t>
            </a:r>
            <a:r>
              <a:rPr lang="en-US" i="1" dirty="0" smtClean="0"/>
              <a:t>β</a:t>
            </a:r>
            <a:r>
              <a:rPr lang="en-US" dirty="0" smtClean="0"/>
              <a:t>01</a:t>
            </a:r>
            <a:r>
              <a:rPr lang="en-US" i="1" dirty="0" smtClean="0"/>
              <a:t>, β</a:t>
            </a:r>
            <a:r>
              <a:rPr lang="en-US" dirty="0" smtClean="0"/>
              <a:t>11</a:t>
            </a:r>
            <a:r>
              <a:rPr lang="en-US" i="1" dirty="0" smtClean="0"/>
              <a:t>, β</a:t>
            </a:r>
            <a:r>
              <a:rPr lang="en-US" dirty="0" smtClean="0"/>
              <a:t>21</a:t>
            </a:r>
            <a:r>
              <a:rPr lang="en-US" i="1" dirty="0" smtClean="0"/>
              <a:t>, β</a:t>
            </a:r>
            <a:r>
              <a:rPr lang="en-US" dirty="0" smtClean="0"/>
              <a:t>31, and the second has coefficients </a:t>
            </a:r>
            <a:r>
              <a:rPr lang="en-US" i="1" dirty="0" smtClean="0"/>
              <a:t>β</a:t>
            </a:r>
            <a:r>
              <a:rPr lang="en-US" dirty="0" smtClean="0"/>
              <a:t>02</a:t>
            </a:r>
            <a:r>
              <a:rPr lang="en-US" i="1" dirty="0" smtClean="0"/>
              <a:t>, β</a:t>
            </a:r>
            <a:r>
              <a:rPr lang="en-US" dirty="0" smtClean="0"/>
              <a:t>12</a:t>
            </a:r>
            <a:r>
              <a:rPr lang="en-US" i="1" dirty="0" smtClean="0"/>
              <a:t>, β</a:t>
            </a:r>
            <a:r>
              <a:rPr lang="en-US" dirty="0" smtClean="0"/>
              <a:t>22</a:t>
            </a:r>
            <a:r>
              <a:rPr lang="en-US" i="1" dirty="0" smtClean="0"/>
              <a:t>, β</a:t>
            </a:r>
            <a:r>
              <a:rPr lang="en-US" dirty="0" smtClean="0"/>
              <a:t>32.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6110" y="2312894"/>
            <a:ext cx="3829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313" y="3028950"/>
            <a:ext cx="56673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6761" y="1929076"/>
            <a:ext cx="4790477" cy="42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7.4.2 Constraints and </a:t>
            </a:r>
            <a:r>
              <a:rPr lang="en-US" i="1" dirty="0" err="1" smtClean="0"/>
              <a:t>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705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Piecewise Polynomials is just too flexible. </a:t>
            </a:r>
            <a:endParaRPr lang="en-US" dirty="0" smtClean="0"/>
          </a:p>
          <a:p>
            <a:r>
              <a:rPr lang="en-US" dirty="0" smtClean="0"/>
              <a:t>To remedy this problem, we can fit a piecewise polynomial</a:t>
            </a:r>
            <a:br>
              <a:rPr lang="en-US" dirty="0" smtClean="0"/>
            </a:br>
            <a:r>
              <a:rPr lang="en-US" dirty="0" smtClean="0"/>
              <a:t>under the </a:t>
            </a:r>
            <a:r>
              <a:rPr lang="en-US" i="1" dirty="0" smtClean="0"/>
              <a:t>constraint </a:t>
            </a:r>
            <a:r>
              <a:rPr lang="en-US" dirty="0" smtClean="0"/>
              <a:t>that the fitted curve must be continuous.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267635"/>
            <a:ext cx="3810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3267635"/>
            <a:ext cx="38290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7.4.3 The </a:t>
            </a:r>
            <a:r>
              <a:rPr lang="en-US" i="1" dirty="0" err="1" smtClean="0"/>
              <a:t>Spline</a:t>
            </a:r>
            <a:r>
              <a:rPr lang="en-US" i="1" dirty="0" smtClean="0"/>
              <a:t> Basis Representation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247" y="3127980"/>
            <a:ext cx="62960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57200" y="15240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 The most direct way to represent a cubic </a:t>
            </a:r>
            <a:r>
              <a:rPr lang="en-US" sz="2400" dirty="0" err="1" smtClean="0"/>
              <a:t>spline</a:t>
            </a:r>
            <a:r>
              <a:rPr lang="en-US" sz="2400" dirty="0" smtClean="0"/>
              <a:t> is to start off with a basis for a cubic polynomial—namely, </a:t>
            </a:r>
            <a:r>
              <a:rPr lang="en-US" sz="2400" i="1" dirty="0" smtClean="0"/>
              <a:t>x, x</a:t>
            </a:r>
            <a:r>
              <a:rPr lang="en-US" sz="2400" baseline="30000" dirty="0" smtClean="0"/>
              <a:t>2</a:t>
            </a:r>
            <a:r>
              <a:rPr lang="en-US" sz="2400" i="1" dirty="0" smtClean="0"/>
              <a:t>, 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—and then add one </a:t>
            </a:r>
            <a:r>
              <a:rPr lang="en-US" sz="2400" i="1" dirty="0" smtClean="0"/>
              <a:t>truncated power basis </a:t>
            </a:r>
            <a:r>
              <a:rPr lang="en-US" sz="2400" dirty="0" smtClean="0"/>
              <a:t>function per knot.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025" y="3689729"/>
            <a:ext cx="4933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457200" y="4549676"/>
            <a:ext cx="80278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 In order to fit a cubic </a:t>
            </a:r>
            <a:r>
              <a:rPr lang="en-US" sz="2400" dirty="0" err="1" smtClean="0"/>
              <a:t>spline</a:t>
            </a:r>
            <a:r>
              <a:rPr lang="en-US" sz="2400" dirty="0" smtClean="0"/>
              <a:t> to a data set with </a:t>
            </a:r>
            <a:r>
              <a:rPr lang="en-US" sz="2400" i="1" dirty="0" smtClean="0"/>
              <a:t>K </a:t>
            </a:r>
            <a:r>
              <a:rPr lang="en-US" sz="2400" dirty="0" smtClean="0"/>
              <a:t>knots, we perform least squares regression with an intercept and 3 + </a:t>
            </a:r>
            <a:r>
              <a:rPr lang="en-US" sz="2400" i="1" dirty="0" smtClean="0"/>
              <a:t>K </a:t>
            </a:r>
            <a:r>
              <a:rPr lang="en-US" sz="2400" dirty="0" smtClean="0"/>
              <a:t>predictors, of the form </a:t>
            </a:r>
            <a:r>
              <a:rPr lang="en-US" sz="2400" i="1" dirty="0" smtClean="0"/>
              <a:t>X, X</a:t>
            </a:r>
            <a:r>
              <a:rPr lang="en-US" sz="2400" baseline="30000" dirty="0" smtClean="0"/>
              <a:t>2</a:t>
            </a:r>
            <a:r>
              <a:rPr lang="en-US" sz="2400" i="1" dirty="0" smtClean="0"/>
              <a:t>, X</a:t>
            </a:r>
            <a:r>
              <a:rPr lang="en-US" sz="2400" baseline="30000" dirty="0" smtClean="0"/>
              <a:t>3</a:t>
            </a:r>
            <a:r>
              <a:rPr lang="en-US" sz="2400" i="1" dirty="0" smtClean="0"/>
              <a:t>, h</a:t>
            </a:r>
            <a:r>
              <a:rPr lang="en-US" sz="2400" dirty="0" smtClean="0"/>
              <a:t>(</a:t>
            </a:r>
            <a:r>
              <a:rPr lang="en-US" sz="2400" i="1" dirty="0" smtClean="0"/>
              <a:t>X, ξ</a:t>
            </a:r>
            <a:r>
              <a:rPr lang="en-US" sz="2400" dirty="0" smtClean="0"/>
              <a:t>1)</a:t>
            </a:r>
            <a:r>
              <a:rPr lang="en-US" sz="2400" i="1" dirty="0" smtClean="0"/>
              <a:t>, h</a:t>
            </a:r>
            <a:r>
              <a:rPr lang="en-US" sz="2400" dirty="0" smtClean="0"/>
              <a:t>(</a:t>
            </a:r>
            <a:r>
              <a:rPr lang="en-US" sz="2400" i="1" dirty="0" smtClean="0"/>
              <a:t>X, ξ</a:t>
            </a:r>
            <a:r>
              <a:rPr lang="en-US" sz="2400" dirty="0" smtClean="0"/>
              <a:t>2)</a:t>
            </a:r>
            <a:r>
              <a:rPr lang="en-US" sz="2400" i="1" dirty="0" smtClean="0"/>
              <a:t>, . . . , h</a:t>
            </a:r>
            <a:r>
              <a:rPr lang="en-US" sz="2400" dirty="0" smtClean="0"/>
              <a:t>(</a:t>
            </a:r>
            <a:r>
              <a:rPr lang="en-US" sz="2400" i="1" dirty="0" smtClean="0"/>
              <a:t>X, </a:t>
            </a:r>
            <a:r>
              <a:rPr lang="en-US" sz="2400" i="1" dirty="0" err="1" smtClean="0"/>
              <a:t>ξK</a:t>
            </a:r>
            <a:r>
              <a:rPr lang="en-US" sz="2400" dirty="0" smtClean="0"/>
              <a:t>), where </a:t>
            </a:r>
            <a:r>
              <a:rPr lang="en-US" sz="2400" i="1" dirty="0" smtClean="0"/>
              <a:t>ξ</a:t>
            </a:r>
            <a:r>
              <a:rPr lang="en-US" sz="2400" dirty="0" smtClean="0"/>
              <a:t>1</a:t>
            </a:r>
            <a:r>
              <a:rPr lang="en-US" sz="2400" i="1" dirty="0" smtClean="0"/>
              <a:t>, . . . , </a:t>
            </a:r>
            <a:r>
              <a:rPr lang="en-US" sz="2400" i="1" dirty="0" err="1" smtClean="0"/>
              <a:t>ξK</a:t>
            </a:r>
            <a:r>
              <a:rPr lang="en-US" sz="2400" i="1" dirty="0" smtClean="0"/>
              <a:t> </a:t>
            </a:r>
            <a:r>
              <a:rPr lang="en-US" sz="2400" dirty="0" smtClean="0"/>
              <a:t>are the knots.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Unfortunately, </a:t>
            </a:r>
            <a:r>
              <a:rPr lang="en-US" dirty="0" err="1" smtClean="0"/>
              <a:t>splines</a:t>
            </a:r>
            <a:r>
              <a:rPr lang="en-US" dirty="0" smtClean="0"/>
              <a:t> can have high variance at the outer range of the predictors—that is, when </a:t>
            </a:r>
            <a:r>
              <a:rPr lang="en-US" i="1" dirty="0" smtClean="0"/>
              <a:t>X </a:t>
            </a:r>
            <a:r>
              <a:rPr lang="en-US" dirty="0" smtClean="0"/>
              <a:t>takes on either a very small or very large value.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i="1" dirty="0" smtClean="0">
                <a:solidFill>
                  <a:srgbClr val="FF0000"/>
                </a:solidFill>
              </a:rPr>
              <a:t>natural </a:t>
            </a:r>
            <a:r>
              <a:rPr lang="en-US" i="1" dirty="0" err="1" smtClean="0">
                <a:solidFill>
                  <a:srgbClr val="FF0000"/>
                </a:solidFill>
              </a:rPr>
              <a:t>spline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a regression </a:t>
            </a:r>
            <a:r>
              <a:rPr lang="en-US" dirty="0" err="1" smtClean="0">
                <a:solidFill>
                  <a:srgbClr val="FF0000"/>
                </a:solidFill>
              </a:rPr>
              <a:t>spline</a:t>
            </a:r>
            <a:r>
              <a:rPr lang="en-US" dirty="0" smtClean="0">
                <a:solidFill>
                  <a:srgbClr val="FF0000"/>
                </a:solidFill>
              </a:rPr>
              <a:t> with additional </a:t>
            </a:r>
            <a:r>
              <a:rPr lang="en-US" i="1" dirty="0" smtClean="0">
                <a:solidFill>
                  <a:srgbClr val="FF0000"/>
                </a:solidFill>
              </a:rPr>
              <a:t>boundary constraints</a:t>
            </a:r>
            <a:r>
              <a:rPr lang="en-US" dirty="0" smtClean="0"/>
              <a:t>: the  function is required to be linear at the boundary (in the region where </a:t>
            </a:r>
            <a:r>
              <a:rPr lang="en-US" i="1" dirty="0" smtClean="0"/>
              <a:t>X </a:t>
            </a:r>
            <a:r>
              <a:rPr lang="en-US" dirty="0" smtClean="0"/>
              <a:t>is smaller than the smallest knot, or larger than the largest knot). This additional constraint means that natural </a:t>
            </a:r>
            <a:r>
              <a:rPr lang="en-US" dirty="0" err="1" smtClean="0"/>
              <a:t>splines</a:t>
            </a:r>
            <a:r>
              <a:rPr lang="en-US" dirty="0" smtClean="0"/>
              <a:t> generally produce more stable estimates at the boundaries.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0095" y="1929076"/>
            <a:ext cx="5723810" cy="42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7.4.4 Choosing the Number and Locations of the Knots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we fit a </a:t>
            </a:r>
            <a:r>
              <a:rPr lang="en-US" dirty="0" err="1" smtClean="0">
                <a:solidFill>
                  <a:srgbClr val="FF0000"/>
                </a:solidFill>
              </a:rPr>
              <a:t>spline</a:t>
            </a:r>
            <a:r>
              <a:rPr lang="en-US" dirty="0" smtClean="0">
                <a:solidFill>
                  <a:srgbClr val="FF0000"/>
                </a:solidFill>
              </a:rPr>
              <a:t>, where should we place the knots?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option is to place more knots in places where we feel the function might vary most rapidly, and to place fewer knots where it seems more stable.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How many knots should we use, or equivalently how many degrees of freedom should our </a:t>
            </a:r>
            <a:r>
              <a:rPr lang="en-US" dirty="0" err="1" smtClean="0">
                <a:solidFill>
                  <a:srgbClr val="FF0000"/>
                </a:solidFill>
              </a:rPr>
              <a:t>spline</a:t>
            </a:r>
            <a:r>
              <a:rPr lang="en-US" dirty="0" smtClean="0">
                <a:solidFill>
                  <a:srgbClr val="FF0000"/>
                </a:solidFill>
              </a:rPr>
              <a:t> contain?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option is to try out different numbers of knots and see which produces the best looking curve. A somewhat</a:t>
            </a:r>
            <a:br>
              <a:rPr lang="en-US" dirty="0" smtClean="0"/>
            </a:br>
            <a:r>
              <a:rPr lang="en-US" dirty="0" smtClean="0"/>
              <a:t>more objective approach is to use cross-validation, as discussed in Chapters 5 and 6.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7.4.5 Comparison to 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 </a:t>
            </a:r>
            <a:r>
              <a:rPr lang="en-US" dirty="0" err="1" smtClean="0">
                <a:solidFill>
                  <a:srgbClr val="FF0000"/>
                </a:solidFill>
              </a:rPr>
              <a:t>splines</a:t>
            </a:r>
            <a:r>
              <a:rPr lang="en-US" dirty="0" smtClean="0">
                <a:solidFill>
                  <a:srgbClr val="FF0000"/>
                </a:solidFill>
              </a:rPr>
              <a:t> often give superior results to polynomial regression. </a:t>
            </a:r>
          </a:p>
          <a:p>
            <a:r>
              <a:rPr lang="en-US" dirty="0" smtClean="0"/>
              <a:t>This is because unlike polynomials, which must use a high degree to produce flexible fits, </a:t>
            </a:r>
            <a:r>
              <a:rPr lang="en-US" dirty="0" err="1" smtClean="0"/>
              <a:t>splines</a:t>
            </a:r>
            <a:r>
              <a:rPr lang="en-US" dirty="0" smtClean="0"/>
              <a:t> introduce flexibility by increasing the number of knots but keeping the degree fixed. </a:t>
            </a:r>
          </a:p>
          <a:p>
            <a:endParaRPr lang="en-US" dirty="0" smtClean="0"/>
          </a:p>
          <a:p>
            <a:r>
              <a:rPr lang="en-US" dirty="0" err="1" smtClean="0"/>
              <a:t>Splines</a:t>
            </a:r>
            <a:r>
              <a:rPr lang="en-US" dirty="0" smtClean="0"/>
              <a:t> also allow us to place more knots, and hence flexibility, over regions where the function </a:t>
            </a:r>
            <a:r>
              <a:rPr lang="en-US" i="1" dirty="0" smtClean="0"/>
              <a:t>f </a:t>
            </a:r>
            <a:r>
              <a:rPr lang="en-US" dirty="0" smtClean="0"/>
              <a:t>seems to be changing rapidly, and fewer knots where </a:t>
            </a:r>
            <a:r>
              <a:rPr lang="en-US" i="1" dirty="0" smtClean="0"/>
              <a:t>f </a:t>
            </a:r>
            <a:r>
              <a:rPr lang="en-US" dirty="0" smtClean="0"/>
              <a:t>appears more stable.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857" y="1914790"/>
            <a:ext cx="5714286" cy="42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7.5 Smoothing </a:t>
            </a:r>
            <a:r>
              <a:rPr lang="en-US" dirty="0" err="1" smtClean="0"/>
              <a:t>Splines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7.5.1 An Overview of Smoothing </a:t>
            </a:r>
            <a:r>
              <a:rPr lang="en-US" i="1" dirty="0" err="1" smtClean="0"/>
              <a:t>Spline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dirty="0" smtClean="0"/>
              <a:t>We now introduce a somewhat different approach that also produces a </a:t>
            </a:r>
            <a:r>
              <a:rPr lang="en-US" dirty="0" err="1" smtClean="0"/>
              <a:t>spline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8617" y="2741767"/>
            <a:ext cx="3879478" cy="46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2156" y="3567952"/>
            <a:ext cx="4235939" cy="92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51691" y="4491317"/>
            <a:ext cx="7518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equation takes the “</a:t>
            </a:r>
            <a:r>
              <a:rPr lang="en-US" sz="2400" dirty="0" err="1" smtClean="0"/>
              <a:t>Loss+Penalty</a:t>
            </a:r>
            <a:r>
              <a:rPr lang="en-US" sz="2400" dirty="0" smtClean="0"/>
              <a:t>” formulation that we encounter in the context of ridge regression and the lasso  in Chapter 6.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S</a:t>
            </a:r>
            <a:r>
              <a:rPr lang="en-US" dirty="0" smtClean="0"/>
              <a:t>tandard linear regression can have significant limitations in terms of predictive power. This is because the linearity assumption is almost always an approximation, and sometimes a poor one.</a:t>
            </a:r>
            <a:br>
              <a:rPr lang="en-US" dirty="0" smtClean="0"/>
            </a:br>
            <a:r>
              <a:rPr lang="en-US" dirty="0" smtClean="0"/>
              <a:t>     In this chapter we relax the linearity assumption</a:t>
            </a:r>
            <a:br>
              <a:rPr lang="en-US" dirty="0" smtClean="0"/>
            </a:br>
            <a:r>
              <a:rPr lang="en-US" dirty="0" smtClean="0"/>
              <a:t>while still attempting to maintain as much interpretability as possible. </a:t>
            </a:r>
            <a:r>
              <a:rPr lang="en-US" dirty="0" err="1" smtClean="0"/>
              <a:t>Wedo</a:t>
            </a:r>
            <a:r>
              <a:rPr lang="en-US" dirty="0" smtClean="0"/>
              <a:t> this by examining very simple extensions of linear models like </a:t>
            </a:r>
            <a:r>
              <a:rPr lang="en-US" dirty="0" smtClean="0">
                <a:solidFill>
                  <a:srgbClr val="FF0000"/>
                </a:solidFill>
              </a:rPr>
              <a:t>polynomial regression and step functions,</a:t>
            </a:r>
            <a:r>
              <a:rPr lang="en-US" dirty="0" smtClean="0"/>
              <a:t> as well as more sophisticated approaches such as </a:t>
            </a:r>
            <a:r>
              <a:rPr lang="en-US" dirty="0" err="1" smtClean="0">
                <a:solidFill>
                  <a:srgbClr val="FF0000"/>
                </a:solidFill>
              </a:rPr>
              <a:t>splines</a:t>
            </a:r>
            <a:r>
              <a:rPr lang="en-US" dirty="0" smtClean="0">
                <a:solidFill>
                  <a:srgbClr val="FF0000"/>
                </a:solidFill>
              </a:rPr>
              <a:t>, local regression, and generalized additive models.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function 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i="1" dirty="0" smtClean="0"/>
              <a:t>that minimizes (7.11) is a natural cubic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spline</a:t>
            </a:r>
            <a:r>
              <a:rPr lang="en-US" i="1" dirty="0" smtClean="0"/>
              <a:t> with knots at x</a:t>
            </a:r>
            <a:r>
              <a:rPr lang="en-US" dirty="0" smtClean="0"/>
              <a:t>1</a:t>
            </a:r>
            <a:r>
              <a:rPr lang="en-US" i="1" dirty="0" smtClean="0"/>
              <a:t>, . . . , </a:t>
            </a:r>
            <a:r>
              <a:rPr lang="en-US" i="1" dirty="0" err="1" smtClean="0"/>
              <a:t>xn</a:t>
            </a:r>
            <a:r>
              <a:rPr lang="en-US" i="1" dirty="0" smtClean="0"/>
              <a:t>! </a:t>
            </a:r>
          </a:p>
          <a:p>
            <a:endParaRPr lang="en-US" i="1" dirty="0" smtClean="0"/>
          </a:p>
          <a:p>
            <a:r>
              <a:rPr lang="en-US" dirty="0" smtClean="0"/>
              <a:t>However, it is not the same natural cubic </a:t>
            </a:r>
            <a:r>
              <a:rPr lang="en-US" dirty="0" err="1" smtClean="0"/>
              <a:t>spline</a:t>
            </a:r>
            <a:r>
              <a:rPr lang="en-US" dirty="0" smtClean="0"/>
              <a:t> that one would get if one applied the basis function approach described in Section 7.4.3 with knots at </a:t>
            </a:r>
            <a:r>
              <a:rPr lang="en-US" i="1" dirty="0" smtClean="0"/>
              <a:t>x</a:t>
            </a:r>
            <a:r>
              <a:rPr lang="en-US" dirty="0" smtClean="0"/>
              <a:t>1</a:t>
            </a:r>
            <a:r>
              <a:rPr lang="en-US" i="1" dirty="0" smtClean="0"/>
              <a:t>, . . . , </a:t>
            </a:r>
            <a:r>
              <a:rPr lang="en-US" i="1" dirty="0" err="1" smtClean="0"/>
              <a:t>xn</a:t>
            </a:r>
            <a:r>
              <a:rPr lang="en-US" dirty="0" smtClean="0"/>
              <a:t>—rather, it is a </a:t>
            </a:r>
            <a:r>
              <a:rPr lang="en-US" i="1" dirty="0" smtClean="0"/>
              <a:t>shrunken </a:t>
            </a:r>
            <a:r>
              <a:rPr lang="en-US" dirty="0" smtClean="0"/>
              <a:t>version of such a natural cubic </a:t>
            </a:r>
            <a:r>
              <a:rPr lang="en-US" dirty="0" err="1" smtClean="0"/>
              <a:t>spline</a:t>
            </a:r>
            <a:r>
              <a:rPr lang="en-US" dirty="0" smtClean="0"/>
              <a:t>, where the value of the tuning parameter </a:t>
            </a:r>
            <a:r>
              <a:rPr lang="en-US" i="1" dirty="0" smtClean="0"/>
              <a:t>λ </a:t>
            </a:r>
            <a:r>
              <a:rPr lang="en-US" dirty="0" smtClean="0"/>
              <a:t>in (7.11) controls the level of shrinkage.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7.5.2 Choosing the Smoothing Parameter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668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have seen that a smoothing </a:t>
            </a:r>
            <a:r>
              <a:rPr lang="en-US" dirty="0" err="1" smtClean="0"/>
              <a:t>spline</a:t>
            </a:r>
            <a:r>
              <a:rPr lang="en-US" dirty="0" smtClean="0"/>
              <a:t> is simply a natural cubic </a:t>
            </a:r>
            <a:r>
              <a:rPr lang="en-US" dirty="0" err="1" smtClean="0"/>
              <a:t>spline</a:t>
            </a:r>
            <a:r>
              <a:rPr lang="en-US" dirty="0" smtClean="0"/>
              <a:t> with knots at every unique value of </a:t>
            </a:r>
            <a:r>
              <a:rPr lang="en-US" i="1" dirty="0" smtClean="0"/>
              <a:t>xi</a:t>
            </a:r>
            <a:r>
              <a:rPr lang="en-US" dirty="0" smtClean="0"/>
              <a:t>. It might seem that a smoothing </a:t>
            </a:r>
            <a:r>
              <a:rPr lang="en-US" dirty="0" err="1" smtClean="0"/>
              <a:t>spline</a:t>
            </a:r>
            <a:r>
              <a:rPr lang="en-US" dirty="0" smtClean="0"/>
              <a:t> will have far too many degrees of freedom, since a knot at each data point allows a great deal of flexibility. But the tuning parameter </a:t>
            </a:r>
            <a:r>
              <a:rPr lang="en-US" i="1" dirty="0" smtClean="0"/>
              <a:t>λ </a:t>
            </a:r>
            <a:r>
              <a:rPr lang="en-US" dirty="0" smtClean="0"/>
              <a:t>controls the roughness of the smoothing </a:t>
            </a:r>
            <a:r>
              <a:rPr lang="en-US" dirty="0" err="1" smtClean="0"/>
              <a:t>spline</a:t>
            </a:r>
            <a:r>
              <a:rPr lang="en-US" dirty="0" smtClean="0"/>
              <a:t>, and hence the </a:t>
            </a:r>
            <a:r>
              <a:rPr lang="en-US" i="1" dirty="0" smtClean="0"/>
              <a:t>effective degrees off </a:t>
            </a:r>
            <a:r>
              <a:rPr lang="en-US" i="1" dirty="0" err="1" smtClean="0"/>
              <a:t>reedom</a:t>
            </a:r>
            <a:r>
              <a:rPr lang="en-US" dirty="0" smtClean="0"/>
              <a:t>.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675" y="5625353"/>
            <a:ext cx="5953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8661" y="3966881"/>
            <a:ext cx="1408299" cy="47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1888" y="4666410"/>
            <a:ext cx="18002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9015" y="1949824"/>
            <a:ext cx="4724890" cy="38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7.6 Local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 regression </a:t>
            </a:r>
            <a:r>
              <a:rPr lang="en-US" dirty="0" smtClean="0"/>
              <a:t>is a different approach for fitting flexible non-linear functions, which involves computing the fit at a target point </a:t>
            </a:r>
            <a:r>
              <a:rPr lang="en-US" i="1" dirty="0" smtClean="0"/>
              <a:t>x</a:t>
            </a:r>
            <a:r>
              <a:rPr lang="en-US" dirty="0" smtClean="0"/>
              <a:t>0 using only the nearby training observations.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759" y="3350337"/>
            <a:ext cx="6394076" cy="312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5231" y="1698812"/>
            <a:ext cx="7029592" cy="454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7.7 Generalized Additive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Generalized additive models </a:t>
            </a:r>
            <a:r>
              <a:rPr lang="en-US" dirty="0" smtClean="0"/>
              <a:t>(GAMs) provide a general framework for extending a standard linear model by allowing non-linear functions of each of the variables, while maintaining </a:t>
            </a:r>
            <a:r>
              <a:rPr lang="en-US" i="1" dirty="0" err="1" smtClean="0"/>
              <a:t>additivity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7.7.1 GAMs for Regression Problems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6603" y="1524000"/>
            <a:ext cx="5397197" cy="59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6603" y="2115671"/>
            <a:ext cx="5397197" cy="117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4950" y="3660744"/>
            <a:ext cx="6473234" cy="27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6141"/>
            <a:ext cx="8229600" cy="2810435"/>
          </a:xfrm>
        </p:spPr>
        <p:txBody>
          <a:bodyPr>
            <a:noAutofit/>
          </a:bodyPr>
          <a:lstStyle/>
          <a:p>
            <a:r>
              <a:rPr lang="en-US" dirty="0" smtClean="0"/>
              <a:t>Fitting a GAM with a smoothing </a:t>
            </a:r>
            <a:r>
              <a:rPr lang="en-US" dirty="0" err="1" smtClean="0"/>
              <a:t>spline</a:t>
            </a:r>
            <a:r>
              <a:rPr lang="en-US" dirty="0" smtClean="0"/>
              <a:t> is not quite as simple as fitting a GAM with a natural </a:t>
            </a:r>
            <a:r>
              <a:rPr lang="en-US" dirty="0" err="1" smtClean="0"/>
              <a:t>spline</a:t>
            </a:r>
            <a:r>
              <a:rPr lang="en-US" dirty="0" smtClean="0"/>
              <a:t>, since in the case of smoothing </a:t>
            </a:r>
            <a:r>
              <a:rPr lang="en-US" dirty="0" err="1" smtClean="0"/>
              <a:t>splines</a:t>
            </a:r>
            <a:r>
              <a:rPr lang="en-US" dirty="0" smtClean="0"/>
              <a:t>, least squares cannot be used. However, standard software such as the </a:t>
            </a:r>
            <a:r>
              <a:rPr lang="en-US" dirty="0" err="1" smtClean="0"/>
              <a:t>gam</a:t>
            </a:r>
            <a:r>
              <a:rPr lang="en-US" dirty="0" smtClean="0"/>
              <a:t>() function in R can be used to fit GAMs using smoothing </a:t>
            </a:r>
            <a:r>
              <a:rPr lang="en-US" dirty="0" err="1" smtClean="0"/>
              <a:t>splines</a:t>
            </a:r>
            <a:r>
              <a:rPr lang="en-US" dirty="0" smtClean="0"/>
              <a:t>, via an approach known as </a:t>
            </a:r>
            <a:r>
              <a:rPr lang="en-US" i="1" dirty="0" err="1" smtClean="0"/>
              <a:t>backfitting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268" y="3133445"/>
            <a:ext cx="6857445" cy="293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7.7.2 GAMs for Classification Problems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0102" y="1842247"/>
            <a:ext cx="563602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730" y="2905124"/>
            <a:ext cx="6324070" cy="70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730" y="3827236"/>
            <a:ext cx="6684403" cy="284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Code: </a:t>
            </a:r>
            <a:r>
              <a:rPr lang="en-US" i="1" dirty="0" smtClean="0"/>
              <a:t>Polynomial Regression and Step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library (ISLR )</a:t>
            </a:r>
          </a:p>
          <a:p>
            <a:r>
              <a:rPr lang="en-US" altLang="zh-CN" dirty="0" smtClean="0"/>
              <a:t>attach (Wage)</a:t>
            </a:r>
          </a:p>
          <a:p>
            <a:r>
              <a:rPr lang="en-US" altLang="zh-CN" dirty="0" smtClean="0"/>
              <a:t>fit = lm(</a:t>
            </a:r>
            <a:r>
              <a:rPr lang="en-US" altLang="zh-CN" dirty="0" err="1" smtClean="0"/>
              <a:t>wage~poly</a:t>
            </a:r>
            <a:r>
              <a:rPr lang="en-US" altLang="zh-CN" dirty="0" smtClean="0"/>
              <a:t>(age ,4, raw =T),data= Wage)</a:t>
            </a:r>
          </a:p>
          <a:p>
            <a:r>
              <a:rPr lang="en-US" altLang="zh-CN" dirty="0" err="1" smtClean="0"/>
              <a:t>coef</a:t>
            </a:r>
            <a:r>
              <a:rPr lang="en-US" altLang="zh-CN" dirty="0" smtClean="0"/>
              <a:t>( summary (fit))</a:t>
            </a:r>
          </a:p>
          <a:p>
            <a:r>
              <a:rPr lang="en-US" altLang="zh-CN" dirty="0" smtClean="0"/>
              <a:t>fit =lm( </a:t>
            </a:r>
            <a:r>
              <a:rPr lang="en-US" altLang="zh-CN" dirty="0" err="1" smtClean="0"/>
              <a:t>wage~age</a:t>
            </a:r>
            <a:r>
              <a:rPr lang="en-US" altLang="zh-CN" dirty="0" smtClean="0"/>
              <a:t> +I(age ^2) +I(age ^3) +I(age ^4) ,data= Wage)</a:t>
            </a:r>
          </a:p>
          <a:p>
            <a:r>
              <a:rPr lang="en-US" altLang="zh-CN" dirty="0" err="1" smtClean="0"/>
              <a:t>coef</a:t>
            </a:r>
            <a:r>
              <a:rPr lang="en-US" altLang="zh-CN" dirty="0" smtClean="0"/>
              <a:t>( fit 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table (cut (age ,4) )</a:t>
            </a:r>
          </a:p>
          <a:p>
            <a:r>
              <a:rPr lang="en-US" altLang="zh-CN" dirty="0" smtClean="0"/>
              <a:t>fit =lm(</a:t>
            </a:r>
            <a:r>
              <a:rPr lang="en-US" altLang="zh-CN" dirty="0" err="1" smtClean="0"/>
              <a:t>wage~cut</a:t>
            </a:r>
            <a:r>
              <a:rPr lang="en-US" altLang="zh-CN" dirty="0" smtClean="0"/>
              <a:t> (age ,4) ,data =Wage)</a:t>
            </a:r>
          </a:p>
          <a:p>
            <a:r>
              <a:rPr lang="en-US" altLang="zh-CN" dirty="0" err="1" smtClean="0"/>
              <a:t>coef</a:t>
            </a:r>
            <a:r>
              <a:rPr lang="en-US" altLang="zh-CN" dirty="0" smtClean="0"/>
              <a:t>( summary (fit ))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447"/>
            <a:ext cx="8229600" cy="5320553"/>
          </a:xfrm>
        </p:spPr>
        <p:txBody>
          <a:bodyPr>
            <a:normAutofit/>
          </a:bodyPr>
          <a:lstStyle/>
          <a:p>
            <a:r>
              <a:rPr lang="en-US" i="1" dirty="0" smtClean="0"/>
              <a:t>Polynomial regression</a:t>
            </a:r>
          </a:p>
          <a:p>
            <a:endParaRPr lang="en-US" i="1" dirty="0" smtClean="0"/>
          </a:p>
          <a:p>
            <a:r>
              <a:rPr lang="en-US" i="1" dirty="0" smtClean="0"/>
              <a:t>Step functions</a:t>
            </a:r>
          </a:p>
          <a:p>
            <a:endParaRPr lang="en-US" i="1" dirty="0" smtClean="0"/>
          </a:p>
          <a:p>
            <a:r>
              <a:rPr lang="en-US" i="1" dirty="0" smtClean="0"/>
              <a:t>Regression </a:t>
            </a:r>
            <a:r>
              <a:rPr lang="en-US" i="1" dirty="0" err="1" smtClean="0"/>
              <a:t>splines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Smoothing </a:t>
            </a:r>
            <a:r>
              <a:rPr lang="en-US" i="1" dirty="0" err="1" smtClean="0"/>
              <a:t>splines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Local regression</a:t>
            </a:r>
          </a:p>
          <a:p>
            <a:endParaRPr lang="en-US" i="1" dirty="0" smtClean="0"/>
          </a:p>
          <a:p>
            <a:r>
              <a:rPr lang="en-US" i="1" dirty="0" smtClean="0"/>
              <a:t>Generalized additive models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Code : Cubic </a:t>
            </a:r>
            <a:r>
              <a:rPr lang="en-US" i="1" dirty="0" err="1" smtClean="0"/>
              <a:t>Splines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library (ISLR )</a:t>
            </a:r>
          </a:p>
          <a:p>
            <a:r>
              <a:rPr lang="en-US" altLang="zh-CN" dirty="0" smtClean="0"/>
              <a:t>library ( </a:t>
            </a:r>
            <a:r>
              <a:rPr lang="en-US" altLang="zh-CN" dirty="0" err="1" smtClean="0"/>
              <a:t>splines</a:t>
            </a:r>
            <a:r>
              <a:rPr lang="en-US" altLang="zh-CN" dirty="0" smtClean="0"/>
              <a:t> 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agelims</a:t>
            </a:r>
            <a:r>
              <a:rPr lang="en-US" altLang="zh-CN" dirty="0" smtClean="0"/>
              <a:t> = range (age )</a:t>
            </a:r>
          </a:p>
          <a:p>
            <a:r>
              <a:rPr lang="en-US" altLang="zh-CN" dirty="0" err="1" smtClean="0"/>
              <a:t>age.grid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(from= </a:t>
            </a:r>
            <a:r>
              <a:rPr lang="en-US" altLang="zh-CN" dirty="0" err="1" smtClean="0"/>
              <a:t>agelims</a:t>
            </a:r>
            <a:r>
              <a:rPr lang="en-US" altLang="zh-CN" dirty="0" smtClean="0"/>
              <a:t> [1], to= </a:t>
            </a:r>
            <a:r>
              <a:rPr lang="en-US" altLang="zh-CN" dirty="0" err="1" smtClean="0"/>
              <a:t>agelims</a:t>
            </a:r>
            <a:r>
              <a:rPr lang="en-US" altLang="zh-CN" dirty="0" smtClean="0"/>
              <a:t> [2])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fit =lm(</a:t>
            </a:r>
            <a:r>
              <a:rPr lang="en-US" altLang="zh-CN" dirty="0" err="1" smtClean="0"/>
              <a:t>wage~bs</a:t>
            </a:r>
            <a:r>
              <a:rPr lang="en-US" altLang="zh-CN" dirty="0" smtClean="0"/>
              <a:t>(age ,knots =c(25 ,40 ,60) ),data=Wage )</a:t>
            </a:r>
          </a:p>
          <a:p>
            <a:r>
              <a:rPr lang="en-US" altLang="zh-CN" dirty="0" err="1" smtClean="0"/>
              <a:t>pred</a:t>
            </a:r>
            <a:r>
              <a:rPr lang="en-US" altLang="zh-CN" dirty="0" smtClean="0"/>
              <a:t>= predict (fit , </a:t>
            </a:r>
            <a:r>
              <a:rPr lang="en-US" altLang="zh-CN" dirty="0" err="1" smtClean="0"/>
              <a:t>newdata</a:t>
            </a:r>
            <a:r>
              <a:rPr lang="en-US" altLang="zh-CN" dirty="0" smtClean="0"/>
              <a:t> =list(age =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),se=T)</a:t>
            </a:r>
          </a:p>
          <a:p>
            <a:r>
              <a:rPr lang="en-US" altLang="zh-CN" dirty="0" smtClean="0"/>
              <a:t>plot(age ,wage ,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=" gray ")</a:t>
            </a:r>
          </a:p>
          <a:p>
            <a:r>
              <a:rPr lang="en-US" altLang="zh-CN" dirty="0" smtClean="0"/>
              <a:t>lines (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pred$fit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=2)</a:t>
            </a:r>
          </a:p>
          <a:p>
            <a:r>
              <a:rPr lang="en-US" altLang="zh-CN" dirty="0" smtClean="0"/>
              <a:t>lines (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pred$fit</a:t>
            </a:r>
            <a:r>
              <a:rPr lang="en-US" altLang="zh-CN" dirty="0" smtClean="0"/>
              <a:t> +2* </a:t>
            </a:r>
            <a:r>
              <a:rPr lang="en-US" altLang="zh-CN" dirty="0" err="1" smtClean="0"/>
              <a:t>pred$se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lty</a:t>
            </a:r>
            <a:r>
              <a:rPr lang="en-US" altLang="zh-CN" dirty="0" smtClean="0"/>
              <a:t> ="dashed")</a:t>
            </a:r>
          </a:p>
          <a:p>
            <a:r>
              <a:rPr lang="en-US" altLang="zh-CN" dirty="0" smtClean="0"/>
              <a:t>lines (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pred$fit</a:t>
            </a:r>
            <a:r>
              <a:rPr lang="en-US" altLang="zh-CN" dirty="0" smtClean="0"/>
              <a:t> -2* </a:t>
            </a:r>
            <a:r>
              <a:rPr lang="en-US" altLang="zh-CN" dirty="0" err="1" smtClean="0"/>
              <a:t>pred$se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lty</a:t>
            </a:r>
            <a:r>
              <a:rPr lang="en-US" altLang="zh-CN" dirty="0" smtClean="0"/>
              <a:t> ="dashed")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Code : natural Cubic </a:t>
            </a:r>
            <a:r>
              <a:rPr lang="en-US" i="1" dirty="0" err="1" smtClean="0"/>
              <a:t>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library (ISLR )</a:t>
            </a:r>
          </a:p>
          <a:p>
            <a:r>
              <a:rPr lang="en-US" altLang="zh-CN" dirty="0" smtClean="0"/>
              <a:t>library ( </a:t>
            </a:r>
            <a:r>
              <a:rPr lang="en-US" altLang="zh-CN" dirty="0" err="1" smtClean="0"/>
              <a:t>splines</a:t>
            </a:r>
            <a:r>
              <a:rPr lang="en-US" altLang="zh-CN" dirty="0" smtClean="0"/>
              <a:t> )</a:t>
            </a:r>
          </a:p>
          <a:p>
            <a:r>
              <a:rPr lang="en-US" altLang="zh-CN" dirty="0" err="1" smtClean="0"/>
              <a:t>agelims</a:t>
            </a:r>
            <a:r>
              <a:rPr lang="en-US" altLang="zh-CN" dirty="0" smtClean="0"/>
              <a:t> = range (age )</a:t>
            </a:r>
          </a:p>
          <a:p>
            <a:r>
              <a:rPr lang="en-US" altLang="zh-CN" dirty="0" err="1" smtClean="0"/>
              <a:t>age.grid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(from= </a:t>
            </a:r>
            <a:r>
              <a:rPr lang="en-US" altLang="zh-CN" dirty="0" err="1" smtClean="0"/>
              <a:t>agelims</a:t>
            </a:r>
            <a:r>
              <a:rPr lang="en-US" altLang="zh-CN" dirty="0" smtClean="0"/>
              <a:t> [1], to= </a:t>
            </a:r>
            <a:r>
              <a:rPr lang="en-US" altLang="zh-CN" dirty="0" err="1" smtClean="0"/>
              <a:t>agelims</a:t>
            </a:r>
            <a:r>
              <a:rPr lang="en-US" altLang="zh-CN" dirty="0" smtClean="0"/>
              <a:t> [2])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fit=lm(</a:t>
            </a:r>
            <a:r>
              <a:rPr lang="en-US" altLang="zh-CN" dirty="0" err="1" smtClean="0"/>
              <a:t>wage~ns</a:t>
            </a:r>
            <a:r>
              <a:rPr lang="en-US" altLang="zh-CN" dirty="0" smtClean="0"/>
              <a:t>(age ,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=4) ,data =Wage)</a:t>
            </a:r>
          </a:p>
          <a:p>
            <a:r>
              <a:rPr lang="en-US" altLang="zh-CN" dirty="0" err="1" smtClean="0"/>
              <a:t>pred</a:t>
            </a:r>
            <a:r>
              <a:rPr lang="en-US" altLang="zh-CN" dirty="0" smtClean="0"/>
              <a:t> = predict (fit , </a:t>
            </a:r>
            <a:r>
              <a:rPr lang="en-US" altLang="zh-CN" dirty="0" err="1" smtClean="0"/>
              <a:t>newdata</a:t>
            </a:r>
            <a:r>
              <a:rPr lang="en-US" altLang="zh-CN" dirty="0" smtClean="0"/>
              <a:t> = list(age = 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 ),se=T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plot(age ,wage ,</a:t>
            </a:r>
            <a:r>
              <a:rPr lang="en-US" altLang="zh-CN" dirty="0" err="1" smtClean="0"/>
              <a:t>col</a:t>
            </a:r>
            <a:r>
              <a:rPr lang="en-US" altLang="zh-CN" smtClean="0"/>
              <a:t> =" gray ")</a:t>
            </a:r>
            <a:endParaRPr lang="en-US" altLang="zh-CN" dirty="0" smtClean="0"/>
          </a:p>
          <a:p>
            <a:r>
              <a:rPr lang="en-US" altLang="zh-CN" dirty="0" smtClean="0"/>
              <a:t>lines (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pred$fit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=" red ",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=2)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:  </a:t>
            </a:r>
            <a:r>
              <a:rPr lang="en-US" altLang="zh-CN" i="1" dirty="0" smtClean="0"/>
              <a:t>Smoothing </a:t>
            </a:r>
            <a:r>
              <a:rPr lang="en-US" i="1" dirty="0" err="1" smtClean="0"/>
              <a:t>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library (ISLR )</a:t>
            </a:r>
          </a:p>
          <a:p>
            <a:r>
              <a:rPr lang="en-US" altLang="zh-CN" dirty="0" smtClean="0"/>
              <a:t>library ( </a:t>
            </a:r>
            <a:r>
              <a:rPr lang="en-US" altLang="zh-CN" dirty="0" err="1" smtClean="0"/>
              <a:t>splines</a:t>
            </a:r>
            <a:r>
              <a:rPr lang="en-US" altLang="zh-CN" dirty="0" smtClean="0"/>
              <a:t> 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plot(age ,wage ,</a:t>
            </a:r>
            <a:r>
              <a:rPr lang="en-US" altLang="zh-CN" dirty="0" err="1" smtClean="0"/>
              <a:t>xlim</a:t>
            </a:r>
            <a:r>
              <a:rPr lang="en-US" altLang="zh-CN" dirty="0" smtClean="0"/>
              <a:t> =</a:t>
            </a:r>
            <a:r>
              <a:rPr lang="en-US" altLang="zh-CN" dirty="0" err="1" smtClean="0"/>
              <a:t>agelims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cex</a:t>
            </a:r>
            <a:r>
              <a:rPr lang="en-US" altLang="zh-CN" dirty="0" smtClean="0"/>
              <a:t> =.5,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=" </a:t>
            </a:r>
            <a:r>
              <a:rPr lang="en-US" altLang="zh-CN" dirty="0" err="1" smtClean="0"/>
              <a:t>darkgrey</a:t>
            </a:r>
            <a:r>
              <a:rPr lang="en-US" altLang="zh-CN" dirty="0" smtClean="0"/>
              <a:t> ")</a:t>
            </a:r>
          </a:p>
          <a:p>
            <a:r>
              <a:rPr lang="en-US" altLang="zh-CN" dirty="0" smtClean="0"/>
              <a:t>title ("Smoothing </a:t>
            </a:r>
            <a:r>
              <a:rPr lang="en-US" altLang="zh-CN" dirty="0" err="1" smtClean="0"/>
              <a:t>Spline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fit = </a:t>
            </a:r>
            <a:r>
              <a:rPr lang="en-US" altLang="zh-CN" dirty="0" err="1" smtClean="0"/>
              <a:t>smooth.spline</a:t>
            </a:r>
            <a:r>
              <a:rPr lang="en-US" altLang="zh-CN" dirty="0" smtClean="0"/>
              <a:t> (age ,wage ,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=16)</a:t>
            </a:r>
          </a:p>
          <a:p>
            <a:r>
              <a:rPr lang="en-US" altLang="zh-CN" dirty="0" smtClean="0"/>
              <a:t>fit2= </a:t>
            </a:r>
            <a:r>
              <a:rPr lang="en-US" altLang="zh-CN" dirty="0" err="1" smtClean="0"/>
              <a:t>smooth.spline</a:t>
            </a:r>
            <a:r>
              <a:rPr lang="en-US" altLang="zh-CN" dirty="0" smtClean="0"/>
              <a:t> (age ,wage ,</a:t>
            </a:r>
            <a:r>
              <a:rPr lang="en-US" altLang="zh-CN" dirty="0" err="1" smtClean="0"/>
              <a:t>cv</a:t>
            </a:r>
            <a:r>
              <a:rPr lang="en-US" altLang="zh-CN" dirty="0" smtClean="0"/>
              <a:t>=TRUE)</a:t>
            </a:r>
          </a:p>
          <a:p>
            <a:r>
              <a:rPr lang="en-US" altLang="zh-CN" dirty="0" smtClean="0"/>
              <a:t>fit2$df</a:t>
            </a:r>
          </a:p>
          <a:p>
            <a:r>
              <a:rPr lang="en-US" altLang="zh-CN" dirty="0" smtClean="0"/>
              <a:t>lines (fit ,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=" red ",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=2)</a:t>
            </a:r>
          </a:p>
          <a:p>
            <a:r>
              <a:rPr lang="en-US" altLang="zh-CN" dirty="0" smtClean="0"/>
              <a:t>lines (fit2 ,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=" blue",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=2)</a:t>
            </a:r>
          </a:p>
          <a:p>
            <a:r>
              <a:rPr lang="en-US" altLang="zh-CN" dirty="0" smtClean="0"/>
              <a:t>legend ("</a:t>
            </a:r>
            <a:r>
              <a:rPr lang="en-US" altLang="zh-CN" dirty="0" err="1" smtClean="0"/>
              <a:t>topright</a:t>
            </a:r>
            <a:r>
              <a:rPr lang="en-US" altLang="zh-CN" dirty="0" smtClean="0"/>
              <a:t>", legend =c("16 DF" ,"6.8 DF") 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=c("</a:t>
            </a:r>
            <a:r>
              <a:rPr lang="en-US" altLang="zh-CN" dirty="0" err="1" smtClean="0"/>
              <a:t>red","blue</a:t>
            </a:r>
            <a:r>
              <a:rPr lang="en-US" altLang="zh-CN" dirty="0" smtClean="0"/>
              <a:t>") ,</a:t>
            </a:r>
            <a:r>
              <a:rPr lang="en-US" altLang="zh-CN" dirty="0" err="1" smtClean="0"/>
              <a:t>lty</a:t>
            </a:r>
            <a:r>
              <a:rPr lang="en-US" altLang="zh-CN" dirty="0" smtClean="0"/>
              <a:t> =1,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=2, </a:t>
            </a:r>
            <a:r>
              <a:rPr lang="en-US" altLang="zh-CN" dirty="0" err="1" smtClean="0"/>
              <a:t>cex</a:t>
            </a:r>
            <a:r>
              <a:rPr lang="en-US" altLang="zh-CN" dirty="0" smtClean="0"/>
              <a:t> =.8)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: Local regression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library (ISLR )</a:t>
            </a:r>
          </a:p>
          <a:p>
            <a:r>
              <a:rPr lang="en-US" altLang="zh-CN" dirty="0" smtClean="0"/>
              <a:t>library ( </a:t>
            </a:r>
            <a:r>
              <a:rPr lang="en-US" altLang="zh-CN" dirty="0" err="1" smtClean="0"/>
              <a:t>splines</a:t>
            </a:r>
            <a:r>
              <a:rPr lang="en-US" altLang="zh-CN" dirty="0" smtClean="0"/>
              <a:t> )</a:t>
            </a:r>
          </a:p>
          <a:p>
            <a:r>
              <a:rPr lang="en-US" altLang="zh-CN" dirty="0" err="1" smtClean="0"/>
              <a:t>agelims</a:t>
            </a:r>
            <a:r>
              <a:rPr lang="en-US" altLang="zh-CN" dirty="0" smtClean="0"/>
              <a:t> = range (age )</a:t>
            </a:r>
          </a:p>
          <a:p>
            <a:r>
              <a:rPr lang="en-US" altLang="zh-CN" dirty="0" err="1" smtClean="0"/>
              <a:t>age.grid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(from= </a:t>
            </a:r>
            <a:r>
              <a:rPr lang="en-US" altLang="zh-CN" dirty="0" err="1" smtClean="0"/>
              <a:t>agelims</a:t>
            </a:r>
            <a:r>
              <a:rPr lang="en-US" altLang="zh-CN" dirty="0" smtClean="0"/>
              <a:t> [1], to= </a:t>
            </a:r>
            <a:r>
              <a:rPr lang="en-US" altLang="zh-CN" dirty="0" err="1" smtClean="0"/>
              <a:t>agelims</a:t>
            </a:r>
            <a:r>
              <a:rPr lang="en-US" altLang="zh-CN" dirty="0" smtClean="0"/>
              <a:t> [2])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plot(age ,wage ,</a:t>
            </a:r>
            <a:r>
              <a:rPr lang="en-US" altLang="zh-CN" dirty="0" err="1" smtClean="0"/>
              <a:t>xlim</a:t>
            </a:r>
            <a:r>
              <a:rPr lang="en-US" altLang="zh-CN" dirty="0" smtClean="0"/>
              <a:t> =</a:t>
            </a:r>
            <a:r>
              <a:rPr lang="en-US" altLang="zh-CN" dirty="0" err="1" smtClean="0"/>
              <a:t>agelims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cex</a:t>
            </a:r>
            <a:r>
              <a:rPr lang="en-US" altLang="zh-CN" dirty="0" smtClean="0"/>
              <a:t> =.5,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=" </a:t>
            </a:r>
            <a:r>
              <a:rPr lang="en-US" altLang="zh-CN" dirty="0" err="1" smtClean="0"/>
              <a:t>darkgrey</a:t>
            </a:r>
            <a:r>
              <a:rPr lang="en-US" altLang="zh-CN" dirty="0" smtClean="0"/>
              <a:t> ")</a:t>
            </a:r>
          </a:p>
          <a:p>
            <a:r>
              <a:rPr lang="en-US" altLang="zh-CN" dirty="0" smtClean="0"/>
              <a:t>title (" Local Regression ")</a:t>
            </a:r>
          </a:p>
          <a:p>
            <a:r>
              <a:rPr lang="en-US" altLang="zh-CN" dirty="0" smtClean="0"/>
              <a:t>fit = loess (</a:t>
            </a:r>
            <a:r>
              <a:rPr lang="en-US" altLang="zh-CN" dirty="0" err="1" smtClean="0"/>
              <a:t>wage~age</a:t>
            </a:r>
            <a:r>
              <a:rPr lang="en-US" altLang="zh-CN" dirty="0" smtClean="0"/>
              <a:t> ,span =.2, data= Wage)</a:t>
            </a:r>
          </a:p>
          <a:p>
            <a:r>
              <a:rPr lang="en-US" altLang="zh-CN" dirty="0" smtClean="0"/>
              <a:t>fit2= loess (</a:t>
            </a:r>
            <a:r>
              <a:rPr lang="en-US" altLang="zh-CN" dirty="0" err="1" smtClean="0"/>
              <a:t>wage~age</a:t>
            </a:r>
            <a:r>
              <a:rPr lang="en-US" altLang="zh-CN" dirty="0" smtClean="0"/>
              <a:t> ,span =.5, data= Wage)</a:t>
            </a:r>
          </a:p>
          <a:p>
            <a:r>
              <a:rPr lang="en-US" altLang="zh-CN" dirty="0" smtClean="0"/>
              <a:t>lines (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 , predict (fit ,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 (age = 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 )),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=" red ",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=2)</a:t>
            </a:r>
          </a:p>
          <a:p>
            <a:r>
              <a:rPr lang="en-US" altLang="zh-CN" dirty="0" smtClean="0"/>
              <a:t>lines (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 , predict (fit2 ,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 (age = </a:t>
            </a:r>
            <a:r>
              <a:rPr lang="en-US" altLang="zh-CN" dirty="0" err="1" smtClean="0"/>
              <a:t>age.grid</a:t>
            </a:r>
            <a:r>
              <a:rPr lang="en-US" altLang="zh-CN" dirty="0" smtClean="0"/>
              <a:t>)),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=" </a:t>
            </a:r>
            <a:r>
              <a:rPr lang="en-US" altLang="zh-CN" dirty="0" err="1" smtClean="0"/>
              <a:t>blue",lwd</a:t>
            </a:r>
            <a:r>
              <a:rPr lang="en-US" altLang="zh-CN" dirty="0" smtClean="0"/>
              <a:t> =2)</a:t>
            </a:r>
          </a:p>
          <a:p>
            <a:r>
              <a:rPr lang="en-US" altLang="zh-CN" dirty="0" smtClean="0"/>
              <a:t>legend ("</a:t>
            </a:r>
            <a:r>
              <a:rPr lang="en-US" altLang="zh-CN" dirty="0" err="1" smtClean="0"/>
              <a:t>topright</a:t>
            </a:r>
            <a:r>
              <a:rPr lang="en-US" altLang="zh-CN" dirty="0" smtClean="0"/>
              <a:t>", legend =c(" Span =0.2" ," Span =0.5") 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=c(" red "," blue ") ,</a:t>
            </a:r>
            <a:r>
              <a:rPr lang="en-US" altLang="zh-CN" dirty="0" err="1" smtClean="0"/>
              <a:t>lty</a:t>
            </a:r>
            <a:r>
              <a:rPr lang="en-US" altLang="zh-CN" dirty="0" smtClean="0"/>
              <a:t> =1, </a:t>
            </a:r>
            <a:r>
              <a:rPr lang="en-US" altLang="zh-CN" dirty="0" err="1" smtClean="0"/>
              <a:t>lwd</a:t>
            </a:r>
            <a:r>
              <a:rPr lang="en-US" altLang="zh-CN" dirty="0" smtClean="0"/>
              <a:t> =2, </a:t>
            </a:r>
            <a:r>
              <a:rPr lang="en-US" altLang="zh-CN" dirty="0" err="1" smtClean="0"/>
              <a:t>cex</a:t>
            </a:r>
            <a:r>
              <a:rPr lang="en-US" altLang="zh-CN" dirty="0" smtClean="0"/>
              <a:t> =.8)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Code : </a:t>
            </a:r>
            <a:r>
              <a:rPr lang="en-US" i="1" dirty="0" smtClean="0"/>
              <a:t>GAMs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library (ISLR )</a:t>
            </a:r>
          </a:p>
          <a:p>
            <a:r>
              <a:rPr lang="en-US" altLang="zh-CN" dirty="0" smtClean="0"/>
              <a:t>library ( </a:t>
            </a:r>
            <a:r>
              <a:rPr lang="en-US" altLang="zh-CN" dirty="0" err="1" smtClean="0"/>
              <a:t>splines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library (</a:t>
            </a:r>
            <a:r>
              <a:rPr lang="en-US" altLang="zh-CN" dirty="0" err="1" smtClean="0"/>
              <a:t>gam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gam.m3=</a:t>
            </a:r>
            <a:r>
              <a:rPr lang="en-US" altLang="zh-CN" dirty="0" err="1" smtClean="0"/>
              <a:t>gam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wage~s</a:t>
            </a:r>
            <a:r>
              <a:rPr lang="en-US" altLang="zh-CN" dirty="0" smtClean="0"/>
              <a:t>(year ,4) +s(age ,5) + education ,data= Wage)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par ( </a:t>
            </a:r>
            <a:r>
              <a:rPr lang="en-US" altLang="zh-CN" dirty="0" err="1" smtClean="0"/>
              <a:t>mfrow</a:t>
            </a:r>
            <a:r>
              <a:rPr lang="en-US" altLang="zh-CN" dirty="0" smtClean="0"/>
              <a:t> =c(1 ,3) )</a:t>
            </a:r>
          </a:p>
          <a:p>
            <a:r>
              <a:rPr lang="en-US" altLang="zh-CN" dirty="0" smtClean="0"/>
              <a:t>plot(gam.m3 , se=TRUE ,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=" blue ")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7.1 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66882"/>
            <a:ext cx="8229600" cy="2510118"/>
          </a:xfrm>
        </p:spPr>
        <p:txBody>
          <a:bodyPr/>
          <a:lstStyle/>
          <a:p>
            <a:r>
              <a:rPr lang="en-US" dirty="0" smtClean="0"/>
              <a:t>Generally speaking, it is unusual to use </a:t>
            </a:r>
            <a:r>
              <a:rPr lang="en-US" i="1" dirty="0" smtClean="0"/>
              <a:t>d </a:t>
            </a:r>
            <a:r>
              <a:rPr lang="en-US" dirty="0" smtClean="0"/>
              <a:t>greater than 3 or 4 because for large values of </a:t>
            </a:r>
            <a:r>
              <a:rPr lang="en-US" i="1" dirty="0" smtClean="0"/>
              <a:t>d</a:t>
            </a:r>
            <a:r>
              <a:rPr lang="en-US" dirty="0" smtClean="0"/>
              <a:t>, the polynomial curve can become overly flexible and can take on some very strange shapes. This is especially true near the boundary of the </a:t>
            </a:r>
            <a:r>
              <a:rPr lang="en-US" i="1" dirty="0" smtClean="0"/>
              <a:t>X </a:t>
            </a:r>
            <a:r>
              <a:rPr lang="en-US" dirty="0" smtClean="0"/>
              <a:t>variable.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6282" y="2104465"/>
            <a:ext cx="2921300" cy="6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1114" y="2998694"/>
            <a:ext cx="7735686" cy="57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8979" y="2267433"/>
            <a:ext cx="7209524" cy="38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87" y="6134100"/>
            <a:ext cx="78089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7887" y="6457950"/>
            <a:ext cx="1924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95525" y="641537"/>
            <a:ext cx="4552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0240" y="1311088"/>
            <a:ext cx="64182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7.2 Step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595283"/>
          </a:xfrm>
        </p:spPr>
        <p:txBody>
          <a:bodyPr>
            <a:normAutofit/>
          </a:bodyPr>
          <a:lstStyle/>
          <a:p>
            <a:r>
              <a:rPr lang="en-US" dirty="0" smtClean="0"/>
              <a:t>Here  we break the range of </a:t>
            </a:r>
            <a:r>
              <a:rPr lang="en-US" i="1" dirty="0" smtClean="0"/>
              <a:t>X </a:t>
            </a:r>
            <a:r>
              <a:rPr lang="en-US" dirty="0" smtClean="0"/>
              <a:t>into </a:t>
            </a:r>
            <a:r>
              <a:rPr lang="en-US" i="1" dirty="0" smtClean="0"/>
              <a:t>bins</a:t>
            </a:r>
            <a:r>
              <a:rPr lang="en-US" dirty="0" smtClean="0"/>
              <a:t>, and fit a different constant in each </a:t>
            </a:r>
            <a:r>
              <a:rPr lang="en-US" dirty="0" err="1" smtClean="0"/>
              <a:t>bin.This</a:t>
            </a:r>
            <a:r>
              <a:rPr lang="en-US" dirty="0" smtClean="0"/>
              <a:t> amounts to converting a continuous variable into an </a:t>
            </a:r>
            <a:r>
              <a:rPr lang="en-US" i="1" dirty="0" smtClean="0"/>
              <a:t>ordered categorical variable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create </a:t>
            </a:r>
            <a:r>
              <a:rPr lang="en-US" dirty="0" err="1" smtClean="0"/>
              <a:t>cutpoints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1, </a:t>
            </a:r>
            <a:r>
              <a:rPr lang="en-US" i="1" dirty="0" smtClean="0"/>
              <a:t>c</a:t>
            </a:r>
            <a:r>
              <a:rPr lang="en-US" dirty="0" smtClean="0"/>
              <a:t>2</a:t>
            </a:r>
            <a:r>
              <a:rPr lang="en-US" i="1" dirty="0" smtClean="0"/>
              <a:t>, . . . , </a:t>
            </a:r>
            <a:r>
              <a:rPr lang="en-US" i="1" dirty="0" err="1" smtClean="0"/>
              <a:t>cK</a:t>
            </a:r>
            <a:r>
              <a:rPr lang="en-US" i="1" dirty="0" smtClean="0"/>
              <a:t> </a:t>
            </a:r>
            <a:r>
              <a:rPr lang="en-US" dirty="0" smtClean="0"/>
              <a:t>in the range of </a:t>
            </a:r>
            <a:r>
              <a:rPr lang="en-US" i="1" dirty="0" smtClean="0"/>
              <a:t>X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and then construct </a:t>
            </a:r>
            <a:r>
              <a:rPr lang="en-US" i="1" dirty="0" smtClean="0"/>
              <a:t>K </a:t>
            </a:r>
            <a:r>
              <a:rPr lang="en-US" dirty="0" smtClean="0"/>
              <a:t>+ 1 new variables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335" y="4195482"/>
            <a:ext cx="40386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2038" y="2434464"/>
            <a:ext cx="7904762" cy="4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1150" y="632012"/>
            <a:ext cx="6038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3804" y="1324521"/>
            <a:ext cx="672306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7.3 Basis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3918"/>
          </a:xfrm>
        </p:spPr>
        <p:txBody>
          <a:bodyPr>
            <a:noAutofit/>
          </a:bodyPr>
          <a:lstStyle/>
          <a:p>
            <a:r>
              <a:rPr lang="en-US" dirty="0" smtClean="0"/>
              <a:t>Polynomial and piecewise-constant regression models are in fact special cases of a </a:t>
            </a:r>
            <a:r>
              <a:rPr lang="en-US" i="1" dirty="0" smtClean="0"/>
              <a:t>basis function </a:t>
            </a:r>
            <a:r>
              <a:rPr lang="en-US" dirty="0" smtClean="0"/>
              <a:t>approach. The idea is to have at hand a family of functions or transformations that can be applied to a variable </a:t>
            </a:r>
            <a:r>
              <a:rPr lang="en-US" i="1" dirty="0" smtClean="0"/>
              <a:t>X</a:t>
            </a:r>
            <a:r>
              <a:rPr lang="en-US" dirty="0" smtClean="0"/>
              <a:t>: </a:t>
            </a:r>
            <a:r>
              <a:rPr lang="en-US" i="1" dirty="0" smtClean="0"/>
              <a:t>b</a:t>
            </a:r>
            <a:r>
              <a:rPr lang="en-US" dirty="0" smtClean="0"/>
              <a:t>1(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, b</a:t>
            </a:r>
            <a:r>
              <a:rPr lang="en-US" dirty="0" smtClean="0"/>
              <a:t>2(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, . . . , </a:t>
            </a:r>
            <a:r>
              <a:rPr lang="en-US" i="1" dirty="0" err="1" smtClean="0"/>
              <a:t>bK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3848380"/>
            <a:ext cx="69707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4700307"/>
            <a:ext cx="1304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5850" y="5593976"/>
            <a:ext cx="31337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   Thus far we have considered the use of polynomial functions and piecewise constant functions for our basis functions; however, many alternatives are possible. For instance, we can use wavelets or Fourier series to construct</a:t>
            </a:r>
            <a:br>
              <a:rPr lang="en-US" sz="2800" dirty="0" smtClean="0"/>
            </a:br>
            <a:r>
              <a:rPr lang="en-US" sz="2800" dirty="0" smtClean="0"/>
              <a:t>basis functions. 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28A-EF6C-4681-9239-DF408D87EE6F}" type="datetime1">
              <a:rPr lang="en-US" altLang="zh-CN" smtClean="0"/>
              <a:pPr/>
              <a:t>12/19/2016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数据挖掘与统计计算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1945</TotalTime>
  <Words>1686</Words>
  <Application>Microsoft Macintosh PowerPoint</Application>
  <PresentationFormat>全屏显示(4:3)</PresentationFormat>
  <Paragraphs>224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Clarity</vt:lpstr>
      <vt:lpstr> chapter 7 Moving Beyond Linearity</vt:lpstr>
      <vt:lpstr>幻灯片 2</vt:lpstr>
      <vt:lpstr>幻灯片 3</vt:lpstr>
      <vt:lpstr>7.1 Polynomial Regression</vt:lpstr>
      <vt:lpstr>幻灯片 5</vt:lpstr>
      <vt:lpstr>7.2 Step Functions</vt:lpstr>
      <vt:lpstr>幻灯片 7</vt:lpstr>
      <vt:lpstr>7.3 Basis Functions</vt:lpstr>
      <vt:lpstr>幻灯片 9</vt:lpstr>
      <vt:lpstr>7.4 Regression Splines 7.4.1 Piecewise Polynomials</vt:lpstr>
      <vt:lpstr>幻灯片 11</vt:lpstr>
      <vt:lpstr>7.4.2 Constraints and Splines</vt:lpstr>
      <vt:lpstr>7.4.3 The Spline Basis Representation</vt:lpstr>
      <vt:lpstr>幻灯片 14</vt:lpstr>
      <vt:lpstr>幻灯片 15</vt:lpstr>
      <vt:lpstr>7.4.4 Choosing the Number and Locations of the Knots</vt:lpstr>
      <vt:lpstr>7.4.5 Comparison to Polynomial Regression</vt:lpstr>
      <vt:lpstr>幻灯片 18</vt:lpstr>
      <vt:lpstr>7.5 Smoothing Splines 7.5.1 An Overview of Smoothing Spline</vt:lpstr>
      <vt:lpstr>幻灯片 20</vt:lpstr>
      <vt:lpstr>7.5.2 Choosing the Smoothing Parameter </vt:lpstr>
      <vt:lpstr>幻灯片 22</vt:lpstr>
      <vt:lpstr>7.6 Local Regression</vt:lpstr>
      <vt:lpstr>幻灯片 24</vt:lpstr>
      <vt:lpstr>7.7 Generalized Additive Models</vt:lpstr>
      <vt:lpstr>7.7.1 GAMs for Regression Problems</vt:lpstr>
      <vt:lpstr>幻灯片 27</vt:lpstr>
      <vt:lpstr>7.7.2 GAMs for Classification Problems</vt:lpstr>
      <vt:lpstr>Code: Polynomial Regression and Step Functions</vt:lpstr>
      <vt:lpstr>Code : Cubic Splines</vt:lpstr>
      <vt:lpstr>Code : natural Cubic Splines</vt:lpstr>
      <vt:lpstr>Code :  Smoothing Splines</vt:lpstr>
      <vt:lpstr>Code : Local regression </vt:lpstr>
      <vt:lpstr>Code : GAMs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QINLEI</cp:lastModifiedBy>
  <cp:revision>117</cp:revision>
  <dcterms:created xsi:type="dcterms:W3CDTF">2013-08-14T17:09:52Z</dcterms:created>
  <dcterms:modified xsi:type="dcterms:W3CDTF">2016-12-19T08:15:38Z</dcterms:modified>
</cp:coreProperties>
</file>