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handoutMasterIdLst>
    <p:handoutMasterId r:id="rId33"/>
  </p:handoutMasterIdLst>
  <p:sldIdLst>
    <p:sldId id="256" r:id="rId2"/>
    <p:sldId id="259" r:id="rId3"/>
    <p:sldId id="257" r:id="rId4"/>
    <p:sldId id="258" r:id="rId5"/>
    <p:sldId id="261" r:id="rId6"/>
    <p:sldId id="260" r:id="rId7"/>
    <p:sldId id="262" r:id="rId8"/>
    <p:sldId id="263" r:id="rId9"/>
    <p:sldId id="269" r:id="rId10"/>
    <p:sldId id="264" r:id="rId11"/>
    <p:sldId id="265" r:id="rId12"/>
    <p:sldId id="266" r:id="rId13"/>
    <p:sldId id="267" r:id="rId14"/>
    <p:sldId id="268" r:id="rId15"/>
    <p:sldId id="270" r:id="rId16"/>
    <p:sldId id="284" r:id="rId17"/>
    <p:sldId id="285" r:id="rId18"/>
    <p:sldId id="271" r:id="rId19"/>
    <p:sldId id="272" r:id="rId20"/>
    <p:sldId id="273" r:id="rId21"/>
    <p:sldId id="274" r:id="rId22"/>
    <p:sldId id="275" r:id="rId23"/>
    <p:sldId id="276" r:id="rId24"/>
    <p:sldId id="277" r:id="rId25"/>
    <p:sldId id="278" r:id="rId26"/>
    <p:sldId id="283" r:id="rId27"/>
    <p:sldId id="279" r:id="rId28"/>
    <p:sldId id="280" r:id="rId29"/>
    <p:sldId id="281" r:id="rId30"/>
    <p:sldId id="28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9" d="100"/>
          <a:sy n="89" d="100"/>
        </p:scale>
        <p:origin x="-1278" y="-10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p14="http://schemas.microsoft.com/office/powerpoint/2010/main" xmlns=""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p14="http://schemas.microsoft.com/office/powerpoint/2010/main" xmlns=""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ECB1AF-59EE-F24F-A58C-F1DD8DEE8755}"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12/12/2016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12/12/2016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12/12/2016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12/12/2016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12/12/2016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12/12/2016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12/12/2016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12/12/2016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12/12/2016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12/12/2016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12/12/2016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8</a:t>
            </a:r>
            <a:br>
              <a:rPr lang="en-US" altLang="zh-CN" sz="4600" dirty="0" smtClean="0"/>
            </a:br>
            <a:r>
              <a:rPr lang="en-US" altLang="zh-CN" sz="4600" dirty="0" smtClean="0"/>
              <a:t>Tree-Based Methods</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12/12/2016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p14="http://schemas.microsoft.com/office/powerpoint/2010/main" xmlns=""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Tree Pruning</a:t>
            </a:r>
            <a:endParaRPr lang="zh-CN" altLang="en-US" dirty="0"/>
          </a:p>
        </p:txBody>
      </p:sp>
      <p:sp>
        <p:nvSpPr>
          <p:cNvPr id="3" name="内容占位符 2"/>
          <p:cNvSpPr>
            <a:spLocks noGrp="1"/>
          </p:cNvSpPr>
          <p:nvPr>
            <p:ph idx="1"/>
          </p:nvPr>
        </p:nvSpPr>
        <p:spPr/>
        <p:txBody>
          <a:bodyPr/>
          <a:lstStyle/>
          <a:p>
            <a:r>
              <a:rPr lang="en-US" dirty="0" smtClean="0"/>
              <a:t>The process described above may produce good predictions on the training set, but is likely to </a:t>
            </a:r>
            <a:r>
              <a:rPr lang="en-US" dirty="0" err="1" smtClean="0"/>
              <a:t>overfit</a:t>
            </a:r>
            <a:r>
              <a:rPr lang="en-US" dirty="0" smtClean="0"/>
              <a:t> the data, leading to poor test set performance.</a:t>
            </a:r>
            <a:br>
              <a:rPr lang="en-US" dirty="0" smtClean="0"/>
            </a:br>
            <a:r>
              <a:rPr lang="en-US" dirty="0" smtClean="0"/>
              <a:t>This is because the resulting tree might be too complex.</a:t>
            </a:r>
          </a:p>
          <a:p>
            <a:endParaRPr lang="en-US" dirty="0" smtClean="0"/>
          </a:p>
          <a:p>
            <a:r>
              <a:rPr lang="en-US" dirty="0" smtClean="0"/>
              <a:t> A smaller tree with fewer splits (that is, fewer regions </a:t>
            </a:r>
            <a:r>
              <a:rPr lang="en-US" i="1" dirty="0" smtClean="0"/>
              <a:t>R</a:t>
            </a:r>
            <a:r>
              <a:rPr lang="en-US" dirty="0" smtClean="0"/>
              <a:t>1</a:t>
            </a:r>
            <a:r>
              <a:rPr lang="en-US" i="1" dirty="0" smtClean="0"/>
              <a:t>, . . . , RJ</a:t>
            </a:r>
            <a:r>
              <a:rPr lang="en-US" dirty="0" smtClean="0"/>
              <a:t>) might lead to lower variance and better interpretation at the cost of a little bias.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One possible alternative is to build the tree only so long</a:t>
            </a:r>
            <a:br>
              <a:rPr lang="en-US" dirty="0" smtClean="0"/>
            </a:br>
            <a:r>
              <a:rPr lang="en-US" dirty="0" smtClean="0"/>
              <a:t>as the decrease in the RSS due to each split exceeds some (high) threshold.</a:t>
            </a:r>
            <a:br>
              <a:rPr lang="en-US" dirty="0" smtClean="0"/>
            </a:br>
            <a:r>
              <a:rPr lang="en-US" dirty="0" smtClean="0"/>
              <a:t/>
            </a:r>
            <a:br>
              <a:rPr lang="en-US" dirty="0" smtClean="0"/>
            </a:br>
            <a:r>
              <a:rPr lang="en-US" dirty="0" smtClean="0"/>
              <a:t>A better strategy is to grow a very large tree </a:t>
            </a:r>
            <a:r>
              <a:rPr lang="en-US" i="1" dirty="0" smtClean="0"/>
              <a:t>T</a:t>
            </a:r>
            <a:r>
              <a:rPr lang="en-US" dirty="0" smtClean="0"/>
              <a:t>0, and then </a:t>
            </a:r>
            <a:r>
              <a:rPr lang="en-US" i="1" dirty="0" smtClean="0"/>
              <a:t>prune </a:t>
            </a:r>
            <a:r>
              <a:rPr lang="en-US" dirty="0" smtClean="0"/>
              <a:t>it back in order to obtain a </a:t>
            </a:r>
            <a:r>
              <a:rPr lang="en-US" i="1" dirty="0" err="1" smtClean="0"/>
              <a:t>subtree</a:t>
            </a:r>
            <a:r>
              <a:rPr lang="en-US" dirty="0" smtClean="0"/>
              <a:t>. Intuitively, our goal is to select a </a:t>
            </a:r>
            <a:r>
              <a:rPr lang="en-US" dirty="0" err="1" smtClean="0"/>
              <a:t>subtree</a:t>
            </a:r>
            <a:r>
              <a:rPr lang="en-US" dirty="0" smtClean="0"/>
              <a:t> that </a:t>
            </a:r>
            <a:r>
              <a:rPr lang="en-US" dirty="0" err="1" smtClean="0"/>
              <a:t>subtree</a:t>
            </a:r>
            <a:r>
              <a:rPr lang="en-US" dirty="0" smtClean="0"/>
              <a:t> leads to the lowest test error rate. Given a </a:t>
            </a:r>
            <a:r>
              <a:rPr lang="en-US" dirty="0" err="1" smtClean="0"/>
              <a:t>subtree</a:t>
            </a:r>
            <a:r>
              <a:rPr lang="en-US" dirty="0" smtClean="0"/>
              <a:t>, we can estimate its test error using cross-validation or the validation set approach. However, estimating the cross-validation error for every possible </a:t>
            </a:r>
            <a:r>
              <a:rPr lang="en-US" dirty="0" err="1" smtClean="0"/>
              <a:t>subtree</a:t>
            </a:r>
            <a:r>
              <a:rPr lang="en-US" dirty="0" smtClean="0"/>
              <a:t> would be too cumbersome, since there is an extremely large number of possible </a:t>
            </a:r>
            <a:r>
              <a:rPr lang="en-US" dirty="0" err="1" smtClean="0"/>
              <a:t>subtrees</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Cost complexity pruning</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sp>
        <p:nvSpPr>
          <p:cNvPr id="8" name="内容占位符 7"/>
          <p:cNvSpPr>
            <a:spLocks noGrp="1"/>
          </p:cNvSpPr>
          <p:nvPr>
            <p:ph idx="1"/>
          </p:nvPr>
        </p:nvSpPr>
        <p:spPr/>
        <p:txBody>
          <a:bodyPr>
            <a:normAutofit/>
          </a:bodyPr>
          <a:lstStyle/>
          <a:p>
            <a:r>
              <a:rPr lang="en-US" dirty="0" smtClean="0"/>
              <a:t>Rather than considering every possible </a:t>
            </a:r>
            <a:r>
              <a:rPr lang="en-US" dirty="0" err="1" smtClean="0"/>
              <a:t>subtree</a:t>
            </a:r>
            <a:r>
              <a:rPr lang="en-US" dirty="0" smtClean="0"/>
              <a:t>, we</a:t>
            </a:r>
            <a:br>
              <a:rPr lang="en-US" dirty="0" smtClean="0"/>
            </a:br>
            <a:r>
              <a:rPr lang="en-US" dirty="0" smtClean="0"/>
              <a:t>consider a sequence of trees indexed by a nonnegative tuning parameter </a:t>
            </a:r>
            <a:r>
              <a:rPr lang="en-US" i="1" dirty="0" smtClean="0"/>
              <a:t>α</a:t>
            </a:r>
            <a:r>
              <a:rPr lang="en-US" dirty="0" smtClean="0"/>
              <a:t>.</a:t>
            </a:r>
            <a:br>
              <a:rPr lang="en-US" dirty="0" smtClean="0"/>
            </a:br>
            <a:r>
              <a:rPr lang="en-US" dirty="0" smtClean="0"/>
              <a:t/>
            </a:r>
            <a:br>
              <a:rPr lang="en-US" dirty="0" smtClean="0"/>
            </a:br>
            <a:r>
              <a:rPr lang="en-US" dirty="0" smtClean="0"/>
              <a:t>For each value of </a:t>
            </a:r>
            <a:r>
              <a:rPr lang="en-US" i="1" dirty="0" smtClean="0"/>
              <a:t>α </a:t>
            </a:r>
            <a:r>
              <a:rPr lang="en-US" dirty="0" smtClean="0"/>
              <a:t>there corresponds a </a:t>
            </a:r>
            <a:r>
              <a:rPr lang="en-US" dirty="0" err="1" smtClean="0"/>
              <a:t>subtree</a:t>
            </a:r>
            <a:r>
              <a:rPr lang="en-US" dirty="0" smtClean="0"/>
              <a:t> </a:t>
            </a:r>
            <a:r>
              <a:rPr lang="en-US" i="1" dirty="0" smtClean="0"/>
              <a:t>T ⊂ T</a:t>
            </a:r>
            <a:r>
              <a:rPr lang="en-US" dirty="0" smtClean="0"/>
              <a:t>0 such that is as small as possible. </a:t>
            </a:r>
          </a:p>
          <a:p>
            <a:endParaRPr lang="en-US" dirty="0" smtClean="0"/>
          </a:p>
          <a:p>
            <a:endParaRPr lang="en-US" dirty="0" smtClean="0"/>
          </a:p>
          <a:p>
            <a:endParaRPr lang="en-US" dirty="0" smtClean="0"/>
          </a:p>
          <a:p>
            <a:r>
              <a:rPr lang="en-US" dirty="0" smtClean="0"/>
              <a:t>We can select a value of </a:t>
            </a:r>
            <a:r>
              <a:rPr lang="en-US" i="1" dirty="0" smtClean="0"/>
              <a:t>α </a:t>
            </a:r>
            <a:r>
              <a:rPr lang="en-US" dirty="0" smtClean="0"/>
              <a:t>using a validation set or using cross-validation. We then return to </a:t>
            </a:r>
            <a:r>
              <a:rPr lang="en-US" dirty="0" err="1" smtClean="0"/>
              <a:t>thefull</a:t>
            </a:r>
            <a:r>
              <a:rPr lang="en-US" dirty="0" smtClean="0"/>
              <a:t> data set and obtain the </a:t>
            </a:r>
            <a:r>
              <a:rPr lang="en-US" dirty="0" err="1" smtClean="0"/>
              <a:t>subtree</a:t>
            </a:r>
            <a:r>
              <a:rPr lang="en-US" dirty="0" smtClean="0"/>
              <a:t> corresponding to </a:t>
            </a:r>
            <a:r>
              <a:rPr lang="en-US" i="1" dirty="0" smtClean="0"/>
              <a:t>α</a:t>
            </a:r>
            <a:r>
              <a:rPr lang="en-US" dirty="0" smtClean="0"/>
              <a:t>.</a:t>
            </a:r>
            <a:endParaRPr lang="zh-CN" altLang="en-US" dirty="0"/>
          </a:p>
        </p:txBody>
      </p:sp>
      <p:pic>
        <p:nvPicPr>
          <p:cNvPr id="4099" name="Picture 3"/>
          <p:cNvPicPr>
            <a:picLocks noChangeAspect="1" noChangeArrowheads="1"/>
          </p:cNvPicPr>
          <p:nvPr/>
        </p:nvPicPr>
        <p:blipFill>
          <a:blip r:embed="rId2"/>
          <a:srcRect/>
          <a:stretch>
            <a:fillRect/>
          </a:stretch>
        </p:blipFill>
        <p:spPr bwMode="auto">
          <a:xfrm>
            <a:off x="2881313" y="3998706"/>
            <a:ext cx="3381375" cy="838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1034716" y="1008529"/>
            <a:ext cx="7074568" cy="4876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8.1.2 Classification Trees</a:t>
            </a:r>
            <a:endParaRPr lang="zh-CN" altLang="en-US" dirty="0"/>
          </a:p>
        </p:txBody>
      </p:sp>
      <p:sp>
        <p:nvSpPr>
          <p:cNvPr id="3" name="内容占位符 2"/>
          <p:cNvSpPr>
            <a:spLocks noGrp="1"/>
          </p:cNvSpPr>
          <p:nvPr>
            <p:ph idx="1"/>
          </p:nvPr>
        </p:nvSpPr>
        <p:spPr/>
        <p:txBody>
          <a:bodyPr/>
          <a:lstStyle/>
          <a:p>
            <a:r>
              <a:rPr lang="en-US" dirty="0" smtClean="0"/>
              <a:t>A </a:t>
            </a:r>
            <a:r>
              <a:rPr lang="en-US" i="1" dirty="0" smtClean="0"/>
              <a:t>classification tree </a:t>
            </a:r>
            <a:r>
              <a:rPr lang="en-US" dirty="0" smtClean="0"/>
              <a:t>is very similar to a regression tree, except that it is used to predict a qualitative response rather than a quantitative one. </a:t>
            </a:r>
            <a:br>
              <a:rPr lang="en-US" dirty="0" smtClean="0"/>
            </a:br>
            <a:r>
              <a:rPr lang="en-US" dirty="0" smtClean="0"/>
              <a:t/>
            </a:r>
            <a:br>
              <a:rPr lang="en-US" dirty="0" smtClean="0"/>
            </a:br>
            <a:r>
              <a:rPr lang="en-US" dirty="0" smtClean="0"/>
              <a:t>For a classification tree, we predict that each observation belongs to the </a:t>
            </a:r>
            <a:r>
              <a:rPr lang="en-US" i="1" dirty="0" smtClean="0"/>
              <a:t>most commonly occurring class </a:t>
            </a:r>
            <a:r>
              <a:rPr lang="en-US" dirty="0" smtClean="0"/>
              <a:t>of training</a:t>
            </a:r>
            <a:br>
              <a:rPr lang="en-US" dirty="0" smtClean="0"/>
            </a:br>
            <a:r>
              <a:rPr lang="en-US" dirty="0" smtClean="0"/>
              <a:t>observations in the region to which it belongs.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Spliting</a:t>
            </a:r>
            <a:r>
              <a:rPr lang="en-US" dirty="0" smtClean="0"/>
              <a:t> </a:t>
            </a:r>
            <a:r>
              <a:rPr lang="en-US" altLang="zh-CN" dirty="0" smtClean="0"/>
              <a:t>Criterion </a:t>
            </a:r>
            <a:endParaRPr lang="zh-CN" altLang="en-US" dirty="0"/>
          </a:p>
        </p:txBody>
      </p:sp>
      <p:sp>
        <p:nvSpPr>
          <p:cNvPr id="3" name="内容占位符 2"/>
          <p:cNvSpPr>
            <a:spLocks noGrp="1"/>
          </p:cNvSpPr>
          <p:nvPr>
            <p:ph idx="1"/>
          </p:nvPr>
        </p:nvSpPr>
        <p:spPr/>
        <p:txBody>
          <a:bodyPr>
            <a:normAutofit/>
          </a:bodyPr>
          <a:lstStyle/>
          <a:p>
            <a:r>
              <a:rPr lang="en-US" dirty="0" smtClean="0"/>
              <a:t>However, in the classification setting, RSS cannot be used as a criterion for making the binary splits. A natural alternative to RSS is the </a:t>
            </a:r>
            <a:r>
              <a:rPr lang="en-US" i="1" dirty="0" smtClean="0"/>
              <a:t>classification error </a:t>
            </a:r>
            <a:r>
              <a:rPr lang="en-US" i="1" dirty="0" err="1" smtClean="0"/>
              <a:t>rate</a:t>
            </a:r>
            <a:r>
              <a:rPr lang="en-US" dirty="0" err="1" smtClean="0"/>
              <a:t>.However</a:t>
            </a:r>
            <a:r>
              <a:rPr lang="en-US" dirty="0" smtClean="0"/>
              <a:t>, it turns out that classification error is not sufficiently sensitive </a:t>
            </a:r>
          </a:p>
          <a:p>
            <a:endParaRPr lang="en-US" dirty="0" smtClean="0"/>
          </a:p>
          <a:p>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pic>
        <p:nvPicPr>
          <p:cNvPr id="6146" name="Picture 2"/>
          <p:cNvPicPr>
            <a:picLocks noChangeAspect="1" noChangeArrowheads="1"/>
          </p:cNvPicPr>
          <p:nvPr/>
        </p:nvPicPr>
        <p:blipFill>
          <a:blip r:embed="rId2"/>
          <a:srcRect/>
          <a:stretch>
            <a:fillRect/>
          </a:stretch>
        </p:blipFill>
        <p:spPr bwMode="auto">
          <a:xfrm>
            <a:off x="3352800" y="3381767"/>
            <a:ext cx="2152650" cy="5048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3204770" y="4056193"/>
            <a:ext cx="2505075" cy="781050"/>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3204770" y="5094250"/>
            <a:ext cx="2533650" cy="8572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056874"/>
            <a:ext cx="8229600" cy="396345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890164"/>
            <a:ext cx="8229600" cy="42968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8.1.3 Trees Versus Linear Models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pic>
        <p:nvPicPr>
          <p:cNvPr id="7170" name="Picture 2"/>
          <p:cNvPicPr>
            <a:picLocks noChangeAspect="1" noChangeArrowheads="1"/>
          </p:cNvPicPr>
          <p:nvPr/>
        </p:nvPicPr>
        <p:blipFill>
          <a:blip r:embed="rId2"/>
          <a:srcRect/>
          <a:stretch>
            <a:fillRect/>
          </a:stretch>
        </p:blipFill>
        <p:spPr bwMode="auto">
          <a:xfrm>
            <a:off x="2954936" y="1524000"/>
            <a:ext cx="2524125" cy="771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824051" y="2295525"/>
            <a:ext cx="2828925" cy="838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485015" y="3133725"/>
            <a:ext cx="3712509" cy="366062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8.2 Bagging, Random Forests, Boosting</a:t>
            </a:r>
            <a:br>
              <a:rPr lang="en-US" dirty="0" smtClean="0"/>
            </a:br>
            <a:r>
              <a:rPr lang="en-US" i="1" dirty="0" smtClean="0"/>
              <a:t> 8.2.1 Bagging</a:t>
            </a:r>
            <a:endParaRPr lang="zh-CN" altLang="en-US" dirty="0"/>
          </a:p>
        </p:txBody>
      </p:sp>
      <p:sp>
        <p:nvSpPr>
          <p:cNvPr id="3" name="内容占位符 2"/>
          <p:cNvSpPr>
            <a:spLocks noGrp="1"/>
          </p:cNvSpPr>
          <p:nvPr>
            <p:ph idx="1"/>
          </p:nvPr>
        </p:nvSpPr>
        <p:spPr>
          <a:xfrm>
            <a:off x="457200" y="1828800"/>
            <a:ext cx="8229600" cy="4648200"/>
          </a:xfrm>
        </p:spPr>
        <p:txBody>
          <a:bodyPr/>
          <a:lstStyle/>
          <a:p>
            <a:r>
              <a:rPr lang="en-US" i="1" dirty="0" smtClean="0"/>
              <a:t>Bootstrap aggregation</a:t>
            </a:r>
            <a:r>
              <a:rPr lang="en-US" dirty="0" smtClean="0"/>
              <a:t>, or </a:t>
            </a:r>
            <a:r>
              <a:rPr lang="en-US" i="1" dirty="0" smtClean="0"/>
              <a:t>bagging</a:t>
            </a:r>
            <a:r>
              <a:rPr lang="en-US" dirty="0" smtClean="0"/>
              <a:t>, is a general-purpose procedure for reducing the variance of a statistical learning method; we introduce it here because it is particularly useful and frequently used in the context of decision trees.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8195" name="Picture 3"/>
          <p:cNvPicPr>
            <a:picLocks noChangeAspect="1" noChangeArrowheads="1"/>
          </p:cNvPicPr>
          <p:nvPr/>
        </p:nvPicPr>
        <p:blipFill>
          <a:blip r:embed="rId2"/>
          <a:srcRect/>
          <a:stretch>
            <a:fillRect/>
          </a:stretch>
        </p:blipFill>
        <p:spPr bwMode="auto">
          <a:xfrm>
            <a:off x="3163030" y="4223048"/>
            <a:ext cx="2581275" cy="800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content</a:t>
            </a:r>
            <a:endParaRPr lang="zh-CN" altLang="en-US" dirty="0"/>
          </a:p>
        </p:txBody>
      </p:sp>
      <p:sp>
        <p:nvSpPr>
          <p:cNvPr id="3" name="内容占位符 2"/>
          <p:cNvSpPr>
            <a:spLocks noGrp="1"/>
          </p:cNvSpPr>
          <p:nvPr>
            <p:ph idx="1"/>
          </p:nvPr>
        </p:nvSpPr>
        <p:spPr/>
        <p:txBody>
          <a:bodyPr/>
          <a:lstStyle/>
          <a:p>
            <a:r>
              <a:rPr lang="en-US" altLang="zh-CN" dirty="0" smtClean="0"/>
              <a:t>Single classifier</a:t>
            </a:r>
          </a:p>
          <a:p>
            <a:r>
              <a:rPr lang="en-US" altLang="zh-CN" dirty="0" smtClean="0"/>
              <a:t>     Classification and Regression Tree</a:t>
            </a:r>
          </a:p>
          <a:p>
            <a:endParaRPr lang="en-US" altLang="zh-CN" dirty="0" smtClean="0"/>
          </a:p>
          <a:p>
            <a:r>
              <a:rPr lang="en-US" altLang="zh-CN" dirty="0" smtClean="0"/>
              <a:t>Ensemble method </a:t>
            </a:r>
          </a:p>
          <a:p>
            <a:r>
              <a:rPr lang="en-US" altLang="zh-CN" dirty="0" smtClean="0"/>
              <a:t>     Bagging, Radom Forest and Boosting </a:t>
            </a:r>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Out-of-Bag </a:t>
            </a:r>
            <a:r>
              <a:rPr lang="en-US" dirty="0" smtClean="0"/>
              <a:t>Error Estimation</a:t>
            </a:r>
            <a:endParaRPr lang="zh-CN" altLang="en-US" dirty="0"/>
          </a:p>
        </p:txBody>
      </p:sp>
      <p:sp>
        <p:nvSpPr>
          <p:cNvPr id="3" name="内容占位符 2"/>
          <p:cNvSpPr>
            <a:spLocks noGrp="1"/>
          </p:cNvSpPr>
          <p:nvPr>
            <p:ph idx="1"/>
          </p:nvPr>
        </p:nvSpPr>
        <p:spPr/>
        <p:txBody>
          <a:bodyPr>
            <a:normAutofit/>
          </a:bodyPr>
          <a:lstStyle/>
          <a:p>
            <a:r>
              <a:rPr lang="en-US" dirty="0" smtClean="0"/>
              <a:t>It turns out that there is a very straightforward way to estimate the test error of a bagged model, without the need to perform cross-validation or the validation set approach. Recall that the key to bagging is that trees are repeatedly fit to bootstrapped subsets of the observations. One can show that on average, each bagged tree makes use of around two-thirds of the observations. The remaining one-third of the observations not used to fit a given bagged tree are referred to as the </a:t>
            </a:r>
            <a:r>
              <a:rPr lang="en-US" i="1" dirty="0" smtClean="0"/>
              <a:t>out-of-bag </a:t>
            </a:r>
            <a:r>
              <a:rPr lang="en-US" dirty="0" smtClean="0"/>
              <a:t>(OOB) observations. We can predict the response for the </a:t>
            </a:r>
            <a:r>
              <a:rPr lang="en-US" i="1" dirty="0" err="1" smtClean="0"/>
              <a:t>i</a:t>
            </a:r>
            <a:r>
              <a:rPr lang="en-US" dirty="0" err="1" smtClean="0"/>
              <a:t>th</a:t>
            </a:r>
            <a:r>
              <a:rPr lang="en-US" dirty="0" smtClean="0"/>
              <a:t> observation using each of the trees in which that observation was OOB.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Variable Importance Measures</a:t>
            </a:r>
            <a:endParaRPr lang="zh-CN" altLang="en-US" dirty="0"/>
          </a:p>
        </p:txBody>
      </p:sp>
      <p:sp>
        <p:nvSpPr>
          <p:cNvPr id="3" name="内容占位符 2"/>
          <p:cNvSpPr>
            <a:spLocks noGrp="1"/>
          </p:cNvSpPr>
          <p:nvPr>
            <p:ph idx="1"/>
          </p:nvPr>
        </p:nvSpPr>
        <p:spPr/>
        <p:txBody>
          <a:bodyPr/>
          <a:lstStyle/>
          <a:p>
            <a:r>
              <a:rPr lang="en-US" dirty="0" smtClean="0"/>
              <a:t>Although the collection of bagged trees is much more difficult to interpret than a single tree, one can obtain an overall summary of the importance of each predictor using the RSS (for bagging regression trees) or the </a:t>
            </a:r>
            <a:r>
              <a:rPr lang="en-US" dirty="0" err="1" smtClean="0"/>
              <a:t>Gini</a:t>
            </a:r>
            <a:r>
              <a:rPr lang="en-US" dirty="0" smtClean="0"/>
              <a:t> index</a:t>
            </a:r>
            <a:br>
              <a:rPr lang="en-US" dirty="0" smtClean="0"/>
            </a:br>
            <a:r>
              <a:rPr lang="en-US" dirty="0" smtClean="0"/>
              <a:t>(for bagging classification trees).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pic>
        <p:nvPicPr>
          <p:cNvPr id="9218" name="Picture 2"/>
          <p:cNvPicPr>
            <a:picLocks noChangeAspect="1" noChangeArrowheads="1"/>
          </p:cNvPicPr>
          <p:nvPr/>
        </p:nvPicPr>
        <p:blipFill>
          <a:blip r:embed="rId2"/>
          <a:srcRect/>
          <a:stretch>
            <a:fillRect/>
          </a:stretch>
        </p:blipFill>
        <p:spPr bwMode="auto">
          <a:xfrm>
            <a:off x="2670586" y="3571811"/>
            <a:ext cx="3382664" cy="328618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8.2.2 Random Forests</a:t>
            </a:r>
            <a:endParaRPr lang="zh-CN" altLang="en-US" dirty="0"/>
          </a:p>
        </p:txBody>
      </p:sp>
      <p:sp>
        <p:nvSpPr>
          <p:cNvPr id="3" name="内容占位符 2"/>
          <p:cNvSpPr>
            <a:spLocks noGrp="1"/>
          </p:cNvSpPr>
          <p:nvPr>
            <p:ph idx="1"/>
          </p:nvPr>
        </p:nvSpPr>
        <p:spPr/>
        <p:txBody>
          <a:bodyPr>
            <a:normAutofit/>
          </a:bodyPr>
          <a:lstStyle/>
          <a:p>
            <a:r>
              <a:rPr lang="en-US" i="1" dirty="0" smtClean="0"/>
              <a:t>Random forests </a:t>
            </a:r>
            <a:r>
              <a:rPr lang="en-US" dirty="0" smtClean="0"/>
              <a:t>provide an improvement over bagged trees by way of a small tweak that </a:t>
            </a:r>
            <a:r>
              <a:rPr lang="en-US" i="1" dirty="0" err="1" smtClean="0"/>
              <a:t>decorrelates</a:t>
            </a:r>
            <a:r>
              <a:rPr lang="en-US" i="1" dirty="0" smtClean="0"/>
              <a:t> </a:t>
            </a:r>
            <a:r>
              <a:rPr lang="en-US" dirty="0" smtClean="0"/>
              <a:t>the trees. As in bagging, we build a number of decision trees on bootstrapped training samples. </a:t>
            </a:r>
          </a:p>
          <a:p>
            <a:endParaRPr lang="en-US" dirty="0" smtClean="0"/>
          </a:p>
          <a:p>
            <a:r>
              <a:rPr lang="en-US" dirty="0" smtClean="0"/>
              <a:t>But when building these decision trees, each time a split in a tree is considered, </a:t>
            </a:r>
            <a:r>
              <a:rPr lang="en-US" i="1" dirty="0" smtClean="0"/>
              <a:t>a random sample of m predictors </a:t>
            </a:r>
            <a:r>
              <a:rPr lang="en-US" dirty="0" smtClean="0"/>
              <a:t>is chosen as split candidates from the full set of </a:t>
            </a:r>
            <a:r>
              <a:rPr lang="en-US" i="1" dirty="0" smtClean="0"/>
              <a:t>p </a:t>
            </a:r>
            <a:r>
              <a:rPr lang="en-US" dirty="0" smtClean="0"/>
              <a:t>predictors. A fresh sample of </a:t>
            </a:r>
            <a:r>
              <a:rPr lang="en-US" i="1" dirty="0" smtClean="0"/>
              <a:t>m </a:t>
            </a:r>
            <a:r>
              <a:rPr lang="en-US" dirty="0" smtClean="0"/>
              <a:t>predictors is taken at each split, and typically we choose </a:t>
            </a:r>
            <a:r>
              <a:rPr lang="en-US" i="1" dirty="0" smtClean="0"/>
              <a:t>m ≈ √p</a:t>
            </a:r>
            <a:r>
              <a:rPr lang="en-US" dirty="0" smtClean="0"/>
              <a:t>—that is, the number of predictors considered at each split is approximately equal to the square root of the total number of predictors.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8.2.3 Boosting</a:t>
            </a:r>
            <a:endParaRPr lang="zh-CN" altLang="en-US" dirty="0"/>
          </a:p>
        </p:txBody>
      </p:sp>
      <p:sp>
        <p:nvSpPr>
          <p:cNvPr id="3" name="内容占位符 2"/>
          <p:cNvSpPr>
            <a:spLocks noGrp="1"/>
          </p:cNvSpPr>
          <p:nvPr>
            <p:ph idx="1"/>
          </p:nvPr>
        </p:nvSpPr>
        <p:spPr/>
        <p:txBody>
          <a:bodyPr/>
          <a:lstStyle/>
          <a:p>
            <a:r>
              <a:rPr lang="en-US" dirty="0" smtClean="0"/>
              <a:t>Boosting works in a similar way, except that the trees are</a:t>
            </a:r>
            <a:br>
              <a:rPr lang="en-US" dirty="0" smtClean="0"/>
            </a:br>
            <a:r>
              <a:rPr lang="en-US" dirty="0" smtClean="0"/>
              <a:t>grown </a:t>
            </a:r>
            <a:r>
              <a:rPr lang="en-US" i="1" dirty="0" smtClean="0"/>
              <a:t>sequentially</a:t>
            </a:r>
            <a:r>
              <a:rPr lang="en-US" dirty="0" smtClean="0"/>
              <a:t>: each tree is grown using information from previously grown trees. Boosting does not involve bootstrap sampling; instead each tree is fit on a modified version of the original data set.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Fitting Classification Trees</a:t>
            </a:r>
            <a:endParaRPr lang="zh-CN" altLang="en-US" dirty="0"/>
          </a:p>
        </p:txBody>
      </p:sp>
      <p:sp>
        <p:nvSpPr>
          <p:cNvPr id="3" name="内容占位符 2"/>
          <p:cNvSpPr>
            <a:spLocks noGrp="1"/>
          </p:cNvSpPr>
          <p:nvPr>
            <p:ph idx="1"/>
          </p:nvPr>
        </p:nvSpPr>
        <p:spPr/>
        <p:txBody>
          <a:bodyPr>
            <a:normAutofit lnSpcReduction="10000"/>
          </a:bodyPr>
          <a:lstStyle/>
          <a:p>
            <a:r>
              <a:rPr lang="en-US" dirty="0" err="1" smtClean="0"/>
              <a:t>rm</a:t>
            </a:r>
            <a:r>
              <a:rPr lang="en-US" dirty="0" smtClean="0"/>
              <a:t>(list=</a:t>
            </a:r>
            <a:r>
              <a:rPr lang="en-US" dirty="0" err="1" smtClean="0"/>
              <a:t>ls</a:t>
            </a:r>
            <a:r>
              <a:rPr lang="en-US" dirty="0" smtClean="0"/>
              <a:t>())</a:t>
            </a:r>
          </a:p>
          <a:p>
            <a:r>
              <a:rPr lang="en-US" dirty="0" smtClean="0"/>
              <a:t>library (tree)</a:t>
            </a:r>
          </a:p>
          <a:p>
            <a:r>
              <a:rPr lang="en-US" dirty="0" smtClean="0"/>
              <a:t>library (ISLR )</a:t>
            </a:r>
          </a:p>
          <a:p>
            <a:r>
              <a:rPr lang="en-US" dirty="0" smtClean="0"/>
              <a:t>attach ( </a:t>
            </a:r>
            <a:r>
              <a:rPr lang="en-US" dirty="0" err="1" smtClean="0"/>
              <a:t>Carseats</a:t>
            </a:r>
            <a:r>
              <a:rPr lang="en-US" dirty="0" smtClean="0"/>
              <a:t> )</a:t>
            </a:r>
          </a:p>
          <a:p>
            <a:r>
              <a:rPr lang="en-US" dirty="0" smtClean="0"/>
              <a:t>High= </a:t>
            </a:r>
            <a:r>
              <a:rPr lang="en-US" dirty="0" err="1" smtClean="0"/>
              <a:t>ifelse</a:t>
            </a:r>
            <a:r>
              <a:rPr lang="en-US" dirty="0" smtClean="0"/>
              <a:t> (Sales &lt;=8 ," No"," Yes ")</a:t>
            </a:r>
          </a:p>
          <a:p>
            <a:r>
              <a:rPr lang="en-US" dirty="0" err="1" smtClean="0"/>
              <a:t>Carseats</a:t>
            </a:r>
            <a:r>
              <a:rPr lang="en-US" dirty="0" smtClean="0"/>
              <a:t> = </a:t>
            </a:r>
            <a:r>
              <a:rPr lang="en-US" dirty="0" err="1" smtClean="0"/>
              <a:t>data.frame</a:t>
            </a:r>
            <a:r>
              <a:rPr lang="en-US" dirty="0" smtClean="0"/>
              <a:t> (</a:t>
            </a:r>
            <a:r>
              <a:rPr lang="en-US" dirty="0" err="1" smtClean="0"/>
              <a:t>Carseats</a:t>
            </a:r>
            <a:r>
              <a:rPr lang="en-US" dirty="0" smtClean="0"/>
              <a:t> , High)</a:t>
            </a:r>
          </a:p>
          <a:p>
            <a:r>
              <a:rPr lang="en-US" dirty="0" err="1" smtClean="0"/>
              <a:t>tree.carseats</a:t>
            </a:r>
            <a:r>
              <a:rPr lang="en-US" dirty="0" smtClean="0"/>
              <a:t> = tree (High~.-Sales , </a:t>
            </a:r>
            <a:r>
              <a:rPr lang="en-US" dirty="0" err="1" smtClean="0"/>
              <a:t>Carseats</a:t>
            </a:r>
            <a:r>
              <a:rPr lang="en-US" dirty="0" smtClean="0"/>
              <a:t> )</a:t>
            </a:r>
          </a:p>
          <a:p>
            <a:r>
              <a:rPr lang="en-US" dirty="0" smtClean="0"/>
              <a:t>summary (</a:t>
            </a:r>
            <a:r>
              <a:rPr lang="en-US" dirty="0" err="1" smtClean="0"/>
              <a:t>tree.carseats</a:t>
            </a:r>
            <a:r>
              <a:rPr lang="en-US" dirty="0" smtClean="0"/>
              <a:t> )</a:t>
            </a:r>
          </a:p>
          <a:p>
            <a:endParaRPr lang="en-US" dirty="0" smtClean="0"/>
          </a:p>
          <a:p>
            <a:r>
              <a:rPr lang="en-US" dirty="0" smtClean="0"/>
              <a:t>plot(</a:t>
            </a:r>
            <a:r>
              <a:rPr lang="en-US" dirty="0" err="1" smtClean="0"/>
              <a:t>tree.carseats</a:t>
            </a:r>
            <a:r>
              <a:rPr lang="en-US" dirty="0" smtClean="0"/>
              <a:t> )</a:t>
            </a:r>
          </a:p>
          <a:p>
            <a:r>
              <a:rPr lang="en-US" dirty="0" smtClean="0"/>
              <a:t>text(</a:t>
            </a:r>
            <a:r>
              <a:rPr lang="en-US" dirty="0" err="1" smtClean="0"/>
              <a:t>tree.carseats</a:t>
            </a:r>
            <a:r>
              <a:rPr lang="en-US" dirty="0" smtClean="0"/>
              <a:t> ,pretty =0)</a:t>
            </a:r>
          </a:p>
          <a:p>
            <a:r>
              <a:rPr lang="en-US" dirty="0" err="1" smtClean="0"/>
              <a:t>tree.carseats</a:t>
            </a:r>
            <a:endParaRPr lang="en-US" dirty="0" smtClean="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Classification Trees (</a:t>
            </a:r>
            <a:r>
              <a:rPr lang="en-US" altLang="zh-CN" dirty="0" smtClean="0"/>
              <a:t>Training and testing)</a:t>
            </a:r>
            <a:endParaRPr lang="zh-CN" altLang="en-US" dirty="0"/>
          </a:p>
        </p:txBody>
      </p:sp>
      <p:sp>
        <p:nvSpPr>
          <p:cNvPr id="3" name="内容占位符 2"/>
          <p:cNvSpPr>
            <a:spLocks noGrp="1"/>
          </p:cNvSpPr>
          <p:nvPr>
            <p:ph idx="1"/>
          </p:nvPr>
        </p:nvSpPr>
        <p:spPr/>
        <p:txBody>
          <a:bodyPr>
            <a:normAutofit fontScale="85000" lnSpcReduction="20000"/>
          </a:bodyPr>
          <a:lstStyle/>
          <a:p>
            <a:r>
              <a:rPr lang="en-US" dirty="0" err="1" smtClean="0"/>
              <a:t>rm</a:t>
            </a:r>
            <a:r>
              <a:rPr lang="en-US" dirty="0" smtClean="0"/>
              <a:t>(list=</a:t>
            </a:r>
            <a:r>
              <a:rPr lang="en-US" dirty="0" err="1" smtClean="0"/>
              <a:t>ls</a:t>
            </a:r>
            <a:r>
              <a:rPr lang="en-US" dirty="0" smtClean="0"/>
              <a:t>())</a:t>
            </a:r>
          </a:p>
          <a:p>
            <a:r>
              <a:rPr lang="en-US" dirty="0" smtClean="0"/>
              <a:t>library (tree)</a:t>
            </a:r>
          </a:p>
          <a:p>
            <a:r>
              <a:rPr lang="en-US" dirty="0" smtClean="0"/>
              <a:t>library (ISLR )</a:t>
            </a:r>
          </a:p>
          <a:p>
            <a:r>
              <a:rPr lang="en-US" dirty="0" smtClean="0"/>
              <a:t>attach ( </a:t>
            </a:r>
            <a:r>
              <a:rPr lang="en-US" dirty="0" err="1" smtClean="0"/>
              <a:t>Carseats</a:t>
            </a:r>
            <a:r>
              <a:rPr lang="en-US" dirty="0" smtClean="0"/>
              <a:t> )</a:t>
            </a:r>
          </a:p>
          <a:p>
            <a:r>
              <a:rPr lang="en-US" dirty="0" smtClean="0"/>
              <a:t>High= </a:t>
            </a:r>
            <a:r>
              <a:rPr lang="en-US" dirty="0" err="1" smtClean="0"/>
              <a:t>ifelse</a:t>
            </a:r>
            <a:r>
              <a:rPr lang="en-US" dirty="0" smtClean="0"/>
              <a:t> (Sales &lt;=8 ," No"," Yes ")</a:t>
            </a:r>
          </a:p>
          <a:p>
            <a:r>
              <a:rPr lang="en-US" dirty="0" err="1" smtClean="0"/>
              <a:t>Carseats</a:t>
            </a:r>
            <a:r>
              <a:rPr lang="en-US" dirty="0" smtClean="0"/>
              <a:t> = </a:t>
            </a:r>
            <a:r>
              <a:rPr lang="en-US" dirty="0" err="1" smtClean="0"/>
              <a:t>data.frame</a:t>
            </a:r>
            <a:r>
              <a:rPr lang="en-US" dirty="0" smtClean="0"/>
              <a:t> (</a:t>
            </a:r>
            <a:r>
              <a:rPr lang="en-US" dirty="0" err="1" smtClean="0"/>
              <a:t>Carseats</a:t>
            </a:r>
            <a:r>
              <a:rPr lang="en-US" dirty="0" smtClean="0"/>
              <a:t> , High)</a:t>
            </a:r>
          </a:p>
          <a:p>
            <a:endParaRPr lang="en-US" dirty="0" smtClean="0"/>
          </a:p>
          <a:p>
            <a:r>
              <a:rPr lang="en-US" dirty="0" err="1" smtClean="0"/>
              <a:t>set.seed</a:t>
            </a:r>
            <a:r>
              <a:rPr lang="en-US" dirty="0" smtClean="0"/>
              <a:t> (2)</a:t>
            </a:r>
          </a:p>
          <a:p>
            <a:r>
              <a:rPr lang="en-US" dirty="0" smtClean="0"/>
              <a:t>train = sample (1: </a:t>
            </a:r>
            <a:r>
              <a:rPr lang="en-US" dirty="0" err="1" smtClean="0"/>
              <a:t>nrow</a:t>
            </a:r>
            <a:r>
              <a:rPr lang="en-US" dirty="0" smtClean="0"/>
              <a:t>( </a:t>
            </a:r>
            <a:r>
              <a:rPr lang="en-US" dirty="0" err="1" smtClean="0"/>
              <a:t>Carseats</a:t>
            </a:r>
            <a:r>
              <a:rPr lang="en-US" dirty="0" smtClean="0"/>
              <a:t> ), 200)</a:t>
            </a:r>
          </a:p>
          <a:p>
            <a:r>
              <a:rPr lang="en-US" dirty="0" err="1" smtClean="0"/>
              <a:t>Carseats.test</a:t>
            </a:r>
            <a:r>
              <a:rPr lang="en-US" dirty="0" smtClean="0"/>
              <a:t>= </a:t>
            </a:r>
            <a:r>
              <a:rPr lang="en-US" dirty="0" err="1" smtClean="0"/>
              <a:t>Carseats</a:t>
            </a:r>
            <a:r>
              <a:rPr lang="en-US" dirty="0" smtClean="0"/>
              <a:t> [-train ,]</a:t>
            </a:r>
          </a:p>
          <a:p>
            <a:r>
              <a:rPr lang="en-US" dirty="0" err="1" smtClean="0"/>
              <a:t>High.test</a:t>
            </a:r>
            <a:r>
              <a:rPr lang="en-US" dirty="0" smtClean="0"/>
              <a:t> =High[- train ]</a:t>
            </a:r>
          </a:p>
          <a:p>
            <a:r>
              <a:rPr lang="en-US" dirty="0" err="1" smtClean="0"/>
              <a:t>tree.carseats</a:t>
            </a:r>
            <a:r>
              <a:rPr lang="en-US" dirty="0" smtClean="0"/>
              <a:t> =tree (High~.-Sales , </a:t>
            </a:r>
            <a:r>
              <a:rPr lang="en-US" dirty="0" err="1" smtClean="0"/>
              <a:t>Carseats</a:t>
            </a:r>
            <a:r>
              <a:rPr lang="en-US" dirty="0" smtClean="0"/>
              <a:t> , subset =train )</a:t>
            </a:r>
          </a:p>
          <a:p>
            <a:r>
              <a:rPr lang="en-US" dirty="0" err="1" smtClean="0"/>
              <a:t>tree.pred</a:t>
            </a:r>
            <a:r>
              <a:rPr lang="en-US" dirty="0" smtClean="0"/>
              <a:t> = predict ( </a:t>
            </a:r>
            <a:r>
              <a:rPr lang="en-US" dirty="0" err="1" smtClean="0"/>
              <a:t>tree.carseats</a:t>
            </a:r>
            <a:r>
              <a:rPr lang="en-US" dirty="0" smtClean="0"/>
              <a:t> , </a:t>
            </a:r>
            <a:r>
              <a:rPr lang="en-US" dirty="0" err="1" smtClean="0"/>
              <a:t>Carseats.test</a:t>
            </a:r>
            <a:r>
              <a:rPr lang="en-US" dirty="0" smtClean="0"/>
              <a:t> ,type ="class")</a:t>
            </a:r>
          </a:p>
          <a:p>
            <a:r>
              <a:rPr lang="en-US" dirty="0" smtClean="0"/>
              <a:t>table (</a:t>
            </a:r>
            <a:r>
              <a:rPr lang="en-US" dirty="0" err="1" smtClean="0"/>
              <a:t>tree.pred</a:t>
            </a:r>
            <a:r>
              <a:rPr lang="en-US" dirty="0" smtClean="0"/>
              <a:t> ,</a:t>
            </a:r>
            <a:r>
              <a:rPr lang="en-US" dirty="0" err="1" smtClean="0"/>
              <a:t>High.test</a:t>
            </a:r>
            <a:r>
              <a:rPr lang="en-US" dirty="0" smtClean="0"/>
              <a:t>)</a:t>
            </a:r>
          </a:p>
          <a:p>
            <a:r>
              <a:rPr lang="en-US" dirty="0" smtClean="0"/>
              <a:t>(86+57) /200</a:t>
            </a:r>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492624"/>
            <a:ext cx="8444753" cy="4984375"/>
          </a:xfrm>
        </p:spPr>
        <p:txBody>
          <a:bodyPr>
            <a:normAutofit/>
          </a:bodyPr>
          <a:lstStyle/>
          <a:p>
            <a:r>
              <a:rPr lang="en-US" dirty="0" err="1" smtClean="0"/>
              <a:t>set.seed</a:t>
            </a:r>
            <a:r>
              <a:rPr lang="en-US" dirty="0" smtClean="0"/>
              <a:t> (3)</a:t>
            </a:r>
          </a:p>
          <a:p>
            <a:r>
              <a:rPr lang="en-US" dirty="0" err="1" smtClean="0"/>
              <a:t>cv.carseats</a:t>
            </a:r>
            <a:r>
              <a:rPr lang="en-US" dirty="0" smtClean="0"/>
              <a:t> = </a:t>
            </a:r>
            <a:r>
              <a:rPr lang="en-US" dirty="0" err="1" smtClean="0"/>
              <a:t>cv.tree</a:t>
            </a:r>
            <a:r>
              <a:rPr lang="en-US" dirty="0" smtClean="0"/>
              <a:t>(</a:t>
            </a:r>
            <a:r>
              <a:rPr lang="en-US" dirty="0" err="1" smtClean="0"/>
              <a:t>tree.carseats</a:t>
            </a:r>
            <a:r>
              <a:rPr lang="en-US" dirty="0" smtClean="0"/>
              <a:t> ,FUN = </a:t>
            </a:r>
            <a:r>
              <a:rPr lang="en-US" dirty="0" err="1" smtClean="0"/>
              <a:t>prune.misclass</a:t>
            </a:r>
            <a:r>
              <a:rPr lang="en-US" dirty="0" smtClean="0"/>
              <a:t> )</a:t>
            </a:r>
          </a:p>
          <a:p>
            <a:r>
              <a:rPr lang="en-US" dirty="0" err="1" smtClean="0"/>
              <a:t>cv.carseats</a:t>
            </a:r>
            <a:endParaRPr lang="en-US" dirty="0" smtClean="0"/>
          </a:p>
          <a:p>
            <a:r>
              <a:rPr lang="en-US" dirty="0" err="1" smtClean="0"/>
              <a:t>prune.carseats</a:t>
            </a:r>
            <a:r>
              <a:rPr lang="en-US" dirty="0" smtClean="0"/>
              <a:t> = </a:t>
            </a:r>
            <a:r>
              <a:rPr lang="en-US" dirty="0" err="1" smtClean="0"/>
              <a:t>prune.misclass</a:t>
            </a:r>
            <a:r>
              <a:rPr lang="en-US" dirty="0" smtClean="0"/>
              <a:t> ( </a:t>
            </a:r>
            <a:r>
              <a:rPr lang="en-US" dirty="0" err="1" smtClean="0"/>
              <a:t>tree.carseats</a:t>
            </a:r>
            <a:r>
              <a:rPr lang="en-US" dirty="0" smtClean="0"/>
              <a:t> , best =9)</a:t>
            </a:r>
          </a:p>
          <a:p>
            <a:endParaRPr lang="en-US" dirty="0" smtClean="0"/>
          </a:p>
          <a:p>
            <a:r>
              <a:rPr lang="en-US" dirty="0" err="1" smtClean="0"/>
              <a:t>tree.pred</a:t>
            </a:r>
            <a:r>
              <a:rPr lang="en-US" dirty="0" smtClean="0"/>
              <a:t> = predict ( </a:t>
            </a:r>
            <a:r>
              <a:rPr lang="en-US" dirty="0" err="1" smtClean="0"/>
              <a:t>prune.carseats</a:t>
            </a:r>
            <a:r>
              <a:rPr lang="en-US" dirty="0" smtClean="0"/>
              <a:t> , </a:t>
            </a:r>
            <a:r>
              <a:rPr lang="en-US" dirty="0" err="1" smtClean="0"/>
              <a:t>Carseats.test</a:t>
            </a:r>
            <a:r>
              <a:rPr lang="en-US" dirty="0" smtClean="0"/>
              <a:t> , type ="class")</a:t>
            </a:r>
          </a:p>
          <a:p>
            <a:r>
              <a:rPr lang="en-US" dirty="0" smtClean="0"/>
              <a:t>table ( </a:t>
            </a:r>
            <a:r>
              <a:rPr lang="en-US" dirty="0" err="1" smtClean="0"/>
              <a:t>tree.pred</a:t>
            </a:r>
            <a:r>
              <a:rPr lang="en-US" dirty="0" smtClean="0"/>
              <a:t> ,</a:t>
            </a:r>
            <a:r>
              <a:rPr lang="en-US" dirty="0" err="1" smtClean="0"/>
              <a:t>High.test</a:t>
            </a:r>
            <a:r>
              <a:rPr lang="en-US" dirty="0" smtClean="0"/>
              <a:t>)</a:t>
            </a:r>
          </a:p>
          <a:p>
            <a:endParaRPr lang="en-US" dirty="0" smtClean="0"/>
          </a:p>
          <a:p>
            <a:r>
              <a:rPr lang="en-US" dirty="0" smtClean="0"/>
              <a:t>(94+60) /200</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sp>
        <p:nvSpPr>
          <p:cNvPr id="8" name="标题 1"/>
          <p:cNvSpPr>
            <a:spLocks noGrp="1"/>
          </p:cNvSpPr>
          <p:nvPr>
            <p:ph type="title"/>
          </p:nvPr>
        </p:nvSpPr>
        <p:spPr>
          <a:xfrm>
            <a:off x="457200" y="347472"/>
            <a:ext cx="8229600" cy="990600"/>
          </a:xfrm>
        </p:spPr>
        <p:txBody>
          <a:bodyPr>
            <a:normAutofit fontScale="90000"/>
          </a:bodyPr>
          <a:lstStyle/>
          <a:p>
            <a:r>
              <a:rPr lang="en-US" i="1" dirty="0" smtClean="0"/>
              <a:t>Prune the tree(</a:t>
            </a:r>
            <a:r>
              <a:rPr lang="zh-CN" altLang="en-US" i="1" dirty="0" smtClean="0"/>
              <a:t>接上一页的</a:t>
            </a:r>
            <a:r>
              <a:rPr lang="en-US" dirty="0" err="1" smtClean="0"/>
              <a:t>tree.carseats</a:t>
            </a:r>
            <a:r>
              <a:rPr lang="en-US" i="1" dirty="0" smtClean="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Fitting Regression Trees</a:t>
            </a:r>
            <a:endParaRPr lang="zh-CN" altLang="en-US" dirty="0"/>
          </a:p>
        </p:txBody>
      </p:sp>
      <p:sp>
        <p:nvSpPr>
          <p:cNvPr id="3" name="内容占位符 2"/>
          <p:cNvSpPr>
            <a:spLocks noGrp="1"/>
          </p:cNvSpPr>
          <p:nvPr>
            <p:ph idx="1"/>
          </p:nvPr>
        </p:nvSpPr>
        <p:spPr/>
        <p:txBody>
          <a:bodyPr/>
          <a:lstStyle/>
          <a:p>
            <a:r>
              <a:rPr lang="en-US" dirty="0" smtClean="0"/>
              <a:t>library (MASS )</a:t>
            </a:r>
          </a:p>
          <a:p>
            <a:r>
              <a:rPr lang="en-US" dirty="0" err="1" smtClean="0"/>
              <a:t>set.seed</a:t>
            </a:r>
            <a:r>
              <a:rPr lang="en-US" dirty="0" smtClean="0"/>
              <a:t> (1)</a:t>
            </a:r>
          </a:p>
          <a:p>
            <a:r>
              <a:rPr lang="en-US" dirty="0" smtClean="0"/>
              <a:t>train = sample (1: </a:t>
            </a:r>
            <a:r>
              <a:rPr lang="en-US" dirty="0" err="1" smtClean="0"/>
              <a:t>nrow</a:t>
            </a:r>
            <a:r>
              <a:rPr lang="en-US" dirty="0" smtClean="0"/>
              <a:t> ( Boston ), </a:t>
            </a:r>
            <a:r>
              <a:rPr lang="en-US" dirty="0" err="1" smtClean="0"/>
              <a:t>nrow</a:t>
            </a:r>
            <a:r>
              <a:rPr lang="en-US" dirty="0" smtClean="0"/>
              <a:t>( Boston )/2)</a:t>
            </a:r>
          </a:p>
          <a:p>
            <a:r>
              <a:rPr lang="en-US" dirty="0" err="1" smtClean="0"/>
              <a:t>tree.boston</a:t>
            </a:r>
            <a:r>
              <a:rPr lang="en-US" dirty="0" smtClean="0"/>
              <a:t> = tree(</a:t>
            </a:r>
            <a:r>
              <a:rPr lang="en-US" dirty="0" err="1" smtClean="0"/>
              <a:t>medv~.,Boston</a:t>
            </a:r>
            <a:r>
              <a:rPr lang="en-US" dirty="0" smtClean="0"/>
              <a:t> , subset = train )</a:t>
            </a:r>
          </a:p>
          <a:p>
            <a:r>
              <a:rPr lang="en-US" dirty="0" smtClean="0"/>
              <a:t>summary (</a:t>
            </a:r>
            <a:r>
              <a:rPr lang="en-US" dirty="0" err="1" smtClean="0"/>
              <a:t>tree.boston</a:t>
            </a:r>
            <a:r>
              <a:rPr lang="en-US" dirty="0" smtClean="0"/>
              <a:t> )</a:t>
            </a:r>
          </a:p>
          <a:p>
            <a:endParaRPr lang="en-US" dirty="0" smtClean="0"/>
          </a:p>
          <a:p>
            <a:r>
              <a:rPr lang="en-US" dirty="0" smtClean="0"/>
              <a:t>plot(</a:t>
            </a:r>
            <a:r>
              <a:rPr lang="en-US" dirty="0" err="1" smtClean="0"/>
              <a:t>tree.boston</a:t>
            </a:r>
            <a:r>
              <a:rPr lang="en-US" dirty="0" smtClean="0"/>
              <a:t> )</a:t>
            </a:r>
          </a:p>
          <a:p>
            <a:r>
              <a:rPr lang="en-US" dirty="0" smtClean="0"/>
              <a:t>text(</a:t>
            </a:r>
            <a:r>
              <a:rPr lang="en-US" dirty="0" err="1" smtClean="0"/>
              <a:t>tree.boston</a:t>
            </a:r>
            <a:r>
              <a:rPr lang="en-US" dirty="0" smtClean="0"/>
              <a:t> , pretty =0)</a:t>
            </a:r>
          </a:p>
          <a:p>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Bagging</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rm</a:t>
            </a:r>
            <a:r>
              <a:rPr lang="en-US" dirty="0" smtClean="0"/>
              <a:t>(list=</a:t>
            </a:r>
            <a:r>
              <a:rPr lang="en-US" dirty="0" err="1" smtClean="0"/>
              <a:t>ls</a:t>
            </a:r>
            <a:r>
              <a:rPr lang="en-US" dirty="0" smtClean="0"/>
              <a:t>())</a:t>
            </a:r>
          </a:p>
          <a:p>
            <a:r>
              <a:rPr lang="en-US" dirty="0" smtClean="0"/>
              <a:t>library (</a:t>
            </a:r>
            <a:r>
              <a:rPr lang="en-US" dirty="0" err="1" smtClean="0"/>
              <a:t>randomForest</a:t>
            </a:r>
            <a:r>
              <a:rPr lang="en-US" dirty="0" smtClean="0"/>
              <a:t>)</a:t>
            </a:r>
          </a:p>
          <a:p>
            <a:r>
              <a:rPr lang="en-US" dirty="0" err="1" smtClean="0"/>
              <a:t>set.seed</a:t>
            </a:r>
            <a:r>
              <a:rPr lang="en-US" dirty="0" smtClean="0"/>
              <a:t> (1)</a:t>
            </a:r>
          </a:p>
          <a:p>
            <a:r>
              <a:rPr lang="en-US" dirty="0" smtClean="0"/>
              <a:t>train = sample (1: </a:t>
            </a:r>
            <a:r>
              <a:rPr lang="en-US" dirty="0" err="1" smtClean="0"/>
              <a:t>nrow</a:t>
            </a:r>
            <a:r>
              <a:rPr lang="en-US" dirty="0" smtClean="0"/>
              <a:t> ( Boston ), </a:t>
            </a:r>
            <a:r>
              <a:rPr lang="en-US" dirty="0" err="1" smtClean="0"/>
              <a:t>nrow</a:t>
            </a:r>
            <a:r>
              <a:rPr lang="en-US" dirty="0" smtClean="0"/>
              <a:t>( Boston )/2)</a:t>
            </a:r>
          </a:p>
          <a:p>
            <a:r>
              <a:rPr lang="en-US" dirty="0" err="1" smtClean="0"/>
              <a:t>boston.test</a:t>
            </a:r>
            <a:r>
              <a:rPr lang="en-US" dirty="0" smtClean="0"/>
              <a:t>= Boston [-train ,"</a:t>
            </a:r>
            <a:r>
              <a:rPr lang="en-US" dirty="0" err="1" smtClean="0"/>
              <a:t>medv</a:t>
            </a:r>
            <a:r>
              <a:rPr lang="en-US" dirty="0" smtClean="0"/>
              <a:t>"]</a:t>
            </a:r>
          </a:p>
          <a:p>
            <a:pPr>
              <a:buNone/>
            </a:pPr>
            <a:endParaRPr lang="en-US" dirty="0" smtClean="0"/>
          </a:p>
          <a:p>
            <a:r>
              <a:rPr lang="en-US" dirty="0" err="1" smtClean="0"/>
              <a:t>bag.boston</a:t>
            </a:r>
            <a:r>
              <a:rPr lang="en-US" dirty="0" smtClean="0"/>
              <a:t> = </a:t>
            </a:r>
            <a:r>
              <a:rPr lang="en-US" dirty="0" err="1" smtClean="0"/>
              <a:t>randomForest</a:t>
            </a:r>
            <a:r>
              <a:rPr lang="en-US" dirty="0" smtClean="0"/>
              <a:t>( </a:t>
            </a:r>
            <a:r>
              <a:rPr lang="en-US" dirty="0" err="1" smtClean="0"/>
              <a:t>medv</a:t>
            </a:r>
            <a:r>
              <a:rPr lang="en-US" dirty="0" smtClean="0"/>
              <a:t>~., data= Boston , subset =train, </a:t>
            </a:r>
            <a:r>
              <a:rPr lang="en-US" dirty="0" err="1" smtClean="0"/>
              <a:t>mtry</a:t>
            </a:r>
            <a:r>
              <a:rPr lang="en-US" dirty="0" smtClean="0"/>
              <a:t> =13, importance =TRUE )</a:t>
            </a:r>
          </a:p>
          <a:p>
            <a:r>
              <a:rPr lang="en-US" dirty="0" err="1" smtClean="0"/>
              <a:t>bag.boston</a:t>
            </a:r>
            <a:endParaRPr lang="en-US" dirty="0" smtClean="0"/>
          </a:p>
          <a:p>
            <a:r>
              <a:rPr lang="en-US" dirty="0" smtClean="0"/>
              <a:t>yhat.bag = predict (</a:t>
            </a:r>
            <a:r>
              <a:rPr lang="en-US" dirty="0" err="1" smtClean="0"/>
              <a:t>bag.boston</a:t>
            </a:r>
            <a:r>
              <a:rPr lang="en-US" dirty="0" smtClean="0"/>
              <a:t> , </a:t>
            </a:r>
            <a:r>
              <a:rPr lang="en-US" dirty="0" err="1" smtClean="0"/>
              <a:t>newdata</a:t>
            </a:r>
            <a:r>
              <a:rPr lang="en-US" dirty="0" smtClean="0"/>
              <a:t> = Boston [-train ,])</a:t>
            </a:r>
          </a:p>
          <a:p>
            <a:r>
              <a:rPr lang="en-US" dirty="0" smtClean="0"/>
              <a:t>plot(yhat.bag , </a:t>
            </a:r>
            <a:r>
              <a:rPr lang="en-US" dirty="0" err="1" smtClean="0"/>
              <a:t>boston.test</a:t>
            </a:r>
            <a:r>
              <a:rPr lang="en-US" dirty="0" smtClean="0"/>
              <a:t>)</a:t>
            </a:r>
          </a:p>
          <a:p>
            <a:r>
              <a:rPr lang="en-US" dirty="0" err="1" smtClean="0"/>
              <a:t>abline</a:t>
            </a:r>
            <a:r>
              <a:rPr lang="en-US" dirty="0" smtClean="0"/>
              <a:t> (0 ,1)</a:t>
            </a:r>
          </a:p>
          <a:p>
            <a:r>
              <a:rPr lang="en-US" dirty="0" smtClean="0"/>
              <a:t>mean (( yhat.bag - </a:t>
            </a:r>
            <a:r>
              <a:rPr lang="en-US" dirty="0" err="1" smtClean="0"/>
              <a:t>boston.test</a:t>
            </a:r>
            <a:r>
              <a:rPr lang="en-US" dirty="0" smtClean="0"/>
              <a:t>)^2)</a:t>
            </a:r>
          </a:p>
          <a:p>
            <a:r>
              <a:rPr lang="en-US" dirty="0" smtClean="0"/>
              <a:t>importance (</a:t>
            </a:r>
            <a:r>
              <a:rPr lang="en-US" dirty="0" err="1" smtClean="0"/>
              <a:t>bag.boston</a:t>
            </a:r>
            <a:r>
              <a:rPr lang="en-US" dirty="0" smtClean="0"/>
              <a:t> )</a:t>
            </a:r>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i="1" dirty="0" smtClean="0"/>
              <a:t>Random Forests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rm</a:t>
            </a:r>
            <a:r>
              <a:rPr lang="en-US" dirty="0" smtClean="0"/>
              <a:t>(list=</a:t>
            </a:r>
            <a:r>
              <a:rPr lang="en-US" dirty="0" err="1" smtClean="0"/>
              <a:t>ls</a:t>
            </a:r>
            <a:r>
              <a:rPr lang="en-US" dirty="0" smtClean="0"/>
              <a:t>())</a:t>
            </a:r>
          </a:p>
          <a:p>
            <a:r>
              <a:rPr lang="en-US" dirty="0" smtClean="0"/>
              <a:t>library (</a:t>
            </a:r>
            <a:r>
              <a:rPr lang="en-US" dirty="0" err="1" smtClean="0"/>
              <a:t>randomForest</a:t>
            </a:r>
            <a:r>
              <a:rPr lang="en-US" dirty="0" smtClean="0"/>
              <a:t>)</a:t>
            </a:r>
          </a:p>
          <a:p>
            <a:r>
              <a:rPr lang="en-US" dirty="0" err="1" smtClean="0"/>
              <a:t>set.seed</a:t>
            </a:r>
            <a:r>
              <a:rPr lang="en-US" dirty="0" smtClean="0"/>
              <a:t> (1)</a:t>
            </a:r>
          </a:p>
          <a:p>
            <a:r>
              <a:rPr lang="en-US" dirty="0" smtClean="0"/>
              <a:t>train = sample (1: </a:t>
            </a:r>
            <a:r>
              <a:rPr lang="en-US" dirty="0" err="1" smtClean="0"/>
              <a:t>nrow</a:t>
            </a:r>
            <a:r>
              <a:rPr lang="en-US" dirty="0" smtClean="0"/>
              <a:t> ( Boston ), </a:t>
            </a:r>
            <a:r>
              <a:rPr lang="en-US" dirty="0" err="1" smtClean="0"/>
              <a:t>nrow</a:t>
            </a:r>
            <a:r>
              <a:rPr lang="en-US" dirty="0" smtClean="0"/>
              <a:t>( Boston )/2)</a:t>
            </a:r>
          </a:p>
          <a:p>
            <a:r>
              <a:rPr lang="en-US" dirty="0" err="1" smtClean="0"/>
              <a:t>boston.test</a:t>
            </a:r>
            <a:r>
              <a:rPr lang="en-US" dirty="0" smtClean="0"/>
              <a:t>= Boston [-train ,"</a:t>
            </a:r>
            <a:r>
              <a:rPr lang="en-US" dirty="0" err="1" smtClean="0"/>
              <a:t>medv</a:t>
            </a:r>
            <a:r>
              <a:rPr lang="en-US" dirty="0" smtClean="0"/>
              <a:t>"]</a:t>
            </a:r>
          </a:p>
          <a:p>
            <a:pPr>
              <a:buNone/>
            </a:pPr>
            <a:endParaRPr lang="en-US" dirty="0" smtClean="0"/>
          </a:p>
          <a:p>
            <a:r>
              <a:rPr lang="en-US" dirty="0" err="1" smtClean="0"/>
              <a:t>rf.boston</a:t>
            </a:r>
            <a:r>
              <a:rPr lang="en-US" dirty="0" smtClean="0"/>
              <a:t> = </a:t>
            </a:r>
            <a:r>
              <a:rPr lang="en-US" dirty="0" err="1" smtClean="0"/>
              <a:t>randomForest</a:t>
            </a:r>
            <a:r>
              <a:rPr lang="en-US" dirty="0" smtClean="0"/>
              <a:t>( </a:t>
            </a:r>
            <a:r>
              <a:rPr lang="en-US" dirty="0" err="1" smtClean="0"/>
              <a:t>medv</a:t>
            </a:r>
            <a:r>
              <a:rPr lang="en-US" dirty="0" smtClean="0"/>
              <a:t>~., data= Boston , subset =train, </a:t>
            </a:r>
            <a:r>
              <a:rPr lang="en-US" dirty="0" err="1" smtClean="0"/>
              <a:t>mtry</a:t>
            </a:r>
            <a:r>
              <a:rPr lang="en-US" dirty="0" smtClean="0"/>
              <a:t> =6, importance =TRUE )</a:t>
            </a:r>
          </a:p>
          <a:p>
            <a:r>
              <a:rPr lang="en-US" dirty="0" err="1" smtClean="0"/>
              <a:t>rf.boston</a:t>
            </a:r>
            <a:endParaRPr lang="en-US" dirty="0" smtClean="0"/>
          </a:p>
          <a:p>
            <a:r>
              <a:rPr lang="en-US" dirty="0" smtClean="0"/>
              <a:t>yhat.bag = predict (</a:t>
            </a:r>
            <a:r>
              <a:rPr lang="en-US" dirty="0" err="1" smtClean="0"/>
              <a:t>rf.boston</a:t>
            </a:r>
            <a:r>
              <a:rPr lang="en-US" dirty="0" smtClean="0"/>
              <a:t> , </a:t>
            </a:r>
            <a:r>
              <a:rPr lang="en-US" dirty="0" err="1" smtClean="0"/>
              <a:t>newdata</a:t>
            </a:r>
            <a:r>
              <a:rPr lang="en-US" dirty="0" smtClean="0"/>
              <a:t> = Boston [-train ,])</a:t>
            </a:r>
          </a:p>
          <a:p>
            <a:r>
              <a:rPr lang="en-US" dirty="0" smtClean="0"/>
              <a:t>plot(yhat.bag , </a:t>
            </a:r>
            <a:r>
              <a:rPr lang="en-US" dirty="0" err="1" smtClean="0"/>
              <a:t>boston.test</a:t>
            </a:r>
            <a:r>
              <a:rPr lang="en-US" dirty="0" smtClean="0"/>
              <a:t>)</a:t>
            </a:r>
          </a:p>
          <a:p>
            <a:r>
              <a:rPr lang="en-US" dirty="0" err="1" smtClean="0"/>
              <a:t>abline</a:t>
            </a:r>
            <a:r>
              <a:rPr lang="en-US" dirty="0" smtClean="0"/>
              <a:t> (0 ,1)</a:t>
            </a:r>
          </a:p>
          <a:p>
            <a:r>
              <a:rPr lang="en-US" dirty="0" smtClean="0"/>
              <a:t>mean (( yhat.bag - </a:t>
            </a:r>
            <a:r>
              <a:rPr lang="en-US" dirty="0" err="1" smtClean="0"/>
              <a:t>boston.test</a:t>
            </a:r>
            <a:r>
              <a:rPr lang="en-US" dirty="0" smtClean="0"/>
              <a:t>)^2)</a:t>
            </a:r>
          </a:p>
          <a:p>
            <a:r>
              <a:rPr lang="en-US" dirty="0" smtClean="0"/>
              <a:t>importance (</a:t>
            </a:r>
            <a:r>
              <a:rPr lang="en-US" dirty="0" err="1" smtClean="0"/>
              <a:t>rf.boston</a:t>
            </a:r>
            <a:r>
              <a:rPr lang="en-US" dirty="0" smtClean="0"/>
              <a:t> )</a:t>
            </a:r>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8.1 The Basics of Decision Trees</a:t>
            </a:r>
            <a:endParaRPr lang="zh-CN" altLang="en-US" dirty="0"/>
          </a:p>
        </p:txBody>
      </p:sp>
      <p:sp>
        <p:nvSpPr>
          <p:cNvPr id="3" name="内容占位符 2"/>
          <p:cNvSpPr>
            <a:spLocks noGrp="1"/>
          </p:cNvSpPr>
          <p:nvPr>
            <p:ph idx="1"/>
          </p:nvPr>
        </p:nvSpPr>
        <p:spPr/>
        <p:txBody>
          <a:bodyPr>
            <a:normAutofit fontScale="92500"/>
          </a:bodyPr>
          <a:lstStyle/>
          <a:p>
            <a:r>
              <a:rPr lang="en-US" dirty="0" smtClean="0"/>
              <a:t>In this chapter, we describe </a:t>
            </a:r>
            <a:r>
              <a:rPr lang="en-US" i="1" dirty="0" smtClean="0"/>
              <a:t>tree-based </a:t>
            </a:r>
            <a:r>
              <a:rPr lang="en-US" dirty="0" smtClean="0"/>
              <a:t>methods for regression and classification. These involve </a:t>
            </a:r>
            <a:r>
              <a:rPr lang="en-US" i="1" dirty="0" smtClean="0"/>
              <a:t>stratifying </a:t>
            </a:r>
            <a:r>
              <a:rPr lang="en-US" dirty="0" smtClean="0"/>
              <a:t>or </a:t>
            </a:r>
            <a:r>
              <a:rPr lang="en-US" i="1" dirty="0" smtClean="0"/>
              <a:t>segmenting </a:t>
            </a:r>
            <a:r>
              <a:rPr lang="en-US" dirty="0" smtClean="0"/>
              <a:t>the predictor space into a number of simple regions. </a:t>
            </a:r>
          </a:p>
          <a:p>
            <a:endParaRPr lang="en-US" dirty="0" smtClean="0"/>
          </a:p>
          <a:p>
            <a:r>
              <a:rPr lang="en-US" dirty="0" smtClean="0"/>
              <a:t>In order to make a prediction for a given observation, we typically use the mean or the mode of the training observations in the region to which it belongs. </a:t>
            </a:r>
          </a:p>
          <a:p>
            <a:endParaRPr lang="en-US" dirty="0" smtClean="0"/>
          </a:p>
          <a:p>
            <a:r>
              <a:rPr lang="en-US" dirty="0" smtClean="0"/>
              <a:t>Since the set of splitting rules used to segment the predictor space can be summarized in a tree, these types of approaches are known as </a:t>
            </a:r>
            <a:r>
              <a:rPr lang="en-US" i="1" dirty="0" smtClean="0"/>
              <a:t>decision tree </a:t>
            </a:r>
            <a:r>
              <a:rPr lang="en-US" dirty="0" smtClean="0"/>
              <a:t>methods.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Boosting</a:t>
            </a:r>
            <a:endParaRPr lang="zh-CN" altLang="en-US" dirty="0"/>
          </a:p>
        </p:txBody>
      </p:sp>
      <p:sp>
        <p:nvSpPr>
          <p:cNvPr id="3" name="内容占位符 2"/>
          <p:cNvSpPr>
            <a:spLocks noGrp="1"/>
          </p:cNvSpPr>
          <p:nvPr>
            <p:ph idx="1"/>
          </p:nvPr>
        </p:nvSpPr>
        <p:spPr/>
        <p:txBody>
          <a:bodyPr>
            <a:normAutofit fontScale="92500"/>
          </a:bodyPr>
          <a:lstStyle/>
          <a:p>
            <a:r>
              <a:rPr lang="en-US" dirty="0" err="1" smtClean="0"/>
              <a:t>rm</a:t>
            </a:r>
            <a:r>
              <a:rPr lang="en-US" dirty="0" smtClean="0"/>
              <a:t>(list=</a:t>
            </a:r>
            <a:r>
              <a:rPr lang="en-US" dirty="0" err="1" smtClean="0"/>
              <a:t>ls</a:t>
            </a:r>
            <a:r>
              <a:rPr lang="en-US" dirty="0" smtClean="0"/>
              <a:t>())</a:t>
            </a:r>
          </a:p>
          <a:p>
            <a:r>
              <a:rPr lang="en-US" dirty="0" smtClean="0"/>
              <a:t>library (</a:t>
            </a:r>
            <a:r>
              <a:rPr lang="en-US" dirty="0" err="1" smtClean="0"/>
              <a:t>gbm</a:t>
            </a:r>
            <a:r>
              <a:rPr lang="en-US" dirty="0" smtClean="0"/>
              <a:t>)</a:t>
            </a:r>
          </a:p>
          <a:p>
            <a:r>
              <a:rPr lang="en-US" dirty="0" err="1" smtClean="0"/>
              <a:t>set.seed</a:t>
            </a:r>
            <a:r>
              <a:rPr lang="en-US" dirty="0" smtClean="0"/>
              <a:t> (1)</a:t>
            </a:r>
          </a:p>
          <a:p>
            <a:r>
              <a:rPr lang="en-US" dirty="0" smtClean="0"/>
              <a:t>train = sample (1: </a:t>
            </a:r>
            <a:r>
              <a:rPr lang="en-US" dirty="0" err="1" smtClean="0"/>
              <a:t>nrow</a:t>
            </a:r>
            <a:r>
              <a:rPr lang="en-US" dirty="0" smtClean="0"/>
              <a:t> ( Boston ), </a:t>
            </a:r>
            <a:r>
              <a:rPr lang="en-US" dirty="0" err="1" smtClean="0"/>
              <a:t>nrow</a:t>
            </a:r>
            <a:r>
              <a:rPr lang="en-US" dirty="0" smtClean="0"/>
              <a:t>( Boston )/2)</a:t>
            </a:r>
          </a:p>
          <a:p>
            <a:r>
              <a:rPr lang="en-US" dirty="0" err="1" smtClean="0"/>
              <a:t>boston.test</a:t>
            </a:r>
            <a:r>
              <a:rPr lang="en-US" dirty="0" smtClean="0"/>
              <a:t>= Boston [-train ,"</a:t>
            </a:r>
            <a:r>
              <a:rPr lang="en-US" dirty="0" err="1" smtClean="0"/>
              <a:t>medv</a:t>
            </a:r>
            <a:r>
              <a:rPr lang="en-US" dirty="0" smtClean="0"/>
              <a:t>"]</a:t>
            </a:r>
          </a:p>
          <a:p>
            <a:endParaRPr lang="en-US" dirty="0" smtClean="0"/>
          </a:p>
          <a:p>
            <a:r>
              <a:rPr lang="en-US" dirty="0" err="1" smtClean="0"/>
              <a:t>boost.boston</a:t>
            </a:r>
            <a:r>
              <a:rPr lang="en-US" dirty="0" smtClean="0"/>
              <a:t> =</a:t>
            </a:r>
            <a:r>
              <a:rPr lang="en-US" dirty="0" err="1" smtClean="0"/>
              <a:t>gbm</a:t>
            </a:r>
            <a:r>
              <a:rPr lang="en-US" dirty="0" smtClean="0"/>
              <a:t> (</a:t>
            </a:r>
            <a:r>
              <a:rPr lang="en-US" dirty="0" err="1" smtClean="0"/>
              <a:t>medv</a:t>
            </a:r>
            <a:r>
              <a:rPr lang="en-US" dirty="0" smtClean="0"/>
              <a:t>~., data= Boston[train ,], distribution="</a:t>
            </a:r>
            <a:r>
              <a:rPr lang="en-US" dirty="0" err="1" smtClean="0"/>
              <a:t>gaussian",n.trees</a:t>
            </a:r>
            <a:r>
              <a:rPr lang="en-US" dirty="0" smtClean="0"/>
              <a:t> =5000 , </a:t>
            </a:r>
            <a:r>
              <a:rPr lang="en-US" dirty="0" err="1" smtClean="0"/>
              <a:t>interaction.depth</a:t>
            </a:r>
            <a:r>
              <a:rPr lang="en-US" dirty="0" smtClean="0"/>
              <a:t> =4)</a:t>
            </a:r>
          </a:p>
          <a:p>
            <a:r>
              <a:rPr lang="en-US" dirty="0" smtClean="0"/>
              <a:t>summary ( </a:t>
            </a:r>
            <a:r>
              <a:rPr lang="en-US" dirty="0" err="1" smtClean="0"/>
              <a:t>boost.boston</a:t>
            </a:r>
            <a:r>
              <a:rPr lang="en-US" dirty="0" smtClean="0"/>
              <a:t> )</a:t>
            </a:r>
          </a:p>
          <a:p>
            <a:r>
              <a:rPr lang="en-US" dirty="0" err="1" smtClean="0"/>
              <a:t>yhat.boost</a:t>
            </a:r>
            <a:r>
              <a:rPr lang="en-US" dirty="0" smtClean="0"/>
              <a:t> = predict (</a:t>
            </a:r>
            <a:r>
              <a:rPr lang="en-US" dirty="0" err="1" smtClean="0"/>
              <a:t>boost.boston</a:t>
            </a:r>
            <a:r>
              <a:rPr lang="en-US" dirty="0" smtClean="0"/>
              <a:t> , </a:t>
            </a:r>
            <a:r>
              <a:rPr lang="en-US" dirty="0" err="1" smtClean="0"/>
              <a:t>newdata</a:t>
            </a:r>
            <a:r>
              <a:rPr lang="en-US" dirty="0" smtClean="0"/>
              <a:t> = Boston [-train ,], </a:t>
            </a:r>
            <a:r>
              <a:rPr lang="en-US" dirty="0" err="1" smtClean="0"/>
              <a:t>n.trees</a:t>
            </a:r>
            <a:r>
              <a:rPr lang="en-US" dirty="0" smtClean="0"/>
              <a:t> =5000)</a:t>
            </a:r>
          </a:p>
          <a:p>
            <a:r>
              <a:rPr lang="en-US" dirty="0" smtClean="0"/>
              <a:t>mean (( </a:t>
            </a:r>
            <a:r>
              <a:rPr lang="en-US" dirty="0" err="1" smtClean="0"/>
              <a:t>yhat.boost</a:t>
            </a:r>
            <a:r>
              <a:rPr lang="en-US" dirty="0" smtClean="0"/>
              <a:t> - </a:t>
            </a:r>
            <a:r>
              <a:rPr lang="en-US" dirty="0" err="1" smtClean="0"/>
              <a:t>boston.test</a:t>
            </a:r>
            <a:r>
              <a:rPr lang="en-US" dirty="0" smtClean="0"/>
              <a:t>)^2)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8.1.1 Regression Trees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255309" y="1704057"/>
            <a:ext cx="4039538" cy="401939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294847" y="1902486"/>
            <a:ext cx="4558339" cy="3820961"/>
          </a:xfrm>
          <a:prstGeom prst="rect">
            <a:avLst/>
          </a:prstGeom>
          <a:noFill/>
          <a:ln w="9525">
            <a:noFill/>
            <a:miter lim="800000"/>
            <a:headEnd/>
            <a:tailEnd/>
          </a:ln>
          <a:effectLst/>
        </p:spPr>
      </p:pic>
      <p:sp>
        <p:nvSpPr>
          <p:cNvPr id="9" name="矩形 8"/>
          <p:cNvSpPr/>
          <p:nvPr/>
        </p:nvSpPr>
        <p:spPr>
          <a:xfrm>
            <a:off x="973567" y="5934670"/>
            <a:ext cx="7342094" cy="1200329"/>
          </a:xfrm>
          <a:prstGeom prst="rect">
            <a:avLst/>
          </a:prstGeom>
        </p:spPr>
        <p:txBody>
          <a:bodyPr wrap="square">
            <a:spAutoFit/>
          </a:bodyPr>
          <a:lstStyle/>
          <a:p>
            <a:r>
              <a:rPr lang="en-US" altLang="zh-CN" dirty="0" smtClean="0"/>
              <a:t>Predicting Baseball Players’ Salaries Using Regression Trees</a:t>
            </a:r>
          </a:p>
          <a:p>
            <a:r>
              <a:rPr lang="en-US" i="1" dirty="0" smtClean="0"/>
              <a:t>Some concept : terminal nodes, internal nodes, branches </a:t>
            </a:r>
            <a:r>
              <a:rPr lang="en-US" altLang="zh-CN" dirty="0" smtClean="0"/>
              <a:t/>
            </a:r>
            <a:br>
              <a:rPr lang="en-US" altLang="zh-CN" dirty="0" smtClean="0"/>
            </a:br>
            <a:r>
              <a:rPr lang="en-US" altLang="zh-CN" dirty="0" smtClean="0"/>
              <a:t/>
            </a:r>
            <a:br>
              <a:rPr lang="en-US" altLang="zh-CN" dirty="0" smtClean="0"/>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concept</a:t>
            </a:r>
            <a:endParaRPr lang="zh-CN" altLang="en-US" dirty="0"/>
          </a:p>
        </p:txBody>
      </p:sp>
      <p:sp>
        <p:nvSpPr>
          <p:cNvPr id="3" name="内容占位符 2"/>
          <p:cNvSpPr>
            <a:spLocks noGrp="1"/>
          </p:cNvSpPr>
          <p:nvPr>
            <p:ph idx="1"/>
          </p:nvPr>
        </p:nvSpPr>
        <p:spPr/>
        <p:txBody>
          <a:bodyPr/>
          <a:lstStyle/>
          <a:p>
            <a:r>
              <a:rPr lang="en-US" dirty="0" smtClean="0"/>
              <a:t>or </a:t>
            </a:r>
            <a:r>
              <a:rPr lang="en-US" i="1" dirty="0" smtClean="0"/>
              <a:t>leaves </a:t>
            </a:r>
            <a:r>
              <a:rPr lang="en-US" dirty="0" smtClean="0"/>
              <a:t>of the tree</a:t>
            </a:r>
            <a:br>
              <a:rPr lang="en-US" dirty="0" smtClean="0"/>
            </a:br>
            <a:r>
              <a:rPr lang="en-US" dirty="0" smtClean="0"/>
              <a:t/>
            </a:r>
            <a:br>
              <a:rPr lang="en-US" dirty="0" smtClean="0"/>
            </a:br>
            <a:r>
              <a:rPr lang="en-US" i="1" dirty="0" smtClean="0"/>
              <a:t>internal nodes</a:t>
            </a:r>
            <a:r>
              <a:rPr lang="en-US" dirty="0" smtClean="0"/>
              <a:t/>
            </a:r>
            <a:br>
              <a:rPr lang="en-US" dirty="0" smtClean="0"/>
            </a:br>
            <a:r>
              <a:rPr lang="en-US" dirty="0" smtClean="0"/>
              <a:t/>
            </a:r>
            <a:br>
              <a:rPr lang="en-US" dirty="0" smtClean="0"/>
            </a:br>
            <a:r>
              <a:rPr lang="en-US" i="1" dirty="0" smtClean="0"/>
              <a:t>branches</a:t>
            </a:r>
            <a:r>
              <a:rPr lang="en-US" dirty="0" smtClean="0"/>
              <a: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Prediction via Stratification of the Feature Space</a:t>
            </a:r>
            <a:endParaRPr lang="zh-CN" altLang="en-US" dirty="0"/>
          </a:p>
        </p:txBody>
      </p:sp>
      <p:sp>
        <p:nvSpPr>
          <p:cNvPr id="3" name="内容占位符 2"/>
          <p:cNvSpPr>
            <a:spLocks noGrp="1"/>
          </p:cNvSpPr>
          <p:nvPr>
            <p:ph idx="1"/>
          </p:nvPr>
        </p:nvSpPr>
        <p:spPr/>
        <p:txBody>
          <a:bodyPr/>
          <a:lstStyle/>
          <a:p>
            <a:endParaRPr lang="en-US" dirty="0" smtClean="0"/>
          </a:p>
          <a:p>
            <a:r>
              <a:rPr lang="en-US" dirty="0" smtClean="0"/>
              <a:t>1. We divide the predictor space—that is, the set of possible values for </a:t>
            </a:r>
            <a:r>
              <a:rPr lang="en-US" i="1" dirty="0" smtClean="0"/>
              <a:t>X</a:t>
            </a:r>
            <a:r>
              <a:rPr lang="en-US" dirty="0" smtClean="0"/>
              <a:t>1</a:t>
            </a:r>
            <a:r>
              <a:rPr lang="en-US" i="1" dirty="0" smtClean="0"/>
              <a:t>, X</a:t>
            </a:r>
            <a:r>
              <a:rPr lang="en-US" dirty="0" smtClean="0"/>
              <a:t>2</a:t>
            </a:r>
            <a:r>
              <a:rPr lang="en-US" i="1" dirty="0" smtClean="0"/>
              <a:t>, . . . , </a:t>
            </a:r>
            <a:r>
              <a:rPr lang="en-US" i="1" dirty="0" err="1" smtClean="0"/>
              <a:t>Xp</a:t>
            </a:r>
            <a:r>
              <a:rPr lang="en-US" dirty="0" smtClean="0"/>
              <a:t>—into </a:t>
            </a:r>
            <a:r>
              <a:rPr lang="en-US" i="1" dirty="0" smtClean="0"/>
              <a:t>J </a:t>
            </a:r>
            <a:r>
              <a:rPr lang="en-US" dirty="0" smtClean="0"/>
              <a:t>distinct and non-overlapping regions, </a:t>
            </a:r>
            <a:r>
              <a:rPr lang="en-US" i="1" dirty="0" smtClean="0"/>
              <a:t>R</a:t>
            </a:r>
            <a:r>
              <a:rPr lang="en-US" dirty="0" smtClean="0"/>
              <a:t>1</a:t>
            </a:r>
            <a:r>
              <a:rPr lang="en-US" i="1" dirty="0" smtClean="0"/>
              <a:t>, R</a:t>
            </a:r>
            <a:r>
              <a:rPr lang="en-US" dirty="0" smtClean="0"/>
              <a:t>2</a:t>
            </a:r>
            <a:r>
              <a:rPr lang="en-US" i="1" dirty="0" smtClean="0"/>
              <a:t>, . . . , RJ</a:t>
            </a:r>
            <a:r>
              <a:rPr lang="en-US" dirty="0" smtClean="0"/>
              <a:t>.</a:t>
            </a:r>
          </a:p>
          <a:p>
            <a:r>
              <a:rPr lang="en-US" dirty="0" smtClean="0"/>
              <a:t/>
            </a:r>
            <a:br>
              <a:rPr lang="en-US" dirty="0" smtClean="0"/>
            </a:br>
            <a:r>
              <a:rPr lang="en-US" dirty="0" smtClean="0"/>
              <a:t>2. For every observation that falls into the region </a:t>
            </a:r>
            <a:r>
              <a:rPr lang="en-US" i="1" dirty="0" err="1" smtClean="0"/>
              <a:t>Rj</a:t>
            </a:r>
            <a:r>
              <a:rPr lang="en-US" dirty="0" smtClean="0"/>
              <a:t>, we make the same prediction, which is simply the mean of the response values for the training observations in </a:t>
            </a:r>
            <a:r>
              <a:rPr lang="en-US" i="1" dirty="0" err="1" smtClean="0"/>
              <a:t>Rj</a:t>
            </a:r>
            <a:r>
              <a:rPr lang="en-US" dirty="0" smtClean="0"/>
              <a:t>.</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How do we construct the regions</a:t>
            </a:r>
            <a:br>
              <a:rPr lang="en-US" dirty="0" smtClean="0"/>
            </a:br>
            <a:r>
              <a:rPr lang="en-US" i="1" dirty="0" smtClean="0"/>
              <a:t>R</a:t>
            </a:r>
            <a:r>
              <a:rPr lang="en-US" dirty="0" smtClean="0"/>
              <a:t>1</a:t>
            </a:r>
            <a:r>
              <a:rPr lang="en-US" i="1" dirty="0" smtClean="0"/>
              <a:t>, . . . , RJ</a:t>
            </a:r>
            <a:r>
              <a:rPr lang="en-US" dirty="0" smtClean="0"/>
              <a:t>? </a:t>
            </a:r>
            <a:endParaRPr lang="zh-CN" altLang="en-US" dirty="0"/>
          </a:p>
        </p:txBody>
      </p:sp>
      <p:sp>
        <p:nvSpPr>
          <p:cNvPr id="3" name="内容占位符 2"/>
          <p:cNvSpPr>
            <a:spLocks noGrp="1"/>
          </p:cNvSpPr>
          <p:nvPr>
            <p:ph idx="1"/>
          </p:nvPr>
        </p:nvSpPr>
        <p:spPr>
          <a:xfrm>
            <a:off x="457200" y="1600200"/>
            <a:ext cx="8229600" cy="2681344"/>
          </a:xfrm>
        </p:spPr>
        <p:txBody>
          <a:bodyPr>
            <a:noAutofit/>
          </a:bodyPr>
          <a:lstStyle/>
          <a:p>
            <a:r>
              <a:rPr lang="en-US" dirty="0" smtClean="0"/>
              <a:t>In theory, the regions could have any shape. However, we</a:t>
            </a:r>
            <a:br>
              <a:rPr lang="en-US" dirty="0" smtClean="0"/>
            </a:br>
            <a:r>
              <a:rPr lang="en-US" dirty="0" smtClean="0"/>
              <a:t>choose to divide the predictor space into high-dimensional rectangles, or </a:t>
            </a:r>
            <a:r>
              <a:rPr lang="en-US" i="1" dirty="0" smtClean="0"/>
              <a:t>boxes</a:t>
            </a:r>
            <a:r>
              <a:rPr lang="en-US" dirty="0" smtClean="0"/>
              <a:t>, for simplicity and for ease of interpretation of the resulting predictive model. The goal is to find boxes </a:t>
            </a:r>
            <a:r>
              <a:rPr lang="en-US" i="1" dirty="0" smtClean="0"/>
              <a:t>R</a:t>
            </a:r>
            <a:r>
              <a:rPr lang="en-US" dirty="0" smtClean="0"/>
              <a:t>1</a:t>
            </a:r>
            <a:r>
              <a:rPr lang="en-US" i="1" dirty="0" smtClean="0"/>
              <a:t>, . . . , RJ </a:t>
            </a:r>
            <a:r>
              <a:rPr lang="en-US" dirty="0" smtClean="0"/>
              <a:t>that minimize the RSS,</a:t>
            </a:r>
            <a:br>
              <a:rPr lang="en-US" dirty="0" smtClean="0"/>
            </a:br>
            <a:r>
              <a:rPr lang="en-US" dirty="0" smtClean="0"/>
              <a:t>given by</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pic>
        <p:nvPicPr>
          <p:cNvPr id="2050" name="Picture 2"/>
          <p:cNvPicPr>
            <a:picLocks noChangeAspect="1" noChangeArrowheads="1"/>
          </p:cNvPicPr>
          <p:nvPr/>
        </p:nvPicPr>
        <p:blipFill>
          <a:blip r:embed="rId2"/>
          <a:srcRect/>
          <a:stretch>
            <a:fillRect/>
          </a:stretch>
        </p:blipFill>
        <p:spPr bwMode="auto">
          <a:xfrm>
            <a:off x="3429000" y="3857681"/>
            <a:ext cx="2124075" cy="847725"/>
          </a:xfrm>
          <a:prstGeom prst="rect">
            <a:avLst/>
          </a:prstGeom>
          <a:noFill/>
          <a:ln w="9525">
            <a:noFill/>
            <a:miter lim="800000"/>
            <a:headEnd/>
            <a:tailEnd/>
          </a:ln>
          <a:effectLst/>
        </p:spPr>
      </p:pic>
      <p:sp>
        <p:nvSpPr>
          <p:cNvPr id="8" name="矩形 7"/>
          <p:cNvSpPr/>
          <p:nvPr/>
        </p:nvSpPr>
        <p:spPr>
          <a:xfrm>
            <a:off x="607806" y="4905487"/>
            <a:ext cx="8078993" cy="2308324"/>
          </a:xfrm>
          <a:prstGeom prst="rect">
            <a:avLst/>
          </a:prstGeom>
        </p:spPr>
        <p:txBody>
          <a:bodyPr wrap="square">
            <a:spAutoFit/>
          </a:bodyPr>
          <a:lstStyle/>
          <a:p>
            <a:r>
              <a:rPr lang="en-US" sz="2400" dirty="0" smtClean="0"/>
              <a:t>Unfortunately, it is computationally infeasible to consider every possible partition of the feature space into </a:t>
            </a:r>
            <a:r>
              <a:rPr lang="en-US" sz="2400" i="1" dirty="0" smtClean="0"/>
              <a:t>J </a:t>
            </a:r>
            <a:r>
              <a:rPr lang="en-US" sz="2400" dirty="0" smtClean="0"/>
              <a:t>boxes. For this reason, we take a </a:t>
            </a:r>
            <a:r>
              <a:rPr lang="en-US" sz="2400" i="1" dirty="0" smtClean="0"/>
              <a:t>top-down</a:t>
            </a:r>
            <a:r>
              <a:rPr lang="en-US" sz="2400" dirty="0" smtClean="0">
                <a:solidFill>
                  <a:srgbClr val="FF0000"/>
                </a:solidFill>
              </a:rPr>
              <a:t>, </a:t>
            </a:r>
            <a:r>
              <a:rPr lang="en-US" sz="2400" i="1" dirty="0" smtClean="0">
                <a:solidFill>
                  <a:srgbClr val="FF0000"/>
                </a:solidFill>
              </a:rPr>
              <a:t>greedy </a:t>
            </a:r>
            <a:r>
              <a:rPr lang="en-US" sz="2400" dirty="0" smtClean="0">
                <a:solidFill>
                  <a:srgbClr val="FF0000"/>
                </a:solidFill>
              </a:rPr>
              <a:t>approach </a:t>
            </a:r>
            <a:r>
              <a:rPr lang="en-US" sz="2400" dirty="0" smtClean="0"/>
              <a:t>that is known as </a:t>
            </a:r>
            <a:r>
              <a:rPr lang="en-US" sz="2400" i="1" dirty="0" smtClean="0"/>
              <a:t>recursive binary splitting</a:t>
            </a:r>
            <a:r>
              <a:rPr lang="en-US" sz="2400" dirty="0" smtClean="0"/>
              <a:t>.</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5460"/>
            <a:ext cx="8229600" cy="1645920"/>
          </a:xfrm>
        </p:spPr>
        <p:txBody>
          <a:bodyPr>
            <a:noAutofit/>
          </a:bodyPr>
          <a:lstStyle/>
          <a:p>
            <a:r>
              <a:rPr lang="en-US" dirty="0" smtClean="0"/>
              <a:t>we first select the predictor </a:t>
            </a:r>
            <a:r>
              <a:rPr lang="en-US" i="1" dirty="0" err="1" smtClean="0"/>
              <a:t>Xj</a:t>
            </a:r>
            <a:r>
              <a:rPr lang="en-US" i="1" dirty="0" smtClean="0"/>
              <a:t> </a:t>
            </a:r>
            <a:r>
              <a:rPr lang="en-US" dirty="0" smtClean="0"/>
              <a:t>and the cut point </a:t>
            </a:r>
            <a:r>
              <a:rPr lang="en-US" i="1" dirty="0" smtClean="0"/>
              <a:t>s </a:t>
            </a:r>
            <a:r>
              <a:rPr lang="en-US" dirty="0" smtClean="0"/>
              <a:t>such that splitting the predictor space into the regions </a:t>
            </a:r>
            <a:r>
              <a:rPr lang="en-US" i="1" dirty="0" smtClean="0"/>
              <a:t>{</a:t>
            </a:r>
            <a:r>
              <a:rPr lang="en-US" i="1" dirty="0" err="1" smtClean="0"/>
              <a:t>X|Xj</a:t>
            </a:r>
            <a:r>
              <a:rPr lang="en-US" i="1" dirty="0" smtClean="0"/>
              <a:t> &lt; s} </a:t>
            </a:r>
            <a:r>
              <a:rPr lang="en-US" dirty="0" smtClean="0"/>
              <a:t>and </a:t>
            </a:r>
            <a:r>
              <a:rPr lang="en-US" i="1" dirty="0" smtClean="0"/>
              <a:t>{</a:t>
            </a:r>
            <a:r>
              <a:rPr lang="en-US" i="1" dirty="0" err="1" smtClean="0"/>
              <a:t>X|Xj</a:t>
            </a:r>
            <a:r>
              <a:rPr lang="en-US" i="1" dirty="0" smtClean="0"/>
              <a:t> ≥ s} </a:t>
            </a:r>
            <a:r>
              <a:rPr lang="en-US" dirty="0" smtClean="0"/>
              <a:t>leads to the greatest possible reduction in RSS.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pic>
        <p:nvPicPr>
          <p:cNvPr id="3075" name="Picture 3"/>
          <p:cNvPicPr>
            <a:picLocks noChangeAspect="1" noChangeArrowheads="1"/>
          </p:cNvPicPr>
          <p:nvPr/>
        </p:nvPicPr>
        <p:blipFill>
          <a:blip r:embed="rId2"/>
          <a:srcRect/>
          <a:stretch>
            <a:fillRect/>
          </a:stretch>
        </p:blipFill>
        <p:spPr bwMode="auto">
          <a:xfrm>
            <a:off x="2033588" y="1958005"/>
            <a:ext cx="5076825" cy="666750"/>
          </a:xfrm>
          <a:prstGeom prst="rect">
            <a:avLst/>
          </a:prstGeom>
          <a:noFill/>
          <a:ln w="9525">
            <a:noFill/>
            <a:miter lim="800000"/>
            <a:headEnd/>
            <a:tailEnd/>
          </a:ln>
          <a:effectLst/>
        </p:spPr>
      </p:pic>
      <p:sp>
        <p:nvSpPr>
          <p:cNvPr id="9" name="矩形 8"/>
          <p:cNvSpPr/>
          <p:nvPr/>
        </p:nvSpPr>
        <p:spPr>
          <a:xfrm>
            <a:off x="623943" y="3022899"/>
            <a:ext cx="8062855" cy="1938992"/>
          </a:xfrm>
          <a:prstGeom prst="rect">
            <a:avLst/>
          </a:prstGeom>
        </p:spPr>
        <p:txBody>
          <a:bodyPr wrap="square">
            <a:spAutoFit/>
          </a:bodyPr>
          <a:lstStyle/>
          <a:p>
            <a:r>
              <a:rPr lang="en-US" sz="2400" dirty="0" smtClean="0"/>
              <a:t>Next, we repeat the process, looking for the best predictor and best </a:t>
            </a:r>
            <a:r>
              <a:rPr lang="en-US" sz="2400" dirty="0" err="1" smtClean="0"/>
              <a:t>cutpoint</a:t>
            </a:r>
            <a:r>
              <a:rPr lang="en-US" sz="2400" dirty="0" smtClean="0"/>
              <a:t> in order to split the data further so as to minimize the RSS within each of the resulting regions. </a:t>
            </a:r>
            <a:br>
              <a:rPr lang="en-US" sz="2400" dirty="0" smtClean="0"/>
            </a:br>
            <a:r>
              <a:rPr lang="en-US" sz="2400" dirty="0" smtClean="0"/>
              <a:t/>
            </a:r>
            <a:br>
              <a:rPr lang="en-US" sz="2400" dirty="0" smtClean="0"/>
            </a:br>
            <a:endParaRPr lang="zh-CN" altLang="en-US" sz="2400" dirty="0"/>
          </a:p>
        </p:txBody>
      </p:sp>
      <p:sp>
        <p:nvSpPr>
          <p:cNvPr id="10" name="矩形 9"/>
          <p:cNvSpPr/>
          <p:nvPr/>
        </p:nvSpPr>
        <p:spPr>
          <a:xfrm>
            <a:off x="623943" y="4549676"/>
            <a:ext cx="7885355" cy="1938992"/>
          </a:xfrm>
          <a:prstGeom prst="rect">
            <a:avLst/>
          </a:prstGeom>
        </p:spPr>
        <p:txBody>
          <a:bodyPr wrap="square">
            <a:spAutoFit/>
          </a:bodyPr>
          <a:lstStyle/>
          <a:p>
            <a:r>
              <a:rPr lang="en-US" sz="2400" dirty="0" smtClean="0"/>
              <a:t>The process continues until a stopping criterion is reached; for instance, we may continue until no region contains more than five observations.</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7B828A-EF6C-4681-9239-DF408D87EE6F}" type="datetime1">
              <a:rPr lang="en-US" altLang="zh-CN" smtClean="0"/>
              <a:pPr/>
              <a:t>12/12/2016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616721" y="659255"/>
            <a:ext cx="6003279" cy="581774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1982</TotalTime>
  <Words>1569</Words>
  <Application>Microsoft Macintosh PowerPoint</Application>
  <PresentationFormat>全屏显示(4:3)</PresentationFormat>
  <Paragraphs>237</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Clarity</vt:lpstr>
      <vt:lpstr> chapter 8 Tree-Based Methods</vt:lpstr>
      <vt:lpstr>Main content</vt:lpstr>
      <vt:lpstr>8.1 The Basics of Decision Trees</vt:lpstr>
      <vt:lpstr>8.1.1 Regression Trees</vt:lpstr>
      <vt:lpstr>Some concept</vt:lpstr>
      <vt:lpstr>Prediction via Stratification of the Feature Space</vt:lpstr>
      <vt:lpstr>How do we construct the regions R1, . . . , RJ? </vt:lpstr>
      <vt:lpstr>幻灯片 8</vt:lpstr>
      <vt:lpstr>幻灯片 9</vt:lpstr>
      <vt:lpstr>Tree Pruning</vt:lpstr>
      <vt:lpstr>幻灯片 11</vt:lpstr>
      <vt:lpstr>Cost complexity pruning</vt:lpstr>
      <vt:lpstr>幻灯片 13</vt:lpstr>
      <vt:lpstr>8.1.2 Classification Trees</vt:lpstr>
      <vt:lpstr>Spliting Criterion </vt:lpstr>
      <vt:lpstr>幻灯片 16</vt:lpstr>
      <vt:lpstr>幻灯片 17</vt:lpstr>
      <vt:lpstr>8.1.3 Trees Versus Linear Models</vt:lpstr>
      <vt:lpstr>8.2 Bagging, Random Forests, Boosting  8.2.1 Bagging</vt:lpstr>
      <vt:lpstr>Out-of-Bag Error Estimation</vt:lpstr>
      <vt:lpstr>Variable Importance Measures</vt:lpstr>
      <vt:lpstr>8.2.2 Random Forests</vt:lpstr>
      <vt:lpstr>8.2.3 Boosting</vt:lpstr>
      <vt:lpstr>Fitting Classification Trees</vt:lpstr>
      <vt:lpstr>Classification Trees (Training and testing)</vt:lpstr>
      <vt:lpstr>Prune the tree(接上一页的tree.carseats)</vt:lpstr>
      <vt:lpstr>Fitting Regression Trees</vt:lpstr>
      <vt:lpstr>Bagging</vt:lpstr>
      <vt:lpstr>Random Forests</vt:lpstr>
      <vt:lpstr>Boosting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126</cp:revision>
  <dcterms:created xsi:type="dcterms:W3CDTF">2013-08-14T17:09:52Z</dcterms:created>
  <dcterms:modified xsi:type="dcterms:W3CDTF">2016-12-12T09:52:12Z</dcterms:modified>
</cp:coreProperties>
</file>