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handoutMasterIdLst>
    <p:handoutMasterId r:id="rId46"/>
  </p:handout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71" d="100"/>
          <a:sy n="71" d="100"/>
        </p:scale>
        <p:origin x="-1194" y="-9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1" d="100"/>
          <a:sy n="71" d="100"/>
        </p:scale>
        <p:origin x="-308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7E8512-46FF-9144-B6D0-F09FCB254923}" type="datetimeFigureOut">
              <a:rPr lang="en-US" smtClean="0"/>
              <a:pPr/>
              <a:t>11/23/2016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54E81A-39C2-084B-BE9D-C476A0ABD3FE}" type="slidenum">
              <a:rPr lang="en-US" smtClean="0"/>
              <a:pPr/>
              <a:t>‹#›</a:t>
            </a:fld>
            <a:endParaRPr lang="en-US"/>
          </a:p>
        </p:txBody>
      </p:sp>
    </p:spTree>
    <p:extLst>
      <p:ext uri="{BB962C8B-B14F-4D97-AF65-F5344CB8AC3E}">
        <p14:creationId xmlns:p14="http://schemas.microsoft.com/office/powerpoint/2010/main" xmlns="" val="3971683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229E4-8C84-D14C-8F54-10091F8FE9AA}" type="datetimeFigureOut">
              <a:rPr lang="en-US" smtClean="0"/>
              <a:pPr/>
              <a:t>11/23/2016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ECB1AF-59EE-F24F-A58C-F1DD8DEE8755}" type="slidenum">
              <a:rPr lang="en-US" smtClean="0"/>
              <a:pPr/>
              <a:t>‹#›</a:t>
            </a:fld>
            <a:endParaRPr lang="en-US"/>
          </a:p>
        </p:txBody>
      </p:sp>
    </p:spTree>
    <p:extLst>
      <p:ext uri="{BB962C8B-B14F-4D97-AF65-F5344CB8AC3E}">
        <p14:creationId xmlns:p14="http://schemas.microsoft.com/office/powerpoint/2010/main" xmlns="" val="385281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F71506-DFD7-4144-A985-621C55F5F4AC}" type="datetime1">
              <a:rPr lang="en-US" altLang="zh-CN" smtClean="0"/>
              <a:pPr/>
              <a:t>11/23/2016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F6900-0EC9-4B17-B2EC-7716E563C604}" type="datetime1">
              <a:rPr lang="en-US" altLang="zh-CN" smtClean="0"/>
              <a:pPr/>
              <a:t>11/23/2016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B919D3-6B3A-49C3-9D4D-B18B1BD6EFD3}" type="datetime1">
              <a:rPr lang="en-US" altLang="zh-CN" smtClean="0"/>
              <a:pPr/>
              <a:t>11/23/2016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9A32-309B-44E8-A119-C36436A5A585}" type="datetime1">
              <a:rPr lang="en-US" altLang="zh-CN" smtClean="0"/>
              <a:pPr/>
              <a:t>11/23/2016</a:t>
            </a:fld>
            <a:endParaRPr lang="en-US"/>
          </a:p>
        </p:txBody>
      </p:sp>
      <p:sp>
        <p:nvSpPr>
          <p:cNvPr id="5" name="Footer Placeholder 4"/>
          <p:cNvSpPr>
            <a:spLocks noGrp="1"/>
          </p:cNvSpPr>
          <p:nvPr>
            <p:ph type="ftr" sz="quarter" idx="11"/>
          </p:nvPr>
        </p:nvSpPr>
        <p:spPr/>
        <p:txBody>
          <a:bodyPr/>
          <a:lstStyle/>
          <a:p>
            <a:r>
              <a:rPr lang="zh-CN" altLang="en-US" dirty="0" smtClean="0"/>
              <a:t>数据挖掘与统计计算</a:t>
            </a:r>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CC69C33-C263-49E2-94AA-9482D2D206D6}" type="datetime1">
              <a:rPr lang="en-US" altLang="zh-CN" smtClean="0"/>
              <a:pPr/>
              <a:t>11/23/2016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8A2FB-644D-407A-8314-4737C0352275}" type="datetime1">
              <a:rPr lang="en-US" altLang="zh-CN" smtClean="0"/>
              <a:pPr/>
              <a:t>11/23/2016</a:t>
            </a:fld>
            <a:endParaRPr lang="en-US"/>
          </a:p>
        </p:txBody>
      </p:sp>
      <p:sp>
        <p:nvSpPr>
          <p:cNvPr id="8" name="Footer Placeholder 7"/>
          <p:cNvSpPr>
            <a:spLocks noGrp="1"/>
          </p:cNvSpPr>
          <p:nvPr>
            <p:ph type="ftr" sz="quarter" idx="11"/>
          </p:nvPr>
        </p:nvSpPr>
        <p:spPr/>
        <p:txBody>
          <a:bodyPr/>
          <a:lstStyle/>
          <a:p>
            <a:r>
              <a:rPr lang="zh-CN" altLang="en-US" dirty="0" smtClean="0"/>
              <a:t>数据挖掘与统计计算</a:t>
            </a:r>
            <a:endParaRPr lang="en-US" dirty="0"/>
          </a:p>
        </p:txBody>
      </p:sp>
      <p:sp>
        <p:nvSpPr>
          <p:cNvPr id="9" name="Slide Number Placeholder 8"/>
          <p:cNvSpPr>
            <a:spLocks noGrp="1"/>
          </p:cNvSpPr>
          <p:nvPr>
            <p:ph type="sldNum" sz="quarter" idx="12"/>
          </p:nvPr>
        </p:nvSpPr>
        <p:spPr/>
        <p:txBody>
          <a:bodyPr/>
          <a:lstStyle/>
          <a:p>
            <a:fld id="{E4FFCA10-EE3F-AF4E-9EA4-E5CA2D91A1E4}"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01BDD5-14C6-43E1-A922-EB4B5066EF7D}" type="datetime1">
              <a:rPr lang="en-US" altLang="zh-CN" smtClean="0"/>
              <a:pPr/>
              <a:t>11/23/2016</a:t>
            </a:fld>
            <a:endParaRPr lang="en-US"/>
          </a:p>
        </p:txBody>
      </p:sp>
      <p:sp>
        <p:nvSpPr>
          <p:cNvPr id="4" name="Footer Placeholder 3"/>
          <p:cNvSpPr>
            <a:spLocks noGrp="1"/>
          </p:cNvSpPr>
          <p:nvPr>
            <p:ph type="ftr" sz="quarter" idx="11"/>
          </p:nvPr>
        </p:nvSpPr>
        <p:spPr/>
        <p:txBody>
          <a:bodyPr/>
          <a:lstStyle/>
          <a:p>
            <a:r>
              <a:rPr lang="zh-CN" altLang="en-US" dirty="0" smtClean="0"/>
              <a:t>数据挖掘与统计计算</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C1494-BFFA-4498-B4DB-61EAE3C73AFB}" type="datetime1">
              <a:rPr lang="en-US" altLang="zh-CN" smtClean="0"/>
              <a:pPr/>
              <a:t>11/23/2016</a:t>
            </a:fld>
            <a:endParaRPr lang="en-US"/>
          </a:p>
        </p:txBody>
      </p:sp>
      <p:sp>
        <p:nvSpPr>
          <p:cNvPr id="3" name="Footer Placeholder 2"/>
          <p:cNvSpPr>
            <a:spLocks noGrp="1"/>
          </p:cNvSpPr>
          <p:nvPr>
            <p:ph type="ftr" sz="quarter" idx="11"/>
          </p:nvPr>
        </p:nvSpPr>
        <p:spPr/>
        <p:txBody>
          <a:bodyPr/>
          <a:lstStyle/>
          <a:p>
            <a:r>
              <a:rPr lang="zh-CN" altLang="en-US" dirty="0" smtClean="0"/>
              <a:t>数据挖掘与统计计算</a:t>
            </a:r>
            <a:endParaRPr lang="en-US" dirty="0"/>
          </a:p>
        </p:txBody>
      </p:sp>
      <p:sp>
        <p:nvSpPr>
          <p:cNvPr id="4" name="Slide Number Placeholder 3"/>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22544C-17EA-4C74-AD3F-73271EFC5710}" type="datetime1">
              <a:rPr lang="en-US" altLang="zh-CN" smtClean="0"/>
              <a:pPr/>
              <a:t>11/23/2016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C0BC5B-8F6D-4542-BAA4-8D5B3BA481E0}" type="datetime1">
              <a:rPr lang="en-US" altLang="zh-CN" smtClean="0"/>
              <a:pPr/>
              <a:t>11/23/2016</a:t>
            </a:fld>
            <a:endParaRPr lang="en-US"/>
          </a:p>
        </p:txBody>
      </p:sp>
      <p:sp>
        <p:nvSpPr>
          <p:cNvPr id="6" name="Footer Placeholder 5"/>
          <p:cNvSpPr>
            <a:spLocks noGrp="1"/>
          </p:cNvSpPr>
          <p:nvPr>
            <p:ph type="ftr" sz="quarter" idx="11"/>
          </p:nvPr>
        </p:nvSpPr>
        <p:spPr/>
        <p:txBody>
          <a:bodyPr/>
          <a:lstStyle/>
          <a:p>
            <a:r>
              <a:rPr lang="zh-CN" altLang="en-US" dirty="0" smtClean="0"/>
              <a:t>数据挖掘与统计计算</a:t>
            </a:r>
            <a:endParaRPr lang="en-US" dirty="0"/>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18E717D-FA05-4028-871C-4686D3CA3940}" type="datetime1">
              <a:rPr lang="en-US" altLang="zh-CN" smtClean="0"/>
              <a:pPr/>
              <a:t>11/23/2016</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zh-CN" altLang="en-US" dirty="0" smtClean="0"/>
              <a:t>数据挖掘与统计计算</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4600" dirty="0" smtClean="0"/>
              <a:t/>
            </a:r>
            <a:br>
              <a:rPr lang="en-US" altLang="zh-CN" sz="4600" dirty="0" smtClean="0"/>
            </a:br>
            <a:r>
              <a:rPr lang="en-US" altLang="zh-CN" sz="4600" dirty="0" smtClean="0"/>
              <a:t>chapter 9</a:t>
            </a:r>
            <a:br>
              <a:rPr lang="en-US" altLang="zh-CN" sz="4600" dirty="0" smtClean="0"/>
            </a:br>
            <a:r>
              <a:rPr lang="en-US" altLang="zh-CN" sz="4600" dirty="0" smtClean="0"/>
              <a:t>Support Vector Machines</a:t>
            </a:r>
            <a:endParaRPr lang="en-US" sz="4600" dirty="0"/>
          </a:p>
        </p:txBody>
      </p:sp>
      <p:sp>
        <p:nvSpPr>
          <p:cNvPr id="6" name="副标题 5"/>
          <p:cNvSpPr>
            <a:spLocks noGrp="1"/>
          </p:cNvSpPr>
          <p:nvPr>
            <p:ph type="subTitle" idx="1"/>
          </p:nvPr>
        </p:nvSpPr>
        <p:spPr/>
        <p:txBody>
          <a:bodyPr/>
          <a:lstStyle/>
          <a:p>
            <a:endParaRPr lang="zh-CN" altLang="en-US" dirty="0"/>
          </a:p>
        </p:txBody>
      </p:sp>
      <p:sp>
        <p:nvSpPr>
          <p:cNvPr id="4" name="日期占位符 3"/>
          <p:cNvSpPr>
            <a:spLocks noGrp="1"/>
          </p:cNvSpPr>
          <p:nvPr>
            <p:ph type="dt" sz="half" idx="10"/>
          </p:nvPr>
        </p:nvSpPr>
        <p:spPr/>
        <p:txBody>
          <a:bodyPr/>
          <a:lstStyle/>
          <a:p>
            <a:fld id="{7650DBEF-3CA2-46EC-9298-797E4E4CC624}" type="datetime1">
              <a:rPr lang="en-US" altLang="zh-CN" smtClean="0"/>
              <a:pPr/>
              <a:t>11/23/2016</a:t>
            </a:fld>
            <a:endParaRPr lang="en-US"/>
          </a:p>
        </p:txBody>
      </p:sp>
      <p:sp>
        <p:nvSpPr>
          <p:cNvPr id="5" name="灯片编号占位符 4"/>
          <p:cNvSpPr>
            <a:spLocks noGrp="1"/>
          </p:cNvSpPr>
          <p:nvPr>
            <p:ph type="sldNum" sz="quarter" idx="12"/>
          </p:nvPr>
        </p:nvSpPr>
        <p:spPr/>
        <p:txBody>
          <a:bodyPr/>
          <a:lstStyle/>
          <a:p>
            <a:fld id="{E4FFCA10-EE3F-AF4E-9EA4-E5CA2D91A1E4}" type="slidenum">
              <a:rPr lang="en-US" smtClean="0"/>
              <a:pPr/>
              <a:t>1</a:t>
            </a:fld>
            <a:endParaRPr lang="en-US"/>
          </a:p>
        </p:txBody>
      </p:sp>
      <p:sp>
        <p:nvSpPr>
          <p:cNvPr id="7" name="页脚占位符 6"/>
          <p:cNvSpPr>
            <a:spLocks noGrp="1"/>
          </p:cNvSpPr>
          <p:nvPr>
            <p:ph type="ftr" sz="quarter" idx="11"/>
          </p:nvPr>
        </p:nvSpPr>
        <p:spPr/>
        <p:txBody>
          <a:bodyPr/>
          <a:lstStyle/>
          <a:p>
            <a:r>
              <a:rPr lang="zh-CN" altLang="en-US" smtClean="0"/>
              <a:t>数据挖掘与统计计算</a:t>
            </a:r>
            <a:endParaRPr lang="en-US" dirty="0"/>
          </a:p>
        </p:txBody>
      </p:sp>
    </p:spTree>
    <p:extLst>
      <p:ext uri="{BB962C8B-B14F-4D97-AF65-F5344CB8AC3E}">
        <p14:creationId xmlns:p14="http://schemas.microsoft.com/office/powerpoint/2010/main" xmlns="" val="2205626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main idea</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we can compute the (perpendicular) distance from each training observation to a given separating </a:t>
            </a:r>
            <a:r>
              <a:rPr lang="en-US" dirty="0" err="1" smtClean="0"/>
              <a:t>hyperplane</a:t>
            </a:r>
            <a:r>
              <a:rPr lang="en-US" dirty="0" smtClean="0"/>
              <a:t>; the smallest such distance is the minimal distance from the</a:t>
            </a:r>
            <a:br>
              <a:rPr lang="en-US" dirty="0" smtClean="0"/>
            </a:br>
            <a:r>
              <a:rPr lang="en-US" dirty="0" smtClean="0"/>
              <a:t>observations to the </a:t>
            </a:r>
            <a:r>
              <a:rPr lang="en-US" dirty="0" err="1" smtClean="0"/>
              <a:t>hyperplane</a:t>
            </a:r>
            <a:r>
              <a:rPr lang="en-US" dirty="0" smtClean="0"/>
              <a:t>, and is known as the </a:t>
            </a:r>
            <a:r>
              <a:rPr lang="en-US" i="1" dirty="0" smtClean="0">
                <a:solidFill>
                  <a:srgbClr val="FF0000"/>
                </a:solidFill>
              </a:rPr>
              <a:t>margin</a:t>
            </a:r>
            <a:r>
              <a:rPr lang="en-US" dirty="0" smtClean="0">
                <a:solidFill>
                  <a:srgbClr val="FF0000"/>
                </a:solidFill>
              </a:rPr>
              <a:t>.</a:t>
            </a:r>
          </a:p>
          <a:p>
            <a:endParaRPr lang="en-US" dirty="0" smtClean="0">
              <a:solidFill>
                <a:srgbClr val="FF0000"/>
              </a:solidFill>
            </a:endParaRPr>
          </a:p>
          <a:p>
            <a:r>
              <a:rPr lang="en-US" dirty="0" smtClean="0">
                <a:solidFill>
                  <a:srgbClr val="FF0000"/>
                </a:solidFill>
              </a:rPr>
              <a:t>The maximal margin </a:t>
            </a:r>
            <a:r>
              <a:rPr lang="en-US" dirty="0" err="1" smtClean="0">
                <a:solidFill>
                  <a:srgbClr val="FF0000"/>
                </a:solidFill>
              </a:rPr>
              <a:t>hyperplane</a:t>
            </a:r>
            <a:r>
              <a:rPr lang="en-US" dirty="0" smtClean="0">
                <a:solidFill>
                  <a:srgbClr val="FF0000"/>
                </a:solidFill>
              </a:rPr>
              <a:t> is the separating </a:t>
            </a:r>
            <a:r>
              <a:rPr lang="en-US" dirty="0" err="1" smtClean="0">
                <a:solidFill>
                  <a:srgbClr val="FF0000"/>
                </a:solidFill>
              </a:rPr>
              <a:t>hyperplane</a:t>
            </a:r>
            <a:r>
              <a:rPr lang="en-US" dirty="0" smtClean="0">
                <a:solidFill>
                  <a:srgbClr val="FF0000"/>
                </a:solidFill>
              </a:rPr>
              <a:t> for which the margin is largest</a:t>
            </a:r>
            <a:r>
              <a:rPr lang="en-US" dirty="0" smtClean="0"/>
              <a:t>—that</a:t>
            </a:r>
            <a:r>
              <a:rPr lang="en-US" dirty="0" smtClean="0">
                <a:solidFill>
                  <a:srgbClr val="FF0000"/>
                </a:solidFill>
              </a:rPr>
              <a:t> </a:t>
            </a:r>
            <a:r>
              <a:rPr lang="en-US" dirty="0" smtClean="0"/>
              <a:t>is, it is the </a:t>
            </a:r>
            <a:r>
              <a:rPr lang="en-US" dirty="0" err="1" smtClean="0"/>
              <a:t>hyperplane</a:t>
            </a:r>
            <a:r>
              <a:rPr lang="en-US" dirty="0" smtClean="0"/>
              <a:t> that has the farthest minimum distance to the training observations.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11</a:t>
            </a:fld>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1694329" y="1165910"/>
            <a:ext cx="5163671" cy="48959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We can then classify a test observation based on which side of the maximal margin </a:t>
            </a:r>
            <a:r>
              <a:rPr lang="en-US" dirty="0" err="1" smtClean="0"/>
              <a:t>hyperplane</a:t>
            </a:r>
            <a:r>
              <a:rPr lang="en-US" dirty="0" smtClean="0"/>
              <a:t> it lies. This is known as the </a:t>
            </a:r>
            <a:r>
              <a:rPr lang="en-US" i="1" dirty="0" smtClean="0"/>
              <a:t>maximal margin classifier</a:t>
            </a:r>
            <a:r>
              <a:rPr lang="en-US" dirty="0" smtClean="0"/>
              <a:t>. </a:t>
            </a:r>
          </a:p>
          <a:p>
            <a:pPr>
              <a:buNone/>
            </a:pPr>
            <a:endParaRPr lang="en-US" dirty="0" smtClean="0"/>
          </a:p>
          <a:p>
            <a:r>
              <a:rPr lang="en-US" dirty="0" smtClean="0">
                <a:solidFill>
                  <a:srgbClr val="FF0000"/>
                </a:solidFill>
              </a:rPr>
              <a:t>We hope that a classifier that has a large margin on the training data will also have a large margin on the test data, and hence will classify the test observations correctly. </a:t>
            </a: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Examining Figure 9.3, we see that three training observations are equidistant from the maximal margin </a:t>
            </a:r>
            <a:r>
              <a:rPr lang="en-US" dirty="0" err="1" smtClean="0"/>
              <a:t>hyperplane</a:t>
            </a:r>
            <a:r>
              <a:rPr lang="en-US" dirty="0" smtClean="0"/>
              <a:t> and lie along the dashed lines indicating the width of the margin. </a:t>
            </a:r>
          </a:p>
          <a:p>
            <a:endParaRPr lang="en-US" dirty="0" smtClean="0"/>
          </a:p>
          <a:p>
            <a:r>
              <a:rPr lang="en-US" dirty="0" smtClean="0"/>
              <a:t>These three observations are known as </a:t>
            </a:r>
            <a:r>
              <a:rPr lang="en-US" i="1" dirty="0" smtClean="0">
                <a:solidFill>
                  <a:srgbClr val="FF0000"/>
                </a:solidFill>
              </a:rPr>
              <a:t>support vectors</a:t>
            </a:r>
            <a:r>
              <a:rPr lang="en-US" dirty="0" smtClean="0"/>
              <a:t>, since they are vectors in </a:t>
            </a:r>
            <a:r>
              <a:rPr lang="en-US" i="1" dirty="0" smtClean="0"/>
              <a:t>p</a:t>
            </a:r>
            <a:r>
              <a:rPr lang="en-US" dirty="0" smtClean="0"/>
              <a:t>-dimensional space (in Figure 9.3, </a:t>
            </a:r>
            <a:r>
              <a:rPr lang="en-US" i="1" dirty="0" smtClean="0"/>
              <a:t>p </a:t>
            </a:r>
            <a:r>
              <a:rPr lang="en-US" dirty="0" smtClean="0"/>
              <a:t>= 2) and they “support” the maximal margin </a:t>
            </a:r>
            <a:r>
              <a:rPr lang="en-US" dirty="0" err="1" smtClean="0"/>
              <a:t>hyperplane</a:t>
            </a:r>
            <a:r>
              <a:rPr lang="en-US" dirty="0" smtClean="0"/>
              <a:t> in the sense  that if these points were moved slightly then the maximal margin </a:t>
            </a:r>
            <a:r>
              <a:rPr lang="en-US" dirty="0" err="1" smtClean="0"/>
              <a:t>hyperplane</a:t>
            </a:r>
            <a:r>
              <a:rPr lang="en-US" dirty="0" smtClean="0"/>
              <a:t> would move as well.</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9.1.4 Construction of the Maximal Margin Classifier</a:t>
            </a:r>
            <a:endParaRPr lang="zh-CN" altLang="en-US" dirty="0"/>
          </a:p>
        </p:txBody>
      </p:sp>
      <p:sp>
        <p:nvSpPr>
          <p:cNvPr id="3" name="内容占位符 2"/>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Hence, </a:t>
            </a:r>
            <a:r>
              <a:rPr lang="en-US" i="1" dirty="0" smtClean="0"/>
              <a:t>M </a:t>
            </a:r>
            <a:r>
              <a:rPr lang="en-US" dirty="0" smtClean="0"/>
              <a:t>represents the margin of our </a:t>
            </a:r>
            <a:r>
              <a:rPr lang="en-US" dirty="0" err="1" smtClean="0"/>
              <a:t>hyperplane</a:t>
            </a:r>
            <a:r>
              <a:rPr lang="en-US" dirty="0" smtClean="0"/>
              <a:t>, and the optimization problem chooses </a:t>
            </a:r>
            <a:r>
              <a:rPr lang="en-US" i="1" dirty="0" smtClean="0"/>
              <a:t>β</a:t>
            </a:r>
            <a:r>
              <a:rPr lang="en-US" dirty="0" smtClean="0"/>
              <a:t>0</a:t>
            </a:r>
            <a:r>
              <a:rPr lang="en-US" i="1" dirty="0" smtClean="0"/>
              <a:t>, β</a:t>
            </a:r>
            <a:r>
              <a:rPr lang="en-US" dirty="0" smtClean="0"/>
              <a:t>1</a:t>
            </a:r>
            <a:r>
              <a:rPr lang="en-US" i="1" dirty="0" smtClean="0"/>
              <a:t>, . . . , </a:t>
            </a:r>
            <a:r>
              <a:rPr lang="en-US" i="1" dirty="0" err="1" smtClean="0"/>
              <a:t>βp</a:t>
            </a:r>
            <a:r>
              <a:rPr lang="en-US" i="1" dirty="0" smtClean="0"/>
              <a:t> </a:t>
            </a:r>
            <a:r>
              <a:rPr lang="en-US" dirty="0" smtClean="0"/>
              <a:t>to maximize </a:t>
            </a:r>
            <a:r>
              <a:rPr lang="en-US" i="1" dirty="0" smtClean="0"/>
              <a:t>M</a:t>
            </a:r>
            <a:r>
              <a:rPr lang="en-US" dirty="0" smtClean="0"/>
              <a:t>. This is exactly the definition of the maximal margin </a:t>
            </a:r>
            <a:r>
              <a:rPr lang="en-US" dirty="0" err="1" smtClean="0"/>
              <a:t>hyperplane</a:t>
            </a:r>
            <a:r>
              <a:rPr lang="en-US" dirty="0" smtClean="0"/>
              <a:t>!</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14</a:t>
            </a:fld>
            <a:endParaRPr lang="en-US"/>
          </a:p>
        </p:txBody>
      </p:sp>
      <p:pic>
        <p:nvPicPr>
          <p:cNvPr id="7170" name="Picture 2"/>
          <p:cNvPicPr>
            <a:picLocks noChangeAspect="1" noChangeArrowheads="1"/>
          </p:cNvPicPr>
          <p:nvPr/>
        </p:nvPicPr>
        <p:blipFill>
          <a:blip r:embed="rId2"/>
          <a:srcRect/>
          <a:stretch>
            <a:fillRect/>
          </a:stretch>
        </p:blipFill>
        <p:spPr bwMode="auto">
          <a:xfrm>
            <a:off x="1196788" y="2135112"/>
            <a:ext cx="6701678" cy="208586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9.1.5 The Non-separable Case</a:t>
            </a:r>
            <a:endParaRPr lang="zh-CN" altLang="en-US" dirty="0"/>
          </a:p>
        </p:txBody>
      </p:sp>
      <p:sp>
        <p:nvSpPr>
          <p:cNvPr id="3" name="内容占位符 2"/>
          <p:cNvSpPr>
            <a:spLocks noGrp="1"/>
          </p:cNvSpPr>
          <p:nvPr>
            <p:ph idx="1"/>
          </p:nvPr>
        </p:nvSpPr>
        <p:spPr/>
        <p:txBody>
          <a:bodyPr>
            <a:normAutofit/>
          </a:bodyPr>
          <a:lstStyle/>
          <a:p>
            <a:r>
              <a:rPr lang="en-US" altLang="zh-CN" dirty="0" smtClean="0"/>
              <a:t>I</a:t>
            </a:r>
            <a:r>
              <a:rPr lang="en-US" dirty="0" smtClean="0"/>
              <a:t>n many cases no separating </a:t>
            </a:r>
            <a:r>
              <a:rPr lang="en-US" dirty="0" err="1" smtClean="0"/>
              <a:t>hyperplane</a:t>
            </a:r>
            <a:r>
              <a:rPr lang="en-US" dirty="0" smtClean="0"/>
              <a:t> exists, and so there is no maximal margin classifier. </a:t>
            </a:r>
          </a:p>
          <a:p>
            <a:r>
              <a:rPr lang="en-US" dirty="0" smtClean="0"/>
              <a:t>we can extend the concept of a separating </a:t>
            </a:r>
            <a:r>
              <a:rPr lang="en-US" dirty="0" err="1" smtClean="0"/>
              <a:t>hyperplane</a:t>
            </a:r>
            <a:r>
              <a:rPr lang="en-US" dirty="0" smtClean="0"/>
              <a:t> in order to develop a </a:t>
            </a:r>
            <a:r>
              <a:rPr lang="en-US" dirty="0" err="1" smtClean="0"/>
              <a:t>hyperplane</a:t>
            </a:r>
            <a:r>
              <a:rPr lang="en-US" dirty="0" smtClean="0"/>
              <a:t> that </a:t>
            </a:r>
            <a:r>
              <a:rPr lang="en-US" i="1" dirty="0" smtClean="0"/>
              <a:t>almost </a:t>
            </a:r>
            <a:r>
              <a:rPr lang="en-US" dirty="0" smtClean="0"/>
              <a:t>separates the classes, using a so-called </a:t>
            </a:r>
            <a:r>
              <a:rPr lang="en-US" i="1" dirty="0" smtClean="0"/>
              <a:t>soft margin</a:t>
            </a: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15</a:t>
            </a:fld>
            <a:endParaRPr lang="en-US"/>
          </a:p>
        </p:txBody>
      </p:sp>
      <p:pic>
        <p:nvPicPr>
          <p:cNvPr id="8194" name="Picture 2"/>
          <p:cNvPicPr>
            <a:picLocks noChangeAspect="1" noChangeArrowheads="1"/>
          </p:cNvPicPr>
          <p:nvPr/>
        </p:nvPicPr>
        <p:blipFill>
          <a:blip r:embed="rId2"/>
          <a:srcRect/>
          <a:stretch>
            <a:fillRect/>
          </a:stretch>
        </p:blipFill>
        <p:spPr bwMode="auto">
          <a:xfrm>
            <a:off x="2595283" y="3686623"/>
            <a:ext cx="3442446" cy="3090069"/>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9.2 Support Vector Classifiers</a:t>
            </a:r>
            <a:br>
              <a:rPr lang="en-US" dirty="0" smtClean="0"/>
            </a:br>
            <a:r>
              <a:rPr lang="en-US" i="1" dirty="0" smtClean="0"/>
              <a:t>9.2.1 Overview of the Support Vector Classifier</a:t>
            </a:r>
            <a:endParaRPr lang="zh-CN" altLang="en-US" dirty="0"/>
          </a:p>
        </p:txBody>
      </p:sp>
      <p:sp>
        <p:nvSpPr>
          <p:cNvPr id="3" name="内容占位符 2"/>
          <p:cNvSpPr>
            <a:spLocks noGrp="1"/>
          </p:cNvSpPr>
          <p:nvPr>
            <p:ph idx="1"/>
          </p:nvPr>
        </p:nvSpPr>
        <p:spPr/>
        <p:txBody>
          <a:bodyPr/>
          <a:lstStyle/>
          <a:p>
            <a:endParaRPr lang="en-US" dirty="0" smtClean="0"/>
          </a:p>
          <a:p>
            <a:r>
              <a:rPr lang="en-US" dirty="0" smtClean="0"/>
              <a:t>A classifier based on a separating </a:t>
            </a:r>
            <a:r>
              <a:rPr lang="en-US" dirty="0" err="1" smtClean="0"/>
              <a:t>hyperplane</a:t>
            </a:r>
            <a:r>
              <a:rPr lang="en-US" dirty="0" smtClean="0"/>
              <a:t> will necessarily perfectly classify all of the training</a:t>
            </a:r>
            <a:br>
              <a:rPr lang="en-US" dirty="0" smtClean="0"/>
            </a:br>
            <a:r>
              <a:rPr lang="en-US" dirty="0" smtClean="0"/>
              <a:t>observations; this can lead to sensitivity to individual observations.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16</a:t>
            </a:fld>
            <a:endParaRPr lang="en-US"/>
          </a:p>
        </p:txBody>
      </p:sp>
      <p:pic>
        <p:nvPicPr>
          <p:cNvPr id="9218" name="Picture 2"/>
          <p:cNvPicPr>
            <a:picLocks noChangeAspect="1" noChangeArrowheads="1"/>
          </p:cNvPicPr>
          <p:nvPr/>
        </p:nvPicPr>
        <p:blipFill>
          <a:blip r:embed="rId2"/>
          <a:srcRect/>
          <a:stretch>
            <a:fillRect/>
          </a:stretch>
        </p:blipFill>
        <p:spPr bwMode="auto">
          <a:xfrm>
            <a:off x="995936" y="3621462"/>
            <a:ext cx="6547864" cy="285553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In this case, we might be willing to consider a classifier based on a </a:t>
            </a:r>
            <a:r>
              <a:rPr lang="en-US" dirty="0" err="1" smtClean="0"/>
              <a:t>hyperplane</a:t>
            </a:r>
            <a:r>
              <a:rPr lang="en-US" dirty="0" smtClean="0"/>
              <a:t> that does </a:t>
            </a:r>
            <a:r>
              <a:rPr lang="en-US" i="1" dirty="0" smtClean="0"/>
              <a:t>not </a:t>
            </a:r>
            <a:r>
              <a:rPr lang="en-US" dirty="0" smtClean="0"/>
              <a:t>perfectly separate the two classes, in the interest of</a:t>
            </a:r>
          </a:p>
          <a:p>
            <a:r>
              <a:rPr lang="en-US" dirty="0" smtClean="0"/>
              <a:t/>
            </a:r>
            <a:br>
              <a:rPr lang="en-US" dirty="0" smtClean="0"/>
            </a:br>
            <a:r>
              <a:rPr lang="en-US" i="1" dirty="0" smtClean="0">
                <a:solidFill>
                  <a:srgbClr val="FF0000"/>
                </a:solidFill>
              </a:rPr>
              <a:t>• </a:t>
            </a:r>
            <a:r>
              <a:rPr lang="en-US" dirty="0" smtClean="0">
                <a:solidFill>
                  <a:srgbClr val="FF0000"/>
                </a:solidFill>
              </a:rPr>
              <a:t>Greater robustness to individual observations, and</a:t>
            </a:r>
            <a:br>
              <a:rPr lang="en-US" dirty="0" smtClean="0">
                <a:solidFill>
                  <a:srgbClr val="FF0000"/>
                </a:solidFill>
              </a:rPr>
            </a:br>
            <a:r>
              <a:rPr lang="en-US" i="1" dirty="0" smtClean="0">
                <a:solidFill>
                  <a:srgbClr val="FF0000"/>
                </a:solidFill>
              </a:rPr>
              <a:t>• </a:t>
            </a:r>
            <a:r>
              <a:rPr lang="en-US" dirty="0" smtClean="0">
                <a:solidFill>
                  <a:srgbClr val="FF0000"/>
                </a:solidFill>
              </a:rPr>
              <a:t>Better classification of </a:t>
            </a:r>
            <a:r>
              <a:rPr lang="en-US" i="1" dirty="0" smtClean="0">
                <a:solidFill>
                  <a:srgbClr val="FF0000"/>
                </a:solidFill>
              </a:rPr>
              <a:t>most </a:t>
            </a:r>
            <a:r>
              <a:rPr lang="en-US" dirty="0" smtClean="0">
                <a:solidFill>
                  <a:srgbClr val="FF0000"/>
                </a:solidFill>
              </a:rPr>
              <a:t>of the training observations.</a:t>
            </a:r>
            <a:r>
              <a:rPr lang="en-US" dirty="0" smtClean="0"/>
              <a:t/>
            </a:r>
            <a:br>
              <a:rPr lang="en-US" dirty="0" smtClean="0"/>
            </a:br>
            <a:r>
              <a:rPr lang="en-US" dirty="0" smtClean="0"/>
              <a:t/>
            </a:r>
            <a:br>
              <a:rPr lang="en-US" dirty="0" smtClean="0"/>
            </a:br>
            <a:r>
              <a:rPr lang="en-US" dirty="0" smtClean="0"/>
              <a:t>That is, it could be worthwhile to misclassify a few training observations in order to do a better job in classifying the remaining observations.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The </a:t>
            </a:r>
            <a:r>
              <a:rPr lang="en-US" i="1" dirty="0" smtClean="0"/>
              <a:t>support vector classifier</a:t>
            </a:r>
            <a:r>
              <a:rPr lang="en-US" dirty="0" smtClean="0"/>
              <a:t>, sometimes called a </a:t>
            </a:r>
            <a:r>
              <a:rPr lang="en-US" i="1" dirty="0" smtClean="0"/>
              <a:t>soft margin classifier</a:t>
            </a:r>
            <a:r>
              <a:rPr lang="en-US" dirty="0" smtClean="0"/>
              <a:t>, does exactly this. </a:t>
            </a:r>
          </a:p>
          <a:p>
            <a:endParaRPr lang="en-US" dirty="0" smtClean="0"/>
          </a:p>
          <a:p>
            <a:r>
              <a:rPr lang="en-US" dirty="0" smtClean="0"/>
              <a:t>Rather than seeking the largest possible margin so that every observation is not only on the correct side of the </a:t>
            </a:r>
            <a:r>
              <a:rPr lang="en-US" dirty="0" err="1" smtClean="0"/>
              <a:t>hyperplane</a:t>
            </a:r>
            <a:r>
              <a:rPr lang="en-US" dirty="0" smtClean="0"/>
              <a:t> but also on the correct side of the margin, </a:t>
            </a:r>
            <a:r>
              <a:rPr lang="en-US" dirty="0" smtClean="0">
                <a:solidFill>
                  <a:srgbClr val="FF0000"/>
                </a:solidFill>
              </a:rPr>
              <a:t>we instead allow some observations to be on the incorrect side of the margin, or even the incorrect side of the </a:t>
            </a:r>
            <a:r>
              <a:rPr lang="en-US" dirty="0" err="1" smtClean="0">
                <a:solidFill>
                  <a:srgbClr val="FF0000"/>
                </a:solidFill>
              </a:rPr>
              <a:t>hyperplane</a:t>
            </a:r>
            <a:r>
              <a:rPr lang="en-US" dirty="0" smtClean="0">
                <a:solidFill>
                  <a:srgbClr val="FF0000"/>
                </a:solidFill>
              </a:rPr>
              <a:t>. </a:t>
            </a: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19</a:t>
            </a:fld>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739588" y="2070847"/>
            <a:ext cx="7640167" cy="322013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In this chapter, we discuss the </a:t>
            </a:r>
            <a:r>
              <a:rPr lang="en-US" i="1" dirty="0" smtClean="0"/>
              <a:t>support vector machine </a:t>
            </a:r>
            <a:r>
              <a:rPr lang="en-US" dirty="0" smtClean="0"/>
              <a:t>(SVM), an approach for classification that was developed in the computer science community in the 1990s and that has grown in popularity since then. </a:t>
            </a:r>
          </a:p>
          <a:p>
            <a:endParaRPr lang="en-US" dirty="0" smtClean="0"/>
          </a:p>
          <a:p>
            <a:r>
              <a:rPr lang="en-US" dirty="0" smtClean="0"/>
              <a:t>SVMs have been shown to perform well in a variety of settings, and are often considered one of the best “out of the box” classifiers.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9.2.2 Details of the Support Vector Classifier</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i="1" dirty="0" smtClean="0"/>
              <a:t> </a:t>
            </a:r>
          </a:p>
          <a:p>
            <a:pPr>
              <a:buNone/>
            </a:pPr>
            <a:r>
              <a:rPr lang="en-US" i="1" dirty="0" smtClean="0"/>
              <a:t>  C </a:t>
            </a:r>
            <a:r>
              <a:rPr lang="en-US" dirty="0" smtClean="0"/>
              <a:t>is a nonnegative tuning parameter. </a:t>
            </a:r>
            <a:br>
              <a:rPr lang="en-US" dirty="0" smtClean="0"/>
            </a:br>
            <a:r>
              <a:rPr lang="en-US" dirty="0" smtClean="0"/>
              <a:t>Epsilon_1</a:t>
            </a:r>
            <a:r>
              <a:rPr lang="en-US" i="1" dirty="0" smtClean="0"/>
              <a:t>, . . . , </a:t>
            </a:r>
            <a:r>
              <a:rPr lang="en-US" i="1" dirty="0" err="1" smtClean="0"/>
              <a:t>Epsilon_n</a:t>
            </a:r>
            <a:r>
              <a:rPr lang="en-US" i="1" dirty="0" smtClean="0"/>
              <a:t> </a:t>
            </a:r>
            <a:r>
              <a:rPr lang="en-US" dirty="0" smtClean="0"/>
              <a:t>are </a:t>
            </a:r>
            <a:r>
              <a:rPr lang="en-US" i="1" dirty="0" smtClean="0"/>
              <a:t>slack variables </a:t>
            </a:r>
            <a:r>
              <a:rPr lang="en-US" dirty="0" smtClean="0"/>
              <a:t>that allow individual observations to be </a:t>
            </a:r>
            <a:r>
              <a:rPr lang="en-US" dirty="0" err="1" smtClean="0"/>
              <a:t>onthe</a:t>
            </a:r>
            <a:r>
              <a:rPr lang="en-US" dirty="0" smtClean="0"/>
              <a:t> wrong side of the margin or the </a:t>
            </a:r>
            <a:r>
              <a:rPr lang="en-US" dirty="0" err="1" smtClean="0"/>
              <a:t>hyperplane</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20</a:t>
            </a:fld>
            <a:endParaRPr lang="en-US"/>
          </a:p>
        </p:txBody>
      </p:sp>
      <p:pic>
        <p:nvPicPr>
          <p:cNvPr id="10243" name="Picture 3"/>
          <p:cNvPicPr>
            <a:picLocks noChangeAspect="1" noChangeArrowheads="1"/>
          </p:cNvPicPr>
          <p:nvPr/>
        </p:nvPicPr>
        <p:blipFill>
          <a:blip r:embed="rId2"/>
          <a:srcRect/>
          <a:stretch>
            <a:fillRect/>
          </a:stretch>
        </p:blipFill>
        <p:spPr bwMode="auto">
          <a:xfrm>
            <a:off x="2123515" y="1855694"/>
            <a:ext cx="5496485" cy="25717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slack variable </a:t>
            </a:r>
            <a:r>
              <a:rPr lang="en-US" i="1" dirty="0" err="1" smtClean="0"/>
              <a:t>Epsilon_i</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solidFill>
                  <a:srgbClr val="FF0000"/>
                </a:solidFill>
              </a:rPr>
              <a:t>the slack variable </a:t>
            </a:r>
            <a:r>
              <a:rPr lang="en-US" i="1" dirty="0" err="1" smtClean="0">
                <a:solidFill>
                  <a:srgbClr val="FF0000"/>
                </a:solidFill>
              </a:rPr>
              <a:t>Epsilon_i</a:t>
            </a:r>
            <a:r>
              <a:rPr lang="en-US" i="1" dirty="0" smtClean="0">
                <a:solidFill>
                  <a:srgbClr val="FF0000"/>
                </a:solidFill>
              </a:rPr>
              <a:t>  </a:t>
            </a:r>
            <a:r>
              <a:rPr lang="en-US" dirty="0" smtClean="0"/>
              <a:t>tells us where the </a:t>
            </a:r>
            <a:r>
              <a:rPr lang="en-US" i="1" dirty="0" err="1" smtClean="0"/>
              <a:t>i</a:t>
            </a:r>
            <a:r>
              <a:rPr lang="en-US" dirty="0" err="1" smtClean="0"/>
              <a:t>th</a:t>
            </a:r>
            <a:r>
              <a:rPr lang="en-US" dirty="0" smtClean="0"/>
              <a:t> observation is located, relative to the </a:t>
            </a:r>
            <a:r>
              <a:rPr lang="en-US" dirty="0" err="1" smtClean="0"/>
              <a:t>hyperplane</a:t>
            </a:r>
            <a:r>
              <a:rPr lang="en-US" dirty="0" smtClean="0"/>
              <a:t> and relative to the margin. </a:t>
            </a:r>
          </a:p>
          <a:p>
            <a:endParaRPr lang="en-US" dirty="0" smtClean="0"/>
          </a:p>
          <a:p>
            <a:r>
              <a:rPr lang="en-US" dirty="0" smtClean="0"/>
              <a:t>If </a:t>
            </a:r>
            <a:r>
              <a:rPr lang="en-US" i="1" dirty="0" err="1" smtClean="0"/>
              <a:t>Epsilon_i</a:t>
            </a:r>
            <a:r>
              <a:rPr lang="en-US" i="1" dirty="0" smtClean="0"/>
              <a:t> </a:t>
            </a:r>
            <a:r>
              <a:rPr lang="en-US" dirty="0" smtClean="0"/>
              <a:t>= 0 then the </a:t>
            </a:r>
            <a:r>
              <a:rPr lang="en-US" i="1" dirty="0" err="1" smtClean="0"/>
              <a:t>i</a:t>
            </a:r>
            <a:r>
              <a:rPr lang="en-US" dirty="0" err="1" smtClean="0"/>
              <a:t>th</a:t>
            </a:r>
            <a:r>
              <a:rPr lang="en-US" dirty="0" smtClean="0"/>
              <a:t> observation is on the correct side of the margin, </a:t>
            </a:r>
            <a:br>
              <a:rPr lang="en-US" dirty="0" smtClean="0"/>
            </a:br>
            <a:r>
              <a:rPr lang="en-US" dirty="0" smtClean="0"/>
              <a:t/>
            </a:r>
            <a:br>
              <a:rPr lang="en-US" dirty="0" smtClean="0"/>
            </a:br>
            <a:r>
              <a:rPr lang="en-US" dirty="0" smtClean="0"/>
              <a:t>If </a:t>
            </a:r>
            <a:r>
              <a:rPr lang="en-US" i="1" dirty="0" err="1" smtClean="0"/>
              <a:t>Epsilon_i</a:t>
            </a:r>
            <a:r>
              <a:rPr lang="en-US" i="1" dirty="0" smtClean="0"/>
              <a:t> &gt; </a:t>
            </a:r>
            <a:r>
              <a:rPr lang="en-US" dirty="0" smtClean="0"/>
              <a:t>0 then the </a:t>
            </a:r>
            <a:r>
              <a:rPr lang="en-US" i="1" dirty="0" err="1" smtClean="0"/>
              <a:t>i</a:t>
            </a:r>
            <a:r>
              <a:rPr lang="en-US" dirty="0" err="1" smtClean="0"/>
              <a:t>th</a:t>
            </a:r>
            <a:r>
              <a:rPr lang="en-US" dirty="0" smtClean="0"/>
              <a:t> observation is on the wrong side of the margin, and we say that the </a:t>
            </a:r>
            <a:r>
              <a:rPr lang="en-US" i="1" dirty="0" err="1" smtClean="0"/>
              <a:t>i</a:t>
            </a:r>
            <a:r>
              <a:rPr lang="en-US" dirty="0" err="1" smtClean="0"/>
              <a:t>th</a:t>
            </a:r>
            <a:r>
              <a:rPr lang="en-US" dirty="0" smtClean="0"/>
              <a:t> observation has </a:t>
            </a:r>
            <a:r>
              <a:rPr lang="en-US" i="1" dirty="0" smtClean="0"/>
              <a:t>violated </a:t>
            </a:r>
            <a:r>
              <a:rPr lang="en-US" dirty="0" smtClean="0"/>
              <a:t>the margin. </a:t>
            </a:r>
          </a:p>
          <a:p>
            <a:endParaRPr lang="en-US" dirty="0" smtClean="0"/>
          </a:p>
          <a:p>
            <a:r>
              <a:rPr lang="en-US" dirty="0" smtClean="0"/>
              <a:t>If </a:t>
            </a:r>
            <a:r>
              <a:rPr lang="en-US" i="1" dirty="0" err="1" smtClean="0"/>
              <a:t>Epsilon_i</a:t>
            </a:r>
            <a:r>
              <a:rPr lang="en-US" i="1" dirty="0" smtClean="0"/>
              <a:t> &gt; </a:t>
            </a:r>
            <a:r>
              <a:rPr lang="en-US" dirty="0" smtClean="0"/>
              <a:t>1 then it is on the wrong side of the </a:t>
            </a:r>
            <a:r>
              <a:rPr lang="en-US" dirty="0" err="1" smtClean="0"/>
              <a:t>hyperplane</a:t>
            </a:r>
            <a:r>
              <a:rPr lang="en-US" dirty="0" smtClean="0"/>
              <a:t>.</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Tuning parameter </a:t>
            </a:r>
            <a:r>
              <a:rPr lang="en-US" i="1" dirty="0" smtClean="0"/>
              <a:t>C</a:t>
            </a:r>
            <a:endParaRPr lang="zh-CN" altLang="en-US" dirty="0"/>
          </a:p>
        </p:txBody>
      </p:sp>
      <p:sp>
        <p:nvSpPr>
          <p:cNvPr id="3" name="内容占位符 2"/>
          <p:cNvSpPr>
            <a:spLocks noGrp="1"/>
          </p:cNvSpPr>
          <p:nvPr>
            <p:ph idx="1"/>
          </p:nvPr>
        </p:nvSpPr>
        <p:spPr/>
        <p:txBody>
          <a:bodyPr>
            <a:normAutofit/>
          </a:bodyPr>
          <a:lstStyle/>
          <a:p>
            <a:r>
              <a:rPr lang="en-US" dirty="0" smtClean="0"/>
              <a:t>Tuning parameter </a:t>
            </a:r>
            <a:r>
              <a:rPr lang="en-US" i="1" dirty="0" smtClean="0"/>
              <a:t>C </a:t>
            </a:r>
            <a:r>
              <a:rPr lang="en-US" dirty="0" smtClean="0"/>
              <a:t>bounds the sum of the </a:t>
            </a:r>
            <a:r>
              <a:rPr lang="en-US" i="1" dirty="0" err="1" smtClean="0"/>
              <a:t>Epsilon_i</a:t>
            </a:r>
            <a:r>
              <a:rPr lang="en-US" dirty="0" err="1" smtClean="0"/>
              <a:t>’s</a:t>
            </a:r>
            <a:r>
              <a:rPr lang="en-US" dirty="0" smtClean="0"/>
              <a:t>, and so it determines the number and severity of the violations to the margin (and to the </a:t>
            </a:r>
            <a:r>
              <a:rPr lang="en-US" dirty="0" err="1" smtClean="0"/>
              <a:t>hyperplane</a:t>
            </a:r>
            <a:r>
              <a:rPr lang="en-US" dirty="0" smtClean="0"/>
              <a:t>) that we will tolerate. We can think of </a:t>
            </a:r>
            <a:r>
              <a:rPr lang="en-US" i="1" dirty="0" smtClean="0"/>
              <a:t>C </a:t>
            </a:r>
            <a:r>
              <a:rPr lang="en-US" dirty="0" smtClean="0"/>
              <a:t>as a </a:t>
            </a:r>
            <a:r>
              <a:rPr lang="en-US" i="1" dirty="0" smtClean="0"/>
              <a:t>budget </a:t>
            </a:r>
            <a:r>
              <a:rPr lang="en-US" dirty="0" smtClean="0"/>
              <a:t>for the amount that the margin can be violated by the </a:t>
            </a:r>
            <a:r>
              <a:rPr lang="en-US" i="1" dirty="0" smtClean="0"/>
              <a:t>n </a:t>
            </a:r>
            <a:r>
              <a:rPr lang="en-US" dirty="0" smtClean="0"/>
              <a:t>observations. </a:t>
            </a:r>
            <a:br>
              <a:rPr lang="en-US" dirty="0" smtClean="0"/>
            </a:br>
            <a:r>
              <a:rPr lang="en-US" dirty="0" smtClean="0"/>
              <a:t/>
            </a:r>
            <a:br>
              <a:rPr lang="en-US" dirty="0" smtClean="0"/>
            </a:br>
            <a:r>
              <a:rPr lang="en-US" dirty="0" smtClean="0"/>
              <a:t>If </a:t>
            </a:r>
            <a:r>
              <a:rPr lang="en-US" i="1" dirty="0" smtClean="0"/>
              <a:t>C </a:t>
            </a:r>
            <a:r>
              <a:rPr lang="en-US" dirty="0" smtClean="0"/>
              <a:t>= 0 then there is no budget for violations to the margin, and it must be the case that </a:t>
            </a:r>
            <a:r>
              <a:rPr lang="en-US" i="1" dirty="0" smtClean="0"/>
              <a:t>Epsilon_</a:t>
            </a:r>
            <a:r>
              <a:rPr lang="en-US" dirty="0" smtClean="0"/>
              <a:t>1 = </a:t>
            </a:r>
            <a:r>
              <a:rPr lang="en-US" i="1" dirty="0" smtClean="0"/>
              <a:t>. . . </a:t>
            </a:r>
            <a:r>
              <a:rPr lang="en-US" dirty="0" smtClean="0"/>
              <a:t>= </a:t>
            </a:r>
            <a:r>
              <a:rPr lang="en-US" i="1" dirty="0" err="1" smtClean="0"/>
              <a:t>Epsilon_n</a:t>
            </a:r>
            <a:r>
              <a:rPr lang="en-US" i="1" dirty="0" smtClean="0"/>
              <a:t> </a:t>
            </a:r>
            <a:r>
              <a:rPr lang="en-US" dirty="0" smtClean="0"/>
              <a:t>= 0.</a:t>
            </a:r>
            <a:br>
              <a:rPr lang="en-US" dirty="0" smtClean="0"/>
            </a:br>
            <a:r>
              <a:rPr lang="en-US" dirty="0" smtClean="0"/>
              <a:t/>
            </a:r>
            <a:br>
              <a:rPr lang="en-US" dirty="0" smtClean="0"/>
            </a:br>
            <a:r>
              <a:rPr lang="en-US" dirty="0" smtClean="0"/>
              <a:t>For </a:t>
            </a:r>
            <a:r>
              <a:rPr lang="en-US" i="1" dirty="0" smtClean="0"/>
              <a:t>C &gt; </a:t>
            </a:r>
            <a:r>
              <a:rPr lang="en-US" dirty="0" smtClean="0"/>
              <a:t>0 no more than </a:t>
            </a:r>
            <a:r>
              <a:rPr lang="en-US" i="1" dirty="0" smtClean="0"/>
              <a:t>C </a:t>
            </a:r>
            <a:r>
              <a:rPr lang="en-US" dirty="0" smtClean="0"/>
              <a:t>observations can be on the wrong side of the </a:t>
            </a:r>
            <a:r>
              <a:rPr lang="en-US" dirty="0" err="1" smtClean="0"/>
              <a:t>hyperplane</a:t>
            </a:r>
            <a:r>
              <a:rPr lang="en-US" dirty="0" smtClean="0"/>
              <a:t>.</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i="1" dirty="0" smtClean="0"/>
              <a:t>C </a:t>
            </a:r>
            <a:r>
              <a:rPr lang="en-US" dirty="0" smtClean="0"/>
              <a:t>controls the bias-variance trade-off</a:t>
            </a:r>
            <a:endParaRPr lang="zh-CN" altLang="en-US" dirty="0"/>
          </a:p>
        </p:txBody>
      </p:sp>
      <p:sp>
        <p:nvSpPr>
          <p:cNvPr id="3" name="内容占位符 2"/>
          <p:cNvSpPr>
            <a:spLocks noGrp="1"/>
          </p:cNvSpPr>
          <p:nvPr>
            <p:ph idx="1"/>
          </p:nvPr>
        </p:nvSpPr>
        <p:spPr/>
        <p:txBody>
          <a:bodyPr>
            <a:normAutofit/>
          </a:bodyPr>
          <a:lstStyle/>
          <a:p>
            <a:r>
              <a:rPr lang="en-US" dirty="0" smtClean="0"/>
              <a:t>In practice, </a:t>
            </a:r>
            <a:r>
              <a:rPr lang="en-US" i="1" dirty="0" smtClean="0"/>
              <a:t>C </a:t>
            </a:r>
            <a:r>
              <a:rPr lang="en-US" dirty="0" smtClean="0"/>
              <a:t>is treated as a tuning parameter that is generally chosen via cross-validation. </a:t>
            </a:r>
          </a:p>
          <a:p>
            <a:endParaRPr lang="en-US" dirty="0" smtClean="0"/>
          </a:p>
          <a:p>
            <a:r>
              <a:rPr lang="en-US" i="1" dirty="0" smtClean="0"/>
              <a:t>C </a:t>
            </a:r>
            <a:r>
              <a:rPr lang="en-US" dirty="0" smtClean="0"/>
              <a:t>controls the bias-variance trade-off of the statistical learning technique. When </a:t>
            </a:r>
            <a:r>
              <a:rPr lang="en-US" i="1" dirty="0" smtClean="0"/>
              <a:t>C </a:t>
            </a:r>
            <a:r>
              <a:rPr lang="en-US" dirty="0" smtClean="0"/>
              <a:t>is small, we seek narrow margins that are rarely violated; this amounts to a classifier that is highly fit to the data, which may have low bias but high variance. On the other hand, when </a:t>
            </a:r>
            <a:r>
              <a:rPr lang="en-US" i="1" dirty="0" smtClean="0"/>
              <a:t>C </a:t>
            </a:r>
            <a:r>
              <a:rPr lang="en-US" dirty="0" smtClean="0"/>
              <a:t>is larger, the margin is wider and we allow more violations to it; this amounts to fitting the data less hard and obtaining a classifier that is potentially more biased but may have lower variance</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The fact that the support vector classifier’s decision rule is based only on a potentially small subset of the training observations (the support vectors) means that it is quite robust to the behavior of observations that</a:t>
            </a:r>
            <a:br>
              <a:rPr lang="en-US" dirty="0" smtClean="0"/>
            </a:br>
            <a:r>
              <a:rPr lang="en-US" dirty="0" smtClean="0"/>
              <a:t>are far away from the </a:t>
            </a:r>
            <a:r>
              <a:rPr lang="en-US" dirty="0" err="1" smtClean="0"/>
              <a:t>hyperplane</a:t>
            </a:r>
            <a:r>
              <a:rPr lang="en-US" dirty="0" smtClean="0"/>
              <a:t>.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24</a:t>
            </a:fld>
            <a:endParaRPr lang="en-US"/>
          </a:p>
        </p:txBody>
      </p:sp>
      <p:pic>
        <p:nvPicPr>
          <p:cNvPr id="12290" name="Picture 2"/>
          <p:cNvPicPr>
            <a:picLocks noChangeAspect="1" noChangeArrowheads="1"/>
          </p:cNvPicPr>
          <p:nvPr/>
        </p:nvPicPr>
        <p:blipFill>
          <a:blip r:embed="rId2"/>
          <a:srcRect/>
          <a:stretch>
            <a:fillRect/>
          </a:stretch>
        </p:blipFill>
        <p:spPr bwMode="auto">
          <a:xfrm>
            <a:off x="1533525" y="3628465"/>
            <a:ext cx="6086475" cy="30099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399"/>
            <a:ext cx="8229600" cy="1940859"/>
          </a:xfrm>
        </p:spPr>
        <p:txBody>
          <a:bodyPr>
            <a:normAutofit fontScale="90000"/>
          </a:bodyPr>
          <a:lstStyle/>
          <a:p>
            <a:r>
              <a:rPr lang="en-US" dirty="0" smtClean="0"/>
              <a:t>9.3 Support Vector Machines</a:t>
            </a:r>
            <a:br>
              <a:rPr lang="en-US" dirty="0" smtClean="0"/>
            </a:br>
            <a:r>
              <a:rPr lang="en-US" i="1" dirty="0" smtClean="0"/>
              <a:t>9.3.1 Classification with Non-linear Decision Boundaries</a:t>
            </a:r>
            <a:r>
              <a:rPr lang="en-US" dirty="0" smtClean="0"/>
              <a:t/>
            </a:r>
            <a:br>
              <a:rPr lang="en-US" dirty="0" smtClean="0"/>
            </a:br>
            <a:endParaRPr lang="zh-CN" altLang="en-US" dirty="0"/>
          </a:p>
        </p:txBody>
      </p:sp>
      <p:sp>
        <p:nvSpPr>
          <p:cNvPr id="3" name="内容占位符 2"/>
          <p:cNvSpPr>
            <a:spLocks noGrp="1"/>
          </p:cNvSpPr>
          <p:nvPr>
            <p:ph idx="1"/>
          </p:nvPr>
        </p:nvSpPr>
        <p:spPr>
          <a:xfrm>
            <a:off x="457200" y="2474258"/>
            <a:ext cx="8229600" cy="4002741"/>
          </a:xfrm>
        </p:spPr>
        <p:txBody>
          <a:bodyPr/>
          <a:lstStyle/>
          <a:p>
            <a:r>
              <a:rPr lang="en-US" dirty="0" smtClean="0"/>
              <a:t>The support vector classifier is a natural approach for classification in the two-class setting, if the boundary between the two classes is linear. However, in practice we are sometimes faced with non-linear class boundaries.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In the case of the support vector classifier, we could address the problem of possibly non-linear boundaries between classes in a similar way, by enlarging the feature space using quadratic, cubic, and even higher-order polynomial functions of the predictors. For instance, rather than fitting a support vector classifier using </a:t>
            </a:r>
            <a:r>
              <a:rPr lang="en-US" i="1" dirty="0" smtClean="0"/>
              <a:t>p </a:t>
            </a:r>
            <a:r>
              <a:rPr lang="en-US" dirty="0" smtClean="0"/>
              <a:t>features</a:t>
            </a:r>
          </a:p>
          <a:p>
            <a:endParaRPr lang="en-US" dirty="0" smtClean="0"/>
          </a:p>
          <a:p>
            <a:r>
              <a:rPr lang="en-US" dirty="0" smtClean="0"/>
              <a:t>we could instead fit a support vector classifier using 2</a:t>
            </a:r>
            <a:r>
              <a:rPr lang="en-US" i="1" dirty="0" smtClean="0"/>
              <a:t>p </a:t>
            </a:r>
            <a:r>
              <a:rPr lang="en-US" dirty="0" smtClean="0"/>
              <a:t>features</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26</a:t>
            </a:fld>
            <a:endParaRPr lang="en-US"/>
          </a:p>
        </p:txBody>
      </p:sp>
      <p:pic>
        <p:nvPicPr>
          <p:cNvPr id="1026" name="Picture 2"/>
          <p:cNvPicPr>
            <a:picLocks noChangeAspect="1" noChangeArrowheads="1"/>
          </p:cNvPicPr>
          <p:nvPr/>
        </p:nvPicPr>
        <p:blipFill>
          <a:blip r:embed="rId2"/>
          <a:srcRect/>
          <a:stretch>
            <a:fillRect/>
          </a:stretch>
        </p:blipFill>
        <p:spPr bwMode="auto">
          <a:xfrm>
            <a:off x="3697941" y="3987613"/>
            <a:ext cx="1680882" cy="4802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855258" y="5230905"/>
            <a:ext cx="3422628" cy="52443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27</a:t>
            </a:fld>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2245660"/>
            <a:ext cx="8474103" cy="3200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Why does this lead to a non-linear decision boundary?</a:t>
            </a:r>
            <a:endParaRPr lang="zh-CN" altLang="en-US" dirty="0"/>
          </a:p>
        </p:txBody>
      </p:sp>
      <p:sp>
        <p:nvSpPr>
          <p:cNvPr id="3" name="内容占位符 2"/>
          <p:cNvSpPr>
            <a:spLocks noGrp="1"/>
          </p:cNvSpPr>
          <p:nvPr>
            <p:ph idx="1"/>
          </p:nvPr>
        </p:nvSpPr>
        <p:spPr/>
        <p:txBody>
          <a:bodyPr>
            <a:normAutofit/>
          </a:bodyPr>
          <a:lstStyle/>
          <a:p>
            <a:r>
              <a:rPr lang="en-US" dirty="0" smtClean="0"/>
              <a:t>In the enlarged feature space, the decision boundary that is in fact linear. But in the original feature space, the decision boundary is of the form </a:t>
            </a:r>
            <a:r>
              <a:rPr lang="en-US" i="1" dirty="0" smtClean="0"/>
              <a:t>q</a:t>
            </a:r>
            <a:r>
              <a:rPr lang="en-US" dirty="0" smtClean="0"/>
              <a:t>(</a:t>
            </a:r>
            <a:r>
              <a:rPr lang="en-US" i="1" dirty="0" smtClean="0"/>
              <a:t>x</a:t>
            </a:r>
            <a:r>
              <a:rPr lang="en-US" dirty="0" smtClean="0"/>
              <a:t>) = 0, where </a:t>
            </a:r>
            <a:r>
              <a:rPr lang="en-US" i="1" dirty="0" smtClean="0"/>
              <a:t>q </a:t>
            </a:r>
            <a:r>
              <a:rPr lang="en-US" dirty="0" smtClean="0"/>
              <a:t>is a quadratic polynomial, and its solutions are generally non-linear. </a:t>
            </a:r>
            <a:br>
              <a:rPr lang="en-US" dirty="0" smtClean="0"/>
            </a:br>
            <a:r>
              <a:rPr lang="en-US" dirty="0" smtClean="0"/>
              <a:t/>
            </a:r>
            <a:br>
              <a:rPr lang="en-US" dirty="0" smtClean="0"/>
            </a:br>
            <a:r>
              <a:rPr lang="en-US" dirty="0" smtClean="0"/>
              <a:t>It is not hard to see that there are many possible ways to enlarge the feature space, and that unless we are careful, we could end up with a huge number of features. Then computations would become unmanageable.</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9.3.2 The Support Vector Machine</a:t>
            </a:r>
            <a:endParaRPr lang="zh-CN" altLang="en-US" dirty="0"/>
          </a:p>
        </p:txBody>
      </p:sp>
      <p:sp>
        <p:nvSpPr>
          <p:cNvPr id="3" name="内容占位符 2"/>
          <p:cNvSpPr>
            <a:spLocks noGrp="1"/>
          </p:cNvSpPr>
          <p:nvPr>
            <p:ph idx="1"/>
          </p:nvPr>
        </p:nvSpPr>
        <p:spPr/>
        <p:txBody>
          <a:bodyPr/>
          <a:lstStyle/>
          <a:p>
            <a:r>
              <a:rPr lang="en-US" dirty="0" smtClean="0"/>
              <a:t>The </a:t>
            </a:r>
            <a:r>
              <a:rPr lang="en-US" i="1" dirty="0" smtClean="0"/>
              <a:t>support vector machine </a:t>
            </a:r>
            <a:r>
              <a:rPr lang="en-US" dirty="0" smtClean="0"/>
              <a:t>(SVM) is an extension of the support vector classifier that results from enlarging the feature space in a specific way, using </a:t>
            </a:r>
            <a:r>
              <a:rPr lang="en-US" i="1" dirty="0" smtClean="0"/>
              <a:t>kernels</a:t>
            </a:r>
            <a:r>
              <a:rPr lang="en-US" dirty="0" smtClean="0"/>
              <a:t>. </a:t>
            </a:r>
            <a:br>
              <a:rPr lang="en-US" dirty="0" smtClean="0"/>
            </a:br>
            <a:r>
              <a:rPr lang="en-US" dirty="0" smtClean="0"/>
              <a:t/>
            </a:r>
            <a:br>
              <a:rPr lang="en-US" dirty="0" smtClean="0"/>
            </a:br>
            <a:r>
              <a:rPr lang="en-US" dirty="0" smtClean="0"/>
              <a:t>we may want to enlarge our feature space in order to accommodate a non-linear boundary between the classes. The kernel approach that we describe here is simply an efficient computational approach for enacting this idea.</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i="1" dirty="0" smtClean="0"/>
              <a:t>maximal margin classifier</a:t>
            </a:r>
            <a:r>
              <a:rPr lang="en-US" dirty="0" smtClean="0"/>
              <a:t/>
            </a:r>
            <a:br>
              <a:rPr lang="en-US" dirty="0" smtClean="0"/>
            </a:br>
            <a:r>
              <a:rPr lang="en-US" dirty="0" smtClean="0"/>
              <a:t/>
            </a:r>
            <a:br>
              <a:rPr lang="en-US" dirty="0" smtClean="0"/>
            </a:br>
            <a:r>
              <a:rPr lang="en-US" i="1" dirty="0" smtClean="0"/>
              <a:t>support vector classifier</a:t>
            </a:r>
            <a:r>
              <a:rPr lang="en-US" dirty="0" smtClean="0"/>
              <a:t/>
            </a:r>
            <a:br>
              <a:rPr lang="en-US" dirty="0" smtClean="0"/>
            </a:br>
            <a:r>
              <a:rPr lang="en-US" dirty="0" smtClean="0"/>
              <a:t/>
            </a:r>
            <a:br>
              <a:rPr lang="en-US" dirty="0" smtClean="0"/>
            </a:br>
            <a:r>
              <a:rPr lang="en-US" i="1" dirty="0" smtClean="0"/>
              <a:t>support vector machine</a:t>
            </a: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We have not discussed exactly how the support vector classifier is computed because the details become somewhat technical. </a:t>
            </a:r>
          </a:p>
          <a:p>
            <a:endParaRPr lang="en-US" dirty="0" smtClean="0"/>
          </a:p>
          <a:p>
            <a:r>
              <a:rPr lang="en-US" dirty="0" smtClean="0"/>
              <a:t>However, it turns out that the solution to the support vector classifier problem </a:t>
            </a:r>
            <a:r>
              <a:rPr lang="en-US" dirty="0" smtClean="0">
                <a:solidFill>
                  <a:srgbClr val="FF0000"/>
                </a:solidFill>
              </a:rPr>
              <a:t>involves only the </a:t>
            </a:r>
            <a:r>
              <a:rPr lang="en-US" i="1" dirty="0" smtClean="0">
                <a:solidFill>
                  <a:srgbClr val="FF0000"/>
                </a:solidFill>
              </a:rPr>
              <a:t>inner products </a:t>
            </a:r>
            <a:r>
              <a:rPr lang="en-US" dirty="0" smtClean="0">
                <a:solidFill>
                  <a:srgbClr val="FF0000"/>
                </a:solidFill>
              </a:rPr>
              <a:t>of the observations </a:t>
            </a:r>
            <a:r>
              <a:rPr lang="en-US" dirty="0" smtClean="0"/>
              <a:t>(as opposed to the observations themselves).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It can be shown that</a:t>
            </a:r>
            <a:endParaRPr lang="zh-CN" altLang="en-US" dirty="0"/>
          </a:p>
        </p:txBody>
      </p:sp>
      <p:sp>
        <p:nvSpPr>
          <p:cNvPr id="3" name="内容占位符 2"/>
          <p:cNvSpPr>
            <a:spLocks noGrp="1"/>
          </p:cNvSpPr>
          <p:nvPr>
            <p:ph idx="1"/>
          </p:nvPr>
        </p:nvSpPr>
        <p:spPr/>
        <p:txBody>
          <a:bodyPr>
            <a:normAutofit/>
          </a:bodyPr>
          <a:lstStyle/>
          <a:p>
            <a:r>
              <a:rPr lang="en-US" dirty="0" smtClean="0"/>
              <a:t>The linear support vector classifier can be represented as</a:t>
            </a:r>
            <a:br>
              <a:rPr lang="en-US" dirty="0" smtClean="0"/>
            </a:br>
            <a:endParaRPr lang="en-US" dirty="0" smtClean="0"/>
          </a:p>
          <a:p>
            <a:endParaRPr lang="en-US" dirty="0" smtClean="0"/>
          </a:p>
          <a:p>
            <a:r>
              <a:rPr lang="en-US" dirty="0" smtClean="0"/>
              <a:t>where there are </a:t>
            </a:r>
            <a:r>
              <a:rPr lang="en-US" i="1" dirty="0" smtClean="0"/>
              <a:t>n </a:t>
            </a:r>
            <a:r>
              <a:rPr lang="en-US" dirty="0" smtClean="0"/>
              <a:t>parameters </a:t>
            </a:r>
            <a:r>
              <a:rPr lang="en-US" i="1" dirty="0" err="1" smtClean="0"/>
              <a:t>αi</a:t>
            </a:r>
            <a:r>
              <a:rPr lang="en-US" i="1" dirty="0" smtClean="0"/>
              <a:t>, </a:t>
            </a:r>
            <a:r>
              <a:rPr lang="en-US" i="1" dirty="0" err="1" smtClean="0"/>
              <a:t>i</a:t>
            </a:r>
            <a:r>
              <a:rPr lang="en-US" i="1" dirty="0" smtClean="0"/>
              <a:t> </a:t>
            </a:r>
            <a:r>
              <a:rPr lang="en-US" dirty="0" smtClean="0"/>
              <a:t>= 1</a:t>
            </a:r>
            <a:r>
              <a:rPr lang="en-US" i="1" dirty="0" smtClean="0"/>
              <a:t>, . . . , n</a:t>
            </a:r>
            <a:r>
              <a:rPr lang="en-US" dirty="0" smtClean="0"/>
              <a:t>, one per </a:t>
            </a:r>
            <a:r>
              <a:rPr lang="en-US" dirty="0" err="1" smtClean="0"/>
              <a:t>trainingobservation</a:t>
            </a:r>
            <a:r>
              <a:rPr lang="en-US" dirty="0" smtClean="0"/>
              <a:t>.</a:t>
            </a:r>
          </a:p>
          <a:p>
            <a:endParaRPr lang="en-US" dirty="0" smtClean="0"/>
          </a:p>
          <a:p>
            <a:r>
              <a:rPr lang="en-US" dirty="0" smtClean="0"/>
              <a:t>To estimate the parameters </a:t>
            </a:r>
            <a:r>
              <a:rPr lang="en-US" i="1" dirty="0" smtClean="0"/>
              <a:t>α</a:t>
            </a:r>
            <a:r>
              <a:rPr lang="en-US" dirty="0" smtClean="0"/>
              <a:t>1</a:t>
            </a:r>
            <a:r>
              <a:rPr lang="en-US" i="1" dirty="0" smtClean="0"/>
              <a:t>, . . . , </a:t>
            </a:r>
            <a:r>
              <a:rPr lang="en-US" i="1" dirty="0" err="1" smtClean="0"/>
              <a:t>αn</a:t>
            </a:r>
            <a:r>
              <a:rPr lang="en-US" i="1" dirty="0" smtClean="0"/>
              <a:t> </a:t>
            </a:r>
            <a:r>
              <a:rPr lang="en-US" dirty="0" smtClean="0"/>
              <a:t>and </a:t>
            </a:r>
            <a:r>
              <a:rPr lang="en-US" i="1" dirty="0" smtClean="0"/>
              <a:t>β</a:t>
            </a:r>
            <a:r>
              <a:rPr lang="en-US" dirty="0" smtClean="0"/>
              <a:t>0, all we need are the C_n^2  inner products </a:t>
            </a:r>
            <a:r>
              <a:rPr lang="en-US" i="1" dirty="0" smtClean="0"/>
              <a:t>&lt;xi, xi’&gt; </a:t>
            </a:r>
            <a:r>
              <a:rPr lang="en-US" dirty="0" smtClean="0"/>
              <a:t>between all pairs of training observations.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31</a:t>
            </a:fld>
            <a:endParaRPr lang="en-US"/>
          </a:p>
        </p:txBody>
      </p:sp>
      <p:pic>
        <p:nvPicPr>
          <p:cNvPr id="3074" name="Picture 2"/>
          <p:cNvPicPr>
            <a:picLocks noChangeAspect="1" noChangeArrowheads="1"/>
          </p:cNvPicPr>
          <p:nvPr/>
        </p:nvPicPr>
        <p:blipFill>
          <a:blip r:embed="rId2"/>
          <a:srcRect/>
          <a:stretch>
            <a:fillRect/>
          </a:stretch>
        </p:blipFill>
        <p:spPr bwMode="auto">
          <a:xfrm>
            <a:off x="3099547" y="2154331"/>
            <a:ext cx="2514600" cy="6667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However, it turns out that </a:t>
            </a:r>
            <a:r>
              <a:rPr lang="en-US" i="1" dirty="0" err="1" smtClean="0"/>
              <a:t>αi</a:t>
            </a:r>
            <a:r>
              <a:rPr lang="en-US" i="1" dirty="0" smtClean="0"/>
              <a:t> </a:t>
            </a:r>
            <a:r>
              <a:rPr lang="en-US" dirty="0" smtClean="0"/>
              <a:t>is nonzero only for the support vectors in the solution—that is, if a training observation is not a support vector, then its </a:t>
            </a:r>
            <a:r>
              <a:rPr lang="en-US" i="1" dirty="0" err="1" smtClean="0"/>
              <a:t>αi</a:t>
            </a:r>
            <a:r>
              <a:rPr lang="en-US" i="1" dirty="0" smtClean="0"/>
              <a:t> </a:t>
            </a:r>
            <a:r>
              <a:rPr lang="en-US" dirty="0" smtClean="0"/>
              <a:t>equals zero. So if </a:t>
            </a:r>
            <a:r>
              <a:rPr lang="en-US" i="1" dirty="0" smtClean="0"/>
              <a:t>S </a:t>
            </a:r>
            <a:r>
              <a:rPr lang="en-US" dirty="0" smtClean="0"/>
              <a:t>is the collection of indices of these support points, we can rewrite any solution function as</a:t>
            </a:r>
          </a:p>
          <a:p>
            <a:endParaRPr lang="en-US" dirty="0" smtClean="0"/>
          </a:p>
          <a:p>
            <a:endParaRPr lang="en-US" dirty="0" smtClean="0"/>
          </a:p>
          <a:p>
            <a:r>
              <a:rPr lang="en-US" dirty="0" smtClean="0"/>
              <a:t>To summarize, in representing the linear classifier </a:t>
            </a:r>
            <a:r>
              <a:rPr lang="en-US" i="1" dirty="0" smtClean="0"/>
              <a:t>f</a:t>
            </a:r>
            <a:r>
              <a:rPr lang="en-US" dirty="0" smtClean="0"/>
              <a:t>(</a:t>
            </a:r>
            <a:r>
              <a:rPr lang="en-US" i="1" dirty="0" smtClean="0"/>
              <a:t>x</a:t>
            </a:r>
            <a:r>
              <a:rPr lang="en-US" dirty="0" smtClean="0"/>
              <a:t>), and in computing its coefficients, all we need are inner products.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32</a:t>
            </a:fld>
            <a:endParaRPr lang="en-US"/>
          </a:p>
        </p:txBody>
      </p:sp>
      <p:pic>
        <p:nvPicPr>
          <p:cNvPr id="4098" name="Picture 2"/>
          <p:cNvPicPr>
            <a:picLocks noChangeAspect="1" noChangeArrowheads="1"/>
          </p:cNvPicPr>
          <p:nvPr/>
        </p:nvPicPr>
        <p:blipFill>
          <a:blip r:embed="rId2"/>
          <a:srcRect/>
          <a:stretch>
            <a:fillRect/>
          </a:stretch>
        </p:blipFill>
        <p:spPr bwMode="auto">
          <a:xfrm>
            <a:off x="2636743" y="3605773"/>
            <a:ext cx="3241101" cy="85865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Now suppose that every time the inner product appears in the representation, or in a calculation of the solution for the support vector classifier, we replace it with a </a:t>
            </a:r>
            <a:r>
              <a:rPr lang="en-US" i="1" dirty="0" smtClean="0"/>
              <a:t>generalization </a:t>
            </a:r>
            <a:r>
              <a:rPr lang="en-US" dirty="0" smtClean="0"/>
              <a:t>of the inner product of the form</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33</a:t>
            </a:fld>
            <a:endParaRPr lang="en-US"/>
          </a:p>
        </p:txBody>
      </p:sp>
      <p:pic>
        <p:nvPicPr>
          <p:cNvPr id="5122" name="Picture 2"/>
          <p:cNvPicPr>
            <a:picLocks noChangeAspect="1" noChangeArrowheads="1"/>
          </p:cNvPicPr>
          <p:nvPr/>
        </p:nvPicPr>
        <p:blipFill>
          <a:blip r:embed="rId2"/>
          <a:srcRect/>
          <a:stretch>
            <a:fillRect/>
          </a:stretch>
        </p:blipFill>
        <p:spPr bwMode="auto">
          <a:xfrm>
            <a:off x="3648636" y="3228974"/>
            <a:ext cx="1367118" cy="512669"/>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352800" y="3786188"/>
            <a:ext cx="2305050" cy="714375"/>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a:srcRect/>
          <a:stretch>
            <a:fillRect/>
          </a:stretch>
        </p:blipFill>
        <p:spPr bwMode="auto">
          <a:xfrm>
            <a:off x="3071813" y="4500563"/>
            <a:ext cx="3000375" cy="742950"/>
          </a:xfrm>
          <a:prstGeom prst="rect">
            <a:avLst/>
          </a:prstGeom>
          <a:noFill/>
          <a:ln w="9525">
            <a:noFill/>
            <a:miter lim="800000"/>
            <a:headEnd/>
            <a:tailEnd/>
          </a:ln>
          <a:effectLst/>
        </p:spPr>
      </p:pic>
      <p:pic>
        <p:nvPicPr>
          <p:cNvPr id="5127" name="Picture 7"/>
          <p:cNvPicPr>
            <a:picLocks noChangeAspect="1" noChangeArrowheads="1"/>
          </p:cNvPicPr>
          <p:nvPr/>
        </p:nvPicPr>
        <p:blipFill>
          <a:blip r:embed="rId5"/>
          <a:srcRect/>
          <a:stretch>
            <a:fillRect/>
          </a:stretch>
        </p:blipFill>
        <p:spPr bwMode="auto">
          <a:xfrm>
            <a:off x="2528607" y="5491723"/>
            <a:ext cx="3733563" cy="788053"/>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34</a:t>
            </a:fld>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914857" y="2190981"/>
            <a:ext cx="7314286" cy="3695238"/>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9.3.3 An Application to the Heart Disease Data</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35</a:t>
            </a:fld>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529142" y="2048123"/>
            <a:ext cx="8085715" cy="398095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9.4 SVMs with More than Two Classes</a:t>
            </a:r>
            <a:endParaRPr lang="zh-CN" altLang="en-US" dirty="0"/>
          </a:p>
        </p:txBody>
      </p:sp>
      <p:sp>
        <p:nvSpPr>
          <p:cNvPr id="3" name="内容占位符 2"/>
          <p:cNvSpPr>
            <a:spLocks noGrp="1"/>
          </p:cNvSpPr>
          <p:nvPr>
            <p:ph idx="1"/>
          </p:nvPr>
        </p:nvSpPr>
        <p:spPr/>
        <p:txBody>
          <a:bodyPr>
            <a:normAutofit/>
          </a:bodyPr>
          <a:lstStyle/>
          <a:p>
            <a:r>
              <a:rPr lang="en-US" i="1" dirty="0" smtClean="0"/>
              <a:t>9.4.1 One-Versus-One Classification</a:t>
            </a:r>
            <a:r>
              <a:rPr lang="en-US" dirty="0" smtClean="0"/>
              <a:t/>
            </a:r>
            <a:br>
              <a:rPr lang="en-US" dirty="0" smtClean="0"/>
            </a:br>
            <a:r>
              <a:rPr lang="en-US" dirty="0" smtClean="0"/>
              <a:t>     For example, one such SVM might compare the </a:t>
            </a:r>
            <a:r>
              <a:rPr lang="en-US" i="1" dirty="0" err="1" smtClean="0"/>
              <a:t>k</a:t>
            </a:r>
            <a:r>
              <a:rPr lang="en-US" dirty="0" err="1" smtClean="0"/>
              <a:t>th</a:t>
            </a:r>
            <a:r>
              <a:rPr lang="en-US" dirty="0" smtClean="0"/>
              <a:t> class, coded as +1, to the </a:t>
            </a:r>
            <a:r>
              <a:rPr lang="en-US" i="1" dirty="0" err="1" smtClean="0"/>
              <a:t>k’</a:t>
            </a:r>
            <a:r>
              <a:rPr lang="en-US" dirty="0" err="1" smtClean="0"/>
              <a:t>th</a:t>
            </a:r>
            <a:r>
              <a:rPr lang="en-US" dirty="0" smtClean="0"/>
              <a:t> class, coded as </a:t>
            </a:r>
            <a:r>
              <a:rPr lang="en-US" i="1" dirty="0" smtClean="0"/>
              <a:t>−</a:t>
            </a:r>
            <a:r>
              <a:rPr lang="en-US" dirty="0" smtClean="0"/>
              <a:t>1. </a:t>
            </a:r>
            <a:br>
              <a:rPr lang="en-US" dirty="0" smtClean="0"/>
            </a:br>
            <a:endParaRPr lang="en-US" altLang="zh-CN" dirty="0" smtClean="0"/>
          </a:p>
          <a:p>
            <a:r>
              <a:rPr lang="en-US" i="1" dirty="0" smtClean="0"/>
              <a:t>9.4.2 One-Versus-All Classification</a:t>
            </a:r>
            <a:r>
              <a:rPr lang="en-US" dirty="0" smtClean="0"/>
              <a:t/>
            </a:r>
            <a:br>
              <a:rPr lang="en-US" dirty="0" smtClean="0"/>
            </a:br>
            <a:r>
              <a:rPr lang="en-US" dirty="0" smtClean="0"/>
              <a:t>    We fit </a:t>
            </a:r>
            <a:r>
              <a:rPr lang="en-US" i="1" dirty="0" smtClean="0"/>
              <a:t>K </a:t>
            </a:r>
            <a:r>
              <a:rPr lang="en-US" dirty="0" smtClean="0"/>
              <a:t>SVMs, each time comparing one of all</a:t>
            </a:r>
            <a:br>
              <a:rPr lang="en-US" dirty="0" smtClean="0"/>
            </a:br>
            <a:r>
              <a:rPr lang="en-US" dirty="0" smtClean="0"/>
              <a:t>the </a:t>
            </a:r>
            <a:r>
              <a:rPr lang="en-US" i="1" dirty="0" smtClean="0"/>
              <a:t>K </a:t>
            </a:r>
            <a:r>
              <a:rPr lang="en-US" dirty="0" smtClean="0"/>
              <a:t>classes to the remaining </a:t>
            </a:r>
            <a:r>
              <a:rPr lang="en-US" i="1" dirty="0" smtClean="0"/>
              <a:t>K − </a:t>
            </a:r>
            <a:r>
              <a:rPr lang="en-US" dirty="0" smtClean="0"/>
              <a:t>1 classes.</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9.5 Relationship to Logistic Regression</a:t>
            </a:r>
            <a:endParaRPr lang="zh-CN" altLang="en-US" dirty="0"/>
          </a:p>
        </p:txBody>
      </p:sp>
      <p:sp>
        <p:nvSpPr>
          <p:cNvPr id="3" name="内容占位符 2"/>
          <p:cNvSpPr>
            <a:spLocks noGrp="1"/>
          </p:cNvSpPr>
          <p:nvPr>
            <p:ph idx="1"/>
          </p:nvPr>
        </p:nvSpPr>
        <p:spPr/>
        <p:txBody>
          <a:bodyPr>
            <a:normAutofit lnSpcReduction="10000"/>
          </a:bodyPr>
          <a:lstStyle/>
          <a:p>
            <a:endParaRPr lang="en-US" dirty="0" smtClean="0"/>
          </a:p>
          <a:p>
            <a:endParaRPr lang="en-US" dirty="0" smtClean="0"/>
          </a:p>
          <a:p>
            <a:endParaRPr lang="en-US" dirty="0" smtClean="0"/>
          </a:p>
          <a:p>
            <a:endParaRPr lang="en-US" dirty="0" smtClean="0"/>
          </a:p>
          <a:p>
            <a:r>
              <a:rPr lang="en-US" dirty="0" smtClean="0"/>
              <a:t>An interesting characteristic of the support vector classifier is that only support vectors play a role in the classifier obtained; observations on the correct side of the margin do not affect it. This is due to the fact that the</a:t>
            </a:r>
            <a:br>
              <a:rPr lang="en-US" dirty="0" smtClean="0"/>
            </a:br>
            <a:r>
              <a:rPr lang="en-US" dirty="0" smtClean="0"/>
              <a:t>loss function is exactly zero for observations for which</a:t>
            </a:r>
            <a:br>
              <a:rPr lang="en-US" dirty="0" smtClean="0"/>
            </a:br>
            <a:r>
              <a:rPr lang="en-US" i="1" dirty="0" err="1" smtClean="0"/>
              <a:t>yi</a:t>
            </a:r>
            <a:r>
              <a:rPr lang="en-US" dirty="0" smtClean="0"/>
              <a:t>(</a:t>
            </a:r>
            <a:r>
              <a:rPr lang="en-US" i="1" dirty="0" smtClean="0"/>
              <a:t>β</a:t>
            </a:r>
            <a:r>
              <a:rPr lang="en-US" dirty="0" smtClean="0"/>
              <a:t>0 + </a:t>
            </a:r>
            <a:r>
              <a:rPr lang="en-US" i="1" dirty="0" smtClean="0"/>
              <a:t>β</a:t>
            </a:r>
            <a:r>
              <a:rPr lang="en-US" dirty="0" smtClean="0"/>
              <a:t>1</a:t>
            </a:r>
            <a:r>
              <a:rPr lang="en-US" i="1" dirty="0" smtClean="0"/>
              <a:t>xi</a:t>
            </a:r>
            <a:r>
              <a:rPr lang="en-US" dirty="0" smtClean="0"/>
              <a:t>1 + </a:t>
            </a:r>
            <a:r>
              <a:rPr lang="en-US" i="1" dirty="0" smtClean="0"/>
              <a:t>. . . </a:t>
            </a:r>
            <a:r>
              <a:rPr lang="en-US" dirty="0" smtClean="0"/>
              <a:t>+ </a:t>
            </a:r>
            <a:r>
              <a:rPr lang="en-US" i="1" dirty="0" err="1" smtClean="0"/>
              <a:t>βpxip</a:t>
            </a:r>
            <a:r>
              <a:rPr lang="en-US" dirty="0" smtClean="0"/>
              <a:t>) </a:t>
            </a:r>
            <a:r>
              <a:rPr lang="en-US" i="1" dirty="0" smtClean="0"/>
              <a:t>≥ </a:t>
            </a:r>
            <a:r>
              <a:rPr lang="en-US" dirty="0" smtClean="0"/>
              <a:t>1; these correspond to observations that are on the correct side of the margin.</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37</a:t>
            </a:fld>
            <a:endParaRPr lang="en-US"/>
          </a:p>
        </p:txBody>
      </p:sp>
      <p:pic>
        <p:nvPicPr>
          <p:cNvPr id="8195" name="Picture 3"/>
          <p:cNvPicPr>
            <a:picLocks noChangeAspect="1" noChangeArrowheads="1"/>
          </p:cNvPicPr>
          <p:nvPr/>
        </p:nvPicPr>
        <p:blipFill>
          <a:blip r:embed="rId2"/>
          <a:srcRect/>
          <a:stretch>
            <a:fillRect/>
          </a:stretch>
        </p:blipFill>
        <p:spPr bwMode="auto">
          <a:xfrm>
            <a:off x="1810310" y="1957388"/>
            <a:ext cx="5200650" cy="9810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dirty="0" smtClean="0"/>
              <a:t>In contrast, the loss function for logistic regression is not exactly zero anywhere. But it is very small for observations that are far from the decision boundary. Due to the similarities between their loss functions, logistic regression and the support vector classifier often give very similar results. When the classes are well separated, SVMs tend to behave better than logistic regression; in more overlapping regimes, logistic regression is often preferred.</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en-US" dirty="0" smtClean="0"/>
              <a:t>Is the SVM unique in its use of kernels to enlarge the feature space to accommodate non-linear class boundaries? </a:t>
            </a:r>
          </a:p>
          <a:p>
            <a:endParaRPr lang="en-US" dirty="0" smtClean="0"/>
          </a:p>
          <a:p>
            <a:r>
              <a:rPr lang="en-US" dirty="0" smtClean="0"/>
              <a:t>The answer to this question is “no”. We could just as well perform logistic regression or many of the </a:t>
            </a:r>
            <a:r>
              <a:rPr lang="en-US" smtClean="0"/>
              <a:t>other classification methods </a:t>
            </a:r>
            <a:r>
              <a:rPr lang="en-US" dirty="0" smtClean="0"/>
              <a:t>seen in this book using non-linear kernels; this is closely related to some of the non-linear approaches seen in Chapter 7.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dirty="0" smtClean="0"/>
              <a:t>9.1 Maximal Margin Classifier</a:t>
            </a:r>
            <a:br>
              <a:rPr lang="en-US" dirty="0" smtClean="0"/>
            </a:br>
            <a:r>
              <a:rPr lang="en-US" i="1" dirty="0" smtClean="0"/>
              <a:t>9.1.1 What Is a </a:t>
            </a:r>
            <a:r>
              <a:rPr lang="en-US" i="1" dirty="0" err="1" smtClean="0"/>
              <a:t>Hyperplane</a:t>
            </a:r>
            <a:r>
              <a:rPr lang="en-US" i="1" dirty="0" smtClean="0"/>
              <a:t>?</a:t>
            </a:r>
            <a:endParaRPr lang="zh-CN" altLang="en-US" dirty="0"/>
          </a:p>
        </p:txBody>
      </p:sp>
      <p:sp>
        <p:nvSpPr>
          <p:cNvPr id="3" name="内容占位符 2"/>
          <p:cNvSpPr>
            <a:spLocks noGrp="1"/>
          </p:cNvSpPr>
          <p:nvPr>
            <p:ph idx="1"/>
          </p:nvPr>
        </p:nvSpPr>
        <p:spPr/>
        <p:txBody>
          <a:bodyPr>
            <a:normAutofit/>
          </a:bodyPr>
          <a:lstStyle/>
          <a:p>
            <a:r>
              <a:rPr lang="en-US" dirty="0" smtClean="0"/>
              <a:t>In a </a:t>
            </a:r>
            <a:r>
              <a:rPr lang="en-US" i="1" dirty="0" smtClean="0"/>
              <a:t>p</a:t>
            </a:r>
            <a:r>
              <a:rPr lang="en-US" dirty="0" smtClean="0"/>
              <a:t>-dimensional space, a </a:t>
            </a:r>
            <a:r>
              <a:rPr lang="en-US" i="1" dirty="0" err="1" smtClean="0"/>
              <a:t>hyperplane</a:t>
            </a:r>
            <a:r>
              <a:rPr lang="en-US" i="1" dirty="0" smtClean="0"/>
              <a:t> </a:t>
            </a:r>
            <a:r>
              <a:rPr lang="en-US" dirty="0" smtClean="0"/>
              <a:t>is a flat affine subspace of dimension </a:t>
            </a:r>
            <a:r>
              <a:rPr lang="en-US" i="1" dirty="0" smtClean="0"/>
              <a:t>p − </a:t>
            </a:r>
            <a:r>
              <a:rPr lang="en-US" dirty="0" smtClean="0"/>
              <a:t>1.</a:t>
            </a:r>
            <a:br>
              <a:rPr lang="en-US" dirty="0" smtClean="0"/>
            </a:br>
            <a:r>
              <a:rPr lang="en-US" dirty="0" smtClean="0"/>
              <a:t/>
            </a:r>
            <a:br>
              <a:rPr lang="en-US" dirty="0" smtClean="0"/>
            </a:br>
            <a:r>
              <a:rPr lang="en-US" dirty="0" smtClean="0"/>
              <a:t>For instance, in two dimensions, a </a:t>
            </a:r>
            <a:r>
              <a:rPr lang="en-US" dirty="0" err="1" smtClean="0"/>
              <a:t>hyperplane</a:t>
            </a:r>
            <a:r>
              <a:rPr lang="en-US" dirty="0" smtClean="0"/>
              <a:t> is a flat</a:t>
            </a:r>
            <a:br>
              <a:rPr lang="en-US" dirty="0" smtClean="0"/>
            </a:br>
            <a:r>
              <a:rPr lang="en-US" dirty="0" smtClean="0"/>
              <a:t>one-dimensional subspace—in other words, a line. In three dimensions, a </a:t>
            </a:r>
            <a:r>
              <a:rPr lang="en-US" dirty="0" err="1" smtClean="0"/>
              <a:t>hyperplane</a:t>
            </a:r>
            <a:r>
              <a:rPr lang="en-US" dirty="0" smtClean="0"/>
              <a:t> is a flat two-dimensional subspace—that is, a plane. In </a:t>
            </a:r>
            <a:r>
              <a:rPr lang="en-US" i="1" dirty="0" smtClean="0"/>
              <a:t>p &gt; </a:t>
            </a:r>
            <a:r>
              <a:rPr lang="en-US" dirty="0" smtClean="0"/>
              <a:t>3 dimensions, it can be hard to visualize a </a:t>
            </a:r>
            <a:r>
              <a:rPr lang="en-US" dirty="0" err="1" smtClean="0"/>
              <a:t>hyperplane</a:t>
            </a:r>
            <a:r>
              <a:rPr lang="en-US" dirty="0" smtClean="0"/>
              <a:t>, but the notion of a (</a:t>
            </a:r>
            <a:r>
              <a:rPr lang="en-US" i="1" dirty="0" smtClean="0"/>
              <a:t>p − </a:t>
            </a:r>
            <a:r>
              <a:rPr lang="en-US" dirty="0" smtClean="0"/>
              <a:t>1)-dimensional flat subspace still applies.</a:t>
            </a: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a:t>
            </a:fld>
            <a:endParaRPr lang="en-US"/>
          </a:p>
        </p:txBody>
      </p:sp>
      <p:pic>
        <p:nvPicPr>
          <p:cNvPr id="1027" name="Picture 3"/>
          <p:cNvPicPr>
            <a:picLocks noChangeAspect="1" noChangeArrowheads="1"/>
          </p:cNvPicPr>
          <p:nvPr/>
        </p:nvPicPr>
        <p:blipFill>
          <a:blip r:embed="rId2"/>
          <a:srcRect/>
          <a:stretch>
            <a:fillRect/>
          </a:stretch>
        </p:blipFill>
        <p:spPr bwMode="auto">
          <a:xfrm>
            <a:off x="1860457" y="5049370"/>
            <a:ext cx="4923814" cy="63201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9.6.1 Support Vector Classifier</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set.seed</a:t>
            </a:r>
            <a:r>
              <a:rPr lang="en-US" altLang="zh-CN" dirty="0" smtClean="0"/>
              <a:t> (1)</a:t>
            </a:r>
          </a:p>
          <a:p>
            <a:r>
              <a:rPr lang="en-US" altLang="zh-CN" dirty="0" smtClean="0"/>
              <a:t>x= matrix ( </a:t>
            </a:r>
            <a:r>
              <a:rPr lang="en-US" altLang="zh-CN" dirty="0" err="1" smtClean="0"/>
              <a:t>rnorm</a:t>
            </a:r>
            <a:r>
              <a:rPr lang="en-US" altLang="zh-CN" dirty="0" smtClean="0"/>
              <a:t> (20*2) , </a:t>
            </a:r>
            <a:r>
              <a:rPr lang="en-US" altLang="zh-CN" dirty="0" err="1" smtClean="0"/>
              <a:t>ncol</a:t>
            </a:r>
            <a:r>
              <a:rPr lang="en-US" altLang="zh-CN" dirty="0" smtClean="0"/>
              <a:t> =2)</a:t>
            </a:r>
          </a:p>
          <a:p>
            <a:r>
              <a:rPr lang="en-US" altLang="zh-CN" dirty="0" smtClean="0"/>
              <a:t>y=c( rep ( -1 ,10) , rep (1 ,10) )</a:t>
            </a:r>
          </a:p>
          <a:p>
            <a:r>
              <a:rPr lang="en-US" altLang="zh-CN" dirty="0" smtClean="0"/>
              <a:t>x[y==1 ,]= x[y==1 ,] + 1</a:t>
            </a:r>
          </a:p>
          <a:p>
            <a:r>
              <a:rPr lang="en-US" altLang="zh-CN" dirty="0" smtClean="0"/>
              <a:t>plot(x, </a:t>
            </a:r>
            <a:r>
              <a:rPr lang="en-US" altLang="zh-CN" dirty="0" err="1" smtClean="0"/>
              <a:t>col</a:t>
            </a:r>
            <a:r>
              <a:rPr lang="en-US" altLang="zh-CN" dirty="0" smtClean="0"/>
              <a:t>  =(3- y))</a:t>
            </a:r>
          </a:p>
          <a:p>
            <a:endParaRPr lang="en-US" altLang="zh-CN" dirty="0" smtClean="0"/>
          </a:p>
          <a:p>
            <a:r>
              <a:rPr lang="en-US" altLang="zh-CN" dirty="0" err="1" smtClean="0"/>
              <a:t>dat</a:t>
            </a:r>
            <a:r>
              <a:rPr lang="en-US" altLang="zh-CN" dirty="0" smtClean="0"/>
              <a:t> = </a:t>
            </a:r>
            <a:r>
              <a:rPr lang="en-US" altLang="zh-CN" dirty="0" err="1" smtClean="0"/>
              <a:t>data.frame</a:t>
            </a:r>
            <a:r>
              <a:rPr lang="en-US" altLang="zh-CN" dirty="0" smtClean="0"/>
              <a:t> (x=x, y=</a:t>
            </a:r>
            <a:r>
              <a:rPr lang="en-US" altLang="zh-CN" dirty="0" err="1" smtClean="0"/>
              <a:t>as.factor</a:t>
            </a:r>
            <a:r>
              <a:rPr lang="en-US" altLang="zh-CN" dirty="0" smtClean="0"/>
              <a:t> (y))</a:t>
            </a:r>
          </a:p>
          <a:p>
            <a:r>
              <a:rPr lang="en-US" altLang="zh-CN" dirty="0" smtClean="0"/>
              <a:t>library ( e1071 )</a:t>
            </a:r>
          </a:p>
          <a:p>
            <a:r>
              <a:rPr lang="en-US" altLang="zh-CN" dirty="0" err="1" smtClean="0"/>
              <a:t>svmfit</a:t>
            </a:r>
            <a:r>
              <a:rPr lang="en-US" altLang="zh-CN" dirty="0" smtClean="0"/>
              <a:t> =</a:t>
            </a:r>
            <a:r>
              <a:rPr lang="en-US" altLang="zh-CN" dirty="0" err="1" smtClean="0"/>
              <a:t>svm</a:t>
            </a:r>
            <a:r>
              <a:rPr lang="en-US" altLang="zh-CN" dirty="0" smtClean="0"/>
              <a:t> (y~., data=</a:t>
            </a:r>
            <a:r>
              <a:rPr lang="en-US" altLang="zh-CN" dirty="0" err="1" smtClean="0"/>
              <a:t>dat</a:t>
            </a:r>
            <a:r>
              <a:rPr lang="en-US" altLang="zh-CN" dirty="0" smtClean="0"/>
              <a:t> , kernel ="linear", cost =10, scale =FALSE )</a:t>
            </a:r>
          </a:p>
          <a:p>
            <a:r>
              <a:rPr lang="en-US" altLang="zh-CN" dirty="0" smtClean="0"/>
              <a:t>plot(</a:t>
            </a:r>
            <a:r>
              <a:rPr lang="en-US" altLang="zh-CN" dirty="0" err="1" smtClean="0"/>
              <a:t>svmfit</a:t>
            </a:r>
            <a:r>
              <a:rPr lang="en-US" altLang="zh-CN" dirty="0" smtClean="0"/>
              <a:t> , </a:t>
            </a:r>
            <a:r>
              <a:rPr lang="en-US" altLang="zh-CN" dirty="0" err="1" smtClean="0"/>
              <a:t>dat</a:t>
            </a:r>
            <a:r>
              <a:rPr lang="en-US" altLang="zh-CN" dirty="0" smtClean="0"/>
              <a:t> )</a:t>
            </a:r>
          </a:p>
          <a:p>
            <a:r>
              <a:rPr lang="en-US" altLang="zh-CN" dirty="0" smtClean="0"/>
              <a:t>summary ( </a:t>
            </a:r>
            <a:r>
              <a:rPr lang="en-US" altLang="zh-CN" dirty="0" err="1" smtClean="0"/>
              <a:t>svmfit</a:t>
            </a:r>
            <a:r>
              <a:rPr lang="en-US" altLang="zh-CN" dirty="0" smtClean="0"/>
              <a:t> )</a:t>
            </a:r>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err="1" smtClean="0"/>
              <a:t>set.seed</a:t>
            </a:r>
            <a:r>
              <a:rPr lang="en-US" dirty="0" smtClean="0"/>
              <a:t> (1)</a:t>
            </a:r>
          </a:p>
          <a:p>
            <a:r>
              <a:rPr lang="en-US" dirty="0" err="1" smtClean="0"/>
              <a:t>tune.out</a:t>
            </a:r>
            <a:r>
              <a:rPr lang="en-US" dirty="0" smtClean="0"/>
              <a:t> = tune(</a:t>
            </a:r>
            <a:r>
              <a:rPr lang="en-US" dirty="0" err="1" smtClean="0"/>
              <a:t>svm</a:t>
            </a:r>
            <a:r>
              <a:rPr lang="en-US" dirty="0" smtClean="0"/>
              <a:t> ,y~., data=</a:t>
            </a:r>
            <a:r>
              <a:rPr lang="en-US" dirty="0" err="1" smtClean="0"/>
              <a:t>dat</a:t>
            </a:r>
            <a:r>
              <a:rPr lang="en-US" dirty="0" smtClean="0"/>
              <a:t> , kernel ="linear",</a:t>
            </a:r>
          </a:p>
          <a:p>
            <a:r>
              <a:rPr lang="en-US" dirty="0" smtClean="0"/>
              <a:t>ranges =list (cost=c(0.001 , 0.01 , 0.1, 1 ,5 ,10 ,100) ))</a:t>
            </a:r>
          </a:p>
          <a:p>
            <a:r>
              <a:rPr lang="en-US" dirty="0" smtClean="0"/>
              <a:t>summary (</a:t>
            </a:r>
            <a:r>
              <a:rPr lang="en-US" dirty="0" err="1" smtClean="0"/>
              <a:t>tune.out</a:t>
            </a:r>
            <a:r>
              <a:rPr lang="en-US" dirty="0" smtClean="0"/>
              <a:t> )</a:t>
            </a:r>
          </a:p>
          <a:p>
            <a:endParaRPr lang="en-US" dirty="0" smtClean="0"/>
          </a:p>
          <a:p>
            <a:r>
              <a:rPr lang="en-US" dirty="0" err="1" smtClean="0"/>
              <a:t>bestmod</a:t>
            </a:r>
            <a:r>
              <a:rPr lang="en-US" dirty="0" smtClean="0"/>
              <a:t> =</a:t>
            </a:r>
            <a:r>
              <a:rPr lang="en-US" dirty="0" err="1" smtClean="0"/>
              <a:t>tune.out$best.model</a:t>
            </a:r>
            <a:endParaRPr lang="en-US" dirty="0" smtClean="0"/>
          </a:p>
          <a:p>
            <a:r>
              <a:rPr lang="en-US" dirty="0" smtClean="0"/>
              <a:t>summary ( </a:t>
            </a:r>
            <a:r>
              <a:rPr lang="en-US" dirty="0" err="1" smtClean="0"/>
              <a:t>bestmod</a:t>
            </a:r>
            <a:r>
              <a:rPr lang="en-US" dirty="0" smtClean="0"/>
              <a:t> )</a:t>
            </a:r>
          </a:p>
          <a:p>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err="1" smtClean="0"/>
              <a:t>xtest</a:t>
            </a:r>
            <a:r>
              <a:rPr lang="en-US" dirty="0" smtClean="0"/>
              <a:t> = matrix (</a:t>
            </a:r>
            <a:r>
              <a:rPr lang="en-US" dirty="0" err="1" smtClean="0"/>
              <a:t>rnorm</a:t>
            </a:r>
            <a:r>
              <a:rPr lang="en-US" dirty="0" smtClean="0"/>
              <a:t> (20*2) , </a:t>
            </a:r>
            <a:r>
              <a:rPr lang="en-US" dirty="0" err="1" smtClean="0"/>
              <a:t>ncol</a:t>
            </a:r>
            <a:r>
              <a:rPr lang="en-US" dirty="0" smtClean="0"/>
              <a:t> =2)</a:t>
            </a:r>
          </a:p>
          <a:p>
            <a:r>
              <a:rPr lang="en-US" dirty="0" err="1" smtClean="0"/>
              <a:t>ytest</a:t>
            </a:r>
            <a:r>
              <a:rPr lang="en-US" dirty="0" smtClean="0"/>
              <a:t> = sample (c(-1,1) , 20, rep = TRUE)</a:t>
            </a:r>
          </a:p>
          <a:p>
            <a:r>
              <a:rPr lang="en-US" dirty="0" err="1" smtClean="0"/>
              <a:t>xtest</a:t>
            </a:r>
            <a:r>
              <a:rPr lang="en-US" dirty="0" smtClean="0"/>
              <a:t> [ </a:t>
            </a:r>
            <a:r>
              <a:rPr lang="en-US" dirty="0" err="1" smtClean="0"/>
              <a:t>ytest</a:t>
            </a:r>
            <a:r>
              <a:rPr lang="en-US" dirty="0" smtClean="0"/>
              <a:t> ==1 ,]= </a:t>
            </a:r>
            <a:r>
              <a:rPr lang="en-US" dirty="0" err="1" smtClean="0"/>
              <a:t>xtest</a:t>
            </a:r>
            <a:r>
              <a:rPr lang="en-US" dirty="0" smtClean="0"/>
              <a:t> [ </a:t>
            </a:r>
            <a:r>
              <a:rPr lang="en-US" dirty="0" err="1" smtClean="0"/>
              <a:t>ytest</a:t>
            </a:r>
            <a:r>
              <a:rPr lang="en-US" dirty="0" smtClean="0"/>
              <a:t> ==1 ,] + 1</a:t>
            </a:r>
          </a:p>
          <a:p>
            <a:r>
              <a:rPr lang="en-US" dirty="0" err="1" smtClean="0"/>
              <a:t>testdat</a:t>
            </a:r>
            <a:r>
              <a:rPr lang="en-US" dirty="0" smtClean="0"/>
              <a:t> =</a:t>
            </a:r>
            <a:r>
              <a:rPr lang="en-US" dirty="0" err="1" smtClean="0"/>
              <a:t>data.frame</a:t>
            </a:r>
            <a:r>
              <a:rPr lang="en-US" dirty="0" smtClean="0"/>
              <a:t> (x=</a:t>
            </a:r>
            <a:r>
              <a:rPr lang="en-US" dirty="0" err="1" smtClean="0"/>
              <a:t>xtest</a:t>
            </a:r>
            <a:r>
              <a:rPr lang="en-US" dirty="0" smtClean="0"/>
              <a:t> , y=</a:t>
            </a:r>
            <a:r>
              <a:rPr lang="en-US" dirty="0" err="1" smtClean="0"/>
              <a:t>as.factor</a:t>
            </a:r>
            <a:r>
              <a:rPr lang="en-US" dirty="0" smtClean="0"/>
              <a:t> ( </a:t>
            </a:r>
            <a:r>
              <a:rPr lang="en-US" dirty="0" err="1" smtClean="0"/>
              <a:t>ytest</a:t>
            </a:r>
            <a:r>
              <a:rPr lang="en-US" dirty="0" smtClean="0"/>
              <a:t> ))</a:t>
            </a:r>
          </a:p>
          <a:p>
            <a:endParaRPr lang="en-US" dirty="0" smtClean="0"/>
          </a:p>
          <a:p>
            <a:r>
              <a:rPr lang="en-US" dirty="0" err="1" smtClean="0"/>
              <a:t>ypred</a:t>
            </a:r>
            <a:r>
              <a:rPr lang="en-US" dirty="0" smtClean="0"/>
              <a:t> = predict (</a:t>
            </a:r>
            <a:r>
              <a:rPr lang="en-US" dirty="0" err="1" smtClean="0"/>
              <a:t>bestmod</a:t>
            </a:r>
            <a:r>
              <a:rPr lang="en-US" dirty="0" smtClean="0"/>
              <a:t> , </a:t>
            </a:r>
            <a:r>
              <a:rPr lang="en-US" dirty="0" err="1" smtClean="0"/>
              <a:t>testdat</a:t>
            </a:r>
            <a:r>
              <a:rPr lang="en-US" dirty="0" smtClean="0"/>
              <a:t> )</a:t>
            </a:r>
          </a:p>
          <a:p>
            <a:r>
              <a:rPr lang="en-US" dirty="0" smtClean="0"/>
              <a:t>table ( predict =</a:t>
            </a:r>
            <a:r>
              <a:rPr lang="en-US" dirty="0" err="1" smtClean="0"/>
              <a:t>ypred</a:t>
            </a:r>
            <a:r>
              <a:rPr lang="en-US" dirty="0" smtClean="0"/>
              <a:t> , truth = </a:t>
            </a:r>
            <a:r>
              <a:rPr lang="en-US" dirty="0" err="1" smtClean="0"/>
              <a:t>testdat$y</a:t>
            </a:r>
            <a:r>
              <a:rPr lang="en-US" dirty="0" smtClean="0"/>
              <a:t> )</a:t>
            </a: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9.6.2 Support Vector Machine</a:t>
            </a:r>
            <a:endParaRPr lang="zh-CN" altLang="en-US" dirty="0"/>
          </a:p>
        </p:txBody>
      </p:sp>
      <p:sp>
        <p:nvSpPr>
          <p:cNvPr id="3" name="内容占位符 2"/>
          <p:cNvSpPr>
            <a:spLocks noGrp="1"/>
          </p:cNvSpPr>
          <p:nvPr>
            <p:ph idx="1"/>
          </p:nvPr>
        </p:nvSpPr>
        <p:spPr/>
        <p:txBody>
          <a:bodyPr>
            <a:normAutofit fontScale="92500" lnSpcReduction="10000"/>
          </a:bodyPr>
          <a:lstStyle/>
          <a:p>
            <a:r>
              <a:rPr lang="en-US" dirty="0" err="1" smtClean="0"/>
              <a:t>set.seed</a:t>
            </a:r>
            <a:r>
              <a:rPr lang="en-US" dirty="0" smtClean="0"/>
              <a:t> (1)</a:t>
            </a:r>
          </a:p>
          <a:p>
            <a:r>
              <a:rPr lang="en-US" dirty="0" smtClean="0"/>
              <a:t>x= matrix ( </a:t>
            </a:r>
            <a:r>
              <a:rPr lang="en-US" dirty="0" err="1" smtClean="0"/>
              <a:t>rnorm</a:t>
            </a:r>
            <a:r>
              <a:rPr lang="en-US" dirty="0" smtClean="0"/>
              <a:t> (200*2) , </a:t>
            </a:r>
            <a:r>
              <a:rPr lang="en-US" dirty="0" err="1" smtClean="0"/>
              <a:t>ncol</a:t>
            </a:r>
            <a:r>
              <a:rPr lang="en-US" dirty="0" smtClean="0"/>
              <a:t> =2)</a:t>
            </a:r>
          </a:p>
          <a:p>
            <a:r>
              <a:rPr lang="en-US" dirty="0" smtClean="0"/>
              <a:t>x [1:100 ,]= x [1:100 ,]+2</a:t>
            </a:r>
          </a:p>
          <a:p>
            <a:r>
              <a:rPr lang="en-US" dirty="0" smtClean="0"/>
              <a:t>x [101:150 ,]= x[101:150 ,] -2</a:t>
            </a:r>
          </a:p>
          <a:p>
            <a:r>
              <a:rPr lang="en-US" dirty="0" smtClean="0"/>
              <a:t>y=c( rep (1 ,150) ,rep (2 ,50) )</a:t>
            </a:r>
          </a:p>
          <a:p>
            <a:r>
              <a:rPr lang="en-US" dirty="0" err="1" smtClean="0"/>
              <a:t>dat</a:t>
            </a:r>
            <a:r>
              <a:rPr lang="en-US" dirty="0" smtClean="0"/>
              <a:t> = </a:t>
            </a:r>
            <a:r>
              <a:rPr lang="en-US" dirty="0" err="1" smtClean="0"/>
              <a:t>data.frame</a:t>
            </a:r>
            <a:r>
              <a:rPr lang="en-US" dirty="0" smtClean="0"/>
              <a:t> (x=</a:t>
            </a:r>
            <a:r>
              <a:rPr lang="en-US" dirty="0" err="1" smtClean="0"/>
              <a:t>x,y</a:t>
            </a:r>
            <a:r>
              <a:rPr lang="en-US" dirty="0" smtClean="0"/>
              <a:t>=</a:t>
            </a:r>
            <a:r>
              <a:rPr lang="en-US" dirty="0" err="1" smtClean="0"/>
              <a:t>as.factor</a:t>
            </a:r>
            <a:r>
              <a:rPr lang="en-US" dirty="0" smtClean="0"/>
              <a:t> (y))</a:t>
            </a:r>
          </a:p>
          <a:p>
            <a:r>
              <a:rPr lang="en-US" dirty="0" smtClean="0"/>
              <a:t>plot(x, </a:t>
            </a:r>
            <a:r>
              <a:rPr lang="en-US" dirty="0" err="1" smtClean="0"/>
              <a:t>col</a:t>
            </a:r>
            <a:r>
              <a:rPr lang="en-US" dirty="0" smtClean="0"/>
              <a:t> =y)</a:t>
            </a:r>
          </a:p>
          <a:p>
            <a:endParaRPr lang="en-US" dirty="0" smtClean="0"/>
          </a:p>
          <a:p>
            <a:r>
              <a:rPr lang="en-US" dirty="0" smtClean="0"/>
              <a:t>train = sample (200 ,100)</a:t>
            </a:r>
          </a:p>
          <a:p>
            <a:r>
              <a:rPr lang="en-US" dirty="0" err="1" smtClean="0"/>
              <a:t>svmfit</a:t>
            </a:r>
            <a:r>
              <a:rPr lang="en-US" dirty="0" smtClean="0"/>
              <a:t> =</a:t>
            </a:r>
            <a:r>
              <a:rPr lang="en-US" dirty="0" err="1" smtClean="0"/>
              <a:t>svm</a:t>
            </a:r>
            <a:r>
              <a:rPr lang="en-US" dirty="0" smtClean="0"/>
              <a:t> (y~., data=</a:t>
            </a:r>
            <a:r>
              <a:rPr lang="en-US" dirty="0" err="1" smtClean="0"/>
              <a:t>dat</a:t>
            </a:r>
            <a:r>
              <a:rPr lang="en-US" dirty="0" smtClean="0"/>
              <a:t> [train ,], kernel ="radial", gamma =1,</a:t>
            </a:r>
          </a:p>
          <a:p>
            <a:r>
              <a:rPr lang="en-US" dirty="0" smtClean="0"/>
              <a:t>cost =1)</a:t>
            </a:r>
          </a:p>
          <a:p>
            <a:r>
              <a:rPr lang="en-US" dirty="0" smtClean="0"/>
              <a:t>plot(</a:t>
            </a:r>
            <a:r>
              <a:rPr lang="en-US" dirty="0" err="1" smtClean="0"/>
              <a:t>svmfit</a:t>
            </a:r>
            <a:r>
              <a:rPr lang="en-US" dirty="0" smtClean="0"/>
              <a:t> , </a:t>
            </a:r>
            <a:r>
              <a:rPr lang="en-US" dirty="0" err="1" smtClean="0"/>
              <a:t>dat</a:t>
            </a:r>
            <a:r>
              <a:rPr lang="en-US" dirty="0" smtClean="0"/>
              <a:t> [train ,])</a:t>
            </a:r>
          </a:p>
          <a:p>
            <a:r>
              <a:rPr lang="en-US" dirty="0" smtClean="0"/>
              <a:t>summary ( </a:t>
            </a:r>
            <a:r>
              <a:rPr lang="en-US" dirty="0" err="1" smtClean="0"/>
              <a:t>svmfit</a:t>
            </a:r>
            <a:r>
              <a:rPr lang="en-US" dirty="0" smtClean="0"/>
              <a:t> )</a:t>
            </a:r>
          </a:p>
          <a:p>
            <a:endParaRPr lang="en-US" dirty="0" smtClean="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43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5</a:t>
            </a:fld>
            <a:endParaRPr lang="en-US"/>
          </a:p>
        </p:txBody>
      </p:sp>
      <p:pic>
        <p:nvPicPr>
          <p:cNvPr id="2050" name="Picture 2"/>
          <p:cNvPicPr>
            <a:picLocks noChangeAspect="1" noChangeArrowheads="1"/>
          </p:cNvPicPr>
          <p:nvPr/>
        </p:nvPicPr>
        <p:blipFill>
          <a:blip r:embed="rId2"/>
          <a:srcRect/>
          <a:stretch>
            <a:fillRect/>
          </a:stretch>
        </p:blipFill>
        <p:spPr bwMode="auto">
          <a:xfrm>
            <a:off x="2284597" y="1241612"/>
            <a:ext cx="4588805" cy="56477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284597" y="2078784"/>
            <a:ext cx="4588806" cy="538193"/>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705100" y="2846042"/>
            <a:ext cx="3733800" cy="3352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i="1" dirty="0" smtClean="0"/>
              <a:t>9.1.2 Classification Using a Separating </a:t>
            </a:r>
            <a:r>
              <a:rPr lang="en-US" i="1" dirty="0" err="1" smtClean="0"/>
              <a:t>Hyperplane</a:t>
            </a:r>
            <a:endParaRPr lang="zh-CN" altLang="en-US" dirty="0"/>
          </a:p>
        </p:txBody>
      </p:sp>
      <p:sp>
        <p:nvSpPr>
          <p:cNvPr id="3" name="内容占位符 2"/>
          <p:cNvSpPr>
            <a:spLocks noGrp="1"/>
          </p:cNvSpPr>
          <p:nvPr>
            <p:ph idx="1"/>
          </p:nvPr>
        </p:nvSpPr>
        <p:spPr/>
        <p:txBody>
          <a:bodyPr>
            <a:normAutofit lnSpcReduction="10000"/>
          </a:bodyPr>
          <a:lstStyle/>
          <a:p>
            <a:r>
              <a:rPr lang="en-US" dirty="0" smtClean="0"/>
              <a:t>Now suppose that we have a </a:t>
            </a:r>
            <a:r>
              <a:rPr lang="en-US" i="1" dirty="0" err="1" smtClean="0"/>
              <a:t>n×p</a:t>
            </a:r>
            <a:r>
              <a:rPr lang="en-US" i="1" dirty="0" smtClean="0"/>
              <a:t> </a:t>
            </a:r>
            <a:r>
              <a:rPr lang="en-US" dirty="0" smtClean="0"/>
              <a:t>data matrix </a:t>
            </a:r>
            <a:r>
              <a:rPr lang="en-US" b="1" dirty="0" smtClean="0"/>
              <a:t>X </a:t>
            </a:r>
            <a:r>
              <a:rPr lang="en-US" dirty="0" smtClean="0"/>
              <a:t>that consists of </a:t>
            </a:r>
            <a:r>
              <a:rPr lang="en-US" i="1" dirty="0" smtClean="0"/>
              <a:t>n </a:t>
            </a:r>
            <a:r>
              <a:rPr lang="en-US" dirty="0" smtClean="0"/>
              <a:t>training observations in </a:t>
            </a:r>
            <a:r>
              <a:rPr lang="en-US" i="1" dirty="0" smtClean="0"/>
              <a:t>p</a:t>
            </a:r>
            <a:r>
              <a:rPr lang="en-US" dirty="0" smtClean="0"/>
              <a:t>-dimensional space, and that these observations fall into two classes—that is, </a:t>
            </a:r>
            <a:r>
              <a:rPr lang="en-US" i="1" dirty="0" smtClean="0"/>
              <a:t>y</a:t>
            </a:r>
            <a:r>
              <a:rPr lang="en-US" dirty="0" smtClean="0"/>
              <a:t>1</a:t>
            </a:r>
            <a:r>
              <a:rPr lang="en-US" i="1" dirty="0" smtClean="0"/>
              <a:t>, . . . , </a:t>
            </a:r>
            <a:r>
              <a:rPr lang="en-US" i="1" dirty="0" err="1" smtClean="0"/>
              <a:t>yn</a:t>
            </a:r>
            <a:r>
              <a:rPr lang="en-US" i="1" dirty="0" smtClean="0"/>
              <a:t> ∈ {−</a:t>
            </a:r>
            <a:r>
              <a:rPr lang="en-US" dirty="0" smtClean="0"/>
              <a:t>1</a:t>
            </a:r>
            <a:r>
              <a:rPr lang="en-US" i="1" dirty="0" smtClean="0"/>
              <a:t>, </a:t>
            </a:r>
            <a:r>
              <a:rPr lang="en-US" dirty="0" smtClean="0"/>
              <a:t>1</a:t>
            </a:r>
            <a:r>
              <a:rPr lang="en-US" i="1" dirty="0" smtClean="0"/>
              <a:t>} </a:t>
            </a:r>
            <a:r>
              <a:rPr lang="en-US" dirty="0" smtClean="0"/>
              <a:t>where </a:t>
            </a:r>
            <a:r>
              <a:rPr lang="en-US" i="1" dirty="0" smtClean="0"/>
              <a:t>−</a:t>
            </a:r>
            <a:r>
              <a:rPr lang="en-US" dirty="0" smtClean="0"/>
              <a:t>1 represents one class and 1 the other class. </a:t>
            </a:r>
          </a:p>
          <a:p>
            <a:endParaRPr lang="en-US" dirty="0" smtClean="0"/>
          </a:p>
          <a:p>
            <a:endParaRPr lang="en-US" dirty="0" smtClean="0"/>
          </a:p>
          <a:p>
            <a:endParaRPr lang="en-US" dirty="0" smtClean="0"/>
          </a:p>
          <a:p>
            <a:endParaRPr lang="en-US" dirty="0" smtClean="0"/>
          </a:p>
          <a:p>
            <a:r>
              <a:rPr lang="en-US" dirty="0" smtClean="0"/>
              <a:t>Our goal is to develop a classifier based on the training data that will correctly classify the test observation using its feature measurements.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6</a:t>
            </a:fld>
            <a:endParaRPr lang="en-US"/>
          </a:p>
        </p:txBody>
      </p:sp>
      <p:pic>
        <p:nvPicPr>
          <p:cNvPr id="3074" name="Picture 2"/>
          <p:cNvPicPr>
            <a:picLocks noChangeAspect="1" noChangeArrowheads="1"/>
          </p:cNvPicPr>
          <p:nvPr/>
        </p:nvPicPr>
        <p:blipFill>
          <a:blip r:embed="rId2"/>
          <a:srcRect/>
          <a:stretch>
            <a:fillRect/>
          </a:stretch>
        </p:blipFill>
        <p:spPr bwMode="auto">
          <a:xfrm>
            <a:off x="2714063" y="3455894"/>
            <a:ext cx="3614329" cy="134246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Suppose that it is possible to construct a </a:t>
            </a:r>
            <a:r>
              <a:rPr lang="en-US" dirty="0" err="1" smtClean="0"/>
              <a:t>hyperplane</a:t>
            </a:r>
            <a:r>
              <a:rPr lang="en-US" dirty="0" smtClean="0"/>
              <a:t> that separates the </a:t>
            </a:r>
            <a:r>
              <a:rPr lang="en-US" dirty="0" err="1" smtClean="0"/>
              <a:t>hyperplane</a:t>
            </a:r>
            <a:r>
              <a:rPr lang="en-US" dirty="0" smtClean="0"/>
              <a:t> training observations perfectly according to their class labels. Then a separating </a:t>
            </a:r>
            <a:r>
              <a:rPr lang="en-US" dirty="0" err="1" smtClean="0"/>
              <a:t>hyperplane</a:t>
            </a:r>
            <a:r>
              <a:rPr lang="en-US" dirty="0" smtClean="0"/>
              <a:t> has the property that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7</a:t>
            </a:fld>
            <a:endParaRPr lang="en-US"/>
          </a:p>
        </p:txBody>
      </p:sp>
      <p:pic>
        <p:nvPicPr>
          <p:cNvPr id="4098" name="Picture 2"/>
          <p:cNvPicPr>
            <a:picLocks noChangeAspect="1" noChangeArrowheads="1"/>
          </p:cNvPicPr>
          <p:nvPr/>
        </p:nvPicPr>
        <p:blipFill>
          <a:blip r:embed="rId2"/>
          <a:srcRect/>
          <a:stretch>
            <a:fillRect/>
          </a:stretch>
        </p:blipFill>
        <p:spPr bwMode="auto">
          <a:xfrm>
            <a:off x="1620552" y="3657600"/>
            <a:ext cx="5554718" cy="559566"/>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469129" y="4612341"/>
            <a:ext cx="6150871" cy="468638"/>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2064123" y="5357743"/>
            <a:ext cx="5111147" cy="65309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8</a:t>
            </a:fld>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737899" y="2326341"/>
            <a:ext cx="7434338" cy="371138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i="1" dirty="0" smtClean="0"/>
              <a:t>9.1.3 The Maximal Margin Classifier</a:t>
            </a:r>
            <a:endParaRPr lang="zh-CN" altLang="en-US" dirty="0"/>
          </a:p>
        </p:txBody>
      </p:sp>
      <p:sp>
        <p:nvSpPr>
          <p:cNvPr id="3" name="内容占位符 2"/>
          <p:cNvSpPr>
            <a:spLocks noGrp="1"/>
          </p:cNvSpPr>
          <p:nvPr>
            <p:ph idx="1"/>
          </p:nvPr>
        </p:nvSpPr>
        <p:spPr/>
        <p:txBody>
          <a:bodyPr>
            <a:normAutofit/>
          </a:bodyPr>
          <a:lstStyle/>
          <a:p>
            <a:r>
              <a:rPr lang="en-US" dirty="0" smtClean="0"/>
              <a:t>In general, if our data can be perfectly separated using a </a:t>
            </a:r>
            <a:r>
              <a:rPr lang="en-US" dirty="0" err="1" smtClean="0"/>
              <a:t>hyperplane</a:t>
            </a:r>
            <a:r>
              <a:rPr lang="en-US" dirty="0" smtClean="0"/>
              <a:t>, then there will in fact exist an infinite number of such </a:t>
            </a:r>
            <a:r>
              <a:rPr lang="en-US" dirty="0" err="1" smtClean="0"/>
              <a:t>hyperplanes</a:t>
            </a:r>
            <a:r>
              <a:rPr lang="en-US" dirty="0" smtClean="0"/>
              <a:t>. This is because a given separating </a:t>
            </a:r>
            <a:r>
              <a:rPr lang="en-US" dirty="0" err="1" smtClean="0"/>
              <a:t>hyperplane</a:t>
            </a:r>
            <a:r>
              <a:rPr lang="en-US" dirty="0" smtClean="0"/>
              <a:t> can usually be shifted a tiny bit up or down, or rotated, without coming into contact with any of the observations.</a:t>
            </a:r>
            <a:br>
              <a:rPr lang="en-US" dirty="0" smtClean="0"/>
            </a:br>
            <a:r>
              <a:rPr lang="en-US" dirty="0" smtClean="0"/>
              <a:t/>
            </a:r>
            <a:br>
              <a:rPr lang="en-US" dirty="0" smtClean="0"/>
            </a:br>
            <a:r>
              <a:rPr lang="en-US" dirty="0" smtClean="0"/>
              <a:t>A natural choice is the </a:t>
            </a:r>
            <a:r>
              <a:rPr lang="en-US" i="1" dirty="0" smtClean="0"/>
              <a:t>maximal margin </a:t>
            </a:r>
            <a:r>
              <a:rPr lang="en-US" i="1" dirty="0" err="1" smtClean="0"/>
              <a:t>hyperplane</a:t>
            </a:r>
            <a:r>
              <a:rPr lang="en-US" i="1" dirty="0" smtClean="0"/>
              <a:t> </a:t>
            </a:r>
            <a:r>
              <a:rPr lang="en-US" dirty="0" smtClean="0"/>
              <a:t>(also known as the </a:t>
            </a:r>
            <a:r>
              <a:rPr lang="en-US" i="1" dirty="0" smtClean="0"/>
              <a:t>optimal separating </a:t>
            </a:r>
            <a:r>
              <a:rPr lang="en-US" i="1" dirty="0" err="1" smtClean="0"/>
              <a:t>hyperplane</a:t>
            </a:r>
            <a:r>
              <a:rPr lang="en-US" dirty="0" smtClean="0"/>
              <a:t>), which is the separating </a:t>
            </a:r>
            <a:r>
              <a:rPr lang="en-US" dirty="0" err="1" smtClean="0"/>
              <a:t>hyperplane</a:t>
            </a:r>
            <a:r>
              <a:rPr lang="en-US" dirty="0" smtClean="0"/>
              <a:t> that is farthest from the training observations.</a:t>
            </a:r>
            <a:br>
              <a:rPr lang="en-US" dirty="0" smtClean="0"/>
            </a:br>
            <a:r>
              <a:rPr lang="en-US" dirty="0" smtClean="0"/>
              <a:t/>
            </a:r>
            <a:br>
              <a:rPr lang="en-US" dirty="0" smtClean="0"/>
            </a:br>
            <a:endParaRPr lang="zh-CN" altLang="en-US" dirty="0"/>
          </a:p>
        </p:txBody>
      </p:sp>
      <p:sp>
        <p:nvSpPr>
          <p:cNvPr id="4" name="日期占位符 3"/>
          <p:cNvSpPr>
            <a:spLocks noGrp="1"/>
          </p:cNvSpPr>
          <p:nvPr>
            <p:ph type="dt" sz="half" idx="10"/>
          </p:nvPr>
        </p:nvSpPr>
        <p:spPr/>
        <p:txBody>
          <a:bodyPr/>
          <a:lstStyle/>
          <a:p>
            <a:fld id="{BA7B828A-EF6C-4681-9239-DF408D87EE6F}" type="datetime1">
              <a:rPr lang="en-US" altLang="zh-CN" smtClean="0"/>
              <a:pPr/>
              <a:t>11/23/2016</a:t>
            </a:fld>
            <a:endParaRPr lang="en-US" dirty="0"/>
          </a:p>
        </p:txBody>
      </p:sp>
      <p:sp>
        <p:nvSpPr>
          <p:cNvPr id="5" name="页脚占位符 4"/>
          <p:cNvSpPr>
            <a:spLocks noGrp="1"/>
          </p:cNvSpPr>
          <p:nvPr>
            <p:ph type="ftr" sz="quarter" idx="11"/>
          </p:nvPr>
        </p:nvSpPr>
        <p:spPr/>
        <p:txBody>
          <a:bodyPr/>
          <a:lstStyle/>
          <a:p>
            <a:r>
              <a:rPr lang="zh-CN" altLang="en-US" smtClean="0"/>
              <a:t>数据挖掘与统计计算</a:t>
            </a:r>
            <a:endParaRPr lang="en-US" dirty="0"/>
          </a:p>
        </p:txBody>
      </p:sp>
      <p:sp>
        <p:nvSpPr>
          <p:cNvPr id="6" name="灯片编号占位符 5"/>
          <p:cNvSpPr>
            <a:spLocks noGrp="1"/>
          </p:cNvSpPr>
          <p:nvPr>
            <p:ph type="sldNum" sz="quarter" idx="12"/>
          </p:nvPr>
        </p:nvSpPr>
        <p:spPr/>
        <p:txBody>
          <a:bodyPr/>
          <a:lstStyle/>
          <a:p>
            <a:fld id="{E4FFCA10-EE3F-AF4E-9EA4-E5CA2D91A1E4}"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1946</TotalTime>
  <Words>2147</Words>
  <Application>Microsoft Macintosh PowerPoint</Application>
  <PresentationFormat>全屏显示(4:3)</PresentationFormat>
  <Paragraphs>276</Paragraphs>
  <Slides>43</Slides>
  <Notes>0</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Clarity</vt:lpstr>
      <vt:lpstr> chapter 9 Support Vector Machines</vt:lpstr>
      <vt:lpstr>幻灯片 2</vt:lpstr>
      <vt:lpstr>幻灯片 3</vt:lpstr>
      <vt:lpstr>9.1 Maximal Margin Classifier 9.1.1 What Is a Hyperplane?</vt:lpstr>
      <vt:lpstr>幻灯片 5</vt:lpstr>
      <vt:lpstr>9.1.2 Classification Using a Separating Hyperplane</vt:lpstr>
      <vt:lpstr>幻灯片 7</vt:lpstr>
      <vt:lpstr>幻灯片 8</vt:lpstr>
      <vt:lpstr>9.1.3 The Maximal Margin Classifier</vt:lpstr>
      <vt:lpstr>The main idea</vt:lpstr>
      <vt:lpstr>幻灯片 11</vt:lpstr>
      <vt:lpstr>幻灯片 12</vt:lpstr>
      <vt:lpstr>幻灯片 13</vt:lpstr>
      <vt:lpstr>9.1.4 Construction of the Maximal Margin Classifier</vt:lpstr>
      <vt:lpstr>9.1.5 The Non-separable Case</vt:lpstr>
      <vt:lpstr>9.2 Support Vector Classifiers 9.2.1 Overview of the Support Vector Classifier</vt:lpstr>
      <vt:lpstr>幻灯片 17</vt:lpstr>
      <vt:lpstr>幻灯片 18</vt:lpstr>
      <vt:lpstr>幻灯片 19</vt:lpstr>
      <vt:lpstr>9.2.2 Details of the Support Vector Classifier</vt:lpstr>
      <vt:lpstr>The slack variable Epsilon_i</vt:lpstr>
      <vt:lpstr>Tuning parameter C</vt:lpstr>
      <vt:lpstr>C controls the bias-variance trade-off</vt:lpstr>
      <vt:lpstr>幻灯片 24</vt:lpstr>
      <vt:lpstr>9.3 Support Vector Machines 9.3.1 Classification with Non-linear Decision Boundaries </vt:lpstr>
      <vt:lpstr>幻灯片 26</vt:lpstr>
      <vt:lpstr>幻灯片 27</vt:lpstr>
      <vt:lpstr>Why does this lead to a non-linear decision boundary?</vt:lpstr>
      <vt:lpstr>9.3.2 The Support Vector Machine</vt:lpstr>
      <vt:lpstr>幻灯片 30</vt:lpstr>
      <vt:lpstr>It can be shown that</vt:lpstr>
      <vt:lpstr>幻灯片 32</vt:lpstr>
      <vt:lpstr>幻灯片 33</vt:lpstr>
      <vt:lpstr>幻灯片 34</vt:lpstr>
      <vt:lpstr>9.3.3 An Application to the Heart Disease Data</vt:lpstr>
      <vt:lpstr>9.4 SVMs with More than Two Classes</vt:lpstr>
      <vt:lpstr>9.5 Relationship to Logistic Regression</vt:lpstr>
      <vt:lpstr>幻灯片 38</vt:lpstr>
      <vt:lpstr>幻灯片 39</vt:lpstr>
      <vt:lpstr>9.6.1 Support Vector Classifier</vt:lpstr>
      <vt:lpstr>幻灯片 41</vt:lpstr>
      <vt:lpstr>幻灯片 42</vt:lpstr>
      <vt:lpstr>9.6.2 Support Vector Machine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QINLEI</cp:lastModifiedBy>
  <cp:revision>117</cp:revision>
  <dcterms:created xsi:type="dcterms:W3CDTF">2013-08-14T17:09:52Z</dcterms:created>
  <dcterms:modified xsi:type="dcterms:W3CDTF">2016-11-23T15:00:31Z</dcterms:modified>
</cp:coreProperties>
</file>