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92" autoAdjust="0"/>
    <p:restoredTop sz="91268" autoAdjust="0"/>
  </p:normalViewPr>
  <p:slideViewPr>
    <p:cSldViewPr snapToGrid="0" snapToObjects="1">
      <p:cViewPr varScale="1">
        <p:scale>
          <a:sx n="76" d="100"/>
          <a:sy n="76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1326" y="211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1506-DFD7-4144-A985-621C55F5F4AC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6900-0EC9-4B17-B2EC-7716E563C604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9D3-6B3A-49C3-9D4D-B18B1BD6EFD3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9A32-309B-44E8-A119-C36436A5A585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C33-C263-49E2-94AA-9482D2D206D6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2FB-644D-407A-8314-4737C0352275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BDD5-14C6-43E1-A922-EB4B5066EF7D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494-BFFA-4498-B4DB-61EAE3C73AFB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544C-17EA-4C74-AD3F-73271EFC5710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BC5B-8F6D-4542-BAA4-8D5B3BA481E0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8E717D-FA05-4028-871C-4686D3CA3940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77200" cy="1927225"/>
          </a:xfrm>
        </p:spPr>
        <p:txBody>
          <a:bodyPr/>
          <a:lstStyle/>
          <a:p>
            <a:r>
              <a:rPr lang="en-US" altLang="zh-CN" sz="4600" dirty="0" smtClean="0"/>
              <a:t/>
            </a:r>
            <a:br>
              <a:rPr lang="en-US" altLang="zh-CN" sz="4600" dirty="0" smtClean="0"/>
            </a:br>
            <a:r>
              <a:rPr lang="en-US" altLang="zh-CN" sz="4600" dirty="0" smtClean="0"/>
              <a:t>chapter 10</a:t>
            </a:r>
            <a:br>
              <a:rPr lang="en-US" altLang="zh-CN" sz="4600" dirty="0" smtClean="0"/>
            </a:br>
            <a:r>
              <a:rPr lang="en-US" sz="4800" dirty="0" smtClean="0"/>
              <a:t>Unsupervised Learning</a:t>
            </a:r>
            <a:endParaRPr lang="en-US" sz="4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BEF-3CA2-46EC-9298-797E4E4CC624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3012" y="347472"/>
            <a:ext cx="6030788" cy="59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10.2.2 Another Interpretation of Principal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Principal components provide low-dimensional linear surfaces that are </a:t>
            </a:r>
            <a:r>
              <a:rPr lang="en-US" i="1" dirty="0" smtClean="0"/>
              <a:t>closest </a:t>
            </a:r>
            <a:r>
              <a:rPr lang="en-US" dirty="0" smtClean="0"/>
              <a:t>to the observations.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first principal component loading vector has a very special property: it is the line in </a:t>
            </a:r>
            <a:r>
              <a:rPr lang="en-US" i="1" dirty="0" smtClean="0"/>
              <a:t>p</a:t>
            </a:r>
            <a:r>
              <a:rPr lang="en-US" dirty="0" smtClean="0"/>
              <a:t>-dimensional space that is </a:t>
            </a:r>
            <a:r>
              <a:rPr lang="en-US" i="1" dirty="0" smtClean="0"/>
              <a:t>closest </a:t>
            </a:r>
            <a:r>
              <a:rPr lang="en-US" dirty="0" smtClean="0"/>
              <a:t>to the </a:t>
            </a:r>
            <a:r>
              <a:rPr lang="en-US" i="1" dirty="0" smtClean="0"/>
              <a:t>n </a:t>
            </a:r>
            <a:r>
              <a:rPr lang="en-US" dirty="0" smtClean="0"/>
              <a:t>observations (using average squared Euclidean distance as a measure of closeness).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appeal of this interpretation is clear: we seek a single dimension of the data that lies as close as possible to all of the data points, since such a line will likely provide a good summary of the data.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873" y="1728592"/>
            <a:ext cx="7820657" cy="383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10.2.3 More on 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Scaling the Variables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the results obtained when we perform PCA will also depend on whether the variables have been individually scaled </a:t>
            </a:r>
            <a:r>
              <a:rPr lang="en-US" dirty="0" smtClean="0"/>
              <a:t>(each multiplied by a different constant).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Uniqueness of the Principal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means that two different software packages will yield the same principal component loading vectors, although the signs of those loading vectors may differ.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32"/>
            <a:ext cx="8229600" cy="57880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Proportion of Variance Explained</a:t>
            </a:r>
          </a:p>
          <a:p>
            <a:r>
              <a:rPr lang="en-US" dirty="0" smtClean="0"/>
              <a:t>We can now ask a natural question: how much of the information in a given data set is lost by projecting the observations onto the first few principal components? That is, how much of the variance in the data is </a:t>
            </a:r>
            <a:r>
              <a:rPr lang="en-US" i="1" dirty="0" smtClean="0"/>
              <a:t>not </a:t>
            </a:r>
            <a:r>
              <a:rPr lang="en-US" dirty="0" smtClean="0"/>
              <a:t>contained in the first few principal components?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Deciding How Many Principal Components to Use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fact, we would like to use the smallest number of principal components required to get a </a:t>
            </a:r>
            <a:r>
              <a:rPr lang="en-US" i="1" dirty="0" smtClean="0"/>
              <a:t>good </a:t>
            </a:r>
            <a:r>
              <a:rPr lang="en-US" dirty="0" smtClean="0"/>
              <a:t>understanding of the data. How many principal components are needed? Unfortunately, there is no single (or simple!) answer to this question.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2017"/>
            <a:ext cx="8229600" cy="38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10.3 Clustering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Clustering </a:t>
            </a:r>
            <a:r>
              <a:rPr lang="en-US" dirty="0" smtClean="0"/>
              <a:t>refers to a very broad set of techniques for finding </a:t>
            </a:r>
            <a:r>
              <a:rPr lang="en-US" i="1" dirty="0" smtClean="0"/>
              <a:t>subgroups</a:t>
            </a:r>
            <a:r>
              <a:rPr lang="en-US" dirty="0" smtClean="0"/>
              <a:t>, or </a:t>
            </a:r>
            <a:r>
              <a:rPr lang="en-US" i="1" dirty="0" smtClean="0"/>
              <a:t>clusters</a:t>
            </a:r>
            <a:r>
              <a:rPr lang="en-US" dirty="0" smtClean="0"/>
              <a:t>, in a data set. When we cluster the observations of a data set, we seek to partition them into distinct groups so that the observations within</a:t>
            </a:r>
            <a:br>
              <a:rPr lang="en-US" dirty="0" smtClean="0"/>
            </a:br>
            <a:r>
              <a:rPr lang="en-US" dirty="0" smtClean="0"/>
              <a:t>each group are quite similar to each other, while observations in different groups are quite different from each other. </a:t>
            </a:r>
          </a:p>
          <a:p>
            <a:endParaRPr lang="en-US" dirty="0" smtClean="0"/>
          </a:p>
          <a:p>
            <a:r>
              <a:rPr lang="en-US" i="1" dirty="0" smtClean="0"/>
              <a:t>K-means clustering</a:t>
            </a:r>
          </a:p>
          <a:p>
            <a:r>
              <a:rPr lang="en-US" i="1" dirty="0" smtClean="0"/>
              <a:t>Hierarchical clustering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10.3.1 K-Means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C</a:t>
            </a:r>
            <a:r>
              <a:rPr lang="en-US" dirty="0" smtClean="0"/>
              <a:t>1 </a:t>
            </a:r>
            <a:r>
              <a:rPr lang="en-US" i="1" dirty="0" smtClean="0"/>
              <a:t>∪ C</a:t>
            </a:r>
            <a:r>
              <a:rPr lang="en-US" dirty="0" smtClean="0"/>
              <a:t>2 </a:t>
            </a:r>
            <a:r>
              <a:rPr lang="en-US" i="1" dirty="0" smtClean="0"/>
              <a:t>∪ . . . ∪ CK </a:t>
            </a:r>
            <a:r>
              <a:rPr lang="en-US" dirty="0" smtClean="0"/>
              <a:t>= </a:t>
            </a:r>
            <a:r>
              <a:rPr lang="en-US" i="1" dirty="0" smtClean="0"/>
              <a:t>{</a:t>
            </a:r>
            <a:r>
              <a:rPr lang="en-US" dirty="0" smtClean="0"/>
              <a:t>1</a:t>
            </a:r>
            <a:r>
              <a:rPr lang="en-US" i="1" dirty="0" smtClean="0"/>
              <a:t>, . . . , n}</a:t>
            </a:r>
            <a:r>
              <a:rPr lang="en-US" dirty="0" smtClean="0"/>
              <a:t>. In other words, each observation belongs to at least one of the </a:t>
            </a:r>
            <a:r>
              <a:rPr lang="en-US" i="1" dirty="0" smtClean="0"/>
              <a:t>K </a:t>
            </a:r>
            <a:r>
              <a:rPr lang="en-US" dirty="0" smtClean="0"/>
              <a:t>clusters.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i="1" dirty="0" smtClean="0"/>
              <a:t>Ck ∩ Ck’ </a:t>
            </a:r>
            <a:r>
              <a:rPr lang="en-US" dirty="0" smtClean="0"/>
              <a:t>= </a:t>
            </a:r>
            <a:r>
              <a:rPr lang="en-US" i="1" dirty="0" smtClean="0"/>
              <a:t>∅ </a:t>
            </a:r>
            <a:r>
              <a:rPr lang="en-US" dirty="0" smtClean="0"/>
              <a:t>for all </a:t>
            </a:r>
            <a:r>
              <a:rPr lang="en-US" i="1" dirty="0" smtClean="0"/>
              <a:t>k </a:t>
            </a:r>
            <a:r>
              <a:rPr lang="en-US" i="1" dirty="0" smtClean="0">
                <a:latin typeface="仿宋"/>
                <a:ea typeface="仿宋"/>
              </a:rPr>
              <a:t>≠</a:t>
            </a:r>
            <a:r>
              <a:rPr lang="en-US" dirty="0" smtClean="0"/>
              <a:t> </a:t>
            </a:r>
            <a:r>
              <a:rPr lang="en-US" i="1" dirty="0" smtClean="0"/>
              <a:t>k’</a:t>
            </a:r>
            <a:r>
              <a:rPr lang="en-US" dirty="0" smtClean="0"/>
              <a:t>. In other words, the clusters are </a:t>
            </a:r>
            <a:r>
              <a:rPr lang="en-US" dirty="0" err="1" smtClean="0"/>
              <a:t>nonoverlapping</a:t>
            </a:r>
            <a:r>
              <a:rPr lang="en-US" dirty="0" smtClean="0"/>
              <a:t>: no observation belongs to more than one cluster.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655577"/>
            <a:ext cx="2743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1465" y="4724727"/>
            <a:ext cx="41243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8662"/>
            <a:ext cx="8229600" cy="37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: Principal </a:t>
            </a:r>
            <a:r>
              <a:rPr lang="en-US" dirty="0" smtClean="0"/>
              <a:t>Components </a:t>
            </a:r>
            <a:r>
              <a:rPr lang="en-US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library(ISLR)</a:t>
            </a:r>
          </a:p>
          <a:p>
            <a:r>
              <a:rPr lang="en-US" altLang="zh-CN" dirty="0" smtClean="0"/>
              <a:t>states =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USArrests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states</a:t>
            </a:r>
          </a:p>
          <a:p>
            <a:r>
              <a:rPr lang="en-US" altLang="zh-CN" dirty="0" smtClean="0"/>
              <a:t>names ( </a:t>
            </a:r>
            <a:r>
              <a:rPr lang="en-US" altLang="zh-CN" dirty="0" err="1" smtClean="0"/>
              <a:t>USArrests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apply ( </a:t>
            </a:r>
            <a:r>
              <a:rPr lang="en-US" altLang="zh-CN" dirty="0" err="1" smtClean="0"/>
              <a:t>USArrests</a:t>
            </a:r>
            <a:r>
              <a:rPr lang="en-US" altLang="zh-CN" dirty="0" smtClean="0"/>
              <a:t> , 2, mean )</a:t>
            </a:r>
          </a:p>
          <a:p>
            <a:r>
              <a:rPr lang="en-US" altLang="zh-CN" dirty="0" smtClean="0"/>
              <a:t>apply ( </a:t>
            </a:r>
            <a:r>
              <a:rPr lang="en-US" altLang="zh-CN" dirty="0" err="1" smtClean="0"/>
              <a:t>USArrests</a:t>
            </a:r>
            <a:r>
              <a:rPr lang="en-US" altLang="zh-CN" dirty="0" smtClean="0"/>
              <a:t> , 2,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)</a:t>
            </a:r>
          </a:p>
          <a:p>
            <a:r>
              <a:rPr lang="en-US" altLang="zh-CN" dirty="0" err="1" smtClean="0"/>
              <a:t>pr.out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prcomp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USArrests</a:t>
            </a:r>
            <a:r>
              <a:rPr lang="en-US" altLang="zh-CN" dirty="0" smtClean="0"/>
              <a:t> , scale =TRUE)</a:t>
            </a:r>
          </a:p>
          <a:p>
            <a:r>
              <a:rPr lang="en-US" altLang="zh-CN" dirty="0" smtClean="0"/>
              <a:t>names (</a:t>
            </a:r>
            <a:r>
              <a:rPr lang="en-US" altLang="zh-CN" dirty="0" err="1" smtClean="0"/>
              <a:t>pr.out</a:t>
            </a:r>
            <a:r>
              <a:rPr lang="en-US" altLang="zh-CN" dirty="0" smtClean="0"/>
              <a:t> )</a:t>
            </a:r>
          </a:p>
          <a:p>
            <a:r>
              <a:rPr lang="en-US" altLang="zh-CN" dirty="0" err="1" smtClean="0"/>
              <a:t>pr.out$center</a:t>
            </a:r>
            <a:endParaRPr lang="en-US" altLang="zh-CN" dirty="0" smtClean="0"/>
          </a:p>
          <a:p>
            <a:r>
              <a:rPr lang="en-US" altLang="zh-CN" dirty="0" err="1" smtClean="0"/>
              <a:t>pr.out$scale</a:t>
            </a:r>
            <a:endParaRPr lang="en-US" altLang="zh-CN" dirty="0" smtClean="0"/>
          </a:p>
          <a:p>
            <a:r>
              <a:rPr lang="en-US" altLang="zh-CN" dirty="0" err="1" smtClean="0"/>
              <a:t>pr.out$rotation</a:t>
            </a:r>
            <a:endParaRPr lang="en-US" altLang="zh-CN" dirty="0" smtClean="0"/>
          </a:p>
          <a:p>
            <a:r>
              <a:rPr lang="en-US" altLang="zh-CN" dirty="0" smtClean="0"/>
              <a:t>dim (</a:t>
            </a:r>
            <a:r>
              <a:rPr lang="en-US" altLang="zh-CN" dirty="0" err="1" smtClean="0"/>
              <a:t>pr.out$x</a:t>
            </a:r>
            <a:r>
              <a:rPr lang="en-US" altLang="zh-CN" dirty="0" smtClean="0"/>
              <a:t> )</a:t>
            </a:r>
          </a:p>
          <a:p>
            <a:r>
              <a:rPr lang="en-US" altLang="zh-CN" dirty="0" err="1" smtClean="0"/>
              <a:t>biplot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pr.out</a:t>
            </a:r>
            <a:r>
              <a:rPr lang="en-US" altLang="zh-CN" dirty="0" smtClean="0"/>
              <a:t> , scale =0)</a:t>
            </a:r>
          </a:p>
          <a:p>
            <a:r>
              <a:rPr lang="en-US" altLang="zh-CN" dirty="0" err="1" smtClean="0"/>
              <a:t>pr.out$sdev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8493"/>
            <a:ext cx="8229600" cy="5034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chapter will instead focus on </a:t>
            </a:r>
            <a:r>
              <a:rPr lang="en-US" i="1" dirty="0" smtClean="0"/>
              <a:t>unsupervised learning</a:t>
            </a:r>
            <a:r>
              <a:rPr lang="en-US" dirty="0" smtClean="0"/>
              <a:t>, a set of statistical tools intended for the setting in which we have only a set of features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X</a:t>
            </a:r>
            <a:r>
              <a:rPr lang="en-US" dirty="0" smtClean="0"/>
              <a:t>2</a:t>
            </a:r>
            <a:r>
              <a:rPr lang="en-US" i="1" dirty="0" smtClean="0"/>
              <a:t>, . . . , </a:t>
            </a:r>
            <a:r>
              <a:rPr lang="en-US" i="1" dirty="0" err="1" smtClean="0"/>
              <a:t>Xp</a:t>
            </a:r>
            <a:r>
              <a:rPr lang="en-US" i="1" dirty="0" smtClean="0"/>
              <a:t> </a:t>
            </a:r>
            <a:r>
              <a:rPr lang="en-US" dirty="0" smtClean="0"/>
              <a:t>measured on </a:t>
            </a:r>
            <a:r>
              <a:rPr lang="en-US" i="1" dirty="0" smtClean="0"/>
              <a:t>n </a:t>
            </a:r>
            <a:r>
              <a:rPr lang="en-US" dirty="0" smtClean="0"/>
              <a:t>observations. We are not interested in prediction, because we do not have an associated response variable </a:t>
            </a:r>
            <a:r>
              <a:rPr lang="en-US" i="1" dirty="0" smtClean="0"/>
              <a:t>Y </a:t>
            </a:r>
            <a:r>
              <a:rPr lang="en-US" dirty="0" smtClean="0"/>
              <a:t>. Rather, the goal is to discover interesting things about the measurements on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X</a:t>
            </a:r>
            <a:r>
              <a:rPr lang="en-US" dirty="0" smtClean="0"/>
              <a:t>2</a:t>
            </a:r>
            <a:r>
              <a:rPr lang="en-US" i="1" dirty="0" smtClean="0"/>
              <a:t>, . . . , </a:t>
            </a:r>
            <a:r>
              <a:rPr lang="en-US" i="1" dirty="0" err="1" smtClean="0"/>
              <a:t>Xp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principal components analysis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clustering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Code : </a:t>
            </a:r>
            <a:r>
              <a:rPr lang="en-US" i="1" dirty="0" smtClean="0"/>
              <a:t>K-Means </a:t>
            </a:r>
            <a:r>
              <a:rPr lang="en-US" i="1" dirty="0" smtClean="0"/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set.seed</a:t>
            </a:r>
            <a:r>
              <a:rPr lang="en-US" altLang="zh-CN" dirty="0" smtClean="0"/>
              <a:t> (2)</a:t>
            </a:r>
          </a:p>
          <a:p>
            <a:r>
              <a:rPr lang="en-US" altLang="zh-CN" dirty="0" smtClean="0"/>
              <a:t>x= matrix ( </a:t>
            </a:r>
            <a:r>
              <a:rPr lang="en-US" altLang="zh-CN" dirty="0" err="1" smtClean="0"/>
              <a:t>rnorm</a:t>
            </a:r>
            <a:r>
              <a:rPr lang="en-US" altLang="zh-CN" dirty="0" smtClean="0"/>
              <a:t> (50*2) 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x [1:25 ,1]= x [1:25 ,1]+3</a:t>
            </a:r>
          </a:p>
          <a:p>
            <a:r>
              <a:rPr lang="en-US" altLang="zh-CN" dirty="0" smtClean="0"/>
              <a:t>x [1:25 ,2]= x[1:25 ,2] -4</a:t>
            </a:r>
          </a:p>
          <a:p>
            <a:r>
              <a:rPr lang="en-US" altLang="zh-CN" dirty="0" err="1" smtClean="0"/>
              <a:t>km.out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 (x,2, </a:t>
            </a:r>
            <a:r>
              <a:rPr lang="en-US" altLang="zh-CN" dirty="0" err="1" smtClean="0"/>
              <a:t>nstart</a:t>
            </a:r>
            <a:r>
              <a:rPr lang="en-US" altLang="zh-CN" dirty="0" smtClean="0"/>
              <a:t> =20)</a:t>
            </a:r>
          </a:p>
          <a:p>
            <a:r>
              <a:rPr lang="en-US" altLang="zh-CN" dirty="0" err="1" smtClean="0"/>
              <a:t>km.out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Code : </a:t>
            </a:r>
            <a:r>
              <a:rPr lang="en-US" i="1" dirty="0" smtClean="0"/>
              <a:t>Hierarchical </a:t>
            </a:r>
            <a:r>
              <a:rPr lang="en-US" i="1" dirty="0" smtClean="0"/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hc.complete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hclust</a:t>
            </a:r>
            <a:r>
              <a:rPr lang="en-US" altLang="zh-CN" dirty="0" smtClean="0"/>
              <a:t> (dist(x), method ="complete")</a:t>
            </a:r>
          </a:p>
          <a:p>
            <a:r>
              <a:rPr lang="en-US" altLang="zh-CN" dirty="0" err="1" smtClean="0"/>
              <a:t>hc.average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hclust</a:t>
            </a:r>
            <a:r>
              <a:rPr lang="en-US" altLang="zh-CN" dirty="0" smtClean="0"/>
              <a:t> ( dist(x), method ="average")</a:t>
            </a:r>
          </a:p>
          <a:p>
            <a:r>
              <a:rPr lang="en-US" altLang="zh-CN" dirty="0" err="1" smtClean="0"/>
              <a:t>hc.single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hclust</a:t>
            </a:r>
            <a:r>
              <a:rPr lang="en-US" altLang="zh-CN" dirty="0" smtClean="0"/>
              <a:t> (dist(x), method ="single")</a:t>
            </a:r>
          </a:p>
          <a:p>
            <a:r>
              <a:rPr lang="en-US" altLang="zh-CN" dirty="0" smtClean="0"/>
              <a:t>par ( </a:t>
            </a:r>
            <a:r>
              <a:rPr lang="en-US" altLang="zh-CN" dirty="0" err="1" smtClean="0"/>
              <a:t>mfrow</a:t>
            </a:r>
            <a:r>
              <a:rPr lang="en-US" altLang="zh-CN" dirty="0" smtClean="0"/>
              <a:t> =c(1 ,3) )</a:t>
            </a:r>
          </a:p>
          <a:p>
            <a:r>
              <a:rPr lang="en-US" altLang="zh-CN" dirty="0" smtClean="0"/>
              <a:t>plot(</a:t>
            </a:r>
            <a:r>
              <a:rPr lang="en-US" altLang="zh-CN" dirty="0" err="1" smtClean="0"/>
              <a:t>hc.complete</a:t>
            </a:r>
            <a:r>
              <a:rPr lang="en-US" altLang="zh-CN" dirty="0" smtClean="0"/>
              <a:t> ,main =" Complete Linkage 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="", sub ="",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=.9)</a:t>
            </a:r>
          </a:p>
          <a:p>
            <a:r>
              <a:rPr lang="en-US" altLang="zh-CN" dirty="0" smtClean="0"/>
              <a:t>plot(</a:t>
            </a:r>
            <a:r>
              <a:rPr lang="en-US" altLang="zh-CN" dirty="0" err="1" smtClean="0"/>
              <a:t>hc.average</a:t>
            </a:r>
            <a:r>
              <a:rPr lang="en-US" altLang="zh-CN" dirty="0" smtClean="0"/>
              <a:t> , main =" Average Linkage 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="", sub ="",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=.9)</a:t>
            </a:r>
          </a:p>
          <a:p>
            <a:r>
              <a:rPr lang="en-US" altLang="zh-CN" dirty="0" smtClean="0"/>
              <a:t>plot(</a:t>
            </a:r>
            <a:r>
              <a:rPr lang="en-US" altLang="zh-CN" dirty="0" err="1" smtClean="0"/>
              <a:t>hc.single</a:t>
            </a:r>
            <a:r>
              <a:rPr lang="en-US" altLang="zh-CN" dirty="0" smtClean="0"/>
              <a:t> , main =" Single Linkage ",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="", sub ="",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=.9)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10.1 The Challenge of Unsupervised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fit a predictive model using a supervised learning technique, then it is possible to </a:t>
            </a:r>
            <a:r>
              <a:rPr lang="en-US" i="1" dirty="0" smtClean="0"/>
              <a:t>check our work </a:t>
            </a:r>
            <a:r>
              <a:rPr lang="en-US" dirty="0" smtClean="0"/>
              <a:t>by seeing how well our model predicts the response </a:t>
            </a:r>
            <a:r>
              <a:rPr lang="en-US" i="1" dirty="0" smtClean="0"/>
              <a:t>Y </a:t>
            </a:r>
            <a:r>
              <a:rPr lang="en-US" dirty="0" smtClean="0"/>
              <a:t>on observations not used in fitting the model. However, in unsupervised learning, there is no way to check our</a:t>
            </a:r>
            <a:br>
              <a:rPr lang="en-US" dirty="0" smtClean="0"/>
            </a:br>
            <a:r>
              <a:rPr lang="en-US" dirty="0" smtClean="0"/>
              <a:t>work because we don’t know the true answer—the problem is unsupervised</a:t>
            </a:r>
            <a:r>
              <a:rPr lang="zh-CN" altLang="en-US" dirty="0" smtClean="0"/>
              <a:t>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10.2 Principal Components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faced with a large set of correlated variables, principal components allow us to summarize this set with a smaller number of representative variables that collectively explain most of the variability in the original set.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PCA is an unsupervised approach, since it involves only a set of features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X</a:t>
            </a:r>
            <a:r>
              <a:rPr lang="en-US" dirty="0" smtClean="0"/>
              <a:t>2</a:t>
            </a:r>
            <a:r>
              <a:rPr lang="en-US" i="1" dirty="0" smtClean="0"/>
              <a:t>, . . . , </a:t>
            </a:r>
            <a:r>
              <a:rPr lang="en-US" i="1" dirty="0" err="1" smtClean="0"/>
              <a:t>Xp</a:t>
            </a:r>
            <a:r>
              <a:rPr lang="en-US" dirty="0" smtClean="0"/>
              <a:t>, and no associated response</a:t>
            </a:r>
            <a:br>
              <a:rPr lang="en-US" dirty="0" smtClean="0"/>
            </a:br>
            <a:r>
              <a:rPr lang="en-US" i="1" dirty="0" smtClean="0"/>
              <a:t>Y </a:t>
            </a:r>
            <a:r>
              <a:rPr lang="en-US" dirty="0" smtClean="0"/>
              <a:t>. Apart from producing derived variables for use in supervised learning problems, PCA also serves as a tool for data visualization (visualization of the observations or visualization of the variables).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10.2.1 What Are Principal Components?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we wish to visualize </a:t>
            </a:r>
            <a:r>
              <a:rPr lang="en-US" i="1" dirty="0" smtClean="0"/>
              <a:t>n </a:t>
            </a:r>
            <a:r>
              <a:rPr lang="en-US" dirty="0" smtClean="0"/>
              <a:t>observations with measurements on a set of </a:t>
            </a:r>
            <a:r>
              <a:rPr lang="en-US" i="1" dirty="0" smtClean="0"/>
              <a:t>p </a:t>
            </a:r>
            <a:r>
              <a:rPr lang="en-US" dirty="0" smtClean="0"/>
              <a:t>features,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X</a:t>
            </a:r>
            <a:r>
              <a:rPr lang="en-US" dirty="0" smtClean="0"/>
              <a:t>2</a:t>
            </a:r>
            <a:r>
              <a:rPr lang="en-US" i="1" dirty="0" smtClean="0"/>
              <a:t>, . . . , </a:t>
            </a:r>
            <a:r>
              <a:rPr lang="en-US" i="1" dirty="0" err="1" smtClean="0"/>
              <a:t>Xp</a:t>
            </a:r>
            <a:r>
              <a:rPr lang="en-US" dirty="0" smtClean="0"/>
              <a:t>, We could do this by examining two-dimensional </a:t>
            </a:r>
            <a:r>
              <a:rPr lang="en-US" dirty="0" err="1" smtClean="0"/>
              <a:t>scatterplots</a:t>
            </a:r>
            <a:r>
              <a:rPr lang="en-US" dirty="0" smtClean="0"/>
              <a:t> of the data, each of which contains the </a:t>
            </a:r>
            <a:r>
              <a:rPr lang="en-US" i="1" dirty="0" smtClean="0"/>
              <a:t>n </a:t>
            </a:r>
            <a:r>
              <a:rPr lang="en-US" dirty="0" smtClean="0"/>
              <a:t>observations’ measurements on two of the</a:t>
            </a:r>
            <a:br>
              <a:rPr lang="en-US" dirty="0" smtClean="0"/>
            </a:br>
            <a:r>
              <a:rPr lang="en-US" dirty="0" smtClean="0"/>
              <a:t>features. However, there are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p−</a:t>
            </a:r>
            <a:r>
              <a:rPr lang="en-US" dirty="0" smtClean="0"/>
              <a:t>1)</a:t>
            </a:r>
            <a:r>
              <a:rPr lang="en-US" i="1" dirty="0" smtClean="0"/>
              <a:t>/</a:t>
            </a:r>
            <a:r>
              <a:rPr lang="en-US" dirty="0" smtClean="0"/>
              <a:t>2 such </a:t>
            </a:r>
            <a:r>
              <a:rPr lang="en-US" dirty="0" err="1" smtClean="0"/>
              <a:t>scatterplots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low-dimensional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a better method is required to visualize the </a:t>
            </a:r>
            <a:r>
              <a:rPr lang="en-US" i="1" dirty="0" smtClean="0"/>
              <a:t>n </a:t>
            </a:r>
            <a:r>
              <a:rPr lang="en-US" dirty="0" smtClean="0"/>
              <a:t>observations when </a:t>
            </a:r>
            <a:r>
              <a:rPr lang="en-US" i="1" dirty="0" smtClean="0"/>
              <a:t>p </a:t>
            </a:r>
            <a:r>
              <a:rPr lang="en-US" dirty="0" smtClean="0"/>
              <a:t>is large. In particular, we would like to find a low-dimensional representation of the data that captures as much of the information as possible. For instance, if we can obtain a two-dimensional representation of the data that captures most of the information, then we can plot the observations in this low-dimensional space.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provides a tool to do just this. It finds a low-dimensional representation of a data set that contains as much as possible of the variation. </a:t>
            </a:r>
          </a:p>
          <a:p>
            <a:endParaRPr lang="en-US" dirty="0" smtClean="0"/>
          </a:p>
          <a:p>
            <a:r>
              <a:rPr lang="en-US" dirty="0" smtClean="0"/>
              <a:t>The idea is that each of the </a:t>
            </a:r>
            <a:r>
              <a:rPr lang="en-US" i="1" dirty="0" smtClean="0"/>
              <a:t>n </a:t>
            </a:r>
            <a:r>
              <a:rPr lang="en-US" dirty="0" smtClean="0"/>
              <a:t>observations lives in </a:t>
            </a:r>
            <a:r>
              <a:rPr lang="en-US" i="1" dirty="0" smtClean="0"/>
              <a:t>p </a:t>
            </a:r>
            <a:r>
              <a:rPr lang="en-US" dirty="0" smtClean="0"/>
              <a:t>dimensional space, but not all of these dimensions are equally interesting. PCA seeks a small number of dimensions that are as interesting as possible, where the concept of </a:t>
            </a:r>
            <a:r>
              <a:rPr lang="en-US" i="1" dirty="0" smtClean="0"/>
              <a:t>interesting </a:t>
            </a:r>
            <a:r>
              <a:rPr lang="en-US" dirty="0" smtClean="0"/>
              <a:t>is measured by the amount that the observations vary along each dimension.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651" y="5638800"/>
            <a:ext cx="4857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interpretation </a:t>
            </a:r>
            <a:r>
              <a:rPr lang="en-US" altLang="zh-CN" dirty="0" smtClean="0"/>
              <a:t>for 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nice geometric interpretation for the first principal component. The loading vector </a:t>
            </a:r>
            <a:r>
              <a:rPr lang="en-US" i="1" dirty="0" smtClean="0"/>
              <a:t>φ</a:t>
            </a:r>
            <a:r>
              <a:rPr lang="en-US" dirty="0" smtClean="0"/>
              <a:t>1 with elements </a:t>
            </a:r>
            <a:r>
              <a:rPr lang="en-US" i="1" dirty="0" smtClean="0"/>
              <a:t>φ</a:t>
            </a:r>
            <a:r>
              <a:rPr lang="en-US" dirty="0" smtClean="0"/>
              <a:t>11</a:t>
            </a:r>
            <a:r>
              <a:rPr lang="en-US" i="1" dirty="0" smtClean="0"/>
              <a:t>, φ</a:t>
            </a:r>
            <a:r>
              <a:rPr lang="en-US" dirty="0" smtClean="0"/>
              <a:t>21</a:t>
            </a:r>
            <a:r>
              <a:rPr lang="en-US" i="1" dirty="0" smtClean="0"/>
              <a:t>, . . . , φp</a:t>
            </a:r>
            <a:r>
              <a:rPr lang="en-US" dirty="0" smtClean="0"/>
              <a:t>1 defines a direction in feature space along which the data vary the most. </a:t>
            </a:r>
          </a:p>
          <a:p>
            <a:endParaRPr lang="en-US" dirty="0" smtClean="0"/>
          </a:p>
          <a:p>
            <a:r>
              <a:rPr lang="en-US" dirty="0" smtClean="0"/>
              <a:t>If we project the </a:t>
            </a:r>
            <a:r>
              <a:rPr lang="en-US" i="1" dirty="0" smtClean="0"/>
              <a:t>n </a:t>
            </a:r>
            <a:r>
              <a:rPr lang="en-US" dirty="0" smtClean="0"/>
              <a:t>data points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. . . , </a:t>
            </a:r>
            <a:r>
              <a:rPr lang="en-US" i="1" dirty="0" err="1" smtClean="0"/>
              <a:t>xn</a:t>
            </a:r>
            <a:r>
              <a:rPr lang="en-US" i="1" dirty="0" smtClean="0"/>
              <a:t> </a:t>
            </a:r>
            <a:r>
              <a:rPr lang="en-US" dirty="0" smtClean="0"/>
              <a:t>onto this direction, the projected values are the principal component scores </a:t>
            </a:r>
            <a:r>
              <a:rPr lang="en-US" i="1" dirty="0" smtClean="0"/>
              <a:t>z</a:t>
            </a:r>
            <a:r>
              <a:rPr lang="en-US" dirty="0" smtClean="0"/>
              <a:t>11</a:t>
            </a:r>
            <a:r>
              <a:rPr lang="en-US" i="1" dirty="0" smtClean="0"/>
              <a:t>, . . . , zn</a:t>
            </a:r>
            <a:r>
              <a:rPr lang="en-US" dirty="0" smtClean="0"/>
              <a:t>1 themselves.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Low-dimensional views of the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we have computed the principal components, we can plot them against each other in order to produce low-dimensional views of the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instance, we can plot the score vector </a:t>
            </a:r>
            <a:r>
              <a:rPr lang="en-US" i="1" dirty="0" smtClean="0"/>
              <a:t>Z</a:t>
            </a:r>
            <a:r>
              <a:rPr lang="en-US" dirty="0" smtClean="0"/>
              <a:t>1 against </a:t>
            </a:r>
            <a:r>
              <a:rPr lang="en-US" i="1" dirty="0" smtClean="0"/>
              <a:t>Z</a:t>
            </a:r>
            <a:r>
              <a:rPr lang="en-US" dirty="0" smtClean="0"/>
              <a:t>2, </a:t>
            </a:r>
            <a:r>
              <a:rPr lang="en-US" i="1" dirty="0" smtClean="0"/>
              <a:t>Z</a:t>
            </a:r>
            <a:r>
              <a:rPr lang="en-US" dirty="0" smtClean="0"/>
              <a:t>1 against </a:t>
            </a:r>
            <a:r>
              <a:rPr lang="en-US" i="1" dirty="0" smtClean="0"/>
              <a:t>Z</a:t>
            </a:r>
            <a:r>
              <a:rPr lang="en-US" dirty="0" smtClean="0"/>
              <a:t>3, </a:t>
            </a:r>
            <a:r>
              <a:rPr lang="en-US" i="1" dirty="0" smtClean="0"/>
              <a:t>Z</a:t>
            </a:r>
            <a:r>
              <a:rPr lang="en-US" dirty="0" smtClean="0"/>
              <a:t>2 against </a:t>
            </a:r>
            <a:r>
              <a:rPr lang="en-US" i="1" dirty="0" smtClean="0"/>
              <a:t>Z</a:t>
            </a:r>
            <a:r>
              <a:rPr lang="en-US" dirty="0" smtClean="0"/>
              <a:t>3, and so forth. Geometrically, this amounts to projecting the original data down onto the subspace spanned by </a:t>
            </a:r>
            <a:r>
              <a:rPr lang="en-US" i="1" dirty="0" smtClean="0"/>
              <a:t>φ</a:t>
            </a:r>
            <a:r>
              <a:rPr lang="en-US" dirty="0" smtClean="0"/>
              <a:t>1, </a:t>
            </a:r>
            <a:r>
              <a:rPr lang="en-US" i="1" dirty="0" smtClean="0"/>
              <a:t>φ</a:t>
            </a:r>
            <a:r>
              <a:rPr lang="en-US" dirty="0" smtClean="0"/>
              <a:t>2, and </a:t>
            </a:r>
            <a:r>
              <a:rPr lang="en-US" i="1" dirty="0" smtClean="0"/>
              <a:t>φ</a:t>
            </a:r>
            <a:r>
              <a:rPr lang="en-US" dirty="0" smtClean="0"/>
              <a:t>3, and plotting the projected points.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1980</TotalTime>
  <Words>1112</Words>
  <Application>Microsoft Macintosh PowerPoint</Application>
  <PresentationFormat>全屏显示(4:3)</PresentationFormat>
  <Paragraphs>138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Clarity</vt:lpstr>
      <vt:lpstr> chapter 10 Unsupervised Learning</vt:lpstr>
      <vt:lpstr>幻灯片 2</vt:lpstr>
      <vt:lpstr>10.1 The Challenge of Unsupervised Learning</vt:lpstr>
      <vt:lpstr>10.2 Principal Components Analysis</vt:lpstr>
      <vt:lpstr>10.2.1 What Are Principal Components?</vt:lpstr>
      <vt:lpstr>low-dimensional representation</vt:lpstr>
      <vt:lpstr>幻灯片 7</vt:lpstr>
      <vt:lpstr>Geometric interpretation for PCA</vt:lpstr>
      <vt:lpstr>Low-dimensional views of the data</vt:lpstr>
      <vt:lpstr>幻灯片 10</vt:lpstr>
      <vt:lpstr>10.2.2 Another Interpretation of Principal Components</vt:lpstr>
      <vt:lpstr>幻灯片 12</vt:lpstr>
      <vt:lpstr>10.2.3 More on PCA</vt:lpstr>
      <vt:lpstr>幻灯片 14</vt:lpstr>
      <vt:lpstr>幻灯片 15</vt:lpstr>
      <vt:lpstr>10.3 Clustering Methods</vt:lpstr>
      <vt:lpstr>10.3.1 K-Means Clustering</vt:lpstr>
      <vt:lpstr>幻灯片 18</vt:lpstr>
      <vt:lpstr>Code : Principal Components Analysis</vt:lpstr>
      <vt:lpstr>Code : K-Means Clustering</vt:lpstr>
      <vt:lpstr>Code : Hierarchical Clustering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QINLEI</cp:lastModifiedBy>
  <cp:revision>120</cp:revision>
  <dcterms:created xsi:type="dcterms:W3CDTF">2013-08-14T17:09:52Z</dcterms:created>
  <dcterms:modified xsi:type="dcterms:W3CDTF">2016-12-19T06:12:36Z</dcterms:modified>
</cp:coreProperties>
</file>