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3" r:id="rId2"/>
    <p:sldId id="256" r:id="rId3"/>
    <p:sldId id="277" r:id="rId4"/>
    <p:sldId id="261" r:id="rId5"/>
    <p:sldId id="262" r:id="rId6"/>
    <p:sldId id="265" r:id="rId7"/>
    <p:sldId id="257" r:id="rId8"/>
    <p:sldId id="264" r:id="rId9"/>
    <p:sldId id="258" r:id="rId10"/>
    <p:sldId id="267" r:id="rId11"/>
    <p:sldId id="268" r:id="rId12"/>
    <p:sldId id="269" r:id="rId13"/>
    <p:sldId id="270" r:id="rId14"/>
    <p:sldId id="271" r:id="rId15"/>
    <p:sldId id="276" r:id="rId16"/>
    <p:sldId id="278" r:id="rId17"/>
    <p:sldId id="259" r:id="rId18"/>
    <p:sldId id="260" r:id="rId19"/>
    <p:sldId id="272" r:id="rId20"/>
    <p:sldId id="273" r:id="rId21"/>
    <p:sldId id="274" r:id="rId22"/>
    <p:sldId id="275" r:id="rId23"/>
    <p:sldId id="266" r:id="rId24"/>
    <p:sldId id="263" r:id="rId25"/>
    <p:sldId id="279" r:id="rId26"/>
    <p:sldId id="280"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4E8C8B-F19C-4591-BD08-138BA8681237}" type="datetimeFigureOut">
              <a:rPr lang="en-GB" smtClean="0"/>
              <a:t>10/09/2015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08DE29-1B0E-44CF-A50D-81823C220FDD}" type="slidenum">
              <a:rPr lang="en-GB" smtClean="0"/>
              <a:t>‹#›</a:t>
            </a:fld>
            <a:endParaRPr lang="en-GB"/>
          </a:p>
        </p:txBody>
      </p:sp>
    </p:spTree>
    <p:extLst>
      <p:ext uri="{BB962C8B-B14F-4D97-AF65-F5344CB8AC3E}">
        <p14:creationId xmlns:p14="http://schemas.microsoft.com/office/powerpoint/2010/main" val="292678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4E8C8B-F19C-4591-BD08-138BA8681237}" type="datetimeFigureOut">
              <a:rPr lang="en-GB" smtClean="0"/>
              <a:t>10/09/2015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08DE29-1B0E-44CF-A50D-81823C220FDD}" type="slidenum">
              <a:rPr lang="en-GB" smtClean="0"/>
              <a:t>‹#›</a:t>
            </a:fld>
            <a:endParaRPr lang="en-GB"/>
          </a:p>
        </p:txBody>
      </p:sp>
    </p:spTree>
    <p:extLst>
      <p:ext uri="{BB962C8B-B14F-4D97-AF65-F5344CB8AC3E}">
        <p14:creationId xmlns:p14="http://schemas.microsoft.com/office/powerpoint/2010/main" val="2126176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4E8C8B-F19C-4591-BD08-138BA8681237}" type="datetimeFigureOut">
              <a:rPr lang="en-GB" smtClean="0"/>
              <a:t>10/09/2015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08DE29-1B0E-44CF-A50D-81823C220FDD}"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81173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4E8C8B-F19C-4591-BD08-138BA8681237}" type="datetimeFigureOut">
              <a:rPr lang="en-GB" smtClean="0"/>
              <a:t>10/09/2015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08DE29-1B0E-44CF-A50D-81823C220FDD}" type="slidenum">
              <a:rPr lang="en-GB" smtClean="0"/>
              <a:t>‹#›</a:t>
            </a:fld>
            <a:endParaRPr lang="en-GB"/>
          </a:p>
        </p:txBody>
      </p:sp>
    </p:spTree>
    <p:extLst>
      <p:ext uri="{BB962C8B-B14F-4D97-AF65-F5344CB8AC3E}">
        <p14:creationId xmlns:p14="http://schemas.microsoft.com/office/powerpoint/2010/main" val="2750631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4E8C8B-F19C-4591-BD08-138BA8681237}" type="datetimeFigureOut">
              <a:rPr lang="en-GB" smtClean="0"/>
              <a:t>10/09/2015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08DE29-1B0E-44CF-A50D-81823C220FDD}"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679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4E8C8B-F19C-4591-BD08-138BA8681237}" type="datetimeFigureOut">
              <a:rPr lang="en-GB" smtClean="0"/>
              <a:t>10/09/2015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08DE29-1B0E-44CF-A50D-81823C220FDD}" type="slidenum">
              <a:rPr lang="en-GB" smtClean="0"/>
              <a:t>‹#›</a:t>
            </a:fld>
            <a:endParaRPr lang="en-GB"/>
          </a:p>
        </p:txBody>
      </p:sp>
    </p:spTree>
    <p:extLst>
      <p:ext uri="{BB962C8B-B14F-4D97-AF65-F5344CB8AC3E}">
        <p14:creationId xmlns:p14="http://schemas.microsoft.com/office/powerpoint/2010/main" val="3575450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4E8C8B-F19C-4591-BD08-138BA8681237}" type="datetimeFigureOut">
              <a:rPr lang="en-GB" smtClean="0"/>
              <a:t>10/09/2015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08DE29-1B0E-44CF-A50D-81823C220FDD}" type="slidenum">
              <a:rPr lang="en-GB" smtClean="0"/>
              <a:t>‹#›</a:t>
            </a:fld>
            <a:endParaRPr lang="en-GB"/>
          </a:p>
        </p:txBody>
      </p:sp>
    </p:spTree>
    <p:extLst>
      <p:ext uri="{BB962C8B-B14F-4D97-AF65-F5344CB8AC3E}">
        <p14:creationId xmlns:p14="http://schemas.microsoft.com/office/powerpoint/2010/main" val="1302721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4E8C8B-F19C-4591-BD08-138BA8681237}" type="datetimeFigureOut">
              <a:rPr lang="en-GB" smtClean="0"/>
              <a:t>10/09/2015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08DE29-1B0E-44CF-A50D-81823C220FDD}" type="slidenum">
              <a:rPr lang="en-GB" smtClean="0"/>
              <a:t>‹#›</a:t>
            </a:fld>
            <a:endParaRPr lang="en-GB"/>
          </a:p>
        </p:txBody>
      </p:sp>
    </p:spTree>
    <p:extLst>
      <p:ext uri="{BB962C8B-B14F-4D97-AF65-F5344CB8AC3E}">
        <p14:creationId xmlns:p14="http://schemas.microsoft.com/office/powerpoint/2010/main" val="304561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4E8C8B-F19C-4591-BD08-138BA8681237}" type="datetimeFigureOut">
              <a:rPr lang="en-GB" smtClean="0"/>
              <a:t>10/09/2015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08DE29-1B0E-44CF-A50D-81823C220FDD}" type="slidenum">
              <a:rPr lang="en-GB" smtClean="0"/>
              <a:t>‹#›</a:t>
            </a:fld>
            <a:endParaRPr lang="en-GB"/>
          </a:p>
        </p:txBody>
      </p:sp>
    </p:spTree>
    <p:extLst>
      <p:ext uri="{BB962C8B-B14F-4D97-AF65-F5344CB8AC3E}">
        <p14:creationId xmlns:p14="http://schemas.microsoft.com/office/powerpoint/2010/main" val="2335742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4E8C8B-F19C-4591-BD08-138BA8681237}" type="datetimeFigureOut">
              <a:rPr lang="en-GB" smtClean="0"/>
              <a:t>10/09/2015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08DE29-1B0E-44CF-A50D-81823C220FDD}" type="slidenum">
              <a:rPr lang="en-GB" smtClean="0"/>
              <a:t>‹#›</a:t>
            </a:fld>
            <a:endParaRPr lang="en-GB"/>
          </a:p>
        </p:txBody>
      </p:sp>
    </p:spTree>
    <p:extLst>
      <p:ext uri="{BB962C8B-B14F-4D97-AF65-F5344CB8AC3E}">
        <p14:creationId xmlns:p14="http://schemas.microsoft.com/office/powerpoint/2010/main" val="2514989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4E8C8B-F19C-4591-BD08-138BA8681237}" type="datetimeFigureOut">
              <a:rPr lang="en-GB" smtClean="0"/>
              <a:t>10/09/2015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B08DE29-1B0E-44CF-A50D-81823C220FDD}" type="slidenum">
              <a:rPr lang="en-GB" smtClean="0"/>
              <a:t>‹#›</a:t>
            </a:fld>
            <a:endParaRPr lang="en-GB"/>
          </a:p>
        </p:txBody>
      </p:sp>
    </p:spTree>
    <p:extLst>
      <p:ext uri="{BB962C8B-B14F-4D97-AF65-F5344CB8AC3E}">
        <p14:creationId xmlns:p14="http://schemas.microsoft.com/office/powerpoint/2010/main" val="55794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4E8C8B-F19C-4591-BD08-138BA8681237}" type="datetimeFigureOut">
              <a:rPr lang="en-GB" smtClean="0"/>
              <a:t>10/09/2015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B08DE29-1B0E-44CF-A50D-81823C220FDD}" type="slidenum">
              <a:rPr lang="en-GB" smtClean="0"/>
              <a:t>‹#›</a:t>
            </a:fld>
            <a:endParaRPr lang="en-GB"/>
          </a:p>
        </p:txBody>
      </p:sp>
    </p:spTree>
    <p:extLst>
      <p:ext uri="{BB962C8B-B14F-4D97-AF65-F5344CB8AC3E}">
        <p14:creationId xmlns:p14="http://schemas.microsoft.com/office/powerpoint/2010/main" val="1458918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A4E8C8B-F19C-4591-BD08-138BA8681237}" type="datetimeFigureOut">
              <a:rPr lang="en-GB" smtClean="0"/>
              <a:t>10/09/2015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B08DE29-1B0E-44CF-A50D-81823C220FDD}" type="slidenum">
              <a:rPr lang="en-GB" smtClean="0"/>
              <a:t>‹#›</a:t>
            </a:fld>
            <a:endParaRPr lang="en-GB"/>
          </a:p>
        </p:txBody>
      </p:sp>
    </p:spTree>
    <p:extLst>
      <p:ext uri="{BB962C8B-B14F-4D97-AF65-F5344CB8AC3E}">
        <p14:creationId xmlns:p14="http://schemas.microsoft.com/office/powerpoint/2010/main" val="85263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4E8C8B-F19C-4591-BD08-138BA8681237}" type="datetimeFigureOut">
              <a:rPr lang="en-GB" smtClean="0"/>
              <a:t>10/09/2015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B08DE29-1B0E-44CF-A50D-81823C220FDD}" type="slidenum">
              <a:rPr lang="en-GB" smtClean="0"/>
              <a:t>‹#›</a:t>
            </a:fld>
            <a:endParaRPr lang="en-GB"/>
          </a:p>
        </p:txBody>
      </p:sp>
    </p:spTree>
    <p:extLst>
      <p:ext uri="{BB962C8B-B14F-4D97-AF65-F5344CB8AC3E}">
        <p14:creationId xmlns:p14="http://schemas.microsoft.com/office/powerpoint/2010/main" val="4292664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4E8C8B-F19C-4591-BD08-138BA8681237}" type="datetimeFigureOut">
              <a:rPr lang="en-GB" smtClean="0"/>
              <a:t>10/09/2015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B08DE29-1B0E-44CF-A50D-81823C220FDD}" type="slidenum">
              <a:rPr lang="en-GB" smtClean="0"/>
              <a:t>‹#›</a:t>
            </a:fld>
            <a:endParaRPr lang="en-GB"/>
          </a:p>
        </p:txBody>
      </p:sp>
    </p:spTree>
    <p:extLst>
      <p:ext uri="{BB962C8B-B14F-4D97-AF65-F5344CB8AC3E}">
        <p14:creationId xmlns:p14="http://schemas.microsoft.com/office/powerpoint/2010/main" val="4224650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4E8C8B-F19C-4591-BD08-138BA8681237}" type="datetimeFigureOut">
              <a:rPr lang="en-GB" smtClean="0"/>
              <a:t>10/09/2015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B08DE29-1B0E-44CF-A50D-81823C220FDD}" type="slidenum">
              <a:rPr lang="en-GB" smtClean="0"/>
              <a:t>‹#›</a:t>
            </a:fld>
            <a:endParaRPr lang="en-GB"/>
          </a:p>
        </p:txBody>
      </p:sp>
    </p:spTree>
    <p:extLst>
      <p:ext uri="{BB962C8B-B14F-4D97-AF65-F5344CB8AC3E}">
        <p14:creationId xmlns:p14="http://schemas.microsoft.com/office/powerpoint/2010/main" val="2494388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4E8C8B-F19C-4591-BD08-138BA8681237}" type="datetimeFigureOut">
              <a:rPr lang="en-GB" smtClean="0"/>
              <a:t>10/09/2015</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08DE29-1B0E-44CF-A50D-81823C220FDD}" type="slidenum">
              <a:rPr lang="en-GB" smtClean="0"/>
              <a:t>‹#›</a:t>
            </a:fld>
            <a:endParaRPr lang="en-GB"/>
          </a:p>
        </p:txBody>
      </p:sp>
    </p:spTree>
    <p:extLst>
      <p:ext uri="{BB962C8B-B14F-4D97-AF65-F5344CB8AC3E}">
        <p14:creationId xmlns:p14="http://schemas.microsoft.com/office/powerpoint/2010/main" val="367823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71817" y="183603"/>
            <a:ext cx="8116373" cy="2286000"/>
          </a:xfrm>
          <a:prstGeom prst="rect">
            <a:avLst/>
          </a:prstGeom>
        </p:spPr>
        <p:txBody>
          <a:bodyPr>
            <a:normAutofit fontScale="82500" lnSpcReduction="20000"/>
          </a:bodyPr>
          <a:lstStyle/>
          <a:p>
            <a:pPr>
              <a:spcBef>
                <a:spcPct val="0"/>
              </a:spcBef>
              <a:defRPr/>
            </a:pPr>
            <a:r>
              <a:rPr lang="en-GB"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            TRIBHUWAN UNIVERSITY</a:t>
            </a:r>
          </a:p>
          <a:p>
            <a:pPr>
              <a:spcBef>
                <a:spcPct val="0"/>
              </a:spcBef>
              <a:defRPr/>
            </a:pPr>
            <a:r>
              <a:rPr lang="en-GB"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              </a:t>
            </a:r>
            <a:r>
              <a:rPr lang="en-GB" sz="34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INSTITUTE OF ENGINEERING</a:t>
            </a:r>
            <a:r>
              <a:rPr lang="en-GB"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
            </a:r>
            <a:br>
              <a:rPr lang="en-GB"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br>
            <a:r>
              <a:rPr lang="en-GB"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             </a:t>
            </a:r>
            <a:r>
              <a:rPr lang="en-GB" sz="36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WESTERN REGION CAMPUS</a:t>
            </a:r>
          </a:p>
          <a:p>
            <a:pPr>
              <a:spcBef>
                <a:spcPct val="0"/>
              </a:spcBef>
              <a:defRPr/>
            </a:pPr>
            <a:r>
              <a:rPr lang="en-GB" sz="36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                     Lamachaur-16,Pokhara</a:t>
            </a:r>
            <a:r>
              <a:rPr lang="en-GB"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
            </a:r>
            <a:br>
              <a:rPr lang="en-GB"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br>
            <a:endParaRPr lang="en-GB"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7" name="Subtitle 2"/>
          <p:cNvSpPr txBox="1">
            <a:spLocks/>
          </p:cNvSpPr>
          <p:nvPr/>
        </p:nvSpPr>
        <p:spPr>
          <a:xfrm>
            <a:off x="1021926" y="4498196"/>
            <a:ext cx="7341494" cy="488077"/>
          </a:xfrm>
          <a:prstGeom prst="rect">
            <a:avLst/>
          </a:prstGeom>
        </p:spPr>
        <p:txBody>
          <a:bodyPr>
            <a:normAutofit fontScale="25000" lnSpcReduction="20000"/>
          </a:bodyPr>
          <a:lstStyle/>
          <a:p>
            <a:pPr marL="365760" indent="-283464">
              <a:spcBef>
                <a:spcPts val="600"/>
              </a:spcBef>
              <a:buClr>
                <a:schemeClr val="accent1"/>
              </a:buClr>
              <a:buSzPct val="80000"/>
              <a:buFont typeface="Wingdings 2"/>
              <a:buChar char=""/>
              <a:defRPr/>
            </a:pPr>
            <a:endParaRPr lang="en-GB" sz="3200" dirty="0"/>
          </a:p>
          <a:p>
            <a:pPr marL="365760" indent="-283464">
              <a:spcBef>
                <a:spcPts val="600"/>
              </a:spcBef>
              <a:buClr>
                <a:schemeClr val="accent1"/>
              </a:buClr>
              <a:buSzPct val="80000"/>
            </a:pPr>
            <a:r>
              <a:rPr lang="en-US" sz="8000" dirty="0"/>
              <a:t>                 </a:t>
            </a:r>
            <a:r>
              <a:rPr lang="en-US" sz="8000" b="1" dirty="0" smtClean="0"/>
              <a:t>Dynamic </a:t>
            </a:r>
            <a:r>
              <a:rPr lang="en-US" sz="8000" b="1" dirty="0"/>
              <a:t>Hotel Website Development</a:t>
            </a:r>
            <a:endParaRPr lang="en-US" sz="8000" dirty="0"/>
          </a:p>
          <a:p>
            <a:pPr marL="365760" indent="-283464">
              <a:spcBef>
                <a:spcPts val="600"/>
              </a:spcBef>
              <a:buClr>
                <a:schemeClr val="accent1"/>
              </a:buClr>
              <a:buSzPct val="80000"/>
              <a:defRPr/>
            </a:pPr>
            <a:endParaRPr lang="en-US" sz="7200" dirty="0"/>
          </a:p>
          <a:p>
            <a:pPr marL="365760" indent="-283464">
              <a:spcBef>
                <a:spcPts val="600"/>
              </a:spcBef>
              <a:buClr>
                <a:schemeClr val="accent1"/>
              </a:buClr>
              <a:buSzPct val="80000"/>
              <a:defRPr/>
            </a:pPr>
            <a:r>
              <a:rPr lang="en-US" sz="7200" dirty="0"/>
              <a:t>			      </a:t>
            </a:r>
            <a:r>
              <a:rPr lang="en-US" sz="7200" dirty="0" err="1"/>
              <a:t>Aashish</a:t>
            </a:r>
            <a:r>
              <a:rPr lang="en-US" sz="7200" dirty="0"/>
              <a:t>  </a:t>
            </a:r>
            <a:r>
              <a:rPr lang="en-US" sz="7200" dirty="0" err="1"/>
              <a:t>Adhikari</a:t>
            </a:r>
            <a:r>
              <a:rPr lang="en-US" sz="7200" dirty="0"/>
              <a:t>(069/BCT/601)</a:t>
            </a:r>
          </a:p>
          <a:p>
            <a:pPr marL="365760" indent="-283464">
              <a:spcBef>
                <a:spcPts val="600"/>
              </a:spcBef>
              <a:buClr>
                <a:schemeClr val="accent1"/>
              </a:buClr>
              <a:buSzPct val="80000"/>
              <a:defRPr/>
            </a:pPr>
            <a:r>
              <a:rPr lang="en-US" sz="7200" dirty="0"/>
              <a:t>                                 </a:t>
            </a:r>
            <a:r>
              <a:rPr lang="en-US" sz="7200" dirty="0" err="1"/>
              <a:t>Pradeep</a:t>
            </a:r>
            <a:r>
              <a:rPr lang="en-US" sz="7200" dirty="0"/>
              <a:t> </a:t>
            </a:r>
            <a:r>
              <a:rPr lang="en-US" sz="7200" dirty="0" err="1"/>
              <a:t>Devkota</a:t>
            </a:r>
            <a:r>
              <a:rPr lang="en-US" sz="7200" dirty="0"/>
              <a:t>(069/BCT/625)</a:t>
            </a:r>
            <a:endParaRPr lang="en-GB" sz="7200" dirty="0"/>
          </a:p>
          <a:p>
            <a:pPr marL="365760" indent="-283464">
              <a:spcBef>
                <a:spcPts val="600"/>
              </a:spcBef>
              <a:buClr>
                <a:schemeClr val="accent1"/>
              </a:buClr>
              <a:buSzPct val="80000"/>
              <a:defRPr/>
            </a:pPr>
            <a:r>
              <a:rPr lang="en-US" sz="7200" dirty="0"/>
              <a:t>                                 </a:t>
            </a:r>
            <a:r>
              <a:rPr lang="en-US" sz="7200" dirty="0" err="1"/>
              <a:t>Samundra</a:t>
            </a:r>
            <a:r>
              <a:rPr lang="en-US" sz="7200" dirty="0"/>
              <a:t>  </a:t>
            </a:r>
            <a:r>
              <a:rPr lang="en-US" sz="7200" dirty="0" err="1"/>
              <a:t>Adhikari</a:t>
            </a:r>
            <a:r>
              <a:rPr lang="en-US" sz="7200" dirty="0"/>
              <a:t>(069/BCT/634)</a:t>
            </a:r>
            <a:endParaRPr lang="en-GB" sz="7200" dirty="0"/>
          </a:p>
          <a:p>
            <a:pPr marL="365760" indent="-283464">
              <a:spcBef>
                <a:spcPts val="600"/>
              </a:spcBef>
              <a:buClr>
                <a:schemeClr val="accent1"/>
              </a:buClr>
              <a:buSzPct val="80000"/>
              <a:defRPr/>
            </a:pPr>
            <a:r>
              <a:rPr lang="en-US" sz="7200" dirty="0"/>
              <a:t>                                 </a:t>
            </a:r>
            <a:r>
              <a:rPr lang="en-US" sz="7200" dirty="0" err="1"/>
              <a:t>Sushil</a:t>
            </a:r>
            <a:r>
              <a:rPr lang="en-US" sz="7200" dirty="0"/>
              <a:t> </a:t>
            </a:r>
            <a:r>
              <a:rPr lang="en-US" sz="7200" dirty="0" err="1"/>
              <a:t>Shrestha</a:t>
            </a:r>
            <a:r>
              <a:rPr lang="en-US" sz="7200" dirty="0"/>
              <a:t>(069/BCT/645)</a:t>
            </a:r>
          </a:p>
          <a:p>
            <a:pPr marL="365760" indent="-283464">
              <a:spcBef>
                <a:spcPts val="600"/>
              </a:spcBef>
              <a:buClr>
                <a:schemeClr val="accent1"/>
              </a:buClr>
              <a:buSzPct val="80000"/>
              <a:defRPr/>
            </a:pPr>
            <a:r>
              <a:rPr lang="en-US" sz="7200" dirty="0" smtClean="0"/>
              <a:t>				         Fall </a:t>
            </a:r>
            <a:r>
              <a:rPr lang="en-US" sz="7200" dirty="0"/>
              <a:t>2015</a:t>
            </a:r>
            <a:endParaRPr lang="en-GB" sz="7200" dirty="0"/>
          </a:p>
          <a:p>
            <a:pPr marL="365760" indent="-283464">
              <a:spcBef>
                <a:spcPts val="600"/>
              </a:spcBef>
              <a:buClr>
                <a:schemeClr val="accent1"/>
              </a:buClr>
              <a:buSzPct val="80000"/>
              <a:defRPr/>
            </a:pPr>
            <a:endParaRPr lang="en-GB" sz="7200" dirty="0"/>
          </a:p>
          <a:p>
            <a:pPr marL="365760" indent="-283464">
              <a:spcBef>
                <a:spcPts val="600"/>
              </a:spcBef>
              <a:buClr>
                <a:schemeClr val="accent1"/>
              </a:buClr>
              <a:buSzPct val="80000"/>
              <a:buFont typeface="Wingdings 2"/>
              <a:buChar char=""/>
              <a:defRPr/>
            </a:pPr>
            <a:endParaRPr lang="en-GB" sz="3200" dirty="0"/>
          </a:p>
          <a:p>
            <a:pPr marL="365760" indent="-283464">
              <a:spcBef>
                <a:spcPts val="600"/>
              </a:spcBef>
              <a:buClr>
                <a:schemeClr val="accent1"/>
              </a:buClr>
              <a:buSzPct val="80000"/>
              <a:buFont typeface="Wingdings 2"/>
              <a:buChar char=""/>
              <a:defRPr/>
            </a:pPr>
            <a:endParaRPr lang="en-GB" sz="3200" dirty="0"/>
          </a:p>
          <a:p>
            <a:pPr marL="365760" indent="-283464">
              <a:spcBef>
                <a:spcPts val="600"/>
              </a:spcBef>
              <a:buClr>
                <a:schemeClr val="accent1"/>
              </a:buClr>
              <a:buSzPct val="80000"/>
              <a:buFont typeface="Wingdings 2"/>
              <a:buChar char=""/>
              <a:defRPr/>
            </a:pPr>
            <a:endParaRPr lang="en-GB" sz="3200" dirty="0"/>
          </a:p>
          <a:p>
            <a:pPr marL="365760" indent="-283464">
              <a:spcBef>
                <a:spcPts val="600"/>
              </a:spcBef>
              <a:buClr>
                <a:schemeClr val="accent1"/>
              </a:buClr>
              <a:buSzPct val="80000"/>
              <a:buFont typeface="Wingdings 2"/>
              <a:buChar char=""/>
              <a:defRPr/>
            </a:pPr>
            <a:endParaRPr lang="en-GB" sz="3200" dirty="0"/>
          </a:p>
          <a:p>
            <a:pPr marL="365760" indent="-283464">
              <a:spcBef>
                <a:spcPts val="600"/>
              </a:spcBef>
              <a:buClr>
                <a:schemeClr val="accent1"/>
              </a:buClr>
              <a:buSzPct val="80000"/>
              <a:buFont typeface="Wingdings 2"/>
              <a:buChar char=""/>
              <a:defRPr/>
            </a:pPr>
            <a:endParaRPr lang="en-GB" sz="32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9828" y="1913077"/>
            <a:ext cx="2485691" cy="2585119"/>
          </a:xfrm>
          <a:prstGeom prst="rect">
            <a:avLst/>
          </a:prstGeom>
        </p:spPr>
      </p:pic>
    </p:spTree>
    <p:extLst>
      <p:ext uri="{BB962C8B-B14F-4D97-AF65-F5344CB8AC3E}">
        <p14:creationId xmlns:p14="http://schemas.microsoft.com/office/powerpoint/2010/main" val="3674726153"/>
      </p:ext>
    </p:extLst>
  </p:cSld>
  <p:clrMapOvr>
    <a:masterClrMapping/>
  </p:clrMapOvr>
  <p:transition>
    <p:wheel spokes="3"/>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150961" y="236244"/>
            <a:ext cx="6096000" cy="6986015"/>
          </a:xfrm>
          <a:prstGeom prst="rect">
            <a:avLst/>
          </a:prstGeom>
        </p:spPr>
        <p:txBody>
          <a:bodyPr>
            <a:spAutoFit/>
          </a:bodyPr>
          <a:lstStyle/>
          <a:p>
            <a:pPr algn="just">
              <a:lnSpc>
                <a:spcPct val="107000"/>
              </a:lnSpc>
              <a:spcAft>
                <a:spcPts val="800"/>
              </a:spcAft>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smtClean="0">
                <a:effectLst/>
                <a:latin typeface="Times New Roman" panose="02020603050405020304" pitchFamily="18" charset="0"/>
                <a:ea typeface="Calibri" panose="020F0502020204030204" pitchFamily="34" charset="0"/>
                <a:cs typeface="Times New Roman" panose="02020603050405020304" pitchFamily="18" charset="0"/>
              </a:rPr>
              <a:t>3.1.2 ALGORITHMS</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smtClean="0">
                <a:effectLst/>
                <a:latin typeface="Times New Roman" panose="02020603050405020304" pitchFamily="18" charset="0"/>
                <a:ea typeface="Calibri" panose="020F0502020204030204" pitchFamily="34" charset="0"/>
                <a:cs typeface="Times New Roman" panose="02020603050405020304" pitchFamily="18" charset="0"/>
              </a:rPr>
              <a:t>Algorithm of the room reservation for the Customer</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Start.</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Select start date.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Select end date.</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Check for the availability of the rooms.</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If  Rooms available = ‘Yes’, enter personal details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Else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End</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If  Details completely filled = ‘Yes’, then click on the PAYPAL logo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Else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Go back to ‘Check availability’ option.</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Login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Pay through PAYPAL.</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Get confirmation code.</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Redirect homepage.</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End</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42098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994" y="0"/>
            <a:ext cx="6096000" cy="7146893"/>
          </a:xfrm>
          <a:prstGeom prst="rect">
            <a:avLst/>
          </a:prstGeom>
        </p:spPr>
        <p:txBody>
          <a:bodyPr>
            <a:spAutoFit/>
          </a:bodyPr>
          <a:lstStyle/>
          <a:p>
            <a:pPr algn="just">
              <a:lnSpc>
                <a:spcPct val="107000"/>
              </a:lnSpc>
              <a:spcAft>
                <a:spcPts val="800"/>
              </a:spcAft>
            </a:pPr>
            <a:r>
              <a:rPr lang="en-US" sz="2000" b="1" dirty="0" smtClean="0">
                <a:effectLst/>
                <a:latin typeface="Times New Roman" panose="02020603050405020304" pitchFamily="18" charset="0"/>
                <a:ea typeface="Calibri" panose="020F0502020204030204" pitchFamily="34" charset="0"/>
                <a:cs typeface="Times New Roman" panose="02020603050405020304" pitchFamily="18" charset="0"/>
              </a:rPr>
              <a:t>Algorithm for Admin Login</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Start.</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Login to Admin.</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If username = ‘True’ and password= ‘True’,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then start session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otherwise stay on the login page.</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Logout.</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End.</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US" b="1"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US" sz="2000" b="1" dirty="0" smtClean="0">
                <a:effectLst/>
                <a:latin typeface="Times New Roman" panose="02020603050405020304" pitchFamily="18" charset="0"/>
                <a:ea typeface="Calibri" panose="020F0502020204030204" pitchFamily="34" charset="0"/>
                <a:cs typeface="Times New Roman" panose="02020603050405020304" pitchFamily="18" charset="0"/>
              </a:rPr>
              <a:t>Algorithm for cancelling reservation</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Start</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Get confirmation number.</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Login.</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Go to room reservation table.</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If ‘provided confirmation number’ = ‘confirmation number on table’, then</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685800" algn="just">
              <a:lnSpc>
                <a:spcPct val="107000"/>
              </a:lnSpc>
              <a:spcAft>
                <a:spcPts val="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truncate data.</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685800" algn="just">
              <a:lnSpc>
                <a:spcPct val="107000"/>
              </a:lnSpc>
              <a:spcAft>
                <a:spcPts val="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else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685800" algn="just">
              <a:lnSpc>
                <a:spcPct val="107000"/>
              </a:lnSpc>
              <a:spcAft>
                <a:spcPts val="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End</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End.</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76985" algn="l"/>
              </a:tabLs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7483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1319" y="232012"/>
            <a:ext cx="7765577" cy="646331"/>
          </a:xfrm>
          <a:prstGeom prst="rect">
            <a:avLst/>
          </a:prstGeom>
          <a:noFill/>
        </p:spPr>
        <p:txBody>
          <a:bodyPr wrap="square" rtlCol="0">
            <a:spAutoFit/>
          </a:bodyPr>
          <a:lstStyle/>
          <a:p>
            <a:r>
              <a:rPr lang="en-US" b="1" dirty="0"/>
              <a:t>3.1.3 FLOWCHART</a:t>
            </a:r>
            <a:endParaRPr lang="en-GB" dirty="0"/>
          </a:p>
          <a:p>
            <a:endParaRPr lang="en-GB" dirty="0"/>
          </a:p>
        </p:txBody>
      </p:sp>
      <p:pic>
        <p:nvPicPr>
          <p:cNvPr id="9" name="Picture 8" descr="admin"/>
          <p:cNvPicPr/>
          <p:nvPr/>
        </p:nvPicPr>
        <p:blipFill>
          <a:blip r:embed="rId2">
            <a:extLst>
              <a:ext uri="{28A0092B-C50C-407E-A947-70E740481C1C}">
                <a14:useLocalDpi xmlns:a14="http://schemas.microsoft.com/office/drawing/2010/main" val="0"/>
              </a:ext>
            </a:extLst>
          </a:blip>
          <a:srcRect/>
          <a:stretch>
            <a:fillRect/>
          </a:stretch>
        </p:blipFill>
        <p:spPr bwMode="auto">
          <a:xfrm>
            <a:off x="1103288" y="728218"/>
            <a:ext cx="3687075" cy="5208558"/>
          </a:xfrm>
          <a:prstGeom prst="rect">
            <a:avLst/>
          </a:prstGeom>
          <a:noFill/>
          <a:ln>
            <a:noFill/>
          </a:ln>
        </p:spPr>
      </p:pic>
      <p:sp>
        <p:nvSpPr>
          <p:cNvPr id="7" name="Rectangle 6"/>
          <p:cNvSpPr/>
          <p:nvPr/>
        </p:nvSpPr>
        <p:spPr>
          <a:xfrm>
            <a:off x="1694579" y="6248316"/>
            <a:ext cx="3095784" cy="369332"/>
          </a:xfrm>
          <a:prstGeom prst="rect">
            <a:avLst/>
          </a:prstGeom>
        </p:spPr>
        <p:txBody>
          <a:bodyPr wrap="none">
            <a:spAutoFit/>
          </a:bodyPr>
          <a:lstStyle/>
          <a:p>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Fig. flowchart for Admin login</a:t>
            </a:r>
            <a:endParaRPr lang="en-GB" dirty="0"/>
          </a:p>
        </p:txBody>
      </p:sp>
    </p:spTree>
    <p:extLst>
      <p:ext uri="{BB962C8B-B14F-4D97-AF65-F5344CB8AC3E}">
        <p14:creationId xmlns:p14="http://schemas.microsoft.com/office/powerpoint/2010/main" val="1597229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tomer"/>
          <p:cNvPicPr/>
          <p:nvPr/>
        </p:nvPicPr>
        <p:blipFill>
          <a:blip r:embed="rId2">
            <a:extLst>
              <a:ext uri="{28A0092B-C50C-407E-A947-70E740481C1C}">
                <a14:useLocalDpi xmlns:a14="http://schemas.microsoft.com/office/drawing/2010/main" val="0"/>
              </a:ext>
            </a:extLst>
          </a:blip>
          <a:srcRect/>
          <a:stretch>
            <a:fillRect/>
          </a:stretch>
        </p:blipFill>
        <p:spPr bwMode="auto">
          <a:xfrm>
            <a:off x="1112032" y="122829"/>
            <a:ext cx="3528208" cy="6496334"/>
          </a:xfrm>
          <a:prstGeom prst="rect">
            <a:avLst/>
          </a:prstGeom>
          <a:noFill/>
          <a:ln>
            <a:noFill/>
          </a:ln>
        </p:spPr>
      </p:pic>
      <p:sp>
        <p:nvSpPr>
          <p:cNvPr id="3" name="Rectangle 2"/>
          <p:cNvSpPr/>
          <p:nvPr/>
        </p:nvSpPr>
        <p:spPr>
          <a:xfrm>
            <a:off x="4640240" y="6230467"/>
            <a:ext cx="3583032" cy="388696"/>
          </a:xfrm>
          <a:prstGeom prst="rect">
            <a:avLst/>
          </a:prstGeom>
        </p:spPr>
        <p:txBody>
          <a:bodyPr wrap="none">
            <a:spAutoFit/>
          </a:bodyPr>
          <a:lstStyle/>
          <a:p>
            <a:pPr>
              <a:lnSpc>
                <a:spcPct val="107000"/>
              </a:lnSpc>
              <a:spcAft>
                <a:spcPts val="800"/>
              </a:spcAft>
            </a:pP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Fig.Flowchart</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for Customer booking</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52397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ncelreservation"/>
          <p:cNvPicPr/>
          <p:nvPr/>
        </p:nvPicPr>
        <p:blipFill>
          <a:blip r:embed="rId2">
            <a:extLst>
              <a:ext uri="{28A0092B-C50C-407E-A947-70E740481C1C}">
                <a14:useLocalDpi xmlns:a14="http://schemas.microsoft.com/office/drawing/2010/main" val="0"/>
              </a:ext>
            </a:extLst>
          </a:blip>
          <a:srcRect/>
          <a:stretch>
            <a:fillRect/>
          </a:stretch>
        </p:blipFill>
        <p:spPr bwMode="auto">
          <a:xfrm>
            <a:off x="876878" y="120171"/>
            <a:ext cx="3450590" cy="5716905"/>
          </a:xfrm>
          <a:prstGeom prst="rect">
            <a:avLst/>
          </a:prstGeom>
          <a:noFill/>
          <a:ln>
            <a:noFill/>
          </a:ln>
        </p:spPr>
      </p:pic>
      <p:sp>
        <p:nvSpPr>
          <p:cNvPr id="3" name="Rectangle 2"/>
          <p:cNvSpPr/>
          <p:nvPr/>
        </p:nvSpPr>
        <p:spPr>
          <a:xfrm>
            <a:off x="1302331" y="6233194"/>
            <a:ext cx="4019049" cy="369332"/>
          </a:xfrm>
          <a:prstGeom prst="rect">
            <a:avLst/>
          </a:prstGeom>
        </p:spPr>
        <p:txBody>
          <a:bodyPr wrap="none">
            <a:spAutoFit/>
          </a:bodyPr>
          <a:lstStyle/>
          <a:p>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Fig. Flowchart for cancelling reservation</a:t>
            </a:r>
            <a:endParaRPr lang="en-GB" dirty="0"/>
          </a:p>
        </p:txBody>
      </p:sp>
    </p:spTree>
    <p:extLst>
      <p:ext uri="{BB962C8B-B14F-4D97-AF65-F5344CB8AC3E}">
        <p14:creationId xmlns:p14="http://schemas.microsoft.com/office/powerpoint/2010/main" val="30822380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9643" y="204849"/>
            <a:ext cx="2236510" cy="388696"/>
          </a:xfrm>
          <a:prstGeom prst="rect">
            <a:avLst/>
          </a:prstGeom>
        </p:spPr>
        <p:txBody>
          <a:bodyPr wrap="none">
            <a:spAutoFit/>
          </a:bodyPr>
          <a:lstStyle/>
          <a:p>
            <a:pPr>
              <a:lnSpc>
                <a:spcPct val="107000"/>
              </a:lnSpc>
              <a:spcAft>
                <a:spcPts val="800"/>
              </a:spcAft>
              <a:tabLst>
                <a:tab pos="1276985" algn="l"/>
              </a:tabLst>
            </a:pPr>
            <a:r>
              <a:rPr lang="en-US" b="1" dirty="0" smtClean="0">
                <a:effectLst/>
                <a:latin typeface="Times New Roman" panose="02020603050405020304" pitchFamily="18" charset="0"/>
                <a:ea typeface="Calibri" panose="020F0502020204030204" pitchFamily="34" charset="0"/>
                <a:cs typeface="Times New Roman" panose="02020603050405020304" pitchFamily="18" charset="0"/>
              </a:rPr>
              <a:t>3.1.5 ER DIAGRAM</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146" y="593546"/>
            <a:ext cx="8542433" cy="5636660"/>
          </a:xfrm>
          <a:prstGeom prst="rect">
            <a:avLst/>
          </a:prstGeom>
        </p:spPr>
      </p:pic>
      <p:sp>
        <p:nvSpPr>
          <p:cNvPr id="5" name="Rectangle 4"/>
          <p:cNvSpPr/>
          <p:nvPr/>
        </p:nvSpPr>
        <p:spPr>
          <a:xfrm>
            <a:off x="1647362" y="6464174"/>
            <a:ext cx="6096000" cy="787652"/>
          </a:xfrm>
          <a:prstGeom prst="rect">
            <a:avLst/>
          </a:prstGeom>
        </p:spPr>
        <p:txBody>
          <a:bodyPr>
            <a:spAutoFit/>
          </a:bodyPr>
          <a:lstStyle/>
          <a:p>
            <a:pPr>
              <a:lnSpc>
                <a:spcPct val="107000"/>
              </a:lnSpc>
              <a:spcAft>
                <a:spcPts val="800"/>
              </a:spcAft>
              <a:tabLst>
                <a:tab pos="1276985" algn="l"/>
              </a:tabLs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Fig. ER diagram of Room Management</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76985" algn="l"/>
              </a:tabLs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GB" dirty="0"/>
          </a:p>
        </p:txBody>
      </p:sp>
    </p:spTree>
    <p:extLst>
      <p:ext uri="{BB962C8B-B14F-4D97-AF65-F5344CB8AC3E}">
        <p14:creationId xmlns:p14="http://schemas.microsoft.com/office/powerpoint/2010/main" val="37140631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81"/>
          <p:cNvSpPr>
            <a:spLocks noChangeArrowheads="1"/>
          </p:cNvSpPr>
          <p:nvPr/>
        </p:nvSpPr>
        <p:spPr bwMode="auto">
          <a:xfrm>
            <a:off x="1838325" y="1971675"/>
            <a:ext cx="733425" cy="3524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guest</a:t>
            </a:r>
            <a:endParaRPr kumimoji="0" lang="ne-NP" altLang="en-US" sz="1800" b="0" i="0" u="none" strike="noStrike" cap="none" normalizeH="0" baseline="0" smtClean="0">
              <a:ln>
                <a:noFill/>
              </a:ln>
              <a:solidFill>
                <a:schemeClr val="tx1"/>
              </a:solidFill>
              <a:effectLst/>
              <a:latin typeface="Arial" panose="020B0604020202020204" pitchFamily="34" charset="0"/>
            </a:endParaRPr>
          </a:p>
        </p:txBody>
      </p:sp>
      <p:sp>
        <p:nvSpPr>
          <p:cNvPr id="36" name="Oval 80"/>
          <p:cNvSpPr>
            <a:spLocks noChangeArrowheads="1"/>
          </p:cNvSpPr>
          <p:nvPr/>
        </p:nvSpPr>
        <p:spPr bwMode="auto">
          <a:xfrm>
            <a:off x="695325" y="590550"/>
            <a:ext cx="1228725" cy="3905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arrival</a:t>
            </a:r>
            <a:endParaRPr kumimoji="0" lang="ne-NP"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Oval 79"/>
          <p:cNvSpPr>
            <a:spLocks noChangeArrowheads="1"/>
          </p:cNvSpPr>
          <p:nvPr/>
        </p:nvSpPr>
        <p:spPr bwMode="auto">
          <a:xfrm>
            <a:off x="1990725" y="600075"/>
            <a:ext cx="1228725" cy="3905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departure</a:t>
            </a:r>
            <a:endParaRPr kumimoji="0" lang="ne-NP"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Oval 78"/>
          <p:cNvSpPr>
            <a:spLocks noChangeArrowheads="1"/>
          </p:cNvSpPr>
          <p:nvPr/>
        </p:nvSpPr>
        <p:spPr bwMode="auto">
          <a:xfrm>
            <a:off x="9525" y="1190625"/>
            <a:ext cx="1228725" cy="3905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phoneNum</a:t>
            </a:r>
            <a:endParaRPr kumimoji="0" lang="ne-NP" altLang="en-US" sz="1800" b="0" i="0" u="none" strike="noStrike" cap="none" normalizeH="0" baseline="0" smtClean="0">
              <a:ln>
                <a:noFill/>
              </a:ln>
              <a:solidFill>
                <a:schemeClr val="tx1"/>
              </a:solidFill>
              <a:effectLst/>
              <a:latin typeface="Arial" panose="020B0604020202020204" pitchFamily="34" charset="0"/>
            </a:endParaRPr>
          </a:p>
        </p:txBody>
      </p:sp>
      <p:sp>
        <p:nvSpPr>
          <p:cNvPr id="39" name="Oval 77"/>
          <p:cNvSpPr>
            <a:spLocks noChangeArrowheads="1"/>
          </p:cNvSpPr>
          <p:nvPr/>
        </p:nvSpPr>
        <p:spPr bwMode="auto">
          <a:xfrm>
            <a:off x="9525" y="1847850"/>
            <a:ext cx="1228725" cy="3905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email</a:t>
            </a:r>
            <a:endParaRPr kumimoji="0" lang="ne-NP" altLang="en-US" sz="1800" b="0" i="0" u="none" strike="noStrike" cap="none" normalizeH="0" baseline="0" smtClean="0">
              <a:ln>
                <a:noFill/>
              </a:ln>
              <a:solidFill>
                <a:schemeClr val="tx1"/>
              </a:solidFill>
              <a:effectLst/>
              <a:latin typeface="Arial" panose="020B0604020202020204" pitchFamily="34" charset="0"/>
            </a:endParaRPr>
          </a:p>
        </p:txBody>
      </p:sp>
      <p:sp>
        <p:nvSpPr>
          <p:cNvPr id="40" name="Oval 76"/>
          <p:cNvSpPr>
            <a:spLocks noChangeArrowheads="1"/>
          </p:cNvSpPr>
          <p:nvPr/>
        </p:nvSpPr>
        <p:spPr bwMode="auto">
          <a:xfrm>
            <a:off x="76200" y="2571750"/>
            <a:ext cx="1228725" cy="3905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address</a:t>
            </a:r>
            <a:endParaRPr kumimoji="0" lang="ne-NP" altLang="en-US" sz="1800" b="0" i="0" u="none" strike="noStrike" cap="none" normalizeH="0" baseline="0" smtClean="0">
              <a:ln>
                <a:noFill/>
              </a:ln>
              <a:solidFill>
                <a:schemeClr val="tx1"/>
              </a:solidFill>
              <a:effectLst/>
              <a:latin typeface="Arial" panose="020B0604020202020204" pitchFamily="34" charset="0"/>
            </a:endParaRPr>
          </a:p>
        </p:txBody>
      </p:sp>
      <p:sp>
        <p:nvSpPr>
          <p:cNvPr id="41" name="Oval 75"/>
          <p:cNvSpPr>
            <a:spLocks noChangeArrowheads="1"/>
          </p:cNvSpPr>
          <p:nvPr/>
        </p:nvSpPr>
        <p:spPr bwMode="auto">
          <a:xfrm>
            <a:off x="1447800" y="3125788"/>
            <a:ext cx="1228725" cy="3905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lastName</a:t>
            </a:r>
            <a:endParaRPr kumimoji="0" lang="ne-NP" altLang="en-US" sz="1800" b="0" i="0" u="none" strike="noStrike" cap="none" normalizeH="0" baseline="0" smtClean="0">
              <a:ln>
                <a:noFill/>
              </a:ln>
              <a:solidFill>
                <a:schemeClr val="tx1"/>
              </a:solidFill>
              <a:effectLst/>
              <a:latin typeface="Arial" panose="020B0604020202020204" pitchFamily="34" charset="0"/>
            </a:endParaRPr>
          </a:p>
        </p:txBody>
      </p:sp>
      <p:sp>
        <p:nvSpPr>
          <p:cNvPr id="42" name="Oval 74"/>
          <p:cNvSpPr>
            <a:spLocks noChangeArrowheads="1"/>
          </p:cNvSpPr>
          <p:nvPr/>
        </p:nvSpPr>
        <p:spPr bwMode="auto">
          <a:xfrm>
            <a:off x="3162300" y="3000375"/>
            <a:ext cx="1228725" cy="3905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firstName</a:t>
            </a:r>
            <a:endParaRPr kumimoji="0" lang="ne-NP" altLang="en-US" sz="1800" b="0" i="0" u="none" strike="noStrike" cap="none" normalizeH="0" baseline="0" smtClean="0">
              <a:ln>
                <a:noFill/>
              </a:ln>
              <a:solidFill>
                <a:schemeClr val="tx1"/>
              </a:solidFill>
              <a:effectLst/>
              <a:latin typeface="Arial" panose="020B0604020202020204" pitchFamily="34" charset="0"/>
            </a:endParaRPr>
          </a:p>
        </p:txBody>
      </p:sp>
      <p:sp>
        <p:nvSpPr>
          <p:cNvPr id="43" name="Oval 73"/>
          <p:cNvSpPr>
            <a:spLocks noChangeArrowheads="1"/>
          </p:cNvSpPr>
          <p:nvPr/>
        </p:nvSpPr>
        <p:spPr bwMode="auto">
          <a:xfrm>
            <a:off x="3124200" y="1304925"/>
            <a:ext cx="1228725" cy="3905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en-US" sz="1100" b="0" i="0" u="sng" strike="noStrike" cap="none" normalizeH="0" baseline="0" smtClean="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reservatinId</a:t>
            </a:r>
            <a:endParaRPr kumimoji="0" lang="ne-NP" altLang="en-US" sz="1800" b="0" i="0" u="none" strike="noStrike" cap="none" normalizeH="0" baseline="0" smtClean="0">
              <a:ln>
                <a:noFill/>
              </a:ln>
              <a:solidFill>
                <a:schemeClr val="tx1"/>
              </a:solidFill>
              <a:effectLst/>
              <a:latin typeface="Arial" panose="020B0604020202020204" pitchFamily="34" charset="0"/>
            </a:endParaRPr>
          </a:p>
        </p:txBody>
      </p:sp>
      <p:sp>
        <p:nvSpPr>
          <p:cNvPr id="44" name="AutoShape 72"/>
          <p:cNvSpPr>
            <a:spLocks noChangeArrowheads="1"/>
          </p:cNvSpPr>
          <p:nvPr/>
        </p:nvSpPr>
        <p:spPr bwMode="auto">
          <a:xfrm>
            <a:off x="4819650" y="1704975"/>
            <a:ext cx="1333500" cy="847725"/>
          </a:xfrm>
          <a:prstGeom prst="flowChartDecis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reserves</a:t>
            </a:r>
            <a:endParaRPr kumimoji="0" lang="ne-NP" altLang="en-US" sz="1800" b="0" i="0" u="none" strike="noStrike" cap="none" normalizeH="0" baseline="0" smtClean="0">
              <a:ln>
                <a:noFill/>
              </a:ln>
              <a:solidFill>
                <a:schemeClr val="tx1"/>
              </a:solidFill>
              <a:effectLst/>
              <a:latin typeface="Arial" panose="020B0604020202020204" pitchFamily="34" charset="0"/>
            </a:endParaRPr>
          </a:p>
        </p:txBody>
      </p:sp>
      <p:sp>
        <p:nvSpPr>
          <p:cNvPr id="45" name="Rectangle 71"/>
          <p:cNvSpPr>
            <a:spLocks noChangeArrowheads="1"/>
          </p:cNvSpPr>
          <p:nvPr/>
        </p:nvSpPr>
        <p:spPr bwMode="auto">
          <a:xfrm>
            <a:off x="4981575" y="4192588"/>
            <a:ext cx="1066800" cy="4381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room</a:t>
            </a:r>
            <a:endParaRPr kumimoji="0" lang="ne-NP" altLang="en-US" sz="1800" b="0" i="0" u="none" strike="noStrike" cap="none" normalizeH="0" baseline="0" smtClean="0">
              <a:ln>
                <a:noFill/>
              </a:ln>
              <a:solidFill>
                <a:schemeClr val="tx1"/>
              </a:solidFill>
              <a:effectLst/>
              <a:latin typeface="Arial" panose="020B0604020202020204" pitchFamily="34" charset="0"/>
            </a:endParaRPr>
          </a:p>
        </p:txBody>
      </p:sp>
      <p:sp>
        <p:nvSpPr>
          <p:cNvPr id="46" name="Oval 70"/>
          <p:cNvSpPr>
            <a:spLocks noChangeArrowheads="1"/>
          </p:cNvSpPr>
          <p:nvPr/>
        </p:nvSpPr>
        <p:spPr bwMode="auto">
          <a:xfrm>
            <a:off x="3086100" y="3773488"/>
            <a:ext cx="1228725" cy="3905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en-US" sz="1100" b="0" i="0" u="sng" strike="noStrike" cap="none" normalizeH="0" baseline="0" smtClean="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id</a:t>
            </a:r>
            <a:endParaRPr kumimoji="0" lang="ne-NP" altLang="en-US" sz="1800" b="0" i="0" u="none" strike="noStrike" cap="none" normalizeH="0" baseline="0" smtClean="0">
              <a:ln>
                <a:noFill/>
              </a:ln>
              <a:solidFill>
                <a:schemeClr val="tx1"/>
              </a:solidFill>
              <a:effectLst/>
              <a:latin typeface="Arial" panose="020B0604020202020204" pitchFamily="34" charset="0"/>
            </a:endParaRPr>
          </a:p>
        </p:txBody>
      </p:sp>
      <p:sp>
        <p:nvSpPr>
          <p:cNvPr id="47" name="Oval 69"/>
          <p:cNvSpPr>
            <a:spLocks noChangeArrowheads="1"/>
          </p:cNvSpPr>
          <p:nvPr/>
        </p:nvSpPr>
        <p:spPr bwMode="auto">
          <a:xfrm>
            <a:off x="1552575" y="4164013"/>
            <a:ext cx="1228725" cy="3905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img</a:t>
            </a:r>
            <a:endParaRPr kumimoji="0" lang="ne-NP" altLang="en-US" sz="1800" b="0" i="0" u="none" strike="noStrike" cap="none" normalizeH="0" baseline="0" smtClean="0">
              <a:ln>
                <a:noFill/>
              </a:ln>
              <a:solidFill>
                <a:schemeClr val="tx1"/>
              </a:solidFill>
              <a:effectLst/>
              <a:latin typeface="Arial" panose="020B0604020202020204" pitchFamily="34" charset="0"/>
            </a:endParaRPr>
          </a:p>
        </p:txBody>
      </p:sp>
      <p:sp>
        <p:nvSpPr>
          <p:cNvPr id="48" name="Oval 68"/>
          <p:cNvSpPr>
            <a:spLocks noChangeArrowheads="1"/>
          </p:cNvSpPr>
          <p:nvPr/>
        </p:nvSpPr>
        <p:spPr bwMode="auto">
          <a:xfrm>
            <a:off x="1009650" y="4659313"/>
            <a:ext cx="1228725" cy="3905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price</a:t>
            </a:r>
            <a:endParaRPr kumimoji="0" lang="ne-NP" altLang="en-US" sz="1800" b="0" i="0" u="none" strike="noStrike" cap="none" normalizeH="0" baseline="0" smtClean="0">
              <a:ln>
                <a:noFill/>
              </a:ln>
              <a:solidFill>
                <a:schemeClr val="tx1"/>
              </a:solidFill>
              <a:effectLst/>
              <a:latin typeface="Arial" panose="020B0604020202020204" pitchFamily="34" charset="0"/>
            </a:endParaRPr>
          </a:p>
        </p:txBody>
      </p:sp>
      <p:sp>
        <p:nvSpPr>
          <p:cNvPr id="49" name="Oval 67"/>
          <p:cNvSpPr>
            <a:spLocks noChangeArrowheads="1"/>
          </p:cNvSpPr>
          <p:nvPr/>
        </p:nvSpPr>
        <p:spPr bwMode="auto">
          <a:xfrm>
            <a:off x="1362075" y="5183188"/>
            <a:ext cx="1228725" cy="3905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roomNum</a:t>
            </a:r>
            <a:endParaRPr kumimoji="0" lang="ne-NP" altLang="en-US" sz="1800" b="0" i="0" u="none" strike="noStrike" cap="none" normalizeH="0" baseline="0" smtClean="0">
              <a:ln>
                <a:noFill/>
              </a:ln>
              <a:solidFill>
                <a:schemeClr val="tx1"/>
              </a:solidFill>
              <a:effectLst/>
              <a:latin typeface="Arial" panose="020B0604020202020204" pitchFamily="34" charset="0"/>
            </a:endParaRPr>
          </a:p>
        </p:txBody>
      </p:sp>
      <p:sp>
        <p:nvSpPr>
          <p:cNvPr id="50" name="Oval 66"/>
          <p:cNvSpPr>
            <a:spLocks noChangeArrowheads="1"/>
          </p:cNvSpPr>
          <p:nvPr/>
        </p:nvSpPr>
        <p:spPr bwMode="auto">
          <a:xfrm>
            <a:off x="2724150" y="5611813"/>
            <a:ext cx="1228725" cy="3905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description</a:t>
            </a:r>
            <a:endParaRPr kumimoji="0" lang="ne-NP" altLang="en-US" sz="1800" b="0" i="0" u="none" strike="noStrike" cap="none" normalizeH="0" baseline="0" smtClean="0">
              <a:ln>
                <a:noFill/>
              </a:ln>
              <a:solidFill>
                <a:schemeClr val="tx1"/>
              </a:solidFill>
              <a:effectLst/>
              <a:latin typeface="Arial" panose="020B0604020202020204" pitchFamily="34" charset="0"/>
            </a:endParaRPr>
          </a:p>
        </p:txBody>
      </p:sp>
      <p:sp>
        <p:nvSpPr>
          <p:cNvPr id="51" name="Oval 65"/>
          <p:cNvSpPr>
            <a:spLocks noChangeArrowheads="1"/>
          </p:cNvSpPr>
          <p:nvPr/>
        </p:nvSpPr>
        <p:spPr bwMode="auto">
          <a:xfrm>
            <a:off x="4048125" y="5926138"/>
            <a:ext cx="1228725" cy="3905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name</a:t>
            </a:r>
            <a:endParaRPr kumimoji="0" lang="ne-NP" altLang="en-US" sz="1800" b="0" i="0" u="none" strike="noStrike" cap="none" normalizeH="0" baseline="0" smtClean="0">
              <a:ln>
                <a:noFill/>
              </a:ln>
              <a:solidFill>
                <a:schemeClr val="tx1"/>
              </a:solidFill>
              <a:effectLst/>
              <a:latin typeface="Arial" panose="020B0604020202020204" pitchFamily="34" charset="0"/>
            </a:endParaRPr>
          </a:p>
        </p:txBody>
      </p:sp>
      <p:sp>
        <p:nvSpPr>
          <p:cNvPr id="52" name="AutoShape 64"/>
          <p:cNvSpPr>
            <a:spLocks noChangeShapeType="1"/>
          </p:cNvSpPr>
          <p:nvPr/>
        </p:nvSpPr>
        <p:spPr bwMode="auto">
          <a:xfrm flipV="1">
            <a:off x="2257425" y="990600"/>
            <a:ext cx="209550" cy="9715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3" name="AutoShape 63"/>
          <p:cNvSpPr>
            <a:spLocks noChangeShapeType="1"/>
          </p:cNvSpPr>
          <p:nvPr/>
        </p:nvSpPr>
        <p:spPr bwMode="auto">
          <a:xfrm flipV="1">
            <a:off x="2571750" y="1657350"/>
            <a:ext cx="704850" cy="3714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4" name="AutoShape 62"/>
          <p:cNvSpPr>
            <a:spLocks noChangeShapeType="1"/>
          </p:cNvSpPr>
          <p:nvPr/>
        </p:nvSpPr>
        <p:spPr bwMode="auto">
          <a:xfrm flipH="1" flipV="1">
            <a:off x="1543050" y="981075"/>
            <a:ext cx="476250" cy="9620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5" name="AutoShape 61"/>
          <p:cNvSpPr>
            <a:spLocks noChangeShapeType="1"/>
          </p:cNvSpPr>
          <p:nvPr/>
        </p:nvSpPr>
        <p:spPr bwMode="auto">
          <a:xfrm flipH="1" flipV="1">
            <a:off x="1104900" y="1504950"/>
            <a:ext cx="704850" cy="4953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6" name="AutoShape 60"/>
          <p:cNvSpPr>
            <a:spLocks noChangeShapeType="1"/>
          </p:cNvSpPr>
          <p:nvPr/>
        </p:nvSpPr>
        <p:spPr bwMode="auto">
          <a:xfrm flipH="1">
            <a:off x="1171575" y="2143125"/>
            <a:ext cx="68580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7" name="AutoShape 59"/>
          <p:cNvSpPr>
            <a:spLocks noChangeShapeType="1"/>
          </p:cNvSpPr>
          <p:nvPr/>
        </p:nvSpPr>
        <p:spPr bwMode="auto">
          <a:xfrm flipH="1">
            <a:off x="1200150" y="2266950"/>
            <a:ext cx="647700" cy="3810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 name="AutoShape 58"/>
          <p:cNvSpPr>
            <a:spLocks noChangeShapeType="1"/>
          </p:cNvSpPr>
          <p:nvPr/>
        </p:nvSpPr>
        <p:spPr bwMode="auto">
          <a:xfrm>
            <a:off x="2085975" y="2343150"/>
            <a:ext cx="19050" cy="7810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 name="AutoShape 57"/>
          <p:cNvSpPr>
            <a:spLocks noChangeShapeType="1"/>
          </p:cNvSpPr>
          <p:nvPr/>
        </p:nvSpPr>
        <p:spPr bwMode="auto">
          <a:xfrm>
            <a:off x="2514600" y="2324100"/>
            <a:ext cx="1181100" cy="6762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0" name="AutoShape 56"/>
          <p:cNvSpPr>
            <a:spLocks noChangeShapeType="1"/>
          </p:cNvSpPr>
          <p:nvPr/>
        </p:nvSpPr>
        <p:spPr bwMode="auto">
          <a:xfrm flipV="1">
            <a:off x="2581275" y="2133600"/>
            <a:ext cx="2257425" cy="95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 name="AutoShape 55"/>
          <p:cNvSpPr>
            <a:spLocks noChangeShapeType="1"/>
          </p:cNvSpPr>
          <p:nvPr/>
        </p:nvSpPr>
        <p:spPr bwMode="auto">
          <a:xfrm flipH="1">
            <a:off x="5486400" y="2562225"/>
            <a:ext cx="9525" cy="16287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 name="AutoShape 54"/>
          <p:cNvSpPr>
            <a:spLocks noChangeShapeType="1"/>
          </p:cNvSpPr>
          <p:nvPr/>
        </p:nvSpPr>
        <p:spPr bwMode="auto">
          <a:xfrm flipH="1" flipV="1">
            <a:off x="4229100" y="4087813"/>
            <a:ext cx="762000" cy="1428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 name="AutoShape 53"/>
          <p:cNvSpPr>
            <a:spLocks noChangeShapeType="1"/>
          </p:cNvSpPr>
          <p:nvPr/>
        </p:nvSpPr>
        <p:spPr bwMode="auto">
          <a:xfrm flipH="1">
            <a:off x="2781300" y="4335463"/>
            <a:ext cx="2209800" cy="190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4" name="AutoShape 52"/>
          <p:cNvSpPr>
            <a:spLocks noChangeShapeType="1"/>
          </p:cNvSpPr>
          <p:nvPr/>
        </p:nvSpPr>
        <p:spPr bwMode="auto">
          <a:xfrm flipH="1">
            <a:off x="2238375" y="4535488"/>
            <a:ext cx="2752725" cy="3143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5" name="AutoShape 51"/>
          <p:cNvSpPr>
            <a:spLocks noChangeShapeType="1"/>
          </p:cNvSpPr>
          <p:nvPr/>
        </p:nvSpPr>
        <p:spPr bwMode="auto">
          <a:xfrm flipH="1">
            <a:off x="2571750" y="4640263"/>
            <a:ext cx="2514600" cy="6858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6" name="AutoShape 50"/>
          <p:cNvSpPr>
            <a:spLocks noChangeShapeType="1"/>
          </p:cNvSpPr>
          <p:nvPr/>
        </p:nvSpPr>
        <p:spPr bwMode="auto">
          <a:xfrm flipH="1">
            <a:off x="3838575" y="4621213"/>
            <a:ext cx="1371600" cy="10668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AutoShape 49"/>
          <p:cNvSpPr>
            <a:spLocks noChangeShapeType="1"/>
          </p:cNvSpPr>
          <p:nvPr/>
        </p:nvSpPr>
        <p:spPr bwMode="auto">
          <a:xfrm flipH="1">
            <a:off x="4543425" y="4640263"/>
            <a:ext cx="895350" cy="12858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8" name="Rectangle 8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69" name="Rectangle 100"/>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0" name="Rectangle 69"/>
          <p:cNvSpPr/>
          <p:nvPr/>
        </p:nvSpPr>
        <p:spPr>
          <a:xfrm>
            <a:off x="1562100" y="6049524"/>
            <a:ext cx="6096000" cy="787652"/>
          </a:xfrm>
          <a:prstGeom prst="rect">
            <a:avLst/>
          </a:prstGeom>
        </p:spPr>
        <p:txBody>
          <a:bodyPr>
            <a:spAutoFit/>
          </a:bodyPr>
          <a:lstStyle/>
          <a:p>
            <a:pPr>
              <a:lnSpc>
                <a:spcPct val="107000"/>
              </a:lnSpc>
              <a:spcAft>
                <a:spcPts val="800"/>
              </a:spcAft>
            </a:pPr>
            <a:r>
              <a:rPr lang="en-GB" dirty="0" smtClean="0">
                <a:effectLst/>
                <a:latin typeface="Calibri" panose="020F0502020204030204" pitchFamily="34" charset="0"/>
                <a:ea typeface="Calibri" panose="020F0502020204030204" pitchFamily="34" charset="0"/>
                <a:cs typeface="Mangal" panose="02040503050203030202" pitchFamily="18" charset="0"/>
              </a:rPr>
              <a:t> </a:t>
            </a:r>
          </a:p>
          <a:p>
            <a:pPr indent="457200">
              <a:lnSpc>
                <a:spcPct val="107000"/>
              </a:lnSpc>
              <a:spcAft>
                <a:spcPts val="800"/>
              </a:spcAft>
            </a:pPr>
            <a:r>
              <a:rPr lang="en-GB" dirty="0" smtClean="0">
                <a:effectLst/>
                <a:latin typeface="Times New Roman" panose="02020603050405020304" pitchFamily="18" charset="0"/>
                <a:ea typeface="Calibri" panose="020F0502020204030204" pitchFamily="34" charset="0"/>
                <a:cs typeface="Mangal" panose="02040503050203030202" pitchFamily="18" charset="0"/>
              </a:rPr>
              <a:t>Fig: ER diagram for room reservation</a:t>
            </a:r>
            <a:endParaRPr lang="en-GB"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6063826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388" y="150126"/>
            <a:ext cx="7615451" cy="6740307"/>
          </a:xfrm>
          <a:prstGeom prst="rect">
            <a:avLst/>
          </a:prstGeom>
          <a:noFill/>
        </p:spPr>
        <p:txBody>
          <a:bodyPr wrap="square" rtlCol="0">
            <a:spAutoFit/>
          </a:bodyPr>
          <a:lstStyle/>
          <a:p>
            <a:r>
              <a:rPr lang="en-GB" b="1" dirty="0"/>
              <a:t>3.1.4 Function used</a:t>
            </a:r>
            <a:endParaRPr lang="en-GB" dirty="0"/>
          </a:p>
          <a:p>
            <a:r>
              <a:rPr lang="en-GB" dirty="0"/>
              <a:t> </a:t>
            </a:r>
          </a:p>
          <a:p>
            <a:r>
              <a:rPr lang="en-GB" dirty="0"/>
              <a:t>	Functions used in this project are furnished below:</a:t>
            </a:r>
          </a:p>
          <a:p>
            <a:pPr lvl="0"/>
            <a:r>
              <a:rPr lang="en-GB" b="1" dirty="0"/>
              <a:t>Home page</a:t>
            </a:r>
            <a:endParaRPr lang="en-GB" dirty="0"/>
          </a:p>
          <a:p>
            <a:pPr lvl="0"/>
            <a:r>
              <a:rPr lang="en-GB" dirty="0"/>
              <a:t>Date function through JavaScript</a:t>
            </a:r>
          </a:p>
          <a:p>
            <a:pPr lvl="0"/>
            <a:r>
              <a:rPr lang="en-GB" dirty="0"/>
              <a:t>Flip cards function through CSS</a:t>
            </a:r>
          </a:p>
          <a:p>
            <a:pPr lvl="0"/>
            <a:r>
              <a:rPr lang="en-GB" dirty="0"/>
              <a:t>Navigation bar cursor detection function through CSS</a:t>
            </a:r>
          </a:p>
          <a:p>
            <a:pPr lvl="0"/>
            <a:r>
              <a:rPr lang="en-GB" dirty="0"/>
              <a:t>Background image slideshow function through CSS</a:t>
            </a:r>
          </a:p>
          <a:p>
            <a:r>
              <a:rPr lang="en-GB" dirty="0"/>
              <a:t> </a:t>
            </a:r>
          </a:p>
          <a:p>
            <a:pPr lvl="0"/>
            <a:r>
              <a:rPr lang="en-GB" b="1" dirty="0"/>
              <a:t>Reservation page</a:t>
            </a:r>
            <a:endParaRPr lang="en-GB" dirty="0"/>
          </a:p>
          <a:p>
            <a:pPr lvl="0"/>
            <a:r>
              <a:rPr lang="en-GB" dirty="0"/>
              <a:t>Navigation bar cursor detection function through CSS</a:t>
            </a:r>
          </a:p>
          <a:p>
            <a:pPr lvl="0"/>
            <a:r>
              <a:rPr lang="en-GB" dirty="0"/>
              <a:t>Select date function through JavaScript</a:t>
            </a:r>
          </a:p>
          <a:p>
            <a:pPr lvl="0"/>
            <a:r>
              <a:rPr lang="en-GB" dirty="0"/>
              <a:t>Auto hide login function through JavaScript</a:t>
            </a:r>
          </a:p>
          <a:p>
            <a:pPr lvl="0"/>
            <a:r>
              <a:rPr lang="en-GB" dirty="0"/>
              <a:t>MySQL connection through PHP</a:t>
            </a:r>
          </a:p>
          <a:p>
            <a:pPr lvl="0"/>
            <a:r>
              <a:rPr lang="en-GB" dirty="0"/>
              <a:t>Passing data from form through PHP</a:t>
            </a:r>
          </a:p>
          <a:p>
            <a:r>
              <a:rPr lang="en-GB" dirty="0"/>
              <a:t> </a:t>
            </a:r>
          </a:p>
          <a:p>
            <a:pPr lvl="0"/>
            <a:r>
              <a:rPr lang="en-GB" b="1" dirty="0"/>
              <a:t>Admin dashboard page</a:t>
            </a:r>
            <a:endParaRPr lang="en-GB" dirty="0"/>
          </a:p>
          <a:p>
            <a:pPr lvl="0"/>
            <a:r>
              <a:rPr lang="en-GB" dirty="0"/>
              <a:t>Start session function through PHP</a:t>
            </a:r>
          </a:p>
          <a:p>
            <a:pPr lvl="0"/>
            <a:r>
              <a:rPr lang="en-GB" dirty="0"/>
              <a:t>Fetch data from MySQL through PHP</a:t>
            </a:r>
          </a:p>
          <a:p>
            <a:pPr lvl="0"/>
            <a:r>
              <a:rPr lang="en-GB" dirty="0"/>
              <a:t>Delete confirmation function through JavaScript</a:t>
            </a:r>
          </a:p>
          <a:p>
            <a:pPr lvl="0"/>
            <a:r>
              <a:rPr lang="en-GB" dirty="0"/>
              <a:t>Delete record through MySQL</a:t>
            </a:r>
          </a:p>
          <a:p>
            <a:pPr lvl="0"/>
            <a:r>
              <a:rPr lang="en-GB" dirty="0"/>
              <a:t>End session function through PHP</a:t>
            </a:r>
          </a:p>
          <a:p>
            <a:pPr lvl="0"/>
            <a:r>
              <a:rPr lang="en-GB" dirty="0"/>
              <a:t>Filter data through JavaScript</a:t>
            </a:r>
          </a:p>
          <a:p>
            <a:pPr lvl="0"/>
            <a:r>
              <a:rPr lang="en-GB" dirty="0"/>
              <a:t>Add room function through </a:t>
            </a:r>
            <a:r>
              <a:rPr lang="en-GB" dirty="0" smtClean="0"/>
              <a:t>JavaScript</a:t>
            </a:r>
            <a:endParaRPr lang="en-GB" dirty="0"/>
          </a:p>
        </p:txBody>
      </p:sp>
    </p:spTree>
    <p:extLst>
      <p:ext uri="{BB962C8B-B14F-4D97-AF65-F5344CB8AC3E}">
        <p14:creationId xmlns:p14="http://schemas.microsoft.com/office/powerpoint/2010/main" val="10344519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048" y="0"/>
            <a:ext cx="7533564" cy="3416320"/>
          </a:xfrm>
          <a:prstGeom prst="rect">
            <a:avLst/>
          </a:prstGeom>
          <a:noFill/>
        </p:spPr>
        <p:txBody>
          <a:bodyPr wrap="square" rtlCol="0">
            <a:spAutoFit/>
          </a:bodyPr>
          <a:lstStyle/>
          <a:p>
            <a:endParaRPr lang="en-GB" smtClean="0"/>
          </a:p>
          <a:p>
            <a:pPr lvl="0"/>
            <a:r>
              <a:rPr lang="en-GB" b="1" smtClean="0"/>
              <a:t>Drag and drop selection page</a:t>
            </a:r>
            <a:endParaRPr lang="en-GB" smtClean="0"/>
          </a:p>
          <a:p>
            <a:pPr lvl="0"/>
            <a:r>
              <a:rPr lang="en-GB" smtClean="0"/>
              <a:t>Fetch data from MySQL through PHP</a:t>
            </a:r>
          </a:p>
          <a:p>
            <a:pPr lvl="0"/>
            <a:r>
              <a:rPr lang="en-GB" smtClean="0"/>
              <a:t>Display rooms with images through JavaScript</a:t>
            </a:r>
          </a:p>
          <a:p>
            <a:pPr lvl="0"/>
            <a:r>
              <a:rPr lang="en-GB" smtClean="0"/>
              <a:t>Drag and drop rooms through JavaScript</a:t>
            </a:r>
          </a:p>
          <a:p>
            <a:r>
              <a:rPr lang="en-GB" smtClean="0"/>
              <a:t> </a:t>
            </a:r>
          </a:p>
          <a:p>
            <a:pPr lvl="0"/>
            <a:r>
              <a:rPr lang="en-GB" b="1" smtClean="0"/>
              <a:t>Gallery page</a:t>
            </a:r>
            <a:endParaRPr lang="en-GB" smtClean="0"/>
          </a:p>
          <a:p>
            <a:pPr lvl="0"/>
            <a:r>
              <a:rPr lang="en-GB" smtClean="0"/>
              <a:t>Display images in a rows through JavaScript</a:t>
            </a:r>
          </a:p>
          <a:p>
            <a:pPr lvl="0"/>
            <a:r>
              <a:rPr lang="en-GB" smtClean="0"/>
              <a:t>Click on image and display through JavaScript</a:t>
            </a:r>
          </a:p>
          <a:p>
            <a:pPr lvl="0"/>
            <a:r>
              <a:rPr lang="en-GB" smtClean="0"/>
              <a:t>Zooming and category selection through JavaScript</a:t>
            </a:r>
          </a:p>
          <a:p>
            <a:r>
              <a:rPr lang="en-GB" smtClean="0"/>
              <a:t> </a:t>
            </a:r>
          </a:p>
          <a:p>
            <a:r>
              <a:rPr lang="en-GB" smtClean="0"/>
              <a:t> </a:t>
            </a:r>
            <a:endParaRPr lang="en-GB" dirty="0"/>
          </a:p>
        </p:txBody>
      </p:sp>
    </p:spTree>
    <p:extLst>
      <p:ext uri="{BB962C8B-B14F-4D97-AF65-F5344CB8AC3E}">
        <p14:creationId xmlns:p14="http://schemas.microsoft.com/office/powerpoint/2010/main" val="496281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269242" y="3411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276350" algn="l"/>
              </a:tabLst>
              <a:defRPr>
                <a:solidFill>
                  <a:schemeClr val="tx1"/>
                </a:solidFill>
                <a:latin typeface="Arial" panose="020B0604020202020204" pitchFamily="34" charset="0"/>
              </a:defRPr>
            </a:lvl1pPr>
            <a:lvl2pPr eaLnBrk="0" fontAlgn="base" hangingPunct="0">
              <a:spcBef>
                <a:spcPct val="0"/>
              </a:spcBef>
              <a:spcAft>
                <a:spcPct val="0"/>
              </a:spcAft>
              <a:tabLst>
                <a:tab pos="1276350" algn="l"/>
              </a:tabLst>
              <a:defRPr>
                <a:solidFill>
                  <a:schemeClr val="tx1"/>
                </a:solidFill>
                <a:latin typeface="Arial" panose="020B0604020202020204" pitchFamily="34" charset="0"/>
              </a:defRPr>
            </a:lvl2pPr>
            <a:lvl3pPr eaLnBrk="0" fontAlgn="base" hangingPunct="0">
              <a:spcBef>
                <a:spcPct val="0"/>
              </a:spcBef>
              <a:spcAft>
                <a:spcPct val="0"/>
              </a:spcAft>
              <a:tabLst>
                <a:tab pos="1276350" algn="l"/>
              </a:tabLst>
              <a:defRPr>
                <a:solidFill>
                  <a:schemeClr val="tx1"/>
                </a:solidFill>
                <a:latin typeface="Arial" panose="020B0604020202020204" pitchFamily="34" charset="0"/>
              </a:defRPr>
            </a:lvl3pPr>
            <a:lvl4pPr eaLnBrk="0" fontAlgn="base" hangingPunct="0">
              <a:spcBef>
                <a:spcPct val="0"/>
              </a:spcBef>
              <a:spcAft>
                <a:spcPct val="0"/>
              </a:spcAft>
              <a:tabLst>
                <a:tab pos="1276350" algn="l"/>
              </a:tabLst>
              <a:defRPr>
                <a:solidFill>
                  <a:schemeClr val="tx1"/>
                </a:solidFill>
                <a:latin typeface="Arial" panose="020B0604020202020204" pitchFamily="34" charset="0"/>
              </a:defRPr>
            </a:lvl4pPr>
            <a:lvl5pPr eaLnBrk="0" fontAlgn="base" hangingPunct="0">
              <a:spcBef>
                <a:spcPct val="0"/>
              </a:spcBef>
              <a:spcAft>
                <a:spcPct val="0"/>
              </a:spcAft>
              <a:tabLst>
                <a:tab pos="1276350" algn="l"/>
              </a:tabLst>
              <a:defRPr>
                <a:solidFill>
                  <a:schemeClr val="tx1"/>
                </a:solidFill>
                <a:latin typeface="Arial" panose="020B0604020202020204" pitchFamily="34" charset="0"/>
              </a:defRPr>
            </a:lvl5pPr>
            <a:lvl6pPr eaLnBrk="0" fontAlgn="base" hangingPunct="0">
              <a:spcBef>
                <a:spcPct val="0"/>
              </a:spcBef>
              <a:spcAft>
                <a:spcPct val="0"/>
              </a:spcAft>
              <a:tabLst>
                <a:tab pos="1276350" algn="l"/>
              </a:tabLst>
              <a:defRPr>
                <a:solidFill>
                  <a:schemeClr val="tx1"/>
                </a:solidFill>
                <a:latin typeface="Arial" panose="020B0604020202020204" pitchFamily="34" charset="0"/>
              </a:defRPr>
            </a:lvl6pPr>
            <a:lvl7pPr eaLnBrk="0" fontAlgn="base" hangingPunct="0">
              <a:spcBef>
                <a:spcPct val="0"/>
              </a:spcBef>
              <a:spcAft>
                <a:spcPct val="0"/>
              </a:spcAft>
              <a:tabLst>
                <a:tab pos="1276350" algn="l"/>
              </a:tabLst>
              <a:defRPr>
                <a:solidFill>
                  <a:schemeClr val="tx1"/>
                </a:solidFill>
                <a:latin typeface="Arial" panose="020B0604020202020204" pitchFamily="34" charset="0"/>
              </a:defRPr>
            </a:lvl7pPr>
            <a:lvl8pPr eaLnBrk="0" fontAlgn="base" hangingPunct="0">
              <a:spcBef>
                <a:spcPct val="0"/>
              </a:spcBef>
              <a:spcAft>
                <a:spcPct val="0"/>
              </a:spcAft>
              <a:tabLst>
                <a:tab pos="1276350" algn="l"/>
              </a:tabLst>
              <a:defRPr>
                <a:solidFill>
                  <a:schemeClr val="tx1"/>
                </a:solidFill>
                <a:latin typeface="Arial" panose="020B0604020202020204" pitchFamily="34" charset="0"/>
              </a:defRPr>
            </a:lvl8pPr>
            <a:lvl9pPr eaLnBrk="0" fontAlgn="base" hangingPunct="0">
              <a:spcBef>
                <a:spcPct val="0"/>
              </a:spcBef>
              <a:spcAft>
                <a:spcPct val="0"/>
              </a:spcAft>
              <a:tabLst>
                <a:tab pos="12763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276350" algn="l"/>
              </a:tabLst>
            </a:pPr>
            <a:r>
              <a:rPr kumimoji="0" lang="en-US" altLang="en-US" sz="16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3.1.6 SCREENSHOTS</a:t>
            </a:r>
            <a:endParaRPr kumimoji="0" lang="en-GB"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276350" algn="l"/>
              </a:tabLst>
            </a:pP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pic>
        <p:nvPicPr>
          <p:cNvPr id="307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250" y="1327671"/>
            <a:ext cx="8345881" cy="459929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269242" y="362731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976862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048" y="504967"/>
            <a:ext cx="7315200" cy="5078313"/>
          </a:xfrm>
          <a:prstGeom prst="rect">
            <a:avLst/>
          </a:prstGeom>
          <a:noFill/>
        </p:spPr>
        <p:txBody>
          <a:bodyPr wrap="square" rtlCol="0">
            <a:spAutoFit/>
          </a:bodyPr>
          <a:lstStyle/>
          <a:p>
            <a:r>
              <a:rPr lang="en-GB" b="1" dirty="0"/>
              <a:t>ABSTRACT</a:t>
            </a:r>
            <a:endParaRPr lang="en-GB" dirty="0"/>
          </a:p>
          <a:p>
            <a:r>
              <a:rPr lang="en-GB" dirty="0"/>
              <a:t>The purpose of this project was to model an interactive website with an online booking system that supports online transaction. Hotels and resorts in </a:t>
            </a:r>
            <a:r>
              <a:rPr lang="en-GB" dirty="0" err="1"/>
              <a:t>Pokhara</a:t>
            </a:r>
            <a:r>
              <a:rPr lang="en-GB" dirty="0"/>
              <a:t> have tried to maintain their websites but none have efficiently managed to make those websites interactive and include an online reservation system. An integrated online payment system is anything but possible for such websites.</a:t>
            </a:r>
          </a:p>
          <a:p>
            <a:r>
              <a:rPr lang="en-GB" dirty="0"/>
              <a:t>We studied a few hotel websites, tried to gain knowledge of the existing systems and found them to be difficult to handle. As far as our project is concerned, we developed a foundation of the website first, created and integrated a database in parallel and improvised along the process with an incremental model of the project development. We’ve used several front-end, scripting and server-side languages in the project.</a:t>
            </a:r>
          </a:p>
          <a:p>
            <a:r>
              <a:rPr lang="en-GB" dirty="0"/>
              <a:t>We developed a dynamic website which is neat and clean, integrates an online reservation system and processes reservation-payments online.</a:t>
            </a:r>
          </a:p>
          <a:p>
            <a:endParaRPr lang="en-GB" dirty="0"/>
          </a:p>
        </p:txBody>
      </p:sp>
    </p:spTree>
    <p:extLst>
      <p:ext uri="{BB962C8B-B14F-4D97-AF65-F5344CB8AC3E}">
        <p14:creationId xmlns:p14="http://schemas.microsoft.com/office/powerpoint/2010/main" val="30600101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449238" y="293033"/>
            <a:ext cx="8940422" cy="5084185"/>
          </a:xfrm>
          <a:prstGeom prst="rect">
            <a:avLst/>
          </a:prstGeom>
        </p:spPr>
      </p:pic>
    </p:spTree>
    <p:extLst>
      <p:ext uri="{BB962C8B-B14F-4D97-AF65-F5344CB8AC3E}">
        <p14:creationId xmlns:p14="http://schemas.microsoft.com/office/powerpoint/2010/main" val="3975640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40055" y="330175"/>
            <a:ext cx="8954069" cy="5511066"/>
          </a:xfrm>
          <a:prstGeom prst="rect">
            <a:avLst/>
          </a:prstGeom>
        </p:spPr>
      </p:pic>
    </p:spTree>
    <p:extLst>
      <p:ext uri="{BB962C8B-B14F-4D97-AF65-F5344CB8AC3E}">
        <p14:creationId xmlns:p14="http://schemas.microsoft.com/office/powerpoint/2010/main" val="3508700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435590" y="319025"/>
            <a:ext cx="9145137" cy="5781523"/>
          </a:xfrm>
          <a:prstGeom prst="rect">
            <a:avLst/>
          </a:prstGeom>
        </p:spPr>
      </p:pic>
    </p:spTree>
    <p:extLst>
      <p:ext uri="{BB962C8B-B14F-4D97-AF65-F5344CB8AC3E}">
        <p14:creationId xmlns:p14="http://schemas.microsoft.com/office/powerpoint/2010/main" val="648518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0501" y="150125"/>
            <a:ext cx="8830102" cy="6740307"/>
          </a:xfrm>
          <a:prstGeom prst="rect">
            <a:avLst/>
          </a:prstGeom>
          <a:noFill/>
        </p:spPr>
        <p:txBody>
          <a:bodyPr wrap="square" rtlCol="0">
            <a:spAutoFit/>
          </a:bodyPr>
          <a:lstStyle/>
          <a:p>
            <a:r>
              <a:rPr lang="en-GB" b="1" dirty="0"/>
              <a:t>Chapter 4</a:t>
            </a:r>
            <a:endParaRPr lang="en-GB" dirty="0"/>
          </a:p>
          <a:p>
            <a:r>
              <a:rPr lang="en-GB" b="1" dirty="0"/>
              <a:t>4.1 SUMMARY</a:t>
            </a:r>
            <a:endParaRPr lang="en-GB" dirty="0"/>
          </a:p>
          <a:p>
            <a:r>
              <a:rPr lang="en-GB" dirty="0"/>
              <a:t>This project </a:t>
            </a:r>
            <a:r>
              <a:rPr lang="en-GB" dirty="0" smtClean="0"/>
              <a:t>“DYNAMIC HOTEL </a:t>
            </a:r>
            <a:r>
              <a:rPr lang="en-GB" dirty="0"/>
              <a:t>WEBSITE DEVELOPMENT WITH ONLINE ROOM RESERVATION AND PAYMENT SYSTEM” has successfully been developed meeting the promised goals and objectives. The project aims to replace dull and non-functional hotel reservation systems prevalent in </a:t>
            </a:r>
            <a:r>
              <a:rPr lang="en-GB" dirty="0" err="1"/>
              <a:t>Pokhara</a:t>
            </a:r>
            <a:r>
              <a:rPr lang="en-GB" dirty="0"/>
              <a:t>. It promises to serve the arriving guests and the executives who shall be using it in the coming days. We have tried our best to make the complicated process of hotel booking, payment and management system as simple as possible using structured and modular techniques and a menu-oriented interface. We have designed the project such that guests shall not have any difficulties in their packages. Database system has been designed to computerize the functions that were performed manually previously. Room booking, cancelling the reservation and payment, all have been made online. Clients need not spend time and energy to get desired rooms after arrival at the hotel.</a:t>
            </a:r>
          </a:p>
          <a:p>
            <a:r>
              <a:rPr lang="en-GB" dirty="0"/>
              <a:t>Different languages were used to develop the user interface, scripting code, database and animations. We feel that this project will be able to out-throw the clumsy hotel reservation systems. This project will be approached with huge enthusiasm once the project is demonstrated to the hotel entrepreneurs of </a:t>
            </a:r>
            <a:r>
              <a:rPr lang="en-GB" dirty="0" err="1"/>
              <a:t>Pokhara</a:t>
            </a:r>
            <a:r>
              <a:rPr lang="en-GB" dirty="0"/>
              <a:t>. The success of this project shall be measured in terms of the number of interested entrepreneurs who shall approach the developers for the commercial implementation of this project</a:t>
            </a:r>
          </a:p>
          <a:p>
            <a:r>
              <a:rPr lang="en-GB" dirty="0"/>
              <a:t> </a:t>
            </a:r>
          </a:p>
          <a:p>
            <a:endParaRPr lang="en-GB" dirty="0"/>
          </a:p>
        </p:txBody>
      </p:sp>
    </p:spTree>
    <p:extLst>
      <p:ext uri="{BB962C8B-B14F-4D97-AF65-F5344CB8AC3E}">
        <p14:creationId xmlns:p14="http://schemas.microsoft.com/office/powerpoint/2010/main" val="27828897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6035" y="177421"/>
            <a:ext cx="6851176" cy="2585323"/>
          </a:xfrm>
          <a:prstGeom prst="rect">
            <a:avLst/>
          </a:prstGeom>
          <a:noFill/>
        </p:spPr>
        <p:txBody>
          <a:bodyPr wrap="square" rtlCol="0">
            <a:spAutoFit/>
          </a:bodyPr>
          <a:lstStyle/>
          <a:p>
            <a:r>
              <a:rPr lang="en-GB" b="1"/>
              <a:t>4.2 LIMITATIONS</a:t>
            </a:r>
            <a:endParaRPr lang="en-GB"/>
          </a:p>
          <a:p>
            <a:pPr lvl="0"/>
            <a:r>
              <a:rPr lang="en-GB"/>
              <a:t>The clients cannot make any changes to the package once the booking is done. No rooms can be added in the same booking and must be done with a separate form submission through the website.</a:t>
            </a:r>
          </a:p>
          <a:p>
            <a:pPr lvl="0"/>
            <a:r>
              <a:rPr lang="en-GB"/>
              <a:t>No automatic refunds can be made in case the clients cancel their reservation. The decision of refund is solely up to the hotel executive. It needs to be done manually in case a refund is provided.</a:t>
            </a:r>
          </a:p>
        </p:txBody>
      </p:sp>
    </p:spTree>
    <p:extLst>
      <p:ext uri="{BB962C8B-B14F-4D97-AF65-F5344CB8AC3E}">
        <p14:creationId xmlns:p14="http://schemas.microsoft.com/office/powerpoint/2010/main" val="33731799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76517" y="174192"/>
            <a:ext cx="977153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4.3 APPENDIX</a:t>
            </a:r>
            <a:endParaRPr kumimoji="0" lang="en-GB"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kumimoji="0" lang="en-GB"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pic>
        <p:nvPicPr>
          <p:cNvPr id="61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7" y="708210"/>
            <a:ext cx="9119472" cy="468854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376517" y="2975161"/>
            <a:ext cx="9771530" cy="646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4214568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68941"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pic>
        <p:nvPicPr>
          <p:cNvPr id="716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35" y="636494"/>
            <a:ext cx="9453036" cy="51367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268941" y="2714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r>
              <a:rPr kumimoji="0" lang="en-GB" altLang="en-US" sz="1100" b="0" i="0" u="none" strike="noStrike" cap="none" normalizeH="0" baseline="0" smtClean="0">
                <a:ln>
                  <a:noFill/>
                </a:ln>
                <a:solidFill>
                  <a:schemeClr val="tx1"/>
                </a:solidFill>
                <a:effectLst/>
              </a:rPr>
              <a:t> </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7946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59559" y="527796"/>
            <a:ext cx="8999593" cy="6330203"/>
          </a:xfrm>
          <a:prstGeom prst="rect">
            <a:avLst/>
          </a:prstGeom>
        </p:spPr>
      </p:pic>
      <p:sp>
        <p:nvSpPr>
          <p:cNvPr id="3" name="Rectangle 2"/>
          <p:cNvSpPr/>
          <p:nvPr/>
        </p:nvSpPr>
        <p:spPr>
          <a:xfrm>
            <a:off x="359559" y="158464"/>
            <a:ext cx="357790" cy="369332"/>
          </a:xfrm>
          <a:prstGeom prst="rect">
            <a:avLst/>
          </a:prstGeom>
        </p:spPr>
        <p:txBody>
          <a:bodyPr wrap="none">
            <a:spAutoFit/>
          </a:bodyPr>
          <a:lstStyle/>
          <a:p>
            <a:r>
              <a:rPr lang="en-GB" b="1" dirty="0" smtClean="0">
                <a:effectLst/>
                <a:latin typeface="Times New Roman" panose="02020603050405020304" pitchFamily="18" charset="0"/>
                <a:ea typeface="Calibri" panose="020F0502020204030204" pitchFamily="34" charset="0"/>
              </a:rPr>
              <a:t>3.</a:t>
            </a:r>
            <a:endParaRPr lang="en-GB" dirty="0"/>
          </a:p>
        </p:txBody>
      </p:sp>
    </p:spTree>
    <p:extLst>
      <p:ext uri="{BB962C8B-B14F-4D97-AF65-F5344CB8AC3E}">
        <p14:creationId xmlns:p14="http://schemas.microsoft.com/office/powerpoint/2010/main" val="221553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27228" y="1595450"/>
            <a:ext cx="6823881" cy="6687403"/>
          </a:xfrm>
          <a:prstGeom prst="rect">
            <a:avLst/>
          </a:prstGeom>
          <a:noFill/>
        </p:spPr>
        <p:txBody>
          <a:bodyPr wrap="square" rtlCol="0">
            <a:spAutoFit/>
          </a:bodyPr>
          <a:lstStyle/>
          <a:p>
            <a:endParaRPr lang="en-GB" dirty="0"/>
          </a:p>
        </p:txBody>
      </p:sp>
      <p:sp>
        <p:nvSpPr>
          <p:cNvPr id="5" name="Rectangle 3"/>
          <p:cNvSpPr>
            <a:spLocks noChangeArrowheads="1"/>
          </p:cNvSpPr>
          <p:nvPr/>
        </p:nvSpPr>
        <p:spPr bwMode="auto">
          <a:xfrm>
            <a:off x="251010" y="537946"/>
            <a:ext cx="941294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Table of Contents</a:t>
            </a:r>
            <a:endParaRPr kumimoji="0" lang="en-GB"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Chapter 1</a:t>
            </a:r>
            <a:endParaRPr kumimoji="0" lang="en-GB"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INTRODUCTION…………………………………………………………………………………………………1</a:t>
            </a:r>
            <a:endParaRPr kumimoji="0" lang="en-GB"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OBJECTIVES…………………………………………………………………………………………………..….2</a:t>
            </a:r>
            <a:endParaRPr kumimoji="0" lang="en-GB"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Chapter 2</a:t>
            </a:r>
            <a:endParaRPr kumimoji="0" lang="en-GB"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2.1 METHODOLOGY</a:t>
            </a:r>
            <a:endParaRPr kumimoji="0" lang="en-GB"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2.1.1 DISCARDED METHODOLOGIES……………………………………………………………………………..….3</a:t>
            </a:r>
            <a:endParaRPr kumimoji="0" lang="en-GB"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2.2.2 METHODOLOGY OF THE PROJECT…………………………………………………………………….………4</a:t>
            </a:r>
            <a:endParaRPr kumimoji="0" lang="en-GB"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Chapter 3</a:t>
            </a:r>
            <a:endParaRPr kumimoji="0" lang="en-GB"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3.1 EXISTING IMPLEMENTATIONS……………………………………………………………………………………5</a:t>
            </a:r>
            <a:endParaRPr kumimoji="0" lang="en-GB"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3.2IMPLEMENTATION OF THE PROJECT</a:t>
            </a:r>
            <a:endParaRPr kumimoji="0" lang="en-GB"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3.2.1 ALGORITHMS……………………………………………………………..…………………..…………………….6</a:t>
            </a:r>
            <a:endParaRPr kumimoji="0" lang="en-GB"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3.2.2 FLOWCHARTS…………………………………………………………………..………………………………….8</a:t>
            </a:r>
            <a:endParaRPr kumimoji="0" lang="en-GB"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3.2.3 ER DIAGRAM……………………………………………………………………...……………………….……….11</a:t>
            </a:r>
            <a:endParaRPr kumimoji="0" lang="en-GB"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3.2.4 FUNCTIONS USED…………………………………………………………………………………………………12</a:t>
            </a:r>
            <a:endParaRPr kumimoji="0" lang="en-GB"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3.2.5 SCREENSHOTS…………………………………………………………………..…………………………………13</a:t>
            </a:r>
            <a:endParaRPr kumimoji="0" lang="en-GB"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Chapter 4</a:t>
            </a:r>
            <a:endParaRPr kumimoji="0" lang="en-GB"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4.1 SUMMARY……………………………………………………………………………………………...………….15</a:t>
            </a:r>
            <a:endParaRPr kumimoji="0" lang="en-GB"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4.2 LIMITATIONS…………………………………………………………….………………………………………...16</a:t>
            </a:r>
            <a:endParaRPr kumimoji="0" lang="en-GB"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4.3 APPENDIX……………………………………………………………………………...…………………………...17</a:t>
            </a: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220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9433" y="0"/>
            <a:ext cx="7820167" cy="6740307"/>
          </a:xfrm>
          <a:prstGeom prst="rect">
            <a:avLst/>
          </a:prstGeom>
          <a:noFill/>
        </p:spPr>
        <p:txBody>
          <a:bodyPr wrap="square" rtlCol="0">
            <a:spAutoFit/>
          </a:bodyPr>
          <a:lstStyle/>
          <a:p>
            <a:r>
              <a:rPr lang="en-GB" b="1" dirty="0"/>
              <a:t>Chapter 1 </a:t>
            </a:r>
            <a:endParaRPr lang="en-GB" sz="800" dirty="0"/>
          </a:p>
          <a:p>
            <a:pPr lvl="1"/>
            <a:r>
              <a:rPr lang="en-GB" b="1" dirty="0"/>
              <a:t>INTRODUCTION</a:t>
            </a:r>
            <a:endParaRPr lang="en-GB" sz="1050" dirty="0"/>
          </a:p>
          <a:p>
            <a:r>
              <a:rPr lang="en-GB" dirty="0" err="1"/>
              <a:t>Pokhara</a:t>
            </a:r>
            <a:r>
              <a:rPr lang="en-GB" dirty="0"/>
              <a:t>, the tourist-hub of Nepal, is on the verge of revolution in the tourism sector. New strategies like airplane-restaurant, water-ball, zip-flyer, bungee-jump and many more are challenging the rudimentary methods of attracting the tourists, may it be domestic or international. And with this, the demand for the accommodation services has also been up to the par. The number of tourists, and the hotels and resorts accommodating them are all-time high at the moment. To match this, several hotels in </a:t>
            </a:r>
            <a:r>
              <a:rPr lang="en-GB" dirty="0" err="1"/>
              <a:t>Pokhara</a:t>
            </a:r>
            <a:r>
              <a:rPr lang="en-GB" dirty="0"/>
              <a:t> and the periphery have launched their websites so as to inform the tourists about their services while some have tried to include online reservation services as well. With the rise in tourism in </a:t>
            </a:r>
            <a:r>
              <a:rPr lang="en-GB" dirty="0" err="1"/>
              <a:t>Pokhara</a:t>
            </a:r>
            <a:r>
              <a:rPr lang="en-GB" dirty="0"/>
              <a:t> more than ever before, it has become essential to find a viable alternative to ‘On-Arrival Reservation and Payment System’ for the hotels and resorts.</a:t>
            </a:r>
            <a:endParaRPr lang="en-GB" sz="1200" dirty="0"/>
          </a:p>
          <a:p>
            <a:r>
              <a:rPr lang="en-GB" dirty="0"/>
              <a:t>Some well-known hotels in </a:t>
            </a:r>
            <a:r>
              <a:rPr lang="en-GB" dirty="0" err="1"/>
              <a:t>Pokhara</a:t>
            </a:r>
            <a:r>
              <a:rPr lang="en-GB" dirty="0"/>
              <a:t> have tried to maintain online reservation systems but only a handful have succeeded in implementing this idea as of the moment of literature survey done prior to this project development. Although many hotels and resorts tend to feature the online reservation system in their websites, they failed to do so when tested by the developers of this project. Apart from that, only one hotel included the online payment system but the user interface of the payment system seemed to be dull and full of error messages even at the front-end of the website</a:t>
            </a:r>
            <a:r>
              <a:rPr lang="en-GB" dirty="0" smtClean="0"/>
              <a:t>.</a:t>
            </a:r>
            <a:endParaRPr lang="en-GB" sz="1200" dirty="0"/>
          </a:p>
        </p:txBody>
      </p:sp>
    </p:spTree>
    <p:extLst>
      <p:ext uri="{BB962C8B-B14F-4D97-AF65-F5344CB8AC3E}">
        <p14:creationId xmlns:p14="http://schemas.microsoft.com/office/powerpoint/2010/main" val="1534142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922" y="232012"/>
            <a:ext cx="7738281" cy="2585323"/>
          </a:xfrm>
          <a:prstGeom prst="rect">
            <a:avLst/>
          </a:prstGeom>
          <a:noFill/>
        </p:spPr>
        <p:txBody>
          <a:bodyPr wrap="square" rtlCol="0">
            <a:spAutoFit/>
          </a:bodyPr>
          <a:lstStyle/>
          <a:p>
            <a:r>
              <a:rPr lang="en-GB" smtClean="0"/>
              <a:t>This project “HOTEL WEBSITE DEVELOPMENT WITH ONLINE ROOM RESERVATION AND PAYMENT SYSTEM” has come in light with the knowledge that the hotels in Pokhara and the periphery have failed to facilitate the clients with a proper website. The strategy adopted in this project is to develop a neat and clean hotel website that supports online room reservation and payment. This can be a crucial step in encouraging the guests to the respective hotels if this system is implemented by the hotels. With the increase in the number of hotels and resorts in recent times, this strategy can lead to a better arrival-rate of the guests. </a:t>
            </a:r>
            <a:endParaRPr lang="en-GB" sz="1200" dirty="0"/>
          </a:p>
        </p:txBody>
      </p:sp>
    </p:spTree>
    <p:extLst>
      <p:ext uri="{BB962C8B-B14F-4D97-AF65-F5344CB8AC3E}">
        <p14:creationId xmlns:p14="http://schemas.microsoft.com/office/powerpoint/2010/main" val="2424585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4275" y="245660"/>
            <a:ext cx="6796585" cy="1754326"/>
          </a:xfrm>
          <a:prstGeom prst="rect">
            <a:avLst/>
          </a:prstGeom>
          <a:noFill/>
        </p:spPr>
        <p:txBody>
          <a:bodyPr wrap="square" rtlCol="0">
            <a:spAutoFit/>
          </a:bodyPr>
          <a:lstStyle/>
          <a:p>
            <a:r>
              <a:rPr lang="en-GB" b="1" dirty="0"/>
              <a:t>1.2 OBJECTIVES</a:t>
            </a:r>
            <a:endParaRPr lang="en-GB" dirty="0"/>
          </a:p>
          <a:p>
            <a:pPr marL="285750" lvl="0" indent="-285750">
              <a:buFont typeface="Arial" panose="020B0604020202020204" pitchFamily="34" charset="0"/>
              <a:buChar char="•"/>
            </a:pPr>
            <a:r>
              <a:rPr lang="en-GB" dirty="0"/>
              <a:t>To develop an interactive hotel website.</a:t>
            </a:r>
          </a:p>
          <a:p>
            <a:pPr marL="285750" lvl="0" indent="-285750">
              <a:buFont typeface="Arial" panose="020B0604020202020204" pitchFamily="34" charset="0"/>
              <a:buChar char="•"/>
            </a:pPr>
            <a:r>
              <a:rPr lang="en-GB" dirty="0"/>
              <a:t>To integrate an online room reservation system with a dynamic database.</a:t>
            </a:r>
          </a:p>
          <a:p>
            <a:pPr marL="285750" lvl="0" indent="-285750">
              <a:buFont typeface="Arial" panose="020B0604020202020204" pitchFamily="34" charset="0"/>
              <a:buChar char="•"/>
            </a:pPr>
            <a:r>
              <a:rPr lang="en-GB" dirty="0"/>
              <a:t>To include an online payment system for advanced payments</a:t>
            </a:r>
            <a:r>
              <a:rPr lang="en-GB" dirty="0" smtClean="0"/>
              <a:t>.</a:t>
            </a:r>
            <a:endParaRPr lang="en-GB" dirty="0"/>
          </a:p>
        </p:txBody>
      </p:sp>
    </p:spTree>
    <p:extLst>
      <p:ext uri="{BB962C8B-B14F-4D97-AF65-F5344CB8AC3E}">
        <p14:creationId xmlns:p14="http://schemas.microsoft.com/office/powerpoint/2010/main" val="118883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9559" y="150126"/>
            <a:ext cx="7301552" cy="7017306"/>
          </a:xfrm>
          <a:prstGeom prst="rect">
            <a:avLst/>
          </a:prstGeom>
          <a:noFill/>
        </p:spPr>
        <p:txBody>
          <a:bodyPr wrap="square" rtlCol="0">
            <a:spAutoFit/>
          </a:bodyPr>
          <a:lstStyle/>
          <a:p>
            <a:r>
              <a:rPr lang="en-GB" b="1" dirty="0"/>
              <a:t>Chapter 2</a:t>
            </a:r>
            <a:endParaRPr lang="en-GB" dirty="0"/>
          </a:p>
          <a:p>
            <a:r>
              <a:rPr lang="en-GB" b="1" dirty="0"/>
              <a:t>2.1 METHODOLOGY</a:t>
            </a:r>
            <a:endParaRPr lang="en-GB" dirty="0"/>
          </a:p>
          <a:p>
            <a:r>
              <a:rPr lang="en-GB" b="1" dirty="0"/>
              <a:t>2.1.1 DISCARDED METHODOLOGIES</a:t>
            </a:r>
            <a:endParaRPr lang="en-GB" dirty="0"/>
          </a:p>
          <a:p>
            <a:r>
              <a:rPr lang="en-GB" dirty="0"/>
              <a:t>There were a handful number of methodologies that could have been adopted for the development of the project but were not chosen because of substantial reasons.</a:t>
            </a:r>
          </a:p>
          <a:p>
            <a:r>
              <a:rPr lang="en-GB" dirty="0"/>
              <a:t> </a:t>
            </a:r>
          </a:p>
          <a:p>
            <a:pPr lvl="0"/>
            <a:r>
              <a:rPr lang="en-GB" b="1" dirty="0"/>
              <a:t>Development of an application in Java</a:t>
            </a:r>
            <a:endParaRPr lang="en-GB" dirty="0"/>
          </a:p>
          <a:p>
            <a:r>
              <a:rPr lang="en-GB" dirty="0"/>
              <a:t>Java wasn’t used for the project because even though it supports android platform which is a used worldwide, it would be inefficient in light to the Windows OS and iOS  users.</a:t>
            </a:r>
          </a:p>
          <a:p>
            <a:pPr lvl="0"/>
            <a:r>
              <a:rPr lang="en-GB" b="1" dirty="0"/>
              <a:t> Online transaction based on e-</a:t>
            </a:r>
            <a:r>
              <a:rPr lang="en-GB" b="1" dirty="0" err="1"/>
              <a:t>Sewa</a:t>
            </a:r>
            <a:r>
              <a:rPr lang="en-GB" b="1" dirty="0"/>
              <a:t> or </a:t>
            </a:r>
            <a:r>
              <a:rPr lang="en-GB" b="1" dirty="0" err="1"/>
              <a:t>iPay</a:t>
            </a:r>
            <a:endParaRPr lang="en-GB" dirty="0"/>
          </a:p>
          <a:p>
            <a:r>
              <a:rPr lang="en-GB" dirty="0"/>
              <a:t>These online transaction services were not taken for reference since they didn't have open-source policy and also their method was tedious.</a:t>
            </a:r>
          </a:p>
          <a:p>
            <a:pPr lvl="0"/>
            <a:r>
              <a:rPr lang="en-GB" b="1" dirty="0"/>
              <a:t>Development of a website using templates from Bootstrap</a:t>
            </a:r>
            <a:endParaRPr lang="en-GB" dirty="0"/>
          </a:p>
          <a:p>
            <a:r>
              <a:rPr lang="en-GB" dirty="0"/>
              <a:t>This method wasn't chosen because the aim of the project was to make the students as creative as possible and to encourage them to code and this method wouldn't work in the favour. </a:t>
            </a:r>
          </a:p>
          <a:p>
            <a:pPr lvl="0"/>
            <a:r>
              <a:rPr lang="en-GB" b="1" dirty="0"/>
              <a:t>Development in Objective C or C#</a:t>
            </a:r>
            <a:endParaRPr lang="en-GB" dirty="0"/>
          </a:p>
          <a:p>
            <a:r>
              <a:rPr lang="en-GB" dirty="0"/>
              <a:t>This method wasn't chosen because it either focused on iOS platform or on</a:t>
            </a:r>
          </a:p>
          <a:p>
            <a:r>
              <a:rPr lang="en-GB" dirty="0"/>
              <a:t>Windows platform and the project was meant to be as generalized as possible so as to facilitate everyone from it. </a:t>
            </a:r>
          </a:p>
          <a:p>
            <a:endParaRPr lang="en-GB" dirty="0"/>
          </a:p>
        </p:txBody>
      </p:sp>
    </p:spTree>
    <p:extLst>
      <p:ext uri="{BB962C8B-B14F-4D97-AF65-F5344CB8AC3E}">
        <p14:creationId xmlns:p14="http://schemas.microsoft.com/office/powerpoint/2010/main" val="3270502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546" y="0"/>
            <a:ext cx="8284191" cy="7294305"/>
          </a:xfrm>
          <a:prstGeom prst="rect">
            <a:avLst/>
          </a:prstGeom>
          <a:noFill/>
        </p:spPr>
        <p:txBody>
          <a:bodyPr wrap="square" rtlCol="0">
            <a:spAutoFit/>
          </a:bodyPr>
          <a:lstStyle/>
          <a:p>
            <a:r>
              <a:rPr lang="en-GB" b="1" dirty="0"/>
              <a:t>2.1.2 </a:t>
            </a:r>
            <a:r>
              <a:rPr lang="en-GB" b="1" dirty="0" smtClean="0"/>
              <a:t>METHODOLOGY OF THE PROJECT</a:t>
            </a:r>
            <a:endParaRPr lang="en-GB" dirty="0" smtClean="0"/>
          </a:p>
          <a:p>
            <a:r>
              <a:rPr lang="en-GB" dirty="0"/>
              <a:t> </a:t>
            </a:r>
          </a:p>
          <a:p>
            <a:r>
              <a:rPr lang="en-GB" dirty="0"/>
              <a:t>The aim of this project was to develop a system that could handle and manage the activities involved in a hotel in an efficient and reliable way such that any browser could access the service on any platform. On the basis of drawbacks and shortcomings identified in the existing hotel room reservation systems, the solutions have been provided for better management.</a:t>
            </a:r>
          </a:p>
          <a:p>
            <a:pPr lvl="0"/>
            <a:r>
              <a:rPr lang="en-GB" dirty="0"/>
              <a:t>Developers visited a few hotel and restaurants to understand the existing system-architecture for online booking services. Some of them, for example, </a:t>
            </a:r>
            <a:r>
              <a:rPr lang="en-GB" dirty="0" err="1"/>
              <a:t>Rupakot</a:t>
            </a:r>
            <a:r>
              <a:rPr lang="en-GB" dirty="0"/>
              <a:t> Resort, has an online reservation system that might lead to online fraud.</a:t>
            </a:r>
          </a:p>
          <a:p>
            <a:pPr marL="285750" lvl="0" indent="-285750">
              <a:buFont typeface="Arial" panose="020B0604020202020204" pitchFamily="34" charset="0"/>
              <a:buChar char="•"/>
            </a:pPr>
            <a:r>
              <a:rPr lang="en-GB" dirty="0"/>
              <a:t>This project uses a number of languages like HTML, CSS, PHP, MySQL and JavaScript.</a:t>
            </a:r>
          </a:p>
          <a:p>
            <a:pPr marL="285750" lvl="0" indent="-285750">
              <a:buFont typeface="Arial" panose="020B0604020202020204" pitchFamily="34" charset="0"/>
              <a:buChar char="•"/>
            </a:pPr>
            <a:r>
              <a:rPr lang="en-GB" dirty="0"/>
              <a:t>HTML, CSS JavaScript have been used the front end programming.</a:t>
            </a:r>
          </a:p>
          <a:p>
            <a:pPr marL="285750" lvl="0" indent="-285750">
              <a:buFont typeface="Arial" panose="020B0604020202020204" pitchFamily="34" charset="0"/>
              <a:buChar char="•"/>
            </a:pPr>
            <a:r>
              <a:rPr lang="en-GB" dirty="0"/>
              <a:t>PHP is the scripting language i.e., the language that reacts only when an event is triggered.</a:t>
            </a:r>
          </a:p>
          <a:p>
            <a:pPr marL="285750" lvl="0" indent="-285750">
              <a:buFont typeface="Arial" panose="020B0604020202020204" pitchFamily="34" charset="0"/>
              <a:buChar char="•"/>
            </a:pPr>
            <a:r>
              <a:rPr lang="en-GB" dirty="0"/>
              <a:t>MySQL has been used for the database.</a:t>
            </a:r>
          </a:p>
          <a:p>
            <a:pPr marL="285750" lvl="0" indent="-285750">
              <a:buFont typeface="Arial" panose="020B0604020202020204" pitchFamily="34" charset="0"/>
              <a:buChar char="•"/>
            </a:pPr>
            <a:r>
              <a:rPr lang="en-GB" dirty="0"/>
              <a:t>MySQL server has been used.</a:t>
            </a:r>
          </a:p>
          <a:p>
            <a:pPr marL="285750" lvl="0" indent="-285750">
              <a:buFont typeface="Arial" panose="020B0604020202020204" pitchFamily="34" charset="0"/>
              <a:buChar char="•"/>
            </a:pPr>
            <a:r>
              <a:rPr lang="en-GB" dirty="0" err="1"/>
              <a:t>Paypal</a:t>
            </a:r>
            <a:r>
              <a:rPr lang="en-GB" dirty="0"/>
              <a:t> Sandbox Environment has been used for online transaction.</a:t>
            </a:r>
          </a:p>
          <a:p>
            <a:pPr marL="285750" lvl="0" indent="-285750">
              <a:buFont typeface="Arial" panose="020B0604020202020204" pitchFamily="34" charset="0"/>
              <a:buChar char="•"/>
            </a:pPr>
            <a:r>
              <a:rPr lang="en-GB" dirty="0"/>
              <a:t>No templates like Bootstraps have been used for the development of this project.</a:t>
            </a:r>
          </a:p>
          <a:p>
            <a:pPr marL="285750" lvl="0" indent="-285750">
              <a:buFont typeface="Arial" panose="020B0604020202020204" pitchFamily="34" charset="0"/>
              <a:buChar char="•"/>
            </a:pPr>
            <a:r>
              <a:rPr lang="en-GB" dirty="0"/>
              <a:t>The logo and the social-network site accounts used are authentic and have no copyright </a:t>
            </a:r>
            <a:r>
              <a:rPr lang="en-GB" dirty="0" smtClean="0"/>
              <a:t>issues. Most </a:t>
            </a:r>
            <a:r>
              <a:rPr lang="en-GB" dirty="0"/>
              <a:t>of the images used in the project were captured by the developers during field visit at different hotels while some were randomly taken from the internet and the developers hold no credit.</a:t>
            </a:r>
          </a:p>
          <a:p>
            <a:endParaRPr lang="en-GB" dirty="0"/>
          </a:p>
        </p:txBody>
      </p:sp>
    </p:spTree>
    <p:extLst>
      <p:ext uri="{BB962C8B-B14F-4D97-AF65-F5344CB8AC3E}">
        <p14:creationId xmlns:p14="http://schemas.microsoft.com/office/powerpoint/2010/main" val="11382611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5092" y="423081"/>
            <a:ext cx="8106770" cy="3970318"/>
          </a:xfrm>
          <a:prstGeom prst="rect">
            <a:avLst/>
          </a:prstGeom>
          <a:noFill/>
        </p:spPr>
        <p:txBody>
          <a:bodyPr wrap="square" rtlCol="0">
            <a:spAutoFit/>
          </a:bodyPr>
          <a:lstStyle/>
          <a:p>
            <a:r>
              <a:rPr lang="en-GB" b="1" dirty="0"/>
              <a:t>Chapter 3</a:t>
            </a:r>
            <a:endParaRPr lang="en-GB" dirty="0"/>
          </a:p>
          <a:p>
            <a:r>
              <a:rPr lang="en-GB" b="1" dirty="0"/>
              <a:t>3.1.1 IMPLEMENTATION</a:t>
            </a:r>
            <a:endParaRPr lang="en-GB" dirty="0"/>
          </a:p>
          <a:p>
            <a:r>
              <a:rPr lang="en-GB" dirty="0"/>
              <a:t>	</a:t>
            </a:r>
            <a:r>
              <a:rPr lang="en-GB" b="1" dirty="0"/>
              <a:t>3.1.1 Existing Implementations</a:t>
            </a:r>
            <a:endParaRPr lang="en-GB" dirty="0"/>
          </a:p>
          <a:p>
            <a:r>
              <a:rPr lang="en-GB" dirty="0"/>
              <a:t>Several hotel websites do not have a working online reservation system, let alone the payment system. Those which managed to feature the reservation system have now been non-functional as found on their websites.</a:t>
            </a:r>
          </a:p>
          <a:p>
            <a:r>
              <a:rPr lang="en-GB" dirty="0" err="1"/>
              <a:t>Rupakot</a:t>
            </a:r>
            <a:r>
              <a:rPr lang="en-GB" dirty="0"/>
              <a:t> Resort </a:t>
            </a:r>
            <a:r>
              <a:rPr lang="en-GB" dirty="0" err="1"/>
              <a:t>Pvt.</a:t>
            </a:r>
            <a:r>
              <a:rPr lang="en-GB" dirty="0"/>
              <a:t>  Ltd., </a:t>
            </a:r>
            <a:r>
              <a:rPr lang="en-GB" dirty="0" err="1"/>
              <a:t>Rupakot</a:t>
            </a:r>
            <a:r>
              <a:rPr lang="en-GB" dirty="0"/>
              <a:t> has an online reservation system that doesn’t work.</a:t>
            </a:r>
            <a:r>
              <a:rPr lang="en-GB" baseline="-25000" dirty="0"/>
              <a:t>[1]</a:t>
            </a:r>
            <a:endParaRPr lang="en-GB" dirty="0"/>
          </a:p>
          <a:p>
            <a:r>
              <a:rPr lang="en-GB" dirty="0" err="1"/>
              <a:t>Fewa</a:t>
            </a:r>
            <a:r>
              <a:rPr lang="en-GB" dirty="0"/>
              <a:t> Prince Hotel, </a:t>
            </a:r>
            <a:r>
              <a:rPr lang="en-GB" dirty="0" err="1"/>
              <a:t>Pokhara</a:t>
            </a:r>
            <a:r>
              <a:rPr lang="en-GB" dirty="0"/>
              <a:t> features an online reservation system that for some reason doesn’t let the clients select date prior to 2003.</a:t>
            </a:r>
            <a:r>
              <a:rPr lang="en-GB" baseline="-25000" dirty="0"/>
              <a:t>[2]</a:t>
            </a:r>
            <a:endParaRPr lang="en-GB" dirty="0"/>
          </a:p>
          <a:p>
            <a:r>
              <a:rPr lang="en-GB" dirty="0"/>
              <a:t>Fishtail Lodge, </a:t>
            </a:r>
            <a:r>
              <a:rPr lang="en-GB" dirty="0" err="1"/>
              <a:t>Pokhara</a:t>
            </a:r>
            <a:r>
              <a:rPr lang="en-GB" dirty="0"/>
              <a:t> has managed to include an online reservation and payment system but has scripting-language error messages in the user interface.</a:t>
            </a:r>
            <a:r>
              <a:rPr lang="en-GB" baseline="-25000" dirty="0"/>
              <a:t>[3]</a:t>
            </a:r>
            <a:endParaRPr lang="en-GB" dirty="0"/>
          </a:p>
          <a:p>
            <a:endParaRPr lang="en-GB" dirty="0"/>
          </a:p>
        </p:txBody>
      </p:sp>
    </p:spTree>
    <p:extLst>
      <p:ext uri="{BB962C8B-B14F-4D97-AF65-F5344CB8AC3E}">
        <p14:creationId xmlns:p14="http://schemas.microsoft.com/office/powerpoint/2010/main" val="39981636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111</TotalTime>
  <Words>1142</Words>
  <Application>Microsoft Office PowerPoint</Application>
  <PresentationFormat>Widescreen</PresentationFormat>
  <Paragraphs>200</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Mangal</vt:lpstr>
      <vt:lpstr>Times New Roman</vt:lpstr>
      <vt:lpstr>Trebuchet MS</vt:lpstr>
      <vt:lpstr>Wingdings 2</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Shadow Storm</dc:creator>
  <cp:lastModifiedBy>Shadow Storm</cp:lastModifiedBy>
  <cp:revision>14</cp:revision>
  <dcterms:created xsi:type="dcterms:W3CDTF">2015-09-10T01:51:17Z</dcterms:created>
  <dcterms:modified xsi:type="dcterms:W3CDTF">2015-09-10T03:44:32Z</dcterms:modified>
</cp:coreProperties>
</file>