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74"/>
  </p:notesMasterIdLst>
  <p:handoutMasterIdLst>
    <p:handoutMasterId r:id="rId75"/>
  </p:handoutMasterIdLst>
  <p:sldIdLst>
    <p:sldId id="287" r:id="rId2"/>
    <p:sldId id="288" r:id="rId3"/>
    <p:sldId id="292" r:id="rId4"/>
    <p:sldId id="300" r:id="rId5"/>
    <p:sldId id="301" r:id="rId6"/>
    <p:sldId id="302" r:id="rId7"/>
    <p:sldId id="296" r:id="rId8"/>
    <p:sldId id="303" r:id="rId9"/>
    <p:sldId id="299" r:id="rId10"/>
    <p:sldId id="304" r:id="rId11"/>
    <p:sldId id="305" r:id="rId12"/>
    <p:sldId id="306" r:id="rId13"/>
    <p:sldId id="307" r:id="rId14"/>
    <p:sldId id="308"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 id="324" r:id="rId30"/>
    <p:sldId id="325" r:id="rId31"/>
    <p:sldId id="326" r:id="rId32"/>
    <p:sldId id="327" r:id="rId33"/>
    <p:sldId id="328" r:id="rId34"/>
    <p:sldId id="329" r:id="rId35"/>
    <p:sldId id="330" r:id="rId36"/>
    <p:sldId id="331" r:id="rId37"/>
    <p:sldId id="332" r:id="rId38"/>
    <p:sldId id="333" r:id="rId39"/>
    <p:sldId id="334" r:id="rId40"/>
    <p:sldId id="335" r:id="rId41"/>
    <p:sldId id="336" r:id="rId42"/>
    <p:sldId id="337" r:id="rId43"/>
    <p:sldId id="338" r:id="rId44"/>
    <p:sldId id="339" r:id="rId45"/>
    <p:sldId id="340" r:id="rId46"/>
    <p:sldId id="341" r:id="rId47"/>
    <p:sldId id="342" r:id="rId48"/>
    <p:sldId id="343" r:id="rId49"/>
    <p:sldId id="344" r:id="rId50"/>
    <p:sldId id="345" r:id="rId51"/>
    <p:sldId id="346" r:id="rId52"/>
    <p:sldId id="347" r:id="rId53"/>
    <p:sldId id="348" r:id="rId54"/>
    <p:sldId id="349" r:id="rId55"/>
    <p:sldId id="350" r:id="rId56"/>
    <p:sldId id="351" r:id="rId57"/>
    <p:sldId id="352" r:id="rId58"/>
    <p:sldId id="353" r:id="rId59"/>
    <p:sldId id="354" r:id="rId60"/>
    <p:sldId id="355" r:id="rId61"/>
    <p:sldId id="356" r:id="rId62"/>
    <p:sldId id="357" r:id="rId63"/>
    <p:sldId id="358" r:id="rId64"/>
    <p:sldId id="359" r:id="rId65"/>
    <p:sldId id="360" r:id="rId66"/>
    <p:sldId id="361" r:id="rId67"/>
    <p:sldId id="362" r:id="rId68"/>
    <p:sldId id="363" r:id="rId69"/>
    <p:sldId id="364" r:id="rId70"/>
    <p:sldId id="365" r:id="rId71"/>
    <p:sldId id="366" r:id="rId72"/>
    <p:sldId id="367"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autoAdjust="0"/>
  </p:normalViewPr>
  <p:slideViewPr>
    <p:cSldViewPr snapToGrid="0">
      <p:cViewPr varScale="1">
        <p:scale>
          <a:sx n="73" d="100"/>
          <a:sy n="73" d="100"/>
        </p:scale>
        <p:origin x="618"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5297E5-89C1-4417-AA89-467F5B449DF1}" type="datetimeFigureOut">
              <a:rPr lang="en-US" smtClean="0"/>
              <a:pPr/>
              <a:t>10/1/2020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A2ED2E-75C2-4E88-8FC5-79F224EAA7B9}" type="slidenum">
              <a:rPr lang="en-US" smtClean="0"/>
              <a:pPr/>
              <a:t>‹#›</a:t>
            </a:fld>
            <a:endParaRPr lang="en-US"/>
          </a:p>
        </p:txBody>
      </p:sp>
    </p:spTree>
    <p:extLst>
      <p:ext uri="{BB962C8B-B14F-4D97-AF65-F5344CB8AC3E}">
        <p14:creationId xmlns:p14="http://schemas.microsoft.com/office/powerpoint/2010/main" val="12894754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4C3B83-AC1D-474D-868B-26870867D8AF}" type="datetimeFigureOut">
              <a:rPr lang="en-US" smtClean="0"/>
              <a:pPr/>
              <a:t>10/1/2020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ADAC80-5FE1-403F-A402-5A9E176A0138}" type="slidenum">
              <a:rPr lang="en-US" smtClean="0"/>
              <a:pPr/>
              <a:t>‹#›</a:t>
            </a:fld>
            <a:endParaRPr lang="en-US"/>
          </a:p>
        </p:txBody>
      </p:sp>
    </p:spTree>
    <p:extLst>
      <p:ext uri="{BB962C8B-B14F-4D97-AF65-F5344CB8AC3E}">
        <p14:creationId xmlns:p14="http://schemas.microsoft.com/office/powerpoint/2010/main" val="316067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AC5B650-8816-42C3-8EF0-30E163DF52E8}" type="datetime1">
              <a:rPr lang="en-US" smtClean="0"/>
              <a:pPr/>
              <a:t>10/1/2020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Lahore Garrison University</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90705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6CCC28E-F0F4-4063-AADC-DE104B465922}" type="datetime1">
              <a:rPr lang="en-US" smtClean="0"/>
              <a:pPr/>
              <a:t>10/1/2020</a:t>
            </a:fld>
            <a:endParaRPr lang="en-US" dirty="0"/>
          </a:p>
        </p:txBody>
      </p:sp>
      <p:sp>
        <p:nvSpPr>
          <p:cNvPr id="6" name="Footer Placeholder 5"/>
          <p:cNvSpPr>
            <a:spLocks noGrp="1"/>
          </p:cNvSpPr>
          <p:nvPr>
            <p:ph type="ftr" sz="quarter" idx="11"/>
          </p:nvPr>
        </p:nvSpPr>
        <p:spPr/>
        <p:txBody>
          <a:bodyPr/>
          <a:lstStyle/>
          <a:p>
            <a:r>
              <a:rPr lang="en-US"/>
              <a:t>Lahore Garrison University</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87521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2930C71-333C-438C-9250-246C796A955F}" type="datetime1">
              <a:rPr lang="en-US" smtClean="0"/>
              <a:pPr/>
              <a:t>10/1/2020</a:t>
            </a:fld>
            <a:endParaRPr lang="en-US" dirty="0"/>
          </a:p>
        </p:txBody>
      </p:sp>
      <p:sp>
        <p:nvSpPr>
          <p:cNvPr id="5" name="Footer Placeholder 4"/>
          <p:cNvSpPr>
            <a:spLocks noGrp="1"/>
          </p:cNvSpPr>
          <p:nvPr>
            <p:ph type="ftr" sz="quarter" idx="11"/>
          </p:nvPr>
        </p:nvSpPr>
        <p:spPr/>
        <p:txBody>
          <a:bodyPr/>
          <a:lstStyle/>
          <a:p>
            <a:r>
              <a:rPr lang="en-US"/>
              <a:t>Lahore Garrison University</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32482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3FA4875-1329-4AB2-A676-1B060A63A764}" type="datetime1">
              <a:rPr lang="en-US" smtClean="0"/>
              <a:pPr/>
              <a:t>10/1/2020</a:t>
            </a:fld>
            <a:endParaRPr lang="en-US" dirty="0"/>
          </a:p>
        </p:txBody>
      </p:sp>
      <p:sp>
        <p:nvSpPr>
          <p:cNvPr id="5" name="Footer Placeholder 4"/>
          <p:cNvSpPr>
            <a:spLocks noGrp="1"/>
          </p:cNvSpPr>
          <p:nvPr>
            <p:ph type="ftr" sz="quarter" idx="11"/>
          </p:nvPr>
        </p:nvSpPr>
        <p:spPr/>
        <p:txBody>
          <a:bodyPr/>
          <a:lstStyle/>
          <a:p>
            <a:r>
              <a:rPr lang="en-US"/>
              <a:t>Lahore Garrison University</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79302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CA9ABD-EFDF-454F-912E-309E71D34556}" type="datetime1">
              <a:rPr lang="en-US" smtClean="0"/>
              <a:pPr/>
              <a:t>10/1/2020</a:t>
            </a:fld>
            <a:endParaRPr lang="en-US" dirty="0"/>
          </a:p>
        </p:txBody>
      </p:sp>
      <p:sp>
        <p:nvSpPr>
          <p:cNvPr id="5" name="Footer Placeholder 4"/>
          <p:cNvSpPr>
            <a:spLocks noGrp="1"/>
          </p:cNvSpPr>
          <p:nvPr>
            <p:ph type="ftr" sz="quarter" idx="11"/>
          </p:nvPr>
        </p:nvSpPr>
        <p:spPr/>
        <p:txBody>
          <a:bodyPr/>
          <a:lstStyle/>
          <a:p>
            <a:r>
              <a:rPr lang="en-US"/>
              <a:t>Lahore Garrison University</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02358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ED9B10A-23E5-4520-B3FE-57CE3B6F4E32}" type="datetime1">
              <a:rPr lang="en-US" smtClean="0"/>
              <a:pPr/>
              <a:t>10/1/2020</a:t>
            </a:fld>
            <a:endParaRPr lang="en-US" dirty="0"/>
          </a:p>
        </p:txBody>
      </p:sp>
      <p:sp>
        <p:nvSpPr>
          <p:cNvPr id="8" name="Footer Placeholder 7"/>
          <p:cNvSpPr>
            <a:spLocks noGrp="1"/>
          </p:cNvSpPr>
          <p:nvPr>
            <p:ph type="ftr" sz="quarter" idx="11"/>
          </p:nvPr>
        </p:nvSpPr>
        <p:spPr/>
        <p:txBody>
          <a:bodyPr/>
          <a:lstStyle/>
          <a:p>
            <a:r>
              <a:rPr lang="en-US"/>
              <a:t>Lahore Garrison University</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0101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4F88A3B-5669-4AEA-8B76-4960D73FB7A1}" type="datetime1">
              <a:rPr lang="en-US" smtClean="0"/>
              <a:pPr/>
              <a:t>10/1/2020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a:t>Lahore Garrison University</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520038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3F3BC7A-B023-4AEB-BD9F-5EBC66F0E730}" type="datetime1">
              <a:rPr lang="en-US" smtClean="0"/>
              <a:pPr/>
              <a:t>10/1/2020</a:t>
            </a:fld>
            <a:endParaRPr lang="en-US" dirty="0"/>
          </a:p>
        </p:txBody>
      </p:sp>
      <p:sp>
        <p:nvSpPr>
          <p:cNvPr id="5" name="Footer Placeholder 4"/>
          <p:cNvSpPr>
            <a:spLocks noGrp="1"/>
          </p:cNvSpPr>
          <p:nvPr>
            <p:ph type="ftr" sz="quarter" idx="11"/>
          </p:nvPr>
        </p:nvSpPr>
        <p:spPr/>
        <p:txBody>
          <a:bodyPr/>
          <a:lstStyle/>
          <a:p>
            <a:r>
              <a:rPr lang="en-US"/>
              <a:t>Lahore Garrison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131808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B182B86-49D9-4EB2-948B-D7421FC269D9}" type="datetime1">
              <a:rPr lang="en-US" smtClean="0"/>
              <a:pPr/>
              <a:t>10/1/2020</a:t>
            </a:fld>
            <a:endParaRPr lang="en-US" dirty="0"/>
          </a:p>
        </p:txBody>
      </p:sp>
      <p:sp>
        <p:nvSpPr>
          <p:cNvPr id="5" name="Footer Placeholder 4"/>
          <p:cNvSpPr>
            <a:spLocks noGrp="1"/>
          </p:cNvSpPr>
          <p:nvPr>
            <p:ph type="ftr" sz="quarter" idx="11"/>
          </p:nvPr>
        </p:nvSpPr>
        <p:spPr/>
        <p:txBody>
          <a:bodyPr/>
          <a:lstStyle/>
          <a:p>
            <a:r>
              <a:rPr lang="en-US"/>
              <a:t>Lahore Garrison University</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12740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8BE047-3773-45E5-966B-988073A5474F}" type="datetime1">
              <a:rPr lang="en-US" smtClean="0"/>
              <a:pPr/>
              <a:t>10/1/2020</a:t>
            </a:fld>
            <a:endParaRPr lang="en-US" dirty="0"/>
          </a:p>
        </p:txBody>
      </p:sp>
      <p:sp>
        <p:nvSpPr>
          <p:cNvPr id="5" name="Footer Placeholder 4"/>
          <p:cNvSpPr>
            <a:spLocks noGrp="1"/>
          </p:cNvSpPr>
          <p:nvPr>
            <p:ph type="ftr" sz="quarter" idx="11"/>
          </p:nvPr>
        </p:nvSpPr>
        <p:spPr/>
        <p:txBody>
          <a:bodyPr/>
          <a:lstStyle/>
          <a:p>
            <a:r>
              <a:rPr lang="en-US"/>
              <a:t>Lahore Garrison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8823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587909-C642-4414-B11F-A8CF8DFE0EF0}" type="datetime1">
              <a:rPr lang="en-US" smtClean="0"/>
              <a:pPr/>
              <a:t>10/1/2020</a:t>
            </a:fld>
            <a:endParaRPr lang="en-US" dirty="0"/>
          </a:p>
        </p:txBody>
      </p:sp>
      <p:sp>
        <p:nvSpPr>
          <p:cNvPr id="5" name="Footer Placeholder 4"/>
          <p:cNvSpPr>
            <a:spLocks noGrp="1"/>
          </p:cNvSpPr>
          <p:nvPr>
            <p:ph type="ftr" sz="quarter" idx="11"/>
          </p:nvPr>
        </p:nvSpPr>
        <p:spPr/>
        <p:txBody>
          <a:bodyPr/>
          <a:lstStyle/>
          <a:p>
            <a:r>
              <a:rPr lang="en-US"/>
              <a:t>Lahore Garrison University</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6412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810CC1-004C-4FE0-84B1-E86ABC4ED7F6}" type="datetime1">
              <a:rPr lang="en-US" smtClean="0"/>
              <a:pPr/>
              <a:t>10/1/2020</a:t>
            </a:fld>
            <a:endParaRPr lang="en-US" dirty="0"/>
          </a:p>
        </p:txBody>
      </p:sp>
      <p:sp>
        <p:nvSpPr>
          <p:cNvPr id="6" name="Footer Placeholder 5"/>
          <p:cNvSpPr>
            <a:spLocks noGrp="1"/>
          </p:cNvSpPr>
          <p:nvPr>
            <p:ph type="ftr" sz="quarter" idx="11"/>
          </p:nvPr>
        </p:nvSpPr>
        <p:spPr/>
        <p:txBody>
          <a:bodyPr/>
          <a:lstStyle/>
          <a:p>
            <a:r>
              <a:rPr lang="en-US"/>
              <a:t>Lahore Garrison University</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72740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9D19F3-1C5B-4055-BCAC-BBDDC4DEEA3F}" type="datetime1">
              <a:rPr lang="en-US" smtClean="0"/>
              <a:pPr/>
              <a:t>10/1/2020</a:t>
            </a:fld>
            <a:endParaRPr lang="en-US" dirty="0"/>
          </a:p>
        </p:txBody>
      </p:sp>
      <p:sp>
        <p:nvSpPr>
          <p:cNvPr id="8" name="Footer Placeholder 7"/>
          <p:cNvSpPr>
            <a:spLocks noGrp="1"/>
          </p:cNvSpPr>
          <p:nvPr>
            <p:ph type="ftr" sz="quarter" idx="11"/>
          </p:nvPr>
        </p:nvSpPr>
        <p:spPr/>
        <p:txBody>
          <a:bodyPr/>
          <a:lstStyle/>
          <a:p>
            <a:r>
              <a:rPr lang="en-US"/>
              <a:t>Lahore Garrison University</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36449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DB0424-A200-43DA-9D6A-1B0D172F5DE3}" type="datetime1">
              <a:rPr lang="en-US" smtClean="0"/>
              <a:pPr/>
              <a:t>10/1/2020</a:t>
            </a:fld>
            <a:endParaRPr lang="en-US" dirty="0"/>
          </a:p>
        </p:txBody>
      </p:sp>
      <p:sp>
        <p:nvSpPr>
          <p:cNvPr id="4" name="Footer Placeholder 3"/>
          <p:cNvSpPr>
            <a:spLocks noGrp="1"/>
          </p:cNvSpPr>
          <p:nvPr>
            <p:ph type="ftr" sz="quarter" idx="11"/>
          </p:nvPr>
        </p:nvSpPr>
        <p:spPr/>
        <p:txBody>
          <a:bodyPr/>
          <a:lstStyle/>
          <a:p>
            <a:r>
              <a:rPr lang="en-US"/>
              <a:t>Lahore Garrison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43015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67AD50-B43A-4DDF-9132-E3DC51C6F05F}" type="datetime1">
              <a:rPr lang="en-US" smtClean="0"/>
              <a:pPr/>
              <a:t>10/1/2020</a:t>
            </a:fld>
            <a:endParaRPr lang="en-US" dirty="0"/>
          </a:p>
        </p:txBody>
      </p:sp>
      <p:sp>
        <p:nvSpPr>
          <p:cNvPr id="3" name="Footer Placeholder 2"/>
          <p:cNvSpPr>
            <a:spLocks noGrp="1"/>
          </p:cNvSpPr>
          <p:nvPr>
            <p:ph type="ftr" sz="quarter" idx="11"/>
          </p:nvPr>
        </p:nvSpPr>
        <p:spPr/>
        <p:txBody>
          <a:bodyPr/>
          <a:lstStyle/>
          <a:p>
            <a:r>
              <a:rPr lang="en-US"/>
              <a:t>Lahore Garrison University</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84966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1818B07-F9BF-4D2B-8B61-215FF867865D}" type="datetime1">
              <a:rPr lang="en-US" smtClean="0"/>
              <a:pPr/>
              <a:t>10/1/2020</a:t>
            </a:fld>
            <a:endParaRPr lang="en-US" dirty="0"/>
          </a:p>
        </p:txBody>
      </p:sp>
      <p:sp>
        <p:nvSpPr>
          <p:cNvPr id="6" name="Footer Placeholder 5"/>
          <p:cNvSpPr>
            <a:spLocks noGrp="1"/>
          </p:cNvSpPr>
          <p:nvPr>
            <p:ph type="ftr" sz="quarter" idx="11"/>
          </p:nvPr>
        </p:nvSpPr>
        <p:spPr/>
        <p:txBody>
          <a:bodyPr/>
          <a:lstStyle/>
          <a:p>
            <a:r>
              <a:rPr lang="en-US"/>
              <a:t>Lahore Garrison University</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62228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B974454-0F83-4EB3-8E87-E295CD086B3D}" type="datetime1">
              <a:rPr lang="en-US" smtClean="0"/>
              <a:pPr/>
              <a:t>10/1/2020</a:t>
            </a:fld>
            <a:endParaRPr lang="en-US" dirty="0"/>
          </a:p>
        </p:txBody>
      </p:sp>
      <p:sp>
        <p:nvSpPr>
          <p:cNvPr id="6" name="Footer Placeholder 5"/>
          <p:cNvSpPr>
            <a:spLocks noGrp="1"/>
          </p:cNvSpPr>
          <p:nvPr>
            <p:ph type="ftr" sz="quarter" idx="11"/>
          </p:nvPr>
        </p:nvSpPr>
        <p:spPr/>
        <p:txBody>
          <a:bodyPr/>
          <a:lstStyle/>
          <a:p>
            <a:r>
              <a:rPr lang="en-US"/>
              <a:t>Lahore Garrison University</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00622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8215BCA-3392-4784-8CFB-E30C01C9FD34}" type="datetime1">
              <a:rPr lang="en-US" smtClean="0"/>
              <a:pPr/>
              <a:t>10/1/2020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Lahore Garrison University</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8217658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3440" y="2099945"/>
            <a:ext cx="9700895" cy="2677795"/>
          </a:xfrm>
        </p:spPr>
        <p:txBody>
          <a:bodyPr>
            <a:normAutofit fontScale="90000"/>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sz="5300" dirty="0" smtClean="0"/>
              <a:t>CSC- 362  </a:t>
            </a:r>
            <a:r>
              <a:rPr lang="en-US" sz="4000" dirty="0" smtClean="0"/>
              <a:t>Computer </a:t>
            </a:r>
            <a:r>
              <a:rPr lang="en-US" sz="4000" dirty="0"/>
              <a:t>Networks</a:t>
            </a:r>
            <a:br>
              <a:rPr lang="en-US" sz="4000" dirty="0"/>
            </a:br>
            <a:r>
              <a:rPr lang="en-US" sz="4400" dirty="0"/>
              <a:t>					Week-1		</a:t>
            </a:r>
            <a:r>
              <a:rPr lang="en-US" sz="4400" dirty="0" smtClean="0"/>
              <a:t>Lecture-1&amp; 2</a:t>
            </a:r>
            <a:r>
              <a:rPr lang="en-US" sz="4400" dirty="0"/>
              <a:t/>
            </a:r>
            <a:br>
              <a:rPr lang="en-US" sz="4400" dirty="0"/>
            </a:br>
            <a:r>
              <a:rPr lang="en-US" sz="4400" dirty="0"/>
              <a:t>											</a:t>
            </a:r>
            <a:endParaRPr lang="en-US" sz="2800" dirty="0"/>
          </a:p>
        </p:txBody>
      </p:sp>
      <p:sp>
        <p:nvSpPr>
          <p:cNvPr id="3" name="Subtitle 2"/>
          <p:cNvSpPr>
            <a:spLocks noGrp="1"/>
          </p:cNvSpPr>
          <p:nvPr>
            <p:ph type="subTitle" idx="1"/>
          </p:nvPr>
        </p:nvSpPr>
        <p:spPr>
          <a:xfrm>
            <a:off x="1154955" y="4777380"/>
            <a:ext cx="9574518" cy="861420"/>
          </a:xfrm>
        </p:spPr>
        <p:txBody>
          <a:bodyPr>
            <a:normAutofit fontScale="97500"/>
          </a:bodyPr>
          <a:lstStyle/>
          <a:p>
            <a:pPr lvl="8" algn="r"/>
            <a:r>
              <a:rPr lang="en-US" dirty="0">
                <a:latin typeface="Arial" panose="020B0604020202020204" pitchFamily="34" charset="0"/>
                <a:cs typeface="Arial" panose="020B0604020202020204" pitchFamily="34" charset="0"/>
              </a:rPr>
              <a:t>									Prepared by:</a:t>
            </a:r>
          </a:p>
          <a:p>
            <a:pPr lvl="8" algn="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Mr. Attique Ur Rehman</a:t>
            </a:r>
            <a:endParaRPr lang="en-US"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a:t>Lahore Garrison University</a:t>
            </a:r>
          </a:p>
        </p:txBody>
      </p:sp>
      <p:sp>
        <p:nvSpPr>
          <p:cNvPr id="6" name="Slide Number Placeholder 5"/>
          <p:cNvSpPr>
            <a:spLocks noGrp="1"/>
          </p:cNvSpPr>
          <p:nvPr>
            <p:ph type="sldNum" sz="quarter" idx="12"/>
          </p:nvPr>
        </p:nvSpPr>
        <p:spPr/>
        <p:txBody>
          <a:bodyPr/>
          <a:lstStyle/>
          <a:p>
            <a:fld id="{8E9ED8F5-F0EE-4F30-BF79-1CB5FF8C36DA}" type="slidenum">
              <a:rPr lang="en-US" smtClean="0"/>
              <a:pPr/>
              <a:t>1</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 y="90351"/>
            <a:ext cx="1905000" cy="1905000"/>
          </a:xfrm>
          <a:prstGeom prst="rect">
            <a:avLst/>
          </a:prstGeom>
        </p:spPr>
      </p:pic>
    </p:spTree>
    <p:extLst>
      <p:ext uri="{BB962C8B-B14F-4D97-AF65-F5344CB8AC3E}">
        <p14:creationId xmlns:p14="http://schemas.microsoft.com/office/powerpoint/2010/main" val="39446330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939B7-2383-419C-87E3-643D1D229DD6}"/>
              </a:ext>
            </a:extLst>
          </p:cNvPr>
          <p:cNvSpPr>
            <a:spLocks noGrp="1"/>
          </p:cNvSpPr>
          <p:nvPr>
            <p:ph type="title"/>
          </p:nvPr>
        </p:nvSpPr>
        <p:spPr/>
        <p:txBody>
          <a:bodyPr/>
          <a:lstStyle/>
          <a:p>
            <a:r>
              <a:rPr lang="en-US" altLang="en-US" dirty="0">
                <a:solidFill>
                  <a:schemeClr val="bg1"/>
                </a:solidFill>
              </a:rPr>
              <a:t>Course Contents</a:t>
            </a:r>
            <a:endParaRPr lang="en-US" dirty="0"/>
          </a:p>
        </p:txBody>
      </p:sp>
      <p:sp>
        <p:nvSpPr>
          <p:cNvPr id="3" name="Content Placeholder 2">
            <a:extLst>
              <a:ext uri="{FF2B5EF4-FFF2-40B4-BE49-F238E27FC236}">
                <a16:creationId xmlns:a16="http://schemas.microsoft.com/office/drawing/2014/main" id="{744C3F8D-22FE-4642-AD2E-97265A44F10B}"/>
              </a:ext>
            </a:extLst>
          </p:cNvPr>
          <p:cNvSpPr>
            <a:spLocks noGrp="1"/>
          </p:cNvSpPr>
          <p:nvPr>
            <p:ph idx="1"/>
          </p:nvPr>
        </p:nvSpPr>
        <p:spPr/>
        <p:txBody>
          <a:bodyPr>
            <a:normAutofit lnSpcReduction="10000"/>
          </a:bodyPr>
          <a:lstStyle/>
          <a:p>
            <a:r>
              <a:rPr lang="en-US" altLang="en-US" sz="2200" dirty="0">
                <a:latin typeface="Times New Roman" panose="02020603050405020304" pitchFamily="18" charset="0"/>
              </a:rPr>
              <a:t>Multiple Access</a:t>
            </a:r>
          </a:p>
          <a:p>
            <a:pPr lvl="1"/>
            <a:r>
              <a:rPr lang="en-US" altLang="en-US" sz="1900" dirty="0">
                <a:latin typeface="Times New Roman" panose="02020603050405020304" pitchFamily="18" charset="0"/>
              </a:rPr>
              <a:t>Ethernet And FDDI</a:t>
            </a:r>
          </a:p>
          <a:p>
            <a:pPr lvl="1"/>
            <a:r>
              <a:rPr lang="en-US" altLang="en-US" sz="1900" dirty="0">
                <a:latin typeface="Times New Roman" panose="02020603050405020304" pitchFamily="18" charset="0"/>
              </a:rPr>
              <a:t>Packet switching</a:t>
            </a:r>
          </a:p>
          <a:p>
            <a:r>
              <a:rPr lang="en-US" altLang="en-US" sz="2200" dirty="0">
                <a:latin typeface="Times New Roman" panose="02020603050405020304" pitchFamily="18" charset="0"/>
              </a:rPr>
              <a:t>Circuit switching and packet switching</a:t>
            </a:r>
          </a:p>
          <a:p>
            <a:r>
              <a:rPr lang="en-US" altLang="en-US" sz="2200" dirty="0">
                <a:latin typeface="Times New Roman" panose="02020603050405020304" pitchFamily="18" charset="0"/>
              </a:rPr>
              <a:t>LAN technologies</a:t>
            </a:r>
          </a:p>
          <a:p>
            <a:r>
              <a:rPr lang="en-US" altLang="en-US" sz="2200" dirty="0">
                <a:latin typeface="Times New Roman" panose="02020603050405020304" pitchFamily="18" charset="0"/>
              </a:rPr>
              <a:t>Wireless networks</a:t>
            </a:r>
          </a:p>
          <a:p>
            <a:r>
              <a:rPr lang="en-US" altLang="en-US" sz="2200" dirty="0">
                <a:latin typeface="Times New Roman" panose="02020603050405020304" pitchFamily="18" charset="0"/>
              </a:rPr>
              <a:t>MAC addressing</a:t>
            </a:r>
          </a:p>
          <a:p>
            <a:r>
              <a:rPr lang="en-US" altLang="en-US" sz="2200" dirty="0">
                <a:latin typeface="Times New Roman" panose="02020603050405020304" pitchFamily="18" charset="0"/>
              </a:rPr>
              <a:t>Networking devices</a:t>
            </a:r>
          </a:p>
          <a:p>
            <a:endParaRPr lang="en-US" dirty="0"/>
          </a:p>
        </p:txBody>
      </p:sp>
      <p:sp>
        <p:nvSpPr>
          <p:cNvPr id="4" name="Footer Placeholder 3">
            <a:extLst>
              <a:ext uri="{FF2B5EF4-FFF2-40B4-BE49-F238E27FC236}">
                <a16:creationId xmlns:a16="http://schemas.microsoft.com/office/drawing/2014/main" id="{A0BF8CA3-04FB-4F33-A450-57997B79FA79}"/>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AC577459-53D3-4720-BAB3-8166A371FEA2}"/>
              </a:ext>
            </a:extLst>
          </p:cNvPr>
          <p:cNvSpPr>
            <a:spLocks noGrp="1"/>
          </p:cNvSpPr>
          <p:nvPr>
            <p:ph type="sldNum" sz="quarter" idx="12"/>
          </p:nvPr>
        </p:nvSpPr>
        <p:spPr/>
        <p:txBody>
          <a:bodyPr/>
          <a:lstStyle/>
          <a:p>
            <a:fld id="{4FAB73BC-B049-4115-A692-8D63A059BFB8}" type="slidenum">
              <a:rPr lang="en-US" smtClean="0"/>
              <a:pPr/>
              <a:t>10</a:t>
            </a:fld>
            <a:endParaRPr lang="en-US" dirty="0"/>
          </a:p>
        </p:txBody>
      </p:sp>
    </p:spTree>
    <p:extLst>
      <p:ext uri="{BB962C8B-B14F-4D97-AF65-F5344CB8AC3E}">
        <p14:creationId xmlns:p14="http://schemas.microsoft.com/office/powerpoint/2010/main" val="1052480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6D73C-E9E4-403C-B7DA-3AD275635AD2}"/>
              </a:ext>
            </a:extLst>
          </p:cNvPr>
          <p:cNvSpPr>
            <a:spLocks noGrp="1"/>
          </p:cNvSpPr>
          <p:nvPr>
            <p:ph type="title"/>
          </p:nvPr>
        </p:nvSpPr>
        <p:spPr/>
        <p:txBody>
          <a:bodyPr/>
          <a:lstStyle/>
          <a:p>
            <a:r>
              <a:rPr lang="en-US" dirty="0"/>
              <a:t>	</a:t>
            </a:r>
            <a:r>
              <a:rPr lang="en-US" altLang="en-US" dirty="0">
                <a:solidFill>
                  <a:schemeClr val="bg1"/>
                </a:solidFill>
              </a:rPr>
              <a:t>Course Contents</a:t>
            </a:r>
            <a:endParaRPr lang="en-US" dirty="0"/>
          </a:p>
        </p:txBody>
      </p:sp>
      <p:sp>
        <p:nvSpPr>
          <p:cNvPr id="3" name="Content Placeholder 2">
            <a:extLst>
              <a:ext uri="{FF2B5EF4-FFF2-40B4-BE49-F238E27FC236}">
                <a16:creationId xmlns:a16="http://schemas.microsoft.com/office/drawing/2014/main" id="{44200291-20FC-4E13-9B74-41BCDE7FAD2E}"/>
              </a:ext>
            </a:extLst>
          </p:cNvPr>
          <p:cNvSpPr>
            <a:spLocks noGrp="1"/>
          </p:cNvSpPr>
          <p:nvPr>
            <p:ph idx="1"/>
          </p:nvPr>
        </p:nvSpPr>
        <p:spPr>
          <a:xfrm>
            <a:off x="1043190" y="2369712"/>
            <a:ext cx="8937424" cy="4022126"/>
          </a:xfrm>
        </p:spPr>
        <p:txBody>
          <a:bodyPr>
            <a:normAutofit fontScale="70000" lnSpcReduction="20000"/>
          </a:bodyPr>
          <a:lstStyle/>
          <a:p>
            <a:r>
              <a:rPr lang="en-US" altLang="en-US" sz="2800" dirty="0">
                <a:latin typeface="Times New Roman" panose="02020603050405020304" pitchFamily="18" charset="0"/>
              </a:rPr>
              <a:t>Network Layer/Internetworking</a:t>
            </a:r>
            <a:endParaRPr lang="en-US" altLang="en-US" sz="2400" dirty="0">
              <a:latin typeface="Times New Roman" panose="02020603050405020304" pitchFamily="18" charset="0"/>
            </a:endParaRPr>
          </a:p>
          <a:p>
            <a:pPr lvl="1"/>
            <a:r>
              <a:rPr lang="en-US" altLang="en-US" sz="2400" dirty="0">
                <a:latin typeface="Times New Roman" panose="02020603050405020304" pitchFamily="18" charset="0"/>
              </a:rPr>
              <a:t>Internet protocol (IPv4 and IPv6)</a:t>
            </a:r>
          </a:p>
          <a:p>
            <a:pPr lvl="1"/>
            <a:r>
              <a:rPr lang="en-US" altLang="en-US" sz="2400" dirty="0">
                <a:latin typeface="Times New Roman" panose="02020603050405020304" pitchFamily="18" charset="0"/>
              </a:rPr>
              <a:t>Logical addressing/ IP addressing</a:t>
            </a:r>
          </a:p>
          <a:p>
            <a:pPr lvl="1"/>
            <a:r>
              <a:rPr lang="en-US" altLang="en-US" sz="2400" dirty="0">
                <a:latin typeface="Times New Roman" panose="02020603050405020304" pitchFamily="18" charset="0"/>
              </a:rPr>
              <a:t>Routing protocols</a:t>
            </a:r>
          </a:p>
          <a:p>
            <a:pPr lvl="1"/>
            <a:r>
              <a:rPr lang="en-US" altLang="en-US" sz="2400" dirty="0">
                <a:latin typeface="Times New Roman" panose="02020603050405020304" pitchFamily="18" charset="0"/>
              </a:rPr>
              <a:t>Sub-netting</a:t>
            </a:r>
          </a:p>
          <a:p>
            <a:pPr lvl="1"/>
            <a:r>
              <a:rPr lang="en-US" altLang="en-US" sz="2400" dirty="0">
                <a:latin typeface="Times New Roman" panose="02020603050405020304" pitchFamily="18" charset="0"/>
              </a:rPr>
              <a:t>CIDR</a:t>
            </a:r>
          </a:p>
          <a:p>
            <a:r>
              <a:rPr lang="en-US" altLang="en-US" sz="2800" dirty="0">
                <a:latin typeface="Times New Roman" panose="02020603050405020304" pitchFamily="18" charset="0"/>
              </a:rPr>
              <a:t>Transport Layer/ End-to-end protocols</a:t>
            </a:r>
          </a:p>
          <a:p>
            <a:pPr lvl="1"/>
            <a:r>
              <a:rPr lang="en-US" altLang="en-US" sz="2400" dirty="0">
                <a:latin typeface="Times New Roman" panose="02020603050405020304" pitchFamily="18" charset="0"/>
              </a:rPr>
              <a:t>TCP</a:t>
            </a:r>
          </a:p>
          <a:p>
            <a:pPr lvl="1"/>
            <a:r>
              <a:rPr lang="en-US" altLang="en-US" sz="2400" dirty="0">
                <a:latin typeface="Times New Roman" panose="02020603050405020304" pitchFamily="18" charset="0"/>
              </a:rPr>
              <a:t>UDP</a:t>
            </a:r>
          </a:p>
          <a:p>
            <a:r>
              <a:rPr lang="en-US" altLang="en-US" sz="2800" dirty="0">
                <a:latin typeface="Times New Roman" panose="02020603050405020304" pitchFamily="18" charset="0"/>
              </a:rPr>
              <a:t>Ports and sockets</a:t>
            </a:r>
          </a:p>
          <a:p>
            <a:r>
              <a:rPr lang="en-US" altLang="en-US" sz="2800" dirty="0">
                <a:latin typeface="Times New Roman" panose="02020603050405020304" pitchFamily="18" charset="0"/>
              </a:rPr>
              <a:t>Connection establishment</a:t>
            </a:r>
          </a:p>
          <a:p>
            <a:endParaRPr lang="en-US" dirty="0"/>
          </a:p>
        </p:txBody>
      </p:sp>
      <p:sp>
        <p:nvSpPr>
          <p:cNvPr id="4" name="Footer Placeholder 3">
            <a:extLst>
              <a:ext uri="{FF2B5EF4-FFF2-40B4-BE49-F238E27FC236}">
                <a16:creationId xmlns:a16="http://schemas.microsoft.com/office/drawing/2014/main" id="{AC5832CA-1F60-464C-924C-629827A9571B}"/>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B380793B-48D8-4A1D-8AB9-B1606B5EAEE4}"/>
              </a:ext>
            </a:extLst>
          </p:cNvPr>
          <p:cNvSpPr>
            <a:spLocks noGrp="1"/>
          </p:cNvSpPr>
          <p:nvPr>
            <p:ph type="sldNum" sz="quarter" idx="12"/>
          </p:nvPr>
        </p:nvSpPr>
        <p:spPr/>
        <p:txBody>
          <a:bodyPr/>
          <a:lstStyle/>
          <a:p>
            <a:fld id="{4FAB73BC-B049-4115-A692-8D63A059BFB8}" type="slidenum">
              <a:rPr lang="en-US" smtClean="0"/>
              <a:pPr/>
              <a:t>11</a:t>
            </a:fld>
            <a:endParaRPr lang="en-US" dirty="0"/>
          </a:p>
        </p:txBody>
      </p:sp>
    </p:spTree>
    <p:extLst>
      <p:ext uri="{BB962C8B-B14F-4D97-AF65-F5344CB8AC3E}">
        <p14:creationId xmlns:p14="http://schemas.microsoft.com/office/powerpoint/2010/main" val="1494960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1417F-BBCF-4916-8952-593E1DDAA545}"/>
              </a:ext>
            </a:extLst>
          </p:cNvPr>
          <p:cNvSpPr>
            <a:spLocks noGrp="1"/>
          </p:cNvSpPr>
          <p:nvPr>
            <p:ph type="title"/>
          </p:nvPr>
        </p:nvSpPr>
        <p:spPr/>
        <p:txBody>
          <a:bodyPr/>
          <a:lstStyle/>
          <a:p>
            <a:r>
              <a:rPr lang="en-US" altLang="en-US" dirty="0">
                <a:solidFill>
                  <a:schemeClr val="bg1"/>
                </a:solidFill>
              </a:rPr>
              <a:t>Course Contents</a:t>
            </a:r>
            <a:endParaRPr lang="en-US" dirty="0"/>
          </a:p>
        </p:txBody>
      </p:sp>
      <p:sp>
        <p:nvSpPr>
          <p:cNvPr id="3" name="Content Placeholder 2">
            <a:extLst>
              <a:ext uri="{FF2B5EF4-FFF2-40B4-BE49-F238E27FC236}">
                <a16:creationId xmlns:a16="http://schemas.microsoft.com/office/drawing/2014/main" id="{0A477552-1483-4C57-9F3B-85EF9B5BB2E1}"/>
              </a:ext>
            </a:extLst>
          </p:cNvPr>
          <p:cNvSpPr>
            <a:spLocks noGrp="1"/>
          </p:cNvSpPr>
          <p:nvPr>
            <p:ph idx="1"/>
          </p:nvPr>
        </p:nvSpPr>
        <p:spPr/>
        <p:txBody>
          <a:bodyPr/>
          <a:lstStyle/>
          <a:p>
            <a:r>
              <a:rPr lang="en-US" altLang="en-US" sz="2400" dirty="0">
                <a:latin typeface="Times New Roman" panose="02020603050405020304" pitchFamily="18" charset="0"/>
              </a:rPr>
              <a:t>Flow and Congestion control </a:t>
            </a:r>
          </a:p>
          <a:p>
            <a:r>
              <a:rPr lang="en-US" altLang="en-US" sz="2400" dirty="0">
                <a:latin typeface="Times New Roman" panose="02020603050405020304" pitchFamily="18" charset="0"/>
              </a:rPr>
              <a:t>Application layer protocols</a:t>
            </a:r>
          </a:p>
          <a:p>
            <a:r>
              <a:rPr lang="en-US" altLang="en-US" sz="2400" dirty="0">
                <a:latin typeface="Times New Roman" panose="02020603050405020304" pitchFamily="18" charset="0"/>
              </a:rPr>
              <a:t>Latest trends in computer networks</a:t>
            </a:r>
          </a:p>
          <a:p>
            <a:pPr marL="0" indent="0">
              <a:buNone/>
            </a:pPr>
            <a:endParaRPr lang="en-US" dirty="0"/>
          </a:p>
        </p:txBody>
      </p:sp>
      <p:sp>
        <p:nvSpPr>
          <p:cNvPr id="4" name="Footer Placeholder 3">
            <a:extLst>
              <a:ext uri="{FF2B5EF4-FFF2-40B4-BE49-F238E27FC236}">
                <a16:creationId xmlns:a16="http://schemas.microsoft.com/office/drawing/2014/main" id="{D55BA774-6C5D-42E8-87E9-C82C04517829}"/>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C4A79295-8C88-465B-A32A-0898DDEFFE27}"/>
              </a:ext>
            </a:extLst>
          </p:cNvPr>
          <p:cNvSpPr>
            <a:spLocks noGrp="1"/>
          </p:cNvSpPr>
          <p:nvPr>
            <p:ph type="sldNum" sz="quarter" idx="12"/>
          </p:nvPr>
        </p:nvSpPr>
        <p:spPr/>
        <p:txBody>
          <a:bodyPr/>
          <a:lstStyle/>
          <a:p>
            <a:fld id="{4FAB73BC-B049-4115-A692-8D63A059BFB8}" type="slidenum">
              <a:rPr lang="en-US" smtClean="0"/>
              <a:pPr/>
              <a:t>12</a:t>
            </a:fld>
            <a:endParaRPr lang="en-US" dirty="0"/>
          </a:p>
        </p:txBody>
      </p:sp>
    </p:spTree>
    <p:extLst>
      <p:ext uri="{BB962C8B-B14F-4D97-AF65-F5344CB8AC3E}">
        <p14:creationId xmlns:p14="http://schemas.microsoft.com/office/powerpoint/2010/main" val="729201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F40B8-CB8C-4997-87D9-53A5761CF279}"/>
              </a:ext>
            </a:extLst>
          </p:cNvPr>
          <p:cNvSpPr>
            <a:spLocks noGrp="1"/>
          </p:cNvSpPr>
          <p:nvPr>
            <p:ph type="title"/>
          </p:nvPr>
        </p:nvSpPr>
        <p:spPr/>
        <p:txBody>
          <a:bodyPr/>
          <a:lstStyle/>
          <a:p>
            <a:r>
              <a:rPr lang="en-US" altLang="en-US" dirty="0">
                <a:solidFill>
                  <a:schemeClr val="bg1"/>
                </a:solidFill>
              </a:rPr>
              <a:t>Significance and Rationale of course</a:t>
            </a:r>
            <a:endParaRPr lang="en-US" dirty="0"/>
          </a:p>
        </p:txBody>
      </p:sp>
      <p:sp>
        <p:nvSpPr>
          <p:cNvPr id="3" name="Content Placeholder 2">
            <a:extLst>
              <a:ext uri="{FF2B5EF4-FFF2-40B4-BE49-F238E27FC236}">
                <a16:creationId xmlns:a16="http://schemas.microsoft.com/office/drawing/2014/main" id="{24BEDC0F-1417-4218-A741-0685D2223ED9}"/>
              </a:ext>
            </a:extLst>
          </p:cNvPr>
          <p:cNvSpPr>
            <a:spLocks noGrp="1"/>
          </p:cNvSpPr>
          <p:nvPr>
            <p:ph idx="1"/>
          </p:nvPr>
        </p:nvSpPr>
        <p:spPr/>
        <p:txBody>
          <a:bodyPr>
            <a:normAutofit/>
          </a:bodyPr>
          <a:lstStyle/>
          <a:p>
            <a:r>
              <a:rPr lang="en-US" altLang="en-US" sz="2000" dirty="0">
                <a:latin typeface="Times New Roman" panose="02020603050405020304" pitchFamily="18" charset="0"/>
              </a:rPr>
              <a:t>Networks and telecommunication is getting more and more importance</a:t>
            </a:r>
          </a:p>
          <a:p>
            <a:r>
              <a:rPr lang="en-US" altLang="en-US" sz="2000" dirty="0">
                <a:latin typeface="Times New Roman" panose="02020603050405020304" pitchFamily="18" charset="0"/>
              </a:rPr>
              <a:t>Future </a:t>
            </a:r>
            <a:r>
              <a:rPr lang="en-US" altLang="en-US" sz="2000" dirty="0" smtClean="0">
                <a:latin typeface="Times New Roman" panose="02020603050405020304" pitchFamily="18" charset="0"/>
              </a:rPr>
              <a:t>telecommunication </a:t>
            </a:r>
            <a:r>
              <a:rPr lang="en-US" altLang="en-US" sz="2000" dirty="0">
                <a:latin typeface="Times New Roman" panose="02020603050405020304" pitchFamily="18" charset="0"/>
              </a:rPr>
              <a:t>networks will be more oriented toward “networks” rather than “communication”</a:t>
            </a:r>
          </a:p>
          <a:p>
            <a:r>
              <a:rPr lang="en-US" altLang="en-US" sz="2000" dirty="0">
                <a:latin typeface="Times New Roman" panose="02020603050405020304" pitchFamily="18" charset="0"/>
              </a:rPr>
              <a:t>Widespread Internet, diffused in our daily life is a ground reality; its beneficial to understand it</a:t>
            </a:r>
          </a:p>
          <a:p>
            <a:r>
              <a:rPr lang="en-US" altLang="en-US" sz="2000" dirty="0">
                <a:latin typeface="Times New Roman" panose="02020603050405020304" pitchFamily="18" charset="0"/>
              </a:rPr>
              <a:t>Its fun to play with protocols (software) and able to design exciting new type of networks</a:t>
            </a:r>
          </a:p>
          <a:p>
            <a:pPr marL="0" indent="0">
              <a:buNone/>
            </a:pPr>
            <a:endParaRPr lang="en-US" sz="2000" dirty="0"/>
          </a:p>
        </p:txBody>
      </p:sp>
      <p:sp>
        <p:nvSpPr>
          <p:cNvPr id="4" name="Footer Placeholder 3">
            <a:extLst>
              <a:ext uri="{FF2B5EF4-FFF2-40B4-BE49-F238E27FC236}">
                <a16:creationId xmlns:a16="http://schemas.microsoft.com/office/drawing/2014/main" id="{D5DE35FF-344D-4C9E-9473-0A9CAF4D1487}"/>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D6C37035-0ED1-4A1A-B1BB-541317C20A60}"/>
              </a:ext>
            </a:extLst>
          </p:cNvPr>
          <p:cNvSpPr>
            <a:spLocks noGrp="1"/>
          </p:cNvSpPr>
          <p:nvPr>
            <p:ph type="sldNum" sz="quarter" idx="12"/>
          </p:nvPr>
        </p:nvSpPr>
        <p:spPr/>
        <p:txBody>
          <a:bodyPr/>
          <a:lstStyle/>
          <a:p>
            <a:fld id="{4FAB73BC-B049-4115-A692-8D63A059BFB8}" type="slidenum">
              <a:rPr lang="en-US" smtClean="0"/>
              <a:pPr/>
              <a:t>13</a:t>
            </a:fld>
            <a:endParaRPr lang="en-US" dirty="0"/>
          </a:p>
        </p:txBody>
      </p:sp>
    </p:spTree>
    <p:extLst>
      <p:ext uri="{BB962C8B-B14F-4D97-AF65-F5344CB8AC3E}">
        <p14:creationId xmlns:p14="http://schemas.microsoft.com/office/powerpoint/2010/main" val="228126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B1B8-5C20-4E8E-90C0-BDCD989833D0}"/>
              </a:ext>
            </a:extLst>
          </p:cNvPr>
          <p:cNvSpPr>
            <a:spLocks noGrp="1"/>
          </p:cNvSpPr>
          <p:nvPr>
            <p:ph type="title"/>
          </p:nvPr>
        </p:nvSpPr>
        <p:spPr/>
        <p:txBody>
          <a:bodyPr/>
          <a:lstStyle/>
          <a:p>
            <a:r>
              <a:rPr lang="en-US" altLang="en-US" dirty="0">
                <a:solidFill>
                  <a:schemeClr val="bg1"/>
                </a:solidFill>
              </a:rPr>
              <a:t>Introduction</a:t>
            </a:r>
            <a:endParaRPr lang="en-US" dirty="0"/>
          </a:p>
        </p:txBody>
      </p:sp>
      <p:sp>
        <p:nvSpPr>
          <p:cNvPr id="3" name="Content Placeholder 2">
            <a:extLst>
              <a:ext uri="{FF2B5EF4-FFF2-40B4-BE49-F238E27FC236}">
                <a16:creationId xmlns:a16="http://schemas.microsoft.com/office/drawing/2014/main" id="{FF0226D2-720E-42D5-B01C-0D1004203DA0}"/>
              </a:ext>
            </a:extLst>
          </p:cNvPr>
          <p:cNvSpPr>
            <a:spLocks noGrp="1"/>
          </p:cNvSpPr>
          <p:nvPr>
            <p:ph idx="1"/>
          </p:nvPr>
        </p:nvSpPr>
        <p:spPr/>
        <p:txBody>
          <a:bodyPr/>
          <a:lstStyle/>
          <a:p>
            <a:pPr algn="just">
              <a:spcBef>
                <a:spcPct val="0"/>
              </a:spcBef>
              <a:buNone/>
              <a:defRPr/>
            </a:pPr>
            <a:r>
              <a:rPr lang="en-US" sz="2400" dirty="0">
                <a:effectLst>
                  <a:outerShdw blurRad="38100" dist="38100" dir="2700000" algn="tl">
                    <a:srgbClr val="C0C0C0"/>
                  </a:outerShdw>
                </a:effectLst>
                <a:latin typeface="Times New Roman" pitchFamily="18" charset="0"/>
              </a:rPr>
              <a:t>A </a:t>
            </a:r>
            <a:r>
              <a:rPr lang="en-US" sz="2400" dirty="0">
                <a:solidFill>
                  <a:srgbClr val="CC0000"/>
                </a:solidFill>
                <a:effectLst>
                  <a:outerShdw blurRad="38100" dist="38100" dir="2700000" algn="tl">
                    <a:srgbClr val="C0C0C0"/>
                  </a:outerShdw>
                </a:effectLst>
                <a:latin typeface="Times New Roman" pitchFamily="18" charset="0"/>
              </a:rPr>
              <a:t>network</a:t>
            </a:r>
            <a:r>
              <a:rPr lang="en-US" sz="2400" dirty="0">
                <a:effectLst>
                  <a:outerShdw blurRad="38100" dist="38100" dir="2700000" algn="tl">
                    <a:srgbClr val="C0C0C0"/>
                  </a:outerShdw>
                </a:effectLst>
                <a:latin typeface="Times New Roman" pitchFamily="18" charset="0"/>
              </a:rPr>
              <a:t> is a set of devices </a:t>
            </a:r>
            <a:r>
              <a:rPr lang="en-US" sz="2400" dirty="0">
                <a:solidFill>
                  <a:srgbClr val="CC0000"/>
                </a:solidFill>
                <a:effectLst>
                  <a:outerShdw blurRad="38100" dist="38100" dir="2700000" algn="tl">
                    <a:srgbClr val="C0C0C0"/>
                  </a:outerShdw>
                </a:effectLst>
                <a:latin typeface="Times New Roman" pitchFamily="18" charset="0"/>
              </a:rPr>
              <a:t>(often referred to as nodes)</a:t>
            </a:r>
            <a:r>
              <a:rPr lang="en-US" sz="2400" dirty="0">
                <a:effectLst>
                  <a:outerShdw blurRad="38100" dist="38100" dir="2700000" algn="tl">
                    <a:srgbClr val="C0C0C0"/>
                  </a:outerShdw>
                </a:effectLst>
                <a:latin typeface="Times New Roman" pitchFamily="18" charset="0"/>
              </a:rPr>
              <a:t> connected by communication </a:t>
            </a:r>
            <a:r>
              <a:rPr lang="en-US" sz="2400" dirty="0">
                <a:solidFill>
                  <a:srgbClr val="CC0000"/>
                </a:solidFill>
                <a:effectLst>
                  <a:outerShdw blurRad="38100" dist="38100" dir="2700000" algn="tl">
                    <a:srgbClr val="C0C0C0"/>
                  </a:outerShdw>
                </a:effectLst>
                <a:latin typeface="Times New Roman" pitchFamily="18" charset="0"/>
              </a:rPr>
              <a:t>links.</a:t>
            </a:r>
            <a:r>
              <a:rPr lang="en-US" sz="2400" dirty="0">
                <a:effectLst>
                  <a:outerShdw blurRad="38100" dist="38100" dir="2700000" algn="tl">
                    <a:srgbClr val="C0C0C0"/>
                  </a:outerShdw>
                </a:effectLst>
                <a:latin typeface="Times New Roman" pitchFamily="18" charset="0"/>
              </a:rPr>
              <a:t> A node can be a computer, printer, or any other device capable of sending and/or receiving data generated by other nodes on the network.</a:t>
            </a:r>
          </a:p>
          <a:p>
            <a:pPr algn="just">
              <a:spcBef>
                <a:spcPct val="0"/>
              </a:spcBef>
              <a:buNone/>
              <a:defRPr/>
            </a:pPr>
            <a:r>
              <a:rPr lang="en-US" sz="2400" dirty="0">
                <a:effectLst>
                  <a:outerShdw blurRad="38100" dist="38100" dir="2700000" algn="tl">
                    <a:srgbClr val="C0C0C0"/>
                  </a:outerShdw>
                </a:effectLst>
                <a:latin typeface="Times New Roman" pitchFamily="18" charset="0"/>
              </a:rPr>
              <a:t>The concept of connected computers for sharing resources is called </a:t>
            </a:r>
            <a:r>
              <a:rPr lang="en-US" sz="2400" dirty="0">
                <a:solidFill>
                  <a:srgbClr val="CC0000"/>
                </a:solidFill>
                <a:effectLst>
                  <a:outerShdw blurRad="38100" dist="38100" dir="2700000" algn="tl">
                    <a:srgbClr val="C0C0C0"/>
                  </a:outerShdw>
                </a:effectLst>
                <a:latin typeface="Times New Roman" pitchFamily="18" charset="0"/>
              </a:rPr>
              <a:t>Networking</a:t>
            </a:r>
          </a:p>
          <a:p>
            <a:pPr>
              <a:lnSpc>
                <a:spcPct val="80000"/>
              </a:lnSpc>
              <a:defRPr/>
            </a:pPr>
            <a:endParaRPr lang="en-US" sz="2400" dirty="0">
              <a:solidFill>
                <a:srgbClr val="CC0000"/>
              </a:solidFill>
              <a:latin typeface="Times New Roman" pitchFamily="18" charset="0"/>
            </a:endParaRPr>
          </a:p>
          <a:p>
            <a:endParaRPr lang="en-US" dirty="0"/>
          </a:p>
        </p:txBody>
      </p:sp>
      <p:sp>
        <p:nvSpPr>
          <p:cNvPr id="4" name="Footer Placeholder 3">
            <a:extLst>
              <a:ext uri="{FF2B5EF4-FFF2-40B4-BE49-F238E27FC236}">
                <a16:creationId xmlns:a16="http://schemas.microsoft.com/office/drawing/2014/main" id="{1A9EE3EB-1FD4-4CBC-9A97-FC129FD3F4A6}"/>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CC195F0A-93AB-4323-B7CB-3A6E2A47B264}"/>
              </a:ext>
            </a:extLst>
          </p:cNvPr>
          <p:cNvSpPr>
            <a:spLocks noGrp="1"/>
          </p:cNvSpPr>
          <p:nvPr>
            <p:ph type="sldNum" sz="quarter" idx="12"/>
          </p:nvPr>
        </p:nvSpPr>
        <p:spPr/>
        <p:txBody>
          <a:bodyPr/>
          <a:lstStyle/>
          <a:p>
            <a:fld id="{4FAB73BC-B049-4115-A692-8D63A059BFB8}" type="slidenum">
              <a:rPr lang="en-US" smtClean="0"/>
              <a:pPr/>
              <a:t>14</a:t>
            </a:fld>
            <a:endParaRPr lang="en-US" dirty="0"/>
          </a:p>
        </p:txBody>
      </p:sp>
    </p:spTree>
    <p:extLst>
      <p:ext uri="{BB962C8B-B14F-4D97-AF65-F5344CB8AC3E}">
        <p14:creationId xmlns:p14="http://schemas.microsoft.com/office/powerpoint/2010/main" val="2169128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7F4DD-3BE5-41F2-B7E5-48BADE61B0E4}"/>
              </a:ext>
            </a:extLst>
          </p:cNvPr>
          <p:cNvSpPr>
            <a:spLocks noGrp="1"/>
          </p:cNvSpPr>
          <p:nvPr>
            <p:ph type="title"/>
          </p:nvPr>
        </p:nvSpPr>
        <p:spPr>
          <a:xfrm>
            <a:off x="665556" y="398539"/>
            <a:ext cx="6031457" cy="902227"/>
          </a:xfrm>
        </p:spPr>
        <p:txBody>
          <a:bodyPr/>
          <a:lstStyle/>
          <a:p>
            <a:r>
              <a:rPr lang="en-US" altLang="en-US" dirty="0">
                <a:solidFill>
                  <a:schemeClr val="bg1"/>
                </a:solidFill>
              </a:rPr>
              <a:t>Computer   Network</a:t>
            </a:r>
            <a:endParaRPr lang="en-US" dirty="0"/>
          </a:p>
        </p:txBody>
      </p:sp>
      <p:sp>
        <p:nvSpPr>
          <p:cNvPr id="4" name="Text Placeholder 3">
            <a:extLst>
              <a:ext uri="{FF2B5EF4-FFF2-40B4-BE49-F238E27FC236}">
                <a16:creationId xmlns:a16="http://schemas.microsoft.com/office/drawing/2014/main" id="{BDC9C9FD-5CEA-4181-9282-9E4455C2E2DB}"/>
              </a:ext>
            </a:extLst>
          </p:cNvPr>
          <p:cNvSpPr>
            <a:spLocks noGrp="1"/>
          </p:cNvSpPr>
          <p:nvPr>
            <p:ph type="body" sz="half" idx="2"/>
          </p:nvPr>
        </p:nvSpPr>
        <p:spPr>
          <a:xfrm>
            <a:off x="781467" y="1648495"/>
            <a:ext cx="3859212" cy="4327301"/>
          </a:xfrm>
        </p:spPr>
        <p:txBody>
          <a:bodyPr>
            <a:normAutofit/>
          </a:bodyPr>
          <a:lstStyle/>
          <a:p>
            <a:pPr marL="285750" indent="-285750">
              <a:buFont typeface="Wingdings" panose="05000000000000000000" pitchFamily="2" charset="2"/>
              <a:buChar char="Ø"/>
            </a:pPr>
            <a:r>
              <a:rPr lang="en-US" altLang="en-US" sz="1800" dirty="0">
                <a:solidFill>
                  <a:schemeClr val="bg1"/>
                </a:solidFill>
              </a:rPr>
              <a:t>Computer network connects two or more autonomous computers.</a:t>
            </a:r>
            <a:endParaRPr lang="en-US" altLang="en-US" sz="1600" dirty="0">
              <a:solidFill>
                <a:schemeClr val="bg1"/>
              </a:solidFill>
            </a:endParaRPr>
          </a:p>
          <a:p>
            <a:pPr marL="285750" indent="-285750">
              <a:buFont typeface="Arial" panose="020B0604020202020204" pitchFamily="34" charset="0"/>
              <a:buChar char="•"/>
            </a:pPr>
            <a:endParaRPr lang="en-US" altLang="en-US" sz="1800" dirty="0">
              <a:solidFill>
                <a:schemeClr val="bg1"/>
              </a:solidFill>
            </a:endParaRPr>
          </a:p>
          <a:p>
            <a:pPr marL="285750" indent="-285750">
              <a:buFont typeface="Arial" panose="020B0604020202020204" pitchFamily="34" charset="0"/>
              <a:buChar char="•"/>
            </a:pPr>
            <a:endParaRPr lang="en-US" altLang="en-US" sz="1800" dirty="0">
              <a:solidFill>
                <a:schemeClr val="bg1"/>
              </a:solidFill>
            </a:endParaRPr>
          </a:p>
          <a:p>
            <a:pPr marL="285750" indent="-285750">
              <a:buFont typeface="Arial" panose="020B0604020202020204" pitchFamily="34" charset="0"/>
              <a:buChar char="•"/>
            </a:pPr>
            <a:endParaRPr lang="en-US" altLang="en-US" sz="1800" dirty="0">
              <a:solidFill>
                <a:schemeClr val="bg1"/>
              </a:solidFill>
            </a:endParaRPr>
          </a:p>
          <a:p>
            <a:pPr marL="285750" indent="-285750">
              <a:buFont typeface="Wingdings" panose="05000000000000000000" pitchFamily="2" charset="2"/>
              <a:buChar char="Ø"/>
            </a:pPr>
            <a:r>
              <a:rPr lang="en-US" altLang="en-US" sz="1800" dirty="0">
                <a:solidFill>
                  <a:schemeClr val="bg1"/>
                </a:solidFill>
              </a:rPr>
              <a:t>The computers can be geographically located anywhere.</a:t>
            </a:r>
          </a:p>
          <a:p>
            <a:endParaRPr lang="en-US" dirty="0"/>
          </a:p>
        </p:txBody>
      </p:sp>
      <p:sp>
        <p:nvSpPr>
          <p:cNvPr id="5" name="Footer Placeholder 4">
            <a:extLst>
              <a:ext uri="{FF2B5EF4-FFF2-40B4-BE49-F238E27FC236}">
                <a16:creationId xmlns:a16="http://schemas.microsoft.com/office/drawing/2014/main" id="{5D06E954-015C-43B3-99D2-368A44640A5B}"/>
              </a:ext>
            </a:extLst>
          </p:cNvPr>
          <p:cNvSpPr>
            <a:spLocks noGrp="1"/>
          </p:cNvSpPr>
          <p:nvPr>
            <p:ph type="ftr" sz="quarter" idx="11"/>
          </p:nvPr>
        </p:nvSpPr>
        <p:spPr/>
        <p:txBody>
          <a:bodyPr/>
          <a:lstStyle/>
          <a:p>
            <a:r>
              <a:rPr lang="en-US"/>
              <a:t>Lahore Garrison University</a:t>
            </a:r>
            <a:endParaRPr lang="en-US" dirty="0"/>
          </a:p>
        </p:txBody>
      </p:sp>
      <p:sp>
        <p:nvSpPr>
          <p:cNvPr id="6" name="Slide Number Placeholder 5">
            <a:extLst>
              <a:ext uri="{FF2B5EF4-FFF2-40B4-BE49-F238E27FC236}">
                <a16:creationId xmlns:a16="http://schemas.microsoft.com/office/drawing/2014/main" id="{AD3F5ADB-1FDE-4B6C-8396-600F16DEBF3C}"/>
              </a:ext>
            </a:extLst>
          </p:cNvPr>
          <p:cNvSpPr>
            <a:spLocks noGrp="1"/>
          </p:cNvSpPr>
          <p:nvPr>
            <p:ph type="sldNum" sz="quarter" idx="12"/>
          </p:nvPr>
        </p:nvSpPr>
        <p:spPr/>
        <p:txBody>
          <a:bodyPr/>
          <a:lstStyle/>
          <a:p>
            <a:fld id="{4FAB73BC-B049-4115-A692-8D63A059BFB8}" type="slidenum">
              <a:rPr lang="en-US" smtClean="0"/>
              <a:pPr/>
              <a:t>15</a:t>
            </a:fld>
            <a:endParaRPr lang="en-US" dirty="0"/>
          </a:p>
        </p:txBody>
      </p:sp>
      <p:pic>
        <p:nvPicPr>
          <p:cNvPr id="7" name="Picture 4">
            <a:extLst>
              <a:ext uri="{FF2B5EF4-FFF2-40B4-BE49-F238E27FC236}">
                <a16:creationId xmlns:a16="http://schemas.microsoft.com/office/drawing/2014/main" id="{699AB6B2-8905-4190-A557-502E88B216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667" t="24857" r="9698" b="20287"/>
          <a:stretch>
            <a:fillRect/>
          </a:stretch>
        </p:blipFill>
        <p:spPr bwMode="auto">
          <a:xfrm>
            <a:off x="6096000" y="1143000"/>
            <a:ext cx="4504693" cy="3971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8875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ED8CC-B2AF-4877-B576-B82243853083}"/>
              </a:ext>
            </a:extLst>
          </p:cNvPr>
          <p:cNvSpPr>
            <a:spLocks noGrp="1"/>
          </p:cNvSpPr>
          <p:nvPr>
            <p:ph type="title"/>
          </p:nvPr>
        </p:nvSpPr>
        <p:spPr/>
        <p:txBody>
          <a:bodyPr/>
          <a:lstStyle/>
          <a:p>
            <a:r>
              <a:rPr lang="en-US" altLang="en-US" dirty="0">
                <a:solidFill>
                  <a:schemeClr val="bg1"/>
                </a:solidFill>
              </a:rPr>
              <a:t>Applications of Networks</a:t>
            </a:r>
            <a:endParaRPr lang="en-US" dirty="0"/>
          </a:p>
        </p:txBody>
      </p:sp>
      <p:sp>
        <p:nvSpPr>
          <p:cNvPr id="3" name="Content Placeholder 2">
            <a:extLst>
              <a:ext uri="{FF2B5EF4-FFF2-40B4-BE49-F238E27FC236}">
                <a16:creationId xmlns:a16="http://schemas.microsoft.com/office/drawing/2014/main" id="{BE12B897-5EFB-477E-8FBD-D923CBD01C77}"/>
              </a:ext>
            </a:extLst>
          </p:cNvPr>
          <p:cNvSpPr>
            <a:spLocks noGrp="1"/>
          </p:cNvSpPr>
          <p:nvPr>
            <p:ph idx="1"/>
          </p:nvPr>
        </p:nvSpPr>
        <p:spPr/>
        <p:txBody>
          <a:bodyPr>
            <a:normAutofit fontScale="77500" lnSpcReduction="20000"/>
          </a:bodyPr>
          <a:lstStyle/>
          <a:p>
            <a:pPr>
              <a:lnSpc>
                <a:spcPct val="80000"/>
              </a:lnSpc>
              <a:spcBef>
                <a:spcPct val="50000"/>
              </a:spcBef>
              <a:buClr>
                <a:srgbClr val="CC0000"/>
              </a:buClr>
              <a:buNone/>
            </a:pPr>
            <a:r>
              <a:rPr lang="en-US" altLang="en-US" sz="2400" b="1" dirty="0">
                <a:latin typeface="Times New Roman" panose="02020603050405020304" pitchFamily="18" charset="0"/>
              </a:rPr>
              <a:t>Resource Sharing</a:t>
            </a:r>
          </a:p>
          <a:p>
            <a:pPr lvl="1">
              <a:lnSpc>
                <a:spcPct val="80000"/>
              </a:lnSpc>
              <a:buClr>
                <a:srgbClr val="CC0000"/>
              </a:buClr>
              <a:buNone/>
            </a:pPr>
            <a:r>
              <a:rPr lang="en-US" altLang="en-US" sz="2400" dirty="0">
                <a:latin typeface="Times New Roman" panose="02020603050405020304" pitchFamily="18" charset="0"/>
              </a:rPr>
              <a:t>Hardware (computing resources, disks, printers)</a:t>
            </a:r>
          </a:p>
          <a:p>
            <a:pPr lvl="1">
              <a:lnSpc>
                <a:spcPct val="80000"/>
              </a:lnSpc>
              <a:buClr>
                <a:srgbClr val="CC0000"/>
              </a:buClr>
              <a:buNone/>
            </a:pPr>
            <a:r>
              <a:rPr lang="en-US" altLang="en-US" sz="2400" dirty="0">
                <a:latin typeface="Times New Roman" panose="02020603050405020304" pitchFamily="18" charset="0"/>
              </a:rPr>
              <a:t>Software (application software)</a:t>
            </a:r>
          </a:p>
          <a:p>
            <a:pPr>
              <a:lnSpc>
                <a:spcPct val="80000"/>
              </a:lnSpc>
              <a:spcBef>
                <a:spcPct val="50000"/>
              </a:spcBef>
              <a:buClr>
                <a:srgbClr val="CC0000"/>
              </a:buClr>
              <a:buNone/>
            </a:pPr>
            <a:r>
              <a:rPr lang="en-US" altLang="en-US" sz="2400" b="1" dirty="0">
                <a:latin typeface="Times New Roman" panose="02020603050405020304" pitchFamily="18" charset="0"/>
              </a:rPr>
              <a:t>Information Sharing</a:t>
            </a:r>
          </a:p>
          <a:p>
            <a:pPr lvl="1">
              <a:lnSpc>
                <a:spcPct val="80000"/>
              </a:lnSpc>
              <a:buClr>
                <a:srgbClr val="CC0000"/>
              </a:buClr>
              <a:buNone/>
            </a:pPr>
            <a:r>
              <a:rPr lang="en-US" altLang="en-US" sz="2400" dirty="0">
                <a:latin typeface="Times New Roman" panose="02020603050405020304" pitchFamily="18" charset="0"/>
              </a:rPr>
              <a:t>Easy accessibility from anywhere (files, databases)</a:t>
            </a:r>
          </a:p>
          <a:p>
            <a:pPr lvl="1">
              <a:lnSpc>
                <a:spcPct val="80000"/>
              </a:lnSpc>
              <a:buClr>
                <a:srgbClr val="CC0000"/>
              </a:buClr>
              <a:buNone/>
            </a:pPr>
            <a:r>
              <a:rPr lang="en-US" altLang="en-US" sz="2400" dirty="0">
                <a:latin typeface="Times New Roman" panose="02020603050405020304" pitchFamily="18" charset="0"/>
              </a:rPr>
              <a:t>Search Capability (WWW)</a:t>
            </a:r>
          </a:p>
          <a:p>
            <a:pPr>
              <a:lnSpc>
                <a:spcPct val="80000"/>
              </a:lnSpc>
              <a:spcBef>
                <a:spcPct val="50000"/>
              </a:spcBef>
              <a:buClr>
                <a:srgbClr val="CC0000"/>
              </a:buClr>
              <a:buNone/>
            </a:pPr>
            <a:r>
              <a:rPr lang="en-US" altLang="en-US" sz="2400" b="1" dirty="0">
                <a:latin typeface="Times New Roman" panose="02020603050405020304" pitchFamily="18" charset="0"/>
              </a:rPr>
              <a:t>Communication</a:t>
            </a:r>
          </a:p>
          <a:p>
            <a:pPr lvl="1">
              <a:lnSpc>
                <a:spcPct val="80000"/>
              </a:lnSpc>
              <a:buClr>
                <a:srgbClr val="CC0000"/>
              </a:buClr>
              <a:buNone/>
            </a:pPr>
            <a:r>
              <a:rPr lang="en-US" altLang="en-US" sz="2400" dirty="0">
                <a:latin typeface="Times New Roman" panose="02020603050405020304" pitchFamily="18" charset="0"/>
              </a:rPr>
              <a:t>Email</a:t>
            </a:r>
          </a:p>
          <a:p>
            <a:pPr lvl="1">
              <a:lnSpc>
                <a:spcPct val="80000"/>
              </a:lnSpc>
              <a:buClr>
                <a:srgbClr val="CC0000"/>
              </a:buClr>
              <a:buNone/>
            </a:pPr>
            <a:r>
              <a:rPr lang="en-US" altLang="en-US" sz="2400" dirty="0">
                <a:latin typeface="Times New Roman" panose="02020603050405020304" pitchFamily="18" charset="0"/>
              </a:rPr>
              <a:t>Message broadcast</a:t>
            </a:r>
          </a:p>
          <a:p>
            <a:pPr>
              <a:lnSpc>
                <a:spcPct val="80000"/>
              </a:lnSpc>
              <a:spcBef>
                <a:spcPct val="50000"/>
              </a:spcBef>
              <a:buClr>
                <a:srgbClr val="CC0000"/>
              </a:buClr>
              <a:buNone/>
            </a:pPr>
            <a:r>
              <a:rPr lang="en-US" altLang="en-US" sz="2400" b="1" dirty="0">
                <a:latin typeface="Times New Roman" panose="02020603050405020304" pitchFamily="18" charset="0"/>
              </a:rPr>
              <a:t>Remote computing</a:t>
            </a:r>
          </a:p>
          <a:p>
            <a:pPr>
              <a:lnSpc>
                <a:spcPct val="80000"/>
              </a:lnSpc>
              <a:spcBef>
                <a:spcPct val="50000"/>
              </a:spcBef>
              <a:buClr>
                <a:srgbClr val="CC0000"/>
              </a:buClr>
              <a:buNone/>
            </a:pPr>
            <a:r>
              <a:rPr lang="en-US" altLang="en-US" sz="2400" b="1" dirty="0">
                <a:latin typeface="Times New Roman" panose="02020603050405020304" pitchFamily="18" charset="0"/>
              </a:rPr>
              <a:t>Distributed processing (GRID Computing)</a:t>
            </a:r>
          </a:p>
          <a:p>
            <a:pPr>
              <a:lnSpc>
                <a:spcPct val="80000"/>
              </a:lnSpc>
            </a:pPr>
            <a:endParaRPr lang="en-US" altLang="en-US" sz="2800" dirty="0">
              <a:latin typeface="Times New Roman" panose="02020603050405020304" pitchFamily="18" charset="0"/>
            </a:endParaRPr>
          </a:p>
          <a:p>
            <a:endParaRPr lang="en-US" dirty="0"/>
          </a:p>
        </p:txBody>
      </p:sp>
      <p:sp>
        <p:nvSpPr>
          <p:cNvPr id="4" name="Footer Placeholder 3">
            <a:extLst>
              <a:ext uri="{FF2B5EF4-FFF2-40B4-BE49-F238E27FC236}">
                <a16:creationId xmlns:a16="http://schemas.microsoft.com/office/drawing/2014/main" id="{99C8F527-5414-4894-A008-71906203020A}"/>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836D148A-5E19-4340-A749-ABA6D8AEB8D3}"/>
              </a:ext>
            </a:extLst>
          </p:cNvPr>
          <p:cNvSpPr>
            <a:spLocks noGrp="1"/>
          </p:cNvSpPr>
          <p:nvPr>
            <p:ph type="sldNum" sz="quarter" idx="12"/>
          </p:nvPr>
        </p:nvSpPr>
        <p:spPr/>
        <p:txBody>
          <a:bodyPr/>
          <a:lstStyle/>
          <a:p>
            <a:fld id="{4FAB73BC-B049-4115-A692-8D63A059BFB8}" type="slidenum">
              <a:rPr lang="en-US" smtClean="0"/>
              <a:pPr/>
              <a:t>16</a:t>
            </a:fld>
            <a:endParaRPr lang="en-US" dirty="0"/>
          </a:p>
        </p:txBody>
      </p:sp>
    </p:spTree>
    <p:extLst>
      <p:ext uri="{BB962C8B-B14F-4D97-AF65-F5344CB8AC3E}">
        <p14:creationId xmlns:p14="http://schemas.microsoft.com/office/powerpoint/2010/main" val="3085622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F2705-AE45-4E8D-B481-D434AB58918B}"/>
              </a:ext>
            </a:extLst>
          </p:cNvPr>
          <p:cNvSpPr>
            <a:spLocks noGrp="1"/>
          </p:cNvSpPr>
          <p:nvPr>
            <p:ph type="title"/>
          </p:nvPr>
        </p:nvSpPr>
        <p:spPr/>
        <p:txBody>
          <a:bodyPr/>
          <a:lstStyle/>
          <a:p>
            <a:r>
              <a:rPr lang="en-US" altLang="en-US" dirty="0">
                <a:solidFill>
                  <a:schemeClr val="bg1"/>
                </a:solidFill>
              </a:rPr>
              <a:t>Applications – Users’ Contact with the Network</a:t>
            </a:r>
            <a:endParaRPr lang="en-US" dirty="0"/>
          </a:p>
        </p:txBody>
      </p:sp>
      <p:sp>
        <p:nvSpPr>
          <p:cNvPr id="3" name="Content Placeholder 2">
            <a:extLst>
              <a:ext uri="{FF2B5EF4-FFF2-40B4-BE49-F238E27FC236}">
                <a16:creationId xmlns:a16="http://schemas.microsoft.com/office/drawing/2014/main" id="{4AF0B94B-6CE7-476A-9CAA-DB754E188FB6}"/>
              </a:ext>
            </a:extLst>
          </p:cNvPr>
          <p:cNvSpPr>
            <a:spLocks noGrp="1"/>
          </p:cNvSpPr>
          <p:nvPr>
            <p:ph idx="1"/>
          </p:nvPr>
        </p:nvSpPr>
        <p:spPr>
          <a:xfrm>
            <a:off x="1154954" y="2395470"/>
            <a:ext cx="8825659" cy="3624330"/>
          </a:xfrm>
        </p:spPr>
        <p:txBody>
          <a:bodyPr/>
          <a:lstStyle/>
          <a:p>
            <a:pPr>
              <a:lnSpc>
                <a:spcPct val="90000"/>
              </a:lnSpc>
            </a:pPr>
            <a:r>
              <a:rPr lang="en-US" altLang="en-US" sz="2800" dirty="0">
                <a:latin typeface="Times New Roman" panose="02020603050405020304" pitchFamily="18" charset="0"/>
              </a:rPr>
              <a:t>Most people know the Internet through its applications</a:t>
            </a:r>
          </a:p>
          <a:p>
            <a:pPr lvl="1">
              <a:lnSpc>
                <a:spcPct val="90000"/>
              </a:lnSpc>
            </a:pPr>
            <a:r>
              <a:rPr lang="en-US" altLang="en-US" sz="1800" dirty="0">
                <a:latin typeface="Times New Roman" panose="02020603050405020304" pitchFamily="18" charset="0"/>
              </a:rPr>
              <a:t>Web, email, streaming audio and video, chat, …</a:t>
            </a:r>
          </a:p>
          <a:p>
            <a:pPr>
              <a:lnSpc>
                <a:spcPct val="90000"/>
              </a:lnSpc>
            </a:pPr>
            <a:r>
              <a:rPr lang="en-US" altLang="en-US" sz="2800" dirty="0">
                <a:latin typeface="Times New Roman" panose="02020603050405020304" pitchFamily="18" charset="0"/>
              </a:rPr>
              <a:t>Applications present an intuitively simple interface</a:t>
            </a:r>
          </a:p>
          <a:p>
            <a:pPr lvl="1">
              <a:lnSpc>
                <a:spcPct val="90000"/>
              </a:lnSpc>
            </a:pPr>
            <a:r>
              <a:rPr lang="en-US" altLang="en-US" sz="1800" dirty="0">
                <a:latin typeface="Times New Roman" panose="02020603050405020304" pitchFamily="18" charset="0"/>
              </a:rPr>
              <a:t>Textual and graphical objects</a:t>
            </a:r>
          </a:p>
          <a:p>
            <a:pPr lvl="1">
              <a:lnSpc>
                <a:spcPct val="90000"/>
              </a:lnSpc>
            </a:pPr>
            <a:r>
              <a:rPr lang="en-US" altLang="en-US" sz="1800" dirty="0">
                <a:latin typeface="Times New Roman" panose="02020603050405020304" pitchFamily="18" charset="0"/>
              </a:rPr>
              <a:t>Simple “clicks” to maneuver the application</a:t>
            </a:r>
          </a:p>
          <a:p>
            <a:pPr>
              <a:lnSpc>
                <a:spcPct val="90000"/>
              </a:lnSpc>
            </a:pPr>
            <a:r>
              <a:rPr lang="en-US" altLang="en-US" sz="2800" dirty="0">
                <a:latin typeface="Times New Roman" panose="02020603050405020304" pitchFamily="18" charset="0"/>
              </a:rPr>
              <a:t>However, users are not aware of what happens in the network with their simple “clicks” !!!</a:t>
            </a:r>
          </a:p>
          <a:p>
            <a:endParaRPr lang="en-US" dirty="0"/>
          </a:p>
        </p:txBody>
      </p:sp>
      <p:sp>
        <p:nvSpPr>
          <p:cNvPr id="4" name="Footer Placeholder 3">
            <a:extLst>
              <a:ext uri="{FF2B5EF4-FFF2-40B4-BE49-F238E27FC236}">
                <a16:creationId xmlns:a16="http://schemas.microsoft.com/office/drawing/2014/main" id="{71BDEBC0-4556-44F5-B3ED-D6D4E6CEC760}"/>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C1048ED7-24BB-4893-99EC-CAF5721E49D0}"/>
              </a:ext>
            </a:extLst>
          </p:cNvPr>
          <p:cNvSpPr>
            <a:spLocks noGrp="1"/>
          </p:cNvSpPr>
          <p:nvPr>
            <p:ph type="sldNum" sz="quarter" idx="12"/>
          </p:nvPr>
        </p:nvSpPr>
        <p:spPr/>
        <p:txBody>
          <a:bodyPr/>
          <a:lstStyle/>
          <a:p>
            <a:fld id="{4FAB73BC-B049-4115-A692-8D63A059BFB8}" type="slidenum">
              <a:rPr lang="en-US" smtClean="0"/>
              <a:pPr/>
              <a:t>17</a:t>
            </a:fld>
            <a:endParaRPr lang="en-US" dirty="0"/>
          </a:p>
        </p:txBody>
      </p:sp>
    </p:spTree>
    <p:extLst>
      <p:ext uri="{BB962C8B-B14F-4D97-AF65-F5344CB8AC3E}">
        <p14:creationId xmlns:p14="http://schemas.microsoft.com/office/powerpoint/2010/main" val="980376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901DB-A34B-4106-851C-C1519553E972}"/>
              </a:ext>
            </a:extLst>
          </p:cNvPr>
          <p:cNvSpPr>
            <a:spLocks noGrp="1"/>
          </p:cNvSpPr>
          <p:nvPr>
            <p:ph type="title"/>
          </p:nvPr>
        </p:nvSpPr>
        <p:spPr/>
        <p:txBody>
          <a:bodyPr/>
          <a:lstStyle/>
          <a:p>
            <a:r>
              <a:rPr lang="en-US" altLang="en-US" dirty="0">
                <a:solidFill>
                  <a:schemeClr val="bg1"/>
                </a:solidFill>
              </a:rPr>
              <a:t>Applications – Consumers of Networks</a:t>
            </a:r>
            <a:endParaRPr lang="en-US" dirty="0"/>
          </a:p>
        </p:txBody>
      </p:sp>
      <p:sp>
        <p:nvSpPr>
          <p:cNvPr id="3" name="Content Placeholder 2">
            <a:extLst>
              <a:ext uri="{FF2B5EF4-FFF2-40B4-BE49-F238E27FC236}">
                <a16:creationId xmlns:a16="http://schemas.microsoft.com/office/drawing/2014/main" id="{655F470F-B990-46F6-A986-2F99BE65B2D4}"/>
              </a:ext>
            </a:extLst>
          </p:cNvPr>
          <p:cNvSpPr>
            <a:spLocks noGrp="1"/>
          </p:cNvSpPr>
          <p:nvPr>
            <p:ph idx="1"/>
          </p:nvPr>
        </p:nvSpPr>
        <p:spPr>
          <a:xfrm>
            <a:off x="1154954" y="2189408"/>
            <a:ext cx="8825659" cy="3830392"/>
          </a:xfrm>
        </p:spPr>
        <p:txBody>
          <a:bodyPr>
            <a:normAutofit fontScale="92500" lnSpcReduction="10000"/>
          </a:bodyPr>
          <a:lstStyle/>
          <a:p>
            <a:r>
              <a:rPr lang="en-US" altLang="en-US" sz="2800" dirty="0">
                <a:latin typeface="Times New Roman" panose="02020603050405020304" pitchFamily="18" charset="0"/>
              </a:rPr>
              <a:t>On a simple click, several messages may be exchanged over the Internet</a:t>
            </a:r>
          </a:p>
          <a:p>
            <a:r>
              <a:rPr lang="en-US" altLang="en-US" sz="2800" dirty="0">
                <a:latin typeface="Times New Roman" panose="02020603050405020304" pitchFamily="18" charset="0"/>
              </a:rPr>
              <a:t>In a web browser, 17 messages may be exchanged</a:t>
            </a:r>
          </a:p>
          <a:p>
            <a:pPr lvl="1"/>
            <a:r>
              <a:rPr lang="en-US" altLang="en-US" sz="1900" dirty="0">
                <a:latin typeface="Times New Roman" panose="02020603050405020304" pitchFamily="18" charset="0"/>
              </a:rPr>
              <a:t>up to six messages to translate the server name</a:t>
            </a:r>
          </a:p>
          <a:p>
            <a:pPr lvl="1"/>
            <a:r>
              <a:rPr lang="en-US" altLang="en-US" sz="1900" dirty="0">
                <a:latin typeface="Times New Roman" panose="02020603050405020304" pitchFamily="18" charset="0"/>
              </a:rPr>
              <a:t>three messages to set up a TCP connection</a:t>
            </a:r>
          </a:p>
          <a:p>
            <a:pPr lvl="1"/>
            <a:r>
              <a:rPr lang="en-US" altLang="en-US" sz="1900" dirty="0">
                <a:latin typeface="Times New Roman" panose="02020603050405020304" pitchFamily="18" charset="0"/>
              </a:rPr>
              <a:t>four messages to send HTTP “get” request + response</a:t>
            </a:r>
          </a:p>
          <a:p>
            <a:pPr lvl="1"/>
            <a:r>
              <a:rPr lang="en-US" altLang="en-US" sz="1900" dirty="0">
                <a:latin typeface="Times New Roman" panose="02020603050405020304" pitchFamily="18" charset="0"/>
              </a:rPr>
              <a:t>four messages to tear down the TCP connection</a:t>
            </a:r>
          </a:p>
          <a:p>
            <a:r>
              <a:rPr lang="en-US" altLang="en-US" sz="2800" dirty="0">
                <a:latin typeface="Times New Roman" panose="02020603050405020304" pitchFamily="18" charset="0"/>
              </a:rPr>
              <a:t>Moreover, </a:t>
            </a:r>
            <a:r>
              <a:rPr lang="en-US" altLang="en-US" sz="2800" b="1" dirty="0">
                <a:solidFill>
                  <a:srgbClr val="CC0000"/>
                </a:solidFill>
                <a:latin typeface="Times New Roman" panose="02020603050405020304" pitchFamily="18" charset="0"/>
              </a:rPr>
              <a:t>millions of messages</a:t>
            </a:r>
            <a:r>
              <a:rPr lang="en-US" altLang="en-US" sz="2800" dirty="0">
                <a:latin typeface="Times New Roman" panose="02020603050405020304" pitchFamily="18" charset="0"/>
              </a:rPr>
              <a:t> are exchanged each day by Internet nodes to make their presence and services known </a:t>
            </a:r>
          </a:p>
          <a:p>
            <a:endParaRPr lang="en-US" dirty="0"/>
          </a:p>
        </p:txBody>
      </p:sp>
      <p:sp>
        <p:nvSpPr>
          <p:cNvPr id="4" name="Footer Placeholder 3">
            <a:extLst>
              <a:ext uri="{FF2B5EF4-FFF2-40B4-BE49-F238E27FC236}">
                <a16:creationId xmlns:a16="http://schemas.microsoft.com/office/drawing/2014/main" id="{96355F93-E1F6-41E4-87DA-25F0AECA7F8A}"/>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C8675518-AC4E-4FF3-82B5-E6EA0E3C5DCD}"/>
              </a:ext>
            </a:extLst>
          </p:cNvPr>
          <p:cNvSpPr>
            <a:spLocks noGrp="1"/>
          </p:cNvSpPr>
          <p:nvPr>
            <p:ph type="sldNum" sz="quarter" idx="12"/>
          </p:nvPr>
        </p:nvSpPr>
        <p:spPr/>
        <p:txBody>
          <a:bodyPr/>
          <a:lstStyle/>
          <a:p>
            <a:fld id="{4FAB73BC-B049-4115-A692-8D63A059BFB8}" type="slidenum">
              <a:rPr lang="en-US" smtClean="0"/>
              <a:pPr/>
              <a:t>18</a:t>
            </a:fld>
            <a:endParaRPr lang="en-US" dirty="0"/>
          </a:p>
        </p:txBody>
      </p:sp>
    </p:spTree>
    <p:extLst>
      <p:ext uri="{BB962C8B-B14F-4D97-AF65-F5344CB8AC3E}">
        <p14:creationId xmlns:p14="http://schemas.microsoft.com/office/powerpoint/2010/main" val="3362231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9717D-18A8-4580-8725-31F8B2800C30}"/>
              </a:ext>
            </a:extLst>
          </p:cNvPr>
          <p:cNvSpPr>
            <a:spLocks noGrp="1"/>
          </p:cNvSpPr>
          <p:nvPr>
            <p:ph type="title"/>
          </p:nvPr>
        </p:nvSpPr>
        <p:spPr/>
        <p:txBody>
          <a:bodyPr/>
          <a:lstStyle/>
          <a:p>
            <a:r>
              <a:rPr lang="en-US" altLang="en-US" dirty="0">
                <a:solidFill>
                  <a:schemeClr val="bg1"/>
                </a:solidFill>
              </a:rPr>
              <a:t>Applications – the Driving Force</a:t>
            </a:r>
            <a:endParaRPr lang="en-US" dirty="0"/>
          </a:p>
        </p:txBody>
      </p:sp>
      <p:sp>
        <p:nvSpPr>
          <p:cNvPr id="3" name="Content Placeholder 2">
            <a:extLst>
              <a:ext uri="{FF2B5EF4-FFF2-40B4-BE49-F238E27FC236}">
                <a16:creationId xmlns:a16="http://schemas.microsoft.com/office/drawing/2014/main" id="{B001129A-2D53-4A1B-9276-3E579DCFB00F}"/>
              </a:ext>
            </a:extLst>
          </p:cNvPr>
          <p:cNvSpPr>
            <a:spLocks noGrp="1"/>
          </p:cNvSpPr>
          <p:nvPr>
            <p:ph idx="1"/>
          </p:nvPr>
        </p:nvSpPr>
        <p:spPr>
          <a:xfrm>
            <a:off x="1154954" y="2240924"/>
            <a:ext cx="8825659" cy="3778876"/>
          </a:xfrm>
        </p:spPr>
        <p:txBody>
          <a:bodyPr>
            <a:normAutofit lnSpcReduction="10000"/>
          </a:bodyPr>
          <a:lstStyle/>
          <a:p>
            <a:r>
              <a:rPr lang="en-US" altLang="en-US" sz="2800" dirty="0">
                <a:latin typeface="Times New Roman" panose="02020603050405020304" pitchFamily="18" charset="0"/>
              </a:rPr>
              <a:t>Streaming audio and video is an emerging application</a:t>
            </a:r>
          </a:p>
          <a:p>
            <a:pPr lvl="1"/>
            <a:r>
              <a:rPr lang="en-US" altLang="en-US" sz="1800" dirty="0">
                <a:latin typeface="Times New Roman" panose="02020603050405020304" pitchFamily="18" charset="0"/>
              </a:rPr>
              <a:t>Source generates and sends the video stream in messages across the Internet</a:t>
            </a:r>
          </a:p>
          <a:p>
            <a:r>
              <a:rPr lang="en-US" altLang="en-US" sz="2800" dirty="0">
                <a:latin typeface="Times New Roman" panose="02020603050405020304" pitchFamily="18" charset="0"/>
              </a:rPr>
              <a:t>Video-on-demand: reads a preexisting movie</a:t>
            </a:r>
          </a:p>
          <a:p>
            <a:pPr lvl="1"/>
            <a:r>
              <a:rPr lang="en-US" altLang="en-US" sz="1800" dirty="0">
                <a:latin typeface="Times New Roman" panose="02020603050405020304" pitchFamily="18" charset="0"/>
              </a:rPr>
              <a:t>One-way data transfer</a:t>
            </a:r>
          </a:p>
          <a:p>
            <a:r>
              <a:rPr lang="en-US" altLang="en-US" sz="2800" dirty="0">
                <a:latin typeface="Times New Roman" panose="02020603050405020304" pitchFamily="18" charset="0"/>
              </a:rPr>
              <a:t>Videoconferencing: interactive session</a:t>
            </a:r>
          </a:p>
          <a:p>
            <a:pPr lvl="1"/>
            <a:r>
              <a:rPr lang="en-US" altLang="en-US" sz="1800" dirty="0">
                <a:latin typeface="Times New Roman" panose="02020603050405020304" pitchFamily="18" charset="0"/>
              </a:rPr>
              <a:t>Very tight timing constraints</a:t>
            </a:r>
          </a:p>
          <a:p>
            <a:r>
              <a:rPr lang="en-US" altLang="en-US" sz="2800" b="1" dirty="0">
                <a:solidFill>
                  <a:srgbClr val="CC0000"/>
                </a:solidFill>
                <a:latin typeface="Times New Roman" panose="02020603050405020304" pitchFamily="18" charset="0"/>
              </a:rPr>
              <a:t>Diversity</a:t>
            </a:r>
            <a:r>
              <a:rPr lang="en-US" altLang="en-US" sz="2800" dirty="0">
                <a:latin typeface="Times New Roman" panose="02020603050405020304" pitchFamily="18" charset="0"/>
              </a:rPr>
              <a:t> of applications that can be built on top of the Internet hint at the </a:t>
            </a:r>
            <a:r>
              <a:rPr lang="en-US" altLang="en-US" sz="2800" b="1" dirty="0">
                <a:solidFill>
                  <a:srgbClr val="CC0000"/>
                </a:solidFill>
                <a:latin typeface="Times New Roman" panose="02020603050405020304" pitchFamily="18" charset="0"/>
              </a:rPr>
              <a:t>complexity</a:t>
            </a:r>
            <a:r>
              <a:rPr lang="en-US" altLang="en-US" sz="2800" dirty="0">
                <a:latin typeface="Times New Roman" panose="02020603050405020304" pitchFamily="18" charset="0"/>
              </a:rPr>
              <a:t> of the Internet design</a:t>
            </a:r>
          </a:p>
          <a:p>
            <a:endParaRPr lang="en-US" dirty="0"/>
          </a:p>
        </p:txBody>
      </p:sp>
      <p:sp>
        <p:nvSpPr>
          <p:cNvPr id="4" name="Footer Placeholder 3">
            <a:extLst>
              <a:ext uri="{FF2B5EF4-FFF2-40B4-BE49-F238E27FC236}">
                <a16:creationId xmlns:a16="http://schemas.microsoft.com/office/drawing/2014/main" id="{F1F07FC2-A0BB-437E-BC6D-52A6940FEF4B}"/>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B9D5561A-19D7-4933-993F-00BB272B8991}"/>
              </a:ext>
            </a:extLst>
          </p:cNvPr>
          <p:cNvSpPr>
            <a:spLocks noGrp="1"/>
          </p:cNvSpPr>
          <p:nvPr>
            <p:ph type="sldNum" sz="quarter" idx="12"/>
          </p:nvPr>
        </p:nvSpPr>
        <p:spPr/>
        <p:txBody>
          <a:bodyPr/>
          <a:lstStyle/>
          <a:p>
            <a:fld id="{4FAB73BC-B049-4115-A692-8D63A059BFB8}" type="slidenum">
              <a:rPr lang="en-US" smtClean="0"/>
              <a:pPr/>
              <a:t>19</a:t>
            </a:fld>
            <a:endParaRPr lang="en-US" dirty="0"/>
          </a:p>
        </p:txBody>
      </p:sp>
    </p:spTree>
    <p:extLst>
      <p:ext uri="{BB962C8B-B14F-4D97-AF65-F5344CB8AC3E}">
        <p14:creationId xmlns:p14="http://schemas.microsoft.com/office/powerpoint/2010/main" val="304797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Contact Details		</a:t>
            </a:r>
          </a:p>
        </p:txBody>
      </p:sp>
      <p:sp>
        <p:nvSpPr>
          <p:cNvPr id="3" name="Content Placeholder 2"/>
          <p:cNvSpPr>
            <a:spLocks noGrp="1"/>
          </p:cNvSpPr>
          <p:nvPr>
            <p:ph idx="1"/>
          </p:nvPr>
        </p:nvSpPr>
        <p:spPr/>
        <p:txBody>
          <a:bodyPr>
            <a:normAutofit/>
          </a:bodyPr>
          <a:lstStyle/>
          <a:p>
            <a:r>
              <a:rPr lang="en-US" dirty="0" smtClean="0"/>
              <a:t>Name: Mr. Attique Ur Rehman</a:t>
            </a:r>
            <a:endParaRPr lang="en-US" dirty="0"/>
          </a:p>
          <a:p>
            <a:r>
              <a:rPr lang="en-US" dirty="0"/>
              <a:t>Course Instructor:  </a:t>
            </a:r>
            <a:r>
              <a:rPr lang="en-US" dirty="0" smtClean="0"/>
              <a:t>CSC362- </a:t>
            </a:r>
            <a:r>
              <a:rPr lang="en-US" dirty="0">
                <a:sym typeface="+mn-ea"/>
              </a:rPr>
              <a:t>Computer Networks</a:t>
            </a:r>
          </a:p>
          <a:p>
            <a:r>
              <a:rPr lang="en-US" dirty="0"/>
              <a:t>Credit Hours: </a:t>
            </a:r>
            <a:r>
              <a:rPr lang="en-US" dirty="0" smtClean="0"/>
              <a:t>(3+1)=4</a:t>
            </a:r>
            <a:endParaRPr lang="en-US" dirty="0"/>
          </a:p>
          <a:p>
            <a:r>
              <a:rPr lang="en-US" dirty="0"/>
              <a:t>Office Location: </a:t>
            </a:r>
            <a:r>
              <a:rPr lang="en-US" dirty="0" smtClean="0"/>
              <a:t>2</a:t>
            </a:r>
            <a:r>
              <a:rPr lang="en-US" baseline="30000" dirty="0" smtClean="0"/>
              <a:t>nd</a:t>
            </a:r>
            <a:r>
              <a:rPr lang="en-US" dirty="0" smtClean="0"/>
              <a:t> Floor Computer Science Faculty Office: 41-C </a:t>
            </a:r>
            <a:endParaRPr lang="en-US" dirty="0"/>
          </a:p>
          <a:p>
            <a:r>
              <a:rPr lang="en-US" dirty="0"/>
              <a:t>Email: </a:t>
            </a:r>
            <a:r>
              <a:rPr lang="en-US" dirty="0" smtClean="0"/>
              <a:t>attique.rehman@lgu.edu.pk</a:t>
            </a:r>
            <a:endParaRPr lang="en-US" dirty="0"/>
          </a:p>
          <a:p>
            <a:r>
              <a:rPr lang="en-US" dirty="0"/>
              <a:t>Visiting Hours:  Wednesday </a:t>
            </a:r>
            <a:r>
              <a:rPr lang="en-US" dirty="0" smtClean="0"/>
              <a:t>(11:30 am -1:00 </a:t>
            </a:r>
            <a:r>
              <a:rPr lang="en-US" dirty="0"/>
              <a:t>p</a:t>
            </a:r>
            <a:r>
              <a:rPr lang="en-US" dirty="0" smtClean="0"/>
              <a:t>m</a:t>
            </a:r>
            <a:r>
              <a:rPr lang="en-US" dirty="0"/>
              <a:t>)</a:t>
            </a:r>
          </a:p>
        </p:txBody>
      </p:sp>
      <p:sp>
        <p:nvSpPr>
          <p:cNvPr id="4" name="Footer Placeholder 3"/>
          <p:cNvSpPr>
            <a:spLocks noGrp="1"/>
          </p:cNvSpPr>
          <p:nvPr>
            <p:ph type="ftr" sz="quarter" idx="11"/>
          </p:nvPr>
        </p:nvSpPr>
        <p:spPr/>
        <p:txBody>
          <a:bodyPr/>
          <a:lstStyle/>
          <a:p>
            <a:r>
              <a:rPr lang="en-US"/>
              <a:t>Lahore Garrison University</a:t>
            </a:r>
          </a:p>
        </p:txBody>
      </p:sp>
      <p:sp>
        <p:nvSpPr>
          <p:cNvPr id="5" name="Slide Number Placeholder 4"/>
          <p:cNvSpPr>
            <a:spLocks noGrp="1"/>
          </p:cNvSpPr>
          <p:nvPr>
            <p:ph type="sldNum" sz="quarter" idx="12"/>
          </p:nvPr>
        </p:nvSpPr>
        <p:spPr/>
        <p:txBody>
          <a:bodyPr/>
          <a:lstStyle/>
          <a:p>
            <a:fld id="{8E9ED8F5-F0EE-4F30-BF79-1CB5FF8C36DA}" type="slidenum">
              <a:rPr lang="en-US" smtClean="0"/>
              <a:pPr/>
              <a:t>2</a:t>
            </a:fld>
            <a:endParaRPr lang="en-US"/>
          </a:p>
        </p:txBody>
      </p:sp>
    </p:spTree>
    <p:extLst>
      <p:ext uri="{BB962C8B-B14F-4D97-AF65-F5344CB8AC3E}">
        <p14:creationId xmlns:p14="http://schemas.microsoft.com/office/powerpoint/2010/main" val="35738312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DF68A-8D59-4F0F-A526-1DA4051EA73F}"/>
              </a:ext>
            </a:extLst>
          </p:cNvPr>
          <p:cNvSpPr>
            <a:spLocks noGrp="1"/>
          </p:cNvSpPr>
          <p:nvPr>
            <p:ph type="title"/>
          </p:nvPr>
        </p:nvSpPr>
        <p:spPr/>
        <p:txBody>
          <a:bodyPr/>
          <a:lstStyle/>
          <a:p>
            <a:r>
              <a:rPr lang="en-US" altLang="en-US" dirty="0">
                <a:solidFill>
                  <a:schemeClr val="bg1"/>
                </a:solidFill>
              </a:rPr>
              <a:t>Network Overview</a:t>
            </a:r>
            <a:endParaRPr lang="en-US" dirty="0"/>
          </a:p>
        </p:txBody>
      </p:sp>
      <p:sp>
        <p:nvSpPr>
          <p:cNvPr id="3" name="Content Placeholder 2">
            <a:extLst>
              <a:ext uri="{FF2B5EF4-FFF2-40B4-BE49-F238E27FC236}">
                <a16:creationId xmlns:a16="http://schemas.microsoft.com/office/drawing/2014/main" id="{5F5C35C4-C851-4362-B1C4-35715F70EA70}"/>
              </a:ext>
            </a:extLst>
          </p:cNvPr>
          <p:cNvSpPr>
            <a:spLocks noGrp="1"/>
          </p:cNvSpPr>
          <p:nvPr>
            <p:ph idx="1"/>
          </p:nvPr>
        </p:nvSpPr>
        <p:spPr>
          <a:xfrm>
            <a:off x="1154954" y="2305318"/>
            <a:ext cx="8825659" cy="3714482"/>
          </a:xfrm>
        </p:spPr>
        <p:txBody>
          <a:bodyPr>
            <a:normAutofit fontScale="92500" lnSpcReduction="10000"/>
          </a:bodyPr>
          <a:lstStyle/>
          <a:p>
            <a:r>
              <a:rPr lang="en-US" altLang="en-US" sz="1600" b="1" dirty="0">
                <a:latin typeface="Times New Roman" panose="02020603050405020304" pitchFamily="18" charset="0"/>
              </a:rPr>
              <a:t>What must a network provide ?</a:t>
            </a:r>
          </a:p>
          <a:p>
            <a:pPr lvl="1"/>
            <a:r>
              <a:rPr lang="en-US" altLang="en-US" b="1" dirty="0">
                <a:latin typeface="Times New Roman" panose="02020603050405020304" pitchFamily="18" charset="0"/>
              </a:rPr>
              <a:t>connectivity</a:t>
            </a:r>
          </a:p>
          <a:p>
            <a:pPr lvl="1"/>
            <a:r>
              <a:rPr lang="en-US" altLang="en-US" b="1" dirty="0">
                <a:latin typeface="Times New Roman" panose="02020603050405020304" pitchFamily="18" charset="0"/>
              </a:rPr>
              <a:t>cost-effective sharing (information &amp;resources)</a:t>
            </a:r>
          </a:p>
          <a:p>
            <a:pPr lvl="1"/>
            <a:r>
              <a:rPr lang="en-US" altLang="en-US" b="1" dirty="0">
                <a:latin typeface="Times New Roman" panose="02020603050405020304" pitchFamily="18" charset="0"/>
              </a:rPr>
              <a:t>functionality</a:t>
            </a:r>
          </a:p>
          <a:p>
            <a:pPr lvl="1"/>
            <a:r>
              <a:rPr lang="en-US" altLang="en-US" b="1" dirty="0">
                <a:latin typeface="Times New Roman" panose="02020603050405020304" pitchFamily="18" charset="0"/>
              </a:rPr>
              <a:t>Performance</a:t>
            </a:r>
          </a:p>
          <a:p>
            <a:pPr lvl="1"/>
            <a:r>
              <a:rPr lang="en-US" altLang="en-US" b="1" dirty="0">
                <a:latin typeface="Times New Roman" panose="02020603050405020304" pitchFamily="18" charset="0"/>
              </a:rPr>
              <a:t>Reliability</a:t>
            </a:r>
          </a:p>
          <a:p>
            <a:pPr lvl="1"/>
            <a:r>
              <a:rPr lang="en-US" altLang="en-US" b="1" dirty="0">
                <a:latin typeface="Times New Roman" panose="02020603050405020304" pitchFamily="18" charset="0"/>
              </a:rPr>
              <a:t>Security</a:t>
            </a:r>
          </a:p>
          <a:p>
            <a:r>
              <a:rPr lang="en-US" altLang="en-US" sz="1600" b="1" dirty="0">
                <a:latin typeface="Times New Roman" panose="02020603050405020304" pitchFamily="18" charset="0"/>
              </a:rPr>
              <a:t>How are networks designed and built ?</a:t>
            </a:r>
          </a:p>
          <a:p>
            <a:pPr lvl="1"/>
            <a:r>
              <a:rPr lang="en-US" altLang="en-US" b="1" dirty="0">
                <a:latin typeface="Times New Roman" panose="02020603050405020304" pitchFamily="18" charset="0"/>
              </a:rPr>
              <a:t>layering</a:t>
            </a:r>
          </a:p>
          <a:p>
            <a:pPr lvl="1"/>
            <a:r>
              <a:rPr lang="en-US" altLang="en-US" b="1" dirty="0">
                <a:latin typeface="Times New Roman" panose="02020603050405020304" pitchFamily="18" charset="0"/>
              </a:rPr>
              <a:t>protocols</a:t>
            </a:r>
          </a:p>
          <a:p>
            <a:pPr lvl="1"/>
            <a:r>
              <a:rPr lang="en-US" altLang="en-US" b="1" dirty="0">
                <a:latin typeface="Times New Roman" panose="02020603050405020304" pitchFamily="18" charset="0"/>
              </a:rPr>
              <a:t>standards</a:t>
            </a:r>
          </a:p>
          <a:p>
            <a:endParaRPr lang="en-US" sz="900" dirty="0"/>
          </a:p>
        </p:txBody>
      </p:sp>
      <p:sp>
        <p:nvSpPr>
          <p:cNvPr id="4" name="Footer Placeholder 3">
            <a:extLst>
              <a:ext uri="{FF2B5EF4-FFF2-40B4-BE49-F238E27FC236}">
                <a16:creationId xmlns:a16="http://schemas.microsoft.com/office/drawing/2014/main" id="{20190BC8-231C-45C9-8FC5-7A2563CBC835}"/>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AC388665-A156-457B-92F1-44B0C35218AD}"/>
              </a:ext>
            </a:extLst>
          </p:cNvPr>
          <p:cNvSpPr>
            <a:spLocks noGrp="1"/>
          </p:cNvSpPr>
          <p:nvPr>
            <p:ph type="sldNum" sz="quarter" idx="12"/>
          </p:nvPr>
        </p:nvSpPr>
        <p:spPr/>
        <p:txBody>
          <a:bodyPr/>
          <a:lstStyle/>
          <a:p>
            <a:fld id="{4FAB73BC-B049-4115-A692-8D63A059BFB8}" type="slidenum">
              <a:rPr lang="en-US" smtClean="0"/>
              <a:pPr/>
              <a:t>20</a:t>
            </a:fld>
            <a:endParaRPr lang="en-US" dirty="0"/>
          </a:p>
        </p:txBody>
      </p:sp>
    </p:spTree>
    <p:extLst>
      <p:ext uri="{BB962C8B-B14F-4D97-AF65-F5344CB8AC3E}">
        <p14:creationId xmlns:p14="http://schemas.microsoft.com/office/powerpoint/2010/main" val="1839304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8AB55-023B-4A7F-B42B-E056EA2AED55}"/>
              </a:ext>
            </a:extLst>
          </p:cNvPr>
          <p:cNvSpPr>
            <a:spLocks noGrp="1"/>
          </p:cNvSpPr>
          <p:nvPr>
            <p:ph type="title"/>
          </p:nvPr>
        </p:nvSpPr>
        <p:spPr/>
        <p:txBody>
          <a:bodyPr/>
          <a:lstStyle/>
          <a:p>
            <a:r>
              <a:rPr lang="en-US" altLang="en-US" dirty="0">
                <a:solidFill>
                  <a:schemeClr val="bg1"/>
                </a:solidFill>
              </a:rPr>
              <a:t>Perspective</a:t>
            </a:r>
            <a:endParaRPr lang="en-US" dirty="0"/>
          </a:p>
        </p:txBody>
      </p:sp>
      <p:sp>
        <p:nvSpPr>
          <p:cNvPr id="3" name="Content Placeholder 2">
            <a:extLst>
              <a:ext uri="{FF2B5EF4-FFF2-40B4-BE49-F238E27FC236}">
                <a16:creationId xmlns:a16="http://schemas.microsoft.com/office/drawing/2014/main" id="{1032EBC1-6465-47E2-9996-431667ED0B89}"/>
              </a:ext>
            </a:extLst>
          </p:cNvPr>
          <p:cNvSpPr>
            <a:spLocks noGrp="1"/>
          </p:cNvSpPr>
          <p:nvPr>
            <p:ph idx="1"/>
          </p:nvPr>
        </p:nvSpPr>
        <p:spPr>
          <a:xfrm>
            <a:off x="1154954" y="2395470"/>
            <a:ext cx="8825659" cy="3624330"/>
          </a:xfrm>
        </p:spPr>
        <p:txBody>
          <a:bodyPr/>
          <a:lstStyle/>
          <a:p>
            <a:r>
              <a:rPr lang="en-US" altLang="en-US" sz="2800" dirty="0">
                <a:latin typeface="Times New Roman" panose="02020603050405020304" pitchFamily="18" charset="0"/>
              </a:rPr>
              <a:t>For network user</a:t>
            </a:r>
          </a:p>
          <a:p>
            <a:pPr lvl="1"/>
            <a:r>
              <a:rPr lang="en-US" altLang="en-US" sz="1800" b="1" i="1" dirty="0">
                <a:latin typeface="Times New Roman" panose="02020603050405020304" pitchFamily="18" charset="0"/>
              </a:rPr>
              <a:t>connectivity</a:t>
            </a:r>
            <a:r>
              <a:rPr lang="en-US" altLang="en-US" sz="1800" dirty="0">
                <a:latin typeface="Times New Roman" panose="02020603050405020304" pitchFamily="18" charset="0"/>
              </a:rPr>
              <a:t>: for services required; error free delivery within acceptable time limits</a:t>
            </a:r>
          </a:p>
          <a:p>
            <a:r>
              <a:rPr lang="en-US" altLang="en-US" sz="2800" dirty="0">
                <a:latin typeface="Times New Roman" panose="02020603050405020304" pitchFamily="18" charset="0"/>
              </a:rPr>
              <a:t>For network designer</a:t>
            </a:r>
          </a:p>
          <a:p>
            <a:pPr lvl="1"/>
            <a:r>
              <a:rPr lang="en-US" altLang="en-US" sz="1800" b="1" i="1" dirty="0">
                <a:latin typeface="Times New Roman" panose="02020603050405020304" pitchFamily="18" charset="0"/>
              </a:rPr>
              <a:t>efficiency:</a:t>
            </a:r>
            <a:r>
              <a:rPr lang="en-US" altLang="en-US" sz="1800" dirty="0">
                <a:latin typeface="Times New Roman" panose="02020603050405020304" pitchFamily="18" charset="0"/>
              </a:rPr>
              <a:t> cost-effective design, fair allocation and efficient use of resources</a:t>
            </a:r>
          </a:p>
          <a:p>
            <a:r>
              <a:rPr lang="en-US" altLang="en-US" sz="2800" dirty="0">
                <a:latin typeface="Times New Roman" panose="02020603050405020304" pitchFamily="18" charset="0"/>
              </a:rPr>
              <a:t>For network operator</a:t>
            </a:r>
          </a:p>
          <a:p>
            <a:pPr lvl="1"/>
            <a:r>
              <a:rPr lang="en-US" altLang="en-US" sz="1800" b="1" i="1" dirty="0">
                <a:latin typeface="Times New Roman" panose="02020603050405020304" pitchFamily="18" charset="0"/>
              </a:rPr>
              <a:t>maintenance:</a:t>
            </a:r>
            <a:r>
              <a:rPr lang="en-US" altLang="en-US" sz="1800" dirty="0">
                <a:latin typeface="Times New Roman" panose="02020603050405020304" pitchFamily="18" charset="0"/>
              </a:rPr>
              <a:t> easy to administer, fault localization &amp; isolation, usage accounting</a:t>
            </a:r>
          </a:p>
          <a:p>
            <a:endParaRPr lang="en-US" dirty="0"/>
          </a:p>
        </p:txBody>
      </p:sp>
      <p:sp>
        <p:nvSpPr>
          <p:cNvPr id="4" name="Footer Placeholder 3">
            <a:extLst>
              <a:ext uri="{FF2B5EF4-FFF2-40B4-BE49-F238E27FC236}">
                <a16:creationId xmlns:a16="http://schemas.microsoft.com/office/drawing/2014/main" id="{456FE0C4-C0C6-49F2-A995-01CCFB125296}"/>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D6EDF94E-D5B1-4586-8270-B9C33DD20B34}"/>
              </a:ext>
            </a:extLst>
          </p:cNvPr>
          <p:cNvSpPr>
            <a:spLocks noGrp="1"/>
          </p:cNvSpPr>
          <p:nvPr>
            <p:ph type="sldNum" sz="quarter" idx="12"/>
          </p:nvPr>
        </p:nvSpPr>
        <p:spPr/>
        <p:txBody>
          <a:bodyPr/>
          <a:lstStyle/>
          <a:p>
            <a:fld id="{4FAB73BC-B049-4115-A692-8D63A059BFB8}" type="slidenum">
              <a:rPr lang="en-US" smtClean="0"/>
              <a:pPr/>
              <a:t>21</a:t>
            </a:fld>
            <a:endParaRPr lang="en-US" dirty="0"/>
          </a:p>
        </p:txBody>
      </p:sp>
    </p:spTree>
    <p:extLst>
      <p:ext uri="{BB962C8B-B14F-4D97-AF65-F5344CB8AC3E}">
        <p14:creationId xmlns:p14="http://schemas.microsoft.com/office/powerpoint/2010/main" val="795248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E30D2-0BFF-4FE9-B692-C8F65334945D}"/>
              </a:ext>
            </a:extLst>
          </p:cNvPr>
          <p:cNvSpPr>
            <a:spLocks noGrp="1"/>
          </p:cNvSpPr>
          <p:nvPr>
            <p:ph type="title"/>
          </p:nvPr>
        </p:nvSpPr>
        <p:spPr/>
        <p:txBody>
          <a:bodyPr/>
          <a:lstStyle/>
          <a:p>
            <a:r>
              <a:rPr lang="en-US" altLang="en-US" dirty="0">
                <a:solidFill>
                  <a:schemeClr val="bg1"/>
                </a:solidFill>
              </a:rPr>
              <a:t>Network Components</a:t>
            </a:r>
            <a:endParaRPr lang="en-US" dirty="0"/>
          </a:p>
        </p:txBody>
      </p:sp>
      <p:sp>
        <p:nvSpPr>
          <p:cNvPr id="3" name="Content Placeholder 2">
            <a:extLst>
              <a:ext uri="{FF2B5EF4-FFF2-40B4-BE49-F238E27FC236}">
                <a16:creationId xmlns:a16="http://schemas.microsoft.com/office/drawing/2014/main" id="{8322BEBC-F9EA-4C7E-A1D7-EFF29FA1E3EA}"/>
              </a:ext>
            </a:extLst>
          </p:cNvPr>
          <p:cNvSpPr>
            <a:spLocks noGrp="1"/>
          </p:cNvSpPr>
          <p:nvPr>
            <p:ph idx="1"/>
          </p:nvPr>
        </p:nvSpPr>
        <p:spPr/>
        <p:txBody>
          <a:bodyPr/>
          <a:lstStyle/>
          <a:p>
            <a:pPr>
              <a:spcBef>
                <a:spcPct val="50000"/>
              </a:spcBef>
              <a:buClr>
                <a:srgbClr val="CC0000"/>
              </a:buClr>
              <a:buFont typeface="Wingdings" panose="05000000000000000000" pitchFamily="2" charset="2"/>
              <a:buChar char="Ø"/>
            </a:pPr>
            <a:r>
              <a:rPr lang="en-US" altLang="en-US" sz="2400" dirty="0">
                <a:latin typeface="Times New Roman" panose="02020603050405020304" pitchFamily="18" charset="0"/>
              </a:rPr>
              <a:t>Physical Media</a:t>
            </a:r>
          </a:p>
          <a:p>
            <a:pPr>
              <a:spcBef>
                <a:spcPct val="50000"/>
              </a:spcBef>
              <a:buClr>
                <a:srgbClr val="CC0000"/>
              </a:buClr>
              <a:buFont typeface="Wingdings" panose="05000000000000000000" pitchFamily="2" charset="2"/>
              <a:buChar char="Ø"/>
            </a:pPr>
            <a:r>
              <a:rPr lang="en-US" altLang="en-US" sz="2400" dirty="0">
                <a:latin typeface="Times New Roman" panose="02020603050405020304" pitchFamily="18" charset="0"/>
              </a:rPr>
              <a:t>Interconnecting Devices</a:t>
            </a:r>
          </a:p>
          <a:p>
            <a:pPr>
              <a:spcBef>
                <a:spcPct val="50000"/>
              </a:spcBef>
              <a:buClr>
                <a:srgbClr val="CC0000"/>
              </a:buClr>
              <a:buFont typeface="Wingdings" panose="05000000000000000000" pitchFamily="2" charset="2"/>
              <a:buChar char="Ø"/>
            </a:pPr>
            <a:r>
              <a:rPr lang="en-US" altLang="en-US" sz="2400" dirty="0">
                <a:latin typeface="Times New Roman" panose="02020603050405020304" pitchFamily="18" charset="0"/>
              </a:rPr>
              <a:t>Computers</a:t>
            </a:r>
          </a:p>
          <a:p>
            <a:pPr>
              <a:spcBef>
                <a:spcPct val="50000"/>
              </a:spcBef>
              <a:buClr>
                <a:srgbClr val="CC0000"/>
              </a:buClr>
              <a:buFont typeface="Wingdings" panose="05000000000000000000" pitchFamily="2" charset="2"/>
              <a:buChar char="Ø"/>
            </a:pPr>
            <a:r>
              <a:rPr lang="en-US" altLang="en-US" sz="2400" dirty="0">
                <a:latin typeface="Times New Roman" panose="02020603050405020304" pitchFamily="18" charset="0"/>
              </a:rPr>
              <a:t>Networking Software</a:t>
            </a:r>
          </a:p>
          <a:p>
            <a:pPr>
              <a:spcBef>
                <a:spcPct val="50000"/>
              </a:spcBef>
              <a:buClr>
                <a:srgbClr val="CC0000"/>
              </a:buClr>
              <a:buFont typeface="Wingdings" panose="05000000000000000000" pitchFamily="2" charset="2"/>
              <a:buChar char="Ø"/>
            </a:pPr>
            <a:r>
              <a:rPr lang="en-US" altLang="en-US" sz="2400" dirty="0">
                <a:latin typeface="Times New Roman" panose="02020603050405020304" pitchFamily="18" charset="0"/>
              </a:rPr>
              <a:t>Applications</a:t>
            </a:r>
          </a:p>
          <a:p>
            <a:endParaRPr lang="en-US" altLang="en-US" dirty="0"/>
          </a:p>
          <a:p>
            <a:endParaRPr lang="en-US" dirty="0"/>
          </a:p>
        </p:txBody>
      </p:sp>
      <p:sp>
        <p:nvSpPr>
          <p:cNvPr id="4" name="Footer Placeholder 3">
            <a:extLst>
              <a:ext uri="{FF2B5EF4-FFF2-40B4-BE49-F238E27FC236}">
                <a16:creationId xmlns:a16="http://schemas.microsoft.com/office/drawing/2014/main" id="{90A0F692-C20F-4A4D-AA15-1D2D8B9B1F48}"/>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891F6D16-BCB2-4714-9BD6-CDCD6770DBD6}"/>
              </a:ext>
            </a:extLst>
          </p:cNvPr>
          <p:cNvSpPr>
            <a:spLocks noGrp="1"/>
          </p:cNvSpPr>
          <p:nvPr>
            <p:ph type="sldNum" sz="quarter" idx="12"/>
          </p:nvPr>
        </p:nvSpPr>
        <p:spPr/>
        <p:txBody>
          <a:bodyPr/>
          <a:lstStyle/>
          <a:p>
            <a:fld id="{4FAB73BC-B049-4115-A692-8D63A059BFB8}" type="slidenum">
              <a:rPr lang="en-US" smtClean="0"/>
              <a:pPr/>
              <a:t>22</a:t>
            </a:fld>
            <a:endParaRPr lang="en-US" dirty="0"/>
          </a:p>
        </p:txBody>
      </p:sp>
    </p:spTree>
    <p:extLst>
      <p:ext uri="{BB962C8B-B14F-4D97-AF65-F5344CB8AC3E}">
        <p14:creationId xmlns:p14="http://schemas.microsoft.com/office/powerpoint/2010/main" val="4195553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937BC-2D46-4106-BD74-76D069A44D89}"/>
              </a:ext>
            </a:extLst>
          </p:cNvPr>
          <p:cNvSpPr>
            <a:spLocks noGrp="1"/>
          </p:cNvSpPr>
          <p:nvPr>
            <p:ph type="title"/>
          </p:nvPr>
        </p:nvSpPr>
        <p:spPr/>
        <p:txBody>
          <a:bodyPr/>
          <a:lstStyle/>
          <a:p>
            <a:r>
              <a:rPr lang="en-US" altLang="en-US" dirty="0">
                <a:solidFill>
                  <a:schemeClr val="bg1"/>
                </a:solidFill>
              </a:rPr>
              <a:t>Networking Media</a:t>
            </a:r>
            <a:endParaRPr lang="en-US" dirty="0"/>
          </a:p>
        </p:txBody>
      </p:sp>
      <p:sp>
        <p:nvSpPr>
          <p:cNvPr id="3" name="Content Placeholder 2">
            <a:extLst>
              <a:ext uri="{FF2B5EF4-FFF2-40B4-BE49-F238E27FC236}">
                <a16:creationId xmlns:a16="http://schemas.microsoft.com/office/drawing/2014/main" id="{FFDE886F-080A-46D9-A6C1-A6B27899E2A3}"/>
              </a:ext>
            </a:extLst>
          </p:cNvPr>
          <p:cNvSpPr>
            <a:spLocks noGrp="1"/>
          </p:cNvSpPr>
          <p:nvPr>
            <p:ph idx="1"/>
          </p:nvPr>
        </p:nvSpPr>
        <p:spPr/>
        <p:txBody>
          <a:bodyPr>
            <a:normAutofit/>
          </a:bodyPr>
          <a:lstStyle/>
          <a:p>
            <a:pPr marL="0" indent="0">
              <a:buNone/>
            </a:pPr>
            <a:r>
              <a:rPr lang="en-US" altLang="en-US" sz="2000" dirty="0">
                <a:latin typeface="Times New Roman" panose="02020603050405020304" pitchFamily="18" charset="0"/>
                <a:cs typeface="Times New Roman" panose="02020603050405020304" pitchFamily="18" charset="0"/>
              </a:rPr>
              <a:t>Networking media can be defined simply as the means by which signals (data) are sent from one computer to another (either by cable or wireless means).</a:t>
            </a:r>
          </a:p>
          <a:p>
            <a:pPr marL="0" indent="0">
              <a:buNone/>
            </a:pPr>
            <a:r>
              <a:rPr lang="en-US" sz="2000" dirty="0"/>
              <a:t>							</a:t>
            </a:r>
          </a:p>
        </p:txBody>
      </p:sp>
      <p:sp>
        <p:nvSpPr>
          <p:cNvPr id="4" name="Footer Placeholder 3">
            <a:extLst>
              <a:ext uri="{FF2B5EF4-FFF2-40B4-BE49-F238E27FC236}">
                <a16:creationId xmlns:a16="http://schemas.microsoft.com/office/drawing/2014/main" id="{3C13C4D7-1413-4126-AC39-7C6E06E78371}"/>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8E7A5FFC-38DB-4A22-888C-19731001EAAE}"/>
              </a:ext>
            </a:extLst>
          </p:cNvPr>
          <p:cNvSpPr>
            <a:spLocks noGrp="1"/>
          </p:cNvSpPr>
          <p:nvPr>
            <p:ph type="sldNum" sz="quarter" idx="12"/>
          </p:nvPr>
        </p:nvSpPr>
        <p:spPr/>
        <p:txBody>
          <a:bodyPr/>
          <a:lstStyle/>
          <a:p>
            <a:fld id="{4FAB73BC-B049-4115-A692-8D63A059BFB8}" type="slidenum">
              <a:rPr lang="en-US" smtClean="0"/>
              <a:pPr/>
              <a:t>23</a:t>
            </a:fld>
            <a:endParaRPr lang="en-US" dirty="0"/>
          </a:p>
        </p:txBody>
      </p:sp>
      <p:pic>
        <p:nvPicPr>
          <p:cNvPr id="6" name="Picture 4">
            <a:extLst>
              <a:ext uri="{FF2B5EF4-FFF2-40B4-BE49-F238E27FC236}">
                <a16:creationId xmlns:a16="http://schemas.microsoft.com/office/drawing/2014/main" id="{DF52999C-39D4-4F90-BB26-0827369C68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400" t="15854" r="1866" b="3659"/>
          <a:stretch>
            <a:fillRect/>
          </a:stretch>
        </p:blipFill>
        <p:spPr bwMode="auto">
          <a:xfrm>
            <a:off x="3684396" y="3429000"/>
            <a:ext cx="3223399"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9198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DB6E3-9DEA-4299-9450-47C92C88C453}"/>
              </a:ext>
            </a:extLst>
          </p:cNvPr>
          <p:cNvSpPr>
            <a:spLocks noGrp="1"/>
          </p:cNvSpPr>
          <p:nvPr>
            <p:ph type="title"/>
          </p:nvPr>
        </p:nvSpPr>
        <p:spPr/>
        <p:txBody>
          <a:bodyPr/>
          <a:lstStyle/>
          <a:p>
            <a:r>
              <a:rPr lang="en-US" altLang="en-US" dirty="0">
                <a:solidFill>
                  <a:schemeClr val="bg1"/>
                </a:solidFill>
              </a:rPr>
              <a:t>Networking Devices</a:t>
            </a:r>
            <a:endParaRPr lang="en-US" dirty="0"/>
          </a:p>
        </p:txBody>
      </p:sp>
      <p:sp>
        <p:nvSpPr>
          <p:cNvPr id="3" name="Content Placeholder 2">
            <a:extLst>
              <a:ext uri="{FF2B5EF4-FFF2-40B4-BE49-F238E27FC236}">
                <a16:creationId xmlns:a16="http://schemas.microsoft.com/office/drawing/2014/main" id="{E3EC1F67-C464-46FE-A44E-C49F7C6DC55D}"/>
              </a:ext>
            </a:extLst>
          </p:cNvPr>
          <p:cNvSpPr>
            <a:spLocks noGrp="1"/>
          </p:cNvSpPr>
          <p:nvPr>
            <p:ph idx="1"/>
          </p:nvPr>
        </p:nvSpPr>
        <p:spPr/>
        <p:txBody>
          <a:bodyPr/>
          <a:lstStyle/>
          <a:p>
            <a:pPr algn="just">
              <a:buClr>
                <a:srgbClr val="CC0000"/>
              </a:buClr>
              <a:buNone/>
            </a:pPr>
            <a:r>
              <a:rPr lang="en-US" altLang="en-US" sz="2000" dirty="0"/>
              <a:t>HUB, Switches, Routers, </a:t>
            </a:r>
          </a:p>
          <a:p>
            <a:pPr algn="just">
              <a:buClr>
                <a:srgbClr val="CC0000"/>
              </a:buClr>
              <a:buNone/>
            </a:pPr>
            <a:r>
              <a:rPr lang="en-US" altLang="en-US" sz="2000" dirty="0"/>
              <a:t>Wireless Access Points,</a:t>
            </a:r>
          </a:p>
          <a:p>
            <a:pPr algn="just">
              <a:buClr>
                <a:srgbClr val="CC0000"/>
              </a:buClr>
              <a:buNone/>
            </a:pPr>
            <a:r>
              <a:rPr lang="en-US" altLang="en-US" sz="2000" dirty="0"/>
              <a:t> Modems etc.</a:t>
            </a:r>
          </a:p>
          <a:p>
            <a:pPr>
              <a:buNone/>
            </a:pPr>
            <a:endParaRPr lang="en-US" altLang="en-US" dirty="0"/>
          </a:p>
          <a:p>
            <a:endParaRPr lang="en-US" dirty="0"/>
          </a:p>
        </p:txBody>
      </p:sp>
      <p:sp>
        <p:nvSpPr>
          <p:cNvPr id="4" name="Footer Placeholder 3">
            <a:extLst>
              <a:ext uri="{FF2B5EF4-FFF2-40B4-BE49-F238E27FC236}">
                <a16:creationId xmlns:a16="http://schemas.microsoft.com/office/drawing/2014/main" id="{7DDD9709-DC0F-4532-B414-7D80765CDB90}"/>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19812559-0D1D-4AB5-91E2-485C42BE66B8}"/>
              </a:ext>
            </a:extLst>
          </p:cNvPr>
          <p:cNvSpPr>
            <a:spLocks noGrp="1"/>
          </p:cNvSpPr>
          <p:nvPr>
            <p:ph type="sldNum" sz="quarter" idx="12"/>
          </p:nvPr>
        </p:nvSpPr>
        <p:spPr/>
        <p:txBody>
          <a:bodyPr/>
          <a:lstStyle/>
          <a:p>
            <a:fld id="{4FAB73BC-B049-4115-A692-8D63A059BFB8}" type="slidenum">
              <a:rPr lang="en-US" smtClean="0"/>
              <a:pPr/>
              <a:t>24</a:t>
            </a:fld>
            <a:endParaRPr lang="en-US" dirty="0"/>
          </a:p>
        </p:txBody>
      </p:sp>
      <p:pic>
        <p:nvPicPr>
          <p:cNvPr id="6" name="Picture 4" descr="PC620939">
            <a:extLst>
              <a:ext uri="{FF2B5EF4-FFF2-40B4-BE49-F238E27FC236}">
                <a16:creationId xmlns:a16="http://schemas.microsoft.com/office/drawing/2014/main" id="{C1F369D4-A89C-494D-A7CF-328FC2BB4A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4064" y="2603500"/>
            <a:ext cx="3876675"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a:extLst>
              <a:ext uri="{FF2B5EF4-FFF2-40B4-BE49-F238E27FC236}">
                <a16:creationId xmlns:a16="http://schemas.microsoft.com/office/drawing/2014/main" id="{3BA99428-3E03-44E4-887C-2144121252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8462" r="5984" b="10428"/>
          <a:stretch>
            <a:fillRect/>
          </a:stretch>
        </p:blipFill>
        <p:spPr bwMode="auto">
          <a:xfrm>
            <a:off x="4130451" y="3865562"/>
            <a:ext cx="3373438"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0026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E10C9-C5EC-464A-A01D-2E5D40AF1E07}"/>
              </a:ext>
            </a:extLst>
          </p:cNvPr>
          <p:cNvSpPr>
            <a:spLocks noGrp="1"/>
          </p:cNvSpPr>
          <p:nvPr>
            <p:ph type="title"/>
          </p:nvPr>
        </p:nvSpPr>
        <p:spPr/>
        <p:txBody>
          <a:bodyPr/>
          <a:lstStyle/>
          <a:p>
            <a:r>
              <a:rPr lang="en-US" altLang="en-US" dirty="0">
                <a:solidFill>
                  <a:schemeClr val="bg1"/>
                </a:solidFill>
              </a:rPr>
              <a:t>Applications</a:t>
            </a:r>
            <a:endParaRPr lang="en-US" dirty="0"/>
          </a:p>
        </p:txBody>
      </p:sp>
      <p:sp>
        <p:nvSpPr>
          <p:cNvPr id="3" name="Content Placeholder 2">
            <a:extLst>
              <a:ext uri="{FF2B5EF4-FFF2-40B4-BE49-F238E27FC236}">
                <a16:creationId xmlns:a16="http://schemas.microsoft.com/office/drawing/2014/main" id="{7E795A61-C912-4D8B-B00B-C0033308F586}"/>
              </a:ext>
            </a:extLst>
          </p:cNvPr>
          <p:cNvSpPr>
            <a:spLocks noGrp="1"/>
          </p:cNvSpPr>
          <p:nvPr>
            <p:ph idx="1"/>
          </p:nvPr>
        </p:nvSpPr>
        <p:spPr/>
        <p:txBody>
          <a:bodyPr>
            <a:normAutofit lnSpcReduction="10000"/>
          </a:bodyPr>
          <a:lstStyle/>
          <a:p>
            <a:pPr>
              <a:lnSpc>
                <a:spcPct val="90000"/>
              </a:lnSpc>
              <a:buClr>
                <a:srgbClr val="CC0000"/>
              </a:buClr>
              <a:buNone/>
            </a:pPr>
            <a:r>
              <a:rPr lang="en-US" altLang="en-US" sz="2000" dirty="0">
                <a:latin typeface="Times New Roman" panose="02020603050405020304" pitchFamily="18" charset="0"/>
              </a:rPr>
              <a:t>E-mail</a:t>
            </a:r>
          </a:p>
          <a:p>
            <a:pPr>
              <a:lnSpc>
                <a:spcPct val="90000"/>
              </a:lnSpc>
              <a:buClr>
                <a:srgbClr val="CC0000"/>
              </a:buClr>
              <a:buNone/>
            </a:pPr>
            <a:r>
              <a:rPr lang="en-US" altLang="en-US" sz="2000" dirty="0">
                <a:latin typeface="Times New Roman" panose="02020603050405020304" pitchFamily="18" charset="0"/>
              </a:rPr>
              <a:t>Searchable Data (Web Sites)</a:t>
            </a:r>
          </a:p>
          <a:p>
            <a:pPr>
              <a:lnSpc>
                <a:spcPct val="90000"/>
              </a:lnSpc>
              <a:buClr>
                <a:srgbClr val="CC0000"/>
              </a:buClr>
              <a:buNone/>
            </a:pPr>
            <a:r>
              <a:rPr lang="en-US" altLang="en-US" sz="2000" dirty="0">
                <a:latin typeface="Times New Roman" panose="02020603050405020304" pitchFamily="18" charset="0"/>
              </a:rPr>
              <a:t>E-Commerce</a:t>
            </a:r>
          </a:p>
          <a:p>
            <a:pPr>
              <a:lnSpc>
                <a:spcPct val="90000"/>
              </a:lnSpc>
              <a:buClr>
                <a:srgbClr val="CC0000"/>
              </a:buClr>
              <a:buNone/>
            </a:pPr>
            <a:r>
              <a:rPr lang="en-US" altLang="en-US" sz="2000" dirty="0">
                <a:latin typeface="Times New Roman" panose="02020603050405020304" pitchFamily="18" charset="0"/>
              </a:rPr>
              <a:t>News Groups</a:t>
            </a:r>
          </a:p>
          <a:p>
            <a:pPr>
              <a:lnSpc>
                <a:spcPct val="90000"/>
              </a:lnSpc>
              <a:buClr>
                <a:srgbClr val="CC0000"/>
              </a:buClr>
              <a:buNone/>
            </a:pPr>
            <a:r>
              <a:rPr lang="en-US" altLang="en-US" sz="2000" dirty="0">
                <a:latin typeface="Times New Roman" panose="02020603050405020304" pitchFamily="18" charset="0"/>
              </a:rPr>
              <a:t>Internet Telephony (VoIP)</a:t>
            </a:r>
          </a:p>
          <a:p>
            <a:pPr>
              <a:lnSpc>
                <a:spcPct val="90000"/>
              </a:lnSpc>
              <a:buClr>
                <a:srgbClr val="CC0000"/>
              </a:buClr>
              <a:buNone/>
            </a:pPr>
            <a:r>
              <a:rPr lang="en-US" altLang="en-US" sz="2000" dirty="0">
                <a:latin typeface="Times New Roman" panose="02020603050405020304" pitchFamily="18" charset="0"/>
              </a:rPr>
              <a:t>Video Conferencing</a:t>
            </a:r>
          </a:p>
          <a:p>
            <a:pPr>
              <a:lnSpc>
                <a:spcPct val="90000"/>
              </a:lnSpc>
              <a:buClr>
                <a:srgbClr val="CC0000"/>
              </a:buClr>
              <a:buNone/>
            </a:pPr>
            <a:r>
              <a:rPr lang="en-US" altLang="en-US" sz="2000" dirty="0">
                <a:latin typeface="Times New Roman" panose="02020603050405020304" pitchFamily="18" charset="0"/>
              </a:rPr>
              <a:t>Chat Groups</a:t>
            </a:r>
          </a:p>
          <a:p>
            <a:pPr>
              <a:lnSpc>
                <a:spcPct val="90000"/>
              </a:lnSpc>
              <a:buClr>
                <a:srgbClr val="CC0000"/>
              </a:buClr>
              <a:buNone/>
            </a:pPr>
            <a:r>
              <a:rPr lang="en-US" altLang="en-US" sz="2000" dirty="0">
                <a:latin typeface="Times New Roman" panose="02020603050405020304" pitchFamily="18" charset="0"/>
              </a:rPr>
              <a:t>Instant Messengers </a:t>
            </a:r>
          </a:p>
          <a:p>
            <a:pPr>
              <a:lnSpc>
                <a:spcPct val="90000"/>
              </a:lnSpc>
              <a:buClr>
                <a:srgbClr val="CC0000"/>
              </a:buClr>
              <a:buNone/>
            </a:pPr>
            <a:r>
              <a:rPr lang="en-US" altLang="en-US" sz="2000" dirty="0">
                <a:latin typeface="Times New Roman" panose="02020603050405020304" pitchFamily="18" charset="0"/>
              </a:rPr>
              <a:t>Internet Radio</a:t>
            </a:r>
          </a:p>
          <a:p>
            <a:pPr>
              <a:lnSpc>
                <a:spcPct val="90000"/>
              </a:lnSpc>
            </a:pPr>
            <a:endParaRPr lang="en-US" altLang="en-US" dirty="0">
              <a:latin typeface="Times New Roman" panose="02020603050405020304" pitchFamily="18" charset="0"/>
            </a:endParaRPr>
          </a:p>
          <a:p>
            <a:endParaRPr lang="en-US" dirty="0"/>
          </a:p>
        </p:txBody>
      </p:sp>
      <p:sp>
        <p:nvSpPr>
          <p:cNvPr id="4" name="Footer Placeholder 3">
            <a:extLst>
              <a:ext uri="{FF2B5EF4-FFF2-40B4-BE49-F238E27FC236}">
                <a16:creationId xmlns:a16="http://schemas.microsoft.com/office/drawing/2014/main" id="{C029903D-32A3-4749-A5E7-2092C4EF35E5}"/>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2ED9B9B3-6A3D-48D3-9920-C50C6D4116DC}"/>
              </a:ext>
            </a:extLst>
          </p:cNvPr>
          <p:cNvSpPr>
            <a:spLocks noGrp="1"/>
          </p:cNvSpPr>
          <p:nvPr>
            <p:ph type="sldNum" sz="quarter" idx="12"/>
          </p:nvPr>
        </p:nvSpPr>
        <p:spPr/>
        <p:txBody>
          <a:bodyPr/>
          <a:lstStyle/>
          <a:p>
            <a:fld id="{4FAB73BC-B049-4115-A692-8D63A059BFB8}" type="slidenum">
              <a:rPr lang="en-US" smtClean="0"/>
              <a:pPr/>
              <a:t>25</a:t>
            </a:fld>
            <a:endParaRPr lang="en-US" dirty="0"/>
          </a:p>
        </p:txBody>
      </p:sp>
      <p:pic>
        <p:nvPicPr>
          <p:cNvPr id="6" name="Picture 5" descr="00006872">
            <a:extLst>
              <a:ext uri="{FF2B5EF4-FFF2-40B4-BE49-F238E27FC236}">
                <a16:creationId xmlns:a16="http://schemas.microsoft.com/office/drawing/2014/main" id="{787B21D4-D322-47C5-965F-4BA006B416FF}"/>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03842" y="2042771"/>
            <a:ext cx="2833204" cy="424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8904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EB54D-ABA6-4994-AE53-4BDE453A6BE7}"/>
              </a:ext>
            </a:extLst>
          </p:cNvPr>
          <p:cNvSpPr>
            <a:spLocks noGrp="1"/>
          </p:cNvSpPr>
          <p:nvPr>
            <p:ph type="title"/>
          </p:nvPr>
        </p:nvSpPr>
        <p:spPr/>
        <p:txBody>
          <a:bodyPr/>
          <a:lstStyle/>
          <a:p>
            <a:r>
              <a:rPr lang="en-US" altLang="en-US" dirty="0">
                <a:solidFill>
                  <a:schemeClr val="bg1"/>
                </a:solidFill>
              </a:rPr>
              <a:t>Types of connection</a:t>
            </a:r>
            <a:endParaRPr lang="en-US" dirty="0"/>
          </a:p>
        </p:txBody>
      </p:sp>
      <p:sp>
        <p:nvSpPr>
          <p:cNvPr id="3" name="Content Placeholder 2">
            <a:extLst>
              <a:ext uri="{FF2B5EF4-FFF2-40B4-BE49-F238E27FC236}">
                <a16:creationId xmlns:a16="http://schemas.microsoft.com/office/drawing/2014/main" id="{DEC80CCF-A121-4064-809F-46EC048930E0}"/>
              </a:ext>
            </a:extLst>
          </p:cNvPr>
          <p:cNvSpPr>
            <a:spLocks noGrp="1"/>
          </p:cNvSpPr>
          <p:nvPr>
            <p:ph idx="1"/>
          </p:nvPr>
        </p:nvSpPr>
        <p:spPr>
          <a:xfrm>
            <a:off x="1154954" y="2468032"/>
            <a:ext cx="8825659" cy="3416300"/>
          </a:xfrm>
        </p:spPr>
        <p:txBody>
          <a:bodyPr>
            <a:normAutofit lnSpcReduction="10000"/>
          </a:bodyPr>
          <a:lstStyle/>
          <a:p>
            <a:pPr>
              <a:lnSpc>
                <a:spcPct val="90000"/>
              </a:lnSpc>
            </a:pPr>
            <a:r>
              <a:rPr lang="en-US" altLang="en-US" sz="2400" dirty="0"/>
              <a:t>A network is two or more devices connected through link</a:t>
            </a:r>
          </a:p>
          <a:p>
            <a:pPr>
              <a:lnSpc>
                <a:spcPct val="90000"/>
              </a:lnSpc>
            </a:pPr>
            <a:r>
              <a:rPr lang="en-US" altLang="en-US" sz="2400" dirty="0"/>
              <a:t>A link is a communications pathway that transfers data from one device to another</a:t>
            </a:r>
          </a:p>
          <a:p>
            <a:pPr>
              <a:lnSpc>
                <a:spcPct val="90000"/>
              </a:lnSpc>
            </a:pPr>
            <a:r>
              <a:rPr lang="en-US" altLang="en-US" sz="2400" dirty="0"/>
              <a:t>There are two types of connection</a:t>
            </a:r>
          </a:p>
          <a:p>
            <a:pPr lvl="1">
              <a:lnSpc>
                <a:spcPct val="90000"/>
              </a:lnSpc>
            </a:pPr>
            <a:r>
              <a:rPr lang="en-US" altLang="en-US" sz="2000" dirty="0"/>
              <a:t>Point to point</a:t>
            </a:r>
          </a:p>
          <a:p>
            <a:pPr lvl="2">
              <a:lnSpc>
                <a:spcPct val="90000"/>
              </a:lnSpc>
            </a:pPr>
            <a:r>
              <a:rPr lang="en-US" altLang="en-US" sz="1800" dirty="0"/>
              <a:t>Provide a dedicated link between two devices</a:t>
            </a:r>
          </a:p>
          <a:p>
            <a:pPr lvl="1">
              <a:lnSpc>
                <a:spcPct val="90000"/>
              </a:lnSpc>
            </a:pPr>
            <a:r>
              <a:rPr lang="en-US" altLang="en-US" sz="2000" dirty="0"/>
              <a:t>Multipoint</a:t>
            </a:r>
          </a:p>
          <a:p>
            <a:pPr lvl="2">
              <a:lnSpc>
                <a:spcPct val="90000"/>
              </a:lnSpc>
            </a:pPr>
            <a:r>
              <a:rPr lang="en-US" altLang="en-US" sz="1800" dirty="0"/>
              <a:t>More than two devices share single link </a:t>
            </a:r>
          </a:p>
          <a:p>
            <a:pPr lvl="1">
              <a:lnSpc>
                <a:spcPct val="90000"/>
              </a:lnSpc>
              <a:buFontTx/>
              <a:buNone/>
            </a:pPr>
            <a:endParaRPr lang="en-US" altLang="en-US" sz="2000" dirty="0"/>
          </a:p>
          <a:p>
            <a:endParaRPr lang="en-US" dirty="0"/>
          </a:p>
        </p:txBody>
      </p:sp>
      <p:sp>
        <p:nvSpPr>
          <p:cNvPr id="4" name="Footer Placeholder 3">
            <a:extLst>
              <a:ext uri="{FF2B5EF4-FFF2-40B4-BE49-F238E27FC236}">
                <a16:creationId xmlns:a16="http://schemas.microsoft.com/office/drawing/2014/main" id="{425B5D0F-C960-4EB6-B49D-6317797CC06F}"/>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12647C13-3F3A-4508-BD4B-C6B407ECE283}"/>
              </a:ext>
            </a:extLst>
          </p:cNvPr>
          <p:cNvSpPr>
            <a:spLocks noGrp="1"/>
          </p:cNvSpPr>
          <p:nvPr>
            <p:ph type="sldNum" sz="quarter" idx="12"/>
          </p:nvPr>
        </p:nvSpPr>
        <p:spPr/>
        <p:txBody>
          <a:bodyPr/>
          <a:lstStyle/>
          <a:p>
            <a:fld id="{4FAB73BC-B049-4115-A692-8D63A059BFB8}" type="slidenum">
              <a:rPr lang="en-US" smtClean="0"/>
              <a:pPr/>
              <a:t>26</a:t>
            </a:fld>
            <a:endParaRPr lang="en-US" dirty="0"/>
          </a:p>
        </p:txBody>
      </p:sp>
    </p:spTree>
    <p:extLst>
      <p:ext uri="{BB962C8B-B14F-4D97-AF65-F5344CB8AC3E}">
        <p14:creationId xmlns:p14="http://schemas.microsoft.com/office/powerpoint/2010/main" val="35716777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90D91-DA95-42DC-925C-1386329DAA0E}"/>
              </a:ext>
            </a:extLst>
          </p:cNvPr>
          <p:cNvSpPr>
            <a:spLocks noGrp="1"/>
          </p:cNvSpPr>
          <p:nvPr>
            <p:ph type="title"/>
          </p:nvPr>
        </p:nvSpPr>
        <p:spPr/>
        <p:txBody>
          <a:bodyPr/>
          <a:lstStyle/>
          <a:p>
            <a:r>
              <a:rPr lang="en-US" altLang="en-US" dirty="0">
                <a:solidFill>
                  <a:schemeClr val="bg1"/>
                </a:solidFill>
              </a:rPr>
              <a:t>Types of connection</a:t>
            </a:r>
            <a:endParaRPr lang="en-US" dirty="0"/>
          </a:p>
        </p:txBody>
      </p:sp>
      <p:sp>
        <p:nvSpPr>
          <p:cNvPr id="4" name="Footer Placeholder 3">
            <a:extLst>
              <a:ext uri="{FF2B5EF4-FFF2-40B4-BE49-F238E27FC236}">
                <a16:creationId xmlns:a16="http://schemas.microsoft.com/office/drawing/2014/main" id="{1FB95308-0511-4DA0-B643-4B8E7F829ACE}"/>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779B48FF-E299-4D1C-8991-0ECB04A9C6C0}"/>
              </a:ext>
            </a:extLst>
          </p:cNvPr>
          <p:cNvSpPr>
            <a:spLocks noGrp="1"/>
          </p:cNvSpPr>
          <p:nvPr>
            <p:ph type="sldNum" sz="quarter" idx="12"/>
          </p:nvPr>
        </p:nvSpPr>
        <p:spPr/>
        <p:txBody>
          <a:bodyPr/>
          <a:lstStyle/>
          <a:p>
            <a:fld id="{4FAB73BC-B049-4115-A692-8D63A059BFB8}" type="slidenum">
              <a:rPr lang="en-US" smtClean="0"/>
              <a:pPr/>
              <a:t>27</a:t>
            </a:fld>
            <a:endParaRPr lang="en-US" dirty="0"/>
          </a:p>
        </p:txBody>
      </p:sp>
      <p:pic>
        <p:nvPicPr>
          <p:cNvPr id="6" name="Picture 4">
            <a:extLst>
              <a:ext uri="{FF2B5EF4-FFF2-40B4-BE49-F238E27FC236}">
                <a16:creationId xmlns:a16="http://schemas.microsoft.com/office/drawing/2014/main" id="{04C9D6D7-D5AD-4FAA-A5F3-CB60DCCF73C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98922" y="2295191"/>
            <a:ext cx="7517445" cy="4401448"/>
          </a:xfrm>
          <a:noFill/>
        </p:spPr>
      </p:pic>
    </p:spTree>
    <p:extLst>
      <p:ext uri="{BB962C8B-B14F-4D97-AF65-F5344CB8AC3E}">
        <p14:creationId xmlns:p14="http://schemas.microsoft.com/office/powerpoint/2010/main" val="113290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6F5C3-B51C-477E-AA1C-D83F5401F273}"/>
              </a:ext>
            </a:extLst>
          </p:cNvPr>
          <p:cNvSpPr>
            <a:spLocks noGrp="1"/>
          </p:cNvSpPr>
          <p:nvPr>
            <p:ph type="title"/>
          </p:nvPr>
        </p:nvSpPr>
        <p:spPr/>
        <p:txBody>
          <a:bodyPr/>
          <a:lstStyle/>
          <a:p>
            <a:r>
              <a:rPr lang="en-US" altLang="en-US" dirty="0">
                <a:solidFill>
                  <a:schemeClr val="bg1"/>
                </a:solidFill>
              </a:rPr>
              <a:t>Classification of networks</a:t>
            </a:r>
            <a:endParaRPr lang="en-US" dirty="0"/>
          </a:p>
        </p:txBody>
      </p:sp>
      <p:sp>
        <p:nvSpPr>
          <p:cNvPr id="3" name="Content Placeholder 2">
            <a:extLst>
              <a:ext uri="{FF2B5EF4-FFF2-40B4-BE49-F238E27FC236}">
                <a16:creationId xmlns:a16="http://schemas.microsoft.com/office/drawing/2014/main" id="{C01DEBE4-F314-4017-9F72-7467C86E3193}"/>
              </a:ext>
            </a:extLst>
          </p:cNvPr>
          <p:cNvSpPr>
            <a:spLocks noGrp="1"/>
          </p:cNvSpPr>
          <p:nvPr>
            <p:ph idx="1"/>
          </p:nvPr>
        </p:nvSpPr>
        <p:spPr/>
        <p:txBody>
          <a:bodyPr>
            <a:normAutofit/>
          </a:bodyPr>
          <a:lstStyle/>
          <a:p>
            <a:r>
              <a:rPr lang="en-US" altLang="en-US" sz="2400" dirty="0"/>
              <a:t>Depending upon size networks are divided into </a:t>
            </a:r>
            <a:r>
              <a:rPr lang="en-US" altLang="en-US" sz="2400" dirty="0">
                <a:solidFill>
                  <a:srgbClr val="FF3300"/>
                </a:solidFill>
              </a:rPr>
              <a:t>two </a:t>
            </a:r>
            <a:r>
              <a:rPr lang="en-US" altLang="en-US" sz="2400" dirty="0"/>
              <a:t>major categories</a:t>
            </a:r>
          </a:p>
          <a:p>
            <a:pPr lvl="1"/>
            <a:r>
              <a:rPr lang="en-US" altLang="en-US" sz="2000" dirty="0">
                <a:solidFill>
                  <a:srgbClr val="FF3300"/>
                </a:solidFill>
              </a:rPr>
              <a:t>Local Area Network (LAN) </a:t>
            </a:r>
          </a:p>
          <a:p>
            <a:pPr lvl="2"/>
            <a:r>
              <a:rPr lang="en-US" altLang="en-US" sz="1800" dirty="0"/>
              <a:t>Area less than 2 miles</a:t>
            </a:r>
          </a:p>
          <a:p>
            <a:pPr lvl="1"/>
            <a:r>
              <a:rPr lang="en-US" altLang="en-US" sz="2000" dirty="0">
                <a:solidFill>
                  <a:srgbClr val="FF3300"/>
                </a:solidFill>
              </a:rPr>
              <a:t>Wide Area Network (WAN)</a:t>
            </a:r>
          </a:p>
          <a:p>
            <a:pPr lvl="2"/>
            <a:r>
              <a:rPr lang="en-US" altLang="en-US" sz="1800" dirty="0"/>
              <a:t>World wide</a:t>
            </a:r>
          </a:p>
          <a:p>
            <a:pPr lvl="1"/>
            <a:r>
              <a:rPr lang="en-US" altLang="en-US" sz="2000" dirty="0"/>
              <a:t>Metropolitan Area Network (MAN)</a:t>
            </a:r>
          </a:p>
          <a:p>
            <a:pPr lvl="2"/>
            <a:r>
              <a:rPr lang="en-US" altLang="en-US" sz="1800" dirty="0"/>
              <a:t>Spans tens of miles</a:t>
            </a:r>
          </a:p>
          <a:p>
            <a:endParaRPr lang="en-US" sz="2400" dirty="0"/>
          </a:p>
        </p:txBody>
      </p:sp>
      <p:sp>
        <p:nvSpPr>
          <p:cNvPr id="4" name="Footer Placeholder 3">
            <a:extLst>
              <a:ext uri="{FF2B5EF4-FFF2-40B4-BE49-F238E27FC236}">
                <a16:creationId xmlns:a16="http://schemas.microsoft.com/office/drawing/2014/main" id="{D881031F-FA9F-450C-A8F0-03C036585CA9}"/>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4C3C6B19-7FA1-464C-A75B-72E15E92B5CC}"/>
              </a:ext>
            </a:extLst>
          </p:cNvPr>
          <p:cNvSpPr>
            <a:spLocks noGrp="1"/>
          </p:cNvSpPr>
          <p:nvPr>
            <p:ph type="sldNum" sz="quarter" idx="12"/>
          </p:nvPr>
        </p:nvSpPr>
        <p:spPr/>
        <p:txBody>
          <a:bodyPr/>
          <a:lstStyle/>
          <a:p>
            <a:fld id="{4FAB73BC-B049-4115-A692-8D63A059BFB8}" type="slidenum">
              <a:rPr lang="en-US" smtClean="0"/>
              <a:pPr/>
              <a:t>28</a:t>
            </a:fld>
            <a:endParaRPr lang="en-US" dirty="0"/>
          </a:p>
        </p:txBody>
      </p:sp>
    </p:spTree>
    <p:extLst>
      <p:ext uri="{BB962C8B-B14F-4D97-AF65-F5344CB8AC3E}">
        <p14:creationId xmlns:p14="http://schemas.microsoft.com/office/powerpoint/2010/main" val="42746901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7F34C-A6AA-4407-89E4-C5E94E45B4C2}"/>
              </a:ext>
            </a:extLst>
          </p:cNvPr>
          <p:cNvSpPr>
            <a:spLocks noGrp="1"/>
          </p:cNvSpPr>
          <p:nvPr>
            <p:ph type="title"/>
          </p:nvPr>
        </p:nvSpPr>
        <p:spPr/>
        <p:txBody>
          <a:bodyPr/>
          <a:lstStyle/>
          <a:p>
            <a:r>
              <a:rPr lang="en-US" altLang="en-US" dirty="0">
                <a:solidFill>
                  <a:schemeClr val="bg1"/>
                </a:solidFill>
              </a:rPr>
              <a:t>Most Elementary Network </a:t>
            </a:r>
            <a:endParaRPr lang="en-US" dirty="0"/>
          </a:p>
        </p:txBody>
      </p:sp>
      <p:sp>
        <p:nvSpPr>
          <p:cNvPr id="3" name="Content Placeholder 2">
            <a:extLst>
              <a:ext uri="{FF2B5EF4-FFF2-40B4-BE49-F238E27FC236}">
                <a16:creationId xmlns:a16="http://schemas.microsoft.com/office/drawing/2014/main" id="{A3F0C990-627F-4DD2-9566-3A53D4B8FE0B}"/>
              </a:ext>
            </a:extLst>
          </p:cNvPr>
          <p:cNvSpPr>
            <a:spLocks noGrp="1"/>
          </p:cNvSpPr>
          <p:nvPr>
            <p:ph idx="1"/>
          </p:nvPr>
        </p:nvSpPr>
        <p:spPr>
          <a:xfrm>
            <a:off x="1154954" y="2328085"/>
            <a:ext cx="8825659" cy="3416300"/>
          </a:xfrm>
        </p:spPr>
        <p:txBody>
          <a:bodyPr/>
          <a:lstStyle/>
          <a:p>
            <a:r>
              <a:rPr lang="en-US" altLang="en-US" dirty="0"/>
              <a:t>Two Computers (Stations) communicating over a cable</a:t>
            </a:r>
          </a:p>
          <a:p>
            <a:pPr marL="0" indent="0">
              <a:buNone/>
            </a:pPr>
            <a:endParaRPr lang="en-US" altLang="en-US" dirty="0"/>
          </a:p>
          <a:p>
            <a:pPr>
              <a:buFontTx/>
              <a:buNone/>
            </a:pPr>
            <a:endParaRPr lang="en-US" altLang="en-US" dirty="0"/>
          </a:p>
          <a:p>
            <a:endParaRPr lang="en-US" dirty="0"/>
          </a:p>
        </p:txBody>
      </p:sp>
      <p:sp>
        <p:nvSpPr>
          <p:cNvPr id="4" name="Footer Placeholder 3">
            <a:extLst>
              <a:ext uri="{FF2B5EF4-FFF2-40B4-BE49-F238E27FC236}">
                <a16:creationId xmlns:a16="http://schemas.microsoft.com/office/drawing/2014/main" id="{B5AA0F1E-4DCF-4E20-85B2-AF1887FEEC97}"/>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0489DFEA-35DB-47D5-8BF0-013195C28816}"/>
              </a:ext>
            </a:extLst>
          </p:cNvPr>
          <p:cNvSpPr>
            <a:spLocks noGrp="1"/>
          </p:cNvSpPr>
          <p:nvPr>
            <p:ph type="sldNum" sz="quarter" idx="12"/>
          </p:nvPr>
        </p:nvSpPr>
        <p:spPr/>
        <p:txBody>
          <a:bodyPr/>
          <a:lstStyle/>
          <a:p>
            <a:fld id="{4FAB73BC-B049-4115-A692-8D63A059BFB8}" type="slidenum">
              <a:rPr lang="en-US" smtClean="0"/>
              <a:pPr/>
              <a:t>29</a:t>
            </a:fld>
            <a:endParaRPr lang="en-US" dirty="0"/>
          </a:p>
        </p:txBody>
      </p:sp>
      <p:pic>
        <p:nvPicPr>
          <p:cNvPr id="6" name="Picture 4">
            <a:extLst>
              <a:ext uri="{FF2B5EF4-FFF2-40B4-BE49-F238E27FC236}">
                <a16:creationId xmlns:a16="http://schemas.microsoft.com/office/drawing/2014/main" id="{C809BFED-3E25-4CC1-B867-2F8FF92892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717000" y="2838003"/>
            <a:ext cx="7701566" cy="3416300"/>
          </a:xfrm>
          <a:prstGeom prst="rect">
            <a:avLst/>
          </a:prstGeom>
          <a:solidFill>
            <a:schemeClr val="tx1"/>
          </a:solidFill>
        </p:spPr>
      </p:pic>
    </p:spTree>
    <p:extLst>
      <p:ext uri="{BB962C8B-B14F-4D97-AF65-F5344CB8AC3E}">
        <p14:creationId xmlns:p14="http://schemas.microsoft.com/office/powerpoint/2010/main" val="1141244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1"/>
                </a:solidFill>
              </a:rPr>
              <a:t>Course Material</a:t>
            </a:r>
            <a:endParaRPr lang="en-US" dirty="0"/>
          </a:p>
        </p:txBody>
      </p:sp>
      <p:sp>
        <p:nvSpPr>
          <p:cNvPr id="3" name="Content Placeholder 2"/>
          <p:cNvSpPr>
            <a:spLocks noGrp="1"/>
          </p:cNvSpPr>
          <p:nvPr>
            <p:ph idx="1"/>
          </p:nvPr>
        </p:nvSpPr>
        <p:spPr>
          <a:xfrm>
            <a:off x="1035366" y="2498996"/>
            <a:ext cx="9567545" cy="3749150"/>
          </a:xfrm>
        </p:spPr>
        <p:txBody>
          <a:bodyPr>
            <a:normAutofit/>
          </a:bodyPr>
          <a:lstStyle/>
          <a:p>
            <a:r>
              <a:rPr lang="en-US" dirty="0"/>
              <a:t>Reference books</a:t>
            </a:r>
          </a:p>
          <a:p>
            <a:pPr lvl="1"/>
            <a:r>
              <a:rPr lang="en-US" dirty="0"/>
              <a:t>Many textbooks on Networking may be consulted</a:t>
            </a:r>
          </a:p>
          <a:p>
            <a:r>
              <a:rPr lang="en-US" dirty="0"/>
              <a:t> Research papers!</a:t>
            </a:r>
          </a:p>
          <a:p>
            <a:r>
              <a:rPr lang="en-US" dirty="0"/>
              <a:t>RFCs and Internet drafts</a:t>
            </a:r>
          </a:p>
          <a:p>
            <a:pPr lvl="1"/>
            <a:r>
              <a:rPr lang="en-US" dirty="0"/>
              <a:t>Related to TCP/IP suite and other protocols</a:t>
            </a:r>
          </a:p>
          <a:p>
            <a:r>
              <a:rPr lang="en-US" dirty="0"/>
              <a:t>Web resources</a:t>
            </a:r>
          </a:p>
          <a:p>
            <a:pPr lvl="1"/>
            <a:r>
              <a:rPr lang="en-US" dirty="0"/>
              <a:t>Tutorials, white papers, reports, etc.</a:t>
            </a:r>
          </a:p>
        </p:txBody>
      </p:sp>
      <p:sp>
        <p:nvSpPr>
          <p:cNvPr id="4" name="Footer Placeholder 3"/>
          <p:cNvSpPr>
            <a:spLocks noGrp="1"/>
          </p:cNvSpPr>
          <p:nvPr>
            <p:ph type="ftr" sz="quarter" idx="11"/>
          </p:nvPr>
        </p:nvSpPr>
        <p:spPr/>
        <p:txBody>
          <a:bodyPr/>
          <a:lstStyle/>
          <a:p>
            <a:r>
              <a:rPr lang="en-US"/>
              <a:t>Lahore Garrison University</a:t>
            </a:r>
          </a:p>
        </p:txBody>
      </p:sp>
      <p:sp>
        <p:nvSpPr>
          <p:cNvPr id="5" name="Slide Number Placeholder 4"/>
          <p:cNvSpPr>
            <a:spLocks noGrp="1"/>
          </p:cNvSpPr>
          <p:nvPr>
            <p:ph type="sldNum" sz="quarter" idx="12"/>
          </p:nvPr>
        </p:nvSpPr>
        <p:spPr/>
        <p:txBody>
          <a:bodyPr/>
          <a:lstStyle/>
          <a:p>
            <a:fld id="{8E9ED8F5-F0EE-4F30-BF79-1CB5FF8C36DA}" type="slidenum">
              <a:rPr lang="en-US" smtClean="0"/>
              <a:pPr/>
              <a:t>3</a:t>
            </a:fld>
            <a:endParaRPr lang="en-US"/>
          </a:p>
        </p:txBody>
      </p:sp>
    </p:spTree>
    <p:extLst>
      <p:ext uri="{BB962C8B-B14F-4D97-AF65-F5344CB8AC3E}">
        <p14:creationId xmlns:p14="http://schemas.microsoft.com/office/powerpoint/2010/main" val="22538945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17CD-B9B1-41C2-B511-2821CE58AC77}"/>
              </a:ext>
            </a:extLst>
          </p:cNvPr>
          <p:cNvSpPr>
            <a:spLocks noGrp="1"/>
          </p:cNvSpPr>
          <p:nvPr>
            <p:ph type="title"/>
          </p:nvPr>
        </p:nvSpPr>
        <p:spPr/>
        <p:txBody>
          <a:bodyPr/>
          <a:lstStyle/>
          <a:p>
            <a:r>
              <a:rPr lang="en-US" altLang="en-US" dirty="0">
                <a:solidFill>
                  <a:schemeClr val="bg1"/>
                </a:solidFill>
              </a:rPr>
              <a:t> Local Area Network (LAN)</a:t>
            </a:r>
            <a:endParaRPr lang="en-US" dirty="0"/>
          </a:p>
        </p:txBody>
      </p:sp>
      <p:sp>
        <p:nvSpPr>
          <p:cNvPr id="3" name="Content Placeholder 2">
            <a:extLst>
              <a:ext uri="{FF2B5EF4-FFF2-40B4-BE49-F238E27FC236}">
                <a16:creationId xmlns:a16="http://schemas.microsoft.com/office/drawing/2014/main" id="{2236CD8F-29C3-4CB4-931A-3B2940A9BC63}"/>
              </a:ext>
            </a:extLst>
          </p:cNvPr>
          <p:cNvSpPr>
            <a:spLocks noGrp="1"/>
          </p:cNvSpPr>
          <p:nvPr>
            <p:ph idx="1"/>
          </p:nvPr>
        </p:nvSpPr>
        <p:spPr>
          <a:xfrm>
            <a:off x="1154954" y="2328084"/>
            <a:ext cx="8825659" cy="4063753"/>
          </a:xfrm>
        </p:spPr>
        <p:txBody>
          <a:bodyPr>
            <a:normAutofit fontScale="92500" lnSpcReduction="20000"/>
          </a:bodyPr>
          <a:lstStyle/>
          <a:p>
            <a:pPr>
              <a:lnSpc>
                <a:spcPct val="90000"/>
              </a:lnSpc>
            </a:pPr>
            <a:r>
              <a:rPr lang="en-US" altLang="en-US" sz="2000" dirty="0"/>
              <a:t>A local area network (LAN) is a number of computers connected each other by cable in a single location ,usually a single floor of a building or all the computers in a small company.</a:t>
            </a:r>
          </a:p>
          <a:p>
            <a:pPr>
              <a:lnSpc>
                <a:spcPct val="90000"/>
              </a:lnSpc>
            </a:pPr>
            <a:r>
              <a:rPr lang="en-GB" altLang="en-US" sz="2000" dirty="0"/>
              <a:t>Characteristics:</a:t>
            </a:r>
          </a:p>
          <a:p>
            <a:pPr lvl="1">
              <a:lnSpc>
                <a:spcPct val="90000"/>
              </a:lnSpc>
            </a:pPr>
            <a:r>
              <a:rPr lang="en-GB" altLang="en-US" sz="2000" dirty="0"/>
              <a:t>Scope of LAN is small --- building or cluster of buildings</a:t>
            </a:r>
          </a:p>
          <a:p>
            <a:pPr lvl="1">
              <a:lnSpc>
                <a:spcPct val="90000"/>
              </a:lnSpc>
            </a:pPr>
            <a:r>
              <a:rPr lang="en-GB" altLang="en-US" sz="2000" dirty="0"/>
              <a:t>LAN is owned by the same organization that owns the attached devices</a:t>
            </a:r>
          </a:p>
          <a:p>
            <a:pPr lvl="1">
              <a:lnSpc>
                <a:spcPct val="90000"/>
              </a:lnSpc>
            </a:pPr>
            <a:r>
              <a:rPr lang="en-GB" altLang="en-US" sz="2000" dirty="0"/>
              <a:t>Data rates of LAN are much higher --- 100 or 1000Mbps</a:t>
            </a:r>
          </a:p>
          <a:p>
            <a:pPr>
              <a:lnSpc>
                <a:spcPct val="90000"/>
              </a:lnSpc>
            </a:pPr>
            <a:r>
              <a:rPr lang="en-GB" altLang="en-US" sz="2000" dirty="0"/>
              <a:t>Purpose</a:t>
            </a:r>
          </a:p>
          <a:p>
            <a:pPr lvl="1">
              <a:lnSpc>
                <a:spcPct val="90000"/>
              </a:lnSpc>
            </a:pPr>
            <a:r>
              <a:rPr lang="en-GB" altLang="en-US" sz="2000" dirty="0"/>
              <a:t>To allow resources to be shared between personal computers</a:t>
            </a:r>
          </a:p>
          <a:p>
            <a:pPr>
              <a:lnSpc>
                <a:spcPct val="90000"/>
              </a:lnSpc>
            </a:pPr>
            <a:r>
              <a:rPr lang="en-GB" altLang="en-US" sz="2000" dirty="0"/>
              <a:t>Example</a:t>
            </a:r>
          </a:p>
          <a:p>
            <a:pPr lvl="1">
              <a:lnSpc>
                <a:spcPct val="90000"/>
              </a:lnSpc>
            </a:pPr>
            <a:r>
              <a:rPr lang="en-GB" altLang="en-US" sz="2000" dirty="0"/>
              <a:t>Engineering workstation environment</a:t>
            </a:r>
          </a:p>
          <a:p>
            <a:pPr lvl="1">
              <a:lnSpc>
                <a:spcPct val="90000"/>
              </a:lnSpc>
            </a:pPr>
            <a:r>
              <a:rPr lang="en-GB" altLang="en-US" sz="2000" dirty="0"/>
              <a:t>Accounting PCs</a:t>
            </a:r>
          </a:p>
          <a:p>
            <a:pPr lvl="1">
              <a:lnSpc>
                <a:spcPct val="90000"/>
              </a:lnSpc>
            </a:pPr>
            <a:endParaRPr lang="en-US" altLang="en-US" sz="2000" dirty="0"/>
          </a:p>
          <a:p>
            <a:endParaRPr lang="en-US" dirty="0"/>
          </a:p>
        </p:txBody>
      </p:sp>
      <p:sp>
        <p:nvSpPr>
          <p:cNvPr id="4" name="Footer Placeholder 3">
            <a:extLst>
              <a:ext uri="{FF2B5EF4-FFF2-40B4-BE49-F238E27FC236}">
                <a16:creationId xmlns:a16="http://schemas.microsoft.com/office/drawing/2014/main" id="{38D56102-3492-4ACD-8462-C9151E75E3D4}"/>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490F9F17-8D26-453F-A302-C4C12164C0C1}"/>
              </a:ext>
            </a:extLst>
          </p:cNvPr>
          <p:cNvSpPr>
            <a:spLocks noGrp="1"/>
          </p:cNvSpPr>
          <p:nvPr>
            <p:ph type="sldNum" sz="quarter" idx="12"/>
          </p:nvPr>
        </p:nvSpPr>
        <p:spPr/>
        <p:txBody>
          <a:bodyPr/>
          <a:lstStyle/>
          <a:p>
            <a:fld id="{4FAB73BC-B049-4115-A692-8D63A059BFB8}" type="slidenum">
              <a:rPr lang="en-US" smtClean="0"/>
              <a:pPr/>
              <a:t>30</a:t>
            </a:fld>
            <a:endParaRPr lang="en-US" dirty="0"/>
          </a:p>
        </p:txBody>
      </p:sp>
    </p:spTree>
    <p:extLst>
      <p:ext uri="{BB962C8B-B14F-4D97-AF65-F5344CB8AC3E}">
        <p14:creationId xmlns:p14="http://schemas.microsoft.com/office/powerpoint/2010/main" val="29848731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280D4-BDE2-44FD-9B67-47ED4E5A13E4}"/>
              </a:ext>
            </a:extLst>
          </p:cNvPr>
          <p:cNvSpPr>
            <a:spLocks noGrp="1"/>
          </p:cNvSpPr>
          <p:nvPr>
            <p:ph type="title"/>
          </p:nvPr>
        </p:nvSpPr>
        <p:spPr/>
        <p:txBody>
          <a:bodyPr/>
          <a:lstStyle/>
          <a:p>
            <a:r>
              <a:rPr lang="en-US" altLang="en-US" dirty="0">
                <a:solidFill>
                  <a:schemeClr val="bg1"/>
                </a:solidFill>
              </a:rPr>
              <a:t>Local Area Network (LAN)</a:t>
            </a:r>
            <a:endParaRPr lang="en-US" dirty="0"/>
          </a:p>
        </p:txBody>
      </p:sp>
      <p:sp>
        <p:nvSpPr>
          <p:cNvPr id="4" name="Footer Placeholder 3">
            <a:extLst>
              <a:ext uri="{FF2B5EF4-FFF2-40B4-BE49-F238E27FC236}">
                <a16:creationId xmlns:a16="http://schemas.microsoft.com/office/drawing/2014/main" id="{63F6574A-9FE9-4F15-AAE1-44073908395E}"/>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03CA60FA-52BF-4BA0-BC51-955B8F8229AE}"/>
              </a:ext>
            </a:extLst>
          </p:cNvPr>
          <p:cNvSpPr>
            <a:spLocks noGrp="1"/>
          </p:cNvSpPr>
          <p:nvPr>
            <p:ph type="sldNum" sz="quarter" idx="12"/>
          </p:nvPr>
        </p:nvSpPr>
        <p:spPr/>
        <p:txBody>
          <a:bodyPr/>
          <a:lstStyle/>
          <a:p>
            <a:fld id="{4FAB73BC-B049-4115-A692-8D63A059BFB8}" type="slidenum">
              <a:rPr lang="en-US" smtClean="0"/>
              <a:pPr/>
              <a:t>31</a:t>
            </a:fld>
            <a:endParaRPr lang="en-US" dirty="0"/>
          </a:p>
        </p:txBody>
      </p:sp>
      <p:pic>
        <p:nvPicPr>
          <p:cNvPr id="6" name="Picture 3">
            <a:extLst>
              <a:ext uri="{FF2B5EF4-FFF2-40B4-BE49-F238E27FC236}">
                <a16:creationId xmlns:a16="http://schemas.microsoft.com/office/drawing/2014/main" id="{9E320463-433F-4E99-A5FF-A0B7B4C307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849005" y="2474711"/>
            <a:ext cx="7157880" cy="3788338"/>
          </a:xfrm>
          <a:noFill/>
        </p:spPr>
      </p:pic>
    </p:spTree>
    <p:extLst>
      <p:ext uri="{BB962C8B-B14F-4D97-AF65-F5344CB8AC3E}">
        <p14:creationId xmlns:p14="http://schemas.microsoft.com/office/powerpoint/2010/main" val="2155371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A0A01-5C5D-40FD-A5F2-6AB369B1502A}"/>
              </a:ext>
            </a:extLst>
          </p:cNvPr>
          <p:cNvSpPr>
            <a:spLocks noGrp="1"/>
          </p:cNvSpPr>
          <p:nvPr>
            <p:ph type="title"/>
          </p:nvPr>
        </p:nvSpPr>
        <p:spPr/>
        <p:txBody>
          <a:bodyPr/>
          <a:lstStyle/>
          <a:p>
            <a:r>
              <a:rPr lang="en-US" altLang="en-US" dirty="0">
                <a:solidFill>
                  <a:schemeClr val="bg1"/>
                </a:solidFill>
              </a:rPr>
              <a:t>Wide Area Networks  (WANs)</a:t>
            </a:r>
            <a:endParaRPr lang="en-US" dirty="0"/>
          </a:p>
        </p:txBody>
      </p:sp>
      <p:sp>
        <p:nvSpPr>
          <p:cNvPr id="3" name="Content Placeholder 2">
            <a:extLst>
              <a:ext uri="{FF2B5EF4-FFF2-40B4-BE49-F238E27FC236}">
                <a16:creationId xmlns:a16="http://schemas.microsoft.com/office/drawing/2014/main" id="{CF6A1653-6620-4D53-BAEC-D2D478DB8F52}"/>
              </a:ext>
            </a:extLst>
          </p:cNvPr>
          <p:cNvSpPr>
            <a:spLocks noGrp="1"/>
          </p:cNvSpPr>
          <p:nvPr>
            <p:ph idx="1"/>
          </p:nvPr>
        </p:nvSpPr>
        <p:spPr>
          <a:xfrm>
            <a:off x="1154954" y="2356833"/>
            <a:ext cx="8825659" cy="3825025"/>
          </a:xfrm>
        </p:spPr>
        <p:txBody>
          <a:bodyPr>
            <a:normAutofit fontScale="85000" lnSpcReduction="20000"/>
          </a:bodyPr>
          <a:lstStyle/>
          <a:p>
            <a:pPr>
              <a:lnSpc>
                <a:spcPct val="80000"/>
              </a:lnSpc>
            </a:pPr>
            <a:r>
              <a:rPr lang="en-US" altLang="en-US" sz="2400" dirty="0"/>
              <a:t>Wide area networks (WANs) are the set of connecting links</a:t>
            </a:r>
          </a:p>
          <a:p>
            <a:pPr marL="0" indent="0">
              <a:lnSpc>
                <a:spcPct val="80000"/>
              </a:lnSpc>
              <a:buNone/>
            </a:pPr>
            <a:r>
              <a:rPr lang="en-US" altLang="en-US" sz="2400" dirty="0"/>
              <a:t>     between local area networks.</a:t>
            </a:r>
          </a:p>
          <a:p>
            <a:pPr>
              <a:lnSpc>
                <a:spcPct val="80000"/>
              </a:lnSpc>
            </a:pPr>
            <a:r>
              <a:rPr lang="en-US" altLang="en-US" sz="2400" dirty="0"/>
              <a:t>Network spread Geographically (country or Globe) is called</a:t>
            </a:r>
          </a:p>
          <a:p>
            <a:pPr marL="0" indent="0">
              <a:lnSpc>
                <a:spcPct val="80000"/>
              </a:lnSpc>
              <a:buNone/>
            </a:pPr>
            <a:r>
              <a:rPr lang="en-US" altLang="en-US" sz="2400" dirty="0"/>
              <a:t>     Wide area networks (WANs) </a:t>
            </a:r>
          </a:p>
          <a:p>
            <a:pPr>
              <a:lnSpc>
                <a:spcPct val="80000"/>
              </a:lnSpc>
            </a:pPr>
            <a:r>
              <a:rPr lang="en-GB" altLang="en-US" sz="2400" dirty="0"/>
              <a:t>Characteristics:</a:t>
            </a:r>
          </a:p>
          <a:p>
            <a:pPr lvl="1">
              <a:lnSpc>
                <a:spcPct val="80000"/>
              </a:lnSpc>
            </a:pPr>
            <a:r>
              <a:rPr lang="en-GB" altLang="en-US" sz="2400" dirty="0"/>
              <a:t>Cover large geographical area</a:t>
            </a:r>
          </a:p>
          <a:p>
            <a:pPr lvl="1">
              <a:lnSpc>
                <a:spcPct val="80000"/>
              </a:lnSpc>
            </a:pPr>
            <a:r>
              <a:rPr lang="en-GB" altLang="en-US" sz="2400" dirty="0"/>
              <a:t>Require crossing of public right of ways</a:t>
            </a:r>
          </a:p>
          <a:p>
            <a:pPr lvl="1">
              <a:lnSpc>
                <a:spcPct val="80000"/>
              </a:lnSpc>
            </a:pPr>
            <a:r>
              <a:rPr lang="en-GB" altLang="en-US" sz="2400" dirty="0"/>
              <a:t>Relay at least in part on circuits provided by a common</a:t>
            </a:r>
          </a:p>
          <a:p>
            <a:pPr marL="457200" lvl="1" indent="0">
              <a:lnSpc>
                <a:spcPct val="80000"/>
              </a:lnSpc>
              <a:buNone/>
            </a:pPr>
            <a:r>
              <a:rPr lang="en-GB" altLang="en-US" sz="2400" dirty="0"/>
              <a:t>     carrier</a:t>
            </a:r>
          </a:p>
          <a:p>
            <a:pPr lvl="1">
              <a:lnSpc>
                <a:spcPct val="80000"/>
              </a:lnSpc>
            </a:pPr>
            <a:r>
              <a:rPr lang="en-GB" altLang="en-US" sz="2400" dirty="0"/>
              <a:t>Consists of number of interconnected switching nodes</a:t>
            </a:r>
          </a:p>
          <a:p>
            <a:pPr>
              <a:lnSpc>
                <a:spcPct val="80000"/>
              </a:lnSpc>
            </a:pPr>
            <a:r>
              <a:rPr lang="en-GB" altLang="en-US" sz="2400" dirty="0"/>
              <a:t>Example</a:t>
            </a:r>
          </a:p>
          <a:p>
            <a:pPr lvl="1">
              <a:lnSpc>
                <a:spcPct val="80000"/>
              </a:lnSpc>
            </a:pPr>
            <a:r>
              <a:rPr lang="en-GB" altLang="en-US" sz="2400" dirty="0"/>
              <a:t>ATM network</a:t>
            </a:r>
          </a:p>
          <a:p>
            <a:pPr lvl="1">
              <a:lnSpc>
                <a:spcPct val="80000"/>
              </a:lnSpc>
            </a:pPr>
            <a:endParaRPr lang="en-US" altLang="en-US" sz="2400" dirty="0"/>
          </a:p>
          <a:p>
            <a:pPr>
              <a:lnSpc>
                <a:spcPct val="80000"/>
              </a:lnSpc>
            </a:pPr>
            <a:endParaRPr lang="en-US" altLang="en-US" sz="2400" dirty="0"/>
          </a:p>
          <a:p>
            <a:endParaRPr lang="en-US" dirty="0"/>
          </a:p>
        </p:txBody>
      </p:sp>
      <p:sp>
        <p:nvSpPr>
          <p:cNvPr id="4" name="Footer Placeholder 3">
            <a:extLst>
              <a:ext uri="{FF2B5EF4-FFF2-40B4-BE49-F238E27FC236}">
                <a16:creationId xmlns:a16="http://schemas.microsoft.com/office/drawing/2014/main" id="{5F438164-B279-4172-AF6B-495D0338C225}"/>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A2D27E7F-0454-404A-97EA-86D4C23BD6A9}"/>
              </a:ext>
            </a:extLst>
          </p:cNvPr>
          <p:cNvSpPr>
            <a:spLocks noGrp="1"/>
          </p:cNvSpPr>
          <p:nvPr>
            <p:ph type="sldNum" sz="quarter" idx="12"/>
          </p:nvPr>
        </p:nvSpPr>
        <p:spPr/>
        <p:txBody>
          <a:bodyPr/>
          <a:lstStyle/>
          <a:p>
            <a:fld id="{4FAB73BC-B049-4115-A692-8D63A059BFB8}" type="slidenum">
              <a:rPr lang="en-US" smtClean="0"/>
              <a:pPr/>
              <a:t>32</a:t>
            </a:fld>
            <a:endParaRPr lang="en-US" dirty="0"/>
          </a:p>
        </p:txBody>
      </p:sp>
    </p:spTree>
    <p:extLst>
      <p:ext uri="{BB962C8B-B14F-4D97-AF65-F5344CB8AC3E}">
        <p14:creationId xmlns:p14="http://schemas.microsoft.com/office/powerpoint/2010/main" val="30544875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3F10D-C4E7-422E-AA3C-5A737DFAA1EC}"/>
              </a:ext>
            </a:extLst>
          </p:cNvPr>
          <p:cNvSpPr>
            <a:spLocks noGrp="1"/>
          </p:cNvSpPr>
          <p:nvPr>
            <p:ph type="title"/>
          </p:nvPr>
        </p:nvSpPr>
        <p:spPr/>
        <p:txBody>
          <a:bodyPr/>
          <a:lstStyle/>
          <a:p>
            <a:r>
              <a:rPr lang="en-US" altLang="en-US" dirty="0">
                <a:solidFill>
                  <a:schemeClr val="bg1"/>
                </a:solidFill>
              </a:rPr>
              <a:t>Wide Area Networks (WANs)</a:t>
            </a:r>
            <a:endParaRPr lang="en-US" dirty="0"/>
          </a:p>
        </p:txBody>
      </p:sp>
      <p:sp>
        <p:nvSpPr>
          <p:cNvPr id="4" name="Footer Placeholder 3">
            <a:extLst>
              <a:ext uri="{FF2B5EF4-FFF2-40B4-BE49-F238E27FC236}">
                <a16:creationId xmlns:a16="http://schemas.microsoft.com/office/drawing/2014/main" id="{6DC21777-DC96-4FA9-8368-7D9B10E07994}"/>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A3C1AA6D-FD5B-4125-B3D9-922F815F478B}"/>
              </a:ext>
            </a:extLst>
          </p:cNvPr>
          <p:cNvSpPr>
            <a:spLocks noGrp="1"/>
          </p:cNvSpPr>
          <p:nvPr>
            <p:ph type="sldNum" sz="quarter" idx="12"/>
          </p:nvPr>
        </p:nvSpPr>
        <p:spPr/>
        <p:txBody>
          <a:bodyPr/>
          <a:lstStyle/>
          <a:p>
            <a:fld id="{4FAB73BC-B049-4115-A692-8D63A059BFB8}" type="slidenum">
              <a:rPr lang="en-US" smtClean="0"/>
              <a:pPr/>
              <a:t>33</a:t>
            </a:fld>
            <a:endParaRPr lang="en-US" dirty="0"/>
          </a:p>
        </p:txBody>
      </p:sp>
      <p:pic>
        <p:nvPicPr>
          <p:cNvPr id="6" name="Picture 3">
            <a:extLst>
              <a:ext uri="{FF2B5EF4-FFF2-40B4-BE49-F238E27FC236}">
                <a16:creationId xmlns:a16="http://schemas.microsoft.com/office/drawing/2014/main" id="{8DD3CCF0-6D55-480C-9462-A1127FDE44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498926" y="2340010"/>
            <a:ext cx="5194148" cy="3751697"/>
          </a:xfrm>
          <a:noFill/>
        </p:spPr>
      </p:pic>
    </p:spTree>
    <p:extLst>
      <p:ext uri="{BB962C8B-B14F-4D97-AF65-F5344CB8AC3E}">
        <p14:creationId xmlns:p14="http://schemas.microsoft.com/office/powerpoint/2010/main" val="39557555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95F56-097E-49C2-BC79-873343CF7613}"/>
              </a:ext>
            </a:extLst>
          </p:cNvPr>
          <p:cNvSpPr>
            <a:spLocks noGrp="1"/>
          </p:cNvSpPr>
          <p:nvPr>
            <p:ph type="title"/>
          </p:nvPr>
        </p:nvSpPr>
        <p:spPr/>
        <p:txBody>
          <a:bodyPr/>
          <a:lstStyle/>
          <a:p>
            <a:r>
              <a:rPr lang="en-US" altLang="en-US" dirty="0">
                <a:solidFill>
                  <a:schemeClr val="bg1"/>
                </a:solidFill>
              </a:rPr>
              <a:t>Metropolitan Area Network (MAN)</a:t>
            </a:r>
            <a:endParaRPr lang="en-US" dirty="0"/>
          </a:p>
        </p:txBody>
      </p:sp>
      <p:sp>
        <p:nvSpPr>
          <p:cNvPr id="3" name="Content Placeholder 2">
            <a:extLst>
              <a:ext uri="{FF2B5EF4-FFF2-40B4-BE49-F238E27FC236}">
                <a16:creationId xmlns:a16="http://schemas.microsoft.com/office/drawing/2014/main" id="{5BDA8FF1-207E-4C15-A091-9A2200EF0F51}"/>
              </a:ext>
            </a:extLst>
          </p:cNvPr>
          <p:cNvSpPr>
            <a:spLocks noGrp="1"/>
          </p:cNvSpPr>
          <p:nvPr>
            <p:ph idx="1"/>
          </p:nvPr>
        </p:nvSpPr>
        <p:spPr/>
        <p:txBody>
          <a:bodyPr>
            <a:normAutofit/>
          </a:bodyPr>
          <a:lstStyle/>
          <a:p>
            <a:r>
              <a:rPr lang="en-US" altLang="en-US" sz="2400" dirty="0"/>
              <a:t>Network in a City is call MAN (Metropolitan Area Network)</a:t>
            </a:r>
          </a:p>
          <a:p>
            <a:pPr marL="0" indent="0">
              <a:buNone/>
            </a:pPr>
            <a:endParaRPr lang="en-US" altLang="en-US" sz="2400" dirty="0"/>
          </a:p>
          <a:p>
            <a:r>
              <a:rPr lang="en-US" altLang="en-US" sz="2400" dirty="0"/>
              <a:t>Examples</a:t>
            </a:r>
          </a:p>
          <a:p>
            <a:pPr lvl="1"/>
            <a:r>
              <a:rPr lang="en-US" altLang="en-US" sz="2000" dirty="0"/>
              <a:t>Cable TV networks</a:t>
            </a:r>
          </a:p>
          <a:p>
            <a:pPr lvl="1"/>
            <a:r>
              <a:rPr lang="en-US" altLang="en-US" sz="2000" dirty="0"/>
              <a:t>Telephone company networks that provide high speed DSL line</a:t>
            </a:r>
          </a:p>
          <a:p>
            <a:pPr marL="0" indent="0">
              <a:buNone/>
            </a:pPr>
            <a:endParaRPr lang="en-US" altLang="en-US" sz="2400" dirty="0"/>
          </a:p>
        </p:txBody>
      </p:sp>
      <p:sp>
        <p:nvSpPr>
          <p:cNvPr id="4" name="Footer Placeholder 3">
            <a:extLst>
              <a:ext uri="{FF2B5EF4-FFF2-40B4-BE49-F238E27FC236}">
                <a16:creationId xmlns:a16="http://schemas.microsoft.com/office/drawing/2014/main" id="{5E2C9E64-C6C3-4088-A1F8-F2941F2E3982}"/>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4B92E196-74E5-4E69-BBBA-21D915235840}"/>
              </a:ext>
            </a:extLst>
          </p:cNvPr>
          <p:cNvSpPr>
            <a:spLocks noGrp="1"/>
          </p:cNvSpPr>
          <p:nvPr>
            <p:ph type="sldNum" sz="quarter" idx="12"/>
          </p:nvPr>
        </p:nvSpPr>
        <p:spPr/>
        <p:txBody>
          <a:bodyPr/>
          <a:lstStyle/>
          <a:p>
            <a:fld id="{4FAB73BC-B049-4115-A692-8D63A059BFB8}" type="slidenum">
              <a:rPr lang="en-US" smtClean="0"/>
              <a:pPr/>
              <a:t>34</a:t>
            </a:fld>
            <a:endParaRPr lang="en-US" dirty="0"/>
          </a:p>
        </p:txBody>
      </p:sp>
    </p:spTree>
    <p:extLst>
      <p:ext uri="{BB962C8B-B14F-4D97-AF65-F5344CB8AC3E}">
        <p14:creationId xmlns:p14="http://schemas.microsoft.com/office/powerpoint/2010/main" val="40545143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F1BD1-0B42-4B83-B408-66EED63FAADE}"/>
              </a:ext>
            </a:extLst>
          </p:cNvPr>
          <p:cNvSpPr>
            <a:spLocks noGrp="1"/>
          </p:cNvSpPr>
          <p:nvPr>
            <p:ph type="title"/>
          </p:nvPr>
        </p:nvSpPr>
        <p:spPr/>
        <p:txBody>
          <a:bodyPr/>
          <a:lstStyle/>
          <a:p>
            <a:r>
              <a:rPr lang="en-US" altLang="en-US" dirty="0">
                <a:solidFill>
                  <a:schemeClr val="bg1"/>
                </a:solidFill>
              </a:rPr>
              <a:t>Interconnection of Networks: Internetwork</a:t>
            </a:r>
            <a:endParaRPr lang="en-US" dirty="0"/>
          </a:p>
        </p:txBody>
      </p:sp>
      <p:sp>
        <p:nvSpPr>
          <p:cNvPr id="4" name="Footer Placeholder 3">
            <a:extLst>
              <a:ext uri="{FF2B5EF4-FFF2-40B4-BE49-F238E27FC236}">
                <a16:creationId xmlns:a16="http://schemas.microsoft.com/office/drawing/2014/main" id="{F38D9A4E-EAC1-41D2-AD58-E2890F6513FA}"/>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11FE8F0E-BD8F-494C-816E-02CCB8F3155C}"/>
              </a:ext>
            </a:extLst>
          </p:cNvPr>
          <p:cNvSpPr>
            <a:spLocks noGrp="1"/>
          </p:cNvSpPr>
          <p:nvPr>
            <p:ph type="sldNum" sz="quarter" idx="12"/>
          </p:nvPr>
        </p:nvSpPr>
        <p:spPr/>
        <p:txBody>
          <a:bodyPr/>
          <a:lstStyle/>
          <a:p>
            <a:fld id="{4FAB73BC-B049-4115-A692-8D63A059BFB8}" type="slidenum">
              <a:rPr lang="en-US" smtClean="0"/>
              <a:pPr/>
              <a:t>35</a:t>
            </a:fld>
            <a:endParaRPr lang="en-US" dirty="0"/>
          </a:p>
        </p:txBody>
      </p:sp>
      <p:pic>
        <p:nvPicPr>
          <p:cNvPr id="6" name="Picture 4">
            <a:extLst>
              <a:ext uri="{FF2B5EF4-FFF2-40B4-BE49-F238E27FC236}">
                <a16:creationId xmlns:a16="http://schemas.microsoft.com/office/drawing/2014/main" id="{6745063B-11A9-4C81-903A-9C4490ED6C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733150" y="2426838"/>
            <a:ext cx="4560844" cy="3592962"/>
          </a:xfrm>
          <a:noFill/>
        </p:spPr>
      </p:pic>
    </p:spTree>
    <p:extLst>
      <p:ext uri="{BB962C8B-B14F-4D97-AF65-F5344CB8AC3E}">
        <p14:creationId xmlns:p14="http://schemas.microsoft.com/office/powerpoint/2010/main" val="25012432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F3AEE-EB54-4082-8709-1E989FDB0A0D}"/>
              </a:ext>
            </a:extLst>
          </p:cNvPr>
          <p:cNvSpPr>
            <a:spLocks noGrp="1"/>
          </p:cNvSpPr>
          <p:nvPr>
            <p:ph type="title"/>
          </p:nvPr>
        </p:nvSpPr>
        <p:spPr/>
        <p:txBody>
          <a:bodyPr/>
          <a:lstStyle/>
          <a:p>
            <a:r>
              <a:rPr lang="en-US" altLang="en-US" dirty="0">
                <a:solidFill>
                  <a:schemeClr val="bg1"/>
                </a:solidFill>
              </a:rPr>
              <a:t>The Internet</a:t>
            </a:r>
            <a:endParaRPr lang="en-US" dirty="0"/>
          </a:p>
        </p:txBody>
      </p:sp>
      <p:sp>
        <p:nvSpPr>
          <p:cNvPr id="3" name="Content Placeholder 2">
            <a:extLst>
              <a:ext uri="{FF2B5EF4-FFF2-40B4-BE49-F238E27FC236}">
                <a16:creationId xmlns:a16="http://schemas.microsoft.com/office/drawing/2014/main" id="{F0E12B84-54DD-4AE3-B920-7997712C582F}"/>
              </a:ext>
            </a:extLst>
          </p:cNvPr>
          <p:cNvSpPr>
            <a:spLocks noGrp="1"/>
          </p:cNvSpPr>
          <p:nvPr>
            <p:ph idx="1"/>
          </p:nvPr>
        </p:nvSpPr>
        <p:spPr/>
        <p:txBody>
          <a:bodyPr>
            <a:normAutofit/>
          </a:bodyPr>
          <a:lstStyle/>
          <a:p>
            <a:r>
              <a:rPr lang="en-US" altLang="en-US" sz="2000" dirty="0"/>
              <a:t>The </a:t>
            </a:r>
            <a:r>
              <a:rPr lang="en-US" altLang="en-US" sz="2000" dirty="0">
                <a:solidFill>
                  <a:srgbClr val="FF3300"/>
                </a:solidFill>
              </a:rPr>
              <a:t>Internet</a:t>
            </a:r>
            <a:r>
              <a:rPr lang="en-US" altLang="en-US" sz="2000" dirty="0"/>
              <a:t> has revolutionized many aspects of our daily lives. It has affected the way we do business as well as the way we spend our leisure time.</a:t>
            </a:r>
          </a:p>
          <a:p>
            <a:pPr marL="0" indent="0">
              <a:buNone/>
            </a:pPr>
            <a:endParaRPr lang="en-US" altLang="en-US" sz="2000" dirty="0"/>
          </a:p>
          <a:p>
            <a:r>
              <a:rPr lang="en-US" altLang="en-US" sz="2000" dirty="0"/>
              <a:t> The Internet is a communication system that has brought a wealth of information to our fingertips and organized it for our use.</a:t>
            </a:r>
          </a:p>
          <a:p>
            <a:endParaRPr lang="en-US" sz="2000" dirty="0"/>
          </a:p>
        </p:txBody>
      </p:sp>
      <p:sp>
        <p:nvSpPr>
          <p:cNvPr id="4" name="Footer Placeholder 3">
            <a:extLst>
              <a:ext uri="{FF2B5EF4-FFF2-40B4-BE49-F238E27FC236}">
                <a16:creationId xmlns:a16="http://schemas.microsoft.com/office/drawing/2014/main" id="{0DAA7E15-DD58-4690-83FE-BDDEBE203393}"/>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02B254AC-E11B-425F-970C-D3D92B232F43}"/>
              </a:ext>
            </a:extLst>
          </p:cNvPr>
          <p:cNvSpPr>
            <a:spLocks noGrp="1"/>
          </p:cNvSpPr>
          <p:nvPr>
            <p:ph type="sldNum" sz="quarter" idx="12"/>
          </p:nvPr>
        </p:nvSpPr>
        <p:spPr/>
        <p:txBody>
          <a:bodyPr/>
          <a:lstStyle/>
          <a:p>
            <a:fld id="{4FAB73BC-B049-4115-A692-8D63A059BFB8}" type="slidenum">
              <a:rPr lang="en-US" smtClean="0"/>
              <a:pPr/>
              <a:t>36</a:t>
            </a:fld>
            <a:endParaRPr lang="en-US" dirty="0"/>
          </a:p>
        </p:txBody>
      </p:sp>
    </p:spTree>
    <p:extLst>
      <p:ext uri="{BB962C8B-B14F-4D97-AF65-F5344CB8AC3E}">
        <p14:creationId xmlns:p14="http://schemas.microsoft.com/office/powerpoint/2010/main" val="40424500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83D7A-59AF-4ADD-8E4A-02F9C2163BCB}"/>
              </a:ext>
            </a:extLst>
          </p:cNvPr>
          <p:cNvSpPr>
            <a:spLocks noGrp="1"/>
          </p:cNvSpPr>
          <p:nvPr>
            <p:ph type="title"/>
          </p:nvPr>
        </p:nvSpPr>
        <p:spPr/>
        <p:txBody>
          <a:bodyPr/>
          <a:lstStyle/>
          <a:p>
            <a:r>
              <a:rPr lang="en-US" altLang="en-US" dirty="0">
                <a:solidFill>
                  <a:schemeClr val="bg1"/>
                </a:solidFill>
              </a:rPr>
              <a:t>The Internet</a:t>
            </a:r>
            <a:endParaRPr lang="en-US" dirty="0"/>
          </a:p>
        </p:txBody>
      </p:sp>
      <p:sp>
        <p:nvSpPr>
          <p:cNvPr id="4" name="Footer Placeholder 3">
            <a:extLst>
              <a:ext uri="{FF2B5EF4-FFF2-40B4-BE49-F238E27FC236}">
                <a16:creationId xmlns:a16="http://schemas.microsoft.com/office/drawing/2014/main" id="{F4E412AA-D7D6-412D-9791-14044E699206}"/>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7D6FE848-9DBB-4837-B560-CDDD265E9DDC}"/>
              </a:ext>
            </a:extLst>
          </p:cNvPr>
          <p:cNvSpPr>
            <a:spLocks noGrp="1"/>
          </p:cNvSpPr>
          <p:nvPr>
            <p:ph type="sldNum" sz="quarter" idx="12"/>
          </p:nvPr>
        </p:nvSpPr>
        <p:spPr/>
        <p:txBody>
          <a:bodyPr/>
          <a:lstStyle/>
          <a:p>
            <a:fld id="{4FAB73BC-B049-4115-A692-8D63A059BFB8}" type="slidenum">
              <a:rPr lang="en-US" smtClean="0"/>
              <a:pPr/>
              <a:t>37</a:t>
            </a:fld>
            <a:endParaRPr lang="en-US" dirty="0"/>
          </a:p>
        </p:txBody>
      </p:sp>
      <p:pic>
        <p:nvPicPr>
          <p:cNvPr id="6" name="Picture 4">
            <a:extLst>
              <a:ext uri="{FF2B5EF4-FFF2-40B4-BE49-F238E27FC236}">
                <a16:creationId xmlns:a16="http://schemas.microsoft.com/office/drawing/2014/main" id="{816DE4AA-1877-42F5-B7DA-7203E4C9316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719761" y="2603500"/>
            <a:ext cx="3696790" cy="3416300"/>
          </a:xfrm>
          <a:noFill/>
        </p:spPr>
      </p:pic>
    </p:spTree>
    <p:extLst>
      <p:ext uri="{BB962C8B-B14F-4D97-AF65-F5344CB8AC3E}">
        <p14:creationId xmlns:p14="http://schemas.microsoft.com/office/powerpoint/2010/main" val="35507449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0616E-6AE5-4036-AB44-ADEEDAECDE5B}"/>
              </a:ext>
            </a:extLst>
          </p:cNvPr>
          <p:cNvSpPr>
            <a:spLocks noGrp="1"/>
          </p:cNvSpPr>
          <p:nvPr>
            <p:ph type="title"/>
          </p:nvPr>
        </p:nvSpPr>
        <p:spPr/>
        <p:txBody>
          <a:bodyPr/>
          <a:lstStyle/>
          <a:p>
            <a:r>
              <a:rPr lang="en-US" altLang="en-US" dirty="0">
                <a:solidFill>
                  <a:schemeClr val="bg1"/>
                </a:solidFill>
              </a:rPr>
              <a:t>PROTOCOLS AND STANDARDS</a:t>
            </a:r>
            <a:endParaRPr lang="en-US" dirty="0"/>
          </a:p>
        </p:txBody>
      </p:sp>
      <p:sp>
        <p:nvSpPr>
          <p:cNvPr id="3" name="Content Placeholder 2">
            <a:extLst>
              <a:ext uri="{FF2B5EF4-FFF2-40B4-BE49-F238E27FC236}">
                <a16:creationId xmlns:a16="http://schemas.microsoft.com/office/drawing/2014/main" id="{2DCD5A97-BEB9-4F0D-82F3-CB7BE8A57EC3}"/>
              </a:ext>
            </a:extLst>
          </p:cNvPr>
          <p:cNvSpPr>
            <a:spLocks noGrp="1"/>
          </p:cNvSpPr>
          <p:nvPr>
            <p:ph idx="1"/>
          </p:nvPr>
        </p:nvSpPr>
        <p:spPr/>
        <p:txBody>
          <a:bodyPr>
            <a:normAutofit fontScale="85000" lnSpcReduction="20000"/>
          </a:bodyPr>
          <a:lstStyle/>
          <a:p>
            <a:pPr>
              <a:lnSpc>
                <a:spcPct val="80000"/>
              </a:lnSpc>
            </a:pPr>
            <a:r>
              <a:rPr lang="en-US" altLang="en-US" sz="2800" dirty="0">
                <a:solidFill>
                  <a:srgbClr val="FF3300"/>
                </a:solidFill>
              </a:rPr>
              <a:t>Protocol:</a:t>
            </a:r>
            <a:r>
              <a:rPr lang="en-US" altLang="en-US" sz="2800" dirty="0"/>
              <a:t> which is synonymous with rule. The key elements of protocol are  </a:t>
            </a:r>
          </a:p>
          <a:p>
            <a:pPr lvl="1">
              <a:lnSpc>
                <a:spcPct val="80000"/>
              </a:lnSpc>
            </a:pPr>
            <a:r>
              <a:rPr lang="en-US" altLang="en-US" sz="2400" dirty="0"/>
              <a:t>Syntax</a:t>
            </a:r>
          </a:p>
          <a:p>
            <a:pPr lvl="1">
              <a:lnSpc>
                <a:spcPct val="80000"/>
              </a:lnSpc>
            </a:pPr>
            <a:r>
              <a:rPr lang="en-US" altLang="en-US" sz="2400" dirty="0"/>
              <a:t>Semantics</a:t>
            </a:r>
          </a:p>
          <a:p>
            <a:pPr lvl="1">
              <a:lnSpc>
                <a:spcPct val="80000"/>
              </a:lnSpc>
            </a:pPr>
            <a:r>
              <a:rPr lang="en-US" altLang="en-US" sz="2400" dirty="0"/>
              <a:t>Timing</a:t>
            </a:r>
          </a:p>
          <a:p>
            <a:pPr>
              <a:lnSpc>
                <a:spcPct val="80000"/>
              </a:lnSpc>
            </a:pPr>
            <a:r>
              <a:rPr lang="en-US" altLang="en-US" sz="2800" dirty="0">
                <a:solidFill>
                  <a:srgbClr val="FF3300"/>
                </a:solidFill>
              </a:rPr>
              <a:t>Standards:</a:t>
            </a:r>
            <a:r>
              <a:rPr lang="en-US" altLang="en-US" sz="2800" dirty="0"/>
              <a:t> which are agreed-upon rules.</a:t>
            </a:r>
          </a:p>
          <a:p>
            <a:pPr>
              <a:lnSpc>
                <a:spcPct val="80000"/>
              </a:lnSpc>
            </a:pPr>
            <a:r>
              <a:rPr lang="en-US" altLang="en-US" sz="2800" dirty="0">
                <a:solidFill>
                  <a:srgbClr val="FF3300"/>
                </a:solidFill>
              </a:rPr>
              <a:t>Standards organizations:</a:t>
            </a:r>
          </a:p>
          <a:p>
            <a:pPr lvl="1">
              <a:lnSpc>
                <a:spcPct val="80000"/>
              </a:lnSpc>
            </a:pPr>
            <a:r>
              <a:rPr lang="en-US" altLang="en-US" sz="2400" dirty="0"/>
              <a:t>International organization for standardization (ISO)</a:t>
            </a:r>
          </a:p>
          <a:p>
            <a:pPr lvl="1">
              <a:lnSpc>
                <a:spcPct val="80000"/>
              </a:lnSpc>
            </a:pPr>
            <a:r>
              <a:rPr lang="en-US" altLang="en-US" sz="2400" dirty="0"/>
              <a:t>International telecommunication union-Telecommunication standards sectors  (ITU-T)</a:t>
            </a:r>
          </a:p>
          <a:p>
            <a:pPr lvl="1">
              <a:lnSpc>
                <a:spcPct val="80000"/>
              </a:lnSpc>
            </a:pPr>
            <a:r>
              <a:rPr lang="en-US" altLang="en-US" sz="2400" dirty="0"/>
              <a:t>Institute of electrical and electronic engineering (IEEE)</a:t>
            </a:r>
          </a:p>
          <a:p>
            <a:pPr lvl="1">
              <a:lnSpc>
                <a:spcPct val="80000"/>
              </a:lnSpc>
            </a:pPr>
            <a:endParaRPr lang="en-US" altLang="en-US" sz="2400" dirty="0"/>
          </a:p>
          <a:p>
            <a:pPr>
              <a:lnSpc>
                <a:spcPct val="80000"/>
              </a:lnSpc>
            </a:pPr>
            <a:endParaRPr lang="en-US" altLang="en-US" sz="2800" dirty="0"/>
          </a:p>
          <a:p>
            <a:endParaRPr lang="en-US" dirty="0"/>
          </a:p>
        </p:txBody>
      </p:sp>
      <p:sp>
        <p:nvSpPr>
          <p:cNvPr id="4" name="Footer Placeholder 3">
            <a:extLst>
              <a:ext uri="{FF2B5EF4-FFF2-40B4-BE49-F238E27FC236}">
                <a16:creationId xmlns:a16="http://schemas.microsoft.com/office/drawing/2014/main" id="{BFC45E97-1462-4FBB-A818-BC267FFBC9DD}"/>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C5128704-53ED-44D5-B8E2-06E0A8E1DE25}"/>
              </a:ext>
            </a:extLst>
          </p:cNvPr>
          <p:cNvSpPr>
            <a:spLocks noGrp="1"/>
          </p:cNvSpPr>
          <p:nvPr>
            <p:ph type="sldNum" sz="quarter" idx="12"/>
          </p:nvPr>
        </p:nvSpPr>
        <p:spPr/>
        <p:txBody>
          <a:bodyPr/>
          <a:lstStyle/>
          <a:p>
            <a:fld id="{4FAB73BC-B049-4115-A692-8D63A059BFB8}" type="slidenum">
              <a:rPr lang="en-US" smtClean="0"/>
              <a:pPr/>
              <a:t>38</a:t>
            </a:fld>
            <a:endParaRPr lang="en-US" dirty="0"/>
          </a:p>
        </p:txBody>
      </p:sp>
    </p:spTree>
    <p:extLst>
      <p:ext uri="{BB962C8B-B14F-4D97-AF65-F5344CB8AC3E}">
        <p14:creationId xmlns:p14="http://schemas.microsoft.com/office/powerpoint/2010/main" val="28503479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0209F-CE4A-464E-A232-B3E09468F636}"/>
              </a:ext>
            </a:extLst>
          </p:cNvPr>
          <p:cNvSpPr>
            <a:spLocks noGrp="1"/>
          </p:cNvSpPr>
          <p:nvPr>
            <p:ph type="title"/>
          </p:nvPr>
        </p:nvSpPr>
        <p:spPr/>
        <p:txBody>
          <a:bodyPr/>
          <a:lstStyle/>
          <a:p>
            <a:r>
              <a:rPr lang="en-US" altLang="en-US" dirty="0">
                <a:solidFill>
                  <a:schemeClr val="bg1"/>
                </a:solidFill>
              </a:rPr>
              <a:t>Network Topology </a:t>
            </a:r>
            <a:endParaRPr lang="en-US" dirty="0"/>
          </a:p>
        </p:txBody>
      </p:sp>
      <p:sp>
        <p:nvSpPr>
          <p:cNvPr id="3" name="Content Placeholder 2">
            <a:extLst>
              <a:ext uri="{FF2B5EF4-FFF2-40B4-BE49-F238E27FC236}">
                <a16:creationId xmlns:a16="http://schemas.microsoft.com/office/drawing/2014/main" id="{A0BB714A-A0D4-4BD9-8DC2-EC7152EABEF9}"/>
              </a:ext>
            </a:extLst>
          </p:cNvPr>
          <p:cNvSpPr>
            <a:spLocks noGrp="1"/>
          </p:cNvSpPr>
          <p:nvPr>
            <p:ph idx="1"/>
          </p:nvPr>
        </p:nvSpPr>
        <p:spPr/>
        <p:txBody>
          <a:bodyPr/>
          <a:lstStyle/>
          <a:p>
            <a:pPr lvl="1"/>
            <a:r>
              <a:rPr lang="en-US" altLang="en-US" sz="2400" dirty="0">
                <a:latin typeface="Times New Roman" panose="02020603050405020304" pitchFamily="18" charset="0"/>
              </a:rPr>
              <a:t>The way in which the connection is made is called the topology of the network. </a:t>
            </a:r>
          </a:p>
          <a:p>
            <a:pPr lvl="1"/>
            <a:r>
              <a:rPr lang="en-US" altLang="en-US" sz="2400" dirty="0">
                <a:latin typeface="Times New Roman" panose="02020603050405020304" pitchFamily="18" charset="0"/>
              </a:rPr>
              <a:t>Network Topology specifically refers to the physical lay out of network.</a:t>
            </a:r>
          </a:p>
          <a:p>
            <a:pPr lvl="1" algn="just">
              <a:buClr>
                <a:srgbClr val="CC0000"/>
              </a:buClr>
              <a:buNone/>
            </a:pPr>
            <a:r>
              <a:rPr lang="en-US" altLang="en-US" sz="2400" dirty="0">
                <a:latin typeface="Times New Roman" panose="02020603050405020304" pitchFamily="18" charset="0"/>
                <a:cs typeface="Times New Roman" panose="02020603050405020304" pitchFamily="18" charset="0"/>
              </a:rPr>
              <a:t>The network topology defines the way in which computers, printers, and other devices are connected.</a:t>
            </a:r>
          </a:p>
          <a:p>
            <a:pPr lvl="1" algn="just">
              <a:buClr>
                <a:srgbClr val="CC0000"/>
              </a:buClr>
              <a:buNone/>
            </a:pPr>
            <a:r>
              <a:rPr lang="en-US" altLang="en-US" sz="2400" dirty="0">
                <a:latin typeface="Times New Roman" panose="02020603050405020304" pitchFamily="18" charset="0"/>
                <a:cs typeface="Times New Roman" panose="02020603050405020304" pitchFamily="18" charset="0"/>
              </a:rPr>
              <a:t> A network topology describes the layout of the wire and devices as well as the paths used by data transmissions. </a:t>
            </a:r>
          </a:p>
          <a:p>
            <a:pPr lvl="1"/>
            <a:endParaRPr lang="en-US" altLang="en-US" sz="2400" dirty="0">
              <a:latin typeface="Times New Roman" panose="02020603050405020304" pitchFamily="18" charset="0"/>
            </a:endParaRPr>
          </a:p>
          <a:p>
            <a:pPr lvl="2">
              <a:buFontTx/>
              <a:buChar char="•"/>
            </a:pPr>
            <a:endParaRPr lang="en-US" altLang="en-US" dirty="0">
              <a:latin typeface="Times New Roman" panose="02020603050405020304" pitchFamily="18" charset="0"/>
            </a:endParaRPr>
          </a:p>
          <a:p>
            <a:endParaRPr lang="en-US" dirty="0"/>
          </a:p>
        </p:txBody>
      </p:sp>
      <p:sp>
        <p:nvSpPr>
          <p:cNvPr id="4" name="Footer Placeholder 3">
            <a:extLst>
              <a:ext uri="{FF2B5EF4-FFF2-40B4-BE49-F238E27FC236}">
                <a16:creationId xmlns:a16="http://schemas.microsoft.com/office/drawing/2014/main" id="{A2B918FF-2F5A-4291-A714-BF2527CF1688}"/>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F431E346-9586-49AD-B9BB-8B0FB4C04B23}"/>
              </a:ext>
            </a:extLst>
          </p:cNvPr>
          <p:cNvSpPr>
            <a:spLocks noGrp="1"/>
          </p:cNvSpPr>
          <p:nvPr>
            <p:ph type="sldNum" sz="quarter" idx="12"/>
          </p:nvPr>
        </p:nvSpPr>
        <p:spPr/>
        <p:txBody>
          <a:bodyPr/>
          <a:lstStyle/>
          <a:p>
            <a:fld id="{4FAB73BC-B049-4115-A692-8D63A059BFB8}" type="slidenum">
              <a:rPr lang="en-US" smtClean="0"/>
              <a:pPr/>
              <a:t>39</a:t>
            </a:fld>
            <a:endParaRPr lang="en-US" dirty="0"/>
          </a:p>
        </p:txBody>
      </p:sp>
    </p:spTree>
    <p:extLst>
      <p:ext uri="{BB962C8B-B14F-4D97-AF65-F5344CB8AC3E}">
        <p14:creationId xmlns:p14="http://schemas.microsoft.com/office/powerpoint/2010/main" val="3334242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31497-7DC2-4A33-BFE5-0B08A230C2D2}"/>
              </a:ext>
            </a:extLst>
          </p:cNvPr>
          <p:cNvSpPr>
            <a:spLocks noGrp="1"/>
          </p:cNvSpPr>
          <p:nvPr>
            <p:ph type="title"/>
          </p:nvPr>
        </p:nvSpPr>
        <p:spPr/>
        <p:txBody>
          <a:bodyPr/>
          <a:lstStyle/>
          <a:p>
            <a:r>
              <a:rPr lang="en-US" altLang="en-US" dirty="0">
                <a:solidFill>
                  <a:schemeClr val="bg1"/>
                </a:solidFill>
              </a:rPr>
              <a:t> Grading Policy</a:t>
            </a:r>
            <a:endParaRPr lang="en-US" dirty="0"/>
          </a:p>
        </p:txBody>
      </p:sp>
      <p:sp>
        <p:nvSpPr>
          <p:cNvPr id="3" name="Content Placeholder 2">
            <a:extLst>
              <a:ext uri="{FF2B5EF4-FFF2-40B4-BE49-F238E27FC236}">
                <a16:creationId xmlns:a16="http://schemas.microsoft.com/office/drawing/2014/main" id="{D3CC4BDB-24B7-45A6-A7B7-A1FDE5DD97F4}"/>
              </a:ext>
            </a:extLst>
          </p:cNvPr>
          <p:cNvSpPr>
            <a:spLocks noGrp="1"/>
          </p:cNvSpPr>
          <p:nvPr>
            <p:ph idx="1"/>
          </p:nvPr>
        </p:nvSpPr>
        <p:spPr/>
        <p:txBody>
          <a:bodyPr/>
          <a:lstStyle/>
          <a:p>
            <a:pPr>
              <a:lnSpc>
                <a:spcPct val="90000"/>
              </a:lnSpc>
              <a:tabLst>
                <a:tab pos="2395538" algn="l"/>
              </a:tabLst>
              <a:defRPr/>
            </a:pPr>
            <a:r>
              <a:rPr lang="en-US" altLang="en-US" dirty="0"/>
              <a:t>Sessional            16%</a:t>
            </a:r>
          </a:p>
          <a:p>
            <a:pPr lvl="1">
              <a:lnSpc>
                <a:spcPct val="90000"/>
              </a:lnSpc>
              <a:tabLst>
                <a:tab pos="2395538" algn="l"/>
              </a:tabLst>
              <a:defRPr/>
            </a:pPr>
            <a:r>
              <a:rPr lang="en-US" altLang="en-US" sz="1400" dirty="0"/>
              <a:t>Assignment  </a:t>
            </a:r>
            <a:r>
              <a:rPr lang="en-US" altLang="en-US" sz="1400" dirty="0" smtClean="0"/>
              <a:t>6%</a:t>
            </a:r>
            <a:r>
              <a:rPr lang="en-US" altLang="en-US" sz="1400" dirty="0"/>
              <a:t>	</a:t>
            </a:r>
          </a:p>
          <a:p>
            <a:pPr lvl="1">
              <a:lnSpc>
                <a:spcPct val="90000"/>
              </a:lnSpc>
              <a:tabLst>
                <a:tab pos="2395538" algn="l"/>
              </a:tabLst>
              <a:defRPr/>
            </a:pPr>
            <a:r>
              <a:rPr lang="en-US" altLang="en-US" sz="1400" dirty="0"/>
              <a:t>Quiz               8</a:t>
            </a:r>
            <a:r>
              <a:rPr lang="en-US" altLang="en-US" sz="1400" dirty="0" smtClean="0"/>
              <a:t>%</a:t>
            </a:r>
          </a:p>
          <a:p>
            <a:pPr lvl="1">
              <a:lnSpc>
                <a:spcPct val="90000"/>
              </a:lnSpc>
              <a:tabLst>
                <a:tab pos="2395538" algn="l"/>
              </a:tabLst>
              <a:defRPr/>
            </a:pPr>
            <a:r>
              <a:rPr lang="en-US" altLang="en-US" sz="1400" dirty="0" smtClean="0"/>
              <a:t>Class participation  2%  </a:t>
            </a:r>
            <a:endParaRPr lang="en-US" altLang="en-US" sz="1400" dirty="0"/>
          </a:p>
          <a:p>
            <a:pPr>
              <a:lnSpc>
                <a:spcPct val="90000"/>
              </a:lnSpc>
              <a:tabLst>
                <a:tab pos="2395538" algn="l"/>
              </a:tabLst>
              <a:defRPr/>
            </a:pPr>
            <a:r>
              <a:rPr lang="en-US" altLang="en-US" dirty="0"/>
              <a:t>Lab                      33%</a:t>
            </a:r>
          </a:p>
          <a:p>
            <a:pPr>
              <a:lnSpc>
                <a:spcPct val="90000"/>
              </a:lnSpc>
              <a:tabLst>
                <a:tab pos="2395538" algn="l"/>
              </a:tabLst>
              <a:defRPr/>
            </a:pPr>
            <a:r>
              <a:rPr lang="en-US" altLang="en-US" dirty="0"/>
              <a:t>Mid Term             </a:t>
            </a:r>
            <a:r>
              <a:rPr lang="en-US" altLang="en-US" dirty="0" smtClean="0"/>
              <a:t>16%</a:t>
            </a:r>
            <a:endParaRPr lang="en-US" altLang="en-US" dirty="0"/>
          </a:p>
          <a:p>
            <a:pPr>
              <a:lnSpc>
                <a:spcPct val="90000"/>
              </a:lnSpc>
              <a:tabLst>
                <a:tab pos="2395538" algn="l"/>
              </a:tabLst>
              <a:defRPr/>
            </a:pPr>
            <a:r>
              <a:rPr lang="en-US" altLang="en-US" dirty="0"/>
              <a:t>Final                     35%</a:t>
            </a:r>
          </a:p>
          <a:p>
            <a:endParaRPr lang="en-US" dirty="0"/>
          </a:p>
        </p:txBody>
      </p:sp>
      <p:sp>
        <p:nvSpPr>
          <p:cNvPr id="4" name="Footer Placeholder 3">
            <a:extLst>
              <a:ext uri="{FF2B5EF4-FFF2-40B4-BE49-F238E27FC236}">
                <a16:creationId xmlns:a16="http://schemas.microsoft.com/office/drawing/2014/main" id="{458335D2-6903-4979-A9E3-34BBC828B381}"/>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25D8FF98-5669-4DAC-823F-3B8F26501E08}"/>
              </a:ext>
            </a:extLst>
          </p:cNvPr>
          <p:cNvSpPr>
            <a:spLocks noGrp="1"/>
          </p:cNvSpPr>
          <p:nvPr>
            <p:ph type="sldNum" sz="quarter" idx="12"/>
          </p:nvPr>
        </p:nvSpPr>
        <p:spPr/>
        <p:txBody>
          <a:bodyPr/>
          <a:lstStyle/>
          <a:p>
            <a:fld id="{4FAB73BC-B049-4115-A692-8D63A059BFB8}" type="slidenum">
              <a:rPr lang="en-US" smtClean="0"/>
              <a:pPr/>
              <a:t>4</a:t>
            </a:fld>
            <a:endParaRPr lang="en-US" dirty="0"/>
          </a:p>
        </p:txBody>
      </p:sp>
    </p:spTree>
    <p:extLst>
      <p:ext uri="{BB962C8B-B14F-4D97-AF65-F5344CB8AC3E}">
        <p14:creationId xmlns:p14="http://schemas.microsoft.com/office/powerpoint/2010/main" val="33964437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7E7E7-B828-4DF9-8564-8AB131C20427}"/>
              </a:ext>
            </a:extLst>
          </p:cNvPr>
          <p:cNvSpPr>
            <a:spLocks noGrp="1"/>
          </p:cNvSpPr>
          <p:nvPr>
            <p:ph type="title"/>
          </p:nvPr>
        </p:nvSpPr>
        <p:spPr/>
        <p:txBody>
          <a:bodyPr/>
          <a:lstStyle/>
          <a:p>
            <a:r>
              <a:rPr lang="en-US" altLang="en-US" dirty="0">
                <a:solidFill>
                  <a:schemeClr val="bg1"/>
                </a:solidFill>
              </a:rPr>
              <a:t>Network Topologies</a:t>
            </a:r>
            <a:endParaRPr lang="en-US" dirty="0"/>
          </a:p>
        </p:txBody>
      </p:sp>
      <p:sp>
        <p:nvSpPr>
          <p:cNvPr id="4" name="Footer Placeholder 3">
            <a:extLst>
              <a:ext uri="{FF2B5EF4-FFF2-40B4-BE49-F238E27FC236}">
                <a16:creationId xmlns:a16="http://schemas.microsoft.com/office/drawing/2014/main" id="{88C2EB0B-2611-4630-B071-99097D66103A}"/>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0EE6C232-2529-44EF-9B6A-94BC10549692}"/>
              </a:ext>
            </a:extLst>
          </p:cNvPr>
          <p:cNvSpPr>
            <a:spLocks noGrp="1"/>
          </p:cNvSpPr>
          <p:nvPr>
            <p:ph type="sldNum" sz="quarter" idx="12"/>
          </p:nvPr>
        </p:nvSpPr>
        <p:spPr/>
        <p:txBody>
          <a:bodyPr/>
          <a:lstStyle/>
          <a:p>
            <a:fld id="{4FAB73BC-B049-4115-A692-8D63A059BFB8}" type="slidenum">
              <a:rPr lang="en-US" smtClean="0"/>
              <a:pPr/>
              <a:t>40</a:t>
            </a:fld>
            <a:endParaRPr lang="en-US" dirty="0"/>
          </a:p>
        </p:txBody>
      </p:sp>
      <p:pic>
        <p:nvPicPr>
          <p:cNvPr id="6" name="Picture 3">
            <a:extLst>
              <a:ext uri="{FF2B5EF4-FFF2-40B4-BE49-F238E27FC236}">
                <a16:creationId xmlns:a16="http://schemas.microsoft.com/office/drawing/2014/main" id="{94B2EDC5-8E49-46D9-9CC1-300C7944890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73282" y="2949211"/>
            <a:ext cx="7989749" cy="2724877"/>
          </a:xfrm>
          <a:noFill/>
        </p:spPr>
      </p:pic>
    </p:spTree>
    <p:extLst>
      <p:ext uri="{BB962C8B-B14F-4D97-AF65-F5344CB8AC3E}">
        <p14:creationId xmlns:p14="http://schemas.microsoft.com/office/powerpoint/2010/main" val="26463440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202BC-CB83-4305-B3A7-79EDACEF2906}"/>
              </a:ext>
            </a:extLst>
          </p:cNvPr>
          <p:cNvSpPr>
            <a:spLocks noGrp="1"/>
          </p:cNvSpPr>
          <p:nvPr>
            <p:ph type="title"/>
          </p:nvPr>
        </p:nvSpPr>
        <p:spPr/>
        <p:txBody>
          <a:bodyPr/>
          <a:lstStyle/>
          <a:p>
            <a:r>
              <a:rPr lang="en-US" altLang="en-US" dirty="0">
                <a:solidFill>
                  <a:schemeClr val="bg1"/>
                </a:solidFill>
              </a:rPr>
              <a:t>Network  Topologies</a:t>
            </a:r>
            <a:endParaRPr lang="en-US" dirty="0"/>
          </a:p>
        </p:txBody>
      </p:sp>
      <p:sp>
        <p:nvSpPr>
          <p:cNvPr id="3" name="Content Placeholder 2">
            <a:extLst>
              <a:ext uri="{FF2B5EF4-FFF2-40B4-BE49-F238E27FC236}">
                <a16:creationId xmlns:a16="http://schemas.microsoft.com/office/drawing/2014/main" id="{8B7C5C56-3F2D-4B6C-BEB5-C6843D21BF00}"/>
              </a:ext>
            </a:extLst>
          </p:cNvPr>
          <p:cNvSpPr>
            <a:spLocks noGrp="1"/>
          </p:cNvSpPr>
          <p:nvPr>
            <p:ph idx="1"/>
          </p:nvPr>
        </p:nvSpPr>
        <p:spPr/>
        <p:txBody>
          <a:bodyPr>
            <a:normAutofit/>
          </a:bodyPr>
          <a:lstStyle/>
          <a:p>
            <a:pPr marL="533400" indent="-533400">
              <a:buFontTx/>
              <a:buAutoNum type="arabicPeriod"/>
            </a:pPr>
            <a:r>
              <a:rPr lang="en-US" altLang="en-US" sz="2400" dirty="0"/>
              <a:t>Bus Topology</a:t>
            </a:r>
          </a:p>
          <a:p>
            <a:pPr marL="533400" indent="-533400">
              <a:buFontTx/>
              <a:buAutoNum type="arabicPeriod"/>
            </a:pPr>
            <a:endParaRPr lang="en-US" altLang="en-US" sz="2400" dirty="0"/>
          </a:p>
          <a:p>
            <a:pPr marL="533400" indent="-533400">
              <a:buFontTx/>
              <a:buAutoNum type="arabicPeriod"/>
            </a:pPr>
            <a:r>
              <a:rPr lang="en-US" altLang="en-US" sz="2400" dirty="0"/>
              <a:t>Star Topology</a:t>
            </a:r>
          </a:p>
          <a:p>
            <a:pPr marL="533400" indent="-533400">
              <a:buFontTx/>
              <a:buAutoNum type="arabicPeriod"/>
            </a:pPr>
            <a:endParaRPr lang="en-US" altLang="en-US" sz="2400" dirty="0"/>
          </a:p>
          <a:p>
            <a:pPr marL="533400" indent="-533400">
              <a:buFontTx/>
              <a:buAutoNum type="arabicPeriod"/>
            </a:pPr>
            <a:r>
              <a:rPr lang="en-US" altLang="en-US" sz="2400" dirty="0"/>
              <a:t>Ring Topology </a:t>
            </a:r>
          </a:p>
          <a:p>
            <a:pPr marL="533400" indent="-533400">
              <a:buFontTx/>
              <a:buAutoNum type="arabicPeriod"/>
            </a:pPr>
            <a:endParaRPr lang="en-US" altLang="en-US" sz="2400" dirty="0"/>
          </a:p>
          <a:p>
            <a:pPr marL="533400" indent="-533400">
              <a:buFontTx/>
              <a:buAutoNum type="arabicPeriod"/>
            </a:pPr>
            <a:r>
              <a:rPr lang="en-US" altLang="en-US" sz="2400" dirty="0"/>
              <a:t>Mesh Topology</a:t>
            </a:r>
          </a:p>
          <a:p>
            <a:endParaRPr lang="en-US" sz="2400" dirty="0"/>
          </a:p>
        </p:txBody>
      </p:sp>
      <p:sp>
        <p:nvSpPr>
          <p:cNvPr id="4" name="Footer Placeholder 3">
            <a:extLst>
              <a:ext uri="{FF2B5EF4-FFF2-40B4-BE49-F238E27FC236}">
                <a16:creationId xmlns:a16="http://schemas.microsoft.com/office/drawing/2014/main" id="{D9C8CBE5-591B-4A6D-A337-8BB6EB31320E}"/>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81D2AD16-D19E-4313-9834-00DA6B0A73FD}"/>
              </a:ext>
            </a:extLst>
          </p:cNvPr>
          <p:cNvSpPr>
            <a:spLocks noGrp="1"/>
          </p:cNvSpPr>
          <p:nvPr>
            <p:ph type="sldNum" sz="quarter" idx="12"/>
          </p:nvPr>
        </p:nvSpPr>
        <p:spPr/>
        <p:txBody>
          <a:bodyPr/>
          <a:lstStyle/>
          <a:p>
            <a:fld id="{4FAB73BC-B049-4115-A692-8D63A059BFB8}" type="slidenum">
              <a:rPr lang="en-US" smtClean="0"/>
              <a:pPr/>
              <a:t>41</a:t>
            </a:fld>
            <a:endParaRPr lang="en-US" dirty="0"/>
          </a:p>
        </p:txBody>
      </p:sp>
    </p:spTree>
    <p:extLst>
      <p:ext uri="{BB962C8B-B14F-4D97-AF65-F5344CB8AC3E}">
        <p14:creationId xmlns:p14="http://schemas.microsoft.com/office/powerpoint/2010/main" val="11204877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38B16-2AA6-4BFB-9D8F-AA35C62ED26F}"/>
              </a:ext>
            </a:extLst>
          </p:cNvPr>
          <p:cNvSpPr>
            <a:spLocks noGrp="1"/>
          </p:cNvSpPr>
          <p:nvPr>
            <p:ph type="title"/>
          </p:nvPr>
        </p:nvSpPr>
        <p:spPr/>
        <p:txBody>
          <a:bodyPr/>
          <a:lstStyle/>
          <a:p>
            <a:r>
              <a:rPr lang="en-US" altLang="en-US" dirty="0">
                <a:solidFill>
                  <a:schemeClr val="bg1"/>
                </a:solidFill>
              </a:rPr>
              <a:t>Bus Topology</a:t>
            </a:r>
            <a:endParaRPr lang="en-US" dirty="0"/>
          </a:p>
        </p:txBody>
      </p:sp>
      <p:sp>
        <p:nvSpPr>
          <p:cNvPr id="3" name="Content Placeholder 2">
            <a:extLst>
              <a:ext uri="{FF2B5EF4-FFF2-40B4-BE49-F238E27FC236}">
                <a16:creationId xmlns:a16="http://schemas.microsoft.com/office/drawing/2014/main" id="{136D7048-90AA-46D1-AF10-933A96303007}"/>
              </a:ext>
            </a:extLst>
          </p:cNvPr>
          <p:cNvSpPr>
            <a:spLocks noGrp="1"/>
          </p:cNvSpPr>
          <p:nvPr>
            <p:ph idx="1"/>
          </p:nvPr>
        </p:nvSpPr>
        <p:spPr/>
        <p:txBody>
          <a:bodyPr>
            <a:normAutofit/>
          </a:bodyPr>
          <a:lstStyle/>
          <a:p>
            <a:r>
              <a:rPr lang="en-US" altLang="en-US" sz="2800" dirty="0">
                <a:latin typeface="Times New Roman" panose="02020603050405020304" pitchFamily="18" charset="0"/>
              </a:rPr>
              <a:t>Computers are connected through a cable with no active electronics to amplify the signal or pass it along from computer to computer.</a:t>
            </a:r>
          </a:p>
          <a:p>
            <a:r>
              <a:rPr lang="en-US" altLang="en-US" sz="2800" dirty="0">
                <a:latin typeface="Times New Roman" panose="02020603050405020304" pitchFamily="18" charset="0"/>
              </a:rPr>
              <a:t>It is passive topology </a:t>
            </a:r>
          </a:p>
          <a:p>
            <a:r>
              <a:rPr lang="en-US" altLang="en-US" sz="2800" dirty="0">
                <a:latin typeface="Times New Roman" panose="02020603050405020304" pitchFamily="18" charset="0"/>
              </a:rPr>
              <a:t>The bus topology is often used when a network installation is small, simple, or temporary</a:t>
            </a:r>
          </a:p>
          <a:p>
            <a:endParaRPr lang="en-US" sz="2800" dirty="0"/>
          </a:p>
        </p:txBody>
      </p:sp>
      <p:sp>
        <p:nvSpPr>
          <p:cNvPr id="4" name="Footer Placeholder 3">
            <a:extLst>
              <a:ext uri="{FF2B5EF4-FFF2-40B4-BE49-F238E27FC236}">
                <a16:creationId xmlns:a16="http://schemas.microsoft.com/office/drawing/2014/main" id="{A7D4DE32-1849-4302-8DBB-EC94BEC34C68}"/>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8B32D811-C31A-4143-8C81-77F150E9B4DD}"/>
              </a:ext>
            </a:extLst>
          </p:cNvPr>
          <p:cNvSpPr>
            <a:spLocks noGrp="1"/>
          </p:cNvSpPr>
          <p:nvPr>
            <p:ph type="sldNum" sz="quarter" idx="12"/>
          </p:nvPr>
        </p:nvSpPr>
        <p:spPr/>
        <p:txBody>
          <a:bodyPr/>
          <a:lstStyle/>
          <a:p>
            <a:fld id="{4FAB73BC-B049-4115-A692-8D63A059BFB8}" type="slidenum">
              <a:rPr lang="en-US" smtClean="0"/>
              <a:pPr/>
              <a:t>42</a:t>
            </a:fld>
            <a:endParaRPr lang="en-US" dirty="0"/>
          </a:p>
        </p:txBody>
      </p:sp>
    </p:spTree>
    <p:extLst>
      <p:ext uri="{BB962C8B-B14F-4D97-AF65-F5344CB8AC3E}">
        <p14:creationId xmlns:p14="http://schemas.microsoft.com/office/powerpoint/2010/main" val="33868030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54912-8CEF-4B7D-95C9-13B711CA2433}"/>
              </a:ext>
            </a:extLst>
          </p:cNvPr>
          <p:cNvSpPr>
            <a:spLocks noGrp="1"/>
          </p:cNvSpPr>
          <p:nvPr>
            <p:ph type="title"/>
          </p:nvPr>
        </p:nvSpPr>
        <p:spPr/>
        <p:txBody>
          <a:bodyPr/>
          <a:lstStyle/>
          <a:p>
            <a:r>
              <a:rPr lang="en-US" altLang="en-US" dirty="0">
                <a:solidFill>
                  <a:schemeClr val="bg1"/>
                </a:solidFill>
              </a:rPr>
              <a:t>Bus Topology </a:t>
            </a:r>
            <a:endParaRPr lang="en-US" dirty="0"/>
          </a:p>
        </p:txBody>
      </p:sp>
      <p:sp>
        <p:nvSpPr>
          <p:cNvPr id="4" name="Footer Placeholder 3">
            <a:extLst>
              <a:ext uri="{FF2B5EF4-FFF2-40B4-BE49-F238E27FC236}">
                <a16:creationId xmlns:a16="http://schemas.microsoft.com/office/drawing/2014/main" id="{41F970CA-27C2-45D6-8513-32B0E05CE929}"/>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92A4201A-2AC8-4481-B94B-4334286E6994}"/>
              </a:ext>
            </a:extLst>
          </p:cNvPr>
          <p:cNvSpPr>
            <a:spLocks noGrp="1"/>
          </p:cNvSpPr>
          <p:nvPr>
            <p:ph type="sldNum" sz="quarter" idx="12"/>
          </p:nvPr>
        </p:nvSpPr>
        <p:spPr/>
        <p:txBody>
          <a:bodyPr/>
          <a:lstStyle/>
          <a:p>
            <a:fld id="{4FAB73BC-B049-4115-A692-8D63A059BFB8}" type="slidenum">
              <a:rPr lang="en-US" smtClean="0"/>
              <a:pPr/>
              <a:t>43</a:t>
            </a:fld>
            <a:endParaRPr lang="en-US" dirty="0"/>
          </a:p>
        </p:txBody>
      </p:sp>
      <p:pic>
        <p:nvPicPr>
          <p:cNvPr id="6" name="Picture 3">
            <a:extLst>
              <a:ext uri="{FF2B5EF4-FFF2-40B4-BE49-F238E27FC236}">
                <a16:creationId xmlns:a16="http://schemas.microsoft.com/office/drawing/2014/main" id="{7C2D07F2-E8D4-4F2B-87B3-E89DB3161FF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55700" y="3378155"/>
            <a:ext cx="8824913" cy="1866990"/>
          </a:xfrm>
          <a:noFill/>
        </p:spPr>
      </p:pic>
    </p:spTree>
    <p:extLst>
      <p:ext uri="{BB962C8B-B14F-4D97-AF65-F5344CB8AC3E}">
        <p14:creationId xmlns:p14="http://schemas.microsoft.com/office/powerpoint/2010/main" val="22718470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18D05-328F-4DAB-99C0-0004B66F359B}"/>
              </a:ext>
            </a:extLst>
          </p:cNvPr>
          <p:cNvSpPr>
            <a:spLocks noGrp="1"/>
          </p:cNvSpPr>
          <p:nvPr>
            <p:ph type="title"/>
          </p:nvPr>
        </p:nvSpPr>
        <p:spPr/>
        <p:txBody>
          <a:bodyPr/>
          <a:lstStyle/>
          <a:p>
            <a:r>
              <a:rPr lang="en-US" altLang="en-US" dirty="0">
                <a:solidFill>
                  <a:schemeClr val="bg1"/>
                </a:solidFill>
              </a:rPr>
              <a:t>Advantages Of Bus Topology</a:t>
            </a:r>
            <a:endParaRPr lang="en-US" dirty="0"/>
          </a:p>
        </p:txBody>
      </p:sp>
      <p:sp>
        <p:nvSpPr>
          <p:cNvPr id="3" name="Content Placeholder 2">
            <a:extLst>
              <a:ext uri="{FF2B5EF4-FFF2-40B4-BE49-F238E27FC236}">
                <a16:creationId xmlns:a16="http://schemas.microsoft.com/office/drawing/2014/main" id="{25392A75-36D9-422C-A0DC-0C9C28197041}"/>
              </a:ext>
            </a:extLst>
          </p:cNvPr>
          <p:cNvSpPr>
            <a:spLocks noGrp="1"/>
          </p:cNvSpPr>
          <p:nvPr>
            <p:ph idx="1"/>
          </p:nvPr>
        </p:nvSpPr>
        <p:spPr/>
        <p:txBody>
          <a:bodyPr>
            <a:normAutofit/>
          </a:bodyPr>
          <a:lstStyle/>
          <a:p>
            <a:pPr marL="533400" indent="-533400">
              <a:buFontTx/>
              <a:buAutoNum type="arabicPeriod"/>
            </a:pPr>
            <a:r>
              <a:rPr lang="en-US" altLang="en-US" sz="2800" dirty="0">
                <a:latin typeface="Times New Roman" panose="02020603050405020304" pitchFamily="18" charset="0"/>
              </a:rPr>
              <a:t>Simple, reliable, small and easy to use</a:t>
            </a:r>
          </a:p>
          <a:p>
            <a:pPr marL="533400" indent="-533400">
              <a:buFontTx/>
              <a:buAutoNum type="arabicPeriod"/>
            </a:pPr>
            <a:r>
              <a:rPr lang="en-US" altLang="en-US" sz="2800" dirty="0">
                <a:latin typeface="Times New Roman" panose="02020603050405020304" pitchFamily="18" charset="0"/>
              </a:rPr>
              <a:t>Less expensive due to less cable requirements</a:t>
            </a:r>
          </a:p>
          <a:p>
            <a:pPr marL="533400" indent="-533400">
              <a:buFontTx/>
              <a:buAutoNum type="arabicPeriod"/>
            </a:pPr>
            <a:r>
              <a:rPr lang="en-US" altLang="en-US" sz="2800" dirty="0">
                <a:latin typeface="Times New Roman" panose="02020603050405020304" pitchFamily="18" charset="0"/>
              </a:rPr>
              <a:t>Easy to extend with the help of BNC and Repeater </a:t>
            </a:r>
          </a:p>
          <a:p>
            <a:pPr marL="533400" indent="-533400">
              <a:buFontTx/>
              <a:buAutoNum type="arabicPeriod"/>
            </a:pPr>
            <a:endParaRPr lang="en-US" altLang="en-US" sz="2800" dirty="0">
              <a:latin typeface="Times New Roman" panose="02020603050405020304" pitchFamily="18" charset="0"/>
            </a:endParaRPr>
          </a:p>
          <a:p>
            <a:endParaRPr lang="en-US" sz="2800" dirty="0"/>
          </a:p>
        </p:txBody>
      </p:sp>
      <p:sp>
        <p:nvSpPr>
          <p:cNvPr id="4" name="Footer Placeholder 3">
            <a:extLst>
              <a:ext uri="{FF2B5EF4-FFF2-40B4-BE49-F238E27FC236}">
                <a16:creationId xmlns:a16="http://schemas.microsoft.com/office/drawing/2014/main" id="{6E5F4ED0-DCE4-49AD-B24F-FA3D28EFBD1D}"/>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AEC6A257-0D76-431B-AB0A-E14A099E52CE}"/>
              </a:ext>
            </a:extLst>
          </p:cNvPr>
          <p:cNvSpPr>
            <a:spLocks noGrp="1"/>
          </p:cNvSpPr>
          <p:nvPr>
            <p:ph type="sldNum" sz="quarter" idx="12"/>
          </p:nvPr>
        </p:nvSpPr>
        <p:spPr/>
        <p:txBody>
          <a:bodyPr/>
          <a:lstStyle/>
          <a:p>
            <a:fld id="{4FAB73BC-B049-4115-A692-8D63A059BFB8}" type="slidenum">
              <a:rPr lang="en-US" smtClean="0"/>
              <a:pPr/>
              <a:t>44</a:t>
            </a:fld>
            <a:endParaRPr lang="en-US" dirty="0"/>
          </a:p>
        </p:txBody>
      </p:sp>
    </p:spTree>
    <p:extLst>
      <p:ext uri="{BB962C8B-B14F-4D97-AF65-F5344CB8AC3E}">
        <p14:creationId xmlns:p14="http://schemas.microsoft.com/office/powerpoint/2010/main" val="16879975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B44F9-9508-446B-B86D-8DD6B9690D70}"/>
              </a:ext>
            </a:extLst>
          </p:cNvPr>
          <p:cNvSpPr>
            <a:spLocks noGrp="1"/>
          </p:cNvSpPr>
          <p:nvPr>
            <p:ph type="title"/>
          </p:nvPr>
        </p:nvSpPr>
        <p:spPr/>
        <p:txBody>
          <a:bodyPr/>
          <a:lstStyle/>
          <a:p>
            <a:r>
              <a:rPr lang="en-US" altLang="en-US" dirty="0">
                <a:solidFill>
                  <a:schemeClr val="bg1"/>
                </a:solidFill>
              </a:rPr>
              <a:t>Disadvantages of Bus Topology</a:t>
            </a:r>
            <a:endParaRPr lang="en-US" dirty="0"/>
          </a:p>
        </p:txBody>
      </p:sp>
      <p:sp>
        <p:nvSpPr>
          <p:cNvPr id="3" name="Content Placeholder 2">
            <a:extLst>
              <a:ext uri="{FF2B5EF4-FFF2-40B4-BE49-F238E27FC236}">
                <a16:creationId xmlns:a16="http://schemas.microsoft.com/office/drawing/2014/main" id="{F98AE445-809F-4B65-A618-1EB61D2E9466}"/>
              </a:ext>
            </a:extLst>
          </p:cNvPr>
          <p:cNvSpPr>
            <a:spLocks noGrp="1"/>
          </p:cNvSpPr>
          <p:nvPr>
            <p:ph idx="1"/>
          </p:nvPr>
        </p:nvSpPr>
        <p:spPr/>
        <p:txBody>
          <a:bodyPr>
            <a:normAutofit/>
          </a:bodyPr>
          <a:lstStyle/>
          <a:p>
            <a:pPr marL="533400" indent="-533400">
              <a:buFontTx/>
              <a:buAutoNum type="arabicPeriod"/>
            </a:pPr>
            <a:r>
              <a:rPr lang="en-US" altLang="en-US" sz="2800" dirty="0">
                <a:latin typeface="Times New Roman" panose="02020603050405020304" pitchFamily="18" charset="0"/>
              </a:rPr>
              <a:t>Heavy Traffic can slow a Bus.</a:t>
            </a:r>
          </a:p>
          <a:p>
            <a:pPr marL="533400" indent="-533400">
              <a:buFontTx/>
              <a:buAutoNum type="arabicPeriod"/>
            </a:pPr>
            <a:r>
              <a:rPr lang="en-US" altLang="en-US" sz="2800" dirty="0">
                <a:latin typeface="Times New Roman" panose="02020603050405020304" pitchFamily="18" charset="0"/>
              </a:rPr>
              <a:t>Each Barrel connector weak the electrical signal and to many may prevent the signal form being correctly received along a Bus.</a:t>
            </a:r>
          </a:p>
          <a:p>
            <a:pPr marL="533400" indent="-533400">
              <a:buFontTx/>
              <a:buAutoNum type="arabicPeriod"/>
            </a:pPr>
            <a:r>
              <a:rPr lang="en-US" altLang="en-US" sz="2800" dirty="0">
                <a:latin typeface="Times New Roman" panose="02020603050405020304" pitchFamily="18" charset="0"/>
              </a:rPr>
              <a:t>It is difficult to troubleshoot.</a:t>
            </a:r>
          </a:p>
          <a:p>
            <a:pPr marL="533400" indent="-533400">
              <a:buNone/>
            </a:pPr>
            <a:endParaRPr lang="en-US" altLang="en-US" sz="2800" dirty="0">
              <a:latin typeface="Times New Roman" panose="02020603050405020304" pitchFamily="18" charset="0"/>
            </a:endParaRPr>
          </a:p>
          <a:p>
            <a:endParaRPr lang="en-US" sz="2800" dirty="0"/>
          </a:p>
        </p:txBody>
      </p:sp>
      <p:sp>
        <p:nvSpPr>
          <p:cNvPr id="4" name="Footer Placeholder 3">
            <a:extLst>
              <a:ext uri="{FF2B5EF4-FFF2-40B4-BE49-F238E27FC236}">
                <a16:creationId xmlns:a16="http://schemas.microsoft.com/office/drawing/2014/main" id="{5E65064A-4729-40EE-B84B-C543F8870974}"/>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A8198C3F-01F8-4727-9BA7-741384BAEC9C}"/>
              </a:ext>
            </a:extLst>
          </p:cNvPr>
          <p:cNvSpPr>
            <a:spLocks noGrp="1"/>
          </p:cNvSpPr>
          <p:nvPr>
            <p:ph type="sldNum" sz="quarter" idx="12"/>
          </p:nvPr>
        </p:nvSpPr>
        <p:spPr/>
        <p:txBody>
          <a:bodyPr/>
          <a:lstStyle/>
          <a:p>
            <a:fld id="{4FAB73BC-B049-4115-A692-8D63A059BFB8}" type="slidenum">
              <a:rPr lang="en-US" smtClean="0"/>
              <a:pPr/>
              <a:t>45</a:t>
            </a:fld>
            <a:endParaRPr lang="en-US" dirty="0"/>
          </a:p>
        </p:txBody>
      </p:sp>
    </p:spTree>
    <p:extLst>
      <p:ext uri="{BB962C8B-B14F-4D97-AF65-F5344CB8AC3E}">
        <p14:creationId xmlns:p14="http://schemas.microsoft.com/office/powerpoint/2010/main" val="17012784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3D42-4932-40D0-A562-CCFF10DDA85D}"/>
              </a:ext>
            </a:extLst>
          </p:cNvPr>
          <p:cNvSpPr>
            <a:spLocks noGrp="1"/>
          </p:cNvSpPr>
          <p:nvPr>
            <p:ph type="title"/>
          </p:nvPr>
        </p:nvSpPr>
        <p:spPr/>
        <p:txBody>
          <a:bodyPr/>
          <a:lstStyle/>
          <a:p>
            <a:r>
              <a:rPr lang="en-US" altLang="en-US" dirty="0">
                <a:solidFill>
                  <a:schemeClr val="bg1"/>
                </a:solidFill>
              </a:rPr>
              <a:t>Star Topology	</a:t>
            </a:r>
            <a:endParaRPr lang="en-US" dirty="0"/>
          </a:p>
        </p:txBody>
      </p:sp>
      <p:sp>
        <p:nvSpPr>
          <p:cNvPr id="3" name="Content Placeholder 2">
            <a:extLst>
              <a:ext uri="{FF2B5EF4-FFF2-40B4-BE49-F238E27FC236}">
                <a16:creationId xmlns:a16="http://schemas.microsoft.com/office/drawing/2014/main" id="{8B8B67CB-B505-4C10-AC5D-AF4A39837595}"/>
              </a:ext>
            </a:extLst>
          </p:cNvPr>
          <p:cNvSpPr>
            <a:spLocks noGrp="1"/>
          </p:cNvSpPr>
          <p:nvPr>
            <p:ph idx="1"/>
          </p:nvPr>
        </p:nvSpPr>
        <p:spPr>
          <a:xfrm>
            <a:off x="1154954" y="2318197"/>
            <a:ext cx="8825659" cy="3701603"/>
          </a:xfrm>
        </p:spPr>
        <p:txBody>
          <a:bodyPr>
            <a:normAutofit fontScale="92500"/>
          </a:bodyPr>
          <a:lstStyle/>
          <a:p>
            <a:pPr>
              <a:lnSpc>
                <a:spcPct val="90000"/>
              </a:lnSpc>
            </a:pPr>
            <a:r>
              <a:rPr lang="en-US" altLang="en-US" sz="2400" dirty="0">
                <a:latin typeface="Times New Roman" panose="02020603050405020304" pitchFamily="18" charset="0"/>
              </a:rPr>
              <a:t>In a Star Topology all the cables run from the computers to a central location , where they all are connected by a device usually called Hub.</a:t>
            </a:r>
          </a:p>
          <a:p>
            <a:pPr>
              <a:lnSpc>
                <a:spcPct val="90000"/>
              </a:lnSpc>
            </a:pPr>
            <a:r>
              <a:rPr lang="en-US" altLang="en-US" sz="2400" dirty="0">
                <a:latin typeface="Times New Roman" panose="02020603050405020304" pitchFamily="18" charset="0"/>
              </a:rPr>
              <a:t>The star topology is the most commonly used architecture in Ethernet LANs.</a:t>
            </a:r>
          </a:p>
          <a:p>
            <a:pPr>
              <a:lnSpc>
                <a:spcPct val="90000"/>
              </a:lnSpc>
              <a:spcBef>
                <a:spcPct val="0"/>
              </a:spcBef>
            </a:pPr>
            <a:r>
              <a:rPr lang="en-US" altLang="en-US" sz="2400" dirty="0">
                <a:latin typeface="Times New Roman" panose="02020603050405020304" pitchFamily="18" charset="0"/>
              </a:rPr>
              <a:t>When installed, the star topology resembles spokes in a bicycle wheel.</a:t>
            </a:r>
          </a:p>
          <a:p>
            <a:pPr>
              <a:lnSpc>
                <a:spcPct val="90000"/>
              </a:lnSpc>
              <a:spcBef>
                <a:spcPct val="0"/>
              </a:spcBef>
            </a:pPr>
            <a:r>
              <a:rPr lang="en-US" altLang="en-US" sz="2400" dirty="0">
                <a:latin typeface="Times New Roman" panose="02020603050405020304" pitchFamily="18" charset="0"/>
              </a:rPr>
              <a:t>Larger networks use the extended star topology also called tree topology. </a:t>
            </a:r>
          </a:p>
          <a:p>
            <a:pPr>
              <a:lnSpc>
                <a:spcPct val="90000"/>
              </a:lnSpc>
              <a:spcBef>
                <a:spcPct val="0"/>
              </a:spcBef>
            </a:pPr>
            <a:r>
              <a:rPr lang="en-US" altLang="en-US" sz="2400" dirty="0">
                <a:latin typeface="Times New Roman" panose="02020603050405020304" pitchFamily="18" charset="0"/>
              </a:rPr>
              <a:t>When used with network devices that filter frames or packets, like bridges, switches, and routers, this topology significantly reduces the traffic on the wires by sending packets only to the wires of the destination host.</a:t>
            </a:r>
          </a:p>
          <a:p>
            <a:pPr>
              <a:lnSpc>
                <a:spcPct val="90000"/>
              </a:lnSpc>
              <a:spcBef>
                <a:spcPct val="0"/>
              </a:spcBef>
            </a:pPr>
            <a:endParaRPr lang="en-US" altLang="en-US" sz="2400" dirty="0">
              <a:latin typeface="Times New Roman" panose="02020603050405020304" pitchFamily="18" charset="0"/>
            </a:endParaRPr>
          </a:p>
          <a:p>
            <a:pPr>
              <a:lnSpc>
                <a:spcPct val="90000"/>
              </a:lnSpc>
            </a:pPr>
            <a:endParaRPr lang="en-US" altLang="en-US" sz="2400" b="1" dirty="0">
              <a:solidFill>
                <a:srgbClr val="000066"/>
              </a:solidFill>
              <a:latin typeface="Times New Roman" panose="02020603050405020304" pitchFamily="18" charset="0"/>
            </a:endParaRPr>
          </a:p>
          <a:p>
            <a:endParaRPr lang="en-US" sz="2400" dirty="0"/>
          </a:p>
        </p:txBody>
      </p:sp>
      <p:sp>
        <p:nvSpPr>
          <p:cNvPr id="4" name="Footer Placeholder 3">
            <a:extLst>
              <a:ext uri="{FF2B5EF4-FFF2-40B4-BE49-F238E27FC236}">
                <a16:creationId xmlns:a16="http://schemas.microsoft.com/office/drawing/2014/main" id="{69058FB7-A27E-4C54-BA84-5259CD326D1F}"/>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D62A8BD6-BF63-404E-974F-9A63BD8F8128}"/>
              </a:ext>
            </a:extLst>
          </p:cNvPr>
          <p:cNvSpPr>
            <a:spLocks noGrp="1"/>
          </p:cNvSpPr>
          <p:nvPr>
            <p:ph type="sldNum" sz="quarter" idx="12"/>
          </p:nvPr>
        </p:nvSpPr>
        <p:spPr/>
        <p:txBody>
          <a:bodyPr/>
          <a:lstStyle/>
          <a:p>
            <a:fld id="{4FAB73BC-B049-4115-A692-8D63A059BFB8}" type="slidenum">
              <a:rPr lang="en-US" smtClean="0"/>
              <a:pPr/>
              <a:t>46</a:t>
            </a:fld>
            <a:endParaRPr lang="en-US" dirty="0"/>
          </a:p>
        </p:txBody>
      </p:sp>
    </p:spTree>
    <p:extLst>
      <p:ext uri="{BB962C8B-B14F-4D97-AF65-F5344CB8AC3E}">
        <p14:creationId xmlns:p14="http://schemas.microsoft.com/office/powerpoint/2010/main" val="4717037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FF632-A8A3-4A55-B336-9D2B88EE2091}"/>
              </a:ext>
            </a:extLst>
          </p:cNvPr>
          <p:cNvSpPr>
            <a:spLocks noGrp="1"/>
          </p:cNvSpPr>
          <p:nvPr>
            <p:ph type="title"/>
          </p:nvPr>
        </p:nvSpPr>
        <p:spPr/>
        <p:txBody>
          <a:bodyPr/>
          <a:lstStyle/>
          <a:p>
            <a:r>
              <a:rPr lang="en-US" altLang="en-US" dirty="0">
                <a:solidFill>
                  <a:schemeClr val="bg1"/>
                </a:solidFill>
              </a:rPr>
              <a:t>Star Topology </a:t>
            </a:r>
            <a:endParaRPr lang="en-US" dirty="0"/>
          </a:p>
        </p:txBody>
      </p:sp>
      <p:sp>
        <p:nvSpPr>
          <p:cNvPr id="4" name="Footer Placeholder 3">
            <a:extLst>
              <a:ext uri="{FF2B5EF4-FFF2-40B4-BE49-F238E27FC236}">
                <a16:creationId xmlns:a16="http://schemas.microsoft.com/office/drawing/2014/main" id="{1CE6F13B-F039-4EB2-8A2B-CE6D023E1C0F}"/>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2D63A806-E0FA-469B-B8CF-F2F4D5CBEC64}"/>
              </a:ext>
            </a:extLst>
          </p:cNvPr>
          <p:cNvSpPr>
            <a:spLocks noGrp="1"/>
          </p:cNvSpPr>
          <p:nvPr>
            <p:ph type="sldNum" sz="quarter" idx="12"/>
          </p:nvPr>
        </p:nvSpPr>
        <p:spPr/>
        <p:txBody>
          <a:bodyPr/>
          <a:lstStyle/>
          <a:p>
            <a:fld id="{4FAB73BC-B049-4115-A692-8D63A059BFB8}" type="slidenum">
              <a:rPr lang="en-US" smtClean="0"/>
              <a:pPr/>
              <a:t>47</a:t>
            </a:fld>
            <a:endParaRPr lang="en-US" dirty="0"/>
          </a:p>
        </p:txBody>
      </p:sp>
      <p:pic>
        <p:nvPicPr>
          <p:cNvPr id="6" name="Picture 3">
            <a:extLst>
              <a:ext uri="{FF2B5EF4-FFF2-40B4-BE49-F238E27FC236}">
                <a16:creationId xmlns:a16="http://schemas.microsoft.com/office/drawing/2014/main" id="{FCF5A90F-A962-4DFE-9BD0-CF4EE2CFF4E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63278" y="2603500"/>
            <a:ext cx="6409756" cy="3416300"/>
          </a:xfrm>
          <a:noFill/>
        </p:spPr>
      </p:pic>
    </p:spTree>
    <p:extLst>
      <p:ext uri="{BB962C8B-B14F-4D97-AF65-F5344CB8AC3E}">
        <p14:creationId xmlns:p14="http://schemas.microsoft.com/office/powerpoint/2010/main" val="20606557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03746-26F1-4091-AF4E-C69CDED4FF92}"/>
              </a:ext>
            </a:extLst>
          </p:cNvPr>
          <p:cNvSpPr>
            <a:spLocks noGrp="1"/>
          </p:cNvSpPr>
          <p:nvPr>
            <p:ph type="title"/>
          </p:nvPr>
        </p:nvSpPr>
        <p:spPr/>
        <p:txBody>
          <a:bodyPr/>
          <a:lstStyle/>
          <a:p>
            <a:r>
              <a:rPr lang="en-US" altLang="en-US" dirty="0">
                <a:solidFill>
                  <a:schemeClr val="bg1"/>
                </a:solidFill>
              </a:rPr>
              <a:t>Star and Tree Topology</a:t>
            </a:r>
            <a:endParaRPr lang="en-US" dirty="0"/>
          </a:p>
        </p:txBody>
      </p:sp>
      <p:sp>
        <p:nvSpPr>
          <p:cNvPr id="4" name="Footer Placeholder 3">
            <a:extLst>
              <a:ext uri="{FF2B5EF4-FFF2-40B4-BE49-F238E27FC236}">
                <a16:creationId xmlns:a16="http://schemas.microsoft.com/office/drawing/2014/main" id="{2F1EBEF0-816F-48A5-ADD6-0A281A89E5FA}"/>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BE3F7356-6B38-473E-9BD5-5FCA1B0CB014}"/>
              </a:ext>
            </a:extLst>
          </p:cNvPr>
          <p:cNvSpPr>
            <a:spLocks noGrp="1"/>
          </p:cNvSpPr>
          <p:nvPr>
            <p:ph type="sldNum" sz="quarter" idx="12"/>
          </p:nvPr>
        </p:nvSpPr>
        <p:spPr/>
        <p:txBody>
          <a:bodyPr/>
          <a:lstStyle/>
          <a:p>
            <a:fld id="{4FAB73BC-B049-4115-A692-8D63A059BFB8}" type="slidenum">
              <a:rPr lang="en-US" smtClean="0"/>
              <a:pPr/>
              <a:t>48</a:t>
            </a:fld>
            <a:endParaRPr lang="en-US" dirty="0"/>
          </a:p>
        </p:txBody>
      </p:sp>
      <p:pic>
        <p:nvPicPr>
          <p:cNvPr id="6" name="Picture 4" descr="565star">
            <a:extLst>
              <a:ext uri="{FF2B5EF4-FFF2-40B4-BE49-F238E27FC236}">
                <a16:creationId xmlns:a16="http://schemas.microsoft.com/office/drawing/2014/main" id="{21039005-3295-49D8-8A54-9BF8DFA061F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82380" y="2617257"/>
            <a:ext cx="3438525" cy="3267075"/>
          </a:xfrm>
          <a:noFill/>
        </p:spPr>
      </p:pic>
      <p:pic>
        <p:nvPicPr>
          <p:cNvPr id="7" name="Picture 5" descr="566estar">
            <a:extLst>
              <a:ext uri="{FF2B5EF4-FFF2-40B4-BE49-F238E27FC236}">
                <a16:creationId xmlns:a16="http://schemas.microsoft.com/office/drawing/2014/main" id="{E9B20E3D-A072-46D6-A330-F0E7A7AB82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5039" y="2718516"/>
            <a:ext cx="3276600" cy="3344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07930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D50BE-032F-4336-B275-32A8CCDEBF9F}"/>
              </a:ext>
            </a:extLst>
          </p:cNvPr>
          <p:cNvSpPr>
            <a:spLocks noGrp="1"/>
          </p:cNvSpPr>
          <p:nvPr>
            <p:ph type="title"/>
          </p:nvPr>
        </p:nvSpPr>
        <p:spPr/>
        <p:txBody>
          <a:bodyPr/>
          <a:lstStyle/>
          <a:p>
            <a:r>
              <a:rPr lang="en-US" altLang="en-US" dirty="0">
                <a:solidFill>
                  <a:schemeClr val="bg1"/>
                </a:solidFill>
              </a:rPr>
              <a:t>Advantages Of Star Topology</a:t>
            </a:r>
            <a:endParaRPr lang="en-US" dirty="0"/>
          </a:p>
        </p:txBody>
      </p:sp>
      <p:sp>
        <p:nvSpPr>
          <p:cNvPr id="3" name="Content Placeholder 2">
            <a:extLst>
              <a:ext uri="{FF2B5EF4-FFF2-40B4-BE49-F238E27FC236}">
                <a16:creationId xmlns:a16="http://schemas.microsoft.com/office/drawing/2014/main" id="{CCACB619-539F-431C-8AEC-C2A2D9F55AEA}"/>
              </a:ext>
            </a:extLst>
          </p:cNvPr>
          <p:cNvSpPr>
            <a:spLocks noGrp="1"/>
          </p:cNvSpPr>
          <p:nvPr>
            <p:ph idx="1"/>
          </p:nvPr>
        </p:nvSpPr>
        <p:spPr/>
        <p:txBody>
          <a:bodyPr>
            <a:normAutofit/>
          </a:bodyPr>
          <a:lstStyle/>
          <a:p>
            <a:pPr marL="533400" indent="-533400">
              <a:buFontTx/>
              <a:buAutoNum type="arabicPeriod"/>
            </a:pPr>
            <a:r>
              <a:rPr lang="en-US" altLang="en-US" sz="2400" dirty="0">
                <a:latin typeface="Times New Roman" panose="02020603050405020304" pitchFamily="18" charset="0"/>
              </a:rPr>
              <a:t>It is easy to modify and add new computers to Star networks with out disturbing rest of the networks</a:t>
            </a:r>
          </a:p>
          <a:p>
            <a:pPr marL="533400" indent="-533400">
              <a:buFontTx/>
              <a:buAutoNum type="arabicPeriod"/>
            </a:pPr>
            <a:r>
              <a:rPr lang="en-US" altLang="en-US" sz="2400" dirty="0">
                <a:latin typeface="Times New Roman" panose="02020603050405020304" pitchFamily="18" charset="0"/>
              </a:rPr>
              <a:t>The center of star networks is a good place to diagnose network faults.</a:t>
            </a:r>
          </a:p>
          <a:p>
            <a:pPr marL="533400" indent="-533400">
              <a:buFontTx/>
              <a:buAutoNum type="arabicPeriod"/>
            </a:pPr>
            <a:r>
              <a:rPr lang="en-US" altLang="en-US" sz="2400" dirty="0">
                <a:latin typeface="Times New Roman" panose="02020603050405020304" pitchFamily="18" charset="0"/>
              </a:rPr>
              <a:t>Signal computer failures do not necessary bring down the whole Star networks</a:t>
            </a:r>
          </a:p>
          <a:p>
            <a:pPr marL="533400" indent="-533400"/>
            <a:endParaRPr lang="en-US" altLang="en-US" sz="2400" dirty="0">
              <a:latin typeface="Times New Roman" panose="02020603050405020304" pitchFamily="18" charset="0"/>
            </a:endParaRPr>
          </a:p>
          <a:p>
            <a:endParaRPr lang="en-US" sz="2400" dirty="0"/>
          </a:p>
        </p:txBody>
      </p:sp>
      <p:sp>
        <p:nvSpPr>
          <p:cNvPr id="4" name="Footer Placeholder 3">
            <a:extLst>
              <a:ext uri="{FF2B5EF4-FFF2-40B4-BE49-F238E27FC236}">
                <a16:creationId xmlns:a16="http://schemas.microsoft.com/office/drawing/2014/main" id="{801E6A04-9168-4C86-BC79-305DF06257CC}"/>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BAE47582-E4F6-4EDF-97A2-0D567D71BA86}"/>
              </a:ext>
            </a:extLst>
          </p:cNvPr>
          <p:cNvSpPr>
            <a:spLocks noGrp="1"/>
          </p:cNvSpPr>
          <p:nvPr>
            <p:ph type="sldNum" sz="quarter" idx="12"/>
          </p:nvPr>
        </p:nvSpPr>
        <p:spPr/>
        <p:txBody>
          <a:bodyPr/>
          <a:lstStyle/>
          <a:p>
            <a:fld id="{4FAB73BC-B049-4115-A692-8D63A059BFB8}" type="slidenum">
              <a:rPr lang="en-US" smtClean="0"/>
              <a:pPr/>
              <a:t>49</a:t>
            </a:fld>
            <a:endParaRPr lang="en-US" dirty="0"/>
          </a:p>
        </p:txBody>
      </p:sp>
    </p:spTree>
    <p:extLst>
      <p:ext uri="{BB962C8B-B14F-4D97-AF65-F5344CB8AC3E}">
        <p14:creationId xmlns:p14="http://schemas.microsoft.com/office/powerpoint/2010/main" val="3408319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CD560-3057-4C53-8C45-96AFC3C21806}"/>
              </a:ext>
            </a:extLst>
          </p:cNvPr>
          <p:cNvSpPr>
            <a:spLocks noGrp="1"/>
          </p:cNvSpPr>
          <p:nvPr>
            <p:ph type="title"/>
          </p:nvPr>
        </p:nvSpPr>
        <p:spPr/>
        <p:txBody>
          <a:bodyPr/>
          <a:lstStyle/>
          <a:p>
            <a:r>
              <a:rPr lang="en-US" dirty="0"/>
              <a:t>                     </a:t>
            </a:r>
            <a:r>
              <a:rPr lang="en-US" altLang="en-US" dirty="0">
                <a:solidFill>
                  <a:schemeClr val="bg1"/>
                </a:solidFill>
              </a:rPr>
              <a:t>Text Book</a:t>
            </a:r>
            <a:endParaRPr lang="en-US" dirty="0"/>
          </a:p>
        </p:txBody>
      </p:sp>
      <p:sp>
        <p:nvSpPr>
          <p:cNvPr id="3" name="Content Placeholder 2">
            <a:extLst>
              <a:ext uri="{FF2B5EF4-FFF2-40B4-BE49-F238E27FC236}">
                <a16:creationId xmlns:a16="http://schemas.microsoft.com/office/drawing/2014/main" id="{F3AED897-65C6-4642-B135-937D344F2C2D}"/>
              </a:ext>
            </a:extLst>
          </p:cNvPr>
          <p:cNvSpPr>
            <a:spLocks noGrp="1"/>
          </p:cNvSpPr>
          <p:nvPr>
            <p:ph idx="1"/>
          </p:nvPr>
        </p:nvSpPr>
        <p:spPr>
          <a:xfrm>
            <a:off x="768588" y="2328085"/>
            <a:ext cx="8825659" cy="3416300"/>
          </a:xfrm>
        </p:spPr>
        <p:txBody>
          <a:bodyPr>
            <a:normAutofit fontScale="25000" lnSpcReduction="20000"/>
          </a:bodyPr>
          <a:lstStyle/>
          <a:p>
            <a:pPr marL="457200" indent="-457200">
              <a:buFont typeface="Arial" panose="020B0604020202020204" pitchFamily="34" charset="0"/>
              <a:buChar char="•"/>
              <a:defRPr/>
            </a:pPr>
            <a:endParaRPr lang="en-US" sz="1600" dirty="0"/>
          </a:p>
          <a:p>
            <a:pPr marL="457200" indent="-457200">
              <a:buFont typeface="Arial" panose="020B0604020202020204" pitchFamily="34" charset="0"/>
              <a:buChar char="•"/>
              <a:defRPr/>
            </a:pPr>
            <a:endParaRPr lang="en-US" sz="1600" dirty="0"/>
          </a:p>
          <a:p>
            <a:pPr>
              <a:defRPr/>
            </a:pPr>
            <a:r>
              <a:rPr lang="en-US" sz="6400" dirty="0"/>
              <a:t>Computer Networks: A Systems Approach by </a:t>
            </a:r>
            <a:r>
              <a:rPr lang="en-US" sz="6400" i="1" dirty="0"/>
              <a:t>Larry L. Peterson and Bruce S. Davies.</a:t>
            </a:r>
            <a:endParaRPr lang="en-US" sz="6400" dirty="0"/>
          </a:p>
          <a:p>
            <a:pPr lvl="1">
              <a:defRPr/>
            </a:pPr>
            <a:r>
              <a:rPr lang="en-US" sz="6400" i="1" dirty="0"/>
              <a:t>Third Edition [2003], Morgan Kaufmann Publishers, San Mateo, California, USA</a:t>
            </a:r>
          </a:p>
          <a:p>
            <a:pPr>
              <a:defRPr/>
            </a:pPr>
            <a:r>
              <a:rPr lang="en-US" sz="6400" i="1" dirty="0"/>
              <a:t>Computer Networks by Andrew S. Tanenbaum</a:t>
            </a:r>
          </a:p>
          <a:p>
            <a:pPr marL="800100" lvl="2">
              <a:defRPr/>
            </a:pPr>
            <a:r>
              <a:rPr lang="en-US" sz="6400" i="1" dirty="0"/>
              <a:t>  Fifth Edition</a:t>
            </a:r>
          </a:p>
          <a:p>
            <a:pPr>
              <a:defRPr/>
            </a:pPr>
            <a:r>
              <a:rPr lang="en-US" sz="6400" i="1" dirty="0"/>
              <a:t>Data Communication and Computer Networks, by Behrouz A. </a:t>
            </a:r>
            <a:r>
              <a:rPr lang="en-US" sz="6400" i="1" dirty="0" err="1"/>
              <a:t>Forouzan</a:t>
            </a:r>
            <a:r>
              <a:rPr lang="en-US" sz="6400" i="1" dirty="0"/>
              <a:t> </a:t>
            </a:r>
          </a:p>
          <a:p>
            <a:pPr marL="800100" lvl="2">
              <a:defRPr/>
            </a:pPr>
            <a:r>
              <a:rPr lang="en-US" sz="6400" i="1" dirty="0"/>
              <a:t>  5th Edition</a:t>
            </a:r>
          </a:p>
          <a:p>
            <a:pPr marL="57150">
              <a:defRPr/>
            </a:pPr>
            <a:r>
              <a:rPr lang="en-US" sz="6400" i="1" dirty="0"/>
              <a:t>Data and Computer Communications by William Stallings </a:t>
            </a:r>
          </a:p>
          <a:p>
            <a:pPr lvl="1">
              <a:defRPr/>
            </a:pPr>
            <a:r>
              <a:rPr lang="en-US" sz="6400" i="1" dirty="0"/>
              <a:t>  10th Edition</a:t>
            </a:r>
          </a:p>
          <a:p>
            <a:pPr marL="57150">
              <a:defRPr/>
            </a:pPr>
            <a:r>
              <a:rPr lang="en-US" sz="6400" dirty="0"/>
              <a:t>Computer Networking: A Top-Down Approach Featuring the Internet by James F. Kurose and Keith W. Ross </a:t>
            </a:r>
          </a:p>
          <a:p>
            <a:pPr lvl="1">
              <a:defRPr/>
            </a:pPr>
            <a:r>
              <a:rPr lang="en-US" sz="6400" dirty="0"/>
              <a:t> 6th edition</a:t>
            </a:r>
          </a:p>
          <a:p>
            <a:endParaRPr lang="en-US" dirty="0"/>
          </a:p>
        </p:txBody>
      </p:sp>
      <p:sp>
        <p:nvSpPr>
          <p:cNvPr id="4" name="Footer Placeholder 3">
            <a:extLst>
              <a:ext uri="{FF2B5EF4-FFF2-40B4-BE49-F238E27FC236}">
                <a16:creationId xmlns:a16="http://schemas.microsoft.com/office/drawing/2014/main" id="{81B6B518-EFC5-4DC5-AC6C-7DF89B2C42C2}"/>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67545E57-0980-4B88-814F-FD15BE027940}"/>
              </a:ext>
            </a:extLst>
          </p:cNvPr>
          <p:cNvSpPr>
            <a:spLocks noGrp="1"/>
          </p:cNvSpPr>
          <p:nvPr>
            <p:ph type="sldNum" sz="quarter" idx="12"/>
          </p:nvPr>
        </p:nvSpPr>
        <p:spPr/>
        <p:txBody>
          <a:bodyPr/>
          <a:lstStyle/>
          <a:p>
            <a:fld id="{4FAB73BC-B049-4115-A692-8D63A059BFB8}" type="slidenum">
              <a:rPr lang="en-US" smtClean="0"/>
              <a:pPr/>
              <a:t>5</a:t>
            </a:fld>
            <a:endParaRPr lang="en-US" dirty="0"/>
          </a:p>
        </p:txBody>
      </p:sp>
    </p:spTree>
    <p:extLst>
      <p:ext uri="{BB962C8B-B14F-4D97-AF65-F5344CB8AC3E}">
        <p14:creationId xmlns:p14="http://schemas.microsoft.com/office/powerpoint/2010/main" val="317887997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C5631-DD35-46EC-8A9A-479E5C1AFC99}"/>
              </a:ext>
            </a:extLst>
          </p:cNvPr>
          <p:cNvSpPr>
            <a:spLocks noGrp="1"/>
          </p:cNvSpPr>
          <p:nvPr>
            <p:ph type="title"/>
          </p:nvPr>
        </p:nvSpPr>
        <p:spPr/>
        <p:txBody>
          <a:bodyPr/>
          <a:lstStyle/>
          <a:p>
            <a:r>
              <a:rPr lang="en-US" altLang="en-US" dirty="0">
                <a:solidFill>
                  <a:schemeClr val="bg1"/>
                </a:solidFill>
              </a:rPr>
              <a:t>Disadvantages Of Star Topology </a:t>
            </a:r>
            <a:endParaRPr lang="en-US" dirty="0"/>
          </a:p>
        </p:txBody>
      </p:sp>
      <p:sp>
        <p:nvSpPr>
          <p:cNvPr id="3" name="Content Placeholder 2">
            <a:extLst>
              <a:ext uri="{FF2B5EF4-FFF2-40B4-BE49-F238E27FC236}">
                <a16:creationId xmlns:a16="http://schemas.microsoft.com/office/drawing/2014/main" id="{733D1D8C-6A61-438D-9BE4-8718266C206E}"/>
              </a:ext>
            </a:extLst>
          </p:cNvPr>
          <p:cNvSpPr>
            <a:spLocks noGrp="1"/>
          </p:cNvSpPr>
          <p:nvPr>
            <p:ph idx="1"/>
          </p:nvPr>
        </p:nvSpPr>
        <p:spPr/>
        <p:txBody>
          <a:bodyPr>
            <a:normAutofit/>
          </a:bodyPr>
          <a:lstStyle/>
          <a:p>
            <a:pPr marL="533400" indent="-533400">
              <a:buFontTx/>
              <a:buAutoNum type="arabicPeriod"/>
            </a:pPr>
            <a:r>
              <a:rPr lang="en-US" altLang="en-US" sz="2400" dirty="0">
                <a:latin typeface="Times New Roman" panose="02020603050405020304" pitchFamily="18" charset="0"/>
              </a:rPr>
              <a:t>If the central Hub fails, the whole network fails to operate</a:t>
            </a:r>
          </a:p>
          <a:p>
            <a:pPr marL="533400" indent="-533400">
              <a:buFontTx/>
              <a:buAutoNum type="arabicPeriod"/>
            </a:pPr>
            <a:r>
              <a:rPr lang="en-US" altLang="en-US" sz="2400" dirty="0">
                <a:latin typeface="Times New Roman" panose="02020603050405020304" pitchFamily="18" charset="0"/>
              </a:rPr>
              <a:t>Many star networks require a device at the central point to rebroadcast switch network traffic</a:t>
            </a:r>
          </a:p>
          <a:p>
            <a:pPr marL="533400" indent="-533400">
              <a:buFontTx/>
              <a:buAutoNum type="arabicPeriod"/>
            </a:pPr>
            <a:r>
              <a:rPr lang="en-US" altLang="en-US" sz="2400" dirty="0">
                <a:latin typeface="Times New Roman" panose="02020603050405020304" pitchFamily="18" charset="0"/>
              </a:rPr>
              <a:t>It cost more to cable </a:t>
            </a:r>
          </a:p>
          <a:p>
            <a:endParaRPr lang="en-US" sz="2400" dirty="0"/>
          </a:p>
        </p:txBody>
      </p:sp>
      <p:sp>
        <p:nvSpPr>
          <p:cNvPr id="4" name="Footer Placeholder 3">
            <a:extLst>
              <a:ext uri="{FF2B5EF4-FFF2-40B4-BE49-F238E27FC236}">
                <a16:creationId xmlns:a16="http://schemas.microsoft.com/office/drawing/2014/main" id="{7EEA27E1-2E84-4DB2-8E54-11D36C5BEE4F}"/>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F8C08A4E-CC88-427E-8C3D-A199319F166B}"/>
              </a:ext>
            </a:extLst>
          </p:cNvPr>
          <p:cNvSpPr>
            <a:spLocks noGrp="1"/>
          </p:cNvSpPr>
          <p:nvPr>
            <p:ph type="sldNum" sz="quarter" idx="12"/>
          </p:nvPr>
        </p:nvSpPr>
        <p:spPr/>
        <p:txBody>
          <a:bodyPr/>
          <a:lstStyle/>
          <a:p>
            <a:fld id="{4FAB73BC-B049-4115-A692-8D63A059BFB8}" type="slidenum">
              <a:rPr lang="en-US" smtClean="0"/>
              <a:pPr/>
              <a:t>50</a:t>
            </a:fld>
            <a:endParaRPr lang="en-US" dirty="0"/>
          </a:p>
        </p:txBody>
      </p:sp>
    </p:spTree>
    <p:extLst>
      <p:ext uri="{BB962C8B-B14F-4D97-AF65-F5344CB8AC3E}">
        <p14:creationId xmlns:p14="http://schemas.microsoft.com/office/powerpoint/2010/main" val="37567754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0F00A-F651-40BF-9A33-C3C68BB68651}"/>
              </a:ext>
            </a:extLst>
          </p:cNvPr>
          <p:cNvSpPr>
            <a:spLocks noGrp="1"/>
          </p:cNvSpPr>
          <p:nvPr>
            <p:ph type="title"/>
          </p:nvPr>
        </p:nvSpPr>
        <p:spPr/>
        <p:txBody>
          <a:bodyPr/>
          <a:lstStyle/>
          <a:p>
            <a:r>
              <a:rPr lang="en-US" altLang="en-US" dirty="0">
                <a:solidFill>
                  <a:schemeClr val="bg1"/>
                </a:solidFill>
              </a:rPr>
              <a:t>Ring Topology</a:t>
            </a:r>
            <a:endParaRPr lang="en-US" dirty="0"/>
          </a:p>
        </p:txBody>
      </p:sp>
      <p:sp>
        <p:nvSpPr>
          <p:cNvPr id="3" name="Content Placeholder 2">
            <a:extLst>
              <a:ext uri="{FF2B5EF4-FFF2-40B4-BE49-F238E27FC236}">
                <a16:creationId xmlns:a16="http://schemas.microsoft.com/office/drawing/2014/main" id="{F6281536-A084-4C92-9373-3B1AC9484D89}"/>
              </a:ext>
            </a:extLst>
          </p:cNvPr>
          <p:cNvSpPr>
            <a:spLocks noGrp="1"/>
          </p:cNvSpPr>
          <p:nvPr>
            <p:ph idx="1"/>
          </p:nvPr>
        </p:nvSpPr>
        <p:spPr/>
        <p:txBody>
          <a:bodyPr>
            <a:normAutofit/>
          </a:bodyPr>
          <a:lstStyle/>
          <a:p>
            <a:r>
              <a:rPr lang="en-US" altLang="en-US" sz="2400" dirty="0">
                <a:latin typeface="Times New Roman" panose="02020603050405020304" pitchFamily="18" charset="0"/>
              </a:rPr>
              <a:t>In a Ring Topology, each computer is connected to the next , with the last one connected to the firs computer</a:t>
            </a:r>
          </a:p>
          <a:p>
            <a:r>
              <a:rPr lang="en-US" altLang="en-US" sz="2400" dirty="0">
                <a:latin typeface="Times New Roman" panose="02020603050405020304" pitchFamily="18" charset="0"/>
                <a:cs typeface="Times New Roman" panose="02020603050405020304" pitchFamily="18" charset="0"/>
              </a:rPr>
              <a:t>A frame travels around the ring, stopping at each node. If a node wants to transmit data, it adds the data as well as the destination address to the frame.</a:t>
            </a:r>
          </a:p>
          <a:p>
            <a:r>
              <a:rPr lang="en-US" altLang="en-US" sz="2400" dirty="0">
                <a:latin typeface="Times New Roman" panose="02020603050405020304" pitchFamily="18" charset="0"/>
                <a:cs typeface="Times New Roman" panose="02020603050405020304" pitchFamily="18" charset="0"/>
              </a:rPr>
              <a:t>The frame then continues around the ring until it finds the destination node, which takes the data out of the frame.</a:t>
            </a:r>
          </a:p>
          <a:p>
            <a:pPr marL="0" indent="0">
              <a:buNone/>
            </a:pPr>
            <a:endParaRPr lang="en-US" altLang="en-US" sz="2400" dirty="0">
              <a:latin typeface="Times New Roman" panose="02020603050405020304" pitchFamily="18" charset="0"/>
            </a:endParaRPr>
          </a:p>
          <a:p>
            <a:pPr>
              <a:buNone/>
            </a:pPr>
            <a:endParaRPr lang="en-US" altLang="en-US" sz="2400" dirty="0">
              <a:latin typeface="Times New Roman" panose="02020603050405020304" pitchFamily="18" charset="0"/>
            </a:endParaRPr>
          </a:p>
          <a:p>
            <a:endParaRPr lang="en-US" sz="2400" dirty="0"/>
          </a:p>
        </p:txBody>
      </p:sp>
      <p:sp>
        <p:nvSpPr>
          <p:cNvPr id="4" name="Footer Placeholder 3">
            <a:extLst>
              <a:ext uri="{FF2B5EF4-FFF2-40B4-BE49-F238E27FC236}">
                <a16:creationId xmlns:a16="http://schemas.microsoft.com/office/drawing/2014/main" id="{2111F9F6-8B26-4371-807F-3EFEF9430C5C}"/>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130FBD8F-9355-40D8-845F-D1B919533DE8}"/>
              </a:ext>
            </a:extLst>
          </p:cNvPr>
          <p:cNvSpPr>
            <a:spLocks noGrp="1"/>
          </p:cNvSpPr>
          <p:nvPr>
            <p:ph type="sldNum" sz="quarter" idx="12"/>
          </p:nvPr>
        </p:nvSpPr>
        <p:spPr/>
        <p:txBody>
          <a:bodyPr/>
          <a:lstStyle/>
          <a:p>
            <a:fld id="{4FAB73BC-B049-4115-A692-8D63A059BFB8}" type="slidenum">
              <a:rPr lang="en-US" smtClean="0"/>
              <a:pPr/>
              <a:t>51</a:t>
            </a:fld>
            <a:endParaRPr lang="en-US" dirty="0"/>
          </a:p>
        </p:txBody>
      </p:sp>
    </p:spTree>
    <p:extLst>
      <p:ext uri="{BB962C8B-B14F-4D97-AF65-F5344CB8AC3E}">
        <p14:creationId xmlns:p14="http://schemas.microsoft.com/office/powerpoint/2010/main" val="4644077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F62D-2130-49C7-8261-1BC39A650259}"/>
              </a:ext>
            </a:extLst>
          </p:cNvPr>
          <p:cNvSpPr>
            <a:spLocks noGrp="1"/>
          </p:cNvSpPr>
          <p:nvPr>
            <p:ph type="title"/>
          </p:nvPr>
        </p:nvSpPr>
        <p:spPr/>
        <p:txBody>
          <a:bodyPr/>
          <a:lstStyle/>
          <a:p>
            <a:r>
              <a:rPr lang="en-US" altLang="en-US" dirty="0">
                <a:solidFill>
                  <a:schemeClr val="bg1"/>
                </a:solidFill>
              </a:rPr>
              <a:t>Ring Topology </a:t>
            </a:r>
            <a:endParaRPr lang="en-US" dirty="0"/>
          </a:p>
        </p:txBody>
      </p:sp>
      <p:sp>
        <p:nvSpPr>
          <p:cNvPr id="4" name="Footer Placeholder 3">
            <a:extLst>
              <a:ext uri="{FF2B5EF4-FFF2-40B4-BE49-F238E27FC236}">
                <a16:creationId xmlns:a16="http://schemas.microsoft.com/office/drawing/2014/main" id="{2C1C1B13-1F55-43CA-8059-DACFB007B116}"/>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3A52CCA2-CE17-4341-8BD0-18A490F31D84}"/>
              </a:ext>
            </a:extLst>
          </p:cNvPr>
          <p:cNvSpPr>
            <a:spLocks noGrp="1"/>
          </p:cNvSpPr>
          <p:nvPr>
            <p:ph type="sldNum" sz="quarter" idx="12"/>
          </p:nvPr>
        </p:nvSpPr>
        <p:spPr/>
        <p:txBody>
          <a:bodyPr/>
          <a:lstStyle/>
          <a:p>
            <a:fld id="{4FAB73BC-B049-4115-A692-8D63A059BFB8}" type="slidenum">
              <a:rPr lang="en-US" smtClean="0"/>
              <a:pPr/>
              <a:t>52</a:t>
            </a:fld>
            <a:endParaRPr lang="en-US" dirty="0"/>
          </a:p>
        </p:txBody>
      </p:sp>
      <p:pic>
        <p:nvPicPr>
          <p:cNvPr id="6" name="Picture 3">
            <a:extLst>
              <a:ext uri="{FF2B5EF4-FFF2-40B4-BE49-F238E27FC236}">
                <a16:creationId xmlns:a16="http://schemas.microsoft.com/office/drawing/2014/main" id="{0832D116-0A2D-4E45-968A-4FA3AB2E8D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55700" y="2721013"/>
            <a:ext cx="8824913" cy="3181274"/>
          </a:xfrm>
          <a:noFill/>
        </p:spPr>
      </p:pic>
    </p:spTree>
    <p:extLst>
      <p:ext uri="{BB962C8B-B14F-4D97-AF65-F5344CB8AC3E}">
        <p14:creationId xmlns:p14="http://schemas.microsoft.com/office/powerpoint/2010/main" val="2589968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6E796-C890-4980-8A09-45D5B30C9755}"/>
              </a:ext>
            </a:extLst>
          </p:cNvPr>
          <p:cNvSpPr>
            <a:spLocks noGrp="1"/>
          </p:cNvSpPr>
          <p:nvPr>
            <p:ph type="title"/>
          </p:nvPr>
        </p:nvSpPr>
        <p:spPr/>
        <p:txBody>
          <a:bodyPr/>
          <a:lstStyle/>
          <a:p>
            <a:r>
              <a:rPr lang="en-US" altLang="en-US" dirty="0">
                <a:solidFill>
                  <a:schemeClr val="bg1"/>
                </a:solidFill>
              </a:rPr>
              <a:t>Single and Dual Ring</a:t>
            </a:r>
            <a:endParaRPr lang="en-US" dirty="0"/>
          </a:p>
        </p:txBody>
      </p:sp>
      <p:sp>
        <p:nvSpPr>
          <p:cNvPr id="3" name="Content Placeholder 2">
            <a:extLst>
              <a:ext uri="{FF2B5EF4-FFF2-40B4-BE49-F238E27FC236}">
                <a16:creationId xmlns:a16="http://schemas.microsoft.com/office/drawing/2014/main" id="{838D703C-388F-4E6C-B7FF-C88FE5C97FAA}"/>
              </a:ext>
            </a:extLst>
          </p:cNvPr>
          <p:cNvSpPr>
            <a:spLocks noGrp="1"/>
          </p:cNvSpPr>
          <p:nvPr>
            <p:ph idx="1"/>
          </p:nvPr>
        </p:nvSpPr>
        <p:spPr/>
        <p:txBody>
          <a:bodyPr>
            <a:normAutofit/>
          </a:bodyPr>
          <a:lstStyle/>
          <a:p>
            <a:pPr algn="just">
              <a:spcBef>
                <a:spcPct val="50000"/>
              </a:spcBef>
              <a:buClr>
                <a:schemeClr val="tx1"/>
              </a:buClr>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Single ring – All the devices on the network share a single cable</a:t>
            </a:r>
            <a:r>
              <a:rPr lang="en-US" altLang="en-US" sz="2200" dirty="0">
                <a:latin typeface="Times New Roman" panose="02020603050405020304" pitchFamily="18" charset="0"/>
              </a:rPr>
              <a:t> </a:t>
            </a:r>
          </a:p>
          <a:p>
            <a:pPr algn="just">
              <a:spcBef>
                <a:spcPct val="50000"/>
              </a:spcBef>
              <a:buClr>
                <a:schemeClr val="tx1"/>
              </a:buClr>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Dual ring – The dual ring topology allows data to be sent in both directions. </a:t>
            </a:r>
            <a:endParaRPr lang="en-US" altLang="en-US" sz="3800" dirty="0">
              <a:latin typeface="Times New Roman" panose="02020603050405020304" pitchFamily="18" charset="0"/>
              <a:cs typeface="Times New Roman" panose="02020603050405020304" pitchFamily="18" charset="0"/>
            </a:endParaRPr>
          </a:p>
          <a:p>
            <a:pPr marL="457200" lvl="1" indent="0" algn="just">
              <a:spcBef>
                <a:spcPct val="50000"/>
              </a:spcBef>
              <a:buClr>
                <a:schemeClr val="tx1"/>
              </a:buClr>
              <a:buNone/>
            </a:pPr>
            <a:endParaRPr lang="en-US" altLang="en-US"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A1FAAFA-FE53-4891-A157-576A5EDE8FB3}"/>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E8CD4D69-32CA-421C-9D56-0D89164351F1}"/>
              </a:ext>
            </a:extLst>
          </p:cNvPr>
          <p:cNvSpPr>
            <a:spLocks noGrp="1"/>
          </p:cNvSpPr>
          <p:nvPr>
            <p:ph type="sldNum" sz="quarter" idx="12"/>
          </p:nvPr>
        </p:nvSpPr>
        <p:spPr/>
        <p:txBody>
          <a:bodyPr/>
          <a:lstStyle/>
          <a:p>
            <a:fld id="{4FAB73BC-B049-4115-A692-8D63A059BFB8}" type="slidenum">
              <a:rPr lang="en-US" smtClean="0"/>
              <a:pPr/>
              <a:t>53</a:t>
            </a:fld>
            <a:endParaRPr lang="en-US" dirty="0"/>
          </a:p>
        </p:txBody>
      </p:sp>
      <p:pic>
        <p:nvPicPr>
          <p:cNvPr id="6" name="Picture 5" descr="563ring">
            <a:extLst>
              <a:ext uri="{FF2B5EF4-FFF2-40B4-BE49-F238E27FC236}">
                <a16:creationId xmlns:a16="http://schemas.microsoft.com/office/drawing/2014/main" id="{CA3C7B7B-89AA-4267-92F7-81A4F3B91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810000"/>
            <a:ext cx="2563813" cy="218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564dring">
            <a:extLst>
              <a:ext uri="{FF2B5EF4-FFF2-40B4-BE49-F238E27FC236}">
                <a16:creationId xmlns:a16="http://schemas.microsoft.com/office/drawing/2014/main" id="{8CE6F50B-1A05-409D-A6E9-747BD0E8E7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4852" y="3832225"/>
            <a:ext cx="2795587"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14073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35DF9-15F5-4536-A833-F4D658A34E0C}"/>
              </a:ext>
            </a:extLst>
          </p:cNvPr>
          <p:cNvSpPr>
            <a:spLocks noGrp="1"/>
          </p:cNvSpPr>
          <p:nvPr>
            <p:ph type="title"/>
          </p:nvPr>
        </p:nvSpPr>
        <p:spPr/>
        <p:txBody>
          <a:bodyPr/>
          <a:lstStyle/>
          <a:p>
            <a:r>
              <a:rPr lang="en-US" altLang="en-US" dirty="0">
                <a:solidFill>
                  <a:schemeClr val="bg1"/>
                </a:solidFill>
              </a:rPr>
              <a:t/>
            </a:r>
            <a:br>
              <a:rPr lang="en-US" altLang="en-US" dirty="0">
                <a:solidFill>
                  <a:schemeClr val="bg1"/>
                </a:solidFill>
              </a:rPr>
            </a:br>
            <a:r>
              <a:rPr lang="en-US" altLang="en-US" dirty="0">
                <a:solidFill>
                  <a:schemeClr val="bg1"/>
                </a:solidFill>
              </a:rPr>
              <a:t>Advantages Of Ring Topology</a:t>
            </a:r>
            <a:br>
              <a:rPr lang="en-US" altLang="en-US" dirty="0">
                <a:solidFill>
                  <a:schemeClr val="bg1"/>
                </a:solidFill>
              </a:rPr>
            </a:br>
            <a:endParaRPr lang="en-US" dirty="0"/>
          </a:p>
        </p:txBody>
      </p:sp>
      <p:sp>
        <p:nvSpPr>
          <p:cNvPr id="3" name="Content Placeholder 2">
            <a:extLst>
              <a:ext uri="{FF2B5EF4-FFF2-40B4-BE49-F238E27FC236}">
                <a16:creationId xmlns:a16="http://schemas.microsoft.com/office/drawing/2014/main" id="{C5FEFBCE-198A-42C5-A58F-0362DFBDD513}"/>
              </a:ext>
            </a:extLst>
          </p:cNvPr>
          <p:cNvSpPr>
            <a:spLocks noGrp="1"/>
          </p:cNvSpPr>
          <p:nvPr>
            <p:ph idx="1"/>
          </p:nvPr>
        </p:nvSpPr>
        <p:spPr/>
        <p:txBody>
          <a:bodyPr>
            <a:normAutofit/>
          </a:bodyPr>
          <a:lstStyle/>
          <a:p>
            <a:pPr marL="514350" indent="-514350">
              <a:buFont typeface="+mj-lt"/>
              <a:buAutoNum type="arabicPeriod"/>
            </a:pPr>
            <a:r>
              <a:rPr lang="en-US" altLang="en-US" sz="3200" dirty="0">
                <a:latin typeface="Times New Roman" panose="02020603050405020304" pitchFamily="18" charset="0"/>
              </a:rPr>
              <a:t>No one computer can monopolize the network</a:t>
            </a:r>
          </a:p>
          <a:p>
            <a:pPr marL="514350" indent="-514350">
              <a:buFont typeface="+mj-lt"/>
              <a:buAutoNum type="arabicPeriod"/>
            </a:pPr>
            <a:endParaRPr lang="en-US" altLang="en-US" sz="3200" dirty="0">
              <a:latin typeface="Times New Roman" panose="02020603050405020304" pitchFamily="18" charset="0"/>
            </a:endParaRPr>
          </a:p>
          <a:p>
            <a:pPr marL="514350" indent="-514350">
              <a:buFont typeface="+mj-lt"/>
              <a:buAutoNum type="arabicPeriod"/>
            </a:pPr>
            <a:r>
              <a:rPr lang="en-US" altLang="en-US" sz="3200" dirty="0">
                <a:latin typeface="Times New Roman" panose="02020603050405020304" pitchFamily="18" charset="0"/>
              </a:rPr>
              <a:t>The fair sharing of the network allows the network to degreed gracefully as more user are added </a:t>
            </a:r>
          </a:p>
          <a:p>
            <a:pPr marL="514350" indent="-514350">
              <a:buFont typeface="+mj-lt"/>
              <a:buAutoNum type="arabicPeriod"/>
            </a:pPr>
            <a:endParaRPr lang="en-US" sz="3200" dirty="0"/>
          </a:p>
        </p:txBody>
      </p:sp>
      <p:sp>
        <p:nvSpPr>
          <p:cNvPr id="4" name="Footer Placeholder 3">
            <a:extLst>
              <a:ext uri="{FF2B5EF4-FFF2-40B4-BE49-F238E27FC236}">
                <a16:creationId xmlns:a16="http://schemas.microsoft.com/office/drawing/2014/main" id="{E6A6B385-68EA-4C0B-B1A6-486207A4560E}"/>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7E902929-D2E9-4393-8562-7EEC8584CC36}"/>
              </a:ext>
            </a:extLst>
          </p:cNvPr>
          <p:cNvSpPr>
            <a:spLocks noGrp="1"/>
          </p:cNvSpPr>
          <p:nvPr>
            <p:ph type="sldNum" sz="quarter" idx="12"/>
          </p:nvPr>
        </p:nvSpPr>
        <p:spPr/>
        <p:txBody>
          <a:bodyPr/>
          <a:lstStyle/>
          <a:p>
            <a:fld id="{4FAB73BC-B049-4115-A692-8D63A059BFB8}" type="slidenum">
              <a:rPr lang="en-US" smtClean="0"/>
              <a:pPr/>
              <a:t>54</a:t>
            </a:fld>
            <a:endParaRPr lang="en-US" dirty="0"/>
          </a:p>
        </p:txBody>
      </p:sp>
    </p:spTree>
    <p:extLst>
      <p:ext uri="{BB962C8B-B14F-4D97-AF65-F5344CB8AC3E}">
        <p14:creationId xmlns:p14="http://schemas.microsoft.com/office/powerpoint/2010/main" val="16601323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3FFFB-9FF5-4654-BF47-86CD9ABFA31E}"/>
              </a:ext>
            </a:extLst>
          </p:cNvPr>
          <p:cNvSpPr>
            <a:spLocks noGrp="1"/>
          </p:cNvSpPr>
          <p:nvPr>
            <p:ph type="title"/>
          </p:nvPr>
        </p:nvSpPr>
        <p:spPr/>
        <p:txBody>
          <a:bodyPr/>
          <a:lstStyle/>
          <a:p>
            <a:r>
              <a:rPr lang="en-US" altLang="en-US" dirty="0">
                <a:solidFill>
                  <a:schemeClr val="bg1"/>
                </a:solidFill>
              </a:rPr>
              <a:t/>
            </a:r>
            <a:br>
              <a:rPr lang="en-US" altLang="en-US" dirty="0">
                <a:solidFill>
                  <a:schemeClr val="bg1"/>
                </a:solidFill>
              </a:rPr>
            </a:br>
            <a:r>
              <a:rPr lang="en-US" altLang="en-US" dirty="0">
                <a:solidFill>
                  <a:schemeClr val="bg1"/>
                </a:solidFill>
              </a:rPr>
              <a:t>Disadvantages Of Ring Topology</a:t>
            </a:r>
            <a:br>
              <a:rPr lang="en-US" altLang="en-US" dirty="0">
                <a:solidFill>
                  <a:schemeClr val="bg1"/>
                </a:solidFill>
              </a:rPr>
            </a:br>
            <a:endParaRPr lang="en-US" dirty="0"/>
          </a:p>
        </p:txBody>
      </p:sp>
      <p:sp>
        <p:nvSpPr>
          <p:cNvPr id="3" name="Content Placeholder 2">
            <a:extLst>
              <a:ext uri="{FF2B5EF4-FFF2-40B4-BE49-F238E27FC236}">
                <a16:creationId xmlns:a16="http://schemas.microsoft.com/office/drawing/2014/main" id="{656FA015-3498-45D6-AF26-ACF582E64FEA}"/>
              </a:ext>
            </a:extLst>
          </p:cNvPr>
          <p:cNvSpPr>
            <a:spLocks noGrp="1"/>
          </p:cNvSpPr>
          <p:nvPr>
            <p:ph idx="1"/>
          </p:nvPr>
        </p:nvSpPr>
        <p:spPr/>
        <p:txBody>
          <a:bodyPr>
            <a:normAutofit/>
          </a:bodyPr>
          <a:lstStyle/>
          <a:p>
            <a:pPr marL="533400" indent="-533400">
              <a:buFontTx/>
              <a:buAutoNum type="arabicPeriod"/>
            </a:pPr>
            <a:r>
              <a:rPr lang="en-US" altLang="en-US" sz="2800" dirty="0">
                <a:latin typeface="Times New Roman" panose="02020603050405020304" pitchFamily="18" charset="0"/>
              </a:rPr>
              <a:t>Failure of one computer on the Ring can affect the whole network </a:t>
            </a:r>
          </a:p>
          <a:p>
            <a:pPr marL="533400" indent="-533400">
              <a:buFontTx/>
              <a:buAutoNum type="arabicPeriod"/>
            </a:pPr>
            <a:r>
              <a:rPr lang="en-US" altLang="en-US" sz="2800" dirty="0">
                <a:latin typeface="Times New Roman" panose="02020603050405020304" pitchFamily="18" charset="0"/>
              </a:rPr>
              <a:t>It is difficult to trouble shoot a Ring network</a:t>
            </a:r>
          </a:p>
          <a:p>
            <a:pPr marL="533400" indent="-533400">
              <a:buFontTx/>
              <a:buAutoNum type="arabicPeriod"/>
            </a:pPr>
            <a:r>
              <a:rPr lang="en-US" altLang="en-US" sz="2800" dirty="0">
                <a:latin typeface="Times New Roman" panose="02020603050405020304" pitchFamily="18" charset="0"/>
              </a:rPr>
              <a:t>Adding or removing computer disrupts the networks </a:t>
            </a:r>
          </a:p>
          <a:p>
            <a:pPr marL="0" indent="0">
              <a:buNone/>
            </a:pPr>
            <a:endParaRPr lang="en-US" sz="2800" dirty="0"/>
          </a:p>
        </p:txBody>
      </p:sp>
      <p:sp>
        <p:nvSpPr>
          <p:cNvPr id="4" name="Footer Placeholder 3">
            <a:extLst>
              <a:ext uri="{FF2B5EF4-FFF2-40B4-BE49-F238E27FC236}">
                <a16:creationId xmlns:a16="http://schemas.microsoft.com/office/drawing/2014/main" id="{29FE846F-BC53-4DAD-9C1A-87CCF9E529C9}"/>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1277D9CD-58F2-4CC2-B507-7507CC0C03E9}"/>
              </a:ext>
            </a:extLst>
          </p:cNvPr>
          <p:cNvSpPr>
            <a:spLocks noGrp="1"/>
          </p:cNvSpPr>
          <p:nvPr>
            <p:ph type="sldNum" sz="quarter" idx="12"/>
          </p:nvPr>
        </p:nvSpPr>
        <p:spPr/>
        <p:txBody>
          <a:bodyPr/>
          <a:lstStyle/>
          <a:p>
            <a:fld id="{4FAB73BC-B049-4115-A692-8D63A059BFB8}" type="slidenum">
              <a:rPr lang="en-US" smtClean="0"/>
              <a:pPr/>
              <a:t>55</a:t>
            </a:fld>
            <a:endParaRPr lang="en-US" dirty="0"/>
          </a:p>
        </p:txBody>
      </p:sp>
    </p:spTree>
    <p:extLst>
      <p:ext uri="{BB962C8B-B14F-4D97-AF65-F5344CB8AC3E}">
        <p14:creationId xmlns:p14="http://schemas.microsoft.com/office/powerpoint/2010/main" val="2421706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10ACC-5930-4296-8648-C2C55EB38E46}"/>
              </a:ext>
            </a:extLst>
          </p:cNvPr>
          <p:cNvSpPr>
            <a:spLocks noGrp="1"/>
          </p:cNvSpPr>
          <p:nvPr>
            <p:ph type="title"/>
          </p:nvPr>
        </p:nvSpPr>
        <p:spPr/>
        <p:txBody>
          <a:bodyPr/>
          <a:lstStyle/>
          <a:p>
            <a:r>
              <a:rPr lang="en-US" altLang="en-US" dirty="0">
                <a:solidFill>
                  <a:schemeClr val="bg1"/>
                </a:solidFill>
              </a:rPr>
              <a:t>Mesh Topology</a:t>
            </a:r>
            <a:endParaRPr lang="en-US" dirty="0"/>
          </a:p>
        </p:txBody>
      </p:sp>
      <p:sp>
        <p:nvSpPr>
          <p:cNvPr id="3" name="Content Placeholder 2">
            <a:extLst>
              <a:ext uri="{FF2B5EF4-FFF2-40B4-BE49-F238E27FC236}">
                <a16:creationId xmlns:a16="http://schemas.microsoft.com/office/drawing/2014/main" id="{A674D419-5FE5-4FB8-9757-471CD66F791B}"/>
              </a:ext>
            </a:extLst>
          </p:cNvPr>
          <p:cNvSpPr>
            <a:spLocks noGrp="1"/>
          </p:cNvSpPr>
          <p:nvPr>
            <p:ph idx="1"/>
          </p:nvPr>
        </p:nvSpPr>
        <p:spPr/>
        <p:txBody>
          <a:bodyPr>
            <a:normAutofit/>
          </a:bodyPr>
          <a:lstStyle/>
          <a:p>
            <a:pPr>
              <a:buFontTx/>
              <a:buChar char="•"/>
            </a:pPr>
            <a:r>
              <a:rPr lang="en-US" altLang="en-US" sz="2400" dirty="0">
                <a:latin typeface="Times New Roman" panose="02020603050405020304" pitchFamily="18" charset="0"/>
              </a:rPr>
              <a:t>The mesh topology having redundant links between devices. A true mesh configuration has a link between each device in the network</a:t>
            </a:r>
          </a:p>
          <a:p>
            <a:pPr>
              <a:buFontTx/>
              <a:buChar char="•"/>
            </a:pPr>
            <a:r>
              <a:rPr lang="en-US" altLang="en-US" sz="2400" dirty="0">
                <a:latin typeface="Times New Roman" panose="02020603050405020304" pitchFamily="18" charset="0"/>
              </a:rPr>
              <a:t>It is used in WANs to interconnect LANs for mission critical networks like those used by banks and financial institutions </a:t>
            </a:r>
          </a:p>
          <a:p>
            <a:endParaRPr lang="en-US" altLang="en-US" sz="2400" dirty="0">
              <a:latin typeface="Times New Roman" panose="02020603050405020304" pitchFamily="18" charset="0"/>
            </a:endParaRPr>
          </a:p>
          <a:p>
            <a:pPr marL="0" indent="0">
              <a:buNone/>
            </a:pPr>
            <a:endParaRPr lang="en-US" sz="2400" dirty="0"/>
          </a:p>
        </p:txBody>
      </p:sp>
      <p:sp>
        <p:nvSpPr>
          <p:cNvPr id="4" name="Footer Placeholder 3">
            <a:extLst>
              <a:ext uri="{FF2B5EF4-FFF2-40B4-BE49-F238E27FC236}">
                <a16:creationId xmlns:a16="http://schemas.microsoft.com/office/drawing/2014/main" id="{E6859B78-1A75-44C7-9777-D4045A2CADEE}"/>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E97D4B49-D200-4D25-95E4-CD5C4A576E12}"/>
              </a:ext>
            </a:extLst>
          </p:cNvPr>
          <p:cNvSpPr>
            <a:spLocks noGrp="1"/>
          </p:cNvSpPr>
          <p:nvPr>
            <p:ph type="sldNum" sz="quarter" idx="12"/>
          </p:nvPr>
        </p:nvSpPr>
        <p:spPr/>
        <p:txBody>
          <a:bodyPr/>
          <a:lstStyle/>
          <a:p>
            <a:fld id="{4FAB73BC-B049-4115-A692-8D63A059BFB8}" type="slidenum">
              <a:rPr lang="en-US" smtClean="0"/>
              <a:pPr/>
              <a:t>56</a:t>
            </a:fld>
            <a:endParaRPr lang="en-US" dirty="0"/>
          </a:p>
        </p:txBody>
      </p:sp>
    </p:spTree>
    <p:extLst>
      <p:ext uri="{BB962C8B-B14F-4D97-AF65-F5344CB8AC3E}">
        <p14:creationId xmlns:p14="http://schemas.microsoft.com/office/powerpoint/2010/main" val="1473117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4983E-9A11-4057-98E1-84592CFC9B69}"/>
              </a:ext>
            </a:extLst>
          </p:cNvPr>
          <p:cNvSpPr>
            <a:spLocks noGrp="1"/>
          </p:cNvSpPr>
          <p:nvPr>
            <p:ph type="title"/>
          </p:nvPr>
        </p:nvSpPr>
        <p:spPr/>
        <p:txBody>
          <a:bodyPr/>
          <a:lstStyle/>
          <a:p>
            <a:r>
              <a:rPr lang="en-US" altLang="en-US" dirty="0">
                <a:solidFill>
                  <a:schemeClr val="bg1"/>
                </a:solidFill>
              </a:rPr>
              <a:t>Mesh Topology </a:t>
            </a:r>
            <a:endParaRPr lang="en-US" dirty="0"/>
          </a:p>
        </p:txBody>
      </p:sp>
      <p:sp>
        <p:nvSpPr>
          <p:cNvPr id="4" name="Footer Placeholder 3">
            <a:extLst>
              <a:ext uri="{FF2B5EF4-FFF2-40B4-BE49-F238E27FC236}">
                <a16:creationId xmlns:a16="http://schemas.microsoft.com/office/drawing/2014/main" id="{3C3BEFDA-3A58-4649-87A8-DD0E82D84D23}"/>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3FC09260-2C89-4DBD-995F-7096829B5354}"/>
              </a:ext>
            </a:extLst>
          </p:cNvPr>
          <p:cNvSpPr>
            <a:spLocks noGrp="1"/>
          </p:cNvSpPr>
          <p:nvPr>
            <p:ph type="sldNum" sz="quarter" idx="12"/>
          </p:nvPr>
        </p:nvSpPr>
        <p:spPr/>
        <p:txBody>
          <a:bodyPr/>
          <a:lstStyle/>
          <a:p>
            <a:fld id="{4FAB73BC-B049-4115-A692-8D63A059BFB8}" type="slidenum">
              <a:rPr lang="en-US" smtClean="0"/>
              <a:pPr/>
              <a:t>57</a:t>
            </a:fld>
            <a:endParaRPr lang="en-US" dirty="0"/>
          </a:p>
        </p:txBody>
      </p:sp>
      <p:pic>
        <p:nvPicPr>
          <p:cNvPr id="6" name="Picture 3">
            <a:extLst>
              <a:ext uri="{FF2B5EF4-FFF2-40B4-BE49-F238E27FC236}">
                <a16:creationId xmlns:a16="http://schemas.microsoft.com/office/drawing/2014/main" id="{C10C4DDC-76E6-4A27-877B-ECD4BD440F8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267933" y="2603500"/>
            <a:ext cx="4600446" cy="3416300"/>
          </a:xfrm>
          <a:noFill/>
        </p:spPr>
      </p:pic>
    </p:spTree>
    <p:extLst>
      <p:ext uri="{BB962C8B-B14F-4D97-AF65-F5344CB8AC3E}">
        <p14:creationId xmlns:p14="http://schemas.microsoft.com/office/powerpoint/2010/main" val="35225989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42A6D-1205-4786-838A-C115F68BFE14}"/>
              </a:ext>
            </a:extLst>
          </p:cNvPr>
          <p:cNvSpPr>
            <a:spLocks noGrp="1"/>
          </p:cNvSpPr>
          <p:nvPr>
            <p:ph type="title"/>
          </p:nvPr>
        </p:nvSpPr>
        <p:spPr/>
        <p:txBody>
          <a:bodyPr/>
          <a:lstStyle/>
          <a:p>
            <a:r>
              <a:rPr lang="en-US" altLang="en-US" dirty="0">
                <a:solidFill>
                  <a:schemeClr val="bg1"/>
                </a:solidFill>
              </a:rPr>
              <a:t>Advantages Of Mesh Topology </a:t>
            </a:r>
            <a:endParaRPr lang="en-US" dirty="0"/>
          </a:p>
        </p:txBody>
      </p:sp>
      <p:sp>
        <p:nvSpPr>
          <p:cNvPr id="3" name="Content Placeholder 2">
            <a:extLst>
              <a:ext uri="{FF2B5EF4-FFF2-40B4-BE49-F238E27FC236}">
                <a16:creationId xmlns:a16="http://schemas.microsoft.com/office/drawing/2014/main" id="{5FDD8A75-5F68-4ED0-B426-D4B41B6FE2A8}"/>
              </a:ext>
            </a:extLst>
          </p:cNvPr>
          <p:cNvSpPr>
            <a:spLocks noGrp="1"/>
          </p:cNvSpPr>
          <p:nvPr>
            <p:ph idx="1"/>
          </p:nvPr>
        </p:nvSpPr>
        <p:spPr/>
        <p:txBody>
          <a:bodyPr>
            <a:normAutofit/>
          </a:bodyPr>
          <a:lstStyle/>
          <a:p>
            <a:pPr marL="533400" indent="-533400">
              <a:buFontTx/>
              <a:buAutoNum type="arabicPeriod"/>
            </a:pPr>
            <a:r>
              <a:rPr lang="en-US" altLang="en-US" sz="2400" dirty="0">
                <a:latin typeface="Times New Roman" panose="02020603050405020304" pitchFamily="18" charset="0"/>
              </a:rPr>
              <a:t>The Mesh Topology is fault tolerance</a:t>
            </a:r>
          </a:p>
          <a:p>
            <a:pPr marL="533400" indent="-533400">
              <a:buFontTx/>
              <a:buAutoNum type="arabicPeriod"/>
            </a:pPr>
            <a:r>
              <a:rPr lang="en-US" altLang="en-US" sz="2400" dirty="0">
                <a:latin typeface="Times New Roman" panose="02020603050405020304" pitchFamily="18" charset="0"/>
              </a:rPr>
              <a:t>Include guaranteed communication channel capacity </a:t>
            </a:r>
          </a:p>
          <a:p>
            <a:pPr marL="533400" indent="-533400">
              <a:buFontTx/>
              <a:buAutoNum type="arabicPeriod"/>
            </a:pPr>
            <a:r>
              <a:rPr lang="en-US" altLang="en-US" sz="2400" dirty="0">
                <a:latin typeface="Times New Roman" panose="02020603050405020304" pitchFamily="18" charset="0"/>
              </a:rPr>
              <a:t>Easy to trouble shoot</a:t>
            </a:r>
          </a:p>
          <a:p>
            <a:pPr marL="533400" indent="-533400">
              <a:buFontTx/>
              <a:buAutoNum type="arabicPeriod"/>
            </a:pPr>
            <a:endParaRPr lang="en-US" altLang="en-US" sz="2400" dirty="0">
              <a:latin typeface="Times New Roman" panose="02020603050405020304" pitchFamily="18" charset="0"/>
            </a:endParaRPr>
          </a:p>
          <a:p>
            <a:endParaRPr lang="en-US" sz="2400" dirty="0"/>
          </a:p>
        </p:txBody>
      </p:sp>
      <p:sp>
        <p:nvSpPr>
          <p:cNvPr id="4" name="Footer Placeholder 3">
            <a:extLst>
              <a:ext uri="{FF2B5EF4-FFF2-40B4-BE49-F238E27FC236}">
                <a16:creationId xmlns:a16="http://schemas.microsoft.com/office/drawing/2014/main" id="{87F96551-C2E6-4CAC-AD66-F2EE62337B23}"/>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ECBFCFDC-B4EB-4AB8-B6DD-45D24FD2529E}"/>
              </a:ext>
            </a:extLst>
          </p:cNvPr>
          <p:cNvSpPr>
            <a:spLocks noGrp="1"/>
          </p:cNvSpPr>
          <p:nvPr>
            <p:ph type="sldNum" sz="quarter" idx="12"/>
          </p:nvPr>
        </p:nvSpPr>
        <p:spPr/>
        <p:txBody>
          <a:bodyPr/>
          <a:lstStyle/>
          <a:p>
            <a:fld id="{4FAB73BC-B049-4115-A692-8D63A059BFB8}" type="slidenum">
              <a:rPr lang="en-US" smtClean="0"/>
              <a:pPr/>
              <a:t>58</a:t>
            </a:fld>
            <a:endParaRPr lang="en-US" dirty="0"/>
          </a:p>
        </p:txBody>
      </p:sp>
    </p:spTree>
    <p:extLst>
      <p:ext uri="{BB962C8B-B14F-4D97-AF65-F5344CB8AC3E}">
        <p14:creationId xmlns:p14="http://schemas.microsoft.com/office/powerpoint/2010/main" val="5654891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6E64E-FF8B-4272-BAE8-D24216874706}"/>
              </a:ext>
            </a:extLst>
          </p:cNvPr>
          <p:cNvSpPr>
            <a:spLocks noGrp="1"/>
          </p:cNvSpPr>
          <p:nvPr>
            <p:ph type="title"/>
          </p:nvPr>
        </p:nvSpPr>
        <p:spPr/>
        <p:txBody>
          <a:bodyPr/>
          <a:lstStyle/>
          <a:p>
            <a:r>
              <a:rPr lang="en-US" altLang="en-US" dirty="0">
                <a:solidFill>
                  <a:schemeClr val="bg1"/>
                </a:solidFill>
              </a:rPr>
              <a:t>Disadvantages Of Mesh Topology</a:t>
            </a:r>
            <a:endParaRPr lang="en-US" dirty="0"/>
          </a:p>
        </p:txBody>
      </p:sp>
      <p:sp>
        <p:nvSpPr>
          <p:cNvPr id="3" name="Content Placeholder 2">
            <a:extLst>
              <a:ext uri="{FF2B5EF4-FFF2-40B4-BE49-F238E27FC236}">
                <a16:creationId xmlns:a16="http://schemas.microsoft.com/office/drawing/2014/main" id="{0DBF821B-6B69-49F4-B9F9-1A66A32E0922}"/>
              </a:ext>
            </a:extLst>
          </p:cNvPr>
          <p:cNvSpPr>
            <a:spLocks noGrp="1"/>
          </p:cNvSpPr>
          <p:nvPr>
            <p:ph idx="1"/>
          </p:nvPr>
        </p:nvSpPr>
        <p:spPr/>
        <p:txBody>
          <a:bodyPr>
            <a:normAutofit/>
          </a:bodyPr>
          <a:lstStyle/>
          <a:p>
            <a:pPr marL="533400" indent="-533400">
              <a:buFontTx/>
              <a:buAutoNum type="arabicPeriod"/>
            </a:pPr>
            <a:r>
              <a:rPr lang="en-US" altLang="en-US" sz="2800" dirty="0">
                <a:latin typeface="Times New Roman" panose="02020603050405020304" pitchFamily="18" charset="0"/>
              </a:rPr>
              <a:t>Difficult to install and configure</a:t>
            </a:r>
          </a:p>
          <a:p>
            <a:pPr marL="533400" indent="-533400">
              <a:buFontTx/>
              <a:buAutoNum type="arabicPeriod"/>
            </a:pPr>
            <a:r>
              <a:rPr lang="en-US" altLang="en-US" sz="2800" dirty="0">
                <a:latin typeface="Times New Roman" panose="02020603050405020304" pitchFamily="18" charset="0"/>
              </a:rPr>
              <a:t>Expensive to maintain</a:t>
            </a:r>
          </a:p>
          <a:p>
            <a:pPr marL="0" indent="0">
              <a:buNone/>
            </a:pPr>
            <a:endParaRPr lang="en-US" sz="2800" dirty="0"/>
          </a:p>
        </p:txBody>
      </p:sp>
      <p:sp>
        <p:nvSpPr>
          <p:cNvPr id="4" name="Footer Placeholder 3">
            <a:extLst>
              <a:ext uri="{FF2B5EF4-FFF2-40B4-BE49-F238E27FC236}">
                <a16:creationId xmlns:a16="http://schemas.microsoft.com/office/drawing/2014/main" id="{E1E35C60-5A9B-45A2-95D3-0DF93139AD6E}"/>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F974F1BB-2862-4922-AC02-5E8E225AE376}"/>
              </a:ext>
            </a:extLst>
          </p:cNvPr>
          <p:cNvSpPr>
            <a:spLocks noGrp="1"/>
          </p:cNvSpPr>
          <p:nvPr>
            <p:ph type="sldNum" sz="quarter" idx="12"/>
          </p:nvPr>
        </p:nvSpPr>
        <p:spPr/>
        <p:txBody>
          <a:bodyPr/>
          <a:lstStyle/>
          <a:p>
            <a:fld id="{4FAB73BC-B049-4115-A692-8D63A059BFB8}" type="slidenum">
              <a:rPr lang="en-US" smtClean="0"/>
              <a:pPr/>
              <a:t>59</a:t>
            </a:fld>
            <a:endParaRPr lang="en-US" dirty="0"/>
          </a:p>
        </p:txBody>
      </p:sp>
    </p:spTree>
    <p:extLst>
      <p:ext uri="{BB962C8B-B14F-4D97-AF65-F5344CB8AC3E}">
        <p14:creationId xmlns:p14="http://schemas.microsoft.com/office/powerpoint/2010/main" val="533300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5CA37-7DDF-4583-A6DA-98AF8DE9A703}"/>
              </a:ext>
            </a:extLst>
          </p:cNvPr>
          <p:cNvSpPr>
            <a:spLocks noGrp="1"/>
          </p:cNvSpPr>
          <p:nvPr>
            <p:ph type="title"/>
          </p:nvPr>
        </p:nvSpPr>
        <p:spPr/>
        <p:txBody>
          <a:bodyPr/>
          <a:lstStyle/>
          <a:p>
            <a:r>
              <a:rPr lang="en-US" altLang="en-US" dirty="0">
                <a:solidFill>
                  <a:schemeClr val="bg1"/>
                </a:solidFill>
              </a:rPr>
              <a:t> Academic Honesty</a:t>
            </a:r>
            <a:endParaRPr lang="en-US" dirty="0"/>
          </a:p>
        </p:txBody>
      </p:sp>
      <p:sp>
        <p:nvSpPr>
          <p:cNvPr id="3" name="Content Placeholder 2">
            <a:extLst>
              <a:ext uri="{FF2B5EF4-FFF2-40B4-BE49-F238E27FC236}">
                <a16:creationId xmlns:a16="http://schemas.microsoft.com/office/drawing/2014/main" id="{5A9AB71D-606B-4BFF-99E0-D784BE03C974}"/>
              </a:ext>
            </a:extLst>
          </p:cNvPr>
          <p:cNvSpPr>
            <a:spLocks noGrp="1"/>
          </p:cNvSpPr>
          <p:nvPr>
            <p:ph idx="1"/>
          </p:nvPr>
        </p:nvSpPr>
        <p:spPr>
          <a:xfrm>
            <a:off x="742830" y="2603500"/>
            <a:ext cx="8825659" cy="3416300"/>
          </a:xfrm>
        </p:spPr>
        <p:txBody>
          <a:bodyPr/>
          <a:lstStyle/>
          <a:p>
            <a:r>
              <a:rPr lang="en-US" altLang="en-US" sz="2400" dirty="0">
                <a:latin typeface="Times New Roman" panose="02020603050405020304" pitchFamily="18" charset="0"/>
              </a:rPr>
              <a:t>Your work in this class </a:t>
            </a:r>
            <a:r>
              <a:rPr lang="en-US" altLang="en-US" sz="2400" b="1" dirty="0">
                <a:solidFill>
                  <a:schemeClr val="accent2"/>
                </a:solidFill>
                <a:latin typeface="Times New Roman" panose="02020603050405020304" pitchFamily="18" charset="0"/>
              </a:rPr>
              <a:t>must</a:t>
            </a:r>
            <a:r>
              <a:rPr lang="en-US" altLang="en-US" sz="2400" dirty="0">
                <a:latin typeface="Times New Roman" panose="02020603050405020304" pitchFamily="18" charset="0"/>
              </a:rPr>
              <a:t> be your own</a:t>
            </a:r>
          </a:p>
          <a:p>
            <a:r>
              <a:rPr lang="en-US" altLang="en-US" sz="2400" dirty="0">
                <a:latin typeface="Times New Roman" panose="02020603050405020304" pitchFamily="18" charset="0"/>
              </a:rPr>
              <a:t>If students are found to have </a:t>
            </a:r>
            <a:r>
              <a:rPr lang="en-US" altLang="en-US" sz="2400" dirty="0">
                <a:solidFill>
                  <a:schemeClr val="accent2"/>
                </a:solidFill>
                <a:latin typeface="Times New Roman" panose="02020603050405020304" pitchFamily="18" charset="0"/>
              </a:rPr>
              <a:t>collaborated excessively or to have cheated</a:t>
            </a:r>
            <a:r>
              <a:rPr lang="en-US" altLang="en-US" sz="2400" dirty="0">
                <a:latin typeface="Times New Roman" panose="02020603050405020304" pitchFamily="18" charset="0"/>
              </a:rPr>
              <a:t> (e.g. by copying or sharing answers during an assignment or examination), all involved will at a minimum </a:t>
            </a:r>
            <a:r>
              <a:rPr lang="en-US" altLang="en-US" sz="2400" dirty="0">
                <a:solidFill>
                  <a:srgbClr val="CC0000"/>
                </a:solidFill>
                <a:latin typeface="Times New Roman" panose="02020603050405020304" pitchFamily="18" charset="0"/>
              </a:rPr>
              <a:t>receive grades of 0</a:t>
            </a:r>
            <a:r>
              <a:rPr lang="en-US" altLang="en-US" sz="2400" dirty="0">
                <a:latin typeface="Times New Roman" panose="02020603050405020304" pitchFamily="18" charset="0"/>
              </a:rPr>
              <a:t> for the first infraction</a:t>
            </a:r>
          </a:p>
          <a:p>
            <a:r>
              <a:rPr lang="en-US" altLang="en-US" sz="2400" dirty="0">
                <a:latin typeface="Times New Roman" panose="02020603050405020304" pitchFamily="18" charset="0"/>
              </a:rPr>
              <a:t>Further infractions will result in </a:t>
            </a:r>
            <a:r>
              <a:rPr lang="en-US" altLang="en-US" sz="2400" dirty="0">
                <a:solidFill>
                  <a:srgbClr val="CC0000"/>
                </a:solidFill>
                <a:latin typeface="Times New Roman" panose="02020603050405020304" pitchFamily="18" charset="0"/>
              </a:rPr>
              <a:t>failure</a:t>
            </a:r>
            <a:r>
              <a:rPr lang="en-US" altLang="en-US" sz="2400" dirty="0">
                <a:latin typeface="Times New Roman" panose="02020603050405020304" pitchFamily="18" charset="0"/>
              </a:rPr>
              <a:t> in the course</a:t>
            </a:r>
            <a:endParaRPr lang="en-US" sz="2400" dirty="0"/>
          </a:p>
          <a:p>
            <a:endParaRPr lang="en-US" dirty="0"/>
          </a:p>
        </p:txBody>
      </p:sp>
      <p:sp>
        <p:nvSpPr>
          <p:cNvPr id="4" name="Footer Placeholder 3">
            <a:extLst>
              <a:ext uri="{FF2B5EF4-FFF2-40B4-BE49-F238E27FC236}">
                <a16:creationId xmlns:a16="http://schemas.microsoft.com/office/drawing/2014/main" id="{AB213D45-47C2-4F65-AE6A-A7062B8EF0E7}"/>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63ACB4EB-D745-4EAE-A038-F3F36867815D}"/>
              </a:ext>
            </a:extLst>
          </p:cNvPr>
          <p:cNvSpPr>
            <a:spLocks noGrp="1"/>
          </p:cNvSpPr>
          <p:nvPr>
            <p:ph type="sldNum" sz="quarter" idx="12"/>
          </p:nvPr>
        </p:nvSpPr>
        <p:spPr/>
        <p:txBody>
          <a:bodyPr/>
          <a:lstStyle/>
          <a:p>
            <a:fld id="{4FAB73BC-B049-4115-A692-8D63A059BFB8}" type="slidenum">
              <a:rPr lang="en-US" smtClean="0"/>
              <a:pPr/>
              <a:t>6</a:t>
            </a:fld>
            <a:endParaRPr lang="en-US" dirty="0"/>
          </a:p>
        </p:txBody>
      </p:sp>
    </p:spTree>
    <p:extLst>
      <p:ext uri="{BB962C8B-B14F-4D97-AF65-F5344CB8AC3E}">
        <p14:creationId xmlns:p14="http://schemas.microsoft.com/office/powerpoint/2010/main" val="35767979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388A3-8BEC-4F64-9B4A-77C727B8AB6A}"/>
              </a:ext>
            </a:extLst>
          </p:cNvPr>
          <p:cNvSpPr>
            <a:spLocks noGrp="1"/>
          </p:cNvSpPr>
          <p:nvPr>
            <p:ph type="title"/>
          </p:nvPr>
        </p:nvSpPr>
        <p:spPr/>
        <p:txBody>
          <a:bodyPr/>
          <a:lstStyle/>
          <a:p>
            <a:r>
              <a:rPr lang="en-US" altLang="en-US" dirty="0">
                <a:solidFill>
                  <a:schemeClr val="bg1"/>
                </a:solidFill>
              </a:rPr>
              <a:t>Clients, Servers, and Peers </a:t>
            </a:r>
            <a:endParaRPr lang="en-US" dirty="0"/>
          </a:p>
        </p:txBody>
      </p:sp>
      <p:sp>
        <p:nvSpPr>
          <p:cNvPr id="3" name="Content Placeholder 2">
            <a:extLst>
              <a:ext uri="{FF2B5EF4-FFF2-40B4-BE49-F238E27FC236}">
                <a16:creationId xmlns:a16="http://schemas.microsoft.com/office/drawing/2014/main" id="{69DA3F86-AAB0-475F-B16D-2A64D7DD1DDA}"/>
              </a:ext>
            </a:extLst>
          </p:cNvPr>
          <p:cNvSpPr>
            <a:spLocks noGrp="1"/>
          </p:cNvSpPr>
          <p:nvPr>
            <p:ph idx="1"/>
          </p:nvPr>
        </p:nvSpPr>
        <p:spPr/>
        <p:txBody>
          <a:bodyPr>
            <a:normAutofit/>
          </a:bodyPr>
          <a:lstStyle/>
          <a:p>
            <a:pPr marL="457200" indent="-457200">
              <a:lnSpc>
                <a:spcPct val="80000"/>
              </a:lnSpc>
            </a:pPr>
            <a:r>
              <a:rPr lang="en-US" altLang="en-US" sz="2400" dirty="0"/>
              <a:t>There are three roles for computers in local area networks (LAN)</a:t>
            </a:r>
          </a:p>
          <a:p>
            <a:pPr marL="457200" indent="-457200">
              <a:lnSpc>
                <a:spcPct val="80000"/>
              </a:lnSpc>
            </a:pPr>
            <a:r>
              <a:rPr lang="en-US" altLang="en-US" sz="2400" dirty="0"/>
              <a:t>   - </a:t>
            </a:r>
            <a:r>
              <a:rPr lang="en-US" altLang="en-US" sz="2400" b="1" dirty="0">
                <a:solidFill>
                  <a:srgbClr val="CC0000"/>
                </a:solidFill>
              </a:rPr>
              <a:t>Clients,</a:t>
            </a:r>
            <a:r>
              <a:rPr lang="en-US" altLang="en-US" sz="2400" dirty="0"/>
              <a:t> Which use but do not provide network resources</a:t>
            </a:r>
          </a:p>
          <a:p>
            <a:pPr marL="457200" indent="-457200">
              <a:lnSpc>
                <a:spcPct val="80000"/>
              </a:lnSpc>
            </a:pPr>
            <a:r>
              <a:rPr lang="en-US" altLang="en-US" sz="2400" dirty="0"/>
              <a:t>    -</a:t>
            </a:r>
            <a:r>
              <a:rPr lang="en-US" altLang="en-US" sz="2400" b="1" dirty="0"/>
              <a:t> </a:t>
            </a:r>
            <a:r>
              <a:rPr lang="en-US" altLang="en-US" sz="2400" b="1" dirty="0">
                <a:solidFill>
                  <a:srgbClr val="CC0000"/>
                </a:solidFill>
              </a:rPr>
              <a:t>Peers</a:t>
            </a:r>
            <a:r>
              <a:rPr lang="en-US" altLang="en-US" sz="2400" dirty="0"/>
              <a:t>, Which both use and provide network    resources</a:t>
            </a:r>
          </a:p>
          <a:p>
            <a:pPr marL="457200" indent="-457200">
              <a:lnSpc>
                <a:spcPct val="80000"/>
              </a:lnSpc>
            </a:pPr>
            <a:r>
              <a:rPr lang="en-US" altLang="en-US" sz="2400" dirty="0"/>
              <a:t>   - </a:t>
            </a:r>
            <a:r>
              <a:rPr lang="en-US" altLang="en-US" sz="2400" b="1" dirty="0">
                <a:solidFill>
                  <a:srgbClr val="CC0000"/>
                </a:solidFill>
              </a:rPr>
              <a:t>Servers,</a:t>
            </a:r>
            <a:r>
              <a:rPr lang="en-US" altLang="en-US" sz="2400" dirty="0"/>
              <a:t> Which  provide network resources</a:t>
            </a:r>
          </a:p>
          <a:p>
            <a:pPr marL="0" indent="0">
              <a:lnSpc>
                <a:spcPct val="80000"/>
              </a:lnSpc>
              <a:buNone/>
            </a:pPr>
            <a:endParaRPr lang="en-US" altLang="en-US" sz="2400" dirty="0"/>
          </a:p>
        </p:txBody>
      </p:sp>
      <p:sp>
        <p:nvSpPr>
          <p:cNvPr id="4" name="Footer Placeholder 3">
            <a:extLst>
              <a:ext uri="{FF2B5EF4-FFF2-40B4-BE49-F238E27FC236}">
                <a16:creationId xmlns:a16="http://schemas.microsoft.com/office/drawing/2014/main" id="{D11B559E-0E58-462D-9933-3FA3A6D9CDDB}"/>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ED822770-C86E-4FBC-AF3A-9563FFE1728D}"/>
              </a:ext>
            </a:extLst>
          </p:cNvPr>
          <p:cNvSpPr>
            <a:spLocks noGrp="1"/>
          </p:cNvSpPr>
          <p:nvPr>
            <p:ph type="sldNum" sz="quarter" idx="12"/>
          </p:nvPr>
        </p:nvSpPr>
        <p:spPr/>
        <p:txBody>
          <a:bodyPr/>
          <a:lstStyle/>
          <a:p>
            <a:fld id="{4FAB73BC-B049-4115-A692-8D63A059BFB8}" type="slidenum">
              <a:rPr lang="en-US" smtClean="0"/>
              <a:pPr/>
              <a:t>60</a:t>
            </a:fld>
            <a:endParaRPr lang="en-US" dirty="0"/>
          </a:p>
        </p:txBody>
      </p:sp>
    </p:spTree>
    <p:extLst>
      <p:ext uri="{BB962C8B-B14F-4D97-AF65-F5344CB8AC3E}">
        <p14:creationId xmlns:p14="http://schemas.microsoft.com/office/powerpoint/2010/main" val="35360101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DF8F9-253E-4868-A81F-6D876090BFE0}"/>
              </a:ext>
            </a:extLst>
          </p:cNvPr>
          <p:cNvSpPr>
            <a:spLocks noGrp="1"/>
          </p:cNvSpPr>
          <p:nvPr>
            <p:ph type="title"/>
          </p:nvPr>
        </p:nvSpPr>
        <p:spPr/>
        <p:txBody>
          <a:bodyPr/>
          <a:lstStyle/>
          <a:p>
            <a:r>
              <a:rPr lang="en-US" altLang="en-US" dirty="0">
                <a:solidFill>
                  <a:schemeClr val="bg1"/>
                </a:solidFill>
              </a:rPr>
              <a:t>Networks Division</a:t>
            </a:r>
            <a:endParaRPr lang="en-US" dirty="0"/>
          </a:p>
        </p:txBody>
      </p:sp>
      <p:sp>
        <p:nvSpPr>
          <p:cNvPr id="3" name="Content Placeholder 2">
            <a:extLst>
              <a:ext uri="{FF2B5EF4-FFF2-40B4-BE49-F238E27FC236}">
                <a16:creationId xmlns:a16="http://schemas.microsoft.com/office/drawing/2014/main" id="{E59101D8-BD54-4933-974B-3EFD58EAF986}"/>
              </a:ext>
            </a:extLst>
          </p:cNvPr>
          <p:cNvSpPr>
            <a:spLocks noGrp="1"/>
          </p:cNvSpPr>
          <p:nvPr>
            <p:ph idx="1"/>
          </p:nvPr>
        </p:nvSpPr>
        <p:spPr/>
        <p:txBody>
          <a:bodyPr>
            <a:normAutofit/>
          </a:bodyPr>
          <a:lstStyle/>
          <a:p>
            <a:pPr>
              <a:lnSpc>
                <a:spcPct val="90000"/>
              </a:lnSpc>
            </a:pPr>
            <a:r>
              <a:rPr lang="en-US" altLang="en-US" sz="2400" dirty="0">
                <a:latin typeface="Times New Roman" panose="02020603050405020304" pitchFamily="18" charset="0"/>
              </a:rPr>
              <a:t>Base on the roles of computers connected to them, networks are divided into three types</a:t>
            </a:r>
          </a:p>
          <a:p>
            <a:pPr>
              <a:lnSpc>
                <a:spcPct val="90000"/>
              </a:lnSpc>
              <a:buNone/>
            </a:pPr>
            <a:r>
              <a:rPr lang="en-US" altLang="en-US" sz="2400" dirty="0">
                <a:latin typeface="Times New Roman" panose="02020603050405020304" pitchFamily="18" charset="0"/>
              </a:rPr>
              <a:t> -</a:t>
            </a:r>
            <a:r>
              <a:rPr lang="en-US" altLang="en-US" sz="2400" dirty="0">
                <a:solidFill>
                  <a:srgbClr val="CC0000"/>
                </a:solidFill>
                <a:latin typeface="Times New Roman" panose="02020603050405020304" pitchFamily="18" charset="0"/>
              </a:rPr>
              <a:t>Server-based (client-server):</a:t>
            </a:r>
            <a:r>
              <a:rPr lang="en-US" altLang="en-US" sz="2400" dirty="0">
                <a:latin typeface="Times New Roman" panose="02020603050405020304" pitchFamily="18" charset="0"/>
              </a:rPr>
              <a:t> containing clients and the servers that support them.</a:t>
            </a:r>
          </a:p>
          <a:p>
            <a:pPr>
              <a:lnSpc>
                <a:spcPct val="90000"/>
              </a:lnSpc>
              <a:buNone/>
            </a:pPr>
            <a:r>
              <a:rPr lang="en-US" altLang="en-US" sz="2400" dirty="0">
                <a:latin typeface="Times New Roman" panose="02020603050405020304" pitchFamily="18" charset="0"/>
              </a:rPr>
              <a:t>-</a:t>
            </a:r>
            <a:r>
              <a:rPr lang="en-US" altLang="en-US" sz="2400" dirty="0">
                <a:solidFill>
                  <a:srgbClr val="CC0000"/>
                </a:solidFill>
                <a:latin typeface="Times New Roman" panose="02020603050405020304" pitchFamily="18" charset="0"/>
              </a:rPr>
              <a:t>Peer (peer to peer):</a:t>
            </a:r>
            <a:r>
              <a:rPr lang="en-US" altLang="en-US" sz="2400" dirty="0">
                <a:latin typeface="Times New Roman" panose="02020603050405020304" pitchFamily="18" charset="0"/>
              </a:rPr>
              <a:t> which have no servers and use the network to share resources among independent peers </a:t>
            </a:r>
          </a:p>
          <a:p>
            <a:pPr>
              <a:lnSpc>
                <a:spcPct val="90000"/>
              </a:lnSpc>
              <a:buNone/>
            </a:pPr>
            <a:r>
              <a:rPr lang="en-US" altLang="en-US" sz="2400" dirty="0">
                <a:latin typeface="Times New Roman" panose="02020603050405020304" pitchFamily="18" charset="0"/>
              </a:rPr>
              <a:t>-</a:t>
            </a:r>
            <a:r>
              <a:rPr lang="en-US" altLang="en-US" sz="2400" dirty="0">
                <a:solidFill>
                  <a:srgbClr val="CC0000"/>
                </a:solidFill>
                <a:latin typeface="Times New Roman" panose="02020603050405020304" pitchFamily="18" charset="0"/>
              </a:rPr>
              <a:t>Hybrid network:</a:t>
            </a:r>
            <a:r>
              <a:rPr lang="en-US" altLang="en-US" sz="2400" dirty="0">
                <a:latin typeface="Times New Roman" panose="02020603050405020304" pitchFamily="18" charset="0"/>
              </a:rPr>
              <a:t> which is client –server network that also has peer sharing resources  and use the</a:t>
            </a:r>
          </a:p>
          <a:p>
            <a:endParaRPr lang="en-US" sz="2400" dirty="0"/>
          </a:p>
        </p:txBody>
      </p:sp>
      <p:sp>
        <p:nvSpPr>
          <p:cNvPr id="4" name="Footer Placeholder 3">
            <a:extLst>
              <a:ext uri="{FF2B5EF4-FFF2-40B4-BE49-F238E27FC236}">
                <a16:creationId xmlns:a16="http://schemas.microsoft.com/office/drawing/2014/main" id="{4EB5F30C-3A55-45CA-A903-43D77F64FA33}"/>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141C5608-59F8-4F09-ADCA-DAF19AF735A4}"/>
              </a:ext>
            </a:extLst>
          </p:cNvPr>
          <p:cNvSpPr>
            <a:spLocks noGrp="1"/>
          </p:cNvSpPr>
          <p:nvPr>
            <p:ph type="sldNum" sz="quarter" idx="12"/>
          </p:nvPr>
        </p:nvSpPr>
        <p:spPr/>
        <p:txBody>
          <a:bodyPr/>
          <a:lstStyle/>
          <a:p>
            <a:fld id="{4FAB73BC-B049-4115-A692-8D63A059BFB8}" type="slidenum">
              <a:rPr lang="en-US" smtClean="0"/>
              <a:pPr/>
              <a:t>61</a:t>
            </a:fld>
            <a:endParaRPr lang="en-US" dirty="0"/>
          </a:p>
        </p:txBody>
      </p:sp>
    </p:spTree>
    <p:extLst>
      <p:ext uri="{BB962C8B-B14F-4D97-AF65-F5344CB8AC3E}">
        <p14:creationId xmlns:p14="http://schemas.microsoft.com/office/powerpoint/2010/main" val="1833680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554B0-2FC6-4278-9568-05175E10F646}"/>
              </a:ext>
            </a:extLst>
          </p:cNvPr>
          <p:cNvSpPr>
            <a:spLocks noGrp="1"/>
          </p:cNvSpPr>
          <p:nvPr>
            <p:ph type="title"/>
          </p:nvPr>
        </p:nvSpPr>
        <p:spPr/>
        <p:txBody>
          <a:bodyPr/>
          <a:lstStyle/>
          <a:p>
            <a:r>
              <a:rPr lang="en-US" altLang="en-US" dirty="0">
                <a:solidFill>
                  <a:schemeClr val="bg1"/>
                </a:solidFill>
              </a:rPr>
              <a:t>Server-Based Networks </a:t>
            </a:r>
            <a:endParaRPr lang="en-US" dirty="0"/>
          </a:p>
        </p:txBody>
      </p:sp>
      <p:sp>
        <p:nvSpPr>
          <p:cNvPr id="3" name="Content Placeholder 2">
            <a:extLst>
              <a:ext uri="{FF2B5EF4-FFF2-40B4-BE49-F238E27FC236}">
                <a16:creationId xmlns:a16="http://schemas.microsoft.com/office/drawing/2014/main" id="{5EE70D48-C9AF-4E9D-A238-E22FF3C0E7C7}"/>
              </a:ext>
            </a:extLst>
          </p:cNvPr>
          <p:cNvSpPr>
            <a:spLocks noGrp="1"/>
          </p:cNvSpPr>
          <p:nvPr>
            <p:ph idx="1"/>
          </p:nvPr>
        </p:nvSpPr>
        <p:spPr/>
        <p:txBody>
          <a:bodyPr>
            <a:normAutofit/>
          </a:bodyPr>
          <a:lstStyle/>
          <a:p>
            <a:r>
              <a:rPr lang="en-US" altLang="en-US" sz="2400" dirty="0">
                <a:latin typeface="Times New Roman" panose="02020603050405020304" pitchFamily="18" charset="0"/>
              </a:rPr>
              <a:t>Are defined by the presence of servers on the network that provide security and administration of the network.</a:t>
            </a:r>
          </a:p>
          <a:p>
            <a:r>
              <a:rPr lang="en-US" altLang="en-US" sz="2400" dirty="0">
                <a:latin typeface="Times New Roman" panose="02020603050405020304" pitchFamily="18" charset="0"/>
              </a:rPr>
              <a:t>Divide processing  tasks between client and servers</a:t>
            </a:r>
          </a:p>
          <a:p>
            <a:r>
              <a:rPr lang="en-US" altLang="en-US" sz="2400" dirty="0">
                <a:latin typeface="Times New Roman" panose="02020603050405020304" pitchFamily="18" charset="0"/>
              </a:rPr>
              <a:t>Clients request services, such as file storage and printing, and servers deliver them</a:t>
            </a:r>
          </a:p>
          <a:p>
            <a:r>
              <a:rPr lang="en-US" altLang="en-US" sz="2400" dirty="0">
                <a:latin typeface="Times New Roman" panose="02020603050405020304" pitchFamily="18" charset="0"/>
              </a:rPr>
              <a:t>Server computers are more powerful than client      </a:t>
            </a:r>
          </a:p>
          <a:p>
            <a:pPr marL="0" indent="0">
              <a:buNone/>
            </a:pPr>
            <a:endParaRPr lang="en-US" sz="2400" dirty="0"/>
          </a:p>
        </p:txBody>
      </p:sp>
      <p:sp>
        <p:nvSpPr>
          <p:cNvPr id="4" name="Footer Placeholder 3">
            <a:extLst>
              <a:ext uri="{FF2B5EF4-FFF2-40B4-BE49-F238E27FC236}">
                <a16:creationId xmlns:a16="http://schemas.microsoft.com/office/drawing/2014/main" id="{C96C4A62-7885-4D02-93D5-B95B0BE531F9}"/>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DBFF553B-6CD0-4720-85C0-12C810A75937}"/>
              </a:ext>
            </a:extLst>
          </p:cNvPr>
          <p:cNvSpPr>
            <a:spLocks noGrp="1"/>
          </p:cNvSpPr>
          <p:nvPr>
            <p:ph type="sldNum" sz="quarter" idx="12"/>
          </p:nvPr>
        </p:nvSpPr>
        <p:spPr/>
        <p:txBody>
          <a:bodyPr/>
          <a:lstStyle/>
          <a:p>
            <a:fld id="{4FAB73BC-B049-4115-A692-8D63A059BFB8}" type="slidenum">
              <a:rPr lang="en-US" smtClean="0"/>
              <a:pPr/>
              <a:t>62</a:t>
            </a:fld>
            <a:endParaRPr lang="en-US" dirty="0"/>
          </a:p>
        </p:txBody>
      </p:sp>
    </p:spTree>
    <p:extLst>
      <p:ext uri="{BB962C8B-B14F-4D97-AF65-F5344CB8AC3E}">
        <p14:creationId xmlns:p14="http://schemas.microsoft.com/office/powerpoint/2010/main" val="31729355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3D917-AD0A-4B62-B9FD-91861A70BEAB}"/>
              </a:ext>
            </a:extLst>
          </p:cNvPr>
          <p:cNvSpPr>
            <a:spLocks noGrp="1"/>
          </p:cNvSpPr>
          <p:nvPr>
            <p:ph type="title"/>
          </p:nvPr>
        </p:nvSpPr>
        <p:spPr/>
        <p:txBody>
          <a:bodyPr/>
          <a:lstStyle/>
          <a:p>
            <a:r>
              <a:rPr lang="en-US" altLang="en-US" dirty="0">
                <a:solidFill>
                  <a:schemeClr val="bg1"/>
                </a:solidFill>
              </a:rPr>
              <a:t>Advantages of Server-Based Networks</a:t>
            </a:r>
            <a:endParaRPr lang="en-US" dirty="0"/>
          </a:p>
        </p:txBody>
      </p:sp>
      <p:sp>
        <p:nvSpPr>
          <p:cNvPr id="3" name="Content Placeholder 2">
            <a:extLst>
              <a:ext uri="{FF2B5EF4-FFF2-40B4-BE49-F238E27FC236}">
                <a16:creationId xmlns:a16="http://schemas.microsoft.com/office/drawing/2014/main" id="{05B921A6-22AE-40C4-8361-DE9849A465A3}"/>
              </a:ext>
            </a:extLst>
          </p:cNvPr>
          <p:cNvSpPr>
            <a:spLocks noGrp="1"/>
          </p:cNvSpPr>
          <p:nvPr>
            <p:ph idx="1"/>
          </p:nvPr>
        </p:nvSpPr>
        <p:spPr/>
        <p:txBody>
          <a:bodyPr>
            <a:normAutofit fontScale="92500"/>
          </a:bodyPr>
          <a:lstStyle/>
          <a:p>
            <a:r>
              <a:rPr lang="en-US" altLang="en-US" sz="2800" dirty="0">
                <a:latin typeface="Times New Roman" panose="02020603050405020304" pitchFamily="18" charset="0"/>
              </a:rPr>
              <a:t>Strong central security</a:t>
            </a:r>
          </a:p>
          <a:p>
            <a:r>
              <a:rPr lang="en-US" altLang="en-US" sz="2800" dirty="0">
                <a:latin typeface="Times New Roman" panose="02020603050405020304" pitchFamily="18" charset="0"/>
              </a:rPr>
              <a:t>Central file storage, which allow all users to work from the same set of data and provides easy backup to critical data</a:t>
            </a:r>
          </a:p>
          <a:p>
            <a:r>
              <a:rPr lang="en-US" altLang="en-US" sz="2800" dirty="0">
                <a:latin typeface="Times New Roman" panose="02020603050405020304" pitchFamily="18" charset="0"/>
              </a:rPr>
              <a:t>Ability of servers to pool available hard ware, lowering overall cost </a:t>
            </a:r>
          </a:p>
          <a:p>
            <a:r>
              <a:rPr lang="en-US" altLang="en-US" sz="2800" dirty="0">
                <a:latin typeface="Times New Roman" panose="02020603050405020304" pitchFamily="18" charset="0"/>
              </a:rPr>
              <a:t>Ability to share expensive equipment, such as laser printers </a:t>
            </a:r>
          </a:p>
          <a:p>
            <a:endParaRPr lang="en-US" sz="2800" dirty="0"/>
          </a:p>
        </p:txBody>
      </p:sp>
      <p:sp>
        <p:nvSpPr>
          <p:cNvPr id="4" name="Footer Placeholder 3">
            <a:extLst>
              <a:ext uri="{FF2B5EF4-FFF2-40B4-BE49-F238E27FC236}">
                <a16:creationId xmlns:a16="http://schemas.microsoft.com/office/drawing/2014/main" id="{F05ABE44-52C4-4FD3-A96C-D65B9CF64BBB}"/>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F230091F-E50C-4E43-824B-D82E404089E5}"/>
              </a:ext>
            </a:extLst>
          </p:cNvPr>
          <p:cNvSpPr>
            <a:spLocks noGrp="1"/>
          </p:cNvSpPr>
          <p:nvPr>
            <p:ph type="sldNum" sz="quarter" idx="12"/>
          </p:nvPr>
        </p:nvSpPr>
        <p:spPr/>
        <p:txBody>
          <a:bodyPr/>
          <a:lstStyle/>
          <a:p>
            <a:fld id="{4FAB73BC-B049-4115-A692-8D63A059BFB8}" type="slidenum">
              <a:rPr lang="en-US" smtClean="0"/>
              <a:pPr/>
              <a:t>63</a:t>
            </a:fld>
            <a:endParaRPr lang="en-US" dirty="0"/>
          </a:p>
        </p:txBody>
      </p:sp>
    </p:spTree>
    <p:extLst>
      <p:ext uri="{BB962C8B-B14F-4D97-AF65-F5344CB8AC3E}">
        <p14:creationId xmlns:p14="http://schemas.microsoft.com/office/powerpoint/2010/main" val="13234802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0DA3C-2229-441F-A7E2-F77FD837B9A8}"/>
              </a:ext>
            </a:extLst>
          </p:cNvPr>
          <p:cNvSpPr>
            <a:spLocks noGrp="1"/>
          </p:cNvSpPr>
          <p:nvPr>
            <p:ph type="title"/>
          </p:nvPr>
        </p:nvSpPr>
        <p:spPr/>
        <p:txBody>
          <a:bodyPr/>
          <a:lstStyle/>
          <a:p>
            <a:r>
              <a:rPr lang="en-US" altLang="en-US" dirty="0">
                <a:solidFill>
                  <a:schemeClr val="bg1"/>
                </a:solidFill>
              </a:rPr>
              <a:t>Advantages of Server-Based Networks</a:t>
            </a:r>
            <a:endParaRPr lang="en-US" dirty="0"/>
          </a:p>
        </p:txBody>
      </p:sp>
      <p:sp>
        <p:nvSpPr>
          <p:cNvPr id="3" name="Content Placeholder 2">
            <a:extLst>
              <a:ext uri="{FF2B5EF4-FFF2-40B4-BE49-F238E27FC236}">
                <a16:creationId xmlns:a16="http://schemas.microsoft.com/office/drawing/2014/main" id="{02D5DC1E-57EA-4768-9BE8-3E7E1FEF138D}"/>
              </a:ext>
            </a:extLst>
          </p:cNvPr>
          <p:cNvSpPr>
            <a:spLocks noGrp="1"/>
          </p:cNvSpPr>
          <p:nvPr>
            <p:ph idx="1"/>
          </p:nvPr>
        </p:nvSpPr>
        <p:spPr/>
        <p:txBody>
          <a:bodyPr/>
          <a:lstStyle/>
          <a:p>
            <a:r>
              <a:rPr lang="en-US" altLang="en-US" dirty="0"/>
              <a:t>Optimized dedicated servers, which are faster than peers at sharing network resources</a:t>
            </a:r>
          </a:p>
          <a:p>
            <a:r>
              <a:rPr lang="en-US" altLang="en-US" dirty="0"/>
              <a:t>Less intrusive security, since a single password allows access to all shared resources on the network</a:t>
            </a:r>
          </a:p>
          <a:p>
            <a:r>
              <a:rPr lang="en-US" altLang="en-US" dirty="0"/>
              <a:t>Freeing of users from the task of managing the sharing of resources</a:t>
            </a:r>
          </a:p>
          <a:p>
            <a:r>
              <a:rPr lang="en-US" altLang="en-US" dirty="0"/>
              <a:t>Easy manageability of a large number of users</a:t>
            </a:r>
          </a:p>
          <a:p>
            <a:r>
              <a:rPr lang="en-US" altLang="en-US" dirty="0"/>
              <a:t>Central organization, which keeps data from getting lost among computers </a:t>
            </a:r>
          </a:p>
          <a:p>
            <a:pPr marL="0" indent="0">
              <a:buNone/>
            </a:pPr>
            <a:endParaRPr lang="en-US" dirty="0"/>
          </a:p>
        </p:txBody>
      </p:sp>
      <p:sp>
        <p:nvSpPr>
          <p:cNvPr id="4" name="Footer Placeholder 3">
            <a:extLst>
              <a:ext uri="{FF2B5EF4-FFF2-40B4-BE49-F238E27FC236}">
                <a16:creationId xmlns:a16="http://schemas.microsoft.com/office/drawing/2014/main" id="{4835A2BC-AA26-49FA-A8A5-202E1468D463}"/>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F1B81254-E61B-45EB-B6C0-733FE2881878}"/>
              </a:ext>
            </a:extLst>
          </p:cNvPr>
          <p:cNvSpPr>
            <a:spLocks noGrp="1"/>
          </p:cNvSpPr>
          <p:nvPr>
            <p:ph type="sldNum" sz="quarter" idx="12"/>
          </p:nvPr>
        </p:nvSpPr>
        <p:spPr/>
        <p:txBody>
          <a:bodyPr/>
          <a:lstStyle/>
          <a:p>
            <a:fld id="{4FAB73BC-B049-4115-A692-8D63A059BFB8}" type="slidenum">
              <a:rPr lang="en-US" smtClean="0"/>
              <a:pPr/>
              <a:t>64</a:t>
            </a:fld>
            <a:endParaRPr lang="en-US" dirty="0"/>
          </a:p>
        </p:txBody>
      </p:sp>
    </p:spTree>
    <p:extLst>
      <p:ext uri="{BB962C8B-B14F-4D97-AF65-F5344CB8AC3E}">
        <p14:creationId xmlns:p14="http://schemas.microsoft.com/office/powerpoint/2010/main" val="39161687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AB810-85E8-4733-AD45-AD8C2AC10851}"/>
              </a:ext>
            </a:extLst>
          </p:cNvPr>
          <p:cNvSpPr>
            <a:spLocks noGrp="1"/>
          </p:cNvSpPr>
          <p:nvPr>
            <p:ph type="title"/>
          </p:nvPr>
        </p:nvSpPr>
        <p:spPr>
          <a:xfrm>
            <a:off x="2010226" y="838200"/>
            <a:ext cx="8761413" cy="706964"/>
          </a:xfrm>
        </p:spPr>
        <p:txBody>
          <a:bodyPr/>
          <a:lstStyle/>
          <a:p>
            <a:r>
              <a:rPr lang="en-US" altLang="en-US" dirty="0">
                <a:solidFill>
                  <a:schemeClr val="bg1"/>
                </a:solidFill>
              </a:rPr>
              <a:t>Disadvantages of Server-Based    Networks</a:t>
            </a:r>
            <a:endParaRPr lang="en-US" dirty="0"/>
          </a:p>
        </p:txBody>
      </p:sp>
      <p:sp>
        <p:nvSpPr>
          <p:cNvPr id="3" name="Content Placeholder 2">
            <a:extLst>
              <a:ext uri="{FF2B5EF4-FFF2-40B4-BE49-F238E27FC236}">
                <a16:creationId xmlns:a16="http://schemas.microsoft.com/office/drawing/2014/main" id="{AABC148A-CD59-4ED0-BAF3-2A213C03405A}"/>
              </a:ext>
            </a:extLst>
          </p:cNvPr>
          <p:cNvSpPr>
            <a:spLocks noGrp="1"/>
          </p:cNvSpPr>
          <p:nvPr>
            <p:ph idx="1"/>
          </p:nvPr>
        </p:nvSpPr>
        <p:spPr/>
        <p:txBody>
          <a:bodyPr>
            <a:normAutofit/>
          </a:bodyPr>
          <a:lstStyle/>
          <a:p>
            <a:r>
              <a:rPr lang="en-US" altLang="en-US" sz="2800" dirty="0">
                <a:latin typeface="Times New Roman" panose="02020603050405020304" pitchFamily="18" charset="0"/>
              </a:rPr>
              <a:t>Expensive dedicated hardware</a:t>
            </a:r>
          </a:p>
          <a:p>
            <a:r>
              <a:rPr lang="en-US" altLang="en-US" sz="2800" dirty="0">
                <a:latin typeface="Times New Roman" panose="02020603050405020304" pitchFamily="18" charset="0"/>
              </a:rPr>
              <a:t>Expensive network operating system software and client licenses</a:t>
            </a:r>
          </a:p>
          <a:p>
            <a:r>
              <a:rPr lang="en-US" altLang="en-US" sz="2800" dirty="0">
                <a:latin typeface="Times New Roman" panose="02020603050405020304" pitchFamily="18" charset="0"/>
              </a:rPr>
              <a:t>A dedicated network administrator </a:t>
            </a:r>
          </a:p>
        </p:txBody>
      </p:sp>
      <p:sp>
        <p:nvSpPr>
          <p:cNvPr id="4" name="Footer Placeholder 3">
            <a:extLst>
              <a:ext uri="{FF2B5EF4-FFF2-40B4-BE49-F238E27FC236}">
                <a16:creationId xmlns:a16="http://schemas.microsoft.com/office/drawing/2014/main" id="{65801D8A-42E3-494B-AF5C-9D5E4CECB084}"/>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7BF9B6C0-CA0B-4533-81E5-0E65236A560A}"/>
              </a:ext>
            </a:extLst>
          </p:cNvPr>
          <p:cNvSpPr>
            <a:spLocks noGrp="1"/>
          </p:cNvSpPr>
          <p:nvPr>
            <p:ph type="sldNum" sz="quarter" idx="12"/>
          </p:nvPr>
        </p:nvSpPr>
        <p:spPr/>
        <p:txBody>
          <a:bodyPr/>
          <a:lstStyle/>
          <a:p>
            <a:fld id="{4FAB73BC-B049-4115-A692-8D63A059BFB8}" type="slidenum">
              <a:rPr lang="en-US" smtClean="0"/>
              <a:pPr/>
              <a:t>65</a:t>
            </a:fld>
            <a:endParaRPr lang="en-US" dirty="0"/>
          </a:p>
        </p:txBody>
      </p:sp>
    </p:spTree>
    <p:extLst>
      <p:ext uri="{BB962C8B-B14F-4D97-AF65-F5344CB8AC3E}">
        <p14:creationId xmlns:p14="http://schemas.microsoft.com/office/powerpoint/2010/main" val="31847782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86688-31C4-4BAC-B446-CDD8F1C1F3D4}"/>
              </a:ext>
            </a:extLst>
          </p:cNvPr>
          <p:cNvSpPr>
            <a:spLocks noGrp="1"/>
          </p:cNvSpPr>
          <p:nvPr>
            <p:ph type="title"/>
          </p:nvPr>
        </p:nvSpPr>
        <p:spPr/>
        <p:txBody>
          <a:bodyPr/>
          <a:lstStyle/>
          <a:p>
            <a:r>
              <a:rPr lang="en-US" altLang="en-US" dirty="0">
                <a:solidFill>
                  <a:schemeClr val="bg1"/>
                </a:solidFill>
              </a:rPr>
              <a:t>Peer Networks</a:t>
            </a:r>
            <a:endParaRPr lang="en-US" dirty="0"/>
          </a:p>
        </p:txBody>
      </p:sp>
      <p:sp>
        <p:nvSpPr>
          <p:cNvPr id="3" name="Content Placeholder 2">
            <a:extLst>
              <a:ext uri="{FF2B5EF4-FFF2-40B4-BE49-F238E27FC236}">
                <a16:creationId xmlns:a16="http://schemas.microsoft.com/office/drawing/2014/main" id="{B8E948A0-973E-45FF-A5EC-D4223235E111}"/>
              </a:ext>
            </a:extLst>
          </p:cNvPr>
          <p:cNvSpPr>
            <a:spLocks noGrp="1"/>
          </p:cNvSpPr>
          <p:nvPr>
            <p:ph idx="1"/>
          </p:nvPr>
        </p:nvSpPr>
        <p:spPr/>
        <p:txBody>
          <a:bodyPr>
            <a:normAutofit/>
          </a:bodyPr>
          <a:lstStyle/>
          <a:p>
            <a:r>
              <a:rPr lang="en-US" altLang="en-US" sz="2400" dirty="0">
                <a:latin typeface="Times New Roman" panose="02020603050405020304" pitchFamily="18" charset="0"/>
              </a:rPr>
              <a:t>Are defined by a lack of central control over the network. There are no servers in peer networks; users simply share disk space and resources</a:t>
            </a:r>
          </a:p>
          <a:p>
            <a:r>
              <a:rPr lang="en-US" altLang="en-US" sz="2400" dirty="0">
                <a:latin typeface="Times New Roman" panose="02020603050405020304" pitchFamily="18" charset="0"/>
              </a:rPr>
              <a:t>Are organized into workgroups with little security control</a:t>
            </a:r>
          </a:p>
          <a:p>
            <a:r>
              <a:rPr lang="en-US" altLang="en-US" sz="2400" dirty="0">
                <a:latin typeface="Times New Roman" panose="02020603050405020304" pitchFamily="18" charset="0"/>
              </a:rPr>
              <a:t>No central login process</a:t>
            </a:r>
          </a:p>
          <a:p>
            <a:r>
              <a:rPr lang="en-US" altLang="en-US" sz="2400" dirty="0">
                <a:latin typeface="Times New Roman" panose="02020603050405020304" pitchFamily="18" charset="0"/>
              </a:rPr>
              <a:t>Not optimized to share resources </a:t>
            </a:r>
          </a:p>
          <a:p>
            <a:endParaRPr lang="en-US" sz="2400" dirty="0"/>
          </a:p>
        </p:txBody>
      </p:sp>
      <p:sp>
        <p:nvSpPr>
          <p:cNvPr id="4" name="Footer Placeholder 3">
            <a:extLst>
              <a:ext uri="{FF2B5EF4-FFF2-40B4-BE49-F238E27FC236}">
                <a16:creationId xmlns:a16="http://schemas.microsoft.com/office/drawing/2014/main" id="{C008A894-FB33-48EE-9368-8E957242B7B1}"/>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440FFA0A-AAA1-4132-B009-6129DF236830}"/>
              </a:ext>
            </a:extLst>
          </p:cNvPr>
          <p:cNvSpPr>
            <a:spLocks noGrp="1"/>
          </p:cNvSpPr>
          <p:nvPr>
            <p:ph type="sldNum" sz="quarter" idx="12"/>
          </p:nvPr>
        </p:nvSpPr>
        <p:spPr/>
        <p:txBody>
          <a:bodyPr/>
          <a:lstStyle/>
          <a:p>
            <a:fld id="{4FAB73BC-B049-4115-A692-8D63A059BFB8}" type="slidenum">
              <a:rPr lang="en-US" smtClean="0"/>
              <a:pPr/>
              <a:t>66</a:t>
            </a:fld>
            <a:endParaRPr lang="en-US" dirty="0"/>
          </a:p>
        </p:txBody>
      </p:sp>
    </p:spTree>
    <p:extLst>
      <p:ext uri="{BB962C8B-B14F-4D97-AF65-F5344CB8AC3E}">
        <p14:creationId xmlns:p14="http://schemas.microsoft.com/office/powerpoint/2010/main" val="1140098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3BAAA-9457-480C-8F6B-A317152C3914}"/>
              </a:ext>
            </a:extLst>
          </p:cNvPr>
          <p:cNvSpPr>
            <a:spLocks noGrp="1"/>
          </p:cNvSpPr>
          <p:nvPr>
            <p:ph type="title"/>
          </p:nvPr>
        </p:nvSpPr>
        <p:spPr/>
        <p:txBody>
          <a:bodyPr/>
          <a:lstStyle/>
          <a:p>
            <a:r>
              <a:rPr lang="en-US" altLang="en-US" dirty="0">
                <a:solidFill>
                  <a:schemeClr val="bg1"/>
                </a:solidFill>
              </a:rPr>
              <a:t>Advantages of Peer Networks</a:t>
            </a:r>
            <a:endParaRPr lang="en-US" dirty="0"/>
          </a:p>
        </p:txBody>
      </p:sp>
      <p:sp>
        <p:nvSpPr>
          <p:cNvPr id="3" name="Content Placeholder 2">
            <a:extLst>
              <a:ext uri="{FF2B5EF4-FFF2-40B4-BE49-F238E27FC236}">
                <a16:creationId xmlns:a16="http://schemas.microsoft.com/office/drawing/2014/main" id="{6FC33E6B-5A7D-4717-9BA4-411E70759565}"/>
              </a:ext>
            </a:extLst>
          </p:cNvPr>
          <p:cNvSpPr>
            <a:spLocks noGrp="1"/>
          </p:cNvSpPr>
          <p:nvPr>
            <p:ph idx="1"/>
          </p:nvPr>
        </p:nvSpPr>
        <p:spPr/>
        <p:txBody>
          <a:bodyPr>
            <a:normAutofit/>
          </a:bodyPr>
          <a:lstStyle/>
          <a:p>
            <a:r>
              <a:rPr lang="en-US" altLang="en-US" sz="2400" dirty="0">
                <a:latin typeface="Times New Roman" panose="02020603050405020304" pitchFamily="18" charset="0"/>
              </a:rPr>
              <a:t>No extra investment in server hardware or software is required</a:t>
            </a:r>
          </a:p>
          <a:p>
            <a:r>
              <a:rPr lang="en-US" altLang="en-US" sz="2400" dirty="0">
                <a:latin typeface="Times New Roman" panose="02020603050405020304" pitchFamily="18" charset="0"/>
              </a:rPr>
              <a:t>Easy setup</a:t>
            </a:r>
          </a:p>
          <a:p>
            <a:r>
              <a:rPr lang="en-US" altLang="en-US" sz="2400" dirty="0">
                <a:latin typeface="Times New Roman" panose="02020603050405020304" pitchFamily="18" charset="0"/>
              </a:rPr>
              <a:t>No network administrator required</a:t>
            </a:r>
          </a:p>
          <a:p>
            <a:r>
              <a:rPr lang="en-US" altLang="en-US" sz="2400" dirty="0">
                <a:latin typeface="Times New Roman" panose="02020603050405020304" pitchFamily="18" charset="0"/>
              </a:rPr>
              <a:t>Ability of users to control resources sharing</a:t>
            </a:r>
          </a:p>
          <a:p>
            <a:r>
              <a:rPr lang="en-US" altLang="en-US" sz="2400" dirty="0">
                <a:latin typeface="Times New Roman" panose="02020603050405020304" pitchFamily="18" charset="0"/>
              </a:rPr>
              <a:t>No reliance on other computers for their operation</a:t>
            </a:r>
          </a:p>
          <a:p>
            <a:r>
              <a:rPr lang="en-US" altLang="en-US" sz="2400" dirty="0">
                <a:latin typeface="Times New Roman" panose="02020603050405020304" pitchFamily="18" charset="0"/>
              </a:rPr>
              <a:t>Lower cost for small networks </a:t>
            </a:r>
          </a:p>
          <a:p>
            <a:endParaRPr lang="en-US" sz="2400" dirty="0"/>
          </a:p>
        </p:txBody>
      </p:sp>
      <p:sp>
        <p:nvSpPr>
          <p:cNvPr id="4" name="Footer Placeholder 3">
            <a:extLst>
              <a:ext uri="{FF2B5EF4-FFF2-40B4-BE49-F238E27FC236}">
                <a16:creationId xmlns:a16="http://schemas.microsoft.com/office/drawing/2014/main" id="{BD003D80-EEA1-4C21-ADB8-6B0D6319E0F9}"/>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65B9E3B3-2F91-40AF-830F-29D46C46F292}"/>
              </a:ext>
            </a:extLst>
          </p:cNvPr>
          <p:cNvSpPr>
            <a:spLocks noGrp="1"/>
          </p:cNvSpPr>
          <p:nvPr>
            <p:ph type="sldNum" sz="quarter" idx="12"/>
          </p:nvPr>
        </p:nvSpPr>
        <p:spPr/>
        <p:txBody>
          <a:bodyPr/>
          <a:lstStyle/>
          <a:p>
            <a:fld id="{4FAB73BC-B049-4115-A692-8D63A059BFB8}" type="slidenum">
              <a:rPr lang="en-US" smtClean="0"/>
              <a:pPr/>
              <a:t>67</a:t>
            </a:fld>
            <a:endParaRPr lang="en-US" dirty="0"/>
          </a:p>
        </p:txBody>
      </p:sp>
    </p:spTree>
    <p:extLst>
      <p:ext uri="{BB962C8B-B14F-4D97-AF65-F5344CB8AC3E}">
        <p14:creationId xmlns:p14="http://schemas.microsoft.com/office/powerpoint/2010/main" val="24374778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DE13-5B70-4141-AA8D-B2AA7A562441}"/>
              </a:ext>
            </a:extLst>
          </p:cNvPr>
          <p:cNvSpPr>
            <a:spLocks noGrp="1"/>
          </p:cNvSpPr>
          <p:nvPr>
            <p:ph type="title"/>
          </p:nvPr>
        </p:nvSpPr>
        <p:spPr/>
        <p:txBody>
          <a:bodyPr/>
          <a:lstStyle/>
          <a:p>
            <a:r>
              <a:rPr lang="en-US" altLang="en-US" dirty="0">
                <a:solidFill>
                  <a:schemeClr val="bg1"/>
                </a:solidFill>
              </a:rPr>
              <a:t>Disadvantages of Peer Networks</a:t>
            </a:r>
            <a:endParaRPr lang="en-US" dirty="0"/>
          </a:p>
        </p:txBody>
      </p:sp>
      <p:sp>
        <p:nvSpPr>
          <p:cNvPr id="3" name="Content Placeholder 2">
            <a:extLst>
              <a:ext uri="{FF2B5EF4-FFF2-40B4-BE49-F238E27FC236}">
                <a16:creationId xmlns:a16="http://schemas.microsoft.com/office/drawing/2014/main" id="{41E1750E-DED8-47F9-A439-F1A5E88DEEFF}"/>
              </a:ext>
            </a:extLst>
          </p:cNvPr>
          <p:cNvSpPr>
            <a:spLocks noGrp="1"/>
          </p:cNvSpPr>
          <p:nvPr>
            <p:ph idx="1"/>
          </p:nvPr>
        </p:nvSpPr>
        <p:spPr/>
        <p:txBody>
          <a:bodyPr>
            <a:normAutofit/>
          </a:bodyPr>
          <a:lstStyle/>
          <a:p>
            <a:r>
              <a:rPr lang="en-US" altLang="en-US" sz="2000" dirty="0">
                <a:latin typeface="Times New Roman" panose="02020603050405020304" pitchFamily="18" charset="0"/>
              </a:rPr>
              <a:t>Additional load on computers because of resources sharing </a:t>
            </a:r>
          </a:p>
          <a:p>
            <a:r>
              <a:rPr lang="en-US" altLang="en-US" sz="2000" dirty="0">
                <a:latin typeface="Times New Roman" panose="02020603050405020304" pitchFamily="18" charset="0"/>
              </a:rPr>
              <a:t>Inability of peers to handle as many network connection as servers</a:t>
            </a:r>
          </a:p>
          <a:p>
            <a:r>
              <a:rPr lang="en-US" altLang="en-US" sz="2000" dirty="0">
                <a:latin typeface="Times New Roman" panose="02020603050405020304" pitchFamily="18" charset="0"/>
              </a:rPr>
              <a:t>Lack of central organization, which make data hard to find</a:t>
            </a:r>
          </a:p>
          <a:p>
            <a:r>
              <a:rPr lang="en-US" altLang="en-US" sz="2000" dirty="0">
                <a:latin typeface="Times New Roman" panose="02020603050405020304" pitchFamily="18" charset="0"/>
              </a:rPr>
              <a:t>No central point of storage for file archiving</a:t>
            </a:r>
          </a:p>
          <a:p>
            <a:r>
              <a:rPr lang="en-US" altLang="en-US" sz="2000" dirty="0">
                <a:latin typeface="Times New Roman" panose="02020603050405020304" pitchFamily="18" charset="0"/>
              </a:rPr>
              <a:t>Requirement that users administer their own computer</a:t>
            </a:r>
          </a:p>
          <a:p>
            <a:r>
              <a:rPr lang="en-US" altLang="en-US" sz="2000" dirty="0">
                <a:latin typeface="Times New Roman" panose="02020603050405020304" pitchFamily="18" charset="0"/>
              </a:rPr>
              <a:t>Weak and intrusive security</a:t>
            </a:r>
          </a:p>
          <a:p>
            <a:r>
              <a:rPr lang="en-US" altLang="en-US" sz="2000" dirty="0">
                <a:latin typeface="Times New Roman" panose="02020603050405020304" pitchFamily="18" charset="0"/>
              </a:rPr>
              <a:t>Lack of central management, which makes large peer networks hard to work with  </a:t>
            </a:r>
          </a:p>
          <a:p>
            <a:pPr marL="0" indent="0">
              <a:buNone/>
            </a:pPr>
            <a:endParaRPr lang="en-US" sz="2000" dirty="0"/>
          </a:p>
        </p:txBody>
      </p:sp>
      <p:sp>
        <p:nvSpPr>
          <p:cNvPr id="4" name="Footer Placeholder 3">
            <a:extLst>
              <a:ext uri="{FF2B5EF4-FFF2-40B4-BE49-F238E27FC236}">
                <a16:creationId xmlns:a16="http://schemas.microsoft.com/office/drawing/2014/main" id="{8F31A412-527C-4D9E-873C-7C93F7F6F585}"/>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7D4C9B34-DAF9-453E-9B2C-C49F21AA823D}"/>
              </a:ext>
            </a:extLst>
          </p:cNvPr>
          <p:cNvSpPr>
            <a:spLocks noGrp="1"/>
          </p:cNvSpPr>
          <p:nvPr>
            <p:ph type="sldNum" sz="quarter" idx="12"/>
          </p:nvPr>
        </p:nvSpPr>
        <p:spPr/>
        <p:txBody>
          <a:bodyPr/>
          <a:lstStyle/>
          <a:p>
            <a:fld id="{4FAB73BC-B049-4115-A692-8D63A059BFB8}" type="slidenum">
              <a:rPr lang="en-US" smtClean="0"/>
              <a:pPr/>
              <a:t>68</a:t>
            </a:fld>
            <a:endParaRPr lang="en-US" dirty="0"/>
          </a:p>
        </p:txBody>
      </p:sp>
    </p:spTree>
    <p:extLst>
      <p:ext uri="{BB962C8B-B14F-4D97-AF65-F5344CB8AC3E}">
        <p14:creationId xmlns:p14="http://schemas.microsoft.com/office/powerpoint/2010/main" val="41720037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D70EE-A174-4BF2-B828-5446FA57137A}"/>
              </a:ext>
            </a:extLst>
          </p:cNvPr>
          <p:cNvSpPr>
            <a:spLocks noGrp="1"/>
          </p:cNvSpPr>
          <p:nvPr>
            <p:ph type="title"/>
          </p:nvPr>
        </p:nvSpPr>
        <p:spPr/>
        <p:txBody>
          <a:bodyPr/>
          <a:lstStyle/>
          <a:p>
            <a:r>
              <a:rPr lang="en-US" altLang="en-US" dirty="0">
                <a:solidFill>
                  <a:schemeClr val="bg1"/>
                </a:solidFill>
              </a:rPr>
              <a:t>Hybrid Networks</a:t>
            </a:r>
            <a:endParaRPr lang="en-US" dirty="0"/>
          </a:p>
        </p:txBody>
      </p:sp>
      <p:sp>
        <p:nvSpPr>
          <p:cNvPr id="3" name="Content Placeholder 2">
            <a:extLst>
              <a:ext uri="{FF2B5EF4-FFF2-40B4-BE49-F238E27FC236}">
                <a16:creationId xmlns:a16="http://schemas.microsoft.com/office/drawing/2014/main" id="{5CC1BD6C-C656-4D6F-8E09-8D0C7D5CA303}"/>
              </a:ext>
            </a:extLst>
          </p:cNvPr>
          <p:cNvSpPr>
            <a:spLocks noGrp="1"/>
          </p:cNvSpPr>
          <p:nvPr>
            <p:ph idx="1"/>
          </p:nvPr>
        </p:nvSpPr>
        <p:spPr/>
        <p:txBody>
          <a:bodyPr>
            <a:normAutofit/>
          </a:bodyPr>
          <a:lstStyle/>
          <a:p>
            <a:r>
              <a:rPr lang="en-US" altLang="en-US" sz="2400" dirty="0">
                <a:latin typeface="Times New Roman" panose="02020603050405020304" pitchFamily="18" charset="0"/>
              </a:rPr>
              <a:t>Have all three types of computers operating on them and generally have active domains and work groups</a:t>
            </a:r>
          </a:p>
          <a:p>
            <a:r>
              <a:rPr lang="en-US" altLang="en-US" sz="2400" dirty="0">
                <a:latin typeface="Times New Roman" panose="02020603050405020304" pitchFamily="18" charset="0"/>
              </a:rPr>
              <a:t>Most sharing resources are located on server , network user still have access to any resources being shared by peers in workgroup</a:t>
            </a:r>
          </a:p>
          <a:p>
            <a:r>
              <a:rPr lang="en-US" altLang="en-US" sz="2400" dirty="0">
                <a:latin typeface="Times New Roman" panose="02020603050405020304" pitchFamily="18" charset="0"/>
              </a:rPr>
              <a:t>User do not have to log on to the domain controller to access workgroup resources   </a:t>
            </a:r>
          </a:p>
          <a:p>
            <a:pPr marL="0" indent="0">
              <a:buNone/>
            </a:pPr>
            <a:endParaRPr lang="en-US" sz="2400" dirty="0"/>
          </a:p>
        </p:txBody>
      </p:sp>
      <p:sp>
        <p:nvSpPr>
          <p:cNvPr id="4" name="Footer Placeholder 3">
            <a:extLst>
              <a:ext uri="{FF2B5EF4-FFF2-40B4-BE49-F238E27FC236}">
                <a16:creationId xmlns:a16="http://schemas.microsoft.com/office/drawing/2014/main" id="{A383F479-950F-460D-B3EE-EC422ECE04EF}"/>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7555001B-A207-49C1-837C-7F5520B1A743}"/>
              </a:ext>
            </a:extLst>
          </p:cNvPr>
          <p:cNvSpPr>
            <a:spLocks noGrp="1"/>
          </p:cNvSpPr>
          <p:nvPr>
            <p:ph type="sldNum" sz="quarter" idx="12"/>
          </p:nvPr>
        </p:nvSpPr>
        <p:spPr/>
        <p:txBody>
          <a:bodyPr/>
          <a:lstStyle/>
          <a:p>
            <a:fld id="{4FAB73BC-B049-4115-A692-8D63A059BFB8}" type="slidenum">
              <a:rPr lang="en-US" smtClean="0"/>
              <a:pPr/>
              <a:t>69</a:t>
            </a:fld>
            <a:endParaRPr lang="en-US" dirty="0"/>
          </a:p>
        </p:txBody>
      </p:sp>
    </p:spTree>
    <p:extLst>
      <p:ext uri="{BB962C8B-B14F-4D97-AF65-F5344CB8AC3E}">
        <p14:creationId xmlns:p14="http://schemas.microsoft.com/office/powerpoint/2010/main" val="2218165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EAFAC-522D-421C-89D4-6F9ED59BD727}"/>
              </a:ext>
            </a:extLst>
          </p:cNvPr>
          <p:cNvSpPr>
            <a:spLocks noGrp="1"/>
          </p:cNvSpPr>
          <p:nvPr>
            <p:ph type="title"/>
          </p:nvPr>
        </p:nvSpPr>
        <p:spPr/>
        <p:txBody>
          <a:bodyPr/>
          <a:lstStyle/>
          <a:p>
            <a:r>
              <a:rPr lang="en-US" altLang="en-US" dirty="0">
                <a:solidFill>
                  <a:schemeClr val="bg1"/>
                </a:solidFill>
              </a:rPr>
              <a:t>Expectations</a:t>
            </a:r>
            <a:endParaRPr lang="en-US" dirty="0"/>
          </a:p>
        </p:txBody>
      </p:sp>
      <p:sp>
        <p:nvSpPr>
          <p:cNvPr id="3" name="Footer Placeholder 2">
            <a:extLst>
              <a:ext uri="{FF2B5EF4-FFF2-40B4-BE49-F238E27FC236}">
                <a16:creationId xmlns:a16="http://schemas.microsoft.com/office/drawing/2014/main" id="{47BB9F8B-A4E7-4B73-9137-AA5EA526F707}"/>
              </a:ext>
            </a:extLst>
          </p:cNvPr>
          <p:cNvSpPr>
            <a:spLocks noGrp="1"/>
          </p:cNvSpPr>
          <p:nvPr>
            <p:ph type="ftr" sz="quarter" idx="11"/>
          </p:nvPr>
        </p:nvSpPr>
        <p:spPr/>
        <p:txBody>
          <a:bodyPr/>
          <a:lstStyle/>
          <a:p>
            <a:r>
              <a:rPr lang="en-US"/>
              <a:t>Lahore Garrison University</a:t>
            </a:r>
            <a:endParaRPr lang="en-US" dirty="0"/>
          </a:p>
        </p:txBody>
      </p:sp>
      <p:sp>
        <p:nvSpPr>
          <p:cNvPr id="4" name="Slide Number Placeholder 3">
            <a:extLst>
              <a:ext uri="{FF2B5EF4-FFF2-40B4-BE49-F238E27FC236}">
                <a16:creationId xmlns:a16="http://schemas.microsoft.com/office/drawing/2014/main" id="{C18B2983-CCF9-4DD2-97B3-4E957539F3BF}"/>
              </a:ext>
            </a:extLst>
          </p:cNvPr>
          <p:cNvSpPr>
            <a:spLocks noGrp="1"/>
          </p:cNvSpPr>
          <p:nvPr>
            <p:ph type="sldNum" sz="quarter" idx="12"/>
          </p:nvPr>
        </p:nvSpPr>
        <p:spPr/>
        <p:txBody>
          <a:bodyPr/>
          <a:lstStyle/>
          <a:p>
            <a:fld id="{4FAB73BC-B049-4115-A692-8D63A059BFB8}" type="slidenum">
              <a:rPr lang="en-US" smtClean="0"/>
              <a:pPr/>
              <a:t>7</a:t>
            </a:fld>
            <a:endParaRPr lang="en-US" dirty="0"/>
          </a:p>
        </p:txBody>
      </p:sp>
      <p:sp>
        <p:nvSpPr>
          <p:cNvPr id="5" name="Rectangle 4">
            <a:extLst>
              <a:ext uri="{FF2B5EF4-FFF2-40B4-BE49-F238E27FC236}">
                <a16:creationId xmlns:a16="http://schemas.microsoft.com/office/drawing/2014/main" id="{6CD4463D-47C5-4F67-A9B9-F3FBB7A22F3B}"/>
              </a:ext>
            </a:extLst>
          </p:cNvPr>
          <p:cNvSpPr/>
          <p:nvPr/>
        </p:nvSpPr>
        <p:spPr>
          <a:xfrm>
            <a:off x="3048000" y="2967335"/>
            <a:ext cx="6096000" cy="1200329"/>
          </a:xfrm>
          <a:prstGeom prst="rect">
            <a:avLst/>
          </a:prstGeom>
        </p:spPr>
        <p:txBody>
          <a:bodyPr>
            <a:spAutoFit/>
          </a:bodyPr>
          <a:lstStyle/>
          <a:p>
            <a:pPr algn="ctr"/>
            <a:r>
              <a:rPr lang="en-US" altLang="en-US" sz="2400" b="1" dirty="0">
                <a:latin typeface="Times New Roman" panose="02020603050405020304" pitchFamily="18" charset="0"/>
              </a:rPr>
              <a:t>What do you want (or expect) to learn from</a:t>
            </a:r>
          </a:p>
          <a:p>
            <a:pPr algn="ctr"/>
            <a:endParaRPr lang="en-US" altLang="en-US" sz="2400" b="1" dirty="0">
              <a:latin typeface="Times New Roman" panose="02020603050405020304" pitchFamily="18" charset="0"/>
            </a:endParaRPr>
          </a:p>
          <a:p>
            <a:pPr algn="ctr"/>
            <a:r>
              <a:rPr lang="en-US" altLang="en-US" sz="2400" b="1" dirty="0">
                <a:solidFill>
                  <a:srgbClr val="CC0000"/>
                </a:solidFill>
                <a:latin typeface="Times New Roman" panose="02020603050405020304" pitchFamily="18" charset="0"/>
              </a:rPr>
              <a:t>this</a:t>
            </a:r>
            <a:r>
              <a:rPr lang="en-US" altLang="en-US" sz="2400" b="1" dirty="0">
                <a:latin typeface="Times New Roman" panose="02020603050405020304" pitchFamily="18" charset="0"/>
              </a:rPr>
              <a:t> course ?</a:t>
            </a:r>
          </a:p>
        </p:txBody>
      </p:sp>
    </p:spTree>
    <p:extLst>
      <p:ext uri="{BB962C8B-B14F-4D97-AF65-F5344CB8AC3E}">
        <p14:creationId xmlns:p14="http://schemas.microsoft.com/office/powerpoint/2010/main" val="2140544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4FCFD-E518-4663-9685-2ECF9AF2022A}"/>
              </a:ext>
            </a:extLst>
          </p:cNvPr>
          <p:cNvSpPr>
            <a:spLocks noGrp="1"/>
          </p:cNvSpPr>
          <p:nvPr>
            <p:ph type="title"/>
          </p:nvPr>
        </p:nvSpPr>
        <p:spPr/>
        <p:txBody>
          <a:bodyPr/>
          <a:lstStyle/>
          <a:p>
            <a:r>
              <a:rPr lang="en-US" altLang="en-US" dirty="0">
                <a:solidFill>
                  <a:schemeClr val="bg1"/>
                </a:solidFill>
              </a:rPr>
              <a:t>Advantages of Hybrid Networks</a:t>
            </a:r>
            <a:endParaRPr lang="en-US" dirty="0"/>
          </a:p>
        </p:txBody>
      </p:sp>
      <p:sp>
        <p:nvSpPr>
          <p:cNvPr id="3" name="Content Placeholder 2">
            <a:extLst>
              <a:ext uri="{FF2B5EF4-FFF2-40B4-BE49-F238E27FC236}">
                <a16:creationId xmlns:a16="http://schemas.microsoft.com/office/drawing/2014/main" id="{8F85C109-B87B-44B9-A0F4-6673B8122428}"/>
              </a:ext>
            </a:extLst>
          </p:cNvPr>
          <p:cNvSpPr>
            <a:spLocks noGrp="1"/>
          </p:cNvSpPr>
          <p:nvPr>
            <p:ph idx="1"/>
          </p:nvPr>
        </p:nvSpPr>
        <p:spPr/>
        <p:txBody>
          <a:bodyPr>
            <a:normAutofit/>
          </a:bodyPr>
          <a:lstStyle/>
          <a:p>
            <a:r>
              <a:rPr lang="en-US" altLang="en-US" sz="2800" dirty="0">
                <a:latin typeface="Times New Roman" panose="02020603050405020304" pitchFamily="18" charset="0"/>
              </a:rPr>
              <a:t>The advantages of server-based networking</a:t>
            </a:r>
          </a:p>
          <a:p>
            <a:r>
              <a:rPr lang="en-US" altLang="en-US" sz="2800" dirty="0">
                <a:latin typeface="Times New Roman" panose="02020603050405020304" pitchFamily="18" charset="0"/>
              </a:rPr>
              <a:t>Many of the advantages of peer-based networking</a:t>
            </a:r>
          </a:p>
          <a:p>
            <a:r>
              <a:rPr lang="en-US" altLang="en-US" sz="2800" dirty="0">
                <a:latin typeface="Times New Roman" panose="02020603050405020304" pitchFamily="18" charset="0"/>
              </a:rPr>
              <a:t>Ability of users and network administrators to control security based on the importance of the shared resource</a:t>
            </a:r>
          </a:p>
          <a:p>
            <a:pPr marL="0" indent="0">
              <a:buNone/>
            </a:pPr>
            <a:endParaRPr lang="en-US" sz="2800" dirty="0"/>
          </a:p>
        </p:txBody>
      </p:sp>
      <p:sp>
        <p:nvSpPr>
          <p:cNvPr id="4" name="Footer Placeholder 3">
            <a:extLst>
              <a:ext uri="{FF2B5EF4-FFF2-40B4-BE49-F238E27FC236}">
                <a16:creationId xmlns:a16="http://schemas.microsoft.com/office/drawing/2014/main" id="{7A7EB626-8EA0-4FBA-BCB6-1F960F829724}"/>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2D9FDCBB-F443-4D33-B839-AF6640D42ECB}"/>
              </a:ext>
            </a:extLst>
          </p:cNvPr>
          <p:cNvSpPr>
            <a:spLocks noGrp="1"/>
          </p:cNvSpPr>
          <p:nvPr>
            <p:ph type="sldNum" sz="quarter" idx="12"/>
          </p:nvPr>
        </p:nvSpPr>
        <p:spPr/>
        <p:txBody>
          <a:bodyPr/>
          <a:lstStyle/>
          <a:p>
            <a:fld id="{4FAB73BC-B049-4115-A692-8D63A059BFB8}" type="slidenum">
              <a:rPr lang="en-US" smtClean="0"/>
              <a:pPr/>
              <a:t>70</a:t>
            </a:fld>
            <a:endParaRPr lang="en-US" dirty="0"/>
          </a:p>
        </p:txBody>
      </p:sp>
    </p:spTree>
    <p:extLst>
      <p:ext uri="{BB962C8B-B14F-4D97-AF65-F5344CB8AC3E}">
        <p14:creationId xmlns:p14="http://schemas.microsoft.com/office/powerpoint/2010/main" val="42665813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D89E-51C6-487D-9195-3809640FF0B0}"/>
              </a:ext>
            </a:extLst>
          </p:cNvPr>
          <p:cNvSpPr>
            <a:spLocks noGrp="1"/>
          </p:cNvSpPr>
          <p:nvPr>
            <p:ph type="title"/>
          </p:nvPr>
        </p:nvSpPr>
        <p:spPr/>
        <p:txBody>
          <a:bodyPr/>
          <a:lstStyle/>
          <a:p>
            <a:r>
              <a:rPr lang="en-US" altLang="en-US" dirty="0">
                <a:solidFill>
                  <a:schemeClr val="bg1"/>
                </a:solidFill>
              </a:rPr>
              <a:t>Disadvantages of Hybrid Networks</a:t>
            </a:r>
            <a:endParaRPr lang="en-US" dirty="0"/>
          </a:p>
        </p:txBody>
      </p:sp>
      <p:sp>
        <p:nvSpPr>
          <p:cNvPr id="3" name="Content Placeholder 2">
            <a:extLst>
              <a:ext uri="{FF2B5EF4-FFF2-40B4-BE49-F238E27FC236}">
                <a16:creationId xmlns:a16="http://schemas.microsoft.com/office/drawing/2014/main" id="{E1F31668-2427-47D8-A6E5-B5632C2E4864}"/>
              </a:ext>
            </a:extLst>
          </p:cNvPr>
          <p:cNvSpPr>
            <a:spLocks noGrp="1"/>
          </p:cNvSpPr>
          <p:nvPr>
            <p:ph idx="1"/>
          </p:nvPr>
        </p:nvSpPr>
        <p:spPr/>
        <p:txBody>
          <a:bodyPr>
            <a:normAutofit/>
          </a:bodyPr>
          <a:lstStyle/>
          <a:p>
            <a:r>
              <a:rPr lang="en-US" altLang="en-US" sz="2800" dirty="0">
                <a:latin typeface="Times New Roman" panose="02020603050405020304" pitchFamily="18" charset="0"/>
              </a:rPr>
              <a:t>Hybrid computing share the disadvantages of server-based networking </a:t>
            </a:r>
          </a:p>
          <a:p>
            <a:pPr marL="0" indent="0">
              <a:buNone/>
            </a:pPr>
            <a:endParaRPr lang="en-US" sz="2800" dirty="0"/>
          </a:p>
        </p:txBody>
      </p:sp>
      <p:sp>
        <p:nvSpPr>
          <p:cNvPr id="4" name="Footer Placeholder 3">
            <a:extLst>
              <a:ext uri="{FF2B5EF4-FFF2-40B4-BE49-F238E27FC236}">
                <a16:creationId xmlns:a16="http://schemas.microsoft.com/office/drawing/2014/main" id="{AE40C574-B2D3-48D6-8B59-3C68AEA518C6}"/>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0AC7E1E6-B2B0-48AC-84EA-109793C1453B}"/>
              </a:ext>
            </a:extLst>
          </p:cNvPr>
          <p:cNvSpPr>
            <a:spLocks noGrp="1"/>
          </p:cNvSpPr>
          <p:nvPr>
            <p:ph type="sldNum" sz="quarter" idx="12"/>
          </p:nvPr>
        </p:nvSpPr>
        <p:spPr/>
        <p:txBody>
          <a:bodyPr/>
          <a:lstStyle/>
          <a:p>
            <a:fld id="{4FAB73BC-B049-4115-A692-8D63A059BFB8}" type="slidenum">
              <a:rPr lang="en-US" smtClean="0"/>
              <a:pPr/>
              <a:t>71</a:t>
            </a:fld>
            <a:endParaRPr lang="en-US" dirty="0"/>
          </a:p>
        </p:txBody>
      </p:sp>
    </p:spTree>
    <p:extLst>
      <p:ext uri="{BB962C8B-B14F-4D97-AF65-F5344CB8AC3E}">
        <p14:creationId xmlns:p14="http://schemas.microsoft.com/office/powerpoint/2010/main" val="35312927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CC204-96D1-4B95-9AE5-CEA4CFC43770}"/>
              </a:ext>
            </a:extLst>
          </p:cNvPr>
          <p:cNvSpPr>
            <a:spLocks noGrp="1"/>
          </p:cNvSpPr>
          <p:nvPr>
            <p:ph type="title"/>
          </p:nvPr>
        </p:nvSpPr>
        <p:spPr/>
        <p:txBody>
          <a:bodyPr/>
          <a:lstStyle/>
          <a:p>
            <a:r>
              <a:rPr lang="en-US" altLang="en-US" dirty="0">
                <a:solidFill>
                  <a:schemeClr val="bg1"/>
                </a:solidFill>
              </a:rPr>
              <a:t>Peer Security vs. Server Security</a:t>
            </a:r>
            <a:endParaRPr lang="en-US" dirty="0"/>
          </a:p>
        </p:txBody>
      </p:sp>
      <p:sp>
        <p:nvSpPr>
          <p:cNvPr id="3" name="Content Placeholder 2">
            <a:extLst>
              <a:ext uri="{FF2B5EF4-FFF2-40B4-BE49-F238E27FC236}">
                <a16:creationId xmlns:a16="http://schemas.microsoft.com/office/drawing/2014/main" id="{5B5ABADC-D167-457D-AFCA-65599FEA4A4E}"/>
              </a:ext>
            </a:extLst>
          </p:cNvPr>
          <p:cNvSpPr>
            <a:spLocks noGrp="1"/>
          </p:cNvSpPr>
          <p:nvPr>
            <p:ph idx="1"/>
          </p:nvPr>
        </p:nvSpPr>
        <p:spPr/>
        <p:txBody>
          <a:bodyPr>
            <a:normAutofit/>
          </a:bodyPr>
          <a:lstStyle/>
          <a:p>
            <a:r>
              <a:rPr lang="en-US" altLang="en-US" sz="2400" dirty="0">
                <a:latin typeface="Times New Roman" panose="02020603050405020304" pitchFamily="18" charset="0"/>
              </a:rPr>
              <a:t>Peer to networks are usually less secure than a server base networks, because this commonly use share – level security,  while server based networks commonly use file - level or access permission security. </a:t>
            </a:r>
          </a:p>
          <a:p>
            <a:pPr marL="0" indent="0">
              <a:buNone/>
            </a:pPr>
            <a:endParaRPr lang="en-US" sz="2400" dirty="0"/>
          </a:p>
        </p:txBody>
      </p:sp>
      <p:sp>
        <p:nvSpPr>
          <p:cNvPr id="4" name="Footer Placeholder 3">
            <a:extLst>
              <a:ext uri="{FF2B5EF4-FFF2-40B4-BE49-F238E27FC236}">
                <a16:creationId xmlns:a16="http://schemas.microsoft.com/office/drawing/2014/main" id="{BCA7BFC3-AB2E-4496-AC75-D11E26AC455E}"/>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182DB861-D9FA-486E-B759-3D96519BDCA0}"/>
              </a:ext>
            </a:extLst>
          </p:cNvPr>
          <p:cNvSpPr>
            <a:spLocks noGrp="1"/>
          </p:cNvSpPr>
          <p:nvPr>
            <p:ph type="sldNum" sz="quarter" idx="12"/>
          </p:nvPr>
        </p:nvSpPr>
        <p:spPr/>
        <p:txBody>
          <a:bodyPr/>
          <a:lstStyle/>
          <a:p>
            <a:fld id="{4FAB73BC-B049-4115-A692-8D63A059BFB8}" type="slidenum">
              <a:rPr lang="en-US" smtClean="0"/>
              <a:pPr/>
              <a:t>72</a:t>
            </a:fld>
            <a:endParaRPr lang="en-US" dirty="0"/>
          </a:p>
        </p:txBody>
      </p:sp>
    </p:spTree>
    <p:extLst>
      <p:ext uri="{BB962C8B-B14F-4D97-AF65-F5344CB8AC3E}">
        <p14:creationId xmlns:p14="http://schemas.microsoft.com/office/powerpoint/2010/main" val="2569760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3A76-9372-43A8-B290-880109907EA0}"/>
              </a:ext>
            </a:extLst>
          </p:cNvPr>
          <p:cNvSpPr>
            <a:spLocks noGrp="1"/>
          </p:cNvSpPr>
          <p:nvPr>
            <p:ph type="title"/>
          </p:nvPr>
        </p:nvSpPr>
        <p:spPr/>
        <p:txBody>
          <a:bodyPr/>
          <a:lstStyle/>
          <a:p>
            <a:r>
              <a:rPr lang="en-US" altLang="en-US" dirty="0">
                <a:solidFill>
                  <a:schemeClr val="bg1"/>
                </a:solidFill>
              </a:rPr>
              <a:t>Expectations</a:t>
            </a:r>
            <a:endParaRPr lang="en-US" dirty="0"/>
          </a:p>
        </p:txBody>
      </p:sp>
      <p:sp>
        <p:nvSpPr>
          <p:cNvPr id="3" name="Content Placeholder 2">
            <a:extLst>
              <a:ext uri="{FF2B5EF4-FFF2-40B4-BE49-F238E27FC236}">
                <a16:creationId xmlns:a16="http://schemas.microsoft.com/office/drawing/2014/main" id="{E78824C6-FD6D-40D6-9192-B1D56FFEC06A}"/>
              </a:ext>
            </a:extLst>
          </p:cNvPr>
          <p:cNvSpPr>
            <a:spLocks noGrp="1"/>
          </p:cNvSpPr>
          <p:nvPr>
            <p:ph idx="1"/>
          </p:nvPr>
        </p:nvSpPr>
        <p:spPr/>
        <p:txBody>
          <a:bodyPr>
            <a:normAutofit fontScale="92500" lnSpcReduction="10000"/>
          </a:bodyPr>
          <a:lstStyle/>
          <a:p>
            <a:r>
              <a:rPr lang="en-US" altLang="en-US" sz="2800" dirty="0">
                <a:latin typeface="Times New Roman" panose="02020603050405020304" pitchFamily="18" charset="0"/>
              </a:rPr>
              <a:t>This course </a:t>
            </a:r>
            <a:r>
              <a:rPr lang="en-US" altLang="en-US" sz="2800" b="1" dirty="0">
                <a:solidFill>
                  <a:srgbClr val="CC0000"/>
                </a:solidFill>
                <a:latin typeface="Times New Roman" panose="02020603050405020304" pitchFamily="18" charset="0"/>
              </a:rPr>
              <a:t>IS</a:t>
            </a:r>
            <a:r>
              <a:rPr lang="en-US" altLang="en-US" sz="2800" dirty="0">
                <a:latin typeface="Times New Roman" panose="02020603050405020304" pitchFamily="18" charset="0"/>
              </a:rPr>
              <a:t> about …</a:t>
            </a:r>
          </a:p>
          <a:p>
            <a:pPr lvl="1"/>
            <a:r>
              <a:rPr lang="en-US" altLang="en-US" sz="2800" dirty="0">
                <a:latin typeface="Times New Roman" panose="02020603050405020304" pitchFamily="18" charset="0"/>
              </a:rPr>
              <a:t> Network principles and concepts</a:t>
            </a:r>
          </a:p>
          <a:p>
            <a:pPr lvl="1"/>
            <a:r>
              <a:rPr lang="en-US" altLang="en-US" sz="2800" dirty="0">
                <a:latin typeface="Times New Roman" panose="02020603050405020304" pitchFamily="18" charset="0"/>
              </a:rPr>
              <a:t> General purpose computer networks</a:t>
            </a:r>
          </a:p>
          <a:p>
            <a:pPr lvl="1"/>
            <a:r>
              <a:rPr lang="en-US" altLang="en-US" sz="2800" dirty="0">
                <a:latin typeface="Times New Roman" panose="02020603050405020304" pitchFamily="18" charset="0"/>
              </a:rPr>
              <a:t> Internet perspective</a:t>
            </a:r>
          </a:p>
          <a:p>
            <a:r>
              <a:rPr lang="en-US" altLang="en-US" sz="2800" dirty="0">
                <a:latin typeface="Times New Roman" panose="02020603050405020304" pitchFamily="18" charset="0"/>
              </a:rPr>
              <a:t>Major components of the Internet protocol suite</a:t>
            </a:r>
          </a:p>
          <a:p>
            <a:pPr lvl="1"/>
            <a:r>
              <a:rPr lang="en-US" altLang="en-US" sz="2800" dirty="0">
                <a:latin typeface="Times New Roman" panose="02020603050405020304" pitchFamily="18" charset="0"/>
              </a:rPr>
              <a:t> Network software</a:t>
            </a:r>
          </a:p>
          <a:p>
            <a:pPr lvl="1"/>
            <a:r>
              <a:rPr lang="en-US" altLang="en-US" sz="2800" dirty="0">
                <a:latin typeface="Times New Roman" panose="02020603050405020304" pitchFamily="18" charset="0"/>
              </a:rPr>
              <a:t> Designing and building a system</a:t>
            </a:r>
          </a:p>
          <a:p>
            <a:endParaRPr lang="en-US" dirty="0"/>
          </a:p>
        </p:txBody>
      </p:sp>
      <p:sp>
        <p:nvSpPr>
          <p:cNvPr id="4" name="Footer Placeholder 3">
            <a:extLst>
              <a:ext uri="{FF2B5EF4-FFF2-40B4-BE49-F238E27FC236}">
                <a16:creationId xmlns:a16="http://schemas.microsoft.com/office/drawing/2014/main" id="{284FCC0B-FA47-4CD7-A0AF-5EF6D4E99901}"/>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844A454A-5CD1-4F57-AB51-97DE72344108}"/>
              </a:ext>
            </a:extLst>
          </p:cNvPr>
          <p:cNvSpPr>
            <a:spLocks noGrp="1"/>
          </p:cNvSpPr>
          <p:nvPr>
            <p:ph type="sldNum" sz="quarter" idx="12"/>
          </p:nvPr>
        </p:nvSpPr>
        <p:spPr/>
        <p:txBody>
          <a:bodyPr/>
          <a:lstStyle/>
          <a:p>
            <a:fld id="{4FAB73BC-B049-4115-A692-8D63A059BFB8}" type="slidenum">
              <a:rPr lang="en-US" smtClean="0"/>
              <a:pPr/>
              <a:t>8</a:t>
            </a:fld>
            <a:endParaRPr lang="en-US" dirty="0"/>
          </a:p>
        </p:txBody>
      </p:sp>
    </p:spTree>
    <p:extLst>
      <p:ext uri="{BB962C8B-B14F-4D97-AF65-F5344CB8AC3E}">
        <p14:creationId xmlns:p14="http://schemas.microsoft.com/office/powerpoint/2010/main" val="1318361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F7C30-31E5-438F-B202-81E37AEF8E02}"/>
              </a:ext>
            </a:extLst>
          </p:cNvPr>
          <p:cNvSpPr>
            <a:spLocks noGrp="1"/>
          </p:cNvSpPr>
          <p:nvPr>
            <p:ph type="title"/>
          </p:nvPr>
        </p:nvSpPr>
        <p:spPr/>
        <p:txBody>
          <a:bodyPr/>
          <a:lstStyle/>
          <a:p>
            <a:r>
              <a:rPr lang="en-US" altLang="en-US" dirty="0">
                <a:solidFill>
                  <a:schemeClr val="bg1"/>
                </a:solidFill>
              </a:rPr>
              <a:t>Course Contents</a:t>
            </a:r>
            <a:endParaRPr lang="en-US" dirty="0"/>
          </a:p>
        </p:txBody>
      </p:sp>
      <p:sp>
        <p:nvSpPr>
          <p:cNvPr id="3" name="Content Placeholder 2">
            <a:extLst>
              <a:ext uri="{FF2B5EF4-FFF2-40B4-BE49-F238E27FC236}">
                <a16:creationId xmlns:a16="http://schemas.microsoft.com/office/drawing/2014/main" id="{667EF840-58CB-4261-8FE0-426D285A51EC}"/>
              </a:ext>
            </a:extLst>
          </p:cNvPr>
          <p:cNvSpPr>
            <a:spLocks noGrp="1"/>
          </p:cNvSpPr>
          <p:nvPr>
            <p:ph idx="1"/>
          </p:nvPr>
        </p:nvSpPr>
        <p:spPr/>
        <p:txBody>
          <a:bodyPr>
            <a:normAutofit fontScale="77500" lnSpcReduction="20000"/>
          </a:bodyPr>
          <a:lstStyle/>
          <a:p>
            <a:r>
              <a:rPr lang="en-US" altLang="en-US" sz="2800" dirty="0">
                <a:latin typeface="Times New Roman" panose="02020603050405020304" pitchFamily="18" charset="0"/>
              </a:rPr>
              <a:t>Introduction and protocols architecture </a:t>
            </a:r>
          </a:p>
          <a:p>
            <a:r>
              <a:rPr lang="en-US" altLang="en-US" sz="2800" dirty="0">
                <a:latin typeface="Times New Roman" panose="02020603050405020304" pitchFamily="18" charset="0"/>
              </a:rPr>
              <a:t>Basic concepts of networking</a:t>
            </a:r>
          </a:p>
          <a:p>
            <a:r>
              <a:rPr lang="en-US" altLang="en-US" sz="2800" dirty="0">
                <a:latin typeface="Times New Roman" panose="02020603050405020304" pitchFamily="18" charset="0"/>
              </a:rPr>
              <a:t>Network topologies</a:t>
            </a:r>
          </a:p>
          <a:p>
            <a:r>
              <a:rPr lang="en-US" altLang="en-US" sz="2800" dirty="0">
                <a:latin typeface="Times New Roman" panose="02020603050405020304" pitchFamily="18" charset="0"/>
              </a:rPr>
              <a:t>Networks Requirements &amp; Network models (Layered architecture)</a:t>
            </a:r>
          </a:p>
          <a:p>
            <a:r>
              <a:rPr lang="en-US" altLang="en-US" sz="2800" dirty="0">
                <a:latin typeface="Times New Roman" panose="02020603050405020304" pitchFamily="18" charset="0"/>
              </a:rPr>
              <a:t>Physical layer functionality</a:t>
            </a:r>
          </a:p>
          <a:p>
            <a:r>
              <a:rPr lang="en-US" altLang="en-US" sz="2800" dirty="0">
                <a:latin typeface="Times New Roman" panose="02020603050405020304" pitchFamily="18" charset="0"/>
              </a:rPr>
              <a:t>Data link layer functionality</a:t>
            </a:r>
          </a:p>
          <a:p>
            <a:pPr lvl="1"/>
            <a:r>
              <a:rPr lang="en-US" altLang="en-US" sz="2400" dirty="0">
                <a:latin typeface="Times New Roman" panose="02020603050405020304" pitchFamily="18" charset="0"/>
              </a:rPr>
              <a:t>Data Encoding/ Framing</a:t>
            </a:r>
          </a:p>
          <a:p>
            <a:pPr lvl="1"/>
            <a:r>
              <a:rPr lang="en-US" altLang="en-US" sz="2400" dirty="0">
                <a:latin typeface="Times New Roman" panose="02020603050405020304" pitchFamily="18" charset="0"/>
              </a:rPr>
              <a:t>Error Detection &amp; Correction Protocol </a:t>
            </a:r>
          </a:p>
          <a:p>
            <a:pPr lvl="1"/>
            <a:r>
              <a:rPr lang="en-US" altLang="en-US" sz="2400" dirty="0">
                <a:latin typeface="Times New Roman" panose="02020603050405020304" pitchFamily="18" charset="0"/>
              </a:rPr>
              <a:t>Reliable Transmission (Stop wait and Sliding window)</a:t>
            </a:r>
          </a:p>
          <a:p>
            <a:endParaRPr lang="en-US" dirty="0"/>
          </a:p>
        </p:txBody>
      </p:sp>
      <p:sp>
        <p:nvSpPr>
          <p:cNvPr id="4" name="Footer Placeholder 3">
            <a:extLst>
              <a:ext uri="{FF2B5EF4-FFF2-40B4-BE49-F238E27FC236}">
                <a16:creationId xmlns:a16="http://schemas.microsoft.com/office/drawing/2014/main" id="{B8186174-898B-476D-A753-3CA4F3FAEE25}"/>
              </a:ext>
            </a:extLst>
          </p:cNvPr>
          <p:cNvSpPr>
            <a:spLocks noGrp="1"/>
          </p:cNvSpPr>
          <p:nvPr>
            <p:ph type="ftr" sz="quarter" idx="11"/>
          </p:nvPr>
        </p:nvSpPr>
        <p:spPr/>
        <p:txBody>
          <a:bodyPr/>
          <a:lstStyle/>
          <a:p>
            <a:r>
              <a:rPr lang="en-US"/>
              <a:t>Lahore Garrison University</a:t>
            </a:r>
            <a:endParaRPr lang="en-US" dirty="0"/>
          </a:p>
        </p:txBody>
      </p:sp>
      <p:sp>
        <p:nvSpPr>
          <p:cNvPr id="5" name="Slide Number Placeholder 4">
            <a:extLst>
              <a:ext uri="{FF2B5EF4-FFF2-40B4-BE49-F238E27FC236}">
                <a16:creationId xmlns:a16="http://schemas.microsoft.com/office/drawing/2014/main" id="{5376EAB9-850B-45D1-A152-90E37986D5BE}"/>
              </a:ext>
            </a:extLst>
          </p:cNvPr>
          <p:cNvSpPr>
            <a:spLocks noGrp="1"/>
          </p:cNvSpPr>
          <p:nvPr>
            <p:ph type="sldNum" sz="quarter" idx="12"/>
          </p:nvPr>
        </p:nvSpPr>
        <p:spPr/>
        <p:txBody>
          <a:bodyPr/>
          <a:lstStyle/>
          <a:p>
            <a:fld id="{4FAB73BC-B049-4115-A692-8D63A059BFB8}" type="slidenum">
              <a:rPr lang="en-US" smtClean="0"/>
              <a:pPr/>
              <a:t>9</a:t>
            </a:fld>
            <a:endParaRPr lang="en-US" dirty="0"/>
          </a:p>
        </p:txBody>
      </p:sp>
    </p:spTree>
    <p:extLst>
      <p:ext uri="{BB962C8B-B14F-4D97-AF65-F5344CB8AC3E}">
        <p14:creationId xmlns:p14="http://schemas.microsoft.com/office/powerpoint/2010/main" val="14426495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667</TotalTime>
  <Words>3047</Words>
  <Application>Microsoft Office PowerPoint</Application>
  <PresentationFormat>Widescreen</PresentationFormat>
  <Paragraphs>530</Paragraphs>
  <Slides>72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72</vt:i4>
      </vt:variant>
    </vt:vector>
  </HeadingPairs>
  <TitlesOfParts>
    <vt:vector size="79" baseType="lpstr">
      <vt:lpstr>Arial</vt:lpstr>
      <vt:lpstr>Calibri</vt:lpstr>
      <vt:lpstr>Century Gothic</vt:lpstr>
      <vt:lpstr>Times New Roman</vt:lpstr>
      <vt:lpstr>Wingdings</vt:lpstr>
      <vt:lpstr>Wingdings 3</vt:lpstr>
      <vt:lpstr>Ion Boardroom</vt:lpstr>
      <vt:lpstr>      CSC- 362  Computer Networks      Week-1  Lecture-1&amp; 2            </vt:lpstr>
      <vt:lpstr>Instructor Contact Details  </vt:lpstr>
      <vt:lpstr>Course Material</vt:lpstr>
      <vt:lpstr> Grading Policy</vt:lpstr>
      <vt:lpstr>                     Text Book</vt:lpstr>
      <vt:lpstr> Academic Honesty</vt:lpstr>
      <vt:lpstr>Expectations</vt:lpstr>
      <vt:lpstr>Expectations</vt:lpstr>
      <vt:lpstr>Course Contents</vt:lpstr>
      <vt:lpstr>Course Contents</vt:lpstr>
      <vt:lpstr> Course Contents</vt:lpstr>
      <vt:lpstr>Course Contents</vt:lpstr>
      <vt:lpstr>Significance and Rationale of course</vt:lpstr>
      <vt:lpstr>Introduction</vt:lpstr>
      <vt:lpstr>Computer   Network</vt:lpstr>
      <vt:lpstr>Applications of Networks</vt:lpstr>
      <vt:lpstr>Applications – Users’ Contact with the Network</vt:lpstr>
      <vt:lpstr>Applications – Consumers of Networks</vt:lpstr>
      <vt:lpstr>Applications – the Driving Force</vt:lpstr>
      <vt:lpstr>Network Overview</vt:lpstr>
      <vt:lpstr>Perspective</vt:lpstr>
      <vt:lpstr>Network Components</vt:lpstr>
      <vt:lpstr>Networking Media</vt:lpstr>
      <vt:lpstr>Networking Devices</vt:lpstr>
      <vt:lpstr>Applications</vt:lpstr>
      <vt:lpstr>Types of connection</vt:lpstr>
      <vt:lpstr>Types of connection</vt:lpstr>
      <vt:lpstr>Classification of networks</vt:lpstr>
      <vt:lpstr>Most Elementary Network </vt:lpstr>
      <vt:lpstr> Local Area Network (LAN)</vt:lpstr>
      <vt:lpstr>Local Area Network (LAN)</vt:lpstr>
      <vt:lpstr>Wide Area Networks  (WANs)</vt:lpstr>
      <vt:lpstr>Wide Area Networks (WANs)</vt:lpstr>
      <vt:lpstr>Metropolitan Area Network (MAN)</vt:lpstr>
      <vt:lpstr>Interconnection of Networks: Internetwork</vt:lpstr>
      <vt:lpstr>The Internet</vt:lpstr>
      <vt:lpstr>The Internet</vt:lpstr>
      <vt:lpstr>PROTOCOLS AND STANDARDS</vt:lpstr>
      <vt:lpstr>Network Topology </vt:lpstr>
      <vt:lpstr>Network Topologies</vt:lpstr>
      <vt:lpstr>Network  Topologies</vt:lpstr>
      <vt:lpstr>Bus Topology</vt:lpstr>
      <vt:lpstr>Bus Topology </vt:lpstr>
      <vt:lpstr>Advantages Of Bus Topology</vt:lpstr>
      <vt:lpstr>Disadvantages of Bus Topology</vt:lpstr>
      <vt:lpstr>Star Topology </vt:lpstr>
      <vt:lpstr>Star Topology </vt:lpstr>
      <vt:lpstr>Star and Tree Topology</vt:lpstr>
      <vt:lpstr>Advantages Of Star Topology</vt:lpstr>
      <vt:lpstr>Disadvantages Of Star Topology </vt:lpstr>
      <vt:lpstr>Ring Topology</vt:lpstr>
      <vt:lpstr>Ring Topology </vt:lpstr>
      <vt:lpstr>Single and Dual Ring</vt:lpstr>
      <vt:lpstr> Advantages Of Ring Topology </vt:lpstr>
      <vt:lpstr> Disadvantages Of Ring Topology </vt:lpstr>
      <vt:lpstr>Mesh Topology</vt:lpstr>
      <vt:lpstr>Mesh Topology </vt:lpstr>
      <vt:lpstr>Advantages Of Mesh Topology </vt:lpstr>
      <vt:lpstr>Disadvantages Of Mesh Topology</vt:lpstr>
      <vt:lpstr>Clients, Servers, and Peers </vt:lpstr>
      <vt:lpstr>Networks Division</vt:lpstr>
      <vt:lpstr>Server-Based Networks </vt:lpstr>
      <vt:lpstr>Advantages of Server-Based Networks</vt:lpstr>
      <vt:lpstr>Advantages of Server-Based Networks</vt:lpstr>
      <vt:lpstr>Disadvantages of Server-Based    Networks</vt:lpstr>
      <vt:lpstr>Peer Networks</vt:lpstr>
      <vt:lpstr>Advantages of Peer Networks</vt:lpstr>
      <vt:lpstr>Disadvantages of Peer Networks</vt:lpstr>
      <vt:lpstr>Hybrid Networks</vt:lpstr>
      <vt:lpstr>Advantages of Hybrid Networks</vt:lpstr>
      <vt:lpstr>Disadvantages of Hybrid Networks</vt:lpstr>
      <vt:lpstr>Peer Security vs. Server Security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Functions</dc:title>
  <dc:creator>Noor Afshan</dc:creator>
  <cp:lastModifiedBy>Attique Ur Rehman</cp:lastModifiedBy>
  <cp:revision>77</cp:revision>
  <dcterms:created xsi:type="dcterms:W3CDTF">2018-01-28T14:16:10Z</dcterms:created>
  <dcterms:modified xsi:type="dcterms:W3CDTF">2020-10-01T06:35:15Z</dcterms:modified>
</cp:coreProperties>
</file>