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2" r:id="rId11"/>
    <p:sldId id="266" r:id="rId12"/>
    <p:sldId id="267" r:id="rId13"/>
    <p:sldId id="269" r:id="rId14"/>
    <p:sldId id="270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1C75-6318-4D92-8887-EF9DBBA2CF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4F719-82B2-4494-8238-403779E45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625-BCF7-B4B7-6B6A-EFCAD6103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98350-4778-DB43-3FB2-A7431625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082D-D500-B3F0-88C7-3BECC4E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2AD3-A00D-432E-A2E5-C1E0A4D720F5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4AFA-6D7E-B60A-68E1-56E2D8D5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4F60-85F0-C319-21E6-29A90D0B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E105-518F-78A1-C8CC-7C769AC0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14BF8-F522-F3CA-16AF-5EAD7218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98D3-3CA2-8587-05D5-06D7EC9B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0543-6C7A-41B0-A1CD-AA333F7ADD92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D39F-117E-5E17-8E1F-7849F1E8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C5E2-53F5-7530-7B1F-0D16803F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1ADD0-63D8-5D7D-59A1-AB0CF79E4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31BE4-DD85-F5E2-D6D7-1EC0DB8F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0104-73A1-6100-1FCF-135C72D4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4A9-8F5C-4250-98C3-EC374C1687BC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A44F-48B0-22D5-CEE4-BF3F9463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6619-76BE-856B-83E2-D6E96861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4EE7-5216-335F-B85C-7BAB2C8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7459-6851-C8F8-0755-05FCCA68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62FD-B61D-0A67-C342-63FC982D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0432-A42A-4C5A-7B32-BD142CC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67C5-D263-AA94-51E2-B124EF8D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871F-D931-D064-BBF1-7C2E1609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8637-ACD5-6C42-54E6-844267E8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093C-6CBD-3127-6F8F-71DEA27E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B14-571F-4DD6-B69F-B54711B980F2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D1719-1D8F-8FEC-C10F-0B49889D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265C-8ED8-EED9-BC22-68FC322B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520A-533D-EF40-4205-04325B6F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C2E9-CBE9-E41F-8C10-805EE817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17B1E-A114-7D4C-8899-54EF01BF5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9D74E-FC5B-3AC0-A0B6-FDBF3B0F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02E-236A-4292-8C76-B6E3846177DC}" type="datetime1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9CFF-C66E-1291-0CF0-7D01381F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40FCD-25DC-A628-FEA2-1C5B2EB5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594-7C47-2C38-3B47-BC568759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72DC9-D887-76CE-74FB-39298CE9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38BAC-BD7C-61CE-1883-33E02AC3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08ED2-86B9-7B33-3E83-9175B0DC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786E2-586A-D984-C8D7-8ED3B2E68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A047E-AFD2-B86F-AF76-C283B409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C353-CBDC-4D93-8D77-7194E3D608C8}" type="datetime1">
              <a:rPr lang="en-US" smtClean="0"/>
              <a:t>23-Jun-22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2EC6D-01E2-9031-07B1-78CD1D61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ABFD9-55C4-41ED-7A0A-4CF0A98D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8433-4531-5E1C-28CF-CF56C66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723-F316-2B52-869F-A256A192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DACE-3FBA-46DA-B7F1-F494950A1AB2}" type="datetime1">
              <a:rPr lang="en-US" smtClean="0"/>
              <a:t>23-Jun-22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4B3D4-4D3D-E87A-37AE-791925CD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6CA9D-8C7E-977E-6990-D5311824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34C45-B8BE-44F9-0024-C4F7011C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A14-3855-489F-9C96-E4A5B597C631}" type="datetime1">
              <a:rPr lang="en-US" smtClean="0"/>
              <a:t>23-Jun-22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BC5C9-F604-102B-5701-99C6835A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92E13-31CC-0DFB-FE20-80182807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A925-0284-01E4-C9A8-78158BFE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7540-5AB6-FC29-9958-B405069A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BE9A7-60AD-E5D6-698F-3F453F161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1055-0D4B-BB89-09A5-A95CE7F3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E94F-8152-49C3-91BC-D0A525BA43BC}" type="datetime1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E61E7-AB3B-44F1-6429-A2E2C0F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A2B6-EAAF-7A8E-609E-FF34C4F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EAB6-EF5A-0AF5-80E0-9F3C27E2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C74A7-D5A6-C746-9A0A-A4C8ADA57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D66E4-DA29-D826-000C-F7479AC2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C853C-04F6-E48E-3FB3-81A3EB4B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D1F0-A66C-4D98-BDEB-FB82B9966B15}" type="datetime1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45A75-ECBA-71F3-62FB-5BD2D385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826C-2595-71B9-C833-B3ACC29F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53406-024B-B026-407F-256ADD3B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668A-B73A-AA67-6EBF-E6A21E72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0306-10E8-AF87-3334-CD698606F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9B80-4060-4C78-B74E-1D1FD5C99022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18C9-EA04-374F-7B95-FC5B2D3D6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A0028-7DFB-30EB-13E1-E961FEB6B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9D15-0500-40B8-A769-6326081E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9BCB-79B0-7818-24F0-2EA54CAF4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662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Enhanced Interior Gateway Routing Protocol</a:t>
            </a:r>
            <a:b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</a:b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(EIGRP)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B6DCC-4FE5-0050-C47A-8DF21557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3" y="5735637"/>
            <a:ext cx="9144000" cy="553278"/>
          </a:xfrm>
        </p:spPr>
        <p:txBody>
          <a:bodyPr/>
          <a:lstStyle/>
          <a:p>
            <a:r>
              <a:rPr lang="en-US" dirty="0"/>
              <a:t>Mumtaz Ahmad</a:t>
            </a:r>
          </a:p>
        </p:txBody>
      </p:sp>
    </p:spTree>
    <p:extLst>
      <p:ext uri="{BB962C8B-B14F-4D97-AF65-F5344CB8AC3E}">
        <p14:creationId xmlns:p14="http://schemas.microsoft.com/office/powerpoint/2010/main" val="136109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68A2-3EE0-6A0E-80C8-9AB5DE12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Classless Protocol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AEC3-982F-115E-0D41-66E448FA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66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EIGRP 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is a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Classless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</a:t>
            </a:r>
            <a:r>
              <a:rPr lang="en-US" sz="2000" b="1" i="0" u="none" strike="noStrike" dirty="0">
                <a:effectLst/>
                <a:latin typeface="Tahoma" panose="020B0604030504040204" pitchFamily="34" charset="0"/>
              </a:rPr>
              <a:t>Routing Protocol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Tahoma" panose="020B0604030504040204" pitchFamily="34" charset="0"/>
              </a:rPr>
              <a:t>It sends the subnet masks in the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Update Packets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6421-7488-D276-C330-763C2E37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0F8A-D466-3F8E-1E9C-B6C072D2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590E-C5C8-AF3B-D750-28AB6DC2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B6D3-54B2-96DE-AF47-8465FE4D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VLSM Support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F042-C903-0E3B-66F9-0DB726ED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EIGRP 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also supports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VLSM (Variable Length Subnet Mask)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Different Subnet Masks can be used with this protocol. 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By using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VLSM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, it is a protocol that uses the IP addresses range efficiently.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6254-E7CA-1ECF-FA6D-CA188419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0771-5811-5A76-4873-51C416E0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EC16-54D7-CB3D-997F-57D8EA76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CC89-95FF-47C9-0DF3-CFCBF376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Metrics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8EEB-A41B-0175-9EF2-79FA19C4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1870" cy="35547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EIGRP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 uses a very complex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metric 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by using 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Bandwidth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rgbClr val="303030"/>
                </a:solidFill>
                <a:latin typeface="Tahoma" panose="020B0604030504040204" pitchFamily="34" charset="0"/>
              </a:rPr>
              <a:t>L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oad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rgbClr val="303030"/>
                </a:solidFill>
                <a:latin typeface="Tahoma" panose="020B0604030504040204" pitchFamily="34" charset="0"/>
              </a:rPr>
              <a:t>D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elay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rgbClr val="303030"/>
                </a:solidFill>
                <a:latin typeface="Tahoma" panose="020B0604030504040204" pitchFamily="34" charset="0"/>
              </a:rPr>
              <a:t>R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eliability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MTU 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8356-10F0-5DC6-70FE-9BD766F2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FED-D9D2-39D6-71C6-B4DD532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EF72-1B96-D915-72D0-F753824E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CC89-95FF-47C9-0DF3-CFCBF376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Metrics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8EEB-A41B-0175-9EF2-79FA19C4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4242"/>
            <a:ext cx="10399643" cy="47310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750"/>
              </a:spcAft>
              <a:buNone/>
            </a:pPr>
            <a:r>
              <a:rPr lang="en-US" sz="2000" dirty="0">
                <a:latin typeface="Tahoma" panose="020B0604030504040204" pitchFamily="34" charset="0"/>
              </a:rPr>
              <a:t>T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here are some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K values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in EGRP metric formula. By default these values are:</a:t>
            </a:r>
          </a:p>
          <a:p>
            <a:pPr marL="0" indent="0">
              <a:lnSpc>
                <a:spcPct val="150000"/>
              </a:lnSpc>
              <a:spcAft>
                <a:spcPts val="750"/>
              </a:spcAft>
              <a:buNone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K1 (Bandwidth) = 1</a:t>
            </a:r>
            <a:br>
              <a:rPr lang="en-US" sz="2000" b="1" i="0" dirty="0"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effectLst/>
                <a:latin typeface="Tahoma" panose="020B0604030504040204" pitchFamily="34" charset="0"/>
              </a:rPr>
              <a:t>K2 (Load) = 0</a:t>
            </a:r>
            <a:br>
              <a:rPr lang="en-US" sz="2000" b="1" i="0" dirty="0">
                <a:effectLst/>
                <a:latin typeface="Tahoma" panose="020B0604030504040204" pitchFamily="34" charset="0"/>
              </a:rPr>
            </a:br>
            <a:r>
              <a:rPr lang="en-US" sz="2000" b="1" i="0" dirty="0">
                <a:effectLst/>
                <a:latin typeface="Tahoma" panose="020B0604030504040204" pitchFamily="34" charset="0"/>
              </a:rPr>
              <a:t>K3 (Delay) = 1</a:t>
            </a:r>
            <a:br>
              <a:rPr lang="en-US" sz="2000" b="1" i="0" dirty="0"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effectLst/>
                <a:latin typeface="Tahoma" panose="020B0604030504040204" pitchFamily="34" charset="0"/>
              </a:rPr>
              <a:t>K4(Reliability) = 0</a:t>
            </a:r>
            <a:br>
              <a:rPr lang="en-US" sz="2000" b="0" i="0" dirty="0"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effectLst/>
                <a:latin typeface="Tahoma" panose="020B0604030504040204" pitchFamily="34" charset="0"/>
              </a:rPr>
              <a:t>K5(MTU) = 0</a:t>
            </a:r>
          </a:p>
          <a:p>
            <a:pPr marL="0" indent="0">
              <a:lnSpc>
                <a:spcPct val="100000"/>
              </a:lnSpc>
              <a:spcAft>
                <a:spcPts val="750"/>
              </a:spcAft>
              <a:buNone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***  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These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K values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need to be match in both ends to form an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EIGRP Neighborship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spcAft>
                <a:spcPts val="750"/>
              </a:spcAft>
              <a:buNone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***  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You can change these values but it is not recommended.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8356-10F0-5DC6-70FE-9BD766F2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FED-D9D2-39D6-71C6-B4DD532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EF72-1B96-D915-72D0-F753824E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8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CC89-95FF-47C9-0DF3-CFCBF376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Metrics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8EEB-A41B-0175-9EF2-79FA19C4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4243"/>
            <a:ext cx="10399643" cy="18185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750"/>
              </a:spcAft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By default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Bandwidth 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and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Delay </a:t>
            </a:r>
            <a:r>
              <a:rPr lang="en-US" sz="180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are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 used as a metric the other values will be 0, because of multiplying with 0). So,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EIGRP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 uses the path with 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minimum bandwidth 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and the 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total delay 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to a destination.</a:t>
            </a:r>
          </a:p>
          <a:p>
            <a:pPr marL="0" indent="0">
              <a:lnSpc>
                <a:spcPct val="150000"/>
              </a:lnSpc>
              <a:spcAft>
                <a:spcPts val="750"/>
              </a:spcAft>
              <a:buNone/>
            </a:pPr>
            <a:endParaRPr lang="en-US" b="0" i="0" dirty="0"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8356-10F0-5DC6-70FE-9BD766F2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FED-D9D2-39D6-71C6-B4DD532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EF72-1B96-D915-72D0-F753824E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14</a:t>
            </a:fld>
            <a:endParaRPr lang="en-US"/>
          </a:p>
        </p:txBody>
      </p:sp>
      <p:pic>
        <p:nvPicPr>
          <p:cNvPr id="2052" name="Picture 4" descr="EIGRP Metric – Practical Networking .net">
            <a:extLst>
              <a:ext uri="{FF2B5EF4-FFF2-40B4-BE49-F238E27FC236}">
                <a16:creationId xmlns:a16="http://schemas.microsoft.com/office/drawing/2014/main" id="{621277E0-3D24-EA6F-991E-7B385400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30" y="2905131"/>
            <a:ext cx="8838015" cy="19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6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CC89-95FF-47C9-0DF3-CFCBF376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Metrics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8EEB-A41B-0175-9EF2-79FA19C4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4243"/>
            <a:ext cx="10399643" cy="18185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750"/>
              </a:spcAft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By default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Bandwidth 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and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Delay </a:t>
            </a:r>
            <a:r>
              <a:rPr lang="en-US" sz="180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are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 used as a metric the other values will be 0, because of multiplying with 0). So,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EIGRP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 uses the path with 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minimum bandwidth 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and the 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total delay 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to a destination.</a:t>
            </a:r>
          </a:p>
          <a:p>
            <a:pPr marL="0" indent="0">
              <a:lnSpc>
                <a:spcPct val="150000"/>
              </a:lnSpc>
              <a:spcAft>
                <a:spcPts val="750"/>
              </a:spcAft>
              <a:buNone/>
            </a:pPr>
            <a:endParaRPr lang="en-US" b="0" i="0" dirty="0"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8356-10F0-5DC6-70FE-9BD766F2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FED-D9D2-39D6-71C6-B4DD532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EF72-1B96-D915-72D0-F753824E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15</a:t>
            </a:fld>
            <a:endParaRPr lang="en-US"/>
          </a:p>
        </p:txBody>
      </p:sp>
      <p:pic>
        <p:nvPicPr>
          <p:cNvPr id="2054" name="Picture 6" descr="Understanding EIGRP – Part 2">
            <a:extLst>
              <a:ext uri="{FF2B5EF4-FFF2-40B4-BE49-F238E27FC236}">
                <a16:creationId xmlns:a16="http://schemas.microsoft.com/office/drawing/2014/main" id="{F2411DEB-1838-4C3C-8A0E-1E1D647D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38" y="2987717"/>
            <a:ext cx="7729677" cy="18418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5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2CB-B23D-40B9-5375-F697BA04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Administrative Distance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B113-DD34-E346-663E-AD7B9400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ahoma" panose="020B0604030504040204" pitchFamily="34" charset="0"/>
              </a:rPr>
              <a:t>The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Administrative Distance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values for EIGRP are given below: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Internal 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: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90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External 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: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170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Summary 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: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5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***</a:t>
            </a:r>
            <a:r>
              <a:rPr lang="en-US" sz="2000" dirty="0"/>
              <a:t>  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If there are routes to a destination with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Enhanced Interior Gateway Routing Protocol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, RIP and OSPF,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EIGRP (Internal)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 Routes are preferred over RIP and OSPF Routes. Because the administrative distance of RIP is 120 and OSPF Administrative Distance is 110.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C2FFE-8091-DD51-FB74-92188D81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B7E0-74BE-FB72-3CD3-851B24FF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EC89-BD5D-D6C0-3B87-C95E8CD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6B23-DAC3-5658-91FA-1C5EE8A1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RTP for Reliable Delivery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424C-72B0-7E9A-3B65-560F9990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EIGRP 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uses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RTP (Reliable Transport Protocol)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 to control sending and acknowledging messages.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RTP ensures delivery of packets.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RTP is used by Update, Query and Reply packets.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Hello and Ack packets do not use RTP.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8DDB-A764-FF6A-71A2-88D4CB7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BCEE-93C3-E39A-95FF-F78DFE07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AA8B-3015-DB3E-72D5-422BF6B6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9DAF-1B9C-2537-84F1-FE881124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Table of Contents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A652-1B2F-19CB-1062-A2E02F6B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714"/>
            <a:ext cx="10515600" cy="396799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Tahoma" panose="020B0604030504040204" pitchFamily="34" charset="0"/>
              </a:rPr>
              <a:t>EIGRP Overview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Tahoma" panose="020B0604030504040204" pitchFamily="34" charset="0"/>
              </a:rPr>
              <a:t>EIGRP DUAL Algorithm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Tahoma" panose="020B0604030504040204" pitchFamily="34" charset="0"/>
              </a:rPr>
              <a:t>EIGRP Messages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Tahoma" panose="020B0604030504040204" pitchFamily="34" charset="0"/>
              </a:rPr>
              <a:t>EIGRP Tables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Tahoma" panose="020B0604030504040204" pitchFamily="34" charset="0"/>
              </a:rPr>
              <a:t>Classless Protocol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Tahoma" panose="020B0604030504040204" pitchFamily="34" charset="0"/>
              </a:rPr>
              <a:t>VLSM Support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Tahoma" panose="020B0604030504040204" pitchFamily="34" charset="0"/>
              </a:rPr>
              <a:t>EIGRP Metrics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Tahoma" panose="020B0604030504040204" pitchFamily="34" charset="0"/>
              </a:rPr>
              <a:t>EIGRP Administrative Distance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Tahoma" panose="020B0604030504040204" pitchFamily="34" charset="0"/>
              </a:rPr>
              <a:t>RTP for Reliable Delivery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EA1-73B7-6766-F823-F9C189EE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9364-9CEF-42F2-961F-695ED22D0435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FDE0-52E7-3FDB-0F39-71B6E38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546E-850A-C9FD-1701-0439F28C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FA1F-AE1A-0A58-F4E3-989B8BF3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Overview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0C20-DA1D-2021-488D-7420BFD3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EIGRP Protocol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is one of the most used </a:t>
            </a:r>
            <a:r>
              <a:rPr lang="en-US" sz="2000" b="1" i="0" u="none" strike="noStrike" dirty="0">
                <a:effectLst/>
                <a:latin typeface="Tahoma" panose="020B0604030504040204" pitchFamily="34" charset="0"/>
              </a:rPr>
              <a:t>Dynamic Routing Protocol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as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IGP (Interior Gateway Protocol)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. Especially it is used for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Routing 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purpose inside the networks that is mostly consist of Cisco devices.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EIGRP (Enhanced Interior Gateway Routing Protocol)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is a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Hybrid Routing Protocol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that contains the best features of both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Distance Vector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and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Link-State Routing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Protocol properties. It was developed by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Cisco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as an enhancement to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IGRP (Interior Gateway Routing Protocol)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and as a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Cisco proprietary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protocol and it is only available on Cisco devices.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530D1-AEA1-BC17-6B7F-A957476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5D2B-2810-4675-A1C1-237633E88FDF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493A-F24F-0726-4DFD-3B36A148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5ACA-3A32-0862-A652-DB043634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0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077E-0DBC-2A4A-255A-E7327893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DUAL Algorithm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9762-E2C7-0B92-2E9C-B14513AD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effectLst/>
                <a:latin typeface="Tahoma" panose="020B0604030504040204" pitchFamily="34" charset="0"/>
              </a:rPr>
              <a:t>EIGRP uses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DUAL (Diffusing Update Algorithm)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for routing calculations. Periodic Updates are not used but if a change occurs in the network like up/down links, update messages are sent.</a:t>
            </a:r>
          </a:p>
          <a:p>
            <a:pPr algn="just">
              <a:lnSpc>
                <a:spcPct val="150000"/>
              </a:lnSpc>
            </a:pP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effectLst/>
                <a:latin typeface="Tahoma" panose="020B0604030504040204" pitchFamily="34" charset="0"/>
              </a:rPr>
              <a:t>With DUAL Algorithm, </a:t>
            </a:r>
            <a:r>
              <a:rPr lang="en-US" sz="2000" b="1" i="0" u="none" strike="noStrike" dirty="0">
                <a:effectLst/>
                <a:latin typeface="Tahoma" panose="020B0604030504040204" pitchFamily="34" charset="0"/>
              </a:rPr>
              <a:t>Topology table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is built. In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Topology Table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both the Best Routes and the Backup Routes to a destination are stored. This provides a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Fast Convergence Mechanism.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A04B6-FFAB-2D47-ABC1-54A52940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7B8B-5F41-4A7B-9F37-B35A99D72EE5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FD73-F488-0E4A-714C-462DEA6E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A938-AB92-63A1-60D1-59D00AED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077E-0DBC-2A4A-255A-E7327893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DUAL Algorithm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9762-E2C7-0B92-2E9C-B14513AD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Enhanced Interior Gateway Routing Protocol 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keeps the “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Backup Routes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”.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</a:rPr>
              <a:t>T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he 2</a:t>
            </a:r>
            <a:r>
              <a:rPr lang="en-US" sz="2000" b="0" i="0" baseline="30000" dirty="0">
                <a:effectLst/>
                <a:latin typeface="Tahoma" panose="020B0604030504040204" pitchFamily="34" charset="0"/>
              </a:rPr>
              <a:t>nd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 “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Best Route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” to a destination kept in 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Topology table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. So, during a failure of a link or route, it does not need to calculate a new route. It uses the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Backup Route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towards the destination.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A04B6-FFAB-2D47-ABC1-54A52940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7B8B-5F41-4A7B-9F37-B35A99D72EE5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FD73-F488-0E4A-714C-462DEA6E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A938-AB92-63A1-60D1-59D00AED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3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7A0F-5190-1694-80A4-C0A4795D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Messages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15E4-22C6-9EE4-0792-5A31EBF8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EIGRP 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uses different types of messages to build neighborship, to keep the connection and for the updates. These main messages are 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Hello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Update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Query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Reply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Ack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65C4-B54E-903A-65B3-E61D5088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B5-F2B3-4654-AD19-060B6ED89A10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E3D5-284E-83CD-89AD-E6584A4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2676-4B17-FC5B-A5C9-F22550D2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3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7A0F-5190-1694-80A4-C0A4795D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Messages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15E4-22C6-9EE4-0792-5A31EBF8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effectLst/>
                <a:latin typeface="Tahoma" panose="020B0604030504040204" pitchFamily="34" charset="0"/>
              </a:rPr>
              <a:t>Hello Packets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are used to establish and maintain EIGRP Neighborship.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Update Packets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are used to send routing updates.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Query Packets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are used to ask for any routing update, requests an update.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Reply Packets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are used as a response to the Query Packets.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ACK Packets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are used as a feedback to the Update, Query or Reply packets as a feedback mechanism</a:t>
            </a:r>
            <a:r>
              <a:rPr lang="en-US" sz="2000" dirty="0">
                <a:latin typeface="Tahoma" panose="020B0604030504040204" pitchFamily="34" charset="0"/>
              </a:rPr>
              <a:t>.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65C4-B54E-903A-65B3-E61D5088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C9B5-F2B3-4654-AD19-060B6ED89A10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E3D5-284E-83CD-89AD-E6584A4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2676-4B17-FC5B-A5C9-F22550D2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8E8D-426C-81A5-F231-4B3379C8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Tables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D06-CC5C-9482-EC59-E2920071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Enhanced Interior Gateway Routing Protocol 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has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three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tables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. These tables are used on Routing Operations. These </a:t>
            </a:r>
            <a:r>
              <a:rPr lang="en-US" sz="2000" dirty="0">
                <a:latin typeface="Tahoma" panose="020B0604030504040204" pitchFamily="34" charset="0"/>
              </a:rPr>
              <a:t>t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ables are given below: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Neighbor Table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Topology Table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Routing Table</a:t>
            </a:r>
            <a:endParaRPr lang="en-US" sz="2000" b="0" i="0" dirty="0">
              <a:effectLst/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001BC-BE49-5527-4744-22F9C6D8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4A05-DB4D-1A04-3161-1BE1396D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D1BA-9FAB-DF08-9C8A-90B40875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7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8E8D-426C-81A5-F231-4B3379C8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EIGRP Tables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D06-CC5C-9482-EC59-E2920071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068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Neighbor Table 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is the table that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 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keeps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All EIGRP Neighbor Routers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Topology Table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is the table that keeps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All Routes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to all the destinations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ahoma" panose="020B0604030504040204" pitchFamily="34" charset="0"/>
              </a:rPr>
              <a:t>Routing Table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is the table that keeps the </a:t>
            </a:r>
            <a:r>
              <a:rPr lang="en-US" sz="2000" b="1" i="0" dirty="0">
                <a:effectLst/>
                <a:latin typeface="Tahoma" panose="020B0604030504040204" pitchFamily="34" charset="0"/>
              </a:rPr>
              <a:t>Best Routes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 to any destinations.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001BC-BE49-5527-4744-22F9C6D8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4AD8-DBA1-41C2-A4DE-3DA80D733D57}" type="datetime1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4A05-DB4D-1A04-3161-1BE1396D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MUmtaz Ahmad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D1BA-9FAB-DF08-9C8A-90B40875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D15-0500-40B8-A769-6326081E7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850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Raleway</vt:lpstr>
      <vt:lpstr>Tahoma</vt:lpstr>
      <vt:lpstr>Office Theme</vt:lpstr>
      <vt:lpstr>Enhanced Interior Gateway Routing Protocol (EIGRP)</vt:lpstr>
      <vt:lpstr>Table of Contents</vt:lpstr>
      <vt:lpstr>EIGRP Overview</vt:lpstr>
      <vt:lpstr>EIGRP DUAL Algorithm</vt:lpstr>
      <vt:lpstr>EIGRP DUAL Algorithm</vt:lpstr>
      <vt:lpstr>EIGRP Messages</vt:lpstr>
      <vt:lpstr>EIGRP Messages</vt:lpstr>
      <vt:lpstr>EIGRP Tables</vt:lpstr>
      <vt:lpstr>EIGRP Tables</vt:lpstr>
      <vt:lpstr>Classless Protocol</vt:lpstr>
      <vt:lpstr>VLSM Support</vt:lpstr>
      <vt:lpstr>EIGRP Metrics</vt:lpstr>
      <vt:lpstr>EIGRP Metrics</vt:lpstr>
      <vt:lpstr>EIGRP Metrics</vt:lpstr>
      <vt:lpstr>EIGRP Metrics</vt:lpstr>
      <vt:lpstr>EIGRP Administrative Distance</vt:lpstr>
      <vt:lpstr>RTP for Reliable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EIGRP (Enhanced Interior Gateway Routing Protocol)</dc:title>
  <dc:creator>Mumtaz Ahmad</dc:creator>
  <cp:lastModifiedBy>Mumtaz Ahmad</cp:lastModifiedBy>
  <cp:revision>103</cp:revision>
  <dcterms:created xsi:type="dcterms:W3CDTF">2022-06-21T18:29:14Z</dcterms:created>
  <dcterms:modified xsi:type="dcterms:W3CDTF">2022-06-23T05:46:12Z</dcterms:modified>
</cp:coreProperties>
</file>