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6"/>
  </p:notesMasterIdLst>
  <p:handoutMasterIdLst>
    <p:handoutMasterId r:id="rId57"/>
  </p:handoutMasterIdLst>
  <p:sldIdLst>
    <p:sldId id="295" r:id="rId2"/>
    <p:sldId id="415" r:id="rId3"/>
    <p:sldId id="302" r:id="rId4"/>
    <p:sldId id="303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D707F3-5A1E-1D48-5237-7A3161B05D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4F9A5-7F4E-9EFC-B402-8846BA896F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090983AF-4CC9-4655-A589-A0F73989AE6F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76666-46C1-C2AB-3AD8-0B563327B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CF24-9899-9E51-EDD1-902ACB14FF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EF75A1-DF44-42FE-969A-7503652D14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E911BD40-CA85-78C4-3DC0-9D9B2A0E69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4C707511-96FE-1B05-5B20-862C1C7836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4BA6A2B-AB73-47E4-A0D6-87F98FA43BD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F4ADD1BB-7007-6720-57F5-ACEAF509F6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ADD241C9-F5E7-EE8D-DB69-EFEDD574F2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43FC3CF6-A6AF-F7B1-4823-98296F4A4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052EB177-4877-435C-B9EB-51096A1D1E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35377C6-5047-53B8-55E3-7843CE587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2E28AA2-00BC-410B-A786-AEA7AD3A442C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1EDA603-597A-A762-EBAB-833E8CB6CB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B4340ED-6C26-C8F3-94A1-4FF7E6359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421188"/>
            <a:ext cx="5173663" cy="4189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9F9B52E5-2208-69B5-2817-AFBDB3896A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CF09A97F-9EDB-5BFB-F628-BA4013B0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EA321941-7128-CB39-1BDC-678D38AAE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C2F1469-C62B-4D21-B8CA-BE24C13976EF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6C2D4934-359F-22C7-502A-61D8ED6BCD1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F9BBDB-029D-2F99-727D-6755356584DA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CCE889-F7BF-B4DC-77F6-D814D35FE09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5C5B5B-D176-4142-8F13-49DB5679D1F4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204BFF-6C70-9CB7-7A24-FC247CB68CEE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83B999-9826-D9D0-786F-1C9484D1F959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A05292-7B5A-8036-3338-7A0E8648590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849254-1AE2-67F7-BB0F-3051E821A46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814EB-301C-B707-3BF2-D3ACC40672E6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8BDF8E81-7381-B936-3CEB-9627FB18DD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A1200794-E545-3156-A13D-3816BDC017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43A4D8E-CC9F-9BB4-A64C-FC0FC5E5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4547DBF-BAF1-B3DD-19D1-7646340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358F5BE-E153-5A57-5DF1-28DF37CC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C6FE0-133A-4665-8FCE-CE6326C39A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0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D71042D0-0241-468C-BE67-429FFDF1D67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CCB617-581D-C499-A84C-C6A5EF3B71AC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87D5E4-6965-1FD4-D428-EC064C59D54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0A398B-C961-A576-8C46-A2D964DD391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0A9ACD-EC21-3D1A-7707-32370BD46182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13FD49-1C33-F9B0-3A62-829B75E0C12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66CE0B-6ABC-2ADA-5417-5C46787A709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7138D1-9DCB-9555-2158-A876C65DEE0E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F64DD8-D23B-15B3-7178-985FFB4A3776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5E2272B-005C-64E2-2CEE-4340953A1577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D306D2F-4043-5EE5-D92E-3D22F96D68F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4333F-E8FA-9132-330D-9A4C0E22711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E13204B-2C98-C3D8-BDBD-E35252FC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405B5-E985-4995-BF32-6C17EE3F59E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FE5B09EC-06A7-1AED-32DF-88551F43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61BFC95-657B-8D57-8563-26E98005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F7017F5-A0DC-461D-B86D-EEBA2C277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2919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88AB1CEE-1933-D330-AC19-4C6F7765ACC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DB176F-0A6B-98C0-ACAA-8BA727CDB2E0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EEB1A0-A078-84A0-EEA2-1F2256B80A9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2648A4-01D0-CD5C-711A-06F7E27E7D9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080D33-0C57-C652-2669-58FC59CCC5CC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185350-F73F-E090-D9E2-BB5E0752714C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70AC5F-3831-1DE8-CC4A-0B6F0C146C5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E2C2BE0-824B-B536-C8F8-03419F2C2AD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4B81D9-366F-1909-5044-D048FE6E3ECB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B1DCA10-5A1C-728F-A37B-CBC85340B06D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F4E04A4-360E-1C1C-ED7C-1092135306A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7D89-F269-171B-5EA9-BA9C3848AB7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ABB219C-4760-C82A-9CFE-BAEDCF07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F2B6F-0D14-46AA-99F2-1D0B20A3DEE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4F2F1DA-D698-3724-62D3-131BEC1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AF8ABB1-3520-0AA7-DCDD-79F40997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DD28D59-57E5-4798-A936-5F064B289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50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6160A928-11E1-99DF-4F0C-A1BD8306F4F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7DEA0D-7140-C94C-EA2B-59A97F7E564A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B49816-F2CC-81F3-C3ED-2EA147A160D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792A6F-61A4-D819-A0D8-C1CD9FF6FBC1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BD3770-B0DB-4D91-206C-05525C0ADC5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19E882-33E0-C4BD-E308-9A918293795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8287F4-6AB7-3D6D-263C-DF264C570C80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85D8C0-514A-6C74-AE22-D0AC2EAA7758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EE4D240-EA27-6CFC-8530-C966FF2E7232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1F3BF7E-5F17-EC04-8A90-D7C9246DCE6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4ADAF385-2730-3A5B-781A-AC9791C85D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F6F2FD19-D00F-30C4-7EDC-501EB0B30C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0B2CF-873A-9035-050F-E9DB3A6F2A28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B89B6E9-6276-E12E-B5A5-FAA9B0978D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31EF8-87F6-4A4F-BE00-BE00EBF2A1E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9709955-60DC-1B38-CB9F-69F620BE10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DF33A76-0BEF-2B3D-51CF-526D43A795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611A6B8-2F74-4980-B6F9-49EFEF35B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4067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73B90E73-5937-B432-4DFC-CD39423814F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D65C9C-71B3-070B-0727-E5B9C8CEAC2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60F33C-3FAC-96C7-51DC-D63546DBE49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87DD88-38FA-3EF5-0E75-5B0CBA7CF20D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AAF835-490A-F099-41B0-9FB0E006157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B01663-C32D-9CE0-DFE5-D6C18069E15F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7B6195-BC9C-DC98-C91C-A122059163E5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E9EC4D-7756-B95C-C1F5-44F5A09E848B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E17E27B-62AA-C854-48ED-1F02B3E7BD18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BDA170-4FD8-8CD8-91F1-D1888B5F17F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B9CFC-3185-3CF3-5B5E-B51C536184A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F7847B9-CEAB-8CC5-B8E7-2C4A8E88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CDCBC-F04B-43F8-A79D-97AF40F8068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078E0A4-2B1F-461A-B1CE-C0502A02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CFED1BF-B82A-25D7-EA54-9348662C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272271A3-2CB3-4529-8216-43F8BA6C3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5101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664366-16F5-2931-AAE4-1FD9D546CB17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931807-7F3E-8725-931D-7B892A191216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0635C08-821E-4B02-3A04-C1483BAF9B9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3456-C7E3-4BD7-8EF5-B4A99DD0A461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EFEBB63E-0F24-5AB9-6D91-EFBAC42464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9F8D9C6-92E0-0653-274F-F4974BC9BE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746D3D5-A6AE-497E-B620-B42E6E755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7154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38EF4-981C-E969-89AF-EDB002C1AE9A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A72EB9-A1F4-7BC6-F9D5-6A543F3A200A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75B4B1FF-5585-6225-8C1D-BBF2DDA6CBD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668-479A-42E4-8BD1-26DD4D2FD8E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62B9B22-6D09-A88F-7D96-096DE5D51D7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5756345E-019C-7EBC-ED6E-AC7F693043D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F2550F42-5188-41FC-9CFE-62C6C35A0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6882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B0DD-7679-9E13-B1AA-5BD7131C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A0C2-A353-4B14-98AF-3CC1BAEFC86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573D-D9F9-9534-D2CF-A865F15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DD46-9737-15C1-63B2-5253FB98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2240CC69-2949-4D13-888E-8051C8EF8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8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B975AD99-B9F0-346A-4294-5E464C6F24E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DA3A10-B37C-F2D6-3F3E-7D369139E84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3528E6-AAA8-BDEE-3EC0-B65355224AD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5FE86-5E41-5885-FEB4-F09EF5AB0A91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17D73D-89A5-D2A5-E35B-A20D02251AE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FE8296-A931-5926-6686-2F541D9C6DF2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70A83D-BB79-2209-263E-99889C701E4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E61F88-E2A5-79CB-6F71-B49BE867DC64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4805825 w 10000"/>
                <a:gd name="T1" fmla="*/ 9170497 h 5291"/>
                <a:gd name="T2" fmla="*/ 563026752 w 10000"/>
                <a:gd name="T3" fmla="*/ 19163129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8848 h 5291"/>
                <a:gd name="T10" fmla="*/ 527745673 w 10000"/>
                <a:gd name="T11" fmla="*/ 1448748 h 5291"/>
                <a:gd name="T12" fmla="*/ 508917825 w 10000"/>
                <a:gd name="T13" fmla="*/ 2136876 h 5291"/>
                <a:gd name="T14" fmla="*/ 490033383 w 10000"/>
                <a:gd name="T15" fmla="*/ 2727243 h 5291"/>
                <a:gd name="T16" fmla="*/ 471148941 w 10000"/>
                <a:gd name="T17" fmla="*/ 3321228 h 5291"/>
                <a:gd name="T18" fmla="*/ 452264498 w 10000"/>
                <a:gd name="T19" fmla="*/ 3878967 h 5291"/>
                <a:gd name="T20" fmla="*/ 433606199 w 10000"/>
                <a:gd name="T21" fmla="*/ 4353420 h 5291"/>
                <a:gd name="T22" fmla="*/ 414608804 w 10000"/>
                <a:gd name="T23" fmla="*/ 4798924 h 5291"/>
                <a:gd name="T24" fmla="*/ 395780957 w 10000"/>
                <a:gd name="T25" fmla="*/ 5215419 h 5291"/>
                <a:gd name="T26" fmla="*/ 377292442 w 10000"/>
                <a:gd name="T27" fmla="*/ 5570399 h 5291"/>
                <a:gd name="T28" fmla="*/ 358464357 w 10000"/>
                <a:gd name="T29" fmla="*/ 5925319 h 5291"/>
                <a:gd name="T30" fmla="*/ 339975843 w 10000"/>
                <a:gd name="T31" fmla="*/ 6225960 h 5291"/>
                <a:gd name="T32" fmla="*/ 321487328 w 10000"/>
                <a:gd name="T33" fmla="*/ 6461347 h 5291"/>
                <a:gd name="T34" fmla="*/ 302998576 w 10000"/>
                <a:gd name="T35" fmla="*/ 6700413 h 5291"/>
                <a:gd name="T36" fmla="*/ 284736204 w 10000"/>
                <a:gd name="T37" fmla="*/ 6903233 h 5291"/>
                <a:gd name="T38" fmla="*/ 266699736 w 10000"/>
                <a:gd name="T39" fmla="*/ 7055333 h 5291"/>
                <a:gd name="T40" fmla="*/ 248550554 w 10000"/>
                <a:gd name="T41" fmla="*/ 7171247 h 5291"/>
                <a:gd name="T42" fmla="*/ 230627277 w 10000"/>
                <a:gd name="T43" fmla="*/ 7290780 h 5291"/>
                <a:gd name="T44" fmla="*/ 212930142 w 10000"/>
                <a:gd name="T45" fmla="*/ 7348677 h 5291"/>
                <a:gd name="T46" fmla="*/ 195289602 w 10000"/>
                <a:gd name="T47" fmla="*/ 7410252 h 5291"/>
                <a:gd name="T48" fmla="*/ 177818848 w 10000"/>
                <a:gd name="T49" fmla="*/ 7435642 h 5291"/>
                <a:gd name="T50" fmla="*/ 160517403 w 10000"/>
                <a:gd name="T51" fmla="*/ 7410252 h 5291"/>
                <a:gd name="T52" fmla="*/ 143442338 w 10000"/>
                <a:gd name="T53" fmla="*/ 7410252 h 5291"/>
                <a:gd name="T54" fmla="*/ 126536821 w 10000"/>
                <a:gd name="T55" fmla="*/ 7348677 h 5291"/>
                <a:gd name="T56" fmla="*/ 109857446 w 10000"/>
                <a:gd name="T57" fmla="*/ 7258152 h 5291"/>
                <a:gd name="T58" fmla="*/ 93460809 w 10000"/>
                <a:gd name="T59" fmla="*/ 7171247 h 5291"/>
                <a:gd name="T60" fmla="*/ 77346909 w 10000"/>
                <a:gd name="T61" fmla="*/ 7080662 h 5291"/>
                <a:gd name="T62" fmla="*/ 61345962 w 10000"/>
                <a:gd name="T63" fmla="*/ 6935800 h 5291"/>
                <a:gd name="T64" fmla="*/ 45571394 w 10000"/>
                <a:gd name="T65" fmla="*/ 6783700 h 5291"/>
                <a:gd name="T66" fmla="*/ 30135922 w 10000"/>
                <a:gd name="T67" fmla="*/ 6638837 h 5291"/>
                <a:gd name="T68" fmla="*/ 0 w 10000"/>
                <a:gd name="T69" fmla="*/ 6251290 h 5291"/>
                <a:gd name="T70" fmla="*/ 4805825 w 10000"/>
                <a:gd name="T71" fmla="*/ 9170497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393-CD36-EE61-BAF0-917086869FBE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8E263E8-E108-9632-B45D-10C649E79584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473650312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473650312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49704247 h 2752"/>
              <a:gd name="T20" fmla="*/ 2147483646 w 4960"/>
              <a:gd name="T21" fmla="*/ 93560152 h 2752"/>
              <a:gd name="T22" fmla="*/ 2147483646 w 4960"/>
              <a:gd name="T23" fmla="*/ 131570136 h 2752"/>
              <a:gd name="T24" fmla="*/ 2147483646 w 4960"/>
              <a:gd name="T25" fmla="*/ 166655344 h 2752"/>
              <a:gd name="T26" fmla="*/ 2147483646 w 4960"/>
              <a:gd name="T27" fmla="*/ 192968646 h 2752"/>
              <a:gd name="T28" fmla="*/ 2147483646 w 4960"/>
              <a:gd name="T29" fmla="*/ 213434816 h 2752"/>
              <a:gd name="T30" fmla="*/ 2147483646 w 4960"/>
              <a:gd name="T31" fmla="*/ 230977420 h 2752"/>
              <a:gd name="T32" fmla="*/ 2147483646 w 4960"/>
              <a:gd name="T33" fmla="*/ 242672892 h 2752"/>
              <a:gd name="T34" fmla="*/ 2147483646 w 4960"/>
              <a:gd name="T35" fmla="*/ 251444799 h 2752"/>
              <a:gd name="T36" fmla="*/ 2147483646 w 4960"/>
              <a:gd name="T37" fmla="*/ 254368365 h 2752"/>
              <a:gd name="T38" fmla="*/ 2147483646 w 4960"/>
              <a:gd name="T39" fmla="*/ 254368365 h 2752"/>
              <a:gd name="T40" fmla="*/ 2147483646 w 4960"/>
              <a:gd name="T41" fmla="*/ 254368365 h 2752"/>
              <a:gd name="T42" fmla="*/ 2147483646 w 4960"/>
              <a:gd name="T43" fmla="*/ 248520024 h 2752"/>
              <a:gd name="T44" fmla="*/ 2147483646 w 4960"/>
              <a:gd name="T45" fmla="*/ 239749326 h 2752"/>
              <a:gd name="T46" fmla="*/ 2147483646 w 4960"/>
              <a:gd name="T47" fmla="*/ 228053854 h 2752"/>
              <a:gd name="T48" fmla="*/ 2147483646 w 4960"/>
              <a:gd name="T49" fmla="*/ 216358381 h 2752"/>
              <a:gd name="T50" fmla="*/ 2061613202 w 4960"/>
              <a:gd name="T51" fmla="*/ 201740552 h 2752"/>
              <a:gd name="T52" fmla="*/ 1818898839 w 4960"/>
              <a:gd name="T53" fmla="*/ 187121514 h 2752"/>
              <a:gd name="T54" fmla="*/ 1590804774 w 4960"/>
              <a:gd name="T55" fmla="*/ 169578910 h 2752"/>
              <a:gd name="T56" fmla="*/ 1371484580 w 4960"/>
              <a:gd name="T57" fmla="*/ 152036306 h 2752"/>
              <a:gd name="T58" fmla="*/ 976707507 w 4960"/>
              <a:gd name="T59" fmla="*/ 114027531 h 2752"/>
              <a:gd name="T60" fmla="*/ 640416464 w 4960"/>
              <a:gd name="T61" fmla="*/ 78942323 h 2752"/>
              <a:gd name="T62" fmla="*/ 371382903 w 4960"/>
              <a:gd name="T63" fmla="*/ 49704247 h 2752"/>
              <a:gd name="T64" fmla="*/ 169608035 w 4960"/>
              <a:gd name="T65" fmla="*/ 2338973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5F24F9F-DDE0-07FD-2D25-C19B10BA304B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816530625 w 5760"/>
              <a:gd name="T13" fmla="*/ 2147483646 h 4320"/>
              <a:gd name="T14" fmla="*/ 816530625 w 5760"/>
              <a:gd name="T15" fmla="*/ 816530625 h 4320"/>
              <a:gd name="T16" fmla="*/ 2147483646 w 5760"/>
              <a:gd name="T17" fmla="*/ 816530625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FF5B0-8367-66C4-E602-841A174318E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99789E0-CF60-1757-E13A-074E088C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504CF-F68B-4668-B5B9-B0257A9BB9C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AF39A56-67D7-4E69-5475-9DA2F21C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C9A849-412C-0FB5-F91C-4BD069D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96553E4-1323-4210-84B5-89DD7B41C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5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E61E-2974-4B97-B886-8F695685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B6311-E9B4-44BF-AF35-B680BD45081D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4129-8116-61CC-1BDA-745C4239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BB02-9AEA-42F3-3BA6-581AD36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8530A6B8-28C4-4974-ACB1-C9069E76D4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7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1815B95-BCC5-C54B-B37F-CDECB07DFC0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EAEE82-8586-0E4E-01CC-A7F9123BBFFC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C65F-1074-DDAF-096D-72AAC6E6F19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CCC203-4591-BDCC-46DE-1D3951533A1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892B17-CB95-FEC2-425D-2F413D7F6084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8FE3-CE1F-8DFC-BE49-788BDB1FA4D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43B16F-F91C-2AEB-81E8-120BE850AF5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3DDF51-0EBC-95C8-6970-84EB933CC55B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1317122-089E-0657-51B7-172EFFEA806E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087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087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66 h 2752"/>
                <a:gd name="T20" fmla="*/ 2147483646 w 4960"/>
                <a:gd name="T21" fmla="*/ 93499790 h 2752"/>
                <a:gd name="T22" fmla="*/ 2147483646 w 4960"/>
                <a:gd name="T23" fmla="*/ 131483174 h 2752"/>
                <a:gd name="T24" fmla="*/ 2147483646 w 4960"/>
                <a:gd name="T25" fmla="*/ 166545595 h 2752"/>
                <a:gd name="T26" fmla="*/ 2147483646 w 4960"/>
                <a:gd name="T27" fmla="*/ 192842713 h 2752"/>
                <a:gd name="T28" fmla="*/ 2147483646 w 4960"/>
                <a:gd name="T29" fmla="*/ 213295490 h 2752"/>
                <a:gd name="T30" fmla="*/ 2147483646 w 4960"/>
                <a:gd name="T31" fmla="*/ 230826097 h 2752"/>
                <a:gd name="T32" fmla="*/ 2147483646 w 4960"/>
                <a:gd name="T33" fmla="*/ 242513570 h 2752"/>
                <a:gd name="T34" fmla="*/ 2147483646 w 4960"/>
                <a:gd name="T35" fmla="*/ 251280082 h 2752"/>
                <a:gd name="T36" fmla="*/ 2147483646 w 4960"/>
                <a:gd name="T37" fmla="*/ 254201044 h 2752"/>
                <a:gd name="T38" fmla="*/ 2147483646 w 4960"/>
                <a:gd name="T39" fmla="*/ 254201044 h 2752"/>
                <a:gd name="T40" fmla="*/ 2147483646 w 4960"/>
                <a:gd name="T41" fmla="*/ 254201044 h 2752"/>
                <a:gd name="T42" fmla="*/ 2147483646 w 4960"/>
                <a:gd name="T43" fmla="*/ 248357912 h 2752"/>
                <a:gd name="T44" fmla="*/ 2147483646 w 4960"/>
                <a:gd name="T45" fmla="*/ 239592608 h 2752"/>
                <a:gd name="T46" fmla="*/ 2147483646 w 4960"/>
                <a:gd name="T47" fmla="*/ 227905135 h 2752"/>
                <a:gd name="T48" fmla="*/ 2147483646 w 4960"/>
                <a:gd name="T49" fmla="*/ 216217661 h 2752"/>
                <a:gd name="T50" fmla="*/ 2060410633 w 4960"/>
                <a:gd name="T51" fmla="*/ 201608016 h 2752"/>
                <a:gd name="T52" fmla="*/ 1817837874 w 4960"/>
                <a:gd name="T53" fmla="*/ 186998372 h 2752"/>
                <a:gd name="T54" fmla="*/ 1589877117 w 4960"/>
                <a:gd name="T55" fmla="*/ 169467766 h 2752"/>
                <a:gd name="T56" fmla="*/ 1370685011 w 4960"/>
                <a:gd name="T57" fmla="*/ 151935951 h 2752"/>
                <a:gd name="T58" fmla="*/ 976138011 w 4960"/>
                <a:gd name="T59" fmla="*/ 113952567 h 2752"/>
                <a:gd name="T60" fmla="*/ 640042642 w 4960"/>
                <a:gd name="T61" fmla="*/ 78890146 h 2752"/>
                <a:gd name="T62" fmla="*/ 371166347 w 4960"/>
                <a:gd name="T63" fmla="*/ 49672066 h 2752"/>
                <a:gd name="T64" fmla="*/ 169509126 w 4960"/>
                <a:gd name="T65" fmla="*/ 2337494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DE91FE4-B4EF-7A38-7E31-461F41735C11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A4976AE-46B7-D471-B0D6-EB3790A07DB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730AA-6674-72D7-00DB-99FD36400C4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540F8AF-8E87-2D5C-6170-3CD5AAA4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AAA3E-3812-4C6E-8B63-AE8874FDD8C1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4A7B29-AB4B-A37A-A5DD-2E8C77BD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6361A67-563F-1361-8D1A-DF175892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857F9AF-CED3-4843-951D-F0B79C26C8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1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CB04C9-771F-4C1C-2931-E450983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8D21-F587-4BAD-BA68-E3FCFE4639E8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147ECB-6E2F-A041-96FB-071BD0CC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5606F6-54CC-EDD8-BBA1-4730895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27A7D15E-AABA-406E-BA2B-251F9423D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8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40BAD9-9506-6B1E-93D5-00B707F4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842F-221E-40B9-8FDE-F4DC2770DBD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2D2A8A-8EB5-2E76-1606-89C0AAD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C6D8E4-2054-8BB6-DDCE-ADB66ECC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32FFA13E-7A4F-4356-BC7C-235085779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5A4494-67AA-39A8-09C0-80713875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46F62-7403-4AE6-9A15-E54966B6169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B34859-8DB7-998C-7A0B-D2F17AB3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706DB5-F2FA-EEF8-9FD2-19E039FA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357A49F-3C51-4DE4-BCD4-2E68E8B1B1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0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87B6B-23E6-36A4-9666-27E43AE110F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8E517A4-D0C9-1317-2DFA-6AC516D6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3FA5-9EFF-4E7F-8D1E-FDC6178A54C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A109459-B009-668E-0833-D47F4DC1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FC16B01-E50E-D6FB-CC5B-6FD2245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777034B2-7F13-41B7-B07A-5C5A219E8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F96C73B1-1326-0B0B-A80F-D4446A5D5A2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C37BAF-D2F2-E806-4318-4EB43616C1D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46A2EC-8A41-E24A-4860-1D996149C05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58086B-A549-BAA6-5A2E-4404D6884A4B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2C20D0-73D4-D020-4617-90B7D39E905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2EE212-FABA-3D58-77E8-5520F0F3C4AC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6D40C4-B20F-66CF-2411-C6B4FF629690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457A96-C89D-319D-BB31-EA80F5F78274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D3B4D56-20AE-CE6C-78D2-15AA526118DB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56688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56688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95783 h 2752"/>
                <a:gd name="T20" fmla="*/ 2147483646 w 4960"/>
                <a:gd name="T21" fmla="*/ 93544434 h 2752"/>
                <a:gd name="T22" fmla="*/ 2147483646 w 4960"/>
                <a:gd name="T23" fmla="*/ 131545954 h 2752"/>
                <a:gd name="T24" fmla="*/ 2147483646 w 4960"/>
                <a:gd name="T25" fmla="*/ 166625117 h 2752"/>
                <a:gd name="T26" fmla="*/ 2147483646 w 4960"/>
                <a:gd name="T27" fmla="*/ 192934791 h 2752"/>
                <a:gd name="T28" fmla="*/ 2147483646 w 4960"/>
                <a:gd name="T29" fmla="*/ 213397334 h 2752"/>
                <a:gd name="T30" fmla="*/ 2147483646 w 4960"/>
                <a:gd name="T31" fmla="*/ 230936311 h 2752"/>
                <a:gd name="T32" fmla="*/ 2147483646 w 4960"/>
                <a:gd name="T33" fmla="*/ 242629365 h 2752"/>
                <a:gd name="T34" fmla="*/ 2147483646 w 4960"/>
                <a:gd name="T35" fmla="*/ 251400063 h 2752"/>
                <a:gd name="T36" fmla="*/ 2147483646 w 4960"/>
                <a:gd name="T37" fmla="*/ 254322419 h 2752"/>
                <a:gd name="T38" fmla="*/ 2147483646 w 4960"/>
                <a:gd name="T39" fmla="*/ 254322419 h 2752"/>
                <a:gd name="T40" fmla="*/ 2147483646 w 4960"/>
                <a:gd name="T41" fmla="*/ 254322419 h 2752"/>
                <a:gd name="T42" fmla="*/ 2147483646 w 4960"/>
                <a:gd name="T43" fmla="*/ 248476497 h 2752"/>
                <a:gd name="T44" fmla="*/ 2147483646 w 4960"/>
                <a:gd name="T45" fmla="*/ 239707008 h 2752"/>
                <a:gd name="T46" fmla="*/ 2147483646 w 4960"/>
                <a:gd name="T47" fmla="*/ 228013954 h 2752"/>
                <a:gd name="T48" fmla="*/ 2147483646 w 4960"/>
                <a:gd name="T49" fmla="*/ 216320900 h 2752"/>
                <a:gd name="T50" fmla="*/ 2060410633 w 4960"/>
                <a:gd name="T51" fmla="*/ 201704280 h 2752"/>
                <a:gd name="T52" fmla="*/ 1817837874 w 4960"/>
                <a:gd name="T53" fmla="*/ 187087660 h 2752"/>
                <a:gd name="T54" fmla="*/ 1589877117 w 4960"/>
                <a:gd name="T55" fmla="*/ 169548683 h 2752"/>
                <a:gd name="T56" fmla="*/ 1370685011 w 4960"/>
                <a:gd name="T57" fmla="*/ 152008497 h 2752"/>
                <a:gd name="T58" fmla="*/ 976138011 w 4960"/>
                <a:gd name="T59" fmla="*/ 114006977 h 2752"/>
                <a:gd name="T60" fmla="*/ 640042642 w 4960"/>
                <a:gd name="T61" fmla="*/ 78927814 h 2752"/>
                <a:gd name="T62" fmla="*/ 371166347 w 4960"/>
                <a:gd name="T63" fmla="*/ 49695783 h 2752"/>
                <a:gd name="T64" fmla="*/ 169509126 w 4960"/>
                <a:gd name="T65" fmla="*/ 23386109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424F908-77E4-27A7-FF4E-57149DE915BD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AF9C224-CC72-30EF-1818-5991A09C0ED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2329F-99F4-010C-6B62-9B7B3ED2608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F32D2FAB-4486-5C82-8E6F-D58B956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852E6-7831-44ED-9890-CB82A0A0D3D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C5F913DE-20F9-6AC7-E11A-CF5135E9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EC90687-AE86-DCFB-CB2D-3C3FD67E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1DA7232-88A3-46A6-98FA-8EFC0E8DF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07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ACAE1C47-6C47-8C45-10C3-F669E51E1C98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71038B-D8A8-A26B-8F19-438DE21FB82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76F8BD-DC30-1788-8A43-47101FE3792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7A091E-24DF-D50D-6C0C-E9F921F9692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67B27-CDBD-41BD-090E-E39A088BE0B5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836381-1184-5979-9108-1AB904F9D42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CCDD79-7176-77C1-5BFC-4D77C42F908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B25969-A846-41DE-4672-327A084CFB00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4591C5D-A473-8815-9645-500B4F2445AF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1018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1018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81 h 2752"/>
                <a:gd name="T20" fmla="*/ 2147483646 w 4960"/>
                <a:gd name="T21" fmla="*/ 93499818 h 2752"/>
                <a:gd name="T22" fmla="*/ 2147483646 w 4960"/>
                <a:gd name="T23" fmla="*/ 131483213 h 2752"/>
                <a:gd name="T24" fmla="*/ 2147483646 w 4960"/>
                <a:gd name="T25" fmla="*/ 166545645 h 2752"/>
                <a:gd name="T26" fmla="*/ 2147483646 w 4960"/>
                <a:gd name="T27" fmla="*/ 192842771 h 2752"/>
                <a:gd name="T28" fmla="*/ 2147483646 w 4960"/>
                <a:gd name="T29" fmla="*/ 213295554 h 2752"/>
                <a:gd name="T30" fmla="*/ 2147483646 w 4960"/>
                <a:gd name="T31" fmla="*/ 230826166 h 2752"/>
                <a:gd name="T32" fmla="*/ 2147483646 w 4960"/>
                <a:gd name="T33" fmla="*/ 242513643 h 2752"/>
                <a:gd name="T34" fmla="*/ 2147483646 w 4960"/>
                <a:gd name="T35" fmla="*/ 251280158 h 2752"/>
                <a:gd name="T36" fmla="*/ 2147483646 w 4960"/>
                <a:gd name="T37" fmla="*/ 254201121 h 2752"/>
                <a:gd name="T38" fmla="*/ 2147483646 w 4960"/>
                <a:gd name="T39" fmla="*/ 254201121 h 2752"/>
                <a:gd name="T40" fmla="*/ 2147483646 w 4960"/>
                <a:gd name="T41" fmla="*/ 254201121 h 2752"/>
                <a:gd name="T42" fmla="*/ 2147483646 w 4960"/>
                <a:gd name="T43" fmla="*/ 248357986 h 2752"/>
                <a:gd name="T44" fmla="*/ 2147483646 w 4960"/>
                <a:gd name="T45" fmla="*/ 239592680 h 2752"/>
                <a:gd name="T46" fmla="*/ 2147483646 w 4960"/>
                <a:gd name="T47" fmla="*/ 227905203 h 2752"/>
                <a:gd name="T48" fmla="*/ 2147483646 w 4960"/>
                <a:gd name="T49" fmla="*/ 216217726 h 2752"/>
                <a:gd name="T50" fmla="*/ 2060410633 w 4960"/>
                <a:gd name="T51" fmla="*/ 201608077 h 2752"/>
                <a:gd name="T52" fmla="*/ 1817837874 w 4960"/>
                <a:gd name="T53" fmla="*/ 186998428 h 2752"/>
                <a:gd name="T54" fmla="*/ 1589877117 w 4960"/>
                <a:gd name="T55" fmla="*/ 169467817 h 2752"/>
                <a:gd name="T56" fmla="*/ 1370685011 w 4960"/>
                <a:gd name="T57" fmla="*/ 151935996 h 2752"/>
                <a:gd name="T58" fmla="*/ 976138011 w 4960"/>
                <a:gd name="T59" fmla="*/ 113952602 h 2752"/>
                <a:gd name="T60" fmla="*/ 640042642 w 4960"/>
                <a:gd name="T61" fmla="*/ 78890170 h 2752"/>
                <a:gd name="T62" fmla="*/ 371166347 w 4960"/>
                <a:gd name="T63" fmla="*/ 49672081 h 2752"/>
                <a:gd name="T64" fmla="*/ 169509126 w 4960"/>
                <a:gd name="T65" fmla="*/ 2337495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9A95A02-FA24-5DE2-1011-DD2295C127FD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5235D9D-0AD6-3E64-220D-AB644C76090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45F52-267C-2445-3EC3-05E228228615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0362787C-DBCE-B996-EB3C-F6A4097D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9EF41-D300-4EAF-91DF-AC124EE741A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D1266DA-ED22-05B2-89FE-77FA84B2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119E00F-4387-DDD1-D8D9-CAF88B2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EEED19A-020D-4784-A753-2F6E15FF50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1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D035D05C-B781-9172-B25E-9043D3EF8CA3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28FD4-CB08-75D6-CFDA-9AE95518A9E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1DD5B8-614F-53D7-36A7-E7D02726617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41EB7A-1D32-B498-A261-CAFEDA7D35D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C46AA7-BDCD-4819-0E83-138276729AE8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A60646-1F9A-11B7-E0B2-9FF3DD679EC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6AE601-2507-462E-9426-D5133D009B1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8D46E8D0-71CB-E58C-617D-5B5AE947B7D8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DEFFF17A-D44F-803E-DF94-A21695CF84FD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879928459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879928459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92337907 h 2752"/>
                <a:gd name="T20" fmla="*/ 2147483646 w 4960"/>
                <a:gd name="T21" fmla="*/ 173812337 h 2752"/>
                <a:gd name="T22" fmla="*/ 2147483646 w 4960"/>
                <a:gd name="T23" fmla="*/ 244424938 h 2752"/>
                <a:gd name="T24" fmla="*/ 2147483646 w 4960"/>
                <a:gd name="T25" fmla="*/ 309604153 h 2752"/>
                <a:gd name="T26" fmla="*/ 2147483646 w 4960"/>
                <a:gd name="T27" fmla="*/ 358489799 h 2752"/>
                <a:gd name="T28" fmla="*/ 2147483646 w 4960"/>
                <a:gd name="T29" fmla="*/ 396510321 h 2752"/>
                <a:gd name="T30" fmla="*/ 2147483646 w 4960"/>
                <a:gd name="T31" fmla="*/ 429100752 h 2752"/>
                <a:gd name="T32" fmla="*/ 2147483646 w 4960"/>
                <a:gd name="T33" fmla="*/ 450827706 h 2752"/>
                <a:gd name="T34" fmla="*/ 2147483646 w 4960"/>
                <a:gd name="T35" fmla="*/ 467122922 h 2752"/>
                <a:gd name="T36" fmla="*/ 2147483646 w 4960"/>
                <a:gd name="T37" fmla="*/ 472554661 h 2752"/>
                <a:gd name="T38" fmla="*/ 2147483646 w 4960"/>
                <a:gd name="T39" fmla="*/ 472554661 h 2752"/>
                <a:gd name="T40" fmla="*/ 2147483646 w 4960"/>
                <a:gd name="T41" fmla="*/ 472554661 h 2752"/>
                <a:gd name="T42" fmla="*/ 2147483646 w 4960"/>
                <a:gd name="T43" fmla="*/ 461691184 h 2752"/>
                <a:gd name="T44" fmla="*/ 2147483646 w 4960"/>
                <a:gd name="T45" fmla="*/ 445395968 h 2752"/>
                <a:gd name="T46" fmla="*/ 2147483646 w 4960"/>
                <a:gd name="T47" fmla="*/ 423669014 h 2752"/>
                <a:gd name="T48" fmla="*/ 2147483646 w 4960"/>
                <a:gd name="T49" fmla="*/ 401942060 h 2752"/>
                <a:gd name="T50" fmla="*/ 2147483646 w 4960"/>
                <a:gd name="T51" fmla="*/ 374783367 h 2752"/>
                <a:gd name="T52" fmla="*/ 2147483646 w 4960"/>
                <a:gd name="T53" fmla="*/ 347626322 h 2752"/>
                <a:gd name="T54" fmla="*/ 2147483646 w 4960"/>
                <a:gd name="T55" fmla="*/ 315035891 h 2752"/>
                <a:gd name="T56" fmla="*/ 2147483646 w 4960"/>
                <a:gd name="T57" fmla="*/ 282445460 h 2752"/>
                <a:gd name="T58" fmla="*/ 1813834086 w 4960"/>
                <a:gd name="T59" fmla="*/ 211834507 h 2752"/>
                <a:gd name="T60" fmla="*/ 1189310615 w 4960"/>
                <a:gd name="T61" fmla="*/ 146655292 h 2752"/>
                <a:gd name="T62" fmla="*/ 689692168 w 4960"/>
                <a:gd name="T63" fmla="*/ 92337907 h 2752"/>
                <a:gd name="T64" fmla="*/ 314977098 w 4960"/>
                <a:gd name="T65" fmla="*/ 4345390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9823C2EC-1FB5-465D-A59D-91AD6C39517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9F70516-7F5E-C851-1AD4-3C8C2D64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59DCAA5-513B-F692-F0CD-4A444B26C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F6B3-AEA6-DFE0-E41E-91D9982A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84B0BF5C-8CCF-4DCE-83E8-7C972E7F740E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6A09-4943-CAA7-FB74-5597F570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87B5B-B80D-8222-DE8B-045EEBC7A33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E6FF9CA-BFE0-B0A0-BEAA-6BE038E0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13.</a:t>
            </a:r>
            <a:fld id="{EBBE615E-96B9-4EB5-AAD5-C25AE9B906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1" r:id="rId2"/>
    <p:sldLayoutId id="2147484146" r:id="rId3"/>
    <p:sldLayoutId id="2147484142" r:id="rId4"/>
    <p:sldLayoutId id="2147484143" r:id="rId5"/>
    <p:sldLayoutId id="2147484144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  <p:sldLayoutId id="2147484157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2B05-08E6-A4E0-D8FC-7A6E9D00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3021013"/>
            <a:ext cx="7275512" cy="200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 </a:t>
            </a:r>
            <a:r>
              <a:rPr lang="en-US" sz="4000" dirty="0"/>
              <a:t>Computer Networks</a:t>
            </a:r>
            <a:br>
              <a:rPr lang="en-US" sz="4000" dirty="0"/>
            </a:br>
            <a:r>
              <a:rPr lang="en-US" sz="3200" dirty="0"/>
              <a:t>Week:12	 Lecture:19 - 22</a:t>
            </a:r>
            <a:br>
              <a:rPr lang="en-US" sz="3200" dirty="0"/>
            </a:br>
            <a:br>
              <a:rPr lang="en-US" sz="3000" dirty="0"/>
            </a:br>
            <a:r>
              <a:rPr lang="en-US" sz="3300" dirty="0"/>
              <a:t> 	</a:t>
            </a:r>
            <a:br>
              <a:rPr lang="en-US" sz="3300" dirty="0"/>
            </a:br>
            <a:r>
              <a:rPr lang="en-US" sz="3300" dirty="0"/>
              <a:t>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09590-23AD-F7A6-CD1E-93DF8D19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Attique Ur Rehman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7DB6-C31D-032A-8978-FE581172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931CBE1D-0B40-006B-6338-8166C65166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822CF54-06E7-4613-9A30-58A6FEB24AA6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743ECAE0-F5F3-FC42-2277-96019AC1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64A50C41-70C2-4348-746D-51CD7C7D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DC3A3B8-D5BA-40B0-B509-182F00FE8499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90482" name="Rectangle 1042">
            <a:extLst>
              <a:ext uri="{FF2B5EF4-FFF2-40B4-BE49-F238E27FC236}">
                <a16:creationId xmlns:a16="http://schemas.microsoft.com/office/drawing/2014/main" id="{E313F9FE-8F04-B62C-A90E-88319811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924550"/>
            <a:ext cx="8401050" cy="933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0481" name="Rectangle 1041">
            <a:extLst>
              <a:ext uri="{FF2B5EF4-FFF2-40B4-BE49-F238E27FC236}">
                <a16:creationId xmlns:a16="http://schemas.microsoft.com/office/drawing/2014/main" id="{B5069A7A-D291-E0D2-AA9E-375976C4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5105400"/>
            <a:ext cx="8401050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1026">
            <a:extLst>
              <a:ext uri="{FF2B5EF4-FFF2-40B4-BE49-F238E27FC236}">
                <a16:creationId xmlns:a16="http://schemas.microsoft.com/office/drawing/2014/main" id="{C0718C84-531A-35D8-A019-EBDA303C7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/>
              <a:t>Datagram Forwarding</a:t>
            </a:r>
          </a:p>
        </p:txBody>
      </p:sp>
      <p:sp>
        <p:nvSpPr>
          <p:cNvPr id="27654" name="Rectangle 1027">
            <a:extLst>
              <a:ext uri="{FF2B5EF4-FFF2-40B4-BE49-F238E27FC236}">
                <a16:creationId xmlns:a16="http://schemas.microsoft.com/office/drawing/2014/main" id="{FCFB0DC3-E0BB-BBEA-436B-0432CCB0B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476500"/>
            <a:ext cx="8763000" cy="2476500"/>
          </a:xfrm>
          <a:solidFill>
            <a:srgbClr val="FFCC99"/>
          </a:solidFill>
          <a:ln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Network #			Netmask			Next hop / 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18.0.0.0		     		255.0.0.0			       	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128.32.0.0			255.255.0.0			   	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0.0.0.0		      	  0.0.0.0			           3</a:t>
            </a:r>
          </a:p>
        </p:txBody>
      </p:sp>
      <p:sp>
        <p:nvSpPr>
          <p:cNvPr id="190468" name="Text Box 1028">
            <a:extLst>
              <a:ext uri="{FF2B5EF4-FFF2-40B4-BE49-F238E27FC236}">
                <a16:creationId xmlns:a16="http://schemas.microsoft.com/office/drawing/2014/main" id="{34E02A5D-B99E-EF04-674E-2F36E3514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5257800"/>
            <a:ext cx="24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dest: 18.26.10.0</a:t>
            </a:r>
          </a:p>
        </p:txBody>
      </p:sp>
      <p:sp>
        <p:nvSpPr>
          <p:cNvPr id="190469" name="Text Box 1029">
            <a:extLst>
              <a:ext uri="{FF2B5EF4-FFF2-40B4-BE49-F238E27FC236}">
                <a16:creationId xmlns:a16="http://schemas.microsoft.com/office/drawing/2014/main" id="{3BC3933F-5974-6B27-3977-9AFC2F68E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5257800"/>
            <a:ext cx="304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mask with 255.0.0.0</a:t>
            </a:r>
          </a:p>
        </p:txBody>
      </p:sp>
      <p:sp>
        <p:nvSpPr>
          <p:cNvPr id="190472" name="Text Box 1032">
            <a:extLst>
              <a:ext uri="{FF2B5EF4-FFF2-40B4-BE49-F238E27FC236}">
                <a16:creationId xmlns:a16="http://schemas.microsoft.com/office/drawing/2014/main" id="{8ED0C2E7-FA16-4CEF-2B39-0B4321F49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257800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matched! send to port 1</a:t>
            </a:r>
          </a:p>
        </p:txBody>
      </p:sp>
      <p:sp>
        <p:nvSpPr>
          <p:cNvPr id="190473" name="Text Box 1033">
            <a:extLst>
              <a:ext uri="{FF2B5EF4-FFF2-40B4-BE49-F238E27FC236}">
                <a16:creationId xmlns:a16="http://schemas.microsoft.com/office/drawing/2014/main" id="{69F7BE1D-932A-2A94-CBCE-FEE44F6D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6248400"/>
            <a:ext cx="24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dest: 128.16.14.0</a:t>
            </a:r>
          </a:p>
        </p:txBody>
      </p:sp>
      <p:sp>
        <p:nvSpPr>
          <p:cNvPr id="190474" name="Text Box 1034">
            <a:extLst>
              <a:ext uri="{FF2B5EF4-FFF2-40B4-BE49-F238E27FC236}">
                <a16:creationId xmlns:a16="http://schemas.microsoft.com/office/drawing/2014/main" id="{6E55AA41-7C56-F821-561A-FF7469CEB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5791200"/>
            <a:ext cx="304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mask with 255.0.0.0</a:t>
            </a:r>
          </a:p>
        </p:txBody>
      </p:sp>
      <p:sp>
        <p:nvSpPr>
          <p:cNvPr id="190475" name="Text Box 1035">
            <a:extLst>
              <a:ext uri="{FF2B5EF4-FFF2-40B4-BE49-F238E27FC236}">
                <a16:creationId xmlns:a16="http://schemas.microsoft.com/office/drawing/2014/main" id="{01A3BEE6-F02F-8D97-04C9-5F85D8F56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867400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not matched</a:t>
            </a:r>
          </a:p>
        </p:txBody>
      </p:sp>
      <p:sp>
        <p:nvSpPr>
          <p:cNvPr id="190477" name="Text Box 1037">
            <a:extLst>
              <a:ext uri="{FF2B5EF4-FFF2-40B4-BE49-F238E27FC236}">
                <a16:creationId xmlns:a16="http://schemas.microsoft.com/office/drawing/2014/main" id="{0E2C6510-3577-E8C8-CD5D-7FBC41A8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6096000"/>
            <a:ext cx="304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mask with 255.255.0.0</a:t>
            </a:r>
          </a:p>
        </p:txBody>
      </p:sp>
      <p:sp>
        <p:nvSpPr>
          <p:cNvPr id="190478" name="Text Box 1038">
            <a:extLst>
              <a:ext uri="{FF2B5EF4-FFF2-40B4-BE49-F238E27FC236}">
                <a16:creationId xmlns:a16="http://schemas.microsoft.com/office/drawing/2014/main" id="{D5B13ED8-5D4C-65E9-1769-74C90B7A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096000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not matched</a:t>
            </a:r>
          </a:p>
        </p:txBody>
      </p:sp>
      <p:sp>
        <p:nvSpPr>
          <p:cNvPr id="190479" name="Text Box 1039">
            <a:extLst>
              <a:ext uri="{FF2B5EF4-FFF2-40B4-BE49-F238E27FC236}">
                <a16:creationId xmlns:a16="http://schemas.microsoft.com/office/drawing/2014/main" id="{B269C27F-55B1-C496-A0B4-2BBF1C48E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6400800"/>
            <a:ext cx="304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mask with 0.0.0.0</a:t>
            </a:r>
          </a:p>
        </p:txBody>
      </p:sp>
      <p:sp>
        <p:nvSpPr>
          <p:cNvPr id="190480" name="Text Box 1040">
            <a:extLst>
              <a:ext uri="{FF2B5EF4-FFF2-40B4-BE49-F238E27FC236}">
                <a16:creationId xmlns:a16="http://schemas.microsoft.com/office/drawing/2014/main" id="{E35A49EE-E0E6-AAF2-93F4-DE28FFEDB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400800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matched! send to port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2" grpId="0" animBg="1"/>
      <p:bldP spid="190481" grpId="0" animBg="1"/>
      <p:bldP spid="190468" grpId="0" autoUpdateAnimBg="0"/>
      <p:bldP spid="190469" grpId="0" autoUpdateAnimBg="0"/>
      <p:bldP spid="190472" grpId="0" autoUpdateAnimBg="0"/>
      <p:bldP spid="190473" grpId="0" autoUpdateAnimBg="0"/>
      <p:bldP spid="190474" grpId="0" autoUpdateAnimBg="0"/>
      <p:bldP spid="190475" grpId="0" autoUpdateAnimBg="0"/>
      <p:bldP spid="190477" grpId="0" autoUpdateAnimBg="0"/>
      <p:bldP spid="190478" grpId="0" autoUpdateAnimBg="0"/>
      <p:bldP spid="190479" grpId="0" autoUpdateAnimBg="0"/>
      <p:bldP spid="1904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BCA5C1EF-E8FA-49B1-1634-B5596D10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B79C3EE-A04F-4C1F-8D9F-F49987CEA06C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9FC2292-5D55-E4A4-6AA9-AA654FF0A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Datagram Forwarding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D30E35B-713C-57A5-26C5-FCF8D92CB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420938"/>
            <a:ext cx="8369300" cy="4056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Every datagram contains destination’s address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Network</a:t>
            </a:r>
            <a:r>
              <a:rPr lang="en-US" altLang="en-US" sz="2400"/>
              <a:t> portion of address is compared with pairs in the forwarding table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If directly connected to destination network, then forward to host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If not directly connected to destination network, then forward to some (default) router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 both the cases (sending directly or indirectly to host), use Address Resolution Protocol </a:t>
            </a:r>
            <a:r>
              <a:rPr lang="en-US" altLang="en-US" sz="2400" b="1">
                <a:solidFill>
                  <a:srgbClr val="CC0000"/>
                </a:solidFill>
              </a:rPr>
              <a:t>(ARP)</a:t>
            </a:r>
            <a:r>
              <a:rPr lang="en-US" altLang="en-US" sz="2400"/>
              <a:t> to pass to physical 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EBA1EFE-36F7-EA31-09A8-8456A3DF74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14475"/>
            <a:ext cx="7772400" cy="1143000"/>
          </a:xfrm>
        </p:spPr>
        <p:txBody>
          <a:bodyPr/>
          <a:lstStyle/>
          <a:p>
            <a:r>
              <a:rPr lang="en-US" altLang="en-US" sz="5400"/>
              <a:t>Routing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EB561B2-D83A-1C25-F649-BF2E69623C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79800"/>
            <a:ext cx="6400800" cy="2159000"/>
          </a:xfrm>
        </p:spPr>
        <p:txBody>
          <a:bodyPr/>
          <a:lstStyle/>
          <a:p>
            <a:pPr>
              <a:defRPr/>
            </a:pPr>
            <a:r>
              <a:rPr lang="en-US"/>
              <a:t>How do routers acquire information in their forwarding tables ?</a:t>
            </a:r>
            <a:endParaRPr lang="en-US" sz="2400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Algorithms</a:t>
            </a:r>
          </a:p>
          <a:p>
            <a:pPr lvl="1">
              <a:defRPr/>
            </a:pPr>
            <a:r>
              <a:rPr lang="en-US"/>
              <a:t>Scalability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E4B7CCCA-0B61-46DD-C5CA-36375703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7465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0832982-A49A-4488-95F5-8FE67AE4EC56}" type="slidenum">
              <a:rPr lang="en-US" altLang="en-US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4AE1315-4C65-CA44-8644-A59113D03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762000"/>
            <a:ext cx="6345237" cy="709613"/>
          </a:xfrm>
        </p:spPr>
        <p:txBody>
          <a:bodyPr/>
          <a:lstStyle/>
          <a:p>
            <a:r>
              <a:rPr lang="en-US" altLang="en-US"/>
              <a:t>Routing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81BA16C-4D12-7D9D-4C82-C12EEF9ED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684838"/>
            <a:ext cx="8839200" cy="1173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stranger appears and asks “Airport ”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Which way do you point ?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B594F8E-334C-0537-75C8-C78BD600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3725863"/>
            <a:ext cx="377825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7676005-2FD3-936E-7D05-3E9FFD5C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592388"/>
            <a:ext cx="377825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E3622C4-A4F6-1FFF-3B22-0D0845E0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5076825"/>
            <a:ext cx="377825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5E51F6E6-8533-413F-1BD2-615A89B5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2393950"/>
            <a:ext cx="377825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0B5FEF64-05A3-10A1-7E33-5A1E92190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746500"/>
            <a:ext cx="377825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4C25DBF2-F83D-F97E-539A-E5CDB502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706813"/>
            <a:ext cx="377825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E56A9228-89D9-799C-FE9B-6939333B1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1700" y="2751138"/>
            <a:ext cx="138113" cy="954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8B887D2-7202-ACC4-CE3F-1221441E4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78238" y="2949575"/>
            <a:ext cx="814387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B51E774E-8C47-D126-5D0A-0F690AF85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2571750"/>
            <a:ext cx="914400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A5F7822D-4B50-2D8B-CE86-594773BF2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9788" y="3924300"/>
            <a:ext cx="1112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D3297F09-61F0-4676-4D93-68FF5641D0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949575"/>
            <a:ext cx="31750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78B1DA97-BBCE-1A5F-6AE9-07FEFD26C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83050"/>
            <a:ext cx="973138" cy="115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84EF3836-55EE-F3F5-BA73-A1F9D8D9D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4200" y="4062413"/>
            <a:ext cx="258763" cy="101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8CA0BCB1-24CC-79DC-99D9-93E8BE65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3903663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0CCB0E10-10FB-50AC-AF8B-AE55C860C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71750"/>
            <a:ext cx="954088" cy="1173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32D8B6A1-6FE3-3C75-630D-B109DB8D9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3651250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Lahore/ Shahdara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0DC72E9B-60F8-65D7-BAEE-6B28F6990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5075238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Airport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86A7AC61-1126-1006-B0DC-91B77DB6E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2530475"/>
            <a:ext cx="1474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Babo sabo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D05F26DE-EBB0-BE14-2FA3-E60E8830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212975"/>
            <a:ext cx="107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Thokar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6786EFB7-BCC8-7E91-B7BD-05600612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3543300"/>
            <a:ext cx="16811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Wapda Town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986D4888-21B8-EC5C-C357-804B087F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4017963"/>
            <a:ext cx="1304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Kalma Chowk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E8BB042B-603E-803C-8F0B-C16DB129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8CFCBAA-ED58-47F9-9219-D622381E38C2}" type="slidenum">
              <a:rPr lang="en-US" altLang="en-US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78686C7-7116-7F46-2611-34417D324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r>
              <a:rPr lang="en-US" altLang="en-US"/>
              <a:t>What is Routing ?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CE20C65-929F-8B8E-A135-A63A05631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763000" cy="4343400"/>
          </a:xfrm>
        </p:spPr>
        <p:txBody>
          <a:bodyPr/>
          <a:lstStyle/>
          <a:p>
            <a:r>
              <a:rPr lang="en-US" altLang="en-US" sz="2400"/>
              <a:t>Definition: task of </a:t>
            </a:r>
            <a:r>
              <a:rPr lang="en-US" altLang="en-US" sz="2400" b="1">
                <a:solidFill>
                  <a:srgbClr val="CC0000"/>
                </a:solidFill>
              </a:rPr>
              <a:t>constructing</a:t>
            </a:r>
            <a:r>
              <a:rPr lang="en-US" altLang="en-US" sz="2400"/>
              <a:t> and </a:t>
            </a:r>
            <a:r>
              <a:rPr lang="en-US" altLang="en-US" sz="2400" b="1">
                <a:solidFill>
                  <a:srgbClr val="CC0000"/>
                </a:solidFill>
              </a:rPr>
              <a:t>maintaining</a:t>
            </a:r>
            <a:r>
              <a:rPr lang="en-US" altLang="en-US" sz="2400"/>
              <a:t> forwarding information (in hosts or in switches)</a:t>
            </a:r>
          </a:p>
          <a:p>
            <a:r>
              <a:rPr lang="en-US" altLang="en-US" sz="2400"/>
              <a:t>Goals for routing</a:t>
            </a:r>
          </a:p>
          <a:p>
            <a:pPr lvl="1"/>
            <a:r>
              <a:rPr lang="en-US" altLang="en-US"/>
              <a:t>Capture notion of “</a:t>
            </a:r>
            <a:r>
              <a:rPr lang="en-US" altLang="en-US" b="1">
                <a:solidFill>
                  <a:srgbClr val="CC0000"/>
                </a:solidFill>
              </a:rPr>
              <a:t>best</a:t>
            </a:r>
            <a:r>
              <a:rPr lang="en-US" altLang="en-US"/>
              <a:t>” routes</a:t>
            </a:r>
          </a:p>
          <a:p>
            <a:pPr lvl="1"/>
            <a:r>
              <a:rPr lang="en-US" altLang="en-US"/>
              <a:t>Propagate changes effectively</a:t>
            </a:r>
          </a:p>
          <a:p>
            <a:pPr lvl="1"/>
            <a:r>
              <a:rPr lang="en-US" altLang="en-US"/>
              <a:t>Require limited </a:t>
            </a:r>
            <a:r>
              <a:rPr lang="en-US" altLang="en-US" b="1">
                <a:solidFill>
                  <a:srgbClr val="CC0000"/>
                </a:solidFill>
              </a:rPr>
              <a:t>information exchange</a:t>
            </a:r>
          </a:p>
          <a:p>
            <a:pPr lvl="1"/>
            <a:r>
              <a:rPr lang="en-US" altLang="en-US"/>
              <a:t>Admit efficient implementation</a:t>
            </a:r>
          </a:p>
          <a:p>
            <a:r>
              <a:rPr lang="en-US" altLang="en-US" sz="2400"/>
              <a:t>Important notion: graph representation of network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EE034CB5-8F83-BB85-E43A-34A5B653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F20DE73-DBFA-434D-93E8-F03ADC290386}" type="slidenum">
              <a:rPr lang="en-US" altLang="en-US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7B6B5FB-7296-8E30-6646-B9D06879B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Forwarding vs Routing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6AB93FA-935D-9FDF-497B-5AD65B806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" y="2362200"/>
            <a:ext cx="8324850" cy="4240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Forwarding: to </a:t>
            </a:r>
            <a:r>
              <a:rPr lang="en-US" altLang="en-US" sz="2400" b="1">
                <a:solidFill>
                  <a:srgbClr val="CC0000"/>
                </a:solidFill>
              </a:rPr>
              <a:t>select</a:t>
            </a:r>
            <a:r>
              <a:rPr lang="en-US" altLang="en-US" sz="2400"/>
              <a:t> an output port based on destination address and routing table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Routing: process by which routing table is </a:t>
            </a:r>
            <a:r>
              <a:rPr lang="en-US" altLang="en-US" sz="2400" b="1">
                <a:solidFill>
                  <a:srgbClr val="CC0000"/>
                </a:solidFill>
              </a:rPr>
              <a:t>built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Forwarding table: enough information to accomplish the forwarding function; optimized for </a:t>
            </a:r>
            <a:r>
              <a:rPr lang="en-US" altLang="en-US" sz="2400" b="1">
                <a:solidFill>
                  <a:srgbClr val="CC0000"/>
                </a:solidFill>
              </a:rPr>
              <a:t>forwarding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Routing table: built by routing algorithms to build forwarding table; optimized for </a:t>
            </a:r>
            <a:r>
              <a:rPr lang="en-US" altLang="en-US" sz="2400" b="1">
                <a:solidFill>
                  <a:srgbClr val="CC0000"/>
                </a:solidFill>
              </a:rPr>
              <a:t>topology</a:t>
            </a:r>
            <a:r>
              <a:rPr lang="en-US" altLang="en-US" sz="2400"/>
              <a:t> changes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Routing Table: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Network # (10) - Next hop (171.69.245.10)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Forwarding Table: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Network # (10) - interface (if0) - MAC (8:0:2b:e4:b:1:2)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2C53E58F-54C6-74C3-E60E-66292C7F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E35A7AF-A9BF-4DE1-BCCA-DEE9366DAFA3}" type="slidenum">
              <a:rPr lang="en-US" altLang="en-US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3A5110D-BD6E-65A0-B986-345A8DE84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Routing Overview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FEEBB25-F17F-CC92-093C-A3A95CA26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3" y="2098675"/>
            <a:ext cx="8504237" cy="4225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Hierarchical routing infrastructure defines routing domains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Where all routers are under same administrative control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Network as a Graph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Nodes are routers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Edges are links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Each link has a </a:t>
            </a:r>
            <a:r>
              <a:rPr lang="en-US" altLang="en-US" i="1"/>
              <a:t>cost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400"/>
              <a:t>Problem: Find lowest cost path between two nodes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Maintain information about each link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Static: topology changes are not incorporated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Dynamic (or distributed): complex algorithms</a:t>
            </a:r>
          </a:p>
        </p:txBody>
      </p:sp>
      <p:pic>
        <p:nvPicPr>
          <p:cNvPr id="48133" name="Picture 4" descr="PE04F13">
            <a:extLst>
              <a:ext uri="{FF2B5EF4-FFF2-40B4-BE49-F238E27FC236}">
                <a16:creationId xmlns:a16="http://schemas.microsoft.com/office/drawing/2014/main" id="{75C9894C-25C5-061E-44C2-55102B13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3111500"/>
            <a:ext cx="365442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B1E3928B-B2FC-BFC7-2060-C67CE966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F40D582-E10F-4634-9599-FE185627583C}" type="slidenum">
              <a:rPr lang="en-US" altLang="en-US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9155" name="Rectangle 1026">
            <a:extLst>
              <a:ext uri="{FF2B5EF4-FFF2-40B4-BE49-F238E27FC236}">
                <a16:creationId xmlns:a16="http://schemas.microsoft.com/office/drawing/2014/main" id="{97A9E4F7-475B-159D-4190-CDE6CBB2A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Ideal Approach to Routing</a:t>
            </a:r>
          </a:p>
        </p:txBody>
      </p:sp>
      <p:sp>
        <p:nvSpPr>
          <p:cNvPr id="49156" name="Rectangle 1027">
            <a:extLst>
              <a:ext uri="{FF2B5EF4-FFF2-40B4-BE49-F238E27FC236}">
                <a16:creationId xmlns:a16="http://schemas.microsoft.com/office/drawing/2014/main" id="{5F519EF2-C31E-A596-4963-72D8D77B5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439150" cy="4267200"/>
          </a:xfrm>
        </p:spPr>
        <p:txBody>
          <a:bodyPr/>
          <a:lstStyle/>
          <a:p>
            <a:r>
              <a:rPr lang="en-US" altLang="en-US" sz="2400">
                <a:cs typeface="Times New Roman" panose="02020603050405020304" pitchFamily="18" charset="0"/>
              </a:rPr>
              <a:t>Maintain information about each link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For each direction: </a:t>
            </a:r>
            <a:r>
              <a:rPr lang="en-US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bandwidth</a:t>
            </a:r>
            <a:r>
              <a:rPr lang="en-US" altLang="en-US"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latency</a:t>
            </a:r>
            <a:r>
              <a:rPr lang="en-US" altLang="en-US">
                <a:cs typeface="Times New Roman" panose="02020603050405020304" pitchFamily="18" charset="0"/>
              </a:rPr>
              <a:t> and </a:t>
            </a:r>
            <a:r>
              <a:rPr lang="en-US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queuing delay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Calculate </a:t>
            </a:r>
            <a:r>
              <a:rPr lang="en-US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fastest</a:t>
            </a:r>
            <a:r>
              <a:rPr lang="en-US" altLang="en-US" sz="2400">
                <a:cs typeface="Times New Roman" panose="02020603050405020304" pitchFamily="18" charset="0"/>
              </a:rPr>
              <a:t> path between each directed pair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Function of packet size</a:t>
            </a:r>
          </a:p>
        </p:txBody>
      </p:sp>
      <p:pic>
        <p:nvPicPr>
          <p:cNvPr id="49157" name="Picture 1028" descr="PE04F13">
            <a:extLst>
              <a:ext uri="{FF2B5EF4-FFF2-40B4-BE49-F238E27FC236}">
                <a16:creationId xmlns:a16="http://schemas.microsoft.com/office/drawing/2014/main" id="{08D801F5-46AE-0B04-0F88-F2ED6388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4487863"/>
            <a:ext cx="365442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36AEED35-4357-7659-609B-C482103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CD5723D-808C-4F90-81F6-887D2C67B195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0004F17-5213-AD6A-2DB4-E69FCAF6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84188"/>
            <a:ext cx="7772400" cy="963612"/>
          </a:xfrm>
        </p:spPr>
        <p:txBody>
          <a:bodyPr/>
          <a:lstStyle/>
          <a:p>
            <a:r>
              <a:rPr lang="en-US" altLang="en-US"/>
              <a:t>Problem with Ideal Routing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3F1FFB0-F917-76C2-826D-AAF385772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542338" cy="4154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Unbounded</a:t>
            </a:r>
            <a:r>
              <a:rPr lang="en-US" altLang="en-US" sz="2400"/>
              <a:t> amount of information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Queuing delay can change rapidly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Graph connectivity changes, too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Solution: </a:t>
            </a:r>
            <a:r>
              <a:rPr lang="en-US" altLang="en-US" sz="2400" b="1">
                <a:solidFill>
                  <a:srgbClr val="CC0000"/>
                </a:solidFill>
              </a:rPr>
              <a:t>Dynamic</a:t>
            </a:r>
            <a:r>
              <a:rPr lang="en-US" altLang="en-US" sz="2400"/>
              <a:t>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Periodically recalculate routes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Distributed</a:t>
            </a:r>
            <a:r>
              <a:rPr lang="en-US" altLang="en-US"/>
              <a:t> algorithm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No single point-of-failure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Reduced computation per node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Abstract “</a:t>
            </a:r>
            <a:r>
              <a:rPr lang="en-US" altLang="en-US" b="1">
                <a:solidFill>
                  <a:srgbClr val="CC0000"/>
                </a:solidFill>
              </a:rPr>
              <a:t>distance</a:t>
            </a:r>
            <a:r>
              <a:rPr lang="en-US" altLang="en-US"/>
              <a:t>” metric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Combines many factors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ECB2C164-7161-16D1-CF5D-4CE3AA9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E7EDB27-AF37-4EC5-B63A-AA4FEEE36EF1}" type="slidenum">
              <a:rPr lang="en-US" altLang="en-US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CF7FF0B-8B24-695C-4F0C-231156BF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23925"/>
          </a:xfrm>
        </p:spPr>
        <p:txBody>
          <a:bodyPr/>
          <a:lstStyle/>
          <a:p>
            <a:r>
              <a:rPr lang="en-US" altLang="en-US"/>
              <a:t>Routing Outline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AC4637D-D58B-7B1A-E312-9E8912673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Algorithms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Static shortest path algorithms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Bellman-Ford</a:t>
            </a:r>
            <a:r>
              <a:rPr lang="en-US" altLang="en-US"/>
              <a:t>—all pairs shortest paths to destination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Dijkstra’s</a:t>
            </a:r>
            <a:r>
              <a:rPr lang="en-US" altLang="en-US"/>
              <a:t> algorithm—single source shortest path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Distributed, dynamic routing algorithms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Distance vector</a:t>
            </a:r>
            <a:r>
              <a:rPr lang="en-US" altLang="en-US"/>
              <a:t> routing (based on Bellman-Ford)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Link state</a:t>
            </a:r>
            <a:r>
              <a:rPr lang="en-US" altLang="en-US"/>
              <a:t> routing (Dijkstra’s algorithm at each node)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Metrics (from ARPANET, with informative names)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Original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Revised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258FBA8-6CCA-1E56-4166-31110D7ED2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362200"/>
            <a:ext cx="8001000" cy="2057400"/>
          </a:xfrm>
          <a:noFill/>
        </p:spPr>
        <p:txBody>
          <a:bodyPr/>
          <a:lstStyle/>
          <a:p>
            <a:pPr algn="ctr" eaLnBrk="1" hangingPunct="1"/>
            <a:r>
              <a:rPr lang="en-GB" altLang="en-US">
                <a:latin typeface="Times New Roman" panose="02020603050405020304" pitchFamily="18" charset="0"/>
              </a:rPr>
              <a:t>Internetworking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B780D67A-8A4E-C2B0-7703-78E7440F19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F220C1-471C-42DE-AAB3-B22B14244CAE}" type="datetime1">
              <a:rPr lang="en-US" altLang="en-US" sz="14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03-Jul-22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846A986F-1A35-0124-BB0B-F2A5AB4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1ABE0C3-FDFE-47B8-9DC4-DAE133C65765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D22503BA-B5E6-2BCF-2B55-8307B05A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46875AE-1898-4CFF-A426-1B6977D0602A}" type="slidenum">
              <a:rPr lang="en-US" altLang="en-US">
                <a:solidFill>
                  <a:schemeClr val="bg1"/>
                </a:solidFill>
              </a:rPr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F61ECA0-37C6-8652-419B-1D04FA158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BF26BB3-1BB7-304B-95C9-2EF10DBEB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2286000"/>
            <a:ext cx="8791575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Static, centralized algorithm, (local iterations/dest)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Requires</a:t>
            </a:r>
            <a:r>
              <a:rPr lang="en-US" altLang="en-US" sz="2400"/>
              <a:t>: directed graph with edge weights (costs)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Calculates</a:t>
            </a:r>
            <a:r>
              <a:rPr lang="en-US" altLang="en-US" sz="2400"/>
              <a:t>: shortest paths for all directed pairs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Check use of each node as successor in all paths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every node 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each directed pair (B,C)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is the path B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 </a:t>
            </a:r>
            <a:r>
              <a:rPr lang="en-US" altLang="en-US">
                <a:sym typeface="Wingdings" panose="05000000000000000000" pitchFamily="2" charset="2"/>
              </a:rPr>
              <a:t> …</a:t>
            </a:r>
            <a:r>
              <a:rPr lang="en-US" altLang="en-US"/>
              <a:t>C better than B .C ?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is cost B</a:t>
            </a:r>
            <a:r>
              <a:rPr lang="en-US" altLang="en-US">
                <a:sym typeface="Wingdings" panose="05000000000000000000" pitchFamily="2" charset="2"/>
              </a:rPr>
              <a:t>Ndest smaller than previously known ?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For N nodes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an NxN matrix of </a:t>
            </a:r>
            <a:r>
              <a:rPr lang="en-US" altLang="en-US" b="1"/>
              <a:t>(distance, successor)</a:t>
            </a:r>
            <a:r>
              <a:rPr lang="en-US" altLang="en-US"/>
              <a:t> values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BA97B916-787C-68C3-CC11-A65CA510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2286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6F60A46-0B38-40F0-87D1-DCE9D704A4F8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251" name="Rectangle 1026">
            <a:extLst>
              <a:ext uri="{FF2B5EF4-FFF2-40B4-BE49-F238E27FC236}">
                <a16:creationId xmlns:a16="http://schemas.microsoft.com/office/drawing/2014/main" id="{B2E7EF43-3FC5-CC02-CE6C-8628BE3E8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17525"/>
            <a:ext cx="7772400" cy="625475"/>
          </a:xfrm>
        </p:spPr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53252" name="Rectangle 1027">
            <a:extLst>
              <a:ext uri="{FF2B5EF4-FFF2-40B4-BE49-F238E27FC236}">
                <a16:creationId xmlns:a16="http://schemas.microsoft.com/office/drawing/2014/main" id="{00188B88-E405-A3F6-99F8-F997F99E8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27738"/>
            <a:ext cx="9144000" cy="754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After </a:t>
            </a:r>
            <a:r>
              <a:rPr lang="en-US" altLang="en-US" sz="2400" i="1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</a:rPr>
              <a:t> iterations, nodes at distance </a:t>
            </a:r>
            <a:r>
              <a:rPr lang="en-US" altLang="en-US" sz="2400" i="1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</a:rPr>
              <a:t> hops along the shortest path have correct information</a:t>
            </a:r>
          </a:p>
        </p:txBody>
      </p:sp>
      <p:sp>
        <p:nvSpPr>
          <p:cNvPr id="53253" name="Rectangle 1028">
            <a:extLst>
              <a:ext uri="{FF2B5EF4-FFF2-40B4-BE49-F238E27FC236}">
                <a16:creationId xmlns:a16="http://schemas.microsoft.com/office/drawing/2014/main" id="{C16F7C13-3412-6383-A590-72CCD50F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619250"/>
            <a:ext cx="1968500" cy="18303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3254" name="Rectangle 1029">
            <a:extLst>
              <a:ext uri="{FF2B5EF4-FFF2-40B4-BE49-F238E27FC236}">
                <a16:creationId xmlns:a16="http://schemas.microsoft.com/office/drawing/2014/main" id="{C9AE6988-46BD-3D2F-9455-F952DC47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1619250"/>
            <a:ext cx="1968500" cy="18303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5" name="Rectangle 1030">
            <a:extLst>
              <a:ext uri="{FF2B5EF4-FFF2-40B4-BE49-F238E27FC236}">
                <a16:creationId xmlns:a16="http://schemas.microsoft.com/office/drawing/2014/main" id="{78790E16-722C-5642-A16D-3B7AD23C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1619250"/>
            <a:ext cx="1968500" cy="18303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6" name="Rectangle 1031">
            <a:extLst>
              <a:ext uri="{FF2B5EF4-FFF2-40B4-BE49-F238E27FC236}">
                <a16:creationId xmlns:a16="http://schemas.microsoft.com/office/drawing/2014/main" id="{F969FE0A-999F-3DD0-9621-DF7B990E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210050"/>
            <a:ext cx="1968500" cy="18303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7" name="Rectangle 1032">
            <a:extLst>
              <a:ext uri="{FF2B5EF4-FFF2-40B4-BE49-F238E27FC236}">
                <a16:creationId xmlns:a16="http://schemas.microsoft.com/office/drawing/2014/main" id="{CE597879-7D69-5A05-C1FD-5A8C26C5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4210050"/>
            <a:ext cx="1968500" cy="18303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8" name="Rectangle 1033">
            <a:extLst>
              <a:ext uri="{FF2B5EF4-FFF2-40B4-BE49-F238E27FC236}">
                <a16:creationId xmlns:a16="http://schemas.microsoft.com/office/drawing/2014/main" id="{EFE9802B-81BE-E232-7604-733D33F4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4210050"/>
            <a:ext cx="1968500" cy="18303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9" name="Line 1034">
            <a:extLst>
              <a:ext uri="{FF2B5EF4-FFF2-40B4-BE49-F238E27FC236}">
                <a16:creationId xmlns:a16="http://schemas.microsoft.com/office/drawing/2014/main" id="{7D5416C7-5AF2-CC4F-3DDC-C326B61B7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2530475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035">
            <a:extLst>
              <a:ext uri="{FF2B5EF4-FFF2-40B4-BE49-F238E27FC236}">
                <a16:creationId xmlns:a16="http://schemas.microsoft.com/office/drawing/2014/main" id="{B9A356B3-197D-69A0-98D8-1817F77D9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2530475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036">
            <a:extLst>
              <a:ext uri="{FF2B5EF4-FFF2-40B4-BE49-F238E27FC236}">
                <a16:creationId xmlns:a16="http://schemas.microsoft.com/office/drawing/2014/main" id="{99CC1909-922B-B62F-AD02-481AE9B78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5121275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037">
            <a:extLst>
              <a:ext uri="{FF2B5EF4-FFF2-40B4-BE49-F238E27FC236}">
                <a16:creationId xmlns:a16="http://schemas.microsoft.com/office/drawing/2014/main" id="{46CAD8AF-D109-6365-ADCA-BE5BACC68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5122863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038">
            <a:extLst>
              <a:ext uri="{FF2B5EF4-FFF2-40B4-BE49-F238E27FC236}">
                <a16:creationId xmlns:a16="http://schemas.microsoft.com/office/drawing/2014/main" id="{3A5C83B4-45C9-9D11-B523-AE67170B1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3825" y="34448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039">
            <a:extLst>
              <a:ext uri="{FF2B5EF4-FFF2-40B4-BE49-F238E27FC236}">
                <a16:creationId xmlns:a16="http://schemas.microsoft.com/office/drawing/2014/main" id="{72546176-7616-E613-23E7-09077A067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0413" y="34432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040">
            <a:extLst>
              <a:ext uri="{FF2B5EF4-FFF2-40B4-BE49-F238E27FC236}">
                <a16:creationId xmlns:a16="http://schemas.microsoft.com/office/drawing/2014/main" id="{03896F8C-7636-07FD-BC81-231C7ACE6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8588" y="34448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041">
            <a:extLst>
              <a:ext uri="{FF2B5EF4-FFF2-40B4-BE49-F238E27FC236}">
                <a16:creationId xmlns:a16="http://schemas.microsoft.com/office/drawing/2014/main" id="{29BA900A-7C48-419D-9947-52003F92E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2101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53267" name="Text Box 1042">
            <a:extLst>
              <a:ext uri="{FF2B5EF4-FFF2-40B4-BE49-F238E27FC236}">
                <a16:creationId xmlns:a16="http://schemas.microsoft.com/office/drawing/2014/main" id="{84E52D68-B2FE-D4D5-3AE7-7A854D97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01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3268" name="Text Box 1043">
            <a:extLst>
              <a:ext uri="{FF2B5EF4-FFF2-40B4-BE49-F238E27FC236}">
                <a16:creationId xmlns:a16="http://schemas.microsoft.com/office/drawing/2014/main" id="{AFBD23FA-64DC-5718-AADE-D62B0DF3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4692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3269" name="Text Box 1044">
            <a:extLst>
              <a:ext uri="{FF2B5EF4-FFF2-40B4-BE49-F238E27FC236}">
                <a16:creationId xmlns:a16="http://schemas.microsoft.com/office/drawing/2014/main" id="{C5F9BE0E-6168-7FDB-6E2F-5FF09FEC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4692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53270" name="Text Box 1045">
            <a:extLst>
              <a:ext uri="{FF2B5EF4-FFF2-40B4-BE49-F238E27FC236}">
                <a16:creationId xmlns:a16="http://schemas.microsoft.com/office/drawing/2014/main" id="{33415641-F1D2-1FF8-CB75-42CC7491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3605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3271" name="Text Box 1046">
            <a:extLst>
              <a:ext uri="{FF2B5EF4-FFF2-40B4-BE49-F238E27FC236}">
                <a16:creationId xmlns:a16="http://schemas.microsoft.com/office/drawing/2014/main" id="{30366A3B-3C6A-85BE-3372-A8CA9689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3605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3272" name="Text Box 1047">
            <a:extLst>
              <a:ext uri="{FF2B5EF4-FFF2-40B4-BE49-F238E27FC236}">
                <a16:creationId xmlns:a16="http://schemas.microsoft.com/office/drawing/2014/main" id="{B336538B-0CE7-0FDB-B032-CC873355B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413" y="3605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3273" name="Text Box 1048">
            <a:extLst>
              <a:ext uri="{FF2B5EF4-FFF2-40B4-BE49-F238E27FC236}">
                <a16:creationId xmlns:a16="http://schemas.microsoft.com/office/drawing/2014/main" id="{A2BE8397-88F5-3DC3-C6B2-1DA46064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1646238"/>
            <a:ext cx="103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source</a:t>
            </a:r>
          </a:p>
        </p:txBody>
      </p:sp>
      <p:sp>
        <p:nvSpPr>
          <p:cNvPr id="53274" name="Text Box 1049">
            <a:extLst>
              <a:ext uri="{FF2B5EF4-FFF2-40B4-BE49-F238E27FC236}">
                <a16:creationId xmlns:a16="http://schemas.microsoft.com/office/drawing/2014/main" id="{8B25034D-43DD-42BD-6AC1-A4F9DDF22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4214813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destination</a:t>
            </a:r>
          </a:p>
        </p:txBody>
      </p:sp>
      <p:sp>
        <p:nvSpPr>
          <p:cNvPr id="53275" name="Text Box 1050">
            <a:extLst>
              <a:ext uri="{FF2B5EF4-FFF2-40B4-BE49-F238E27FC236}">
                <a16:creationId xmlns:a16="http://schemas.microsoft.com/office/drawing/2014/main" id="{6FF6D073-BA7E-E391-7469-5438A1E5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16240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A</a:t>
            </a:r>
          </a:p>
        </p:txBody>
      </p:sp>
      <p:sp>
        <p:nvSpPr>
          <p:cNvPr id="53276" name="Text Box 1051">
            <a:extLst>
              <a:ext uri="{FF2B5EF4-FFF2-40B4-BE49-F238E27FC236}">
                <a16:creationId xmlns:a16="http://schemas.microsoft.com/office/drawing/2014/main" id="{8ABA4366-DE98-2F23-8576-6B611A1D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162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B</a:t>
            </a:r>
          </a:p>
        </p:txBody>
      </p:sp>
      <p:sp>
        <p:nvSpPr>
          <p:cNvPr id="53277" name="Text Box 1052">
            <a:extLst>
              <a:ext uri="{FF2B5EF4-FFF2-40B4-BE49-F238E27FC236}">
                <a16:creationId xmlns:a16="http://schemas.microsoft.com/office/drawing/2014/main" id="{27733610-36B6-9718-FC5C-3FB710D40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42386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C</a:t>
            </a:r>
          </a:p>
        </p:txBody>
      </p:sp>
      <p:sp>
        <p:nvSpPr>
          <p:cNvPr id="53278" name="Text Box 1053">
            <a:extLst>
              <a:ext uri="{FF2B5EF4-FFF2-40B4-BE49-F238E27FC236}">
                <a16:creationId xmlns:a16="http://schemas.microsoft.com/office/drawing/2014/main" id="{5933EF3E-04E4-CF57-C2CD-7E323894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4238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E</a:t>
            </a:r>
          </a:p>
        </p:txBody>
      </p:sp>
      <p:sp>
        <p:nvSpPr>
          <p:cNvPr id="53279" name="Text Box 1054">
            <a:extLst>
              <a:ext uri="{FF2B5EF4-FFF2-40B4-BE49-F238E27FC236}">
                <a16:creationId xmlns:a16="http://schemas.microsoft.com/office/drawing/2014/main" id="{D1B25467-730C-2A96-90E9-6CEA737ED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935163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infinity</a:t>
            </a:r>
          </a:p>
        </p:txBody>
      </p:sp>
      <p:sp>
        <p:nvSpPr>
          <p:cNvPr id="53280" name="Text Box 1055">
            <a:extLst>
              <a:ext uri="{FF2B5EF4-FFF2-40B4-BE49-F238E27FC236}">
                <a16:creationId xmlns:a16="http://schemas.microsoft.com/office/drawing/2014/main" id="{1E621405-437F-1E72-9B00-AC10B92C6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8" y="1933575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infinity</a:t>
            </a:r>
          </a:p>
        </p:txBody>
      </p:sp>
      <p:sp>
        <p:nvSpPr>
          <p:cNvPr id="53281" name="Text Box 1056">
            <a:extLst>
              <a:ext uri="{FF2B5EF4-FFF2-40B4-BE49-F238E27FC236}">
                <a16:creationId xmlns:a16="http://schemas.microsoft.com/office/drawing/2014/main" id="{3EFA7814-CFB5-D50E-A76D-9DE60693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1935163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infinity</a:t>
            </a:r>
          </a:p>
        </p:txBody>
      </p:sp>
      <p:sp>
        <p:nvSpPr>
          <p:cNvPr id="53282" name="Text Box 1057">
            <a:extLst>
              <a:ext uri="{FF2B5EF4-FFF2-40B4-BE49-F238E27FC236}">
                <a16:creationId xmlns:a16="http://schemas.microsoft.com/office/drawing/2014/main" id="{705C3915-D610-AC9F-37B0-56B52DE0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524375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infinity</a:t>
            </a:r>
          </a:p>
        </p:txBody>
      </p:sp>
      <p:sp>
        <p:nvSpPr>
          <p:cNvPr id="53283" name="Text Box 1058">
            <a:extLst>
              <a:ext uri="{FF2B5EF4-FFF2-40B4-BE49-F238E27FC236}">
                <a16:creationId xmlns:a16="http://schemas.microsoft.com/office/drawing/2014/main" id="{F1CB5B99-E286-2C61-F32A-AC784ABF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4525963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infinity</a:t>
            </a:r>
          </a:p>
        </p:txBody>
      </p:sp>
      <p:grpSp>
        <p:nvGrpSpPr>
          <p:cNvPr id="2" name="Group 1059">
            <a:extLst>
              <a:ext uri="{FF2B5EF4-FFF2-40B4-BE49-F238E27FC236}">
                <a16:creationId xmlns:a16="http://schemas.microsoft.com/office/drawing/2014/main" id="{3A3EA63F-A7C6-2E56-5EF3-9F1AEF82F3BA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2239963"/>
            <a:ext cx="8205787" cy="2989262"/>
            <a:chOff x="271" y="1504"/>
            <a:chExt cx="5169" cy="1883"/>
          </a:xfrm>
        </p:grpSpPr>
        <p:sp>
          <p:nvSpPr>
            <p:cNvPr id="53303" name="Text Box 1060">
              <a:extLst>
                <a:ext uri="{FF2B5EF4-FFF2-40B4-BE49-F238E27FC236}">
                  <a16:creationId xmlns:a16="http://schemas.microsoft.com/office/drawing/2014/main" id="{B3B9108B-1A1F-D0BE-C09A-E4A3ED986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" y="1505"/>
              <a:ext cx="5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infinity</a:t>
              </a:r>
            </a:p>
          </p:txBody>
        </p:sp>
        <p:sp>
          <p:nvSpPr>
            <p:cNvPr id="53304" name="Text Box 1061">
              <a:extLst>
                <a:ext uri="{FF2B5EF4-FFF2-40B4-BE49-F238E27FC236}">
                  <a16:creationId xmlns:a16="http://schemas.microsoft.com/office/drawing/2014/main" id="{247C1CA4-940E-8FA4-0410-1CBBDD858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1504"/>
              <a:ext cx="5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infinity</a:t>
              </a:r>
            </a:p>
          </p:txBody>
        </p:sp>
        <p:sp>
          <p:nvSpPr>
            <p:cNvPr id="53305" name="Text Box 1062">
              <a:extLst>
                <a:ext uri="{FF2B5EF4-FFF2-40B4-BE49-F238E27FC236}">
                  <a16:creationId xmlns:a16="http://schemas.microsoft.com/office/drawing/2014/main" id="{F2DCAA5D-DBA7-10F0-6475-395A6335D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504"/>
              <a:ext cx="9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1	Dest</a:t>
              </a:r>
            </a:p>
          </p:txBody>
        </p:sp>
        <p:sp>
          <p:nvSpPr>
            <p:cNvPr id="53306" name="Text Box 1063">
              <a:extLst>
                <a:ext uri="{FF2B5EF4-FFF2-40B4-BE49-F238E27FC236}">
                  <a16:creationId xmlns:a16="http://schemas.microsoft.com/office/drawing/2014/main" id="{82E3A037-AF10-5C81-8CEB-E09B12886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3136"/>
              <a:ext cx="9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5	Dest</a:t>
              </a:r>
            </a:p>
          </p:txBody>
        </p:sp>
        <p:sp>
          <p:nvSpPr>
            <p:cNvPr id="53307" name="Text Box 1064">
              <a:extLst>
                <a:ext uri="{FF2B5EF4-FFF2-40B4-BE49-F238E27FC236}">
                  <a16:creationId xmlns:a16="http://schemas.microsoft.com/office/drawing/2014/main" id="{6C8DAD17-EC17-DC7F-F6FA-E992CAE57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3137"/>
              <a:ext cx="5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infinity</a:t>
              </a:r>
            </a:p>
          </p:txBody>
        </p:sp>
      </p:grpSp>
      <p:grpSp>
        <p:nvGrpSpPr>
          <p:cNvPr id="3" name="Group 1065">
            <a:extLst>
              <a:ext uri="{FF2B5EF4-FFF2-40B4-BE49-F238E27FC236}">
                <a16:creationId xmlns:a16="http://schemas.microsoft.com/office/drawing/2014/main" id="{51855F7B-93D6-FCF7-9AB4-B403973CA31A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2520950"/>
            <a:ext cx="8228012" cy="3011488"/>
            <a:chOff x="257" y="1681"/>
            <a:chExt cx="5183" cy="1897"/>
          </a:xfrm>
        </p:grpSpPr>
        <p:sp>
          <p:nvSpPr>
            <p:cNvPr id="53298" name="Text Box 1066">
              <a:extLst>
                <a:ext uri="{FF2B5EF4-FFF2-40B4-BE49-F238E27FC236}">
                  <a16:creationId xmlns:a16="http://schemas.microsoft.com/office/drawing/2014/main" id="{CB5B2E38-BF8E-E768-52DD-E991DF57D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681"/>
              <a:ext cx="9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1	Dest</a:t>
              </a:r>
            </a:p>
          </p:txBody>
        </p:sp>
        <p:sp>
          <p:nvSpPr>
            <p:cNvPr id="53299" name="Text Box 1067">
              <a:extLst>
                <a:ext uri="{FF2B5EF4-FFF2-40B4-BE49-F238E27FC236}">
                  <a16:creationId xmlns:a16="http://schemas.microsoft.com/office/drawing/2014/main" id="{7A9DE8FB-0FC7-54A4-EAC2-E15668A0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1695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3	B</a:t>
              </a:r>
            </a:p>
          </p:txBody>
        </p:sp>
        <p:sp>
          <p:nvSpPr>
            <p:cNvPr id="53300" name="Text Box 1068">
              <a:extLst>
                <a:ext uri="{FF2B5EF4-FFF2-40B4-BE49-F238E27FC236}">
                  <a16:creationId xmlns:a16="http://schemas.microsoft.com/office/drawing/2014/main" id="{66CDCC3A-A5CE-4AAB-8012-F0BCAEAF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" y="1696"/>
              <a:ext cx="5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infinity</a:t>
              </a:r>
            </a:p>
          </p:txBody>
        </p:sp>
        <p:sp>
          <p:nvSpPr>
            <p:cNvPr id="53301" name="Text Box 1069">
              <a:extLst>
                <a:ext uri="{FF2B5EF4-FFF2-40B4-BE49-F238E27FC236}">
                  <a16:creationId xmlns:a16="http://schemas.microsoft.com/office/drawing/2014/main" id="{6A674C02-0548-E1AA-3D77-66C5EF238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3327"/>
              <a:ext cx="9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5	Dest</a:t>
              </a:r>
            </a:p>
          </p:txBody>
        </p:sp>
        <p:sp>
          <p:nvSpPr>
            <p:cNvPr id="53302" name="Text Box 1070">
              <a:extLst>
                <a:ext uri="{FF2B5EF4-FFF2-40B4-BE49-F238E27FC236}">
                  <a16:creationId xmlns:a16="http://schemas.microsoft.com/office/drawing/2014/main" id="{494ABF04-826A-CEB6-5AB8-D5A39ACC7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3328"/>
              <a:ext cx="7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7	E</a:t>
              </a:r>
            </a:p>
          </p:txBody>
        </p:sp>
      </p:grpSp>
      <p:grpSp>
        <p:nvGrpSpPr>
          <p:cNvPr id="4" name="Group 1071">
            <a:extLst>
              <a:ext uri="{FF2B5EF4-FFF2-40B4-BE49-F238E27FC236}">
                <a16:creationId xmlns:a16="http://schemas.microsoft.com/office/drawing/2014/main" id="{F545A51A-9DCF-7B00-65DD-9694BCA314A3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2809875"/>
            <a:ext cx="7900987" cy="3030538"/>
            <a:chOff x="463" y="1863"/>
            <a:chExt cx="4977" cy="1909"/>
          </a:xfrm>
        </p:grpSpPr>
        <p:sp>
          <p:nvSpPr>
            <p:cNvPr id="53293" name="Text Box 1072">
              <a:extLst>
                <a:ext uri="{FF2B5EF4-FFF2-40B4-BE49-F238E27FC236}">
                  <a16:creationId xmlns:a16="http://schemas.microsoft.com/office/drawing/2014/main" id="{F9CD0B03-4E1A-283C-CA48-842C419E3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875"/>
              <a:ext cx="9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1	Dest</a:t>
              </a:r>
            </a:p>
          </p:txBody>
        </p:sp>
        <p:sp>
          <p:nvSpPr>
            <p:cNvPr id="53294" name="Text Box 1073">
              <a:extLst>
                <a:ext uri="{FF2B5EF4-FFF2-40B4-BE49-F238E27FC236}">
                  <a16:creationId xmlns:a16="http://schemas.microsoft.com/office/drawing/2014/main" id="{7274FB73-79A0-2D53-07FC-E8FC5F0A0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1889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3	B</a:t>
              </a:r>
            </a:p>
          </p:txBody>
        </p:sp>
        <p:sp>
          <p:nvSpPr>
            <p:cNvPr id="53295" name="Text Box 1074">
              <a:extLst>
                <a:ext uri="{FF2B5EF4-FFF2-40B4-BE49-F238E27FC236}">
                  <a16:creationId xmlns:a16="http://schemas.microsoft.com/office/drawing/2014/main" id="{1346F068-E088-CDA9-102B-7CFBF4880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863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8	C</a:t>
              </a:r>
            </a:p>
          </p:txBody>
        </p:sp>
        <p:sp>
          <p:nvSpPr>
            <p:cNvPr id="53296" name="Text Box 1075">
              <a:extLst>
                <a:ext uri="{FF2B5EF4-FFF2-40B4-BE49-F238E27FC236}">
                  <a16:creationId xmlns:a16="http://schemas.microsoft.com/office/drawing/2014/main" id="{EAB41306-C571-726D-6E4C-9E9DFA0F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3521"/>
              <a:ext cx="8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4	A</a:t>
              </a:r>
            </a:p>
          </p:txBody>
        </p:sp>
        <p:sp>
          <p:nvSpPr>
            <p:cNvPr id="53297" name="Text Box 1076">
              <a:extLst>
                <a:ext uri="{FF2B5EF4-FFF2-40B4-BE49-F238E27FC236}">
                  <a16:creationId xmlns:a16="http://schemas.microsoft.com/office/drawing/2014/main" id="{37585987-FDEF-7F52-2883-0712B184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3522"/>
              <a:ext cx="7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7	E</a:t>
              </a:r>
            </a:p>
          </p:txBody>
        </p:sp>
      </p:grpSp>
      <p:grpSp>
        <p:nvGrpSpPr>
          <p:cNvPr id="5" name="Group 1077">
            <a:extLst>
              <a:ext uri="{FF2B5EF4-FFF2-40B4-BE49-F238E27FC236}">
                <a16:creationId xmlns:a16="http://schemas.microsoft.com/office/drawing/2014/main" id="{B5FA8667-3705-314F-7EAF-3C79C0F99761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3132138"/>
            <a:ext cx="7900987" cy="2990850"/>
            <a:chOff x="463" y="2066"/>
            <a:chExt cx="4977" cy="1884"/>
          </a:xfrm>
        </p:grpSpPr>
        <p:sp>
          <p:nvSpPr>
            <p:cNvPr id="53288" name="Text Box 1078">
              <a:extLst>
                <a:ext uri="{FF2B5EF4-FFF2-40B4-BE49-F238E27FC236}">
                  <a16:creationId xmlns:a16="http://schemas.microsoft.com/office/drawing/2014/main" id="{B1402985-165D-4E90-EC1A-DBD0876A3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2066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7	C</a:t>
              </a:r>
            </a:p>
          </p:txBody>
        </p:sp>
        <p:sp>
          <p:nvSpPr>
            <p:cNvPr id="53289" name="Text Box 1079">
              <a:extLst>
                <a:ext uri="{FF2B5EF4-FFF2-40B4-BE49-F238E27FC236}">
                  <a16:creationId xmlns:a16="http://schemas.microsoft.com/office/drawing/2014/main" id="{1A1125B7-97D3-8113-9836-2EE58B884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067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3	B</a:t>
              </a:r>
            </a:p>
          </p:txBody>
        </p:sp>
        <p:sp>
          <p:nvSpPr>
            <p:cNvPr id="53290" name="Text Box 1080">
              <a:extLst>
                <a:ext uri="{FF2B5EF4-FFF2-40B4-BE49-F238E27FC236}">
                  <a16:creationId xmlns:a16="http://schemas.microsoft.com/office/drawing/2014/main" id="{0D969486-267F-5F74-F917-59458030D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2067"/>
              <a:ext cx="9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1	Dest</a:t>
              </a:r>
            </a:p>
          </p:txBody>
        </p:sp>
        <p:sp>
          <p:nvSpPr>
            <p:cNvPr id="53291" name="Text Box 1081">
              <a:extLst>
                <a:ext uri="{FF2B5EF4-FFF2-40B4-BE49-F238E27FC236}">
                  <a16:creationId xmlns:a16="http://schemas.microsoft.com/office/drawing/2014/main" id="{3604677B-1A01-B982-D7CD-945FB5B59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3699"/>
              <a:ext cx="8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4	A</a:t>
              </a:r>
            </a:p>
          </p:txBody>
        </p:sp>
        <p:sp>
          <p:nvSpPr>
            <p:cNvPr id="53292" name="Text Box 1082">
              <a:extLst>
                <a:ext uri="{FF2B5EF4-FFF2-40B4-BE49-F238E27FC236}">
                  <a16:creationId xmlns:a16="http://schemas.microsoft.com/office/drawing/2014/main" id="{E5F90BEE-2B66-0FD9-6E44-60632AEAA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3700"/>
              <a:ext cx="7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000"/>
                <a:t>6	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7E221B80-5154-DCF2-497F-9F13970A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29B90F5-9C16-41AD-8F4D-65F878BF11D8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C0BB3E0-1F85-1D55-C926-0E433F40B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25463"/>
            <a:ext cx="7772400" cy="846137"/>
          </a:xfrm>
        </p:spPr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FCFFEF7-0E9B-F295-A988-42FD87826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991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Static, centralized algorithm, build tree from source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Requires directed graph with edge weights (distances)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Calculates: shortest paths from one node to all others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Greedily grow set S of known minimum paths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From node 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 with S = {N} and one-hop paths from 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Loop n-1 times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add closest outside node M to 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each node P not in 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is the path N .....M .P better than N.... P 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E434D97B-85EE-2540-F7E5-01217B4D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822325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868334C-FEA1-4C7F-B0B0-2252DCD0D9E6}" type="slidenum">
              <a:rPr lang="en-US" altLang="en-US">
                <a:solidFill>
                  <a:schemeClr val="bg1"/>
                </a:solidFill>
              </a:rPr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5299" name="Rectangle 1026">
            <a:extLst>
              <a:ext uri="{FF2B5EF4-FFF2-40B4-BE49-F238E27FC236}">
                <a16:creationId xmlns:a16="http://schemas.microsoft.com/office/drawing/2014/main" id="{601F86F3-09CB-1223-77DF-1943E841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55300" name="Oval 1028">
            <a:extLst>
              <a:ext uri="{FF2B5EF4-FFF2-40B4-BE49-F238E27FC236}">
                <a16:creationId xmlns:a16="http://schemas.microsoft.com/office/drawing/2014/main" id="{66CDF025-B4E3-A797-28A9-7A62518E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574925"/>
            <a:ext cx="257175" cy="2587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1029">
            <a:extLst>
              <a:ext uri="{FF2B5EF4-FFF2-40B4-BE49-F238E27FC236}">
                <a16:creationId xmlns:a16="http://schemas.microsoft.com/office/drawing/2014/main" id="{5114EFFC-24D6-8044-D168-46DD63A4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629025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1030">
            <a:extLst>
              <a:ext uri="{FF2B5EF4-FFF2-40B4-BE49-F238E27FC236}">
                <a16:creationId xmlns:a16="http://schemas.microsoft.com/office/drawing/2014/main" id="{58414439-8561-3273-8F85-9AB0AE38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2516188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1031">
            <a:extLst>
              <a:ext uri="{FF2B5EF4-FFF2-40B4-BE49-F238E27FC236}">
                <a16:creationId xmlns:a16="http://schemas.microsoft.com/office/drawing/2014/main" id="{F65622ED-4412-AC2E-3EF5-BF099C55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568700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1032">
            <a:extLst>
              <a:ext uri="{FF2B5EF4-FFF2-40B4-BE49-F238E27FC236}">
                <a16:creationId xmlns:a16="http://schemas.microsoft.com/office/drawing/2014/main" id="{F2A30D1B-A342-C855-3218-E1D5C2FA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376488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1033">
            <a:extLst>
              <a:ext uri="{FF2B5EF4-FFF2-40B4-BE49-F238E27FC236}">
                <a16:creationId xmlns:a16="http://schemas.microsoft.com/office/drawing/2014/main" id="{F1714AA8-EF82-7E61-ABA8-B0FDE2CA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70263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34">
            <a:extLst>
              <a:ext uri="{FF2B5EF4-FFF2-40B4-BE49-F238E27FC236}">
                <a16:creationId xmlns:a16="http://schemas.microsoft.com/office/drawing/2014/main" id="{6C2911DA-BB2A-7766-9E47-EB55CC41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2633663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035">
            <a:extLst>
              <a:ext uri="{FF2B5EF4-FFF2-40B4-BE49-F238E27FC236}">
                <a16:creationId xmlns:a16="http://schemas.microsoft.com/office/drawing/2014/main" id="{DD6EFDD4-D3DD-B1F6-7239-2FB5A96E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3330575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036">
            <a:extLst>
              <a:ext uri="{FF2B5EF4-FFF2-40B4-BE49-F238E27FC236}">
                <a16:creationId xmlns:a16="http://schemas.microsoft.com/office/drawing/2014/main" id="{DD117FC0-63DA-E743-8F96-D5F5A45B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3727450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037">
            <a:extLst>
              <a:ext uri="{FF2B5EF4-FFF2-40B4-BE49-F238E27FC236}">
                <a16:creationId xmlns:a16="http://schemas.microsoft.com/office/drawing/2014/main" id="{94DA833F-644A-A161-C04E-B8E79619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483100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038">
            <a:extLst>
              <a:ext uri="{FF2B5EF4-FFF2-40B4-BE49-F238E27FC236}">
                <a16:creationId xmlns:a16="http://schemas.microsoft.com/office/drawing/2014/main" id="{BE4E9E6D-99D5-2D1B-1A24-4CBE5C3E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5100638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039">
            <a:extLst>
              <a:ext uri="{FF2B5EF4-FFF2-40B4-BE49-F238E27FC236}">
                <a16:creationId xmlns:a16="http://schemas.microsoft.com/office/drawing/2014/main" id="{298F57AD-542D-9E68-B652-2EDA1BE5A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5497513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2" name="Oval 1040">
            <a:extLst>
              <a:ext uri="{FF2B5EF4-FFF2-40B4-BE49-F238E27FC236}">
                <a16:creationId xmlns:a16="http://schemas.microsoft.com/office/drawing/2014/main" id="{A35AB973-A949-75B2-9AA4-1318F797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4462463"/>
            <a:ext cx="257175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3" name="Oval 1041">
            <a:extLst>
              <a:ext uri="{FF2B5EF4-FFF2-40B4-BE49-F238E27FC236}">
                <a16:creationId xmlns:a16="http://schemas.microsoft.com/office/drawing/2014/main" id="{B8C2A315-EBB7-5610-AB62-E1CDBA0F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860925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4" name="Oval 1042">
            <a:extLst>
              <a:ext uri="{FF2B5EF4-FFF2-40B4-BE49-F238E27FC236}">
                <a16:creationId xmlns:a16="http://schemas.microsoft.com/office/drawing/2014/main" id="{72943A99-7954-0FE2-93AE-B9207E2B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5794375"/>
            <a:ext cx="257175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5" name="Line 1043">
            <a:extLst>
              <a:ext uri="{FF2B5EF4-FFF2-40B4-BE49-F238E27FC236}">
                <a16:creationId xmlns:a16="http://schemas.microsoft.com/office/drawing/2014/main" id="{F4C18D30-E23A-36B8-E6FD-F282EABBA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0975" y="2833688"/>
            <a:ext cx="2063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1044">
            <a:extLst>
              <a:ext uri="{FF2B5EF4-FFF2-40B4-BE49-F238E27FC236}">
                <a16:creationId xmlns:a16="http://schemas.microsoft.com/office/drawing/2014/main" id="{1714C2F8-324F-F24F-90BF-1A464B13C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0675" y="2654300"/>
            <a:ext cx="11525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1045">
            <a:extLst>
              <a:ext uri="{FF2B5EF4-FFF2-40B4-BE49-F238E27FC236}">
                <a16:creationId xmlns:a16="http://schemas.microsoft.com/office/drawing/2014/main" id="{614F1DF6-D32C-4A8D-AC83-31B1D3042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0675" y="3727450"/>
            <a:ext cx="1252538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1046">
            <a:extLst>
              <a:ext uri="{FF2B5EF4-FFF2-40B4-BE49-F238E27FC236}">
                <a16:creationId xmlns:a16="http://schemas.microsoft.com/office/drawing/2014/main" id="{03114CBC-E688-D0C2-7777-9B65E8CC0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2773363"/>
            <a:ext cx="79375" cy="795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Line 1047">
            <a:extLst>
              <a:ext uri="{FF2B5EF4-FFF2-40B4-BE49-F238E27FC236}">
                <a16:creationId xmlns:a16="http://schemas.microsoft.com/office/drawing/2014/main" id="{4AD699AC-EEB0-B5E3-B1DC-4D3F1DF19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038" y="2773363"/>
            <a:ext cx="1312862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1048">
            <a:extLst>
              <a:ext uri="{FF2B5EF4-FFF2-40B4-BE49-F238E27FC236}">
                <a16:creationId xmlns:a16="http://schemas.microsoft.com/office/drawing/2014/main" id="{C434016E-BC01-D6DF-DEA8-299B22DD8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63" y="2514600"/>
            <a:ext cx="1292225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1049">
            <a:extLst>
              <a:ext uri="{FF2B5EF4-FFF2-40B4-BE49-F238E27FC236}">
                <a16:creationId xmlns:a16="http://schemas.microsoft.com/office/drawing/2014/main" id="{15CA72CE-7B51-612A-DC12-0BC731C95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0388" y="3529013"/>
            <a:ext cx="995362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1050">
            <a:extLst>
              <a:ext uri="{FF2B5EF4-FFF2-40B4-BE49-F238E27FC236}">
                <a16:creationId xmlns:a16="http://schemas.microsoft.com/office/drawing/2014/main" id="{7125DFBD-20AA-11D7-2FFC-EF4A8B6B5E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3550" y="2633663"/>
            <a:ext cx="119063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1051">
            <a:extLst>
              <a:ext uri="{FF2B5EF4-FFF2-40B4-BE49-F238E27FC236}">
                <a16:creationId xmlns:a16="http://schemas.microsoft.com/office/drawing/2014/main" id="{8D6DC3AC-D18E-1649-3BFC-DC56AD72A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3827463"/>
            <a:ext cx="239713" cy="127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1052">
            <a:extLst>
              <a:ext uri="{FF2B5EF4-FFF2-40B4-BE49-F238E27FC236}">
                <a16:creationId xmlns:a16="http://schemas.microsoft.com/office/drawing/2014/main" id="{358D3702-76D7-DF35-2396-C7FFC82F7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5257800"/>
            <a:ext cx="13716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Line 1053">
            <a:extLst>
              <a:ext uri="{FF2B5EF4-FFF2-40B4-BE49-F238E27FC236}">
                <a16:creationId xmlns:a16="http://schemas.microsoft.com/office/drawing/2014/main" id="{5234CEED-2928-0A9F-9530-C4F4C7516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3608388"/>
            <a:ext cx="455613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1054">
            <a:extLst>
              <a:ext uri="{FF2B5EF4-FFF2-40B4-BE49-F238E27FC236}">
                <a16:creationId xmlns:a16="http://schemas.microsoft.com/office/drawing/2014/main" id="{861F333A-BF8F-4991-0423-DF6D0059B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813" y="4741863"/>
            <a:ext cx="39687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Line 1055">
            <a:extLst>
              <a:ext uri="{FF2B5EF4-FFF2-40B4-BE49-F238E27FC236}">
                <a16:creationId xmlns:a16="http://schemas.microsoft.com/office/drawing/2014/main" id="{C7D03669-0199-A1D9-BA53-893265A6D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2535238"/>
            <a:ext cx="15113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Line 1056">
            <a:extLst>
              <a:ext uri="{FF2B5EF4-FFF2-40B4-BE49-F238E27FC236}">
                <a16:creationId xmlns:a16="http://schemas.microsoft.com/office/drawing/2014/main" id="{3D547C12-4D85-30ED-11B3-F7E5D58646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892425"/>
            <a:ext cx="79375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1057">
            <a:extLst>
              <a:ext uri="{FF2B5EF4-FFF2-40B4-BE49-F238E27FC236}">
                <a16:creationId xmlns:a16="http://schemas.microsoft.com/office/drawing/2014/main" id="{8D8575BE-71BF-9C29-568E-AC4EAA848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8875" y="3946525"/>
            <a:ext cx="995363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Line 1058">
            <a:extLst>
              <a:ext uri="{FF2B5EF4-FFF2-40B4-BE49-F238E27FC236}">
                <a16:creationId xmlns:a16="http://schemas.microsoft.com/office/drawing/2014/main" id="{8F17D94C-51FA-2575-CCA7-41B05B065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2813050"/>
            <a:ext cx="1152525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Line 1059">
            <a:extLst>
              <a:ext uri="{FF2B5EF4-FFF2-40B4-BE49-F238E27FC236}">
                <a16:creationId xmlns:a16="http://schemas.microsoft.com/office/drawing/2014/main" id="{71A21D0B-751F-429F-D0D4-A7B62DED5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4900" y="3587750"/>
            <a:ext cx="98425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Line 1060">
            <a:extLst>
              <a:ext uri="{FF2B5EF4-FFF2-40B4-BE49-F238E27FC236}">
                <a16:creationId xmlns:a16="http://schemas.microsoft.com/office/drawing/2014/main" id="{AA5B7B51-68C4-16D0-6D1D-020B3A9F14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2363" y="3925888"/>
            <a:ext cx="1112837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Line 1061">
            <a:extLst>
              <a:ext uri="{FF2B5EF4-FFF2-40B4-BE49-F238E27FC236}">
                <a16:creationId xmlns:a16="http://schemas.microsoft.com/office/drawing/2014/main" id="{676C7FA1-8D91-CB13-0EA5-9B42B37D8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5656263"/>
            <a:ext cx="145256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Line 1062">
            <a:extLst>
              <a:ext uri="{FF2B5EF4-FFF2-40B4-BE49-F238E27FC236}">
                <a16:creationId xmlns:a16="http://schemas.microsoft.com/office/drawing/2014/main" id="{554989B1-367F-E4A3-CFBE-05832EAFF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0813" y="5119688"/>
            <a:ext cx="58737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Line 1063">
            <a:extLst>
              <a:ext uri="{FF2B5EF4-FFF2-40B4-BE49-F238E27FC236}">
                <a16:creationId xmlns:a16="http://schemas.microsoft.com/office/drawing/2014/main" id="{EB07D261-A286-0454-7E3A-9B995E018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9238" y="4681538"/>
            <a:ext cx="7366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Text Box 1064">
            <a:extLst>
              <a:ext uri="{FF2B5EF4-FFF2-40B4-BE49-F238E27FC236}">
                <a16:creationId xmlns:a16="http://schemas.microsoft.com/office/drawing/2014/main" id="{D4DA8A1C-7C1D-8495-65CD-FF4177C8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3034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55337" name="Text Box 1065">
            <a:extLst>
              <a:ext uri="{FF2B5EF4-FFF2-40B4-BE49-F238E27FC236}">
                <a16:creationId xmlns:a16="http://schemas.microsoft.com/office/drawing/2014/main" id="{6EBC194C-92B2-0132-255E-05227D87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3695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55338" name="Text Box 1066">
            <a:extLst>
              <a:ext uri="{FF2B5EF4-FFF2-40B4-BE49-F238E27FC236}">
                <a16:creationId xmlns:a16="http://schemas.microsoft.com/office/drawing/2014/main" id="{B0B889F2-CFBF-B579-03A9-379F55311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47894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55339" name="Text Box 1067">
            <a:extLst>
              <a:ext uri="{FF2B5EF4-FFF2-40B4-BE49-F238E27FC236}">
                <a16:creationId xmlns:a16="http://schemas.microsoft.com/office/drawing/2014/main" id="{7E29F4C6-9123-47D0-8256-6ACD7CFC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3078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5340" name="Text Box 1068">
            <a:extLst>
              <a:ext uri="{FF2B5EF4-FFF2-40B4-BE49-F238E27FC236}">
                <a16:creationId xmlns:a16="http://schemas.microsoft.com/office/drawing/2014/main" id="{CC70DE9A-3B3E-3BF4-C853-8DB6DA06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3078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5341" name="Text Box 1069">
            <a:extLst>
              <a:ext uri="{FF2B5EF4-FFF2-40B4-BE49-F238E27FC236}">
                <a16:creationId xmlns:a16="http://schemas.microsoft.com/office/drawing/2014/main" id="{9ABDCABD-4AD2-CF2D-2F84-82F436019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2800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5342" name="Text Box 1070">
            <a:extLst>
              <a:ext uri="{FF2B5EF4-FFF2-40B4-BE49-F238E27FC236}">
                <a16:creationId xmlns:a16="http://schemas.microsoft.com/office/drawing/2014/main" id="{DB379BE0-9593-428E-ACD9-1366FDA1B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3794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5343" name="Text Box 1071">
            <a:extLst>
              <a:ext uri="{FF2B5EF4-FFF2-40B4-BE49-F238E27FC236}">
                <a16:creationId xmlns:a16="http://schemas.microsoft.com/office/drawing/2014/main" id="{9C4461D5-9D64-9794-BAA2-EDD0140B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3852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55344" name="Text Box 1072">
            <a:extLst>
              <a:ext uri="{FF2B5EF4-FFF2-40B4-BE49-F238E27FC236}">
                <a16:creationId xmlns:a16="http://schemas.microsoft.com/office/drawing/2014/main" id="{8577D6D5-C68A-CE47-47C9-FB10ADF1B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37131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5345" name="Text Box 1073">
            <a:extLst>
              <a:ext uri="{FF2B5EF4-FFF2-40B4-BE49-F238E27FC236}">
                <a16:creationId xmlns:a16="http://schemas.microsoft.com/office/drawing/2014/main" id="{A5F7676F-5222-D522-C3EC-9BB0A8BC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2201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5346" name="Text Box 1074">
            <a:extLst>
              <a:ext uri="{FF2B5EF4-FFF2-40B4-BE49-F238E27FC236}">
                <a16:creationId xmlns:a16="http://schemas.microsoft.com/office/drawing/2014/main" id="{F66A5962-6C73-0A4A-2361-B0CA15D41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2260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5347" name="Text Box 1075">
            <a:extLst>
              <a:ext uri="{FF2B5EF4-FFF2-40B4-BE49-F238E27FC236}">
                <a16:creationId xmlns:a16="http://schemas.microsoft.com/office/drawing/2014/main" id="{39FBCC13-C543-9324-53E1-4EA85664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5262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55348" name="Text Box 1076">
            <a:extLst>
              <a:ext uri="{FF2B5EF4-FFF2-40B4-BE49-F238E27FC236}">
                <a16:creationId xmlns:a16="http://schemas.microsoft.com/office/drawing/2014/main" id="{1AA289EF-5C85-5311-AA36-516AB7C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42687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55349" name="Text Box 1077">
            <a:extLst>
              <a:ext uri="{FF2B5EF4-FFF2-40B4-BE49-F238E27FC236}">
                <a16:creationId xmlns:a16="http://schemas.microsoft.com/office/drawing/2014/main" id="{1EB81FC5-8392-3C4A-83EE-40FD0EA5B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27384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55350" name="Text Box 1078">
            <a:extLst>
              <a:ext uri="{FF2B5EF4-FFF2-40B4-BE49-F238E27FC236}">
                <a16:creationId xmlns:a16="http://schemas.microsoft.com/office/drawing/2014/main" id="{70A4A4F1-00EE-07E9-46D3-6B37A7A2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38306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55351" name="Text Box 1079">
            <a:extLst>
              <a:ext uri="{FF2B5EF4-FFF2-40B4-BE49-F238E27FC236}">
                <a16:creationId xmlns:a16="http://schemas.microsoft.com/office/drawing/2014/main" id="{6B96FACF-9390-88F6-E9CA-55CA554B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4845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55352" name="Text Box 1080">
            <a:extLst>
              <a:ext uri="{FF2B5EF4-FFF2-40B4-BE49-F238E27FC236}">
                <a16:creationId xmlns:a16="http://schemas.microsoft.com/office/drawing/2014/main" id="{A39092B7-CCEC-ADD3-4E37-78169400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3235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55353" name="Text Box 1081">
            <a:extLst>
              <a:ext uri="{FF2B5EF4-FFF2-40B4-BE49-F238E27FC236}">
                <a16:creationId xmlns:a16="http://schemas.microsoft.com/office/drawing/2014/main" id="{89DA11AB-AD7D-758A-DA46-FC98A2449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3074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55354" name="Text Box 1082">
            <a:extLst>
              <a:ext uri="{FF2B5EF4-FFF2-40B4-BE49-F238E27FC236}">
                <a16:creationId xmlns:a16="http://schemas.microsoft.com/office/drawing/2014/main" id="{D189E6AA-4317-512E-E7C7-18B6A710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53832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8</a:t>
            </a:r>
          </a:p>
        </p:txBody>
      </p:sp>
      <p:sp>
        <p:nvSpPr>
          <p:cNvPr id="55355" name="Text Box 1083">
            <a:extLst>
              <a:ext uri="{FF2B5EF4-FFF2-40B4-BE49-F238E27FC236}">
                <a16:creationId xmlns:a16="http://schemas.microsoft.com/office/drawing/2014/main" id="{22A232B8-EEEF-F824-4EAB-EE8E7679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5045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10</a:t>
            </a:r>
          </a:p>
        </p:txBody>
      </p:sp>
      <p:sp>
        <p:nvSpPr>
          <p:cNvPr id="55356" name="Text Box 1089">
            <a:extLst>
              <a:ext uri="{FF2B5EF4-FFF2-40B4-BE49-F238E27FC236}">
                <a16:creationId xmlns:a16="http://schemas.microsoft.com/office/drawing/2014/main" id="{AA891FB1-02C8-A9E2-9BF1-92FF8DBE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8971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9</a:t>
            </a:r>
          </a:p>
        </p:txBody>
      </p:sp>
      <p:grpSp>
        <p:nvGrpSpPr>
          <p:cNvPr id="2" name="Group 1126">
            <a:extLst>
              <a:ext uri="{FF2B5EF4-FFF2-40B4-BE49-F238E27FC236}">
                <a16:creationId xmlns:a16="http://schemas.microsoft.com/office/drawing/2014/main" id="{42AFFCEB-C911-D1F2-BAD6-75D41AF618C6}"/>
              </a:ext>
            </a:extLst>
          </p:cNvPr>
          <p:cNvGrpSpPr>
            <a:grpSpLocks/>
          </p:cNvGrpSpPr>
          <p:nvPr/>
        </p:nvGrpSpPr>
        <p:grpSpPr bwMode="auto">
          <a:xfrm>
            <a:off x="1341438" y="2646363"/>
            <a:ext cx="1395412" cy="3983037"/>
            <a:chOff x="845" y="1335"/>
            <a:chExt cx="879" cy="2509"/>
          </a:xfrm>
        </p:grpSpPr>
        <p:sp>
          <p:nvSpPr>
            <p:cNvPr id="55394" name="Line 1084">
              <a:extLst>
                <a:ext uri="{FF2B5EF4-FFF2-40B4-BE49-F238E27FC236}">
                  <a16:creationId xmlns:a16="http://schemas.microsoft.com/office/drawing/2014/main" id="{9410846A-7A90-D828-0D08-E7F145981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" y="1335"/>
              <a:ext cx="726" cy="1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5" name="Text Box 1111">
              <a:extLst>
                <a:ext uri="{FF2B5EF4-FFF2-40B4-BE49-F238E27FC236}">
                  <a16:creationId xmlns:a16="http://schemas.microsoft.com/office/drawing/2014/main" id="{725B55DF-E196-9A21-6C75-E494CE30D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3613"/>
              <a:ext cx="263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1</a:t>
              </a:r>
            </a:p>
          </p:txBody>
        </p:sp>
      </p:grpSp>
      <p:grpSp>
        <p:nvGrpSpPr>
          <p:cNvPr id="3" name="Group 1127">
            <a:extLst>
              <a:ext uri="{FF2B5EF4-FFF2-40B4-BE49-F238E27FC236}">
                <a16:creationId xmlns:a16="http://schemas.microsoft.com/office/drawing/2014/main" id="{DBB40C3B-49B4-2E12-7FB3-3261A858534C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2765425"/>
            <a:ext cx="1430338" cy="3863975"/>
            <a:chOff x="910" y="1410"/>
            <a:chExt cx="901" cy="2434"/>
          </a:xfrm>
        </p:grpSpPr>
        <p:sp>
          <p:nvSpPr>
            <p:cNvPr id="55391" name="Line 1085">
              <a:extLst>
                <a:ext uri="{FF2B5EF4-FFF2-40B4-BE49-F238E27FC236}">
                  <a16:creationId xmlns:a16="http://schemas.microsoft.com/office/drawing/2014/main" id="{CCB987DD-BDFF-BEA7-BB80-0A97236AB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0" y="1460"/>
              <a:ext cx="13" cy="5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2" name="Line 1086">
              <a:extLst>
                <a:ext uri="{FF2B5EF4-FFF2-40B4-BE49-F238E27FC236}">
                  <a16:creationId xmlns:a16="http://schemas.microsoft.com/office/drawing/2014/main" id="{4987F7FD-8036-C3F9-A1CE-464EEF81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1410"/>
              <a:ext cx="827" cy="52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3" name="Text Box 1112">
              <a:extLst>
                <a:ext uri="{FF2B5EF4-FFF2-40B4-BE49-F238E27FC236}">
                  <a16:creationId xmlns:a16="http://schemas.microsoft.com/office/drawing/2014/main" id="{E2D75053-A617-0DAC-90E1-9F14584C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3613"/>
              <a:ext cx="263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2</a:t>
              </a:r>
            </a:p>
          </p:txBody>
        </p:sp>
      </p:grpSp>
      <p:sp>
        <p:nvSpPr>
          <p:cNvPr id="158809" name="Text Box 1113">
            <a:extLst>
              <a:ext uri="{FF2B5EF4-FFF2-40B4-BE49-F238E27FC236}">
                <a16:creationId xmlns:a16="http://schemas.microsoft.com/office/drawing/2014/main" id="{37A1AAC0-CD82-3EC6-53F3-108E8AA3F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6262688"/>
            <a:ext cx="417512" cy="3667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C0000"/>
                </a:solidFill>
              </a:rPr>
              <a:t>3</a:t>
            </a:r>
          </a:p>
        </p:txBody>
      </p:sp>
      <p:grpSp>
        <p:nvGrpSpPr>
          <p:cNvPr id="4" name="Group 1128">
            <a:extLst>
              <a:ext uri="{FF2B5EF4-FFF2-40B4-BE49-F238E27FC236}">
                <a16:creationId xmlns:a16="http://schemas.microsoft.com/office/drawing/2014/main" id="{2688E4C5-8909-1EAF-54EE-A9C80875E3C6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2508250"/>
            <a:ext cx="1733550" cy="4121150"/>
            <a:chOff x="1620" y="1248"/>
            <a:chExt cx="1092" cy="2596"/>
          </a:xfrm>
        </p:grpSpPr>
        <p:sp>
          <p:nvSpPr>
            <p:cNvPr id="55389" name="Line 1088">
              <a:extLst>
                <a:ext uri="{FF2B5EF4-FFF2-40B4-BE49-F238E27FC236}">
                  <a16:creationId xmlns:a16="http://schemas.microsoft.com/office/drawing/2014/main" id="{35AE6A97-8512-25B5-0FC3-06D30C892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8" y="1248"/>
              <a:ext cx="814" cy="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90" name="Text Box 1114">
              <a:extLst>
                <a:ext uri="{FF2B5EF4-FFF2-40B4-BE49-F238E27FC236}">
                  <a16:creationId xmlns:a16="http://schemas.microsoft.com/office/drawing/2014/main" id="{8EE5FC5A-65A4-163A-6F00-6C8122199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3613"/>
              <a:ext cx="263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158811" name="Text Box 1115">
            <a:extLst>
              <a:ext uri="{FF2B5EF4-FFF2-40B4-BE49-F238E27FC236}">
                <a16:creationId xmlns:a16="http://schemas.microsoft.com/office/drawing/2014/main" id="{03810ED7-359D-A78A-DD26-AE016E6C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262688"/>
            <a:ext cx="417513" cy="3667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C0000"/>
                </a:solidFill>
              </a:rPr>
              <a:t>5</a:t>
            </a:r>
          </a:p>
        </p:txBody>
      </p:sp>
      <p:grpSp>
        <p:nvGrpSpPr>
          <p:cNvPr id="5" name="Group 1129">
            <a:extLst>
              <a:ext uri="{FF2B5EF4-FFF2-40B4-BE49-F238E27FC236}">
                <a16:creationId xmlns:a16="http://schemas.microsoft.com/office/drawing/2014/main" id="{3321DECB-2CC2-11CE-9031-25F938BD3A98}"/>
              </a:ext>
            </a:extLst>
          </p:cNvPr>
          <p:cNvGrpSpPr>
            <a:grpSpLocks/>
          </p:cNvGrpSpPr>
          <p:nvPr/>
        </p:nvGrpSpPr>
        <p:grpSpPr bwMode="auto">
          <a:xfrm>
            <a:off x="2974975" y="2625725"/>
            <a:ext cx="1411288" cy="4003675"/>
            <a:chOff x="1874" y="1322"/>
            <a:chExt cx="889" cy="2522"/>
          </a:xfrm>
        </p:grpSpPr>
        <p:sp>
          <p:nvSpPr>
            <p:cNvPr id="55386" name="Line 1090">
              <a:extLst>
                <a:ext uri="{FF2B5EF4-FFF2-40B4-BE49-F238E27FC236}">
                  <a16:creationId xmlns:a16="http://schemas.microsoft.com/office/drawing/2014/main" id="{7DA491C7-987D-9B18-1E9C-BEC5213A7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322"/>
              <a:ext cx="75" cy="47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7" name="Line 1091">
              <a:extLst>
                <a:ext uri="{FF2B5EF4-FFF2-40B4-BE49-F238E27FC236}">
                  <a16:creationId xmlns:a16="http://schemas.microsoft.com/office/drawing/2014/main" id="{D14A0491-7953-0851-F742-53163708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087"/>
              <a:ext cx="151" cy="80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8" name="Text Box 1116">
              <a:extLst>
                <a:ext uri="{FF2B5EF4-FFF2-40B4-BE49-F238E27FC236}">
                  <a16:creationId xmlns:a16="http://schemas.microsoft.com/office/drawing/2014/main" id="{C13A89DC-C72E-0BA1-6E53-EDCE0AD5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3613"/>
              <a:ext cx="263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6</a:t>
              </a:r>
            </a:p>
          </p:txBody>
        </p:sp>
      </p:grpSp>
      <p:grpSp>
        <p:nvGrpSpPr>
          <p:cNvPr id="6" name="Group 1130">
            <a:extLst>
              <a:ext uri="{FF2B5EF4-FFF2-40B4-BE49-F238E27FC236}">
                <a16:creationId xmlns:a16="http://schemas.microsoft.com/office/drawing/2014/main" id="{D18E1004-6EDC-B604-2357-91DF0C2DE1CC}"/>
              </a:ext>
            </a:extLst>
          </p:cNvPr>
          <p:cNvGrpSpPr>
            <a:grpSpLocks/>
          </p:cNvGrpSpPr>
          <p:nvPr/>
        </p:nvGrpSpPr>
        <p:grpSpPr bwMode="auto">
          <a:xfrm>
            <a:off x="3806825" y="2528888"/>
            <a:ext cx="2268538" cy="4100512"/>
            <a:chOff x="2398" y="1261"/>
            <a:chExt cx="1429" cy="2583"/>
          </a:xfrm>
        </p:grpSpPr>
        <p:sp>
          <p:nvSpPr>
            <p:cNvPr id="55383" name="Line 1092">
              <a:extLst>
                <a:ext uri="{FF2B5EF4-FFF2-40B4-BE49-F238E27FC236}">
                  <a16:creationId xmlns:a16="http://schemas.microsoft.com/office/drawing/2014/main" id="{33BC53A6-BA1A-B9E8-8311-2175C142A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1261"/>
              <a:ext cx="952" cy="11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4" name="Line 1093">
              <a:extLst>
                <a:ext uri="{FF2B5EF4-FFF2-40B4-BE49-F238E27FC236}">
                  <a16:creationId xmlns:a16="http://schemas.microsoft.com/office/drawing/2014/main" id="{8FEA8ED0-647E-A069-CAD6-BB04E53F2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1924"/>
              <a:ext cx="300" cy="57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5" name="Text Box 1117">
              <a:extLst>
                <a:ext uri="{FF2B5EF4-FFF2-40B4-BE49-F238E27FC236}">
                  <a16:creationId xmlns:a16="http://schemas.microsoft.com/office/drawing/2014/main" id="{7B9AD63E-7EA7-8980-218F-3375DC35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613"/>
              <a:ext cx="263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7</a:t>
              </a:r>
            </a:p>
          </p:txBody>
        </p:sp>
      </p:grpSp>
      <p:sp>
        <p:nvSpPr>
          <p:cNvPr id="158814" name="Text Box 1118">
            <a:extLst>
              <a:ext uri="{FF2B5EF4-FFF2-40B4-BE49-F238E27FC236}">
                <a16:creationId xmlns:a16="http://schemas.microsoft.com/office/drawing/2014/main" id="{78A1880B-F54B-0C62-6D4B-B9C76ADE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6262688"/>
            <a:ext cx="417513" cy="3667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grpSp>
        <p:nvGrpSpPr>
          <p:cNvPr id="7" name="Group 1131">
            <a:extLst>
              <a:ext uri="{FF2B5EF4-FFF2-40B4-BE49-F238E27FC236}">
                <a16:creationId xmlns:a16="http://schemas.microsoft.com/office/drawing/2014/main" id="{02F35185-CC34-8992-C90D-1B33EABBD7EE}"/>
              </a:ext>
            </a:extLst>
          </p:cNvPr>
          <p:cNvGrpSpPr>
            <a:grpSpLocks/>
          </p:cNvGrpSpPr>
          <p:nvPr/>
        </p:nvGrpSpPr>
        <p:grpSpPr bwMode="auto">
          <a:xfrm>
            <a:off x="4640263" y="3940175"/>
            <a:ext cx="1336675" cy="2689225"/>
            <a:chOff x="2923" y="2150"/>
            <a:chExt cx="842" cy="1694"/>
          </a:xfrm>
        </p:grpSpPr>
        <p:sp>
          <p:nvSpPr>
            <p:cNvPr id="55381" name="Line 1094">
              <a:extLst>
                <a:ext uri="{FF2B5EF4-FFF2-40B4-BE49-F238E27FC236}">
                  <a16:creationId xmlns:a16="http://schemas.microsoft.com/office/drawing/2014/main" id="{FFB08FDF-C2DA-8BC5-4C05-C4FC3668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2150"/>
              <a:ext cx="640" cy="3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2" name="Text Box 1119">
              <a:extLst>
                <a:ext uri="{FF2B5EF4-FFF2-40B4-BE49-F238E27FC236}">
                  <a16:creationId xmlns:a16="http://schemas.microsoft.com/office/drawing/2014/main" id="{F877670F-F31C-8AE4-93A5-99A6B4DD7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613"/>
              <a:ext cx="263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9</a:t>
              </a:r>
            </a:p>
          </p:txBody>
        </p:sp>
      </p:grpSp>
      <p:sp>
        <p:nvSpPr>
          <p:cNvPr id="158816" name="Text Box 1120">
            <a:extLst>
              <a:ext uri="{FF2B5EF4-FFF2-40B4-BE49-F238E27FC236}">
                <a16:creationId xmlns:a16="http://schemas.microsoft.com/office/drawing/2014/main" id="{B1CBEC9D-2A86-64EC-A789-A758EBF4B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62688"/>
            <a:ext cx="444500" cy="3698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C0000"/>
                </a:solidFill>
              </a:rPr>
              <a:t>10</a:t>
            </a:r>
          </a:p>
        </p:txBody>
      </p:sp>
      <p:grpSp>
        <p:nvGrpSpPr>
          <p:cNvPr id="8" name="Group 1132">
            <a:extLst>
              <a:ext uri="{FF2B5EF4-FFF2-40B4-BE49-F238E27FC236}">
                <a16:creationId xmlns:a16="http://schemas.microsoft.com/office/drawing/2014/main" id="{99609AE9-2024-8D5E-A0F2-C3E8815F44C4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2805113"/>
            <a:ext cx="1974850" cy="3824287"/>
            <a:chOff x="3448" y="1435"/>
            <a:chExt cx="1244" cy="2409"/>
          </a:xfrm>
        </p:grpSpPr>
        <p:sp>
          <p:nvSpPr>
            <p:cNvPr id="55378" name="Line 1095">
              <a:extLst>
                <a:ext uri="{FF2B5EF4-FFF2-40B4-BE49-F238E27FC236}">
                  <a16:creationId xmlns:a16="http://schemas.microsoft.com/office/drawing/2014/main" id="{074CB013-0781-70AA-E719-FB174F1B6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435"/>
              <a:ext cx="726" cy="35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9" name="Line 1097">
              <a:extLst>
                <a:ext uri="{FF2B5EF4-FFF2-40B4-BE49-F238E27FC236}">
                  <a16:creationId xmlns:a16="http://schemas.microsoft.com/office/drawing/2014/main" id="{2F4D7617-E056-FD1C-B666-C697C31C5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1" y="2137"/>
              <a:ext cx="714" cy="4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80" name="Text Box 1121">
              <a:extLst>
                <a:ext uri="{FF2B5EF4-FFF2-40B4-BE49-F238E27FC236}">
                  <a16:creationId xmlns:a16="http://schemas.microsoft.com/office/drawing/2014/main" id="{B7DE80D8-D53B-99D4-867D-EC509FF14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3604"/>
              <a:ext cx="296" cy="2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11</a:t>
              </a:r>
            </a:p>
          </p:txBody>
        </p:sp>
      </p:grpSp>
      <p:grpSp>
        <p:nvGrpSpPr>
          <p:cNvPr id="9" name="Group 1133">
            <a:extLst>
              <a:ext uri="{FF2B5EF4-FFF2-40B4-BE49-F238E27FC236}">
                <a16:creationId xmlns:a16="http://schemas.microsoft.com/office/drawing/2014/main" id="{A9FEE1E7-87CC-A10C-BDA4-C4E606BB68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675188"/>
            <a:ext cx="1557338" cy="1954212"/>
            <a:chOff x="3648" y="2613"/>
            <a:chExt cx="981" cy="1231"/>
          </a:xfrm>
        </p:grpSpPr>
        <p:sp>
          <p:nvSpPr>
            <p:cNvPr id="55376" name="Line 1098">
              <a:extLst>
                <a:ext uri="{FF2B5EF4-FFF2-40B4-BE49-F238E27FC236}">
                  <a16:creationId xmlns:a16="http://schemas.microsoft.com/office/drawing/2014/main" id="{5A0192D4-CDB3-9C95-D716-D5127FF41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" y="2613"/>
              <a:ext cx="464" cy="1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7" name="Text Box 1122">
              <a:extLst>
                <a:ext uri="{FF2B5EF4-FFF2-40B4-BE49-F238E27FC236}">
                  <a16:creationId xmlns:a16="http://schemas.microsoft.com/office/drawing/2014/main" id="{C5FF9AB7-2CFC-BDAA-A281-3B5B5B7B7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613"/>
              <a:ext cx="325" cy="23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12</a:t>
              </a:r>
            </a:p>
          </p:txBody>
        </p:sp>
      </p:grpSp>
      <p:grpSp>
        <p:nvGrpSpPr>
          <p:cNvPr id="10" name="Group 1134">
            <a:extLst>
              <a:ext uri="{FF2B5EF4-FFF2-40B4-BE49-F238E27FC236}">
                <a16:creationId xmlns:a16="http://schemas.microsoft.com/office/drawing/2014/main" id="{F8D2559E-5712-E5E5-C307-8C1A38275F57}"/>
              </a:ext>
            </a:extLst>
          </p:cNvPr>
          <p:cNvGrpSpPr>
            <a:grpSpLocks/>
          </p:cNvGrpSpPr>
          <p:nvPr/>
        </p:nvGrpSpPr>
        <p:grpSpPr bwMode="auto">
          <a:xfrm>
            <a:off x="4841875" y="4756150"/>
            <a:ext cx="1939925" cy="1873250"/>
            <a:chOff x="3050" y="2664"/>
            <a:chExt cx="1222" cy="1180"/>
          </a:xfrm>
        </p:grpSpPr>
        <p:sp>
          <p:nvSpPr>
            <p:cNvPr id="55374" name="Line 1096">
              <a:extLst>
                <a:ext uri="{FF2B5EF4-FFF2-40B4-BE49-F238E27FC236}">
                  <a16:creationId xmlns:a16="http://schemas.microsoft.com/office/drawing/2014/main" id="{C7BA4986-54C8-F6F6-AAB1-CD061EE3C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2664"/>
              <a:ext cx="25" cy="47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5" name="Text Box 1123">
              <a:extLst>
                <a:ext uri="{FF2B5EF4-FFF2-40B4-BE49-F238E27FC236}">
                  <a16:creationId xmlns:a16="http://schemas.microsoft.com/office/drawing/2014/main" id="{9D69977B-A2D6-A7E2-8110-915FE2664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3611"/>
              <a:ext cx="310" cy="23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13</a:t>
              </a:r>
            </a:p>
          </p:txBody>
        </p:sp>
      </p:grpSp>
      <p:sp>
        <p:nvSpPr>
          <p:cNvPr id="158820" name="Text Box 1124">
            <a:extLst>
              <a:ext uri="{FF2B5EF4-FFF2-40B4-BE49-F238E27FC236}">
                <a16:creationId xmlns:a16="http://schemas.microsoft.com/office/drawing/2014/main" id="{18E5E666-673D-F3B8-3992-6D1B4AF0C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6259513"/>
            <a:ext cx="531812" cy="3698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grpSp>
        <p:nvGrpSpPr>
          <p:cNvPr id="11" name="Group 1135">
            <a:extLst>
              <a:ext uri="{FF2B5EF4-FFF2-40B4-BE49-F238E27FC236}">
                <a16:creationId xmlns:a16="http://schemas.microsoft.com/office/drawing/2014/main" id="{4EC4FFC7-88BF-3492-F90E-305F4D00297D}"/>
              </a:ext>
            </a:extLst>
          </p:cNvPr>
          <p:cNvGrpSpPr>
            <a:grpSpLocks/>
          </p:cNvGrpSpPr>
          <p:nvPr/>
        </p:nvGrpSpPr>
        <p:grpSpPr bwMode="auto">
          <a:xfrm>
            <a:off x="6494463" y="5113338"/>
            <a:ext cx="1125537" cy="1516062"/>
            <a:chOff x="4091" y="2889"/>
            <a:chExt cx="709" cy="955"/>
          </a:xfrm>
        </p:grpSpPr>
        <p:sp>
          <p:nvSpPr>
            <p:cNvPr id="55372" name="Line 1099">
              <a:extLst>
                <a:ext uri="{FF2B5EF4-FFF2-40B4-BE49-F238E27FC236}">
                  <a16:creationId xmlns:a16="http://schemas.microsoft.com/office/drawing/2014/main" id="{FB218EA9-343E-6ECD-5E8E-2CA40BAAB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1" y="2889"/>
              <a:ext cx="37" cy="42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73" name="Text Box 1125">
              <a:extLst>
                <a:ext uri="{FF2B5EF4-FFF2-40B4-BE49-F238E27FC236}">
                  <a16:creationId xmlns:a16="http://schemas.microsoft.com/office/drawing/2014/main" id="{73E6071F-7A0D-A9BE-0C03-73BEBC68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3604"/>
              <a:ext cx="312" cy="2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CC0000"/>
                  </a:solidFill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09" grpId="0" animBg="1" autoUpdateAnimBg="0"/>
      <p:bldP spid="158811" grpId="0" animBg="1" autoUpdateAnimBg="0"/>
      <p:bldP spid="158814" grpId="0" animBg="1" autoUpdateAnimBg="0"/>
      <p:bldP spid="158816" grpId="0" animBg="1" autoUpdateAnimBg="0"/>
      <p:bldP spid="15882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7A95FA0F-CCFB-6DEF-D05B-C03AEA1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A97C90B-97C8-4CF9-9819-B9AEA3C1661B}" type="slidenum">
              <a:rPr lang="en-US" altLang="en-US">
                <a:solidFill>
                  <a:schemeClr val="bg1"/>
                </a:solidFill>
              </a:rPr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250810E-81A4-EA45-11F9-201523711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Distance Vector Routing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FA1738E-9EA9-0480-BAF2-1EB76EB9B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37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Distributed</a:t>
            </a:r>
            <a:r>
              <a:rPr lang="en-US" altLang="en-US" sz="2400"/>
              <a:t>, dynamic version of Bellman-Ford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node maintains distance vector: set of triples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(</a:t>
            </a:r>
            <a:r>
              <a:rPr lang="en-US" altLang="en-US" sz="2000" b="1" i="1">
                <a:solidFill>
                  <a:srgbClr val="CC0000"/>
                </a:solidFill>
              </a:rPr>
              <a:t>Destination, Cost, NextHop</a:t>
            </a:r>
            <a:r>
              <a:rPr lang="en-US" altLang="en-US" sz="2000" b="1"/>
              <a:t>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Edge weights starting at a node assumed known by that node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Exchange updates of </a:t>
            </a:r>
            <a:r>
              <a:rPr lang="en-US" altLang="en-US" sz="2400" b="1">
                <a:solidFill>
                  <a:srgbClr val="CC0000"/>
                </a:solidFill>
              </a:rPr>
              <a:t>distance vector</a:t>
            </a:r>
            <a:r>
              <a:rPr lang="en-US" altLang="en-US" sz="2400"/>
              <a:t> (</a:t>
            </a:r>
            <a:r>
              <a:rPr lang="en-US" altLang="en-US" sz="2400" b="1" i="1"/>
              <a:t>Destination, Cost</a:t>
            </a:r>
            <a:r>
              <a:rPr lang="en-US" altLang="en-US" sz="2400"/>
              <a:t>) with directly connected neighbors (known as advertising the routes)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periodically (on the order of several seconds to minutes)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whenever vector changes (called </a:t>
            </a:r>
            <a:r>
              <a:rPr lang="en-US" altLang="en-US" b="1" i="1">
                <a:solidFill>
                  <a:srgbClr val="CC0000"/>
                </a:solidFill>
              </a:rPr>
              <a:t>triggered</a:t>
            </a:r>
            <a:r>
              <a:rPr lang="en-US" altLang="en-US"/>
              <a:t> update)</a:t>
            </a:r>
          </a:p>
          <a:p>
            <a:pPr algn="just">
              <a:lnSpc>
                <a:spcPct val="80000"/>
              </a:lnSpc>
            </a:pPr>
            <a:r>
              <a:rPr lang="en-US" altLang="en-US" sz="2400"/>
              <a:t>The distance vector algorithm was the original ARPANET routing algorithm.</a:t>
            </a:r>
          </a:p>
          <a:p>
            <a:pPr algn="just">
              <a:lnSpc>
                <a:spcPct val="80000"/>
              </a:lnSpc>
            </a:pPr>
            <a:r>
              <a:rPr lang="en-US" altLang="en-US" sz="2400"/>
              <a:t>It was implemented more widely in local area networks with the Routing Information Protocol (RIP)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0B5E04A3-E333-7C42-A1BD-1EEFA6C4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3AB0C5C-85D7-4AD3-BA78-C75304D29043}" type="slidenum">
              <a:rPr lang="en-US" altLang="en-US">
                <a:solidFill>
                  <a:schemeClr val="bg1"/>
                </a:solidFill>
              </a:rPr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17F02C3-3C05-617B-2A9B-8D0096D1B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27050"/>
            <a:ext cx="7772400" cy="844550"/>
          </a:xfrm>
        </p:spPr>
        <p:txBody>
          <a:bodyPr/>
          <a:lstStyle/>
          <a:p>
            <a:r>
              <a:rPr lang="en-US" altLang="en-US"/>
              <a:t>Distance Vector Routing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9ADC69-A3E2-581F-F64E-B42366F36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763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Update local table if receive a “</a:t>
            </a:r>
            <a:r>
              <a:rPr lang="en-US" altLang="en-US" sz="2400" b="1">
                <a:solidFill>
                  <a:srgbClr val="CC0000"/>
                </a:solidFill>
              </a:rPr>
              <a:t>better</a:t>
            </a:r>
            <a:r>
              <a:rPr lang="en-US" altLang="en-US" sz="2400"/>
              <a:t>” route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Newly advertised route has smaller cost (shorter)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Came from next-hop (successor advertising new one)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Refresh existing routes; delete if they </a:t>
            </a:r>
            <a:r>
              <a:rPr lang="en-US" altLang="en-US" sz="2400" b="1">
                <a:solidFill>
                  <a:srgbClr val="CC0000"/>
                </a:solidFill>
              </a:rPr>
              <a:t>time out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Local failure detection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Control message not ACK’d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 out on periodic route update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Used in original ARPANET (until 1979)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Early Internet: Routing Information Protocol (RIP)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Early versions of DECnet and Novell IPX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04CEABA7-3EF6-574F-4A21-61F4D0B2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18EB8E3-64F7-48D4-8AC1-BA3ADD680A0B}" type="slidenum">
              <a:rPr lang="en-US" altLang="en-US">
                <a:solidFill>
                  <a:schemeClr val="bg1"/>
                </a:solidFill>
              </a:rPr>
              <a:pPr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7B3884-9D44-9D32-E88C-5B3239E25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/>
              <a:t>Distance Vector Routing Example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A379BC9-7DE7-48A3-C001-541432CC7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27250"/>
            <a:ext cx="7772400" cy="996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400"/>
              <a:t>Information in routing table of each node:</a:t>
            </a:r>
          </a:p>
          <a:p>
            <a:pPr lvl="1">
              <a:buFontTx/>
              <a:buNone/>
            </a:pPr>
            <a:r>
              <a:rPr lang="en-US" altLang="en-US"/>
              <a:t>Iteration 1</a:t>
            </a:r>
          </a:p>
        </p:txBody>
      </p:sp>
      <p:pic>
        <p:nvPicPr>
          <p:cNvPr id="58373" name="Picture 4" descr="PE04F14">
            <a:extLst>
              <a:ext uri="{FF2B5EF4-FFF2-40B4-BE49-F238E27FC236}">
                <a16:creationId xmlns:a16="http://schemas.microsoft.com/office/drawing/2014/main" id="{9A8A6916-4B2E-BE9D-59B1-7D7262C6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3209925" cy="23780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 Box 9">
            <a:extLst>
              <a:ext uri="{FF2B5EF4-FFF2-40B4-BE49-F238E27FC236}">
                <a16:creationId xmlns:a16="http://schemas.microsoft.com/office/drawing/2014/main" id="{0A69FADB-2DBE-3BCA-9B54-FEA385F0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3162300"/>
            <a:ext cx="4953000" cy="33147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At              distance to reach node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node     A     B     C     D     E     F     G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A        0      1      1      x     1     1     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B        1      0      1      x      x     x    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C        1      1      0      1      x     x    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D        x      x      1      0      x     x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E        1      x       x      x     0     x    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F        1       x       x     x      x     0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G        x      x       x     1      x     1     0</a:t>
            </a:r>
            <a:endParaRPr lang="en-US" altLang="en-US" sz="2800"/>
          </a:p>
        </p:txBody>
      </p:sp>
      <p:sp>
        <p:nvSpPr>
          <p:cNvPr id="58375" name="Line 10">
            <a:extLst>
              <a:ext uri="{FF2B5EF4-FFF2-40B4-BE49-F238E27FC236}">
                <a16:creationId xmlns:a16="http://schemas.microsoft.com/office/drawing/2014/main" id="{181BBEE3-4960-56CA-28A2-D11BD6DECA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950" y="3429000"/>
            <a:ext cx="49530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11">
            <a:extLst>
              <a:ext uri="{FF2B5EF4-FFF2-40B4-BE49-F238E27FC236}">
                <a16:creationId xmlns:a16="http://schemas.microsoft.com/office/drawing/2014/main" id="{68EA1FE2-8E5F-A501-26B4-A882BF62A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242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12">
            <a:extLst>
              <a:ext uri="{FF2B5EF4-FFF2-40B4-BE49-F238E27FC236}">
                <a16:creationId xmlns:a16="http://schemas.microsoft.com/office/drawing/2014/main" id="{088B9FFC-A88B-4992-648B-813B35E7E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242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13">
            <a:extLst>
              <a:ext uri="{FF2B5EF4-FFF2-40B4-BE49-F238E27FC236}">
                <a16:creationId xmlns:a16="http://schemas.microsoft.com/office/drawing/2014/main" id="{5D6F8694-7240-F853-9779-A8DAEC4AF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242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4">
            <a:extLst>
              <a:ext uri="{FF2B5EF4-FFF2-40B4-BE49-F238E27FC236}">
                <a16:creationId xmlns:a16="http://schemas.microsoft.com/office/drawing/2014/main" id="{85F7A06F-CD40-E16D-7763-593C70A34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242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CB6AB64B-63DE-FF62-A592-F6B73A06B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242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6">
            <a:extLst>
              <a:ext uri="{FF2B5EF4-FFF2-40B4-BE49-F238E27FC236}">
                <a16:creationId xmlns:a16="http://schemas.microsoft.com/office/drawing/2014/main" id="{F617CA75-6861-E05A-9BD5-39F25131B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733800"/>
            <a:ext cx="417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7">
            <a:extLst>
              <a:ext uri="{FF2B5EF4-FFF2-40B4-BE49-F238E27FC236}">
                <a16:creationId xmlns:a16="http://schemas.microsoft.com/office/drawing/2014/main" id="{6CBA6BE0-7AFE-2736-95C1-0D461726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162300"/>
            <a:ext cx="0" cy="3314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8">
            <a:extLst>
              <a:ext uri="{FF2B5EF4-FFF2-40B4-BE49-F238E27FC236}">
                <a16:creationId xmlns:a16="http://schemas.microsoft.com/office/drawing/2014/main" id="{FCE9D646-66BD-B0DA-1850-71539D500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242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3080AFC9-62C1-4BF4-61D8-9F2F3FD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048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3C7DE02-2B3E-4174-85EB-74BE6A852274}" type="slidenum">
              <a:rPr lang="en-US" altLang="en-US">
                <a:solidFill>
                  <a:schemeClr val="bg1"/>
                </a:solidFill>
              </a:rPr>
              <a:pPr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E29470C-E479-5D74-1DE0-494A9DEA8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343650" cy="709613"/>
          </a:xfrm>
        </p:spPr>
        <p:txBody>
          <a:bodyPr/>
          <a:lstStyle/>
          <a:p>
            <a:r>
              <a:rPr lang="en-US" altLang="en-US"/>
              <a:t>Distance Vector Routing Example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D1E6176-A5A4-0202-A5F8-4FF4726F1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996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400"/>
              <a:t>Information in routing table of each node:</a:t>
            </a:r>
          </a:p>
          <a:p>
            <a:pPr lvl="1">
              <a:buFontTx/>
              <a:buNone/>
            </a:pPr>
            <a:r>
              <a:rPr lang="en-US" altLang="en-US"/>
              <a:t>Iteration 2</a:t>
            </a:r>
          </a:p>
        </p:txBody>
      </p:sp>
      <p:pic>
        <p:nvPicPr>
          <p:cNvPr id="59397" name="Picture 4" descr="PE04F14">
            <a:extLst>
              <a:ext uri="{FF2B5EF4-FFF2-40B4-BE49-F238E27FC236}">
                <a16:creationId xmlns:a16="http://schemas.microsoft.com/office/drawing/2014/main" id="{83D60EB4-C317-969D-B66E-2C058161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3209925" cy="23780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5">
            <a:extLst>
              <a:ext uri="{FF2B5EF4-FFF2-40B4-BE49-F238E27FC236}">
                <a16:creationId xmlns:a16="http://schemas.microsoft.com/office/drawing/2014/main" id="{E6726539-BEE9-15BF-5999-417AD431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3048000"/>
            <a:ext cx="4818062" cy="32385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At              distance to reach node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node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		A     B     C     D     E     F     G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A        0      1      1      2     1     1     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B        1      0      1      2      2     2    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C        1      1      0      1      2     2    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D        2      2      1      0      x     2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E        1      2       2      x      0     2    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F        1      2       2      2      2     0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G        2      x       2     1      x     1     0</a:t>
            </a:r>
            <a:endParaRPr lang="en-US" altLang="en-US" sz="2800"/>
          </a:p>
        </p:txBody>
      </p:sp>
      <p:sp>
        <p:nvSpPr>
          <p:cNvPr id="59399" name="Line 6">
            <a:extLst>
              <a:ext uri="{FF2B5EF4-FFF2-40B4-BE49-F238E27FC236}">
                <a16:creationId xmlns:a16="http://schemas.microsoft.com/office/drawing/2014/main" id="{075AB41C-60A0-87DC-470C-BF4CAA3DF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3124200"/>
            <a:ext cx="49530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7">
            <a:extLst>
              <a:ext uri="{FF2B5EF4-FFF2-40B4-BE49-F238E27FC236}">
                <a16:creationId xmlns:a16="http://schemas.microsoft.com/office/drawing/2014/main" id="{FB18F8F9-D5AD-51A1-20FA-3AA54FFF7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5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8">
            <a:extLst>
              <a:ext uri="{FF2B5EF4-FFF2-40B4-BE49-F238E27FC236}">
                <a16:creationId xmlns:a16="http://schemas.microsoft.com/office/drawing/2014/main" id="{E2C6E975-F628-A22F-EE3D-29B893817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3295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9">
            <a:extLst>
              <a:ext uri="{FF2B5EF4-FFF2-40B4-BE49-F238E27FC236}">
                <a16:creationId xmlns:a16="http://schemas.microsoft.com/office/drawing/2014/main" id="{E6E17275-46E0-2894-876B-258ACF02B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295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0">
            <a:extLst>
              <a:ext uri="{FF2B5EF4-FFF2-40B4-BE49-F238E27FC236}">
                <a16:creationId xmlns:a16="http://schemas.microsoft.com/office/drawing/2014/main" id="{91E713D6-A1A8-6A20-169C-5D76AAAF2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95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1">
            <a:extLst>
              <a:ext uri="{FF2B5EF4-FFF2-40B4-BE49-F238E27FC236}">
                <a16:creationId xmlns:a16="http://schemas.microsoft.com/office/drawing/2014/main" id="{11AF46FD-D65A-1BEC-1FF9-5F63723C9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3295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2">
            <a:extLst>
              <a:ext uri="{FF2B5EF4-FFF2-40B4-BE49-F238E27FC236}">
                <a16:creationId xmlns:a16="http://schemas.microsoft.com/office/drawing/2014/main" id="{31D27FA3-0522-035E-F422-FC993FA5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916363"/>
            <a:ext cx="4343400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3">
            <a:extLst>
              <a:ext uri="{FF2B5EF4-FFF2-40B4-BE49-F238E27FC236}">
                <a16:creationId xmlns:a16="http://schemas.microsoft.com/office/drawing/2014/main" id="{9039EE43-DE1B-D3A5-ADBB-4C44EFD44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933700"/>
            <a:ext cx="0" cy="3314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4">
            <a:extLst>
              <a:ext uri="{FF2B5EF4-FFF2-40B4-BE49-F238E27FC236}">
                <a16:creationId xmlns:a16="http://schemas.microsoft.com/office/drawing/2014/main" id="{4F913F68-EF7E-678E-14EC-E0BF643D9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95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6257FC2C-B576-BF4C-1D29-9AD3A1DA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810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0F27749-2F6F-46BB-A96C-F8E4ED452211}" type="slidenum">
              <a:rPr lang="en-US" altLang="en-US">
                <a:solidFill>
                  <a:schemeClr val="bg1"/>
                </a:solidFill>
              </a:rPr>
              <a:pPr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43" name="Rectangle 1026">
            <a:extLst>
              <a:ext uri="{FF2B5EF4-FFF2-40B4-BE49-F238E27FC236}">
                <a16:creationId xmlns:a16="http://schemas.microsoft.com/office/drawing/2014/main" id="{CE59D316-E8C0-C90F-E005-93A85AEDA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61988"/>
            <a:ext cx="6343650" cy="709612"/>
          </a:xfrm>
        </p:spPr>
        <p:txBody>
          <a:bodyPr/>
          <a:lstStyle/>
          <a:p>
            <a:r>
              <a:rPr lang="en-US" altLang="en-US"/>
              <a:t>Distance Vector Routing Example</a:t>
            </a:r>
          </a:p>
        </p:txBody>
      </p:sp>
      <p:sp>
        <p:nvSpPr>
          <p:cNvPr id="61444" name="Rectangle 1027">
            <a:extLst>
              <a:ext uri="{FF2B5EF4-FFF2-40B4-BE49-F238E27FC236}">
                <a16:creationId xmlns:a16="http://schemas.microsoft.com/office/drawing/2014/main" id="{B3CC6D0E-97F3-470E-4194-091DF5E06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996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200"/>
              <a:t>Information in routing table of each node:</a:t>
            </a:r>
          </a:p>
          <a:p>
            <a:pPr lvl="1">
              <a:buFontTx/>
              <a:buNone/>
            </a:pPr>
            <a:r>
              <a:rPr lang="en-US" altLang="en-US"/>
              <a:t>Iteration 3</a:t>
            </a:r>
          </a:p>
        </p:txBody>
      </p:sp>
      <p:pic>
        <p:nvPicPr>
          <p:cNvPr id="61445" name="Picture 1028" descr="PE04F14">
            <a:extLst>
              <a:ext uri="{FF2B5EF4-FFF2-40B4-BE49-F238E27FC236}">
                <a16:creationId xmlns:a16="http://schemas.microsoft.com/office/drawing/2014/main" id="{92573E1F-D271-8603-6838-266365DF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209925" cy="23780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1029">
            <a:extLst>
              <a:ext uri="{FF2B5EF4-FFF2-40B4-BE49-F238E27FC236}">
                <a16:creationId xmlns:a16="http://schemas.microsoft.com/office/drawing/2014/main" id="{0CBE1473-8389-0940-A8D4-4C612BF43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3311525"/>
            <a:ext cx="4953000" cy="33147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At              distance to reach node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node     A     B     C     D     E     F     G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A        0      1      1      2     1     1     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B        1      0      1      2      2     2     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C        1      1      0      1      2     2     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D        2      2      1      0      3     2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E        1      2       2      3      0     2     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F        1      2       2      2      2     0 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G        2      3       2     1      3     1     0</a:t>
            </a:r>
            <a:endParaRPr lang="en-US" altLang="en-US" sz="2800"/>
          </a:p>
        </p:txBody>
      </p:sp>
      <p:sp>
        <p:nvSpPr>
          <p:cNvPr id="61447" name="Line 1030">
            <a:extLst>
              <a:ext uri="{FF2B5EF4-FFF2-40B4-BE49-F238E27FC236}">
                <a16:creationId xmlns:a16="http://schemas.microsoft.com/office/drawing/2014/main" id="{6C942835-99A7-4A53-EE3B-0869FF159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950" y="4038600"/>
            <a:ext cx="49530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1031">
            <a:extLst>
              <a:ext uri="{FF2B5EF4-FFF2-40B4-BE49-F238E27FC236}">
                <a16:creationId xmlns:a16="http://schemas.microsoft.com/office/drawing/2014/main" id="{052FB79A-DF01-DEDF-F00C-C00818151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032">
            <a:extLst>
              <a:ext uri="{FF2B5EF4-FFF2-40B4-BE49-F238E27FC236}">
                <a16:creationId xmlns:a16="http://schemas.microsoft.com/office/drawing/2014/main" id="{D5346565-B2CA-8D31-E0CB-88135EDF6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033">
            <a:extLst>
              <a:ext uri="{FF2B5EF4-FFF2-40B4-BE49-F238E27FC236}">
                <a16:creationId xmlns:a16="http://schemas.microsoft.com/office/drawing/2014/main" id="{35F26BCA-B027-9E46-9A8A-4CBE2AEC6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034">
            <a:extLst>
              <a:ext uri="{FF2B5EF4-FFF2-40B4-BE49-F238E27FC236}">
                <a16:creationId xmlns:a16="http://schemas.microsoft.com/office/drawing/2014/main" id="{CEA076DD-3717-C171-0E95-6C65F6854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035">
            <a:extLst>
              <a:ext uri="{FF2B5EF4-FFF2-40B4-BE49-F238E27FC236}">
                <a16:creationId xmlns:a16="http://schemas.microsoft.com/office/drawing/2014/main" id="{B9632ACE-50E6-6682-9E27-86D56BD6B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036">
            <a:extLst>
              <a:ext uri="{FF2B5EF4-FFF2-40B4-BE49-F238E27FC236}">
                <a16:creationId xmlns:a16="http://schemas.microsoft.com/office/drawing/2014/main" id="{8270EFE6-E6E0-6071-2EE8-631F4560E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676650"/>
            <a:ext cx="417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037">
            <a:extLst>
              <a:ext uri="{FF2B5EF4-FFF2-40B4-BE49-F238E27FC236}">
                <a16:creationId xmlns:a16="http://schemas.microsoft.com/office/drawing/2014/main" id="{01B256C0-B45A-5E4D-0911-AB4246DB1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314700"/>
            <a:ext cx="0" cy="3314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038">
            <a:extLst>
              <a:ext uri="{FF2B5EF4-FFF2-40B4-BE49-F238E27FC236}">
                <a16:creationId xmlns:a16="http://schemas.microsoft.com/office/drawing/2014/main" id="{75174003-C7DB-599B-2DD7-5B39CF24A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3676650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9628F31C-D92C-2254-A7EE-0C3AE1FC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5B2E28F-8FAF-4AE2-BB85-B846773C32C7}" type="slidenum">
              <a:rPr lang="en-US" altLang="en-US">
                <a:solidFill>
                  <a:schemeClr val="bg1"/>
                </a:solidFill>
              </a:rPr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C25C302-BAB2-E233-3A66-C3E83D636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Distance Vector Routing Table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4C8D89D-5FA3-5076-5394-ABA8A3F9D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4400" y="2279650"/>
            <a:ext cx="3810000" cy="7683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Routing table at node B:</a:t>
            </a:r>
          </a:p>
        </p:txBody>
      </p:sp>
      <p:pic>
        <p:nvPicPr>
          <p:cNvPr id="62469" name="Picture 4" descr="PE04F14">
            <a:extLst>
              <a:ext uri="{FF2B5EF4-FFF2-40B4-BE49-F238E27FC236}">
                <a16:creationId xmlns:a16="http://schemas.microsoft.com/office/drawing/2014/main" id="{430BAF2D-1471-94BE-D36D-54C54A46B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733675"/>
            <a:ext cx="3838575" cy="23780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5">
            <a:extLst>
              <a:ext uri="{FF2B5EF4-FFF2-40B4-BE49-F238E27FC236}">
                <a16:creationId xmlns:a16="http://schemas.microsoft.com/office/drawing/2014/main" id="{4AE6888C-39DA-1092-FD1E-18233188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3070225"/>
            <a:ext cx="3048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667CAC9B-62EA-C2BE-6772-FA30E450A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7463" y="33750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01F53B66-4321-23E2-F8D7-BD69B40C8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30702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D0A8F12D-A43B-1933-E3CB-4E92B3D2E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30702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863072BE-ECE5-A404-1F2D-01EA5D80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3046413"/>
            <a:ext cx="3694112" cy="2174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Destination   Cost   NextHop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       A	          1	        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       C	          1	        C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       D	          2	        C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       E	          2	        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       F	          2	        A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       G	          3	        A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24357977-1C2E-DC28-3D52-2DA954F4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693738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311F7EC-BA78-4D6C-A914-EBD4A2E1CA3C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76012EF-B83A-A13A-6E3A-5EE8E243C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838200"/>
            <a:ext cx="6345237" cy="709613"/>
          </a:xfrm>
        </p:spPr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20484" name="Freeform 83">
            <a:extLst>
              <a:ext uri="{FF2B5EF4-FFF2-40B4-BE49-F238E27FC236}">
                <a16:creationId xmlns:a16="http://schemas.microsoft.com/office/drawing/2014/main" id="{E44E309F-7D1E-76FD-F47C-882DDD73C78E}"/>
              </a:ext>
            </a:extLst>
          </p:cNvPr>
          <p:cNvSpPr>
            <a:spLocks/>
          </p:cNvSpPr>
          <p:nvPr/>
        </p:nvSpPr>
        <p:spPr bwMode="auto">
          <a:xfrm>
            <a:off x="441325" y="25574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990033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84">
            <a:extLst>
              <a:ext uri="{FF2B5EF4-FFF2-40B4-BE49-F238E27FC236}">
                <a16:creationId xmlns:a16="http://schemas.microsoft.com/office/drawing/2014/main" id="{CBB2D4E2-EA9F-6D31-4B5C-38157A172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" y="2689225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Freeform 85">
            <a:extLst>
              <a:ext uri="{FF2B5EF4-FFF2-40B4-BE49-F238E27FC236}">
                <a16:creationId xmlns:a16="http://schemas.microsoft.com/office/drawing/2014/main" id="{375059CC-222E-F677-B37F-8ADDFD3009A5}"/>
              </a:ext>
            </a:extLst>
          </p:cNvPr>
          <p:cNvSpPr>
            <a:spLocks/>
          </p:cNvSpPr>
          <p:nvPr/>
        </p:nvSpPr>
        <p:spPr bwMode="auto">
          <a:xfrm>
            <a:off x="1220788" y="25574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86">
            <a:extLst>
              <a:ext uri="{FF2B5EF4-FFF2-40B4-BE49-F238E27FC236}">
                <a16:creationId xmlns:a16="http://schemas.microsoft.com/office/drawing/2014/main" id="{30C1E05E-27F9-B131-2796-24FBAE5D03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675" y="5121275"/>
            <a:ext cx="601663" cy="814388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7">
            <a:extLst>
              <a:ext uri="{FF2B5EF4-FFF2-40B4-BE49-F238E27FC236}">
                <a16:creationId xmlns:a16="http://schemas.microsoft.com/office/drawing/2014/main" id="{1C989603-AAFE-F6B1-8DB4-F128086A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900738"/>
            <a:ext cx="243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You are here</a:t>
            </a:r>
          </a:p>
        </p:txBody>
      </p:sp>
      <p:sp>
        <p:nvSpPr>
          <p:cNvPr id="20489" name="Line 88">
            <a:extLst>
              <a:ext uri="{FF2B5EF4-FFF2-40B4-BE49-F238E27FC236}">
                <a16:creationId xmlns:a16="http://schemas.microsoft.com/office/drawing/2014/main" id="{138601A9-3404-827B-D4AB-5E57783F6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86275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91">
            <a:extLst>
              <a:ext uri="{FF2B5EF4-FFF2-40B4-BE49-F238E27FC236}">
                <a16:creationId xmlns:a16="http://schemas.microsoft.com/office/drawing/2014/main" id="{29E83E98-B962-4B05-D56E-0D8F3472F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8463" y="2898775"/>
            <a:ext cx="2051050" cy="2168525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92">
            <a:extLst>
              <a:ext uri="{FF2B5EF4-FFF2-40B4-BE49-F238E27FC236}">
                <a16:creationId xmlns:a16="http://schemas.microsoft.com/office/drawing/2014/main" id="{5DFDEF28-2E1D-4DC2-AD9F-36A4A687B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2800350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Freeform 93">
            <a:extLst>
              <a:ext uri="{FF2B5EF4-FFF2-40B4-BE49-F238E27FC236}">
                <a16:creationId xmlns:a16="http://schemas.microsoft.com/office/drawing/2014/main" id="{D11221D9-4A96-79AC-C4A1-DA9D6D68B882}"/>
              </a:ext>
            </a:extLst>
          </p:cNvPr>
          <p:cNvSpPr>
            <a:spLocks/>
          </p:cNvSpPr>
          <p:nvPr/>
        </p:nvSpPr>
        <p:spPr bwMode="auto">
          <a:xfrm>
            <a:off x="3789363" y="3076575"/>
            <a:ext cx="1011237" cy="846138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Freeform 94">
            <a:extLst>
              <a:ext uri="{FF2B5EF4-FFF2-40B4-BE49-F238E27FC236}">
                <a16:creationId xmlns:a16="http://schemas.microsoft.com/office/drawing/2014/main" id="{362B1C3C-F725-75E5-0260-913950DE373D}"/>
              </a:ext>
            </a:extLst>
          </p:cNvPr>
          <p:cNvSpPr>
            <a:spLocks/>
          </p:cNvSpPr>
          <p:nvPr/>
        </p:nvSpPr>
        <p:spPr bwMode="auto">
          <a:xfrm>
            <a:off x="2471738" y="3046413"/>
            <a:ext cx="1317625" cy="909637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95">
            <a:extLst>
              <a:ext uri="{FF2B5EF4-FFF2-40B4-BE49-F238E27FC236}">
                <a16:creationId xmlns:a16="http://schemas.microsoft.com/office/drawing/2014/main" id="{79AB0565-0B58-8109-C6AC-A552E4F59AB5}"/>
              </a:ext>
            </a:extLst>
          </p:cNvPr>
          <p:cNvSpPr>
            <a:spLocks/>
          </p:cNvSpPr>
          <p:nvPr/>
        </p:nvSpPr>
        <p:spPr bwMode="auto">
          <a:xfrm>
            <a:off x="2474913" y="3952875"/>
            <a:ext cx="1014412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Freeform 96">
            <a:extLst>
              <a:ext uri="{FF2B5EF4-FFF2-40B4-BE49-F238E27FC236}">
                <a16:creationId xmlns:a16="http://schemas.microsoft.com/office/drawing/2014/main" id="{3020DF0C-3861-A20B-D3C7-5C405C066A4C}"/>
              </a:ext>
            </a:extLst>
          </p:cNvPr>
          <p:cNvSpPr>
            <a:spLocks/>
          </p:cNvSpPr>
          <p:nvPr/>
        </p:nvSpPr>
        <p:spPr bwMode="auto">
          <a:xfrm>
            <a:off x="3492500" y="3922713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Freeform 97">
            <a:extLst>
              <a:ext uri="{FF2B5EF4-FFF2-40B4-BE49-F238E27FC236}">
                <a16:creationId xmlns:a16="http://schemas.microsoft.com/office/drawing/2014/main" id="{4EAAA5D9-3EAD-BFBC-5664-6EC3C7AA970E}"/>
              </a:ext>
            </a:extLst>
          </p:cNvPr>
          <p:cNvSpPr>
            <a:spLocks/>
          </p:cNvSpPr>
          <p:nvPr/>
        </p:nvSpPr>
        <p:spPr bwMode="auto">
          <a:xfrm>
            <a:off x="3513138" y="25257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Freeform 98">
            <a:extLst>
              <a:ext uri="{FF2B5EF4-FFF2-40B4-BE49-F238E27FC236}">
                <a16:creationId xmlns:a16="http://schemas.microsoft.com/office/drawing/2014/main" id="{091FE82B-6828-FC07-68B2-8F923DCE96E4}"/>
              </a:ext>
            </a:extLst>
          </p:cNvPr>
          <p:cNvSpPr>
            <a:spLocks/>
          </p:cNvSpPr>
          <p:nvPr/>
        </p:nvSpPr>
        <p:spPr bwMode="auto">
          <a:xfrm>
            <a:off x="3513138" y="323215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Freeform 99">
            <a:extLst>
              <a:ext uri="{FF2B5EF4-FFF2-40B4-BE49-F238E27FC236}">
                <a16:creationId xmlns:a16="http://schemas.microsoft.com/office/drawing/2014/main" id="{F6068E0A-2F6E-12A5-3791-FE05758119EF}"/>
              </a:ext>
            </a:extLst>
          </p:cNvPr>
          <p:cNvSpPr>
            <a:spLocks/>
          </p:cNvSpPr>
          <p:nvPr/>
        </p:nvSpPr>
        <p:spPr bwMode="auto">
          <a:xfrm>
            <a:off x="4033838" y="25257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Freeform 100">
            <a:extLst>
              <a:ext uri="{FF2B5EF4-FFF2-40B4-BE49-F238E27FC236}">
                <a16:creationId xmlns:a16="http://schemas.microsoft.com/office/drawing/2014/main" id="{65A4C152-18C4-B266-AEF9-732413EECE5E}"/>
              </a:ext>
            </a:extLst>
          </p:cNvPr>
          <p:cNvSpPr>
            <a:spLocks/>
          </p:cNvSpPr>
          <p:nvPr/>
        </p:nvSpPr>
        <p:spPr bwMode="auto">
          <a:xfrm>
            <a:off x="3513138" y="435927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Freeform 101">
            <a:extLst>
              <a:ext uri="{FF2B5EF4-FFF2-40B4-BE49-F238E27FC236}">
                <a16:creationId xmlns:a16="http://schemas.microsoft.com/office/drawing/2014/main" id="{08BD6ECF-5740-D436-F459-D10F1C3CF9D5}"/>
              </a:ext>
            </a:extLst>
          </p:cNvPr>
          <p:cNvSpPr>
            <a:spLocks/>
          </p:cNvSpPr>
          <p:nvPr/>
        </p:nvSpPr>
        <p:spPr bwMode="auto">
          <a:xfrm>
            <a:off x="2992438" y="25257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Freeform 102">
            <a:extLst>
              <a:ext uri="{FF2B5EF4-FFF2-40B4-BE49-F238E27FC236}">
                <a16:creationId xmlns:a16="http://schemas.microsoft.com/office/drawing/2014/main" id="{C7B3DAB2-4638-C523-A790-ABA24FBD4789}"/>
              </a:ext>
            </a:extLst>
          </p:cNvPr>
          <p:cNvSpPr>
            <a:spLocks/>
          </p:cNvSpPr>
          <p:nvPr/>
        </p:nvSpPr>
        <p:spPr bwMode="auto">
          <a:xfrm>
            <a:off x="3513138" y="37941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Freeform 103">
            <a:extLst>
              <a:ext uri="{FF2B5EF4-FFF2-40B4-BE49-F238E27FC236}">
                <a16:creationId xmlns:a16="http://schemas.microsoft.com/office/drawing/2014/main" id="{ED28F6F7-EFCC-CFBD-FDD8-EEF406BF354B}"/>
              </a:ext>
            </a:extLst>
          </p:cNvPr>
          <p:cNvSpPr>
            <a:spLocks/>
          </p:cNvSpPr>
          <p:nvPr/>
        </p:nvSpPr>
        <p:spPr bwMode="auto">
          <a:xfrm>
            <a:off x="3786188" y="499745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104">
            <a:extLst>
              <a:ext uri="{FF2B5EF4-FFF2-40B4-BE49-F238E27FC236}">
                <a16:creationId xmlns:a16="http://schemas.microsoft.com/office/drawing/2014/main" id="{3A9F67E0-9122-FA09-ADFB-502BC9D0650F}"/>
              </a:ext>
            </a:extLst>
          </p:cNvPr>
          <p:cNvSpPr>
            <a:spLocks/>
          </p:cNvSpPr>
          <p:nvPr/>
        </p:nvSpPr>
        <p:spPr bwMode="auto">
          <a:xfrm>
            <a:off x="3292475" y="4997450"/>
            <a:ext cx="271463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105">
            <a:extLst>
              <a:ext uri="{FF2B5EF4-FFF2-40B4-BE49-F238E27FC236}">
                <a16:creationId xmlns:a16="http://schemas.microsoft.com/office/drawing/2014/main" id="{5FE48A85-CDF5-504D-D7AC-D3EEC02C86D1}"/>
              </a:ext>
            </a:extLst>
          </p:cNvPr>
          <p:cNvSpPr>
            <a:spLocks/>
          </p:cNvSpPr>
          <p:nvPr/>
        </p:nvSpPr>
        <p:spPr bwMode="auto">
          <a:xfrm>
            <a:off x="2112963" y="4054475"/>
            <a:ext cx="268287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Freeform 106">
            <a:extLst>
              <a:ext uri="{FF2B5EF4-FFF2-40B4-BE49-F238E27FC236}">
                <a16:creationId xmlns:a16="http://schemas.microsoft.com/office/drawing/2014/main" id="{BF12E757-AE9C-E326-69CE-67E573396057}"/>
              </a:ext>
            </a:extLst>
          </p:cNvPr>
          <p:cNvSpPr>
            <a:spLocks/>
          </p:cNvSpPr>
          <p:nvPr/>
        </p:nvSpPr>
        <p:spPr bwMode="auto">
          <a:xfrm>
            <a:off x="2112963" y="3533775"/>
            <a:ext cx="268287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107">
            <a:extLst>
              <a:ext uri="{FF2B5EF4-FFF2-40B4-BE49-F238E27FC236}">
                <a16:creationId xmlns:a16="http://schemas.microsoft.com/office/drawing/2014/main" id="{1FB70DF0-BDEA-849B-F5CC-AC30EAD7B695}"/>
              </a:ext>
            </a:extLst>
          </p:cNvPr>
          <p:cNvSpPr>
            <a:spLocks/>
          </p:cNvSpPr>
          <p:nvPr/>
        </p:nvSpPr>
        <p:spPr bwMode="auto">
          <a:xfrm>
            <a:off x="2752725" y="37941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Freeform 108">
            <a:extLst>
              <a:ext uri="{FF2B5EF4-FFF2-40B4-BE49-F238E27FC236}">
                <a16:creationId xmlns:a16="http://schemas.microsoft.com/office/drawing/2014/main" id="{6E28ABC7-AC7B-8B67-33CE-4652429308AA}"/>
              </a:ext>
            </a:extLst>
          </p:cNvPr>
          <p:cNvSpPr>
            <a:spLocks/>
          </p:cNvSpPr>
          <p:nvPr/>
        </p:nvSpPr>
        <p:spPr bwMode="auto">
          <a:xfrm>
            <a:off x="4297363" y="37941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109">
            <a:extLst>
              <a:ext uri="{FF2B5EF4-FFF2-40B4-BE49-F238E27FC236}">
                <a16:creationId xmlns:a16="http://schemas.microsoft.com/office/drawing/2014/main" id="{3770F7BF-2CEF-6FE9-B5FF-F54FD3420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94000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110">
            <a:extLst>
              <a:ext uri="{FF2B5EF4-FFF2-40B4-BE49-F238E27FC236}">
                <a16:creationId xmlns:a16="http://schemas.microsoft.com/office/drawing/2014/main" id="{F247F55D-682F-FB04-64D0-3F362C0B5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2794000"/>
            <a:ext cx="4762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111">
            <a:extLst>
              <a:ext uri="{FF2B5EF4-FFF2-40B4-BE49-F238E27FC236}">
                <a16:creationId xmlns:a16="http://schemas.microsoft.com/office/drawing/2014/main" id="{BEDB0870-A985-79A5-E23A-078A9742B1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88" y="2794000"/>
            <a:ext cx="430212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112">
            <a:extLst>
              <a:ext uri="{FF2B5EF4-FFF2-40B4-BE49-F238E27FC236}">
                <a16:creationId xmlns:a16="http://schemas.microsoft.com/office/drawing/2014/main" id="{5A53733E-338B-3532-559B-52DB4E489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9425" y="3363913"/>
            <a:ext cx="493713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113">
            <a:extLst>
              <a:ext uri="{FF2B5EF4-FFF2-40B4-BE49-F238E27FC236}">
                <a16:creationId xmlns:a16="http://schemas.microsoft.com/office/drawing/2014/main" id="{2C578FEE-F250-0E14-E793-F1A1DCBEC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925888"/>
            <a:ext cx="49371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114">
            <a:extLst>
              <a:ext uri="{FF2B5EF4-FFF2-40B4-BE49-F238E27FC236}">
                <a16:creationId xmlns:a16="http://schemas.microsoft.com/office/drawing/2014/main" id="{D0ADF01B-FFD5-B0B8-DDB0-91CE930A1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925888"/>
            <a:ext cx="512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115">
            <a:extLst>
              <a:ext uri="{FF2B5EF4-FFF2-40B4-BE49-F238E27FC236}">
                <a16:creationId xmlns:a16="http://schemas.microsoft.com/office/drawing/2014/main" id="{A532423F-5A4D-A664-61C7-5D24B47AE4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3013" y="3967163"/>
            <a:ext cx="514350" cy="515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116">
            <a:extLst>
              <a:ext uri="{FF2B5EF4-FFF2-40B4-BE49-F238E27FC236}">
                <a16:creationId xmlns:a16="http://schemas.microsoft.com/office/drawing/2014/main" id="{4CF5E387-502C-37FD-3D9D-C5B709AEF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989388"/>
            <a:ext cx="493713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117">
            <a:extLst>
              <a:ext uri="{FF2B5EF4-FFF2-40B4-BE49-F238E27FC236}">
                <a16:creationId xmlns:a16="http://schemas.microsoft.com/office/drawing/2014/main" id="{EE527532-49B9-ADA3-06BB-0D742DF22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7413" y="4629150"/>
            <a:ext cx="128587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Line 118">
            <a:extLst>
              <a:ext uri="{FF2B5EF4-FFF2-40B4-BE49-F238E27FC236}">
                <a16:creationId xmlns:a16="http://schemas.microsoft.com/office/drawing/2014/main" id="{D6C152D7-1D90-7070-3E5F-FAB5F0DFAF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8563" y="4625975"/>
            <a:ext cx="1793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119">
            <a:extLst>
              <a:ext uri="{FF2B5EF4-FFF2-40B4-BE49-F238E27FC236}">
                <a16:creationId xmlns:a16="http://schemas.microsoft.com/office/drawing/2014/main" id="{341AD619-5D25-CD04-212C-B477060C0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665538"/>
            <a:ext cx="368300" cy="176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120">
            <a:extLst>
              <a:ext uri="{FF2B5EF4-FFF2-40B4-BE49-F238E27FC236}">
                <a16:creationId xmlns:a16="http://schemas.microsoft.com/office/drawing/2014/main" id="{742A0B74-F3E9-D019-F3B2-7B7BFC376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1250" y="4016375"/>
            <a:ext cx="371475" cy="1730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121">
            <a:extLst>
              <a:ext uri="{FF2B5EF4-FFF2-40B4-BE49-F238E27FC236}">
                <a16:creationId xmlns:a16="http://schemas.microsoft.com/office/drawing/2014/main" id="{FB744068-492D-699C-662A-67B84DF0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3925888"/>
            <a:ext cx="509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Freeform 122">
            <a:extLst>
              <a:ext uri="{FF2B5EF4-FFF2-40B4-BE49-F238E27FC236}">
                <a16:creationId xmlns:a16="http://schemas.microsoft.com/office/drawing/2014/main" id="{06A9FF74-9D3E-7DF5-E11C-480733C469EB}"/>
              </a:ext>
            </a:extLst>
          </p:cNvPr>
          <p:cNvSpPr>
            <a:spLocks/>
          </p:cNvSpPr>
          <p:nvPr/>
        </p:nvSpPr>
        <p:spPr bwMode="auto">
          <a:xfrm>
            <a:off x="5076825" y="37941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Freeform 123">
            <a:extLst>
              <a:ext uri="{FF2B5EF4-FFF2-40B4-BE49-F238E27FC236}">
                <a16:creationId xmlns:a16="http://schemas.microsoft.com/office/drawing/2014/main" id="{E7B6F7F3-16D8-FA75-E165-325B568491F9}"/>
              </a:ext>
            </a:extLst>
          </p:cNvPr>
          <p:cNvSpPr>
            <a:spLocks/>
          </p:cNvSpPr>
          <p:nvPr/>
        </p:nvSpPr>
        <p:spPr bwMode="auto">
          <a:xfrm>
            <a:off x="5543550" y="6451600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124">
            <a:extLst>
              <a:ext uri="{FF2B5EF4-FFF2-40B4-BE49-F238E27FC236}">
                <a16:creationId xmlns:a16="http://schemas.microsoft.com/office/drawing/2014/main" id="{FE3FC4B9-A811-77EF-8CD4-477BCF17719A}"/>
              </a:ext>
            </a:extLst>
          </p:cNvPr>
          <p:cNvSpPr>
            <a:spLocks/>
          </p:cNvSpPr>
          <p:nvPr/>
        </p:nvSpPr>
        <p:spPr bwMode="auto">
          <a:xfrm>
            <a:off x="6588125" y="6451600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Freeform 125">
            <a:extLst>
              <a:ext uri="{FF2B5EF4-FFF2-40B4-BE49-F238E27FC236}">
                <a16:creationId xmlns:a16="http://schemas.microsoft.com/office/drawing/2014/main" id="{52DBA7CD-F414-9215-FC0C-C74794C69E81}"/>
              </a:ext>
            </a:extLst>
          </p:cNvPr>
          <p:cNvSpPr>
            <a:spLocks/>
          </p:cNvSpPr>
          <p:nvPr/>
        </p:nvSpPr>
        <p:spPr bwMode="auto">
          <a:xfrm>
            <a:off x="6910388" y="388461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Freeform 126">
            <a:extLst>
              <a:ext uri="{FF2B5EF4-FFF2-40B4-BE49-F238E27FC236}">
                <a16:creationId xmlns:a16="http://schemas.microsoft.com/office/drawing/2014/main" id="{E83A7F22-3FB2-D9E9-28F7-3402228302B2}"/>
              </a:ext>
            </a:extLst>
          </p:cNvPr>
          <p:cNvSpPr>
            <a:spLocks/>
          </p:cNvSpPr>
          <p:nvPr/>
        </p:nvSpPr>
        <p:spPr bwMode="auto">
          <a:xfrm>
            <a:off x="6043613" y="4373563"/>
            <a:ext cx="180975" cy="177800"/>
          </a:xfrm>
          <a:custGeom>
            <a:avLst/>
            <a:gdLst>
              <a:gd name="T0" fmla="*/ 2147483646 w 114"/>
              <a:gd name="T1" fmla="*/ 2147483646 h 112"/>
              <a:gd name="T2" fmla="*/ 2147483646 w 114"/>
              <a:gd name="T3" fmla="*/ 0 h 112"/>
              <a:gd name="T4" fmla="*/ 0 w 114"/>
              <a:gd name="T5" fmla="*/ 0 h 112"/>
              <a:gd name="T6" fmla="*/ 0 w 114"/>
              <a:gd name="T7" fmla="*/ 2147483646 h 112"/>
              <a:gd name="T8" fmla="*/ 2147483646 w 114"/>
              <a:gd name="T9" fmla="*/ 2147483646 h 112"/>
              <a:gd name="T10" fmla="*/ 2147483646 w 114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Freeform 127">
            <a:extLst>
              <a:ext uri="{FF2B5EF4-FFF2-40B4-BE49-F238E27FC236}">
                <a16:creationId xmlns:a16="http://schemas.microsoft.com/office/drawing/2014/main" id="{0C612688-F5D2-D341-3531-8D55B1850672}"/>
              </a:ext>
            </a:extLst>
          </p:cNvPr>
          <p:cNvSpPr>
            <a:spLocks/>
          </p:cNvSpPr>
          <p:nvPr/>
        </p:nvSpPr>
        <p:spPr bwMode="auto">
          <a:xfrm>
            <a:off x="7788275" y="4368800"/>
            <a:ext cx="180975" cy="182563"/>
          </a:xfrm>
          <a:custGeom>
            <a:avLst/>
            <a:gdLst>
              <a:gd name="T0" fmla="*/ 0 w 114"/>
              <a:gd name="T1" fmla="*/ 2147483646 h 115"/>
              <a:gd name="T2" fmla="*/ 2147483646 w 114"/>
              <a:gd name="T3" fmla="*/ 2147483646 h 115"/>
              <a:gd name="T4" fmla="*/ 2147483646 w 114"/>
              <a:gd name="T5" fmla="*/ 0 h 115"/>
              <a:gd name="T6" fmla="*/ 2147483646 w 114"/>
              <a:gd name="T7" fmla="*/ 0 h 115"/>
              <a:gd name="T8" fmla="*/ 2147483646 w 114"/>
              <a:gd name="T9" fmla="*/ 2147483646 h 115"/>
              <a:gd name="T10" fmla="*/ 2147483646 w 114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28">
            <a:extLst>
              <a:ext uri="{FF2B5EF4-FFF2-40B4-BE49-F238E27FC236}">
                <a16:creationId xmlns:a16="http://schemas.microsoft.com/office/drawing/2014/main" id="{FEF398F9-D79A-27E2-1DBA-FC460D065796}"/>
              </a:ext>
            </a:extLst>
          </p:cNvPr>
          <p:cNvSpPr>
            <a:spLocks/>
          </p:cNvSpPr>
          <p:nvPr/>
        </p:nvSpPr>
        <p:spPr bwMode="auto">
          <a:xfrm>
            <a:off x="8389938" y="5289550"/>
            <a:ext cx="177800" cy="180975"/>
          </a:xfrm>
          <a:custGeom>
            <a:avLst/>
            <a:gdLst>
              <a:gd name="T0" fmla="*/ 0 w 112"/>
              <a:gd name="T1" fmla="*/ 2147483646 h 114"/>
              <a:gd name="T2" fmla="*/ 2147483646 w 112"/>
              <a:gd name="T3" fmla="*/ 2147483646 h 114"/>
              <a:gd name="T4" fmla="*/ 2147483646 w 112"/>
              <a:gd name="T5" fmla="*/ 0 h 114"/>
              <a:gd name="T6" fmla="*/ 0 w 112"/>
              <a:gd name="T7" fmla="*/ 0 h 114"/>
              <a:gd name="T8" fmla="*/ 0 w 112"/>
              <a:gd name="T9" fmla="*/ 2147483646 h 114"/>
              <a:gd name="T10" fmla="*/ 0 w 112"/>
              <a:gd name="T11" fmla="*/ 214748364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Freeform 129">
            <a:extLst>
              <a:ext uri="{FF2B5EF4-FFF2-40B4-BE49-F238E27FC236}">
                <a16:creationId xmlns:a16="http://schemas.microsoft.com/office/drawing/2014/main" id="{7016137A-FCEE-D50B-8FDF-2EA0202804CC}"/>
              </a:ext>
            </a:extLst>
          </p:cNvPr>
          <p:cNvSpPr>
            <a:spLocks/>
          </p:cNvSpPr>
          <p:nvPr/>
        </p:nvSpPr>
        <p:spPr bwMode="auto">
          <a:xfrm>
            <a:off x="5426075" y="5292725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Freeform 130">
            <a:extLst>
              <a:ext uri="{FF2B5EF4-FFF2-40B4-BE49-F238E27FC236}">
                <a16:creationId xmlns:a16="http://schemas.microsoft.com/office/drawing/2014/main" id="{4B135E5B-C494-BF24-238D-FEDA781A8B49}"/>
              </a:ext>
            </a:extLst>
          </p:cNvPr>
          <p:cNvSpPr>
            <a:spLocks/>
          </p:cNvSpPr>
          <p:nvPr/>
        </p:nvSpPr>
        <p:spPr bwMode="auto">
          <a:xfrm>
            <a:off x="7061200" y="4264025"/>
            <a:ext cx="439738" cy="361950"/>
          </a:xfrm>
          <a:custGeom>
            <a:avLst/>
            <a:gdLst>
              <a:gd name="T0" fmla="*/ 0 w 277"/>
              <a:gd name="T1" fmla="*/ 2147483646 h 228"/>
              <a:gd name="T2" fmla="*/ 2147483646 w 277"/>
              <a:gd name="T3" fmla="*/ 2147483646 h 228"/>
              <a:gd name="T4" fmla="*/ 2147483646 w 277"/>
              <a:gd name="T5" fmla="*/ 2147483646 h 228"/>
              <a:gd name="T6" fmla="*/ 2147483646 w 277"/>
              <a:gd name="T7" fmla="*/ 2147483646 h 228"/>
              <a:gd name="T8" fmla="*/ 2147483646 w 277"/>
              <a:gd name="T9" fmla="*/ 2147483646 h 228"/>
              <a:gd name="T10" fmla="*/ 2147483646 w 277"/>
              <a:gd name="T11" fmla="*/ 2147483646 h 228"/>
              <a:gd name="T12" fmla="*/ 2147483646 w 277"/>
              <a:gd name="T13" fmla="*/ 2147483646 h 228"/>
              <a:gd name="T14" fmla="*/ 2147483646 w 277"/>
              <a:gd name="T15" fmla="*/ 0 h 228"/>
              <a:gd name="T16" fmla="*/ 2147483646 w 277"/>
              <a:gd name="T17" fmla="*/ 0 h 228"/>
              <a:gd name="T18" fmla="*/ 2147483646 w 277"/>
              <a:gd name="T19" fmla="*/ 2147483646 h 228"/>
              <a:gd name="T20" fmla="*/ 2147483646 w 277"/>
              <a:gd name="T21" fmla="*/ 2147483646 h 228"/>
              <a:gd name="T22" fmla="*/ 2147483646 w 277"/>
              <a:gd name="T23" fmla="*/ 2147483646 h 228"/>
              <a:gd name="T24" fmla="*/ 2147483646 w 277"/>
              <a:gd name="T25" fmla="*/ 2147483646 h 228"/>
              <a:gd name="T26" fmla="*/ 2147483646 w 277"/>
              <a:gd name="T27" fmla="*/ 2147483646 h 228"/>
              <a:gd name="T28" fmla="*/ 2147483646 w 277"/>
              <a:gd name="T29" fmla="*/ 2147483646 h 228"/>
              <a:gd name="T30" fmla="*/ 2147483646 w 277"/>
              <a:gd name="T31" fmla="*/ 2147483646 h 228"/>
              <a:gd name="T32" fmla="*/ 2147483646 w 277"/>
              <a:gd name="T33" fmla="*/ 2147483646 h 228"/>
              <a:gd name="T34" fmla="*/ 2147483646 w 277"/>
              <a:gd name="T35" fmla="*/ 2147483646 h 228"/>
              <a:gd name="T36" fmla="*/ 2147483646 w 277"/>
              <a:gd name="T37" fmla="*/ 2147483646 h 228"/>
              <a:gd name="T38" fmla="*/ 2147483646 w 277"/>
              <a:gd name="T39" fmla="*/ 2147483646 h 228"/>
              <a:gd name="T40" fmla="*/ 2147483646 w 277"/>
              <a:gd name="T41" fmla="*/ 2147483646 h 228"/>
              <a:gd name="T42" fmla="*/ 2147483646 w 277"/>
              <a:gd name="T43" fmla="*/ 2147483646 h 228"/>
              <a:gd name="T44" fmla="*/ 2147483646 w 277"/>
              <a:gd name="T45" fmla="*/ 2147483646 h 228"/>
              <a:gd name="T46" fmla="*/ 2147483646 w 277"/>
              <a:gd name="T47" fmla="*/ 2147483646 h 228"/>
              <a:gd name="T48" fmla="*/ 2147483646 w 277"/>
              <a:gd name="T49" fmla="*/ 2147483646 h 228"/>
              <a:gd name="T50" fmla="*/ 2147483646 w 277"/>
              <a:gd name="T51" fmla="*/ 2147483646 h 228"/>
              <a:gd name="T52" fmla="*/ 2147483646 w 277"/>
              <a:gd name="T53" fmla="*/ 2147483646 h 228"/>
              <a:gd name="T54" fmla="*/ 2147483646 w 277"/>
              <a:gd name="T55" fmla="*/ 2147483646 h 228"/>
              <a:gd name="T56" fmla="*/ 2147483646 w 277"/>
              <a:gd name="T57" fmla="*/ 2147483646 h 228"/>
              <a:gd name="T58" fmla="*/ 2147483646 w 277"/>
              <a:gd name="T59" fmla="*/ 2147483646 h 228"/>
              <a:gd name="T60" fmla="*/ 2147483646 w 277"/>
              <a:gd name="T61" fmla="*/ 2147483646 h 228"/>
              <a:gd name="T62" fmla="*/ 2147483646 w 277"/>
              <a:gd name="T63" fmla="*/ 2147483646 h 228"/>
              <a:gd name="T64" fmla="*/ 2147483646 w 277"/>
              <a:gd name="T65" fmla="*/ 2147483646 h 228"/>
              <a:gd name="T66" fmla="*/ 2147483646 w 277"/>
              <a:gd name="T67" fmla="*/ 2147483646 h 228"/>
              <a:gd name="T68" fmla="*/ 2147483646 w 277"/>
              <a:gd name="T69" fmla="*/ 2147483646 h 228"/>
              <a:gd name="T70" fmla="*/ 2147483646 w 277"/>
              <a:gd name="T71" fmla="*/ 2147483646 h 228"/>
              <a:gd name="T72" fmla="*/ 2147483646 w 277"/>
              <a:gd name="T73" fmla="*/ 2147483646 h 228"/>
              <a:gd name="T74" fmla="*/ 2147483646 w 277"/>
              <a:gd name="T75" fmla="*/ 2147483646 h 228"/>
              <a:gd name="T76" fmla="*/ 2147483646 w 277"/>
              <a:gd name="T77" fmla="*/ 2147483646 h 228"/>
              <a:gd name="T78" fmla="*/ 2147483646 w 277"/>
              <a:gd name="T79" fmla="*/ 2147483646 h 228"/>
              <a:gd name="T80" fmla="*/ 2147483646 w 277"/>
              <a:gd name="T81" fmla="*/ 2147483646 h 228"/>
              <a:gd name="T82" fmla="*/ 2147483646 w 277"/>
              <a:gd name="T83" fmla="*/ 2147483646 h 228"/>
              <a:gd name="T84" fmla="*/ 2147483646 w 277"/>
              <a:gd name="T85" fmla="*/ 2147483646 h 228"/>
              <a:gd name="T86" fmla="*/ 2147483646 w 277"/>
              <a:gd name="T87" fmla="*/ 2147483646 h 228"/>
              <a:gd name="T88" fmla="*/ 2147483646 w 277"/>
              <a:gd name="T89" fmla="*/ 2147483646 h 228"/>
              <a:gd name="T90" fmla="*/ 2147483646 w 277"/>
              <a:gd name="T91" fmla="*/ 2147483646 h 228"/>
              <a:gd name="T92" fmla="*/ 2147483646 w 277"/>
              <a:gd name="T93" fmla="*/ 2147483646 h 228"/>
              <a:gd name="T94" fmla="*/ 2147483646 w 277"/>
              <a:gd name="T95" fmla="*/ 2147483646 h 228"/>
              <a:gd name="T96" fmla="*/ 2147483646 w 277"/>
              <a:gd name="T97" fmla="*/ 2147483646 h 228"/>
              <a:gd name="T98" fmla="*/ 2147483646 w 277"/>
              <a:gd name="T99" fmla="*/ 2147483646 h 228"/>
              <a:gd name="T100" fmla="*/ 2147483646 w 277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"/>
              <a:gd name="T154" fmla="*/ 0 h 228"/>
              <a:gd name="T155" fmla="*/ 277 w 277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" h="228">
                <a:moveTo>
                  <a:pt x="0" y="23"/>
                </a:moveTo>
                <a:lnTo>
                  <a:pt x="5" y="23"/>
                </a:lnTo>
                <a:lnTo>
                  <a:pt x="10" y="19"/>
                </a:lnTo>
                <a:lnTo>
                  <a:pt x="17" y="14"/>
                </a:lnTo>
                <a:lnTo>
                  <a:pt x="26" y="9"/>
                </a:lnTo>
                <a:lnTo>
                  <a:pt x="36" y="4"/>
                </a:lnTo>
                <a:lnTo>
                  <a:pt x="50" y="2"/>
                </a:lnTo>
                <a:lnTo>
                  <a:pt x="65" y="0"/>
                </a:lnTo>
                <a:lnTo>
                  <a:pt x="79" y="0"/>
                </a:lnTo>
                <a:lnTo>
                  <a:pt x="96" y="4"/>
                </a:lnTo>
                <a:lnTo>
                  <a:pt x="110" y="11"/>
                </a:lnTo>
                <a:lnTo>
                  <a:pt x="124" y="23"/>
                </a:lnTo>
                <a:lnTo>
                  <a:pt x="134" y="33"/>
                </a:lnTo>
                <a:lnTo>
                  <a:pt x="143" y="42"/>
                </a:lnTo>
                <a:lnTo>
                  <a:pt x="148" y="52"/>
                </a:lnTo>
                <a:lnTo>
                  <a:pt x="150" y="59"/>
                </a:lnTo>
                <a:lnTo>
                  <a:pt x="153" y="66"/>
                </a:lnTo>
                <a:lnTo>
                  <a:pt x="153" y="73"/>
                </a:lnTo>
                <a:lnTo>
                  <a:pt x="153" y="78"/>
                </a:lnTo>
                <a:lnTo>
                  <a:pt x="153" y="81"/>
                </a:lnTo>
                <a:lnTo>
                  <a:pt x="155" y="78"/>
                </a:lnTo>
                <a:lnTo>
                  <a:pt x="160" y="76"/>
                </a:lnTo>
                <a:lnTo>
                  <a:pt x="167" y="73"/>
                </a:lnTo>
                <a:lnTo>
                  <a:pt x="174" y="71"/>
                </a:lnTo>
                <a:lnTo>
                  <a:pt x="181" y="69"/>
                </a:lnTo>
                <a:lnTo>
                  <a:pt x="191" y="69"/>
                </a:lnTo>
                <a:lnTo>
                  <a:pt x="200" y="71"/>
                </a:lnTo>
                <a:lnTo>
                  <a:pt x="210" y="73"/>
                </a:lnTo>
                <a:lnTo>
                  <a:pt x="219" y="81"/>
                </a:lnTo>
                <a:lnTo>
                  <a:pt x="229" y="90"/>
                </a:lnTo>
                <a:lnTo>
                  <a:pt x="234" y="97"/>
                </a:lnTo>
                <a:lnTo>
                  <a:pt x="236" y="107"/>
                </a:lnTo>
                <a:lnTo>
                  <a:pt x="239" y="116"/>
                </a:lnTo>
                <a:lnTo>
                  <a:pt x="239" y="124"/>
                </a:lnTo>
                <a:lnTo>
                  <a:pt x="236" y="131"/>
                </a:lnTo>
                <a:lnTo>
                  <a:pt x="236" y="138"/>
                </a:lnTo>
                <a:lnTo>
                  <a:pt x="234" y="143"/>
                </a:lnTo>
                <a:lnTo>
                  <a:pt x="234" y="145"/>
                </a:lnTo>
                <a:lnTo>
                  <a:pt x="231" y="145"/>
                </a:lnTo>
                <a:lnTo>
                  <a:pt x="234" y="147"/>
                </a:lnTo>
                <a:lnTo>
                  <a:pt x="236" y="147"/>
                </a:lnTo>
                <a:lnTo>
                  <a:pt x="241" y="152"/>
                </a:lnTo>
                <a:lnTo>
                  <a:pt x="248" y="157"/>
                </a:lnTo>
                <a:lnTo>
                  <a:pt x="253" y="164"/>
                </a:lnTo>
                <a:lnTo>
                  <a:pt x="260" y="174"/>
                </a:lnTo>
                <a:lnTo>
                  <a:pt x="267" y="183"/>
                </a:lnTo>
                <a:lnTo>
                  <a:pt x="272" y="195"/>
                </a:lnTo>
                <a:lnTo>
                  <a:pt x="274" y="212"/>
                </a:lnTo>
                <a:lnTo>
                  <a:pt x="277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Freeform 131">
            <a:extLst>
              <a:ext uri="{FF2B5EF4-FFF2-40B4-BE49-F238E27FC236}">
                <a16:creationId xmlns:a16="http://schemas.microsoft.com/office/drawing/2014/main" id="{8E60F629-C11D-4752-C8E5-F44884A2A7F5}"/>
              </a:ext>
            </a:extLst>
          </p:cNvPr>
          <p:cNvSpPr>
            <a:spLocks/>
          </p:cNvSpPr>
          <p:nvPr/>
        </p:nvSpPr>
        <p:spPr bwMode="auto">
          <a:xfrm>
            <a:off x="6497638" y="4248150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2" y="219"/>
                </a:lnTo>
                <a:lnTo>
                  <a:pt x="5" y="205"/>
                </a:lnTo>
                <a:lnTo>
                  <a:pt x="9" y="193"/>
                </a:lnTo>
                <a:lnTo>
                  <a:pt x="14" y="181"/>
                </a:lnTo>
                <a:lnTo>
                  <a:pt x="21" y="174"/>
                </a:lnTo>
                <a:lnTo>
                  <a:pt x="29" y="167"/>
                </a:lnTo>
                <a:lnTo>
                  <a:pt x="33" y="162"/>
                </a:lnTo>
                <a:lnTo>
                  <a:pt x="38" y="157"/>
                </a:lnTo>
                <a:lnTo>
                  <a:pt x="43" y="155"/>
                </a:lnTo>
                <a:lnTo>
                  <a:pt x="40" y="150"/>
                </a:lnTo>
                <a:lnTo>
                  <a:pt x="40" y="145"/>
                </a:lnTo>
                <a:lnTo>
                  <a:pt x="38" y="141"/>
                </a:lnTo>
                <a:lnTo>
                  <a:pt x="38" y="134"/>
                </a:lnTo>
                <a:lnTo>
                  <a:pt x="38" y="124"/>
                </a:lnTo>
                <a:lnTo>
                  <a:pt x="38" y="117"/>
                </a:lnTo>
                <a:lnTo>
                  <a:pt x="43" y="107"/>
                </a:lnTo>
                <a:lnTo>
                  <a:pt x="48" y="98"/>
                </a:lnTo>
                <a:lnTo>
                  <a:pt x="55" y="91"/>
                </a:lnTo>
                <a:lnTo>
                  <a:pt x="67" y="83"/>
                </a:lnTo>
                <a:lnTo>
                  <a:pt x="76" y="81"/>
                </a:lnTo>
                <a:lnTo>
                  <a:pt x="83" y="79"/>
                </a:lnTo>
                <a:lnTo>
                  <a:pt x="93" y="79"/>
                </a:lnTo>
                <a:lnTo>
                  <a:pt x="102" y="81"/>
                </a:lnTo>
                <a:lnTo>
                  <a:pt x="110" y="83"/>
                </a:lnTo>
                <a:lnTo>
                  <a:pt x="114" y="86"/>
                </a:lnTo>
                <a:lnTo>
                  <a:pt x="119" y="88"/>
                </a:lnTo>
                <a:lnTo>
                  <a:pt x="121" y="91"/>
                </a:lnTo>
                <a:lnTo>
                  <a:pt x="124" y="91"/>
                </a:lnTo>
                <a:lnTo>
                  <a:pt x="124" y="88"/>
                </a:lnTo>
                <a:lnTo>
                  <a:pt x="121" y="86"/>
                </a:lnTo>
                <a:lnTo>
                  <a:pt x="121" y="81"/>
                </a:lnTo>
                <a:lnTo>
                  <a:pt x="124" y="76"/>
                </a:lnTo>
                <a:lnTo>
                  <a:pt x="124" y="69"/>
                </a:lnTo>
                <a:lnTo>
                  <a:pt x="129" y="60"/>
                </a:lnTo>
                <a:lnTo>
                  <a:pt x="133" y="52"/>
                </a:lnTo>
                <a:lnTo>
                  <a:pt x="141" y="43"/>
                </a:lnTo>
                <a:lnTo>
                  <a:pt x="152" y="31"/>
                </a:lnTo>
                <a:lnTo>
                  <a:pt x="164" y="21"/>
                </a:lnTo>
                <a:lnTo>
                  <a:pt x="181" y="14"/>
                </a:lnTo>
                <a:lnTo>
                  <a:pt x="195" y="10"/>
                </a:lnTo>
                <a:lnTo>
                  <a:pt x="212" y="10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1"/>
                </a:lnTo>
                <a:lnTo>
                  <a:pt x="279" y="17"/>
                </a:lnTo>
                <a:lnTo>
                  <a:pt x="284" y="12"/>
                </a:lnTo>
                <a:lnTo>
                  <a:pt x="288" y="7"/>
                </a:lnTo>
                <a:lnTo>
                  <a:pt x="296" y="5"/>
                </a:lnTo>
                <a:lnTo>
                  <a:pt x="305" y="2"/>
                </a:lnTo>
                <a:lnTo>
                  <a:pt x="315" y="0"/>
                </a:lnTo>
                <a:lnTo>
                  <a:pt x="327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0" y="17"/>
                </a:lnTo>
                <a:lnTo>
                  <a:pt x="355" y="21"/>
                </a:lnTo>
                <a:lnTo>
                  <a:pt x="355" y="26"/>
                </a:lnTo>
                <a:lnTo>
                  <a:pt x="358" y="29"/>
                </a:lnTo>
                <a:lnTo>
                  <a:pt x="358" y="31"/>
                </a:lnTo>
                <a:lnTo>
                  <a:pt x="358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Freeform 132">
            <a:extLst>
              <a:ext uri="{FF2B5EF4-FFF2-40B4-BE49-F238E27FC236}">
                <a16:creationId xmlns:a16="http://schemas.microsoft.com/office/drawing/2014/main" id="{E826B5CB-5D9E-7B67-7462-B062136233D1}"/>
              </a:ext>
            </a:extLst>
          </p:cNvPr>
          <p:cNvSpPr>
            <a:spLocks/>
          </p:cNvSpPr>
          <p:nvPr/>
        </p:nvSpPr>
        <p:spPr bwMode="auto">
          <a:xfrm>
            <a:off x="6497638" y="4619625"/>
            <a:ext cx="431800" cy="363538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2"/>
                </a:moveTo>
                <a:lnTo>
                  <a:pt x="272" y="205"/>
                </a:lnTo>
                <a:lnTo>
                  <a:pt x="267" y="207"/>
                </a:lnTo>
                <a:lnTo>
                  <a:pt x="260" y="212"/>
                </a:lnTo>
                <a:lnTo>
                  <a:pt x="250" y="217"/>
                </a:lnTo>
                <a:lnTo>
                  <a:pt x="238" y="221"/>
                </a:lnTo>
                <a:lnTo>
                  <a:pt x="226" y="226"/>
                </a:lnTo>
                <a:lnTo>
                  <a:pt x="212" y="229"/>
                </a:lnTo>
                <a:lnTo>
                  <a:pt x="195" y="226"/>
                </a:lnTo>
                <a:lnTo>
                  <a:pt x="181" y="224"/>
                </a:lnTo>
                <a:lnTo>
                  <a:pt x="164" y="214"/>
                </a:lnTo>
                <a:lnTo>
                  <a:pt x="152" y="205"/>
                </a:lnTo>
                <a:lnTo>
                  <a:pt x="141" y="195"/>
                </a:lnTo>
                <a:lnTo>
                  <a:pt x="133" y="186"/>
                </a:lnTo>
                <a:lnTo>
                  <a:pt x="129" y="176"/>
                </a:lnTo>
                <a:lnTo>
                  <a:pt x="124" y="167"/>
                </a:lnTo>
                <a:lnTo>
                  <a:pt x="124" y="159"/>
                </a:lnTo>
                <a:lnTo>
                  <a:pt x="121" y="155"/>
                </a:lnTo>
                <a:lnTo>
                  <a:pt x="121" y="150"/>
                </a:lnTo>
                <a:lnTo>
                  <a:pt x="124" y="148"/>
                </a:lnTo>
                <a:lnTo>
                  <a:pt x="124" y="145"/>
                </a:lnTo>
                <a:lnTo>
                  <a:pt x="121" y="148"/>
                </a:lnTo>
                <a:lnTo>
                  <a:pt x="119" y="150"/>
                </a:lnTo>
                <a:lnTo>
                  <a:pt x="114" y="152"/>
                </a:lnTo>
                <a:lnTo>
                  <a:pt x="110" y="155"/>
                </a:lnTo>
                <a:lnTo>
                  <a:pt x="102" y="157"/>
                </a:lnTo>
                <a:lnTo>
                  <a:pt x="93" y="157"/>
                </a:lnTo>
                <a:lnTo>
                  <a:pt x="83" y="157"/>
                </a:lnTo>
                <a:lnTo>
                  <a:pt x="76" y="157"/>
                </a:lnTo>
                <a:lnTo>
                  <a:pt x="67" y="152"/>
                </a:lnTo>
                <a:lnTo>
                  <a:pt x="55" y="145"/>
                </a:lnTo>
                <a:lnTo>
                  <a:pt x="48" y="138"/>
                </a:lnTo>
                <a:lnTo>
                  <a:pt x="43" y="128"/>
                </a:lnTo>
                <a:lnTo>
                  <a:pt x="38" y="121"/>
                </a:lnTo>
                <a:lnTo>
                  <a:pt x="38" y="112"/>
                </a:lnTo>
                <a:lnTo>
                  <a:pt x="38" y="105"/>
                </a:lnTo>
                <a:lnTo>
                  <a:pt x="38" y="97"/>
                </a:lnTo>
                <a:lnTo>
                  <a:pt x="40" y="90"/>
                </a:lnTo>
                <a:lnTo>
                  <a:pt x="40" y="86"/>
                </a:lnTo>
                <a:lnTo>
                  <a:pt x="43" y="83"/>
                </a:lnTo>
                <a:lnTo>
                  <a:pt x="43" y="81"/>
                </a:lnTo>
                <a:lnTo>
                  <a:pt x="38" y="78"/>
                </a:lnTo>
                <a:lnTo>
                  <a:pt x="33" y="76"/>
                </a:lnTo>
                <a:lnTo>
                  <a:pt x="29" y="71"/>
                </a:lnTo>
                <a:lnTo>
                  <a:pt x="21" y="64"/>
                </a:lnTo>
                <a:lnTo>
                  <a:pt x="14" y="55"/>
                </a:lnTo>
                <a:lnTo>
                  <a:pt x="9" y="45"/>
                </a:lnTo>
                <a:lnTo>
                  <a:pt x="5" y="31"/>
                </a:lnTo>
                <a:lnTo>
                  <a:pt x="2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Freeform 133">
            <a:extLst>
              <a:ext uri="{FF2B5EF4-FFF2-40B4-BE49-F238E27FC236}">
                <a16:creationId xmlns:a16="http://schemas.microsoft.com/office/drawing/2014/main" id="{D64F1B7B-2F1B-B801-3706-B62DAE3FCDE7}"/>
              </a:ext>
            </a:extLst>
          </p:cNvPr>
          <p:cNvSpPr>
            <a:spLocks/>
          </p:cNvSpPr>
          <p:nvPr/>
        </p:nvSpPr>
        <p:spPr bwMode="auto">
          <a:xfrm>
            <a:off x="6932613" y="4619625"/>
            <a:ext cx="563562" cy="374650"/>
          </a:xfrm>
          <a:custGeom>
            <a:avLst/>
            <a:gdLst>
              <a:gd name="T0" fmla="*/ 2147483646 w 355"/>
              <a:gd name="T1" fmla="*/ 2147483646 h 236"/>
              <a:gd name="T2" fmla="*/ 2147483646 w 355"/>
              <a:gd name="T3" fmla="*/ 2147483646 h 236"/>
              <a:gd name="T4" fmla="*/ 2147483646 w 355"/>
              <a:gd name="T5" fmla="*/ 2147483646 h 236"/>
              <a:gd name="T6" fmla="*/ 2147483646 w 355"/>
              <a:gd name="T7" fmla="*/ 2147483646 h 236"/>
              <a:gd name="T8" fmla="*/ 2147483646 w 355"/>
              <a:gd name="T9" fmla="*/ 2147483646 h 236"/>
              <a:gd name="T10" fmla="*/ 2147483646 w 355"/>
              <a:gd name="T11" fmla="*/ 2147483646 h 236"/>
              <a:gd name="T12" fmla="*/ 2147483646 w 355"/>
              <a:gd name="T13" fmla="*/ 2147483646 h 236"/>
              <a:gd name="T14" fmla="*/ 2147483646 w 355"/>
              <a:gd name="T15" fmla="*/ 2147483646 h 236"/>
              <a:gd name="T16" fmla="*/ 2147483646 w 355"/>
              <a:gd name="T17" fmla="*/ 2147483646 h 236"/>
              <a:gd name="T18" fmla="*/ 2147483646 w 355"/>
              <a:gd name="T19" fmla="*/ 2147483646 h 236"/>
              <a:gd name="T20" fmla="*/ 2147483646 w 355"/>
              <a:gd name="T21" fmla="*/ 2147483646 h 236"/>
              <a:gd name="T22" fmla="*/ 2147483646 w 355"/>
              <a:gd name="T23" fmla="*/ 2147483646 h 236"/>
              <a:gd name="T24" fmla="*/ 2147483646 w 355"/>
              <a:gd name="T25" fmla="*/ 2147483646 h 236"/>
              <a:gd name="T26" fmla="*/ 2147483646 w 355"/>
              <a:gd name="T27" fmla="*/ 2147483646 h 236"/>
              <a:gd name="T28" fmla="*/ 2147483646 w 355"/>
              <a:gd name="T29" fmla="*/ 2147483646 h 236"/>
              <a:gd name="T30" fmla="*/ 2147483646 w 355"/>
              <a:gd name="T31" fmla="*/ 2147483646 h 236"/>
              <a:gd name="T32" fmla="*/ 2147483646 w 355"/>
              <a:gd name="T33" fmla="*/ 2147483646 h 236"/>
              <a:gd name="T34" fmla="*/ 2147483646 w 355"/>
              <a:gd name="T35" fmla="*/ 2147483646 h 236"/>
              <a:gd name="T36" fmla="*/ 2147483646 w 355"/>
              <a:gd name="T37" fmla="*/ 2147483646 h 236"/>
              <a:gd name="T38" fmla="*/ 2147483646 w 355"/>
              <a:gd name="T39" fmla="*/ 2147483646 h 236"/>
              <a:gd name="T40" fmla="*/ 2147483646 w 355"/>
              <a:gd name="T41" fmla="*/ 2147483646 h 236"/>
              <a:gd name="T42" fmla="*/ 2147483646 w 355"/>
              <a:gd name="T43" fmla="*/ 2147483646 h 236"/>
              <a:gd name="T44" fmla="*/ 2147483646 w 355"/>
              <a:gd name="T45" fmla="*/ 2147483646 h 236"/>
              <a:gd name="T46" fmla="*/ 2147483646 w 355"/>
              <a:gd name="T47" fmla="*/ 2147483646 h 236"/>
              <a:gd name="T48" fmla="*/ 2147483646 w 355"/>
              <a:gd name="T49" fmla="*/ 2147483646 h 236"/>
              <a:gd name="T50" fmla="*/ 2147483646 w 355"/>
              <a:gd name="T51" fmla="*/ 2147483646 h 236"/>
              <a:gd name="T52" fmla="*/ 2147483646 w 355"/>
              <a:gd name="T53" fmla="*/ 2147483646 h 236"/>
              <a:gd name="T54" fmla="*/ 2147483646 w 355"/>
              <a:gd name="T55" fmla="*/ 2147483646 h 236"/>
              <a:gd name="T56" fmla="*/ 2147483646 w 355"/>
              <a:gd name="T57" fmla="*/ 2147483646 h 236"/>
              <a:gd name="T58" fmla="*/ 2147483646 w 355"/>
              <a:gd name="T59" fmla="*/ 2147483646 h 236"/>
              <a:gd name="T60" fmla="*/ 2147483646 w 355"/>
              <a:gd name="T61" fmla="*/ 2147483646 h 236"/>
              <a:gd name="T62" fmla="*/ 2147483646 w 355"/>
              <a:gd name="T63" fmla="*/ 2147483646 h 236"/>
              <a:gd name="T64" fmla="*/ 2147483646 w 355"/>
              <a:gd name="T65" fmla="*/ 2147483646 h 236"/>
              <a:gd name="T66" fmla="*/ 0 w 355"/>
              <a:gd name="T67" fmla="*/ 2147483646 h 236"/>
              <a:gd name="T68" fmla="*/ 0 w 355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6"/>
              <a:gd name="T107" fmla="*/ 355 w 355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6">
                <a:moveTo>
                  <a:pt x="355" y="0"/>
                </a:moveTo>
                <a:lnTo>
                  <a:pt x="355" y="16"/>
                </a:lnTo>
                <a:lnTo>
                  <a:pt x="353" y="33"/>
                </a:lnTo>
                <a:lnTo>
                  <a:pt x="348" y="45"/>
                </a:lnTo>
                <a:lnTo>
                  <a:pt x="341" y="55"/>
                </a:lnTo>
                <a:lnTo>
                  <a:pt x="334" y="64"/>
                </a:lnTo>
                <a:lnTo>
                  <a:pt x="329" y="71"/>
                </a:lnTo>
                <a:lnTo>
                  <a:pt x="322" y="76"/>
                </a:lnTo>
                <a:lnTo>
                  <a:pt x="317" y="78"/>
                </a:lnTo>
                <a:lnTo>
                  <a:pt x="315" y="81"/>
                </a:lnTo>
                <a:lnTo>
                  <a:pt x="312" y="83"/>
                </a:lnTo>
                <a:lnTo>
                  <a:pt x="315" y="83"/>
                </a:lnTo>
                <a:lnTo>
                  <a:pt x="315" y="86"/>
                </a:lnTo>
                <a:lnTo>
                  <a:pt x="317" y="90"/>
                </a:lnTo>
                <a:lnTo>
                  <a:pt x="317" y="97"/>
                </a:lnTo>
                <a:lnTo>
                  <a:pt x="320" y="105"/>
                </a:lnTo>
                <a:lnTo>
                  <a:pt x="320" y="112"/>
                </a:lnTo>
                <a:lnTo>
                  <a:pt x="317" y="121"/>
                </a:lnTo>
                <a:lnTo>
                  <a:pt x="315" y="131"/>
                </a:lnTo>
                <a:lnTo>
                  <a:pt x="310" y="138"/>
                </a:lnTo>
                <a:lnTo>
                  <a:pt x="300" y="148"/>
                </a:lnTo>
                <a:lnTo>
                  <a:pt x="291" y="152"/>
                </a:lnTo>
                <a:lnTo>
                  <a:pt x="281" y="157"/>
                </a:lnTo>
                <a:lnTo>
                  <a:pt x="272" y="159"/>
                </a:lnTo>
                <a:lnTo>
                  <a:pt x="262" y="159"/>
                </a:lnTo>
                <a:lnTo>
                  <a:pt x="255" y="157"/>
                </a:lnTo>
                <a:lnTo>
                  <a:pt x="248" y="155"/>
                </a:lnTo>
                <a:lnTo>
                  <a:pt x="241" y="152"/>
                </a:lnTo>
                <a:lnTo>
                  <a:pt x="236" y="150"/>
                </a:lnTo>
                <a:lnTo>
                  <a:pt x="234" y="148"/>
                </a:lnTo>
                <a:lnTo>
                  <a:pt x="234" y="150"/>
                </a:lnTo>
                <a:lnTo>
                  <a:pt x="234" y="155"/>
                </a:lnTo>
                <a:lnTo>
                  <a:pt x="234" y="162"/>
                </a:lnTo>
                <a:lnTo>
                  <a:pt x="231" y="169"/>
                </a:lnTo>
                <a:lnTo>
                  <a:pt x="229" y="176"/>
                </a:lnTo>
                <a:lnTo>
                  <a:pt x="224" y="186"/>
                </a:lnTo>
                <a:lnTo>
                  <a:pt x="215" y="195"/>
                </a:lnTo>
                <a:lnTo>
                  <a:pt x="205" y="205"/>
                </a:lnTo>
                <a:lnTo>
                  <a:pt x="191" y="217"/>
                </a:lnTo>
                <a:lnTo>
                  <a:pt x="177" y="224"/>
                </a:lnTo>
                <a:lnTo>
                  <a:pt x="160" y="229"/>
                </a:lnTo>
                <a:lnTo>
                  <a:pt x="146" y="229"/>
                </a:lnTo>
                <a:lnTo>
                  <a:pt x="131" y="226"/>
                </a:lnTo>
                <a:lnTo>
                  <a:pt x="117" y="224"/>
                </a:lnTo>
                <a:lnTo>
                  <a:pt x="107" y="219"/>
                </a:lnTo>
                <a:lnTo>
                  <a:pt x="98" y="214"/>
                </a:lnTo>
                <a:lnTo>
                  <a:pt x="91" y="209"/>
                </a:lnTo>
                <a:lnTo>
                  <a:pt x="86" y="205"/>
                </a:lnTo>
                <a:lnTo>
                  <a:pt x="84" y="205"/>
                </a:lnTo>
                <a:lnTo>
                  <a:pt x="84" y="207"/>
                </a:lnTo>
                <a:lnTo>
                  <a:pt x="81" y="212"/>
                </a:lnTo>
                <a:lnTo>
                  <a:pt x="81" y="214"/>
                </a:lnTo>
                <a:lnTo>
                  <a:pt x="76" y="219"/>
                </a:lnTo>
                <a:lnTo>
                  <a:pt x="74" y="224"/>
                </a:lnTo>
                <a:lnTo>
                  <a:pt x="69" y="229"/>
                </a:lnTo>
                <a:lnTo>
                  <a:pt x="62" y="233"/>
                </a:lnTo>
                <a:lnTo>
                  <a:pt x="53" y="236"/>
                </a:lnTo>
                <a:lnTo>
                  <a:pt x="41" y="236"/>
                </a:lnTo>
                <a:lnTo>
                  <a:pt x="31" y="236"/>
                </a:lnTo>
                <a:lnTo>
                  <a:pt x="22" y="233"/>
                </a:lnTo>
                <a:lnTo>
                  <a:pt x="14" y="229"/>
                </a:lnTo>
                <a:lnTo>
                  <a:pt x="10" y="224"/>
                </a:lnTo>
                <a:lnTo>
                  <a:pt x="5" y="219"/>
                </a:lnTo>
                <a:lnTo>
                  <a:pt x="2" y="214"/>
                </a:lnTo>
                <a:lnTo>
                  <a:pt x="0" y="212"/>
                </a:lnTo>
                <a:lnTo>
                  <a:pt x="0" y="207"/>
                </a:lnTo>
                <a:lnTo>
                  <a:pt x="0" y="205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Freeform 134">
            <a:extLst>
              <a:ext uri="{FF2B5EF4-FFF2-40B4-BE49-F238E27FC236}">
                <a16:creationId xmlns:a16="http://schemas.microsoft.com/office/drawing/2014/main" id="{CEA283D3-99DA-7B03-E82C-9E32F258CFEE}"/>
              </a:ext>
            </a:extLst>
          </p:cNvPr>
          <p:cNvSpPr>
            <a:spLocks/>
          </p:cNvSpPr>
          <p:nvPr/>
        </p:nvSpPr>
        <p:spPr bwMode="auto">
          <a:xfrm>
            <a:off x="7889875" y="5456238"/>
            <a:ext cx="434975" cy="361950"/>
          </a:xfrm>
          <a:custGeom>
            <a:avLst/>
            <a:gdLst>
              <a:gd name="T0" fmla="*/ 0 w 274"/>
              <a:gd name="T1" fmla="*/ 2147483646 h 228"/>
              <a:gd name="T2" fmla="*/ 2147483646 w 274"/>
              <a:gd name="T3" fmla="*/ 2147483646 h 228"/>
              <a:gd name="T4" fmla="*/ 2147483646 w 274"/>
              <a:gd name="T5" fmla="*/ 2147483646 h 228"/>
              <a:gd name="T6" fmla="*/ 2147483646 w 274"/>
              <a:gd name="T7" fmla="*/ 2147483646 h 228"/>
              <a:gd name="T8" fmla="*/ 2147483646 w 274"/>
              <a:gd name="T9" fmla="*/ 2147483646 h 228"/>
              <a:gd name="T10" fmla="*/ 2147483646 w 274"/>
              <a:gd name="T11" fmla="*/ 2147483646 h 228"/>
              <a:gd name="T12" fmla="*/ 2147483646 w 274"/>
              <a:gd name="T13" fmla="*/ 0 h 228"/>
              <a:gd name="T14" fmla="*/ 2147483646 w 274"/>
              <a:gd name="T15" fmla="*/ 0 h 228"/>
              <a:gd name="T16" fmla="*/ 2147483646 w 274"/>
              <a:gd name="T17" fmla="*/ 0 h 228"/>
              <a:gd name="T18" fmla="*/ 2147483646 w 274"/>
              <a:gd name="T19" fmla="*/ 2147483646 h 228"/>
              <a:gd name="T20" fmla="*/ 2147483646 w 274"/>
              <a:gd name="T21" fmla="*/ 2147483646 h 228"/>
              <a:gd name="T22" fmla="*/ 2147483646 w 274"/>
              <a:gd name="T23" fmla="*/ 2147483646 h 228"/>
              <a:gd name="T24" fmla="*/ 2147483646 w 274"/>
              <a:gd name="T25" fmla="*/ 2147483646 h 228"/>
              <a:gd name="T26" fmla="*/ 2147483646 w 274"/>
              <a:gd name="T27" fmla="*/ 2147483646 h 228"/>
              <a:gd name="T28" fmla="*/ 2147483646 w 274"/>
              <a:gd name="T29" fmla="*/ 2147483646 h 228"/>
              <a:gd name="T30" fmla="*/ 2147483646 w 274"/>
              <a:gd name="T31" fmla="*/ 2147483646 h 228"/>
              <a:gd name="T32" fmla="*/ 2147483646 w 274"/>
              <a:gd name="T33" fmla="*/ 2147483646 h 228"/>
              <a:gd name="T34" fmla="*/ 2147483646 w 274"/>
              <a:gd name="T35" fmla="*/ 2147483646 h 228"/>
              <a:gd name="T36" fmla="*/ 2147483646 w 274"/>
              <a:gd name="T37" fmla="*/ 2147483646 h 228"/>
              <a:gd name="T38" fmla="*/ 2147483646 w 274"/>
              <a:gd name="T39" fmla="*/ 2147483646 h 228"/>
              <a:gd name="T40" fmla="*/ 2147483646 w 274"/>
              <a:gd name="T41" fmla="*/ 2147483646 h 228"/>
              <a:gd name="T42" fmla="*/ 2147483646 w 274"/>
              <a:gd name="T43" fmla="*/ 2147483646 h 228"/>
              <a:gd name="T44" fmla="*/ 2147483646 w 274"/>
              <a:gd name="T45" fmla="*/ 2147483646 h 228"/>
              <a:gd name="T46" fmla="*/ 2147483646 w 274"/>
              <a:gd name="T47" fmla="*/ 2147483646 h 228"/>
              <a:gd name="T48" fmla="*/ 2147483646 w 274"/>
              <a:gd name="T49" fmla="*/ 2147483646 h 228"/>
              <a:gd name="T50" fmla="*/ 2147483646 w 274"/>
              <a:gd name="T51" fmla="*/ 2147483646 h 228"/>
              <a:gd name="T52" fmla="*/ 2147483646 w 274"/>
              <a:gd name="T53" fmla="*/ 2147483646 h 228"/>
              <a:gd name="T54" fmla="*/ 2147483646 w 274"/>
              <a:gd name="T55" fmla="*/ 2147483646 h 228"/>
              <a:gd name="T56" fmla="*/ 2147483646 w 274"/>
              <a:gd name="T57" fmla="*/ 2147483646 h 228"/>
              <a:gd name="T58" fmla="*/ 2147483646 w 274"/>
              <a:gd name="T59" fmla="*/ 2147483646 h 228"/>
              <a:gd name="T60" fmla="*/ 2147483646 w 274"/>
              <a:gd name="T61" fmla="*/ 2147483646 h 228"/>
              <a:gd name="T62" fmla="*/ 2147483646 w 274"/>
              <a:gd name="T63" fmla="*/ 2147483646 h 228"/>
              <a:gd name="T64" fmla="*/ 2147483646 w 274"/>
              <a:gd name="T65" fmla="*/ 2147483646 h 228"/>
              <a:gd name="T66" fmla="*/ 2147483646 w 274"/>
              <a:gd name="T67" fmla="*/ 2147483646 h 228"/>
              <a:gd name="T68" fmla="*/ 2147483646 w 274"/>
              <a:gd name="T69" fmla="*/ 2147483646 h 228"/>
              <a:gd name="T70" fmla="*/ 2147483646 w 274"/>
              <a:gd name="T71" fmla="*/ 2147483646 h 228"/>
              <a:gd name="T72" fmla="*/ 2147483646 w 274"/>
              <a:gd name="T73" fmla="*/ 2147483646 h 228"/>
              <a:gd name="T74" fmla="*/ 2147483646 w 274"/>
              <a:gd name="T75" fmla="*/ 2147483646 h 228"/>
              <a:gd name="T76" fmla="*/ 2147483646 w 274"/>
              <a:gd name="T77" fmla="*/ 2147483646 h 228"/>
              <a:gd name="T78" fmla="*/ 2147483646 w 274"/>
              <a:gd name="T79" fmla="*/ 2147483646 h 228"/>
              <a:gd name="T80" fmla="*/ 2147483646 w 274"/>
              <a:gd name="T81" fmla="*/ 2147483646 h 228"/>
              <a:gd name="T82" fmla="*/ 2147483646 w 274"/>
              <a:gd name="T83" fmla="*/ 2147483646 h 228"/>
              <a:gd name="T84" fmla="*/ 2147483646 w 274"/>
              <a:gd name="T85" fmla="*/ 2147483646 h 228"/>
              <a:gd name="T86" fmla="*/ 2147483646 w 274"/>
              <a:gd name="T87" fmla="*/ 2147483646 h 228"/>
              <a:gd name="T88" fmla="*/ 2147483646 w 274"/>
              <a:gd name="T89" fmla="*/ 2147483646 h 228"/>
              <a:gd name="T90" fmla="*/ 2147483646 w 274"/>
              <a:gd name="T91" fmla="*/ 2147483646 h 228"/>
              <a:gd name="T92" fmla="*/ 2147483646 w 274"/>
              <a:gd name="T93" fmla="*/ 2147483646 h 228"/>
              <a:gd name="T94" fmla="*/ 2147483646 w 274"/>
              <a:gd name="T95" fmla="*/ 2147483646 h 228"/>
              <a:gd name="T96" fmla="*/ 2147483646 w 274"/>
              <a:gd name="T97" fmla="*/ 2147483646 h 228"/>
              <a:gd name="T98" fmla="*/ 2147483646 w 274"/>
              <a:gd name="T99" fmla="*/ 2147483646 h 228"/>
              <a:gd name="T100" fmla="*/ 2147483646 w 274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Freeform 135">
            <a:extLst>
              <a:ext uri="{FF2B5EF4-FFF2-40B4-BE49-F238E27FC236}">
                <a16:creationId xmlns:a16="http://schemas.microsoft.com/office/drawing/2014/main" id="{48730FE6-6A55-3A27-2691-152F7EE34759}"/>
              </a:ext>
            </a:extLst>
          </p:cNvPr>
          <p:cNvSpPr>
            <a:spLocks/>
          </p:cNvSpPr>
          <p:nvPr/>
        </p:nvSpPr>
        <p:spPr bwMode="auto">
          <a:xfrm>
            <a:off x="7323138" y="5440363"/>
            <a:ext cx="566737" cy="374650"/>
          </a:xfrm>
          <a:custGeom>
            <a:avLst/>
            <a:gdLst>
              <a:gd name="T0" fmla="*/ 2147483646 w 357"/>
              <a:gd name="T1" fmla="*/ 2147483646 h 236"/>
              <a:gd name="T2" fmla="*/ 2147483646 w 357"/>
              <a:gd name="T3" fmla="*/ 2147483646 h 236"/>
              <a:gd name="T4" fmla="*/ 2147483646 w 357"/>
              <a:gd name="T5" fmla="*/ 2147483646 h 236"/>
              <a:gd name="T6" fmla="*/ 2147483646 w 357"/>
              <a:gd name="T7" fmla="*/ 2147483646 h 236"/>
              <a:gd name="T8" fmla="*/ 2147483646 w 357"/>
              <a:gd name="T9" fmla="*/ 2147483646 h 236"/>
              <a:gd name="T10" fmla="*/ 2147483646 w 357"/>
              <a:gd name="T11" fmla="*/ 2147483646 h 236"/>
              <a:gd name="T12" fmla="*/ 2147483646 w 357"/>
              <a:gd name="T13" fmla="*/ 2147483646 h 236"/>
              <a:gd name="T14" fmla="*/ 2147483646 w 357"/>
              <a:gd name="T15" fmla="*/ 2147483646 h 236"/>
              <a:gd name="T16" fmla="*/ 2147483646 w 357"/>
              <a:gd name="T17" fmla="*/ 2147483646 h 236"/>
              <a:gd name="T18" fmla="*/ 2147483646 w 357"/>
              <a:gd name="T19" fmla="*/ 2147483646 h 236"/>
              <a:gd name="T20" fmla="*/ 2147483646 w 357"/>
              <a:gd name="T21" fmla="*/ 2147483646 h 236"/>
              <a:gd name="T22" fmla="*/ 2147483646 w 357"/>
              <a:gd name="T23" fmla="*/ 2147483646 h 236"/>
              <a:gd name="T24" fmla="*/ 2147483646 w 357"/>
              <a:gd name="T25" fmla="*/ 2147483646 h 236"/>
              <a:gd name="T26" fmla="*/ 2147483646 w 357"/>
              <a:gd name="T27" fmla="*/ 2147483646 h 236"/>
              <a:gd name="T28" fmla="*/ 2147483646 w 357"/>
              <a:gd name="T29" fmla="*/ 2147483646 h 236"/>
              <a:gd name="T30" fmla="*/ 2147483646 w 357"/>
              <a:gd name="T31" fmla="*/ 2147483646 h 236"/>
              <a:gd name="T32" fmla="*/ 2147483646 w 357"/>
              <a:gd name="T33" fmla="*/ 2147483646 h 236"/>
              <a:gd name="T34" fmla="*/ 2147483646 w 357"/>
              <a:gd name="T35" fmla="*/ 2147483646 h 236"/>
              <a:gd name="T36" fmla="*/ 2147483646 w 357"/>
              <a:gd name="T37" fmla="*/ 2147483646 h 236"/>
              <a:gd name="T38" fmla="*/ 2147483646 w 357"/>
              <a:gd name="T39" fmla="*/ 2147483646 h 236"/>
              <a:gd name="T40" fmla="*/ 2147483646 w 357"/>
              <a:gd name="T41" fmla="*/ 2147483646 h 236"/>
              <a:gd name="T42" fmla="*/ 2147483646 w 357"/>
              <a:gd name="T43" fmla="*/ 2147483646 h 236"/>
              <a:gd name="T44" fmla="*/ 2147483646 w 357"/>
              <a:gd name="T45" fmla="*/ 2147483646 h 236"/>
              <a:gd name="T46" fmla="*/ 2147483646 w 357"/>
              <a:gd name="T47" fmla="*/ 2147483646 h 236"/>
              <a:gd name="T48" fmla="*/ 2147483646 w 357"/>
              <a:gd name="T49" fmla="*/ 2147483646 h 236"/>
              <a:gd name="T50" fmla="*/ 2147483646 w 357"/>
              <a:gd name="T51" fmla="*/ 2147483646 h 236"/>
              <a:gd name="T52" fmla="*/ 2147483646 w 357"/>
              <a:gd name="T53" fmla="*/ 2147483646 h 236"/>
              <a:gd name="T54" fmla="*/ 2147483646 w 357"/>
              <a:gd name="T55" fmla="*/ 2147483646 h 236"/>
              <a:gd name="T56" fmla="*/ 2147483646 w 357"/>
              <a:gd name="T57" fmla="*/ 2147483646 h 236"/>
              <a:gd name="T58" fmla="*/ 2147483646 w 357"/>
              <a:gd name="T59" fmla="*/ 2147483646 h 236"/>
              <a:gd name="T60" fmla="*/ 2147483646 w 357"/>
              <a:gd name="T61" fmla="*/ 2147483646 h 236"/>
              <a:gd name="T62" fmla="*/ 2147483646 w 357"/>
              <a:gd name="T63" fmla="*/ 2147483646 h 236"/>
              <a:gd name="T64" fmla="*/ 2147483646 w 357"/>
              <a:gd name="T65" fmla="*/ 2147483646 h 236"/>
              <a:gd name="T66" fmla="*/ 2147483646 w 357"/>
              <a:gd name="T67" fmla="*/ 2147483646 h 236"/>
              <a:gd name="T68" fmla="*/ 2147483646 w 357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Freeform 136">
            <a:extLst>
              <a:ext uri="{FF2B5EF4-FFF2-40B4-BE49-F238E27FC236}">
                <a16:creationId xmlns:a16="http://schemas.microsoft.com/office/drawing/2014/main" id="{CF2C3221-0477-FB65-4418-F0BBC271748D}"/>
              </a:ext>
            </a:extLst>
          </p:cNvPr>
          <p:cNvSpPr>
            <a:spLocks/>
          </p:cNvSpPr>
          <p:nvPr/>
        </p:nvSpPr>
        <p:spPr bwMode="auto">
          <a:xfrm>
            <a:off x="7323138" y="5807075"/>
            <a:ext cx="434975" cy="363538"/>
          </a:xfrm>
          <a:custGeom>
            <a:avLst/>
            <a:gdLst>
              <a:gd name="T0" fmla="*/ 2147483646 w 274"/>
              <a:gd name="T1" fmla="*/ 2147483646 h 229"/>
              <a:gd name="T2" fmla="*/ 2147483646 w 274"/>
              <a:gd name="T3" fmla="*/ 2147483646 h 229"/>
              <a:gd name="T4" fmla="*/ 2147483646 w 274"/>
              <a:gd name="T5" fmla="*/ 2147483646 h 229"/>
              <a:gd name="T6" fmla="*/ 2147483646 w 274"/>
              <a:gd name="T7" fmla="*/ 2147483646 h 229"/>
              <a:gd name="T8" fmla="*/ 2147483646 w 274"/>
              <a:gd name="T9" fmla="*/ 2147483646 h 229"/>
              <a:gd name="T10" fmla="*/ 2147483646 w 274"/>
              <a:gd name="T11" fmla="*/ 2147483646 h 229"/>
              <a:gd name="T12" fmla="*/ 2147483646 w 274"/>
              <a:gd name="T13" fmla="*/ 2147483646 h 229"/>
              <a:gd name="T14" fmla="*/ 2147483646 w 274"/>
              <a:gd name="T15" fmla="*/ 2147483646 h 229"/>
              <a:gd name="T16" fmla="*/ 2147483646 w 274"/>
              <a:gd name="T17" fmla="*/ 2147483646 h 229"/>
              <a:gd name="T18" fmla="*/ 2147483646 w 274"/>
              <a:gd name="T19" fmla="*/ 2147483646 h 229"/>
              <a:gd name="T20" fmla="*/ 2147483646 w 274"/>
              <a:gd name="T21" fmla="*/ 2147483646 h 229"/>
              <a:gd name="T22" fmla="*/ 2147483646 w 274"/>
              <a:gd name="T23" fmla="*/ 2147483646 h 229"/>
              <a:gd name="T24" fmla="*/ 2147483646 w 274"/>
              <a:gd name="T25" fmla="*/ 2147483646 h 229"/>
              <a:gd name="T26" fmla="*/ 2147483646 w 274"/>
              <a:gd name="T27" fmla="*/ 2147483646 h 229"/>
              <a:gd name="T28" fmla="*/ 2147483646 w 274"/>
              <a:gd name="T29" fmla="*/ 2147483646 h 229"/>
              <a:gd name="T30" fmla="*/ 2147483646 w 274"/>
              <a:gd name="T31" fmla="*/ 2147483646 h 229"/>
              <a:gd name="T32" fmla="*/ 2147483646 w 274"/>
              <a:gd name="T33" fmla="*/ 2147483646 h 229"/>
              <a:gd name="T34" fmla="*/ 2147483646 w 274"/>
              <a:gd name="T35" fmla="*/ 2147483646 h 229"/>
              <a:gd name="T36" fmla="*/ 2147483646 w 274"/>
              <a:gd name="T37" fmla="*/ 2147483646 h 229"/>
              <a:gd name="T38" fmla="*/ 2147483646 w 274"/>
              <a:gd name="T39" fmla="*/ 2147483646 h 229"/>
              <a:gd name="T40" fmla="*/ 2147483646 w 274"/>
              <a:gd name="T41" fmla="*/ 2147483646 h 229"/>
              <a:gd name="T42" fmla="*/ 2147483646 w 274"/>
              <a:gd name="T43" fmla="*/ 2147483646 h 229"/>
              <a:gd name="T44" fmla="*/ 2147483646 w 274"/>
              <a:gd name="T45" fmla="*/ 2147483646 h 229"/>
              <a:gd name="T46" fmla="*/ 2147483646 w 274"/>
              <a:gd name="T47" fmla="*/ 2147483646 h 229"/>
              <a:gd name="T48" fmla="*/ 2147483646 w 274"/>
              <a:gd name="T49" fmla="*/ 2147483646 h 229"/>
              <a:gd name="T50" fmla="*/ 2147483646 w 274"/>
              <a:gd name="T51" fmla="*/ 2147483646 h 229"/>
              <a:gd name="T52" fmla="*/ 2147483646 w 274"/>
              <a:gd name="T53" fmla="*/ 2147483646 h 229"/>
              <a:gd name="T54" fmla="*/ 2147483646 w 274"/>
              <a:gd name="T55" fmla="*/ 2147483646 h 229"/>
              <a:gd name="T56" fmla="*/ 2147483646 w 274"/>
              <a:gd name="T57" fmla="*/ 2147483646 h 229"/>
              <a:gd name="T58" fmla="*/ 2147483646 w 274"/>
              <a:gd name="T59" fmla="*/ 2147483646 h 229"/>
              <a:gd name="T60" fmla="*/ 2147483646 w 274"/>
              <a:gd name="T61" fmla="*/ 2147483646 h 229"/>
              <a:gd name="T62" fmla="*/ 2147483646 w 274"/>
              <a:gd name="T63" fmla="*/ 2147483646 h 229"/>
              <a:gd name="T64" fmla="*/ 2147483646 w 274"/>
              <a:gd name="T65" fmla="*/ 2147483646 h 229"/>
              <a:gd name="T66" fmla="*/ 2147483646 w 274"/>
              <a:gd name="T67" fmla="*/ 2147483646 h 229"/>
              <a:gd name="T68" fmla="*/ 2147483646 w 274"/>
              <a:gd name="T69" fmla="*/ 2147483646 h 229"/>
              <a:gd name="T70" fmla="*/ 2147483646 w 274"/>
              <a:gd name="T71" fmla="*/ 2147483646 h 229"/>
              <a:gd name="T72" fmla="*/ 2147483646 w 274"/>
              <a:gd name="T73" fmla="*/ 2147483646 h 229"/>
              <a:gd name="T74" fmla="*/ 2147483646 w 274"/>
              <a:gd name="T75" fmla="*/ 2147483646 h 229"/>
              <a:gd name="T76" fmla="*/ 2147483646 w 274"/>
              <a:gd name="T77" fmla="*/ 2147483646 h 229"/>
              <a:gd name="T78" fmla="*/ 2147483646 w 274"/>
              <a:gd name="T79" fmla="*/ 2147483646 h 229"/>
              <a:gd name="T80" fmla="*/ 2147483646 w 274"/>
              <a:gd name="T81" fmla="*/ 2147483646 h 229"/>
              <a:gd name="T82" fmla="*/ 2147483646 w 274"/>
              <a:gd name="T83" fmla="*/ 2147483646 h 229"/>
              <a:gd name="T84" fmla="*/ 2147483646 w 274"/>
              <a:gd name="T85" fmla="*/ 2147483646 h 229"/>
              <a:gd name="T86" fmla="*/ 2147483646 w 274"/>
              <a:gd name="T87" fmla="*/ 2147483646 h 229"/>
              <a:gd name="T88" fmla="*/ 2147483646 w 274"/>
              <a:gd name="T89" fmla="*/ 2147483646 h 229"/>
              <a:gd name="T90" fmla="*/ 2147483646 w 274"/>
              <a:gd name="T91" fmla="*/ 2147483646 h 229"/>
              <a:gd name="T92" fmla="*/ 2147483646 w 274"/>
              <a:gd name="T93" fmla="*/ 2147483646 h 229"/>
              <a:gd name="T94" fmla="*/ 2147483646 w 274"/>
              <a:gd name="T95" fmla="*/ 2147483646 h 229"/>
              <a:gd name="T96" fmla="*/ 2147483646 w 274"/>
              <a:gd name="T97" fmla="*/ 2147483646 h 229"/>
              <a:gd name="T98" fmla="*/ 2147483646 w 274"/>
              <a:gd name="T99" fmla="*/ 2147483646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Freeform 137">
            <a:extLst>
              <a:ext uri="{FF2B5EF4-FFF2-40B4-BE49-F238E27FC236}">
                <a16:creationId xmlns:a16="http://schemas.microsoft.com/office/drawing/2014/main" id="{5B40F52D-E90B-7FCE-52BA-C3F1F8AED754}"/>
              </a:ext>
            </a:extLst>
          </p:cNvPr>
          <p:cNvSpPr>
            <a:spLocks/>
          </p:cNvSpPr>
          <p:nvPr/>
        </p:nvSpPr>
        <p:spPr bwMode="auto">
          <a:xfrm>
            <a:off x="7758113" y="5807075"/>
            <a:ext cx="563562" cy="379413"/>
          </a:xfrm>
          <a:custGeom>
            <a:avLst/>
            <a:gdLst>
              <a:gd name="T0" fmla="*/ 2147483646 w 355"/>
              <a:gd name="T1" fmla="*/ 2147483646 h 239"/>
              <a:gd name="T2" fmla="*/ 2147483646 w 355"/>
              <a:gd name="T3" fmla="*/ 2147483646 h 239"/>
              <a:gd name="T4" fmla="*/ 2147483646 w 355"/>
              <a:gd name="T5" fmla="*/ 2147483646 h 239"/>
              <a:gd name="T6" fmla="*/ 2147483646 w 355"/>
              <a:gd name="T7" fmla="*/ 2147483646 h 239"/>
              <a:gd name="T8" fmla="*/ 2147483646 w 355"/>
              <a:gd name="T9" fmla="*/ 2147483646 h 239"/>
              <a:gd name="T10" fmla="*/ 2147483646 w 355"/>
              <a:gd name="T11" fmla="*/ 2147483646 h 239"/>
              <a:gd name="T12" fmla="*/ 2147483646 w 355"/>
              <a:gd name="T13" fmla="*/ 2147483646 h 239"/>
              <a:gd name="T14" fmla="*/ 2147483646 w 355"/>
              <a:gd name="T15" fmla="*/ 2147483646 h 239"/>
              <a:gd name="T16" fmla="*/ 2147483646 w 355"/>
              <a:gd name="T17" fmla="*/ 2147483646 h 239"/>
              <a:gd name="T18" fmla="*/ 2147483646 w 355"/>
              <a:gd name="T19" fmla="*/ 2147483646 h 239"/>
              <a:gd name="T20" fmla="*/ 2147483646 w 355"/>
              <a:gd name="T21" fmla="*/ 2147483646 h 239"/>
              <a:gd name="T22" fmla="*/ 2147483646 w 355"/>
              <a:gd name="T23" fmla="*/ 2147483646 h 239"/>
              <a:gd name="T24" fmla="*/ 2147483646 w 355"/>
              <a:gd name="T25" fmla="*/ 2147483646 h 239"/>
              <a:gd name="T26" fmla="*/ 2147483646 w 355"/>
              <a:gd name="T27" fmla="*/ 2147483646 h 239"/>
              <a:gd name="T28" fmla="*/ 2147483646 w 355"/>
              <a:gd name="T29" fmla="*/ 2147483646 h 239"/>
              <a:gd name="T30" fmla="*/ 2147483646 w 355"/>
              <a:gd name="T31" fmla="*/ 2147483646 h 239"/>
              <a:gd name="T32" fmla="*/ 2147483646 w 355"/>
              <a:gd name="T33" fmla="*/ 2147483646 h 239"/>
              <a:gd name="T34" fmla="*/ 2147483646 w 355"/>
              <a:gd name="T35" fmla="*/ 2147483646 h 239"/>
              <a:gd name="T36" fmla="*/ 2147483646 w 355"/>
              <a:gd name="T37" fmla="*/ 2147483646 h 239"/>
              <a:gd name="T38" fmla="*/ 2147483646 w 355"/>
              <a:gd name="T39" fmla="*/ 2147483646 h 239"/>
              <a:gd name="T40" fmla="*/ 2147483646 w 355"/>
              <a:gd name="T41" fmla="*/ 2147483646 h 239"/>
              <a:gd name="T42" fmla="*/ 2147483646 w 355"/>
              <a:gd name="T43" fmla="*/ 2147483646 h 239"/>
              <a:gd name="T44" fmla="*/ 2147483646 w 355"/>
              <a:gd name="T45" fmla="*/ 2147483646 h 239"/>
              <a:gd name="T46" fmla="*/ 2147483646 w 355"/>
              <a:gd name="T47" fmla="*/ 2147483646 h 239"/>
              <a:gd name="T48" fmla="*/ 2147483646 w 355"/>
              <a:gd name="T49" fmla="*/ 2147483646 h 239"/>
              <a:gd name="T50" fmla="*/ 2147483646 w 355"/>
              <a:gd name="T51" fmla="*/ 2147483646 h 239"/>
              <a:gd name="T52" fmla="*/ 2147483646 w 355"/>
              <a:gd name="T53" fmla="*/ 2147483646 h 239"/>
              <a:gd name="T54" fmla="*/ 2147483646 w 355"/>
              <a:gd name="T55" fmla="*/ 2147483646 h 239"/>
              <a:gd name="T56" fmla="*/ 2147483646 w 355"/>
              <a:gd name="T57" fmla="*/ 2147483646 h 239"/>
              <a:gd name="T58" fmla="*/ 2147483646 w 355"/>
              <a:gd name="T59" fmla="*/ 2147483646 h 239"/>
              <a:gd name="T60" fmla="*/ 2147483646 w 355"/>
              <a:gd name="T61" fmla="*/ 2147483646 h 239"/>
              <a:gd name="T62" fmla="*/ 2147483646 w 355"/>
              <a:gd name="T63" fmla="*/ 2147483646 h 239"/>
              <a:gd name="T64" fmla="*/ 2147483646 w 355"/>
              <a:gd name="T65" fmla="*/ 2147483646 h 239"/>
              <a:gd name="T66" fmla="*/ 0 w 355"/>
              <a:gd name="T67" fmla="*/ 2147483646 h 239"/>
              <a:gd name="T68" fmla="*/ 0 w 355"/>
              <a:gd name="T69" fmla="*/ 2147483646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Freeform 138">
            <a:extLst>
              <a:ext uri="{FF2B5EF4-FFF2-40B4-BE49-F238E27FC236}">
                <a16:creationId xmlns:a16="http://schemas.microsoft.com/office/drawing/2014/main" id="{164F688A-BE94-0A2B-D23F-CFF37CF146C0}"/>
              </a:ext>
            </a:extLst>
          </p:cNvPr>
          <p:cNvSpPr>
            <a:spLocks/>
          </p:cNvSpPr>
          <p:nvPr/>
        </p:nvSpPr>
        <p:spPr bwMode="auto">
          <a:xfrm>
            <a:off x="6229350" y="5459413"/>
            <a:ext cx="438150" cy="363537"/>
          </a:xfrm>
          <a:custGeom>
            <a:avLst/>
            <a:gdLst>
              <a:gd name="T0" fmla="*/ 0 w 276"/>
              <a:gd name="T1" fmla="*/ 2147483646 h 229"/>
              <a:gd name="T2" fmla="*/ 2147483646 w 276"/>
              <a:gd name="T3" fmla="*/ 2147483646 h 229"/>
              <a:gd name="T4" fmla="*/ 2147483646 w 276"/>
              <a:gd name="T5" fmla="*/ 2147483646 h 229"/>
              <a:gd name="T6" fmla="*/ 2147483646 w 276"/>
              <a:gd name="T7" fmla="*/ 2147483646 h 229"/>
              <a:gd name="T8" fmla="*/ 2147483646 w 276"/>
              <a:gd name="T9" fmla="*/ 2147483646 h 229"/>
              <a:gd name="T10" fmla="*/ 2147483646 w 276"/>
              <a:gd name="T11" fmla="*/ 2147483646 h 229"/>
              <a:gd name="T12" fmla="*/ 2147483646 w 276"/>
              <a:gd name="T13" fmla="*/ 2147483646 h 229"/>
              <a:gd name="T14" fmla="*/ 2147483646 w 276"/>
              <a:gd name="T15" fmla="*/ 0 h 229"/>
              <a:gd name="T16" fmla="*/ 2147483646 w 276"/>
              <a:gd name="T17" fmla="*/ 0 h 229"/>
              <a:gd name="T18" fmla="*/ 2147483646 w 276"/>
              <a:gd name="T19" fmla="*/ 2147483646 h 229"/>
              <a:gd name="T20" fmla="*/ 2147483646 w 276"/>
              <a:gd name="T21" fmla="*/ 2147483646 h 229"/>
              <a:gd name="T22" fmla="*/ 2147483646 w 276"/>
              <a:gd name="T23" fmla="*/ 2147483646 h 229"/>
              <a:gd name="T24" fmla="*/ 2147483646 w 276"/>
              <a:gd name="T25" fmla="*/ 2147483646 h 229"/>
              <a:gd name="T26" fmla="*/ 2147483646 w 276"/>
              <a:gd name="T27" fmla="*/ 2147483646 h 229"/>
              <a:gd name="T28" fmla="*/ 2147483646 w 276"/>
              <a:gd name="T29" fmla="*/ 2147483646 h 229"/>
              <a:gd name="T30" fmla="*/ 2147483646 w 276"/>
              <a:gd name="T31" fmla="*/ 2147483646 h 229"/>
              <a:gd name="T32" fmla="*/ 2147483646 w 276"/>
              <a:gd name="T33" fmla="*/ 2147483646 h 229"/>
              <a:gd name="T34" fmla="*/ 2147483646 w 276"/>
              <a:gd name="T35" fmla="*/ 2147483646 h 229"/>
              <a:gd name="T36" fmla="*/ 2147483646 w 276"/>
              <a:gd name="T37" fmla="*/ 2147483646 h 229"/>
              <a:gd name="T38" fmla="*/ 2147483646 w 276"/>
              <a:gd name="T39" fmla="*/ 2147483646 h 229"/>
              <a:gd name="T40" fmla="*/ 2147483646 w 276"/>
              <a:gd name="T41" fmla="*/ 2147483646 h 229"/>
              <a:gd name="T42" fmla="*/ 2147483646 w 276"/>
              <a:gd name="T43" fmla="*/ 2147483646 h 229"/>
              <a:gd name="T44" fmla="*/ 2147483646 w 276"/>
              <a:gd name="T45" fmla="*/ 2147483646 h 229"/>
              <a:gd name="T46" fmla="*/ 2147483646 w 276"/>
              <a:gd name="T47" fmla="*/ 2147483646 h 229"/>
              <a:gd name="T48" fmla="*/ 2147483646 w 276"/>
              <a:gd name="T49" fmla="*/ 2147483646 h 229"/>
              <a:gd name="T50" fmla="*/ 2147483646 w 276"/>
              <a:gd name="T51" fmla="*/ 2147483646 h 229"/>
              <a:gd name="T52" fmla="*/ 2147483646 w 276"/>
              <a:gd name="T53" fmla="*/ 2147483646 h 229"/>
              <a:gd name="T54" fmla="*/ 2147483646 w 276"/>
              <a:gd name="T55" fmla="*/ 2147483646 h 229"/>
              <a:gd name="T56" fmla="*/ 2147483646 w 276"/>
              <a:gd name="T57" fmla="*/ 2147483646 h 229"/>
              <a:gd name="T58" fmla="*/ 2147483646 w 276"/>
              <a:gd name="T59" fmla="*/ 2147483646 h 229"/>
              <a:gd name="T60" fmla="*/ 2147483646 w 276"/>
              <a:gd name="T61" fmla="*/ 2147483646 h 229"/>
              <a:gd name="T62" fmla="*/ 2147483646 w 276"/>
              <a:gd name="T63" fmla="*/ 2147483646 h 229"/>
              <a:gd name="T64" fmla="*/ 2147483646 w 276"/>
              <a:gd name="T65" fmla="*/ 2147483646 h 229"/>
              <a:gd name="T66" fmla="*/ 2147483646 w 276"/>
              <a:gd name="T67" fmla="*/ 2147483646 h 229"/>
              <a:gd name="T68" fmla="*/ 2147483646 w 276"/>
              <a:gd name="T69" fmla="*/ 2147483646 h 229"/>
              <a:gd name="T70" fmla="*/ 2147483646 w 276"/>
              <a:gd name="T71" fmla="*/ 2147483646 h 229"/>
              <a:gd name="T72" fmla="*/ 2147483646 w 276"/>
              <a:gd name="T73" fmla="*/ 2147483646 h 229"/>
              <a:gd name="T74" fmla="*/ 2147483646 w 276"/>
              <a:gd name="T75" fmla="*/ 2147483646 h 229"/>
              <a:gd name="T76" fmla="*/ 2147483646 w 276"/>
              <a:gd name="T77" fmla="*/ 2147483646 h 229"/>
              <a:gd name="T78" fmla="*/ 2147483646 w 276"/>
              <a:gd name="T79" fmla="*/ 2147483646 h 229"/>
              <a:gd name="T80" fmla="*/ 2147483646 w 276"/>
              <a:gd name="T81" fmla="*/ 2147483646 h 229"/>
              <a:gd name="T82" fmla="*/ 2147483646 w 276"/>
              <a:gd name="T83" fmla="*/ 2147483646 h 229"/>
              <a:gd name="T84" fmla="*/ 2147483646 w 276"/>
              <a:gd name="T85" fmla="*/ 2147483646 h 229"/>
              <a:gd name="T86" fmla="*/ 2147483646 w 276"/>
              <a:gd name="T87" fmla="*/ 2147483646 h 229"/>
              <a:gd name="T88" fmla="*/ 2147483646 w 276"/>
              <a:gd name="T89" fmla="*/ 2147483646 h 229"/>
              <a:gd name="T90" fmla="*/ 2147483646 w 276"/>
              <a:gd name="T91" fmla="*/ 2147483646 h 229"/>
              <a:gd name="T92" fmla="*/ 2147483646 w 276"/>
              <a:gd name="T93" fmla="*/ 2147483646 h 229"/>
              <a:gd name="T94" fmla="*/ 2147483646 w 276"/>
              <a:gd name="T95" fmla="*/ 2147483646 h 229"/>
              <a:gd name="T96" fmla="*/ 2147483646 w 276"/>
              <a:gd name="T97" fmla="*/ 2147483646 h 229"/>
              <a:gd name="T98" fmla="*/ 2147483646 w 276"/>
              <a:gd name="T99" fmla="*/ 2147483646 h 229"/>
              <a:gd name="T100" fmla="*/ 2147483646 w 276"/>
              <a:gd name="T101" fmla="*/ 2147483646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Freeform 139">
            <a:extLst>
              <a:ext uri="{FF2B5EF4-FFF2-40B4-BE49-F238E27FC236}">
                <a16:creationId xmlns:a16="http://schemas.microsoft.com/office/drawing/2014/main" id="{74FB6632-8F1A-56F8-FF65-01A07C2D451C}"/>
              </a:ext>
            </a:extLst>
          </p:cNvPr>
          <p:cNvSpPr>
            <a:spLocks/>
          </p:cNvSpPr>
          <p:nvPr/>
        </p:nvSpPr>
        <p:spPr bwMode="auto">
          <a:xfrm>
            <a:off x="5664200" y="5443538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Freeform 140">
            <a:extLst>
              <a:ext uri="{FF2B5EF4-FFF2-40B4-BE49-F238E27FC236}">
                <a16:creationId xmlns:a16="http://schemas.microsoft.com/office/drawing/2014/main" id="{8FF879B2-F1D8-DA53-F4D7-0E5D8FC7275B}"/>
              </a:ext>
            </a:extLst>
          </p:cNvPr>
          <p:cNvSpPr>
            <a:spLocks/>
          </p:cNvSpPr>
          <p:nvPr/>
        </p:nvSpPr>
        <p:spPr bwMode="auto">
          <a:xfrm>
            <a:off x="5664200" y="5815013"/>
            <a:ext cx="431800" cy="363537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Freeform 141">
            <a:extLst>
              <a:ext uri="{FF2B5EF4-FFF2-40B4-BE49-F238E27FC236}">
                <a16:creationId xmlns:a16="http://schemas.microsoft.com/office/drawing/2014/main" id="{E7E3C93A-5577-5ECB-FF1F-0F91EC63231C}"/>
              </a:ext>
            </a:extLst>
          </p:cNvPr>
          <p:cNvSpPr>
            <a:spLocks/>
          </p:cNvSpPr>
          <p:nvPr/>
        </p:nvSpPr>
        <p:spPr bwMode="auto">
          <a:xfrm>
            <a:off x="6096000" y="5815013"/>
            <a:ext cx="571500" cy="374650"/>
          </a:xfrm>
          <a:custGeom>
            <a:avLst/>
            <a:gdLst>
              <a:gd name="T0" fmla="*/ 2147483646 w 360"/>
              <a:gd name="T1" fmla="*/ 2147483646 h 236"/>
              <a:gd name="T2" fmla="*/ 2147483646 w 360"/>
              <a:gd name="T3" fmla="*/ 2147483646 h 236"/>
              <a:gd name="T4" fmla="*/ 2147483646 w 360"/>
              <a:gd name="T5" fmla="*/ 2147483646 h 236"/>
              <a:gd name="T6" fmla="*/ 2147483646 w 360"/>
              <a:gd name="T7" fmla="*/ 2147483646 h 236"/>
              <a:gd name="T8" fmla="*/ 2147483646 w 360"/>
              <a:gd name="T9" fmla="*/ 2147483646 h 236"/>
              <a:gd name="T10" fmla="*/ 2147483646 w 360"/>
              <a:gd name="T11" fmla="*/ 2147483646 h 236"/>
              <a:gd name="T12" fmla="*/ 2147483646 w 360"/>
              <a:gd name="T13" fmla="*/ 2147483646 h 236"/>
              <a:gd name="T14" fmla="*/ 2147483646 w 360"/>
              <a:gd name="T15" fmla="*/ 2147483646 h 236"/>
              <a:gd name="T16" fmla="*/ 2147483646 w 360"/>
              <a:gd name="T17" fmla="*/ 2147483646 h 236"/>
              <a:gd name="T18" fmla="*/ 2147483646 w 360"/>
              <a:gd name="T19" fmla="*/ 2147483646 h 236"/>
              <a:gd name="T20" fmla="*/ 2147483646 w 360"/>
              <a:gd name="T21" fmla="*/ 2147483646 h 236"/>
              <a:gd name="T22" fmla="*/ 2147483646 w 360"/>
              <a:gd name="T23" fmla="*/ 2147483646 h 236"/>
              <a:gd name="T24" fmla="*/ 2147483646 w 360"/>
              <a:gd name="T25" fmla="*/ 2147483646 h 236"/>
              <a:gd name="T26" fmla="*/ 2147483646 w 360"/>
              <a:gd name="T27" fmla="*/ 2147483646 h 236"/>
              <a:gd name="T28" fmla="*/ 2147483646 w 360"/>
              <a:gd name="T29" fmla="*/ 2147483646 h 236"/>
              <a:gd name="T30" fmla="*/ 2147483646 w 360"/>
              <a:gd name="T31" fmla="*/ 2147483646 h 236"/>
              <a:gd name="T32" fmla="*/ 2147483646 w 360"/>
              <a:gd name="T33" fmla="*/ 2147483646 h 236"/>
              <a:gd name="T34" fmla="*/ 2147483646 w 360"/>
              <a:gd name="T35" fmla="*/ 2147483646 h 236"/>
              <a:gd name="T36" fmla="*/ 2147483646 w 360"/>
              <a:gd name="T37" fmla="*/ 2147483646 h 236"/>
              <a:gd name="T38" fmla="*/ 2147483646 w 360"/>
              <a:gd name="T39" fmla="*/ 2147483646 h 236"/>
              <a:gd name="T40" fmla="*/ 2147483646 w 360"/>
              <a:gd name="T41" fmla="*/ 2147483646 h 236"/>
              <a:gd name="T42" fmla="*/ 2147483646 w 360"/>
              <a:gd name="T43" fmla="*/ 2147483646 h 236"/>
              <a:gd name="T44" fmla="*/ 2147483646 w 360"/>
              <a:gd name="T45" fmla="*/ 2147483646 h 236"/>
              <a:gd name="T46" fmla="*/ 2147483646 w 360"/>
              <a:gd name="T47" fmla="*/ 2147483646 h 236"/>
              <a:gd name="T48" fmla="*/ 2147483646 w 360"/>
              <a:gd name="T49" fmla="*/ 2147483646 h 236"/>
              <a:gd name="T50" fmla="*/ 2147483646 w 360"/>
              <a:gd name="T51" fmla="*/ 2147483646 h 236"/>
              <a:gd name="T52" fmla="*/ 2147483646 w 360"/>
              <a:gd name="T53" fmla="*/ 2147483646 h 236"/>
              <a:gd name="T54" fmla="*/ 2147483646 w 360"/>
              <a:gd name="T55" fmla="*/ 2147483646 h 236"/>
              <a:gd name="T56" fmla="*/ 2147483646 w 360"/>
              <a:gd name="T57" fmla="*/ 2147483646 h 236"/>
              <a:gd name="T58" fmla="*/ 2147483646 w 360"/>
              <a:gd name="T59" fmla="*/ 2147483646 h 236"/>
              <a:gd name="T60" fmla="*/ 2147483646 w 360"/>
              <a:gd name="T61" fmla="*/ 2147483646 h 236"/>
              <a:gd name="T62" fmla="*/ 2147483646 w 360"/>
              <a:gd name="T63" fmla="*/ 2147483646 h 236"/>
              <a:gd name="T64" fmla="*/ 2147483646 w 360"/>
              <a:gd name="T65" fmla="*/ 2147483646 h 236"/>
              <a:gd name="T66" fmla="*/ 2147483646 w 360"/>
              <a:gd name="T67" fmla="*/ 2147483646 h 236"/>
              <a:gd name="T68" fmla="*/ 2147483646 w 360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1" name="Freeform 142">
            <a:extLst>
              <a:ext uri="{FF2B5EF4-FFF2-40B4-BE49-F238E27FC236}">
                <a16:creationId xmlns:a16="http://schemas.microsoft.com/office/drawing/2014/main" id="{3445200A-E007-AD88-35C6-982BC6A04D1A}"/>
              </a:ext>
            </a:extLst>
          </p:cNvPr>
          <p:cNvSpPr>
            <a:spLocks/>
          </p:cNvSpPr>
          <p:nvPr/>
        </p:nvSpPr>
        <p:spPr bwMode="auto">
          <a:xfrm>
            <a:off x="7219950" y="6446838"/>
            <a:ext cx="182563" cy="182562"/>
          </a:xfrm>
          <a:custGeom>
            <a:avLst/>
            <a:gdLst>
              <a:gd name="T0" fmla="*/ 2147483646 w 115"/>
              <a:gd name="T1" fmla="*/ 2147483646 h 115"/>
              <a:gd name="T2" fmla="*/ 2147483646 w 115"/>
              <a:gd name="T3" fmla="*/ 0 h 115"/>
              <a:gd name="T4" fmla="*/ 0 w 115"/>
              <a:gd name="T5" fmla="*/ 0 h 115"/>
              <a:gd name="T6" fmla="*/ 0 w 115"/>
              <a:gd name="T7" fmla="*/ 2147483646 h 115"/>
              <a:gd name="T8" fmla="*/ 2147483646 w 115"/>
              <a:gd name="T9" fmla="*/ 2147483646 h 115"/>
              <a:gd name="T10" fmla="*/ 2147483646 w 115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Freeform 143">
            <a:extLst>
              <a:ext uri="{FF2B5EF4-FFF2-40B4-BE49-F238E27FC236}">
                <a16:creationId xmlns:a16="http://schemas.microsoft.com/office/drawing/2014/main" id="{89EFC4B2-9A59-22C7-F27F-61E1953F8D50}"/>
              </a:ext>
            </a:extLst>
          </p:cNvPr>
          <p:cNvSpPr>
            <a:spLocks/>
          </p:cNvSpPr>
          <p:nvPr/>
        </p:nvSpPr>
        <p:spPr bwMode="auto">
          <a:xfrm>
            <a:off x="8234363" y="6446838"/>
            <a:ext cx="177800" cy="182562"/>
          </a:xfrm>
          <a:custGeom>
            <a:avLst/>
            <a:gdLst>
              <a:gd name="T0" fmla="*/ 2147483646 w 112"/>
              <a:gd name="T1" fmla="*/ 2147483646 h 115"/>
              <a:gd name="T2" fmla="*/ 2147483646 w 112"/>
              <a:gd name="T3" fmla="*/ 0 h 115"/>
              <a:gd name="T4" fmla="*/ 0 w 112"/>
              <a:gd name="T5" fmla="*/ 0 h 115"/>
              <a:gd name="T6" fmla="*/ 0 w 112"/>
              <a:gd name="T7" fmla="*/ 2147483646 h 115"/>
              <a:gd name="T8" fmla="*/ 2147483646 w 112"/>
              <a:gd name="T9" fmla="*/ 2147483646 h 115"/>
              <a:gd name="T10" fmla="*/ 2147483646 w 112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3" name="Line 144">
            <a:extLst>
              <a:ext uri="{FF2B5EF4-FFF2-40B4-BE49-F238E27FC236}">
                <a16:creationId xmlns:a16="http://schemas.microsoft.com/office/drawing/2014/main" id="{FA2765FA-5E91-560E-A22B-7A7A77A48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4059238"/>
            <a:ext cx="1588" cy="188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4" name="Line 145">
            <a:extLst>
              <a:ext uri="{FF2B5EF4-FFF2-40B4-BE49-F238E27FC236}">
                <a16:creationId xmlns:a16="http://schemas.microsoft.com/office/drawing/2014/main" id="{BD22AD0F-8F4D-C686-5878-CAE811AD62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4588" y="4464050"/>
            <a:ext cx="273050" cy="1508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5" name="Line 146">
            <a:extLst>
              <a:ext uri="{FF2B5EF4-FFF2-40B4-BE49-F238E27FC236}">
                <a16:creationId xmlns:a16="http://schemas.microsoft.com/office/drawing/2014/main" id="{D17E736C-9818-CF46-03A4-7151850E8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6175" y="4460875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6" name="Line 147">
            <a:extLst>
              <a:ext uri="{FF2B5EF4-FFF2-40B4-BE49-F238E27FC236}">
                <a16:creationId xmlns:a16="http://schemas.microsoft.com/office/drawing/2014/main" id="{47A458E4-579D-9DB7-D35F-ED6E782F0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8" y="4838700"/>
            <a:ext cx="401637" cy="6016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7" name="Freeform 148">
            <a:extLst>
              <a:ext uri="{FF2B5EF4-FFF2-40B4-BE49-F238E27FC236}">
                <a16:creationId xmlns:a16="http://schemas.microsoft.com/office/drawing/2014/main" id="{92EFE2BA-4D8C-6EDD-A2BC-74DEE765A675}"/>
              </a:ext>
            </a:extLst>
          </p:cNvPr>
          <p:cNvSpPr>
            <a:spLocks/>
          </p:cNvSpPr>
          <p:nvPr/>
        </p:nvSpPr>
        <p:spPr bwMode="auto">
          <a:xfrm>
            <a:off x="6265863" y="5076825"/>
            <a:ext cx="179387" cy="182563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2147483646 w 113"/>
              <a:gd name="T13" fmla="*/ 2147483646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8" name="Freeform 149">
            <a:extLst>
              <a:ext uri="{FF2B5EF4-FFF2-40B4-BE49-F238E27FC236}">
                <a16:creationId xmlns:a16="http://schemas.microsoft.com/office/drawing/2014/main" id="{B2F478BE-C142-F9EE-DE52-9364679D9425}"/>
              </a:ext>
            </a:extLst>
          </p:cNvPr>
          <p:cNvSpPr>
            <a:spLocks/>
          </p:cNvSpPr>
          <p:nvPr/>
        </p:nvSpPr>
        <p:spPr bwMode="auto">
          <a:xfrm>
            <a:off x="6265863" y="5076825"/>
            <a:ext cx="179387" cy="182563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9" name="Line 150">
            <a:extLst>
              <a:ext uri="{FF2B5EF4-FFF2-40B4-BE49-F238E27FC236}">
                <a16:creationId xmlns:a16="http://schemas.microsoft.com/office/drawing/2014/main" id="{9F234038-9973-6140-A64C-4093C41F3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4846638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0" name="Freeform 151">
            <a:extLst>
              <a:ext uri="{FF2B5EF4-FFF2-40B4-BE49-F238E27FC236}">
                <a16:creationId xmlns:a16="http://schemas.microsoft.com/office/drawing/2014/main" id="{BCA6B43A-FD72-52CD-0D32-696A9F8B55AA}"/>
              </a:ext>
            </a:extLst>
          </p:cNvPr>
          <p:cNvSpPr>
            <a:spLocks/>
          </p:cNvSpPr>
          <p:nvPr/>
        </p:nvSpPr>
        <p:spPr bwMode="auto">
          <a:xfrm>
            <a:off x="7550150" y="508158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1" name="Freeform 152">
            <a:extLst>
              <a:ext uri="{FF2B5EF4-FFF2-40B4-BE49-F238E27FC236}">
                <a16:creationId xmlns:a16="http://schemas.microsoft.com/office/drawing/2014/main" id="{66B26470-FA1B-1451-0300-F049E9154D0A}"/>
              </a:ext>
            </a:extLst>
          </p:cNvPr>
          <p:cNvSpPr>
            <a:spLocks/>
          </p:cNvSpPr>
          <p:nvPr/>
        </p:nvSpPr>
        <p:spPr bwMode="auto">
          <a:xfrm>
            <a:off x="7550150" y="508158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Line 153">
            <a:extLst>
              <a:ext uri="{FF2B5EF4-FFF2-40B4-BE49-F238E27FC236}">
                <a16:creationId xmlns:a16="http://schemas.microsoft.com/office/drawing/2014/main" id="{1C790D93-A2C6-65FA-9D0C-FF50233C00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6563" y="5470525"/>
            <a:ext cx="223837" cy="1254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3" name="Line 154">
            <a:extLst>
              <a:ext uri="{FF2B5EF4-FFF2-40B4-BE49-F238E27FC236}">
                <a16:creationId xmlns:a16="http://schemas.microsoft.com/office/drawing/2014/main" id="{B9D292B5-9218-58AA-3BC7-CF11ACAC4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2300" y="5470525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4" name="Line 155">
            <a:extLst>
              <a:ext uri="{FF2B5EF4-FFF2-40B4-BE49-F238E27FC236}">
                <a16:creationId xmlns:a16="http://schemas.microsoft.com/office/drawing/2014/main" id="{83D1EDE0-008C-E081-BE01-0B037A736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6151563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5" name="Line 156">
            <a:extLst>
              <a:ext uri="{FF2B5EF4-FFF2-40B4-BE49-F238E27FC236}">
                <a16:creationId xmlns:a16="http://schemas.microsoft.com/office/drawing/2014/main" id="{8C32F3E3-3CA3-0BB1-4F23-F5251CFE7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6162675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157">
            <a:extLst>
              <a:ext uri="{FF2B5EF4-FFF2-40B4-BE49-F238E27FC236}">
                <a16:creationId xmlns:a16="http://schemas.microsoft.com/office/drawing/2014/main" id="{59D0CF45-75D0-4F29-E9B9-5B3CE88644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2025" y="6159500"/>
            <a:ext cx="282575" cy="287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7" name="Line 158">
            <a:extLst>
              <a:ext uri="{FF2B5EF4-FFF2-40B4-BE49-F238E27FC236}">
                <a16:creationId xmlns:a16="http://schemas.microsoft.com/office/drawing/2014/main" id="{3D3DA3C6-0A0F-570F-2ADC-6DE5F1F72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6145213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159">
            <a:extLst>
              <a:ext uri="{FF2B5EF4-FFF2-40B4-BE49-F238E27FC236}">
                <a16:creationId xmlns:a16="http://schemas.microsoft.com/office/drawing/2014/main" id="{40171741-2053-D8D0-9D89-8EB29D3DF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5818188"/>
            <a:ext cx="6588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9" name="Freeform 160">
            <a:extLst>
              <a:ext uri="{FF2B5EF4-FFF2-40B4-BE49-F238E27FC236}">
                <a16:creationId xmlns:a16="http://schemas.microsoft.com/office/drawing/2014/main" id="{26286B1B-7C08-8097-8D04-6FF4B81C0660}"/>
              </a:ext>
            </a:extLst>
          </p:cNvPr>
          <p:cNvSpPr>
            <a:spLocks/>
          </p:cNvSpPr>
          <p:nvPr/>
        </p:nvSpPr>
        <p:spPr bwMode="auto">
          <a:xfrm>
            <a:off x="6924675" y="573246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0" name="Freeform 161">
            <a:extLst>
              <a:ext uri="{FF2B5EF4-FFF2-40B4-BE49-F238E27FC236}">
                <a16:creationId xmlns:a16="http://schemas.microsoft.com/office/drawing/2014/main" id="{7BADECD0-513B-E6C3-DE8E-4791CED424BC}"/>
              </a:ext>
            </a:extLst>
          </p:cNvPr>
          <p:cNvSpPr>
            <a:spLocks/>
          </p:cNvSpPr>
          <p:nvPr/>
        </p:nvSpPr>
        <p:spPr bwMode="auto">
          <a:xfrm>
            <a:off x="6924675" y="573246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1" name="Picture 162">
            <a:extLst>
              <a:ext uri="{FF2B5EF4-FFF2-40B4-BE49-F238E27FC236}">
                <a16:creationId xmlns:a16="http://schemas.microsoft.com/office/drawing/2014/main" id="{DF2FCFB9-6A36-D303-9F3C-E395B954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703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2" name="Picture 163">
            <a:extLst>
              <a:ext uri="{FF2B5EF4-FFF2-40B4-BE49-F238E27FC236}">
                <a16:creationId xmlns:a16="http://schemas.microsoft.com/office/drawing/2014/main" id="{AAC57E5E-05B6-6C8C-0DCC-B3001821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37703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3" name="Picture 164">
            <a:extLst>
              <a:ext uri="{FF2B5EF4-FFF2-40B4-BE49-F238E27FC236}">
                <a16:creationId xmlns:a16="http://schemas.microsoft.com/office/drawing/2014/main" id="{D0507491-8A32-0A9D-6F6B-CB855311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377190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4" name="Picture 165">
            <a:extLst>
              <a:ext uri="{FF2B5EF4-FFF2-40B4-BE49-F238E27FC236}">
                <a16:creationId xmlns:a16="http://schemas.microsoft.com/office/drawing/2014/main" id="{C4EBD306-5BDC-5ED5-B471-7BE59891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022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5" name="Picture 166">
            <a:extLst>
              <a:ext uri="{FF2B5EF4-FFF2-40B4-BE49-F238E27FC236}">
                <a16:creationId xmlns:a16="http://schemas.microsoft.com/office/drawing/2014/main" id="{A0542A8D-4613-D66F-9C2A-A68C5324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6" name="Picture 167">
            <a:extLst>
              <a:ext uri="{FF2B5EF4-FFF2-40B4-BE49-F238E27FC236}">
                <a16:creationId xmlns:a16="http://schemas.microsoft.com/office/drawing/2014/main" id="{0179A972-B7CB-9B53-8C0A-20691442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695950"/>
            <a:ext cx="374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7" name="Picture 168">
            <a:extLst>
              <a:ext uri="{FF2B5EF4-FFF2-40B4-BE49-F238E27FC236}">
                <a16:creationId xmlns:a16="http://schemas.microsoft.com/office/drawing/2014/main" id="{79F6A010-6B56-1405-21C3-FC5C870FD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5051425"/>
            <a:ext cx="374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8" name="Picture 169">
            <a:extLst>
              <a:ext uri="{FF2B5EF4-FFF2-40B4-BE49-F238E27FC236}">
                <a16:creationId xmlns:a16="http://schemas.microsoft.com/office/drawing/2014/main" id="{BBFD1383-EA20-36EF-6FE6-0435BB82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5035550"/>
            <a:ext cx="374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8D9630EE-7DA2-FD14-CC9A-E5A7FE79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405AC25-735B-4C29-8A2A-BD82FA1118FD}" type="slidenum">
              <a:rPr lang="en-US" altLang="en-US">
                <a:solidFill>
                  <a:schemeClr val="bg1"/>
                </a:solidFill>
              </a:rPr>
              <a:pPr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9120EE3-733D-C25F-C0FE-D833455A5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09600"/>
          </a:xfrm>
        </p:spPr>
        <p:txBody>
          <a:bodyPr/>
          <a:lstStyle/>
          <a:p>
            <a:r>
              <a:rPr lang="en-US" altLang="en-US"/>
              <a:t>Distance Vector Routing: Link Failure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68E3E11-AECB-598F-6142-EB18DC718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6232525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 detects that link to G has </a:t>
            </a:r>
            <a:r>
              <a:rPr lang="en-US" altLang="en-US" sz="2400" b="1">
                <a:solidFill>
                  <a:srgbClr val="CC0000"/>
                </a:solidFill>
              </a:rPr>
              <a:t>failed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 sets distance to G to </a:t>
            </a:r>
            <a:r>
              <a:rPr lang="en-US" altLang="en-US" sz="2400" b="1">
                <a:solidFill>
                  <a:srgbClr val="CC0000"/>
                </a:solidFill>
              </a:rPr>
              <a:t>infinity</a:t>
            </a:r>
            <a:r>
              <a:rPr lang="en-US" altLang="en-US" sz="2400"/>
              <a:t> and sends update to 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sets distance to G to infinity since it uses F to reach 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receives </a:t>
            </a:r>
            <a:r>
              <a:rPr lang="en-US" altLang="en-US" sz="2400" b="1">
                <a:solidFill>
                  <a:srgbClr val="CC0000"/>
                </a:solidFill>
              </a:rPr>
              <a:t>periodic</a:t>
            </a:r>
            <a:r>
              <a:rPr lang="en-US" altLang="en-US" sz="2400"/>
              <a:t> update from C with 2-hop path to 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sets distance to G to 3 and sends update to F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 decides it can reach G in 4 hops via A</a:t>
            </a:r>
          </a:p>
        </p:txBody>
      </p:sp>
      <p:pic>
        <p:nvPicPr>
          <p:cNvPr id="63493" name="Picture 4" descr="PE04F14">
            <a:extLst>
              <a:ext uri="{FF2B5EF4-FFF2-40B4-BE49-F238E27FC236}">
                <a16:creationId xmlns:a16="http://schemas.microsoft.com/office/drawing/2014/main" id="{0764C9FD-A387-C824-770A-9030384C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2667000"/>
            <a:ext cx="3121025" cy="23701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494" name="Group 6">
            <a:extLst>
              <a:ext uri="{FF2B5EF4-FFF2-40B4-BE49-F238E27FC236}">
                <a16:creationId xmlns:a16="http://schemas.microsoft.com/office/drawing/2014/main" id="{F2CFC3F1-0C7F-1CB2-CF5F-25F9BD8D001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733800"/>
            <a:ext cx="179388" cy="255588"/>
            <a:chOff x="482" y="3191"/>
            <a:chExt cx="113" cy="161"/>
          </a:xfrm>
        </p:grpSpPr>
        <p:sp>
          <p:nvSpPr>
            <p:cNvPr id="63495" name="Line 7">
              <a:extLst>
                <a:ext uri="{FF2B5EF4-FFF2-40B4-BE49-F238E27FC236}">
                  <a16:creationId xmlns:a16="http://schemas.microsoft.com/office/drawing/2014/main" id="{9FF2A57A-5F77-B569-2F93-7B898CD63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3191"/>
              <a:ext cx="104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736E07B6-1B9C-244C-5417-807B3F34E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3239"/>
              <a:ext cx="113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1DE97B09-3A7B-AFAE-EB61-43D1F3FB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E44C3A2-3EA3-41DB-8938-BA022F8670C3}" type="slidenum">
              <a:rPr lang="en-US" altLang="en-US">
                <a:solidFill>
                  <a:schemeClr val="bg1"/>
                </a:solidFill>
              </a:rPr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582B93-33B5-982E-BE45-F3F2D2E27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Count to Infinity Problem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68063F1-6BF5-C898-869A-E26FD3E5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6759575" cy="4489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Link from A to E </a:t>
            </a:r>
            <a:r>
              <a:rPr lang="en-US" altLang="en-US" sz="2400" b="1">
                <a:solidFill>
                  <a:srgbClr val="CC0000"/>
                </a:solidFill>
              </a:rPr>
              <a:t>fails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advertises distance of </a:t>
            </a:r>
            <a:r>
              <a:rPr lang="en-US" altLang="en-US" sz="2400" b="1">
                <a:solidFill>
                  <a:srgbClr val="CC0000"/>
                </a:solidFill>
              </a:rPr>
              <a:t>infinity</a:t>
            </a:r>
            <a:r>
              <a:rPr lang="en-US" altLang="en-US" sz="2400"/>
              <a:t> to E, but B and C </a:t>
            </a:r>
            <a:r>
              <a:rPr lang="en-US" altLang="en-US" sz="2400" b="1">
                <a:solidFill>
                  <a:srgbClr val="CC0000"/>
                </a:solidFill>
              </a:rPr>
              <a:t>advertise</a:t>
            </a:r>
            <a:r>
              <a:rPr lang="en-US" altLang="en-US" sz="2400"/>
              <a:t> a distance of 2 to E 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 decides it can reach E in 3 hops; advertises this to all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decides it can read E in 4 hops; advertises this to all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 decides that it can reach E in 5 hops…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are counting to infinity …</a:t>
            </a:r>
          </a:p>
        </p:txBody>
      </p:sp>
      <p:pic>
        <p:nvPicPr>
          <p:cNvPr id="64517" name="Picture 4" descr="PE04F14">
            <a:extLst>
              <a:ext uri="{FF2B5EF4-FFF2-40B4-BE49-F238E27FC236}">
                <a16:creationId xmlns:a16="http://schemas.microsoft.com/office/drawing/2014/main" id="{5476E130-8348-50CF-EA77-4DE2D9EC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962275"/>
            <a:ext cx="26781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5">
            <a:extLst>
              <a:ext uri="{FF2B5EF4-FFF2-40B4-BE49-F238E27FC236}">
                <a16:creationId xmlns:a16="http://schemas.microsoft.com/office/drawing/2014/main" id="{349FFE53-3656-7DFB-59C8-F998AFED864E}"/>
              </a:ext>
            </a:extLst>
          </p:cNvPr>
          <p:cNvGrpSpPr>
            <a:grpSpLocks/>
          </p:cNvGrpSpPr>
          <p:nvPr/>
        </p:nvGrpSpPr>
        <p:grpSpPr bwMode="auto">
          <a:xfrm rot="969440">
            <a:off x="6613525" y="3859213"/>
            <a:ext cx="179388" cy="179387"/>
            <a:chOff x="482" y="3239"/>
            <a:chExt cx="113" cy="113"/>
          </a:xfrm>
        </p:grpSpPr>
        <p:sp>
          <p:nvSpPr>
            <p:cNvPr id="64519" name="Line 6">
              <a:extLst>
                <a:ext uri="{FF2B5EF4-FFF2-40B4-BE49-F238E27FC236}">
                  <a16:creationId xmlns:a16="http://schemas.microsoft.com/office/drawing/2014/main" id="{B0DD5001-814D-3AE4-83E2-D171545D3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3239"/>
              <a:ext cx="104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Line 7">
              <a:extLst>
                <a:ext uri="{FF2B5EF4-FFF2-40B4-BE49-F238E27FC236}">
                  <a16:creationId xmlns:a16="http://schemas.microsoft.com/office/drawing/2014/main" id="{9E1AB4C1-8E90-D289-2F11-7A2EF28AD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3239"/>
              <a:ext cx="113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B5010ADA-9594-DB62-22FC-9067F663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33F84EB-E469-40F3-8B3E-52006593C6F8}" type="slidenum">
              <a:rPr lang="en-US" altLang="en-US">
                <a:solidFill>
                  <a:schemeClr val="bg1"/>
                </a:solidFill>
              </a:rPr>
              <a:pPr/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38EDA76-607C-CE58-2616-09C57E21B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 altLang="en-US"/>
              <a:t>Count to Infinity Problem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8B0EB6B-D296-AAC1-F28F-2CE1125D2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38400"/>
            <a:ext cx="8991600" cy="4191000"/>
          </a:xfrm>
        </p:spPr>
        <p:txBody>
          <a:bodyPr/>
          <a:lstStyle/>
          <a:p>
            <a:r>
              <a:rPr lang="en-US" altLang="en-US" sz="2400"/>
              <a:t>Node </a:t>
            </a:r>
            <a:r>
              <a:rPr lang="en-US" altLang="en-US" sz="2400" b="1"/>
              <a:t>X</a:t>
            </a:r>
            <a:r>
              <a:rPr lang="en-US" altLang="en-US" sz="2400"/>
              <a:t> notices that its link to </a:t>
            </a:r>
            <a:r>
              <a:rPr lang="en-US" altLang="en-US" sz="2400" b="1"/>
              <a:t>Y</a:t>
            </a:r>
            <a:r>
              <a:rPr lang="en-US" altLang="en-US" sz="2400"/>
              <a:t> is broken</a:t>
            </a:r>
          </a:p>
          <a:p>
            <a:r>
              <a:rPr lang="en-US" altLang="en-US" sz="2400"/>
              <a:t>Other nodes believe that the route through </a:t>
            </a:r>
            <a:r>
              <a:rPr lang="en-US" altLang="en-US" sz="2400" b="1"/>
              <a:t>X</a:t>
            </a:r>
            <a:r>
              <a:rPr lang="en-US" altLang="en-US" sz="2400"/>
              <a:t> is still good</a:t>
            </a:r>
          </a:p>
          <a:p>
            <a:r>
              <a:rPr lang="en-US" altLang="en-US" sz="2400" b="1">
                <a:solidFill>
                  <a:srgbClr val="CC0000"/>
                </a:solidFill>
              </a:rPr>
              <a:t>Mutual deception !!!</a:t>
            </a:r>
          </a:p>
          <a:p>
            <a:endParaRPr lang="en-US" altLang="en-US" sz="2400" b="1">
              <a:solidFill>
                <a:srgbClr val="CC0000"/>
              </a:solidFill>
            </a:endParaRPr>
          </a:p>
          <a:p>
            <a:r>
              <a:rPr lang="en-US" altLang="en-US" sz="2400" b="1"/>
              <a:t>How to solve this problem 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C8E1F4B7-35EC-2045-A3B2-8B721647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Network Diameter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44BAB0CC-0976-8792-2948-C8B33042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4600"/>
            <a:ext cx="9051925" cy="3581400"/>
          </a:xfrm>
        </p:spPr>
        <p:txBody>
          <a:bodyPr/>
          <a:lstStyle/>
          <a:p>
            <a:r>
              <a:rPr lang="en-US" altLang="en-US" sz="2400"/>
              <a:t>The longest of all the calculated shortest paths in a network. It is the shortest distance between the two most distant nodes in the network.</a:t>
            </a:r>
          </a:p>
          <a:p>
            <a:r>
              <a:rPr lang="en-US" altLang="en-US" sz="2400"/>
              <a:t>The shortest path length from every node to all other nodes is calculated, the diameter is the longest of all the calculated path lengths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C8C08984-5ED6-512C-4089-38F36C3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0F609D4-F7EA-4F86-99B4-44AE346CF718}" type="slidenum">
              <a:rPr lang="en-US" altLang="en-US">
                <a:solidFill>
                  <a:schemeClr val="bg1"/>
                </a:solidFill>
              </a:rPr>
              <a:pPr/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DBFDCCAD-CCAD-F57D-CED9-FBA2428F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6858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FF68EFE-EF12-47F8-8713-121D7FF7FAC2}" type="slidenum">
              <a:rPr lang="en-US" altLang="en-US">
                <a:solidFill>
                  <a:schemeClr val="bg1"/>
                </a:solidFill>
              </a:rPr>
              <a:pPr/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F0E8C99-06C9-213E-051C-C08A59A39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Diameter of the Internet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095D250-DA1D-8A47-C4FC-98B07AC93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81225"/>
            <a:ext cx="7961313" cy="147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Connect all nodes of a network in a big ring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Network diameter will be half the ring circumference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Adding more links bring down network diameter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Diameter can be quarter of the ring with one link …</a:t>
            </a:r>
          </a:p>
        </p:txBody>
      </p:sp>
      <p:sp>
        <p:nvSpPr>
          <p:cNvPr id="67589" name="Oval 4">
            <a:extLst>
              <a:ext uri="{FF2B5EF4-FFF2-40B4-BE49-F238E27FC236}">
                <a16:creationId xmlns:a16="http://schemas.microsoft.com/office/drawing/2014/main" id="{378B98F2-D90D-4CEC-B70C-751DF55E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3865563"/>
            <a:ext cx="3641725" cy="26971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0" name="Oval 6">
            <a:extLst>
              <a:ext uri="{FF2B5EF4-FFF2-40B4-BE49-F238E27FC236}">
                <a16:creationId xmlns:a16="http://schemas.microsoft.com/office/drawing/2014/main" id="{21509420-1356-341B-A2E3-5F6A75AA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908675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1" name="Oval 7">
            <a:extLst>
              <a:ext uri="{FF2B5EF4-FFF2-40B4-BE49-F238E27FC236}">
                <a16:creationId xmlns:a16="http://schemas.microsoft.com/office/drawing/2014/main" id="{5B149B02-B5FD-A83E-803A-39E454B6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5724525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2" name="Oval 8">
            <a:extLst>
              <a:ext uri="{FF2B5EF4-FFF2-40B4-BE49-F238E27FC236}">
                <a16:creationId xmlns:a16="http://schemas.microsoft.com/office/drawing/2014/main" id="{664DD44A-A107-D820-2927-31C9D39D4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5481638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3" name="Oval 9">
            <a:extLst>
              <a:ext uri="{FF2B5EF4-FFF2-40B4-BE49-F238E27FC236}">
                <a16:creationId xmlns:a16="http://schemas.microsoft.com/office/drawing/2014/main" id="{6330120F-17B7-9C76-B456-48DD0B40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6107113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4" name="Oval 10">
            <a:extLst>
              <a:ext uri="{FF2B5EF4-FFF2-40B4-BE49-F238E27FC236}">
                <a16:creationId xmlns:a16="http://schemas.microsoft.com/office/drawing/2014/main" id="{7D8DD0A9-188E-11DE-1F48-01A5FE88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6229350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5" name="Oval 11">
            <a:extLst>
              <a:ext uri="{FF2B5EF4-FFF2-40B4-BE49-F238E27FC236}">
                <a16:creationId xmlns:a16="http://schemas.microsoft.com/office/drawing/2014/main" id="{9CA5DD5D-7E07-95D5-4D57-C9552F6B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6350000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6" name="Oval 12">
            <a:extLst>
              <a:ext uri="{FF2B5EF4-FFF2-40B4-BE49-F238E27FC236}">
                <a16:creationId xmlns:a16="http://schemas.microsoft.com/office/drawing/2014/main" id="{50DC4A3E-1B89-118A-F916-9BA511B0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411913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7" name="Oval 13">
            <a:extLst>
              <a:ext uri="{FF2B5EF4-FFF2-40B4-BE49-F238E27FC236}">
                <a16:creationId xmlns:a16="http://schemas.microsoft.com/office/drawing/2014/main" id="{7CA1EFA9-3FE2-BEE2-9319-0CE27130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6442075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8" name="Oval 14">
            <a:extLst>
              <a:ext uri="{FF2B5EF4-FFF2-40B4-BE49-F238E27FC236}">
                <a16:creationId xmlns:a16="http://schemas.microsoft.com/office/drawing/2014/main" id="{C18FCCFE-BE41-7636-B651-8089D060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6396038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599" name="Oval 15">
            <a:extLst>
              <a:ext uri="{FF2B5EF4-FFF2-40B4-BE49-F238E27FC236}">
                <a16:creationId xmlns:a16="http://schemas.microsoft.com/office/drawing/2014/main" id="{401118E7-84D3-688E-2415-3FFDC2DC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6243638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0" name="Oval 16">
            <a:extLst>
              <a:ext uri="{FF2B5EF4-FFF2-40B4-BE49-F238E27FC236}">
                <a16:creationId xmlns:a16="http://schemas.microsoft.com/office/drawing/2014/main" id="{BAF8D776-48E3-77ED-3F05-27A56503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6015038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1" name="Oval 17">
            <a:extLst>
              <a:ext uri="{FF2B5EF4-FFF2-40B4-BE49-F238E27FC236}">
                <a16:creationId xmlns:a16="http://schemas.microsoft.com/office/drawing/2014/main" id="{29E44FBC-C86E-C37C-CBC4-5456E8A5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695950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2" name="Oval 18">
            <a:extLst>
              <a:ext uri="{FF2B5EF4-FFF2-40B4-BE49-F238E27FC236}">
                <a16:creationId xmlns:a16="http://schemas.microsoft.com/office/drawing/2014/main" id="{D9AB199B-4612-FA72-BE55-ADD5779E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238750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3" name="Oval 19">
            <a:extLst>
              <a:ext uri="{FF2B5EF4-FFF2-40B4-BE49-F238E27FC236}">
                <a16:creationId xmlns:a16="http://schemas.microsoft.com/office/drawing/2014/main" id="{02CB4D28-826E-EFFE-8B9E-4B3B1101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4887913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4" name="Oval 20">
            <a:extLst>
              <a:ext uri="{FF2B5EF4-FFF2-40B4-BE49-F238E27FC236}">
                <a16:creationId xmlns:a16="http://schemas.microsoft.com/office/drawing/2014/main" id="{AE5E9C54-21F9-46C8-1FDD-99FDAA17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521200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5" name="Oval 21">
            <a:extLst>
              <a:ext uri="{FF2B5EF4-FFF2-40B4-BE49-F238E27FC236}">
                <a16:creationId xmlns:a16="http://schemas.microsoft.com/office/drawing/2014/main" id="{4F7E8AC5-F9D0-6F99-2467-650827A0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4216400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6" name="Oval 22">
            <a:extLst>
              <a:ext uri="{FF2B5EF4-FFF2-40B4-BE49-F238E27FC236}">
                <a16:creationId xmlns:a16="http://schemas.microsoft.com/office/drawing/2014/main" id="{BAAEC45A-CC5B-0E10-6157-FEE56C84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3838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7" name="Oval 23">
            <a:extLst>
              <a:ext uri="{FF2B5EF4-FFF2-40B4-BE49-F238E27FC236}">
                <a16:creationId xmlns:a16="http://schemas.microsoft.com/office/drawing/2014/main" id="{8EDFCB3D-4DFB-A8C9-FB42-B9084686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867150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8" name="Oval 24">
            <a:extLst>
              <a:ext uri="{FF2B5EF4-FFF2-40B4-BE49-F238E27FC236}">
                <a16:creationId xmlns:a16="http://schemas.microsoft.com/office/drawing/2014/main" id="{BD5EBA93-6941-C736-ED62-E03E64EE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759200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09" name="Oval 25">
            <a:extLst>
              <a:ext uri="{FF2B5EF4-FFF2-40B4-BE49-F238E27FC236}">
                <a16:creationId xmlns:a16="http://schemas.microsoft.com/office/drawing/2014/main" id="{A9757EEC-4489-A97D-9A4D-BBBF92B3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3744913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0" name="Oval 26">
            <a:extLst>
              <a:ext uri="{FF2B5EF4-FFF2-40B4-BE49-F238E27FC236}">
                <a16:creationId xmlns:a16="http://schemas.microsoft.com/office/drawing/2014/main" id="{F4DEA6EE-0516-76E8-9F30-B969BCC1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805238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1" name="Oval 27">
            <a:extLst>
              <a:ext uri="{FF2B5EF4-FFF2-40B4-BE49-F238E27FC236}">
                <a16:creationId xmlns:a16="http://schemas.microsoft.com/office/drawing/2014/main" id="{88B51FEC-5F5B-A63C-BB33-D5FC87CE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911600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2" name="Oval 28">
            <a:extLst>
              <a:ext uri="{FF2B5EF4-FFF2-40B4-BE49-F238E27FC236}">
                <a16:creationId xmlns:a16="http://schemas.microsoft.com/office/drawing/2014/main" id="{9CC39B74-73D5-E01F-1F00-7A489835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4079875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3" name="Oval 29">
            <a:extLst>
              <a:ext uri="{FF2B5EF4-FFF2-40B4-BE49-F238E27FC236}">
                <a16:creationId xmlns:a16="http://schemas.microsoft.com/office/drawing/2014/main" id="{E529390A-D2DE-DD9E-71AE-73021095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4324350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4" name="Oval 30">
            <a:extLst>
              <a:ext uri="{FF2B5EF4-FFF2-40B4-BE49-F238E27FC236}">
                <a16:creationId xmlns:a16="http://schemas.microsoft.com/office/drawing/2014/main" id="{2A09BE30-363F-668B-48B4-2926D327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4597400"/>
            <a:ext cx="122237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5" name="Oval 31">
            <a:extLst>
              <a:ext uri="{FF2B5EF4-FFF2-40B4-BE49-F238E27FC236}">
                <a16:creationId xmlns:a16="http://schemas.microsoft.com/office/drawing/2014/main" id="{47E3E42D-476B-CB45-6609-9898C2DE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4886325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7616" name="Oval 32">
            <a:extLst>
              <a:ext uri="{FF2B5EF4-FFF2-40B4-BE49-F238E27FC236}">
                <a16:creationId xmlns:a16="http://schemas.microsoft.com/office/drawing/2014/main" id="{9703AEE8-8752-7F6F-47A2-084F24BE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76838"/>
            <a:ext cx="122238" cy="120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6161" name="Line 33">
            <a:extLst>
              <a:ext uri="{FF2B5EF4-FFF2-40B4-BE49-F238E27FC236}">
                <a16:creationId xmlns:a16="http://schemas.microsoft.com/office/drawing/2014/main" id="{E7F2C467-C668-AEB0-28C5-880F523B1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879850"/>
            <a:ext cx="565150" cy="254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2" name="Line 34">
            <a:extLst>
              <a:ext uri="{FF2B5EF4-FFF2-40B4-BE49-F238E27FC236}">
                <a16:creationId xmlns:a16="http://schemas.microsoft.com/office/drawing/2014/main" id="{3F8CA065-8F01-5BDF-2CBD-06A365F86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017963"/>
            <a:ext cx="2117725" cy="20272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3" name="Line 35">
            <a:extLst>
              <a:ext uri="{FF2B5EF4-FFF2-40B4-BE49-F238E27FC236}">
                <a16:creationId xmlns:a16="http://schemas.microsoft.com/office/drawing/2014/main" id="{FCD35603-A2DD-D065-83A9-AB4050FA7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163" y="4292600"/>
            <a:ext cx="2773362" cy="920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4" name="Line 36">
            <a:extLst>
              <a:ext uri="{FF2B5EF4-FFF2-40B4-BE49-F238E27FC236}">
                <a16:creationId xmlns:a16="http://schemas.microsoft.com/office/drawing/2014/main" id="{F2FE0792-74AE-A298-7F68-A8BCF1E8B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0125" y="4962525"/>
            <a:ext cx="3505200" cy="3254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5" name="Line 37">
            <a:extLst>
              <a:ext uri="{FF2B5EF4-FFF2-40B4-BE49-F238E27FC236}">
                <a16:creationId xmlns:a16="http://schemas.microsoft.com/office/drawing/2014/main" id="{2B615AEC-3FBA-2E96-780B-E05C46FA3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4525" y="5557838"/>
            <a:ext cx="2559050" cy="7159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6" name="Text Box 38">
            <a:extLst>
              <a:ext uri="{FF2B5EF4-FFF2-40B4-BE49-F238E27FC236}">
                <a16:creationId xmlns:a16="http://schemas.microsoft.com/office/drawing/2014/main" id="{E1E4A727-1BE0-EB0A-3328-E4906866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4033838"/>
            <a:ext cx="1498600" cy="23082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How many links should be added to bring the diameter below some threshold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26F383E3-AA07-913A-0438-2193B3CA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A287CAB-42F4-4273-A6D9-E8A3B2BE9740}" type="slidenum">
              <a:rPr lang="en-US" altLang="en-US">
                <a:solidFill>
                  <a:schemeClr val="bg1"/>
                </a:solidFill>
              </a:rPr>
              <a:pPr/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13F13C4-D87A-1099-58F4-5609FFE8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Heuristic Attempts at Solution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556A4ED-EE51-69C7-FF26-DDC3AA11B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856663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Limit infinity</a:t>
            </a:r>
            <a:r>
              <a:rPr lang="en-US" altLang="en-US" sz="2400"/>
              <a:t> to network diameter +1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Small limit allows fast completion of counting to infinity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Limits network size and growth!!!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Do not advertise routes to successors (</a:t>
            </a:r>
            <a:r>
              <a:rPr lang="en-US" altLang="en-US" sz="2400" b="1">
                <a:solidFill>
                  <a:srgbClr val="CC0000"/>
                </a:solidFill>
              </a:rPr>
              <a:t>Split Horizon</a:t>
            </a:r>
            <a:r>
              <a:rPr lang="en-US" alt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route to A goes to B, do not inform B about route to 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Solve mutual deception problem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Split horizon with </a:t>
            </a:r>
            <a:r>
              <a:rPr lang="en-US" altLang="en-US" sz="2400" b="1">
                <a:solidFill>
                  <a:srgbClr val="CC0000"/>
                </a:solidFill>
              </a:rPr>
              <a:t>poison reverse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Advertise negative routes to node, learned from that node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Poisoned the routes sent by the neighbors</a:t>
            </a:r>
          </a:p>
          <a:p>
            <a:pPr>
              <a:lnSpc>
                <a:spcPct val="11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Wait before advertising</a:t>
            </a:r>
            <a:r>
              <a:rPr lang="en-US" altLang="en-US" sz="2400"/>
              <a:t> delays convergence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6F3861C-EC75-4AF3-9A3F-DCA60981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056B453-A652-4B3E-92B8-CE68E86AD5A1}" type="slidenum">
              <a:rPr lang="en-US" altLang="en-US">
                <a:solidFill>
                  <a:schemeClr val="bg1"/>
                </a:solidFill>
              </a:rPr>
              <a:pPr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8E53631-B694-CEAB-FAE9-FAACE994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1143000"/>
          </a:xfrm>
        </p:spPr>
        <p:txBody>
          <a:bodyPr/>
          <a:lstStyle/>
          <a:p>
            <a:r>
              <a:rPr lang="en-US" altLang="en-US"/>
              <a:t>Split Horizon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1D184C8-9428-6D63-8D8C-95D3B1BBF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2133600"/>
            <a:ext cx="8751887" cy="203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Avoid counting to infinity by solving “mutual deception” problem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sending an update to node </a:t>
            </a:r>
            <a:r>
              <a:rPr lang="en-US" altLang="en-US" sz="2400" b="1"/>
              <a:t>X</a:t>
            </a:r>
            <a:r>
              <a:rPr lang="en-US" altLang="en-US" sz="2400"/>
              <a:t>, do not include destinations that you would route through </a:t>
            </a:r>
            <a:r>
              <a:rPr lang="en-US" altLang="en-US" sz="2400" b="1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b="1"/>
              <a:t>X</a:t>
            </a:r>
            <a:r>
              <a:rPr lang="en-US" altLang="en-US"/>
              <a:t> thinks route is not through you, no effect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b="1"/>
              <a:t>X</a:t>
            </a:r>
            <a:r>
              <a:rPr lang="en-US" altLang="en-US"/>
              <a:t> thinks route is through you, </a:t>
            </a:r>
            <a:r>
              <a:rPr lang="en-US" altLang="en-US" b="1"/>
              <a:t>X</a:t>
            </a:r>
            <a:r>
              <a:rPr lang="en-US" altLang="en-US"/>
              <a:t> will timeout route</a:t>
            </a: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4CF6AA08-339B-6307-A0FA-6509802E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5173663"/>
            <a:ext cx="434975" cy="466725"/>
          </a:xfrm>
          <a:prstGeom prst="rect">
            <a:avLst/>
          </a:prstGeom>
          <a:solidFill>
            <a:srgbClr val="33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191BE4CB-AC1E-301D-1CA4-7E95CFB4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5173663"/>
            <a:ext cx="434975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69639" name="Text Box 6">
            <a:extLst>
              <a:ext uri="{FF2B5EF4-FFF2-40B4-BE49-F238E27FC236}">
                <a16:creationId xmlns:a16="http://schemas.microsoft.com/office/drawing/2014/main" id="{9B730C05-3AD3-FDEA-3C66-E4BC595A7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5189538"/>
            <a:ext cx="434975" cy="466725"/>
          </a:xfrm>
          <a:prstGeom prst="rect">
            <a:avLst/>
          </a:prstGeom>
          <a:solidFill>
            <a:srgbClr val="00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04807" name="Text Box 7">
            <a:extLst>
              <a:ext uri="{FF2B5EF4-FFF2-40B4-BE49-F238E27FC236}">
                <a16:creationId xmlns:a16="http://schemas.microsoft.com/office/drawing/2014/main" id="{42F0FA59-10A3-3B2E-C234-7E28AFD8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449763"/>
            <a:ext cx="43497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69641" name="Line 8">
            <a:extLst>
              <a:ext uri="{FF2B5EF4-FFF2-40B4-BE49-F238E27FC236}">
                <a16:creationId xmlns:a16="http://schemas.microsoft.com/office/drawing/2014/main" id="{DB70A604-1EB9-BD25-562D-0BF49E221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3" y="5437188"/>
            <a:ext cx="164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9">
            <a:extLst>
              <a:ext uri="{FF2B5EF4-FFF2-40B4-BE49-F238E27FC236}">
                <a16:creationId xmlns:a16="http://schemas.microsoft.com/office/drawing/2014/main" id="{44A6EB28-7C24-AF1B-7E25-C717CEB64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2350" y="5435600"/>
            <a:ext cx="16287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0" name="Line 10">
            <a:extLst>
              <a:ext uri="{FF2B5EF4-FFF2-40B4-BE49-F238E27FC236}">
                <a16:creationId xmlns:a16="http://schemas.microsoft.com/office/drawing/2014/main" id="{FEDE0063-5575-B065-8C54-7A921840F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275" y="4676775"/>
            <a:ext cx="76200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1" name="Line 11">
            <a:extLst>
              <a:ext uri="{FF2B5EF4-FFF2-40B4-BE49-F238E27FC236}">
                <a16:creationId xmlns:a16="http://schemas.microsoft.com/office/drawing/2014/main" id="{FEE93F66-A8AC-CC2F-C075-C5EA593628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8400" y="4689475"/>
            <a:ext cx="730250" cy="488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Text Box 12">
            <a:extLst>
              <a:ext uri="{FF2B5EF4-FFF2-40B4-BE49-F238E27FC236}">
                <a16:creationId xmlns:a16="http://schemas.microsoft.com/office/drawing/2014/main" id="{4992F9C4-CD90-5919-6B5F-0E4CE4D1B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5665788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C : 1</a:t>
            </a:r>
            <a:r>
              <a:rPr lang="en-US" altLang="en-US"/>
              <a:t> : C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2F1E3022-44E0-C24D-D6E2-C092F531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4451350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C : 2</a:t>
            </a:r>
            <a:r>
              <a:rPr lang="en-US" altLang="en-US"/>
              <a:t> : B</a:t>
            </a:r>
          </a:p>
        </p:txBody>
      </p:sp>
      <p:sp>
        <p:nvSpPr>
          <p:cNvPr id="204814" name="Text Box 14">
            <a:extLst>
              <a:ext uri="{FF2B5EF4-FFF2-40B4-BE49-F238E27FC236}">
                <a16:creationId xmlns:a16="http://schemas.microsoft.com/office/drawing/2014/main" id="{0F27289C-F8CF-3FDF-6EC1-0D3B5AA6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5886450"/>
            <a:ext cx="957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C : </a:t>
            </a:r>
            <a:r>
              <a:rPr lang="en-US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∞</a:t>
            </a:r>
            <a:r>
              <a:rPr lang="en-US" altLang="en-US"/>
              <a:t> : -</a:t>
            </a:r>
          </a:p>
        </p:txBody>
      </p:sp>
      <p:sp>
        <p:nvSpPr>
          <p:cNvPr id="69648" name="Text Box 15">
            <a:extLst>
              <a:ext uri="{FF2B5EF4-FFF2-40B4-BE49-F238E27FC236}">
                <a16:creationId xmlns:a16="http://schemas.microsoft.com/office/drawing/2014/main" id="{ED17A4D8-5F7D-7176-030E-8857842F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5692775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C : 2</a:t>
            </a:r>
            <a:r>
              <a:rPr lang="en-US" altLang="en-US"/>
              <a:t> : B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5A55BA6A-2751-4BFF-4298-1593E799E277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5351463"/>
            <a:ext cx="179388" cy="179387"/>
            <a:chOff x="482" y="3239"/>
            <a:chExt cx="113" cy="113"/>
          </a:xfrm>
        </p:grpSpPr>
        <p:sp>
          <p:nvSpPr>
            <p:cNvPr id="69656" name="Line 17">
              <a:extLst>
                <a:ext uri="{FF2B5EF4-FFF2-40B4-BE49-F238E27FC236}">
                  <a16:creationId xmlns:a16="http://schemas.microsoft.com/office/drawing/2014/main" id="{64F3B36D-8DA7-EB99-1DE2-056214EB2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3239"/>
              <a:ext cx="104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Line 18">
              <a:extLst>
                <a:ext uri="{FF2B5EF4-FFF2-40B4-BE49-F238E27FC236}">
                  <a16:creationId xmlns:a16="http://schemas.microsoft.com/office/drawing/2014/main" id="{C751F3FD-554C-F8D5-4FAE-CDB0DD624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3239"/>
              <a:ext cx="113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19" name="AutoShape 19">
            <a:extLst>
              <a:ext uri="{FF2B5EF4-FFF2-40B4-BE49-F238E27FC236}">
                <a16:creationId xmlns:a16="http://schemas.microsoft.com/office/drawing/2014/main" id="{97DC366C-1E71-2271-B6AA-3BC130B3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5722938"/>
            <a:ext cx="623888" cy="304800"/>
          </a:xfrm>
          <a:prstGeom prst="notchedRightArrow">
            <a:avLst>
              <a:gd name="adj1" fmla="val 50000"/>
              <a:gd name="adj2" fmla="val 51172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D0D5887E-5650-FDFC-60B6-D49A85F6DA31}"/>
              </a:ext>
            </a:extLst>
          </p:cNvPr>
          <p:cNvGrpSpPr>
            <a:grpSpLocks/>
          </p:cNvGrpSpPr>
          <p:nvPr/>
        </p:nvGrpSpPr>
        <p:grpSpPr bwMode="auto">
          <a:xfrm>
            <a:off x="3008313" y="5716588"/>
            <a:ext cx="315912" cy="301625"/>
            <a:chOff x="482" y="3239"/>
            <a:chExt cx="113" cy="113"/>
          </a:xfrm>
        </p:grpSpPr>
        <p:sp>
          <p:nvSpPr>
            <p:cNvPr id="69654" name="Line 21">
              <a:extLst>
                <a:ext uri="{FF2B5EF4-FFF2-40B4-BE49-F238E27FC236}">
                  <a16:creationId xmlns:a16="http://schemas.microsoft.com/office/drawing/2014/main" id="{D74C7612-E5C2-D47E-7FF6-562E5019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3239"/>
              <a:ext cx="104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Line 22">
              <a:extLst>
                <a:ext uri="{FF2B5EF4-FFF2-40B4-BE49-F238E27FC236}">
                  <a16:creationId xmlns:a16="http://schemas.microsoft.com/office/drawing/2014/main" id="{D47D768E-0C20-1168-FA0E-7D7C78AA8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3239"/>
              <a:ext cx="113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24" name="AutoShape 24">
            <a:extLst>
              <a:ext uri="{FF2B5EF4-FFF2-40B4-BE49-F238E27FC236}">
                <a16:creationId xmlns:a16="http://schemas.microsoft.com/office/drawing/2014/main" id="{E03B3A87-E85B-ABC6-DDE9-3993165D4BA5}"/>
              </a:ext>
            </a:extLst>
          </p:cNvPr>
          <p:cNvSpPr>
            <a:spLocks noChangeArrowheads="1"/>
          </p:cNvSpPr>
          <p:nvPr/>
        </p:nvSpPr>
        <p:spPr bwMode="auto">
          <a:xfrm rot="-2002757">
            <a:off x="2670175" y="4945063"/>
            <a:ext cx="485775" cy="304800"/>
          </a:xfrm>
          <a:prstGeom prst="notchedRightArrow">
            <a:avLst>
              <a:gd name="adj1" fmla="val 50000"/>
              <a:gd name="adj2" fmla="val 39844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25" name="Text Box 25">
            <a:extLst>
              <a:ext uri="{FF2B5EF4-FFF2-40B4-BE49-F238E27FC236}">
                <a16:creationId xmlns:a16="http://schemas.microsoft.com/office/drawing/2014/main" id="{98C6A0C1-EFA9-CA3B-82E4-C1449646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483100"/>
            <a:ext cx="4003675" cy="3667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Loop of  &gt; 2 nodes fails split horizon !!!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 animBg="1" autoUpdateAnimBg="0"/>
      <p:bldP spid="204813" grpId="0" autoUpdateAnimBg="0"/>
      <p:bldP spid="204814" grpId="0" autoUpdateAnimBg="0"/>
      <p:bldP spid="204819" grpId="0" animBg="1"/>
      <p:bldP spid="204824" grpId="0" animBg="1"/>
      <p:bldP spid="20482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D0751052-9FFC-B75B-04EE-A1D6CA45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EC429DA-78B4-4A80-B578-B164BD1F072E}" type="slidenum">
              <a:rPr lang="en-US" altLang="en-US">
                <a:solidFill>
                  <a:schemeClr val="bg1"/>
                </a:solidFill>
              </a:rPr>
              <a:pPr/>
              <a:t>37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478620A-E5C1-DB5A-6B95-127D975E3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17525"/>
            <a:ext cx="8153400" cy="1463675"/>
          </a:xfrm>
        </p:spPr>
        <p:txBody>
          <a:bodyPr/>
          <a:lstStyle/>
          <a:p>
            <a:r>
              <a:rPr lang="en-US" altLang="en-US"/>
              <a:t>Split Horizon with Poison Reverse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0972E87-4AB3-67C3-FEF5-1B6088AD9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43963" cy="3886200"/>
          </a:xfrm>
        </p:spPr>
        <p:txBody>
          <a:bodyPr/>
          <a:lstStyle/>
          <a:p>
            <a:r>
              <a:rPr lang="en-US" altLang="en-US" sz="2400"/>
              <a:t>When sending update to node </a:t>
            </a:r>
            <a:r>
              <a:rPr lang="en-US" altLang="en-US" sz="2400" b="1"/>
              <a:t>X</a:t>
            </a:r>
            <a:r>
              <a:rPr lang="en-US" altLang="en-US" sz="2400"/>
              <a:t>, include destinations that you would route through </a:t>
            </a:r>
            <a:r>
              <a:rPr lang="en-US" altLang="en-US" sz="2400" b="1"/>
              <a:t>X</a:t>
            </a:r>
            <a:r>
              <a:rPr lang="en-US" altLang="en-US" sz="2400"/>
              <a:t> with distance set to infinity</a:t>
            </a:r>
          </a:p>
          <a:p>
            <a:r>
              <a:rPr lang="en-US" altLang="en-US" sz="2400"/>
              <a:t>Don’t need to wait for </a:t>
            </a:r>
            <a:r>
              <a:rPr lang="en-US" altLang="en-US" sz="2400" b="1"/>
              <a:t>X</a:t>
            </a:r>
            <a:r>
              <a:rPr lang="en-US" altLang="en-US" sz="2400"/>
              <a:t> to timeout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RIP</a:t>
            </a:r>
            <a:r>
              <a:rPr lang="en-US" altLang="en-US" sz="2400"/>
              <a:t> uses  split horizon with poison reverse technique to reduce the chance of forming loops 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3DD91C5C-F112-FCC6-588B-C9483E40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ABFE9E4-3F22-42F2-A1D9-56D5290F2690}" type="slidenum">
              <a:rPr lang="en-US" altLang="en-US">
                <a:solidFill>
                  <a:schemeClr val="bg1"/>
                </a:solidFill>
              </a:rPr>
              <a:pPr/>
              <a:t>38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69911BF-DE1C-43D7-45FD-3800C5D12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Distance Vector Routing Problems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3381E98-7E6E-9646-DB6D-3ED92E9EE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915400" cy="3886200"/>
          </a:xfrm>
        </p:spPr>
        <p:txBody>
          <a:bodyPr/>
          <a:lstStyle/>
          <a:p>
            <a:r>
              <a:rPr lang="en-US" altLang="en-US" sz="2400"/>
              <a:t>Problems with DVR </a:t>
            </a:r>
          </a:p>
          <a:p>
            <a:pPr lvl="1"/>
            <a:r>
              <a:rPr lang="en-US" altLang="en-US"/>
              <a:t>Information propagates slowly</a:t>
            </a:r>
          </a:p>
          <a:p>
            <a:pPr lvl="1"/>
            <a:r>
              <a:rPr lang="en-US" altLang="en-US"/>
              <a:t>One period per hop for new routes</a:t>
            </a:r>
          </a:p>
          <a:p>
            <a:pPr lvl="1"/>
            <a:r>
              <a:rPr lang="en-US" altLang="en-US"/>
              <a:t>Count to infinity for lost routes (mutual deception)</a:t>
            </a:r>
          </a:p>
          <a:p>
            <a:r>
              <a:rPr lang="en-US" altLang="en-US" sz="2400"/>
              <a:t>Loop free DVR protocols</a:t>
            </a:r>
          </a:p>
          <a:p>
            <a:pPr lvl="1"/>
            <a:r>
              <a:rPr lang="en-US" altLang="en-US"/>
              <a:t>EIGRP</a:t>
            </a:r>
          </a:p>
          <a:p>
            <a:pPr lvl="1"/>
            <a:r>
              <a:rPr lang="en-US" altLang="en-US"/>
              <a:t>DSDV</a:t>
            </a:r>
          </a:p>
          <a:p>
            <a:pPr lvl="1"/>
            <a:r>
              <a:rPr lang="en-US" altLang="en-US"/>
              <a:t>Babel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5E38F341-34D7-21DE-EAC8-AF7D198F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908A5EF-8537-4DEF-A8F4-2CECADC2FEA6}" type="slidenum">
              <a:rPr lang="en-US" altLang="en-US">
                <a:solidFill>
                  <a:schemeClr val="bg1"/>
                </a:solidFill>
              </a:rPr>
              <a:pPr/>
              <a:t>39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E4B1599-BDD7-B4D5-0D24-F9854BA48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 altLang="en-US"/>
              <a:t>Link State Routing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201BE11-D6D3-67B6-F203-C2C0DE213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40763" cy="3962400"/>
          </a:xfrm>
        </p:spPr>
        <p:txBody>
          <a:bodyPr/>
          <a:lstStyle/>
          <a:p>
            <a:r>
              <a:rPr lang="en-US" altLang="en-US" sz="2400"/>
              <a:t>Distributed, dynamic form of Dijkstra’s algorithm</a:t>
            </a:r>
          </a:p>
          <a:p>
            <a:r>
              <a:rPr lang="en-US" altLang="en-US" sz="2400"/>
              <a:t>Strategy</a:t>
            </a:r>
          </a:p>
          <a:p>
            <a:pPr lvl="1"/>
            <a:r>
              <a:rPr lang="en-US" altLang="en-US"/>
              <a:t>Send </a:t>
            </a:r>
            <a:r>
              <a:rPr lang="en-US" altLang="en-US" b="1">
                <a:solidFill>
                  <a:srgbClr val="CC0000"/>
                </a:solidFill>
              </a:rPr>
              <a:t>to all nodes</a:t>
            </a:r>
            <a:r>
              <a:rPr lang="en-US" altLang="en-US"/>
              <a:t> (not just neighbors) information </a:t>
            </a:r>
            <a:r>
              <a:rPr lang="en-US" altLang="en-US" b="1">
                <a:solidFill>
                  <a:srgbClr val="CC0000"/>
                </a:solidFill>
              </a:rPr>
              <a:t>about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CC0000"/>
                </a:solidFill>
              </a:rPr>
              <a:t>directly connected nodes</a:t>
            </a:r>
            <a:r>
              <a:rPr lang="en-US" altLang="en-US"/>
              <a:t> (not entire route table) in LSP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Basic data structure: Link State Packet (</a:t>
            </a:r>
            <a:r>
              <a:rPr lang="en-US" altLang="en-US" sz="2400" b="1">
                <a:solidFill>
                  <a:srgbClr val="CC0000"/>
                </a:solidFill>
              </a:rPr>
              <a:t>LSP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ID of the node that created the LSP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Cost of link to each directly connected neighbor: vector of (distance, successor) values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Sequence number (SEQNO)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Time-to-live (TTL) for this packet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819C7072-5DA2-E582-5F89-D88519C6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4E2FFE1-1C66-4AEA-8817-A20D94357A15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5E353A5-B553-6A9A-18BB-86804646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bg1"/>
                </a:solidFill>
              </a:rPr>
              <a:t>Internetworking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2168726-D921-CE98-01C3-52F0A8DE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962400"/>
            <a:ext cx="43037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Outline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Fragmentation, Reassembly, Forwarding and Routing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9818D7C3-8C40-00CC-2702-248723FE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15A57DB-2F71-42C8-804E-A0A7F1CF25B2}" type="slidenum">
              <a:rPr lang="en-US" altLang="en-US">
                <a:solidFill>
                  <a:schemeClr val="bg1"/>
                </a:solidFill>
              </a:rPr>
              <a:pPr/>
              <a:t>40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9FEAE83-4878-7EAD-1DBA-7077EF68F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Link State Routing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921237B-0E17-D2BB-27EA-A8949AE6F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87563"/>
            <a:ext cx="8915400" cy="4237037"/>
          </a:xfrm>
        </p:spPr>
        <p:txBody>
          <a:bodyPr/>
          <a:lstStyle/>
          <a:p>
            <a:r>
              <a:rPr lang="en-US" altLang="en-US" sz="2400"/>
              <a:t>Each node </a:t>
            </a:r>
            <a:r>
              <a:rPr lang="en-US" altLang="en-US" sz="2400" b="1">
                <a:solidFill>
                  <a:srgbClr val="CC0000"/>
                </a:solidFill>
              </a:rPr>
              <a:t>maintains a list</a:t>
            </a:r>
            <a:r>
              <a:rPr lang="en-US" altLang="en-US" sz="2400"/>
              <a:t> of (ideally all) LSP’s</a:t>
            </a:r>
          </a:p>
          <a:p>
            <a:pPr lvl="1"/>
            <a:r>
              <a:rPr lang="en-US" altLang="en-US"/>
              <a:t>Runs Dijkstra’s algorithm on list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May discover its neighbors by “Hello” messages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Information acquisition via reliable </a:t>
            </a:r>
            <a:r>
              <a:rPr lang="en-US" altLang="en-US" sz="2400" b="1">
                <a:solidFill>
                  <a:srgbClr val="CC0000"/>
                </a:solidFill>
              </a:rPr>
              <a:t>flooding</a:t>
            </a:r>
          </a:p>
          <a:p>
            <a:pPr lvl="1"/>
            <a:r>
              <a:rPr lang="en-US" altLang="en-US"/>
              <a:t>Create new LSP periodically; send to 1-hop neighbors</a:t>
            </a:r>
          </a:p>
          <a:p>
            <a:pPr lvl="2"/>
            <a:r>
              <a:rPr lang="en-US" altLang="en-US"/>
              <a:t>Increment  SEQNO (start SEQNO at 0 when reboot)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Store most recent (higher SEQNO) LSP from each node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Forward new LSP to all nodes but the one that sent it</a:t>
            </a:r>
          </a:p>
          <a:p>
            <a:pPr lvl="2"/>
            <a:r>
              <a:rPr lang="en-US" altLang="en-US"/>
              <a:t>Decrement TTL of each LSP; discard when TTL=0</a:t>
            </a:r>
          </a:p>
          <a:p>
            <a:pPr lvl="1"/>
            <a:r>
              <a:rPr lang="en-US" altLang="en-US"/>
              <a:t>Try to minimize routing traffic “overhead”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B54C0C4F-16EC-8120-1930-63AEBE17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048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7BB09AA-AF92-4A6A-95E7-9CB6137CBA2F}" type="slidenum">
              <a:rPr lang="en-US" altLang="en-US">
                <a:solidFill>
                  <a:schemeClr val="bg1"/>
                </a:solidFill>
              </a:rPr>
              <a:pPr/>
              <a:t>41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7B306D5-C793-AD1B-7AE9-1C19A60E7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914400"/>
            <a:ext cx="6345238" cy="709613"/>
          </a:xfrm>
        </p:spPr>
        <p:txBody>
          <a:bodyPr/>
          <a:lstStyle/>
          <a:p>
            <a:r>
              <a:rPr lang="en-US" altLang="en-US"/>
              <a:t>Reliable Flooding</a:t>
            </a:r>
          </a:p>
        </p:txBody>
      </p:sp>
      <p:sp>
        <p:nvSpPr>
          <p:cNvPr id="74756" name="Freeform 3">
            <a:extLst>
              <a:ext uri="{FF2B5EF4-FFF2-40B4-BE49-F238E27FC236}">
                <a16:creationId xmlns:a16="http://schemas.microsoft.com/office/drawing/2014/main" id="{9A76FBF2-CA1B-AB43-7BFF-3458AC2C7982}"/>
              </a:ext>
            </a:extLst>
          </p:cNvPr>
          <p:cNvSpPr>
            <a:spLocks/>
          </p:cNvSpPr>
          <p:nvPr/>
        </p:nvSpPr>
        <p:spPr bwMode="auto">
          <a:xfrm>
            <a:off x="2138363" y="2859088"/>
            <a:ext cx="385762" cy="384175"/>
          </a:xfrm>
          <a:custGeom>
            <a:avLst/>
            <a:gdLst>
              <a:gd name="T0" fmla="*/ 2147483646 w 243"/>
              <a:gd name="T1" fmla="*/ 2147483646 h 242"/>
              <a:gd name="T2" fmla="*/ 2147483646 w 243"/>
              <a:gd name="T3" fmla="*/ 2147483646 h 242"/>
              <a:gd name="T4" fmla="*/ 2147483646 w 243"/>
              <a:gd name="T5" fmla="*/ 2147483646 h 242"/>
              <a:gd name="T6" fmla="*/ 2147483646 w 243"/>
              <a:gd name="T7" fmla="*/ 2147483646 h 242"/>
              <a:gd name="T8" fmla="*/ 2147483646 w 243"/>
              <a:gd name="T9" fmla="*/ 2147483646 h 242"/>
              <a:gd name="T10" fmla="*/ 2147483646 w 243"/>
              <a:gd name="T11" fmla="*/ 2147483646 h 242"/>
              <a:gd name="T12" fmla="*/ 2147483646 w 243"/>
              <a:gd name="T13" fmla="*/ 2147483646 h 242"/>
              <a:gd name="T14" fmla="*/ 2147483646 w 243"/>
              <a:gd name="T15" fmla="*/ 2147483646 h 242"/>
              <a:gd name="T16" fmla="*/ 2147483646 w 243"/>
              <a:gd name="T17" fmla="*/ 2147483646 h 242"/>
              <a:gd name="T18" fmla="*/ 2147483646 w 243"/>
              <a:gd name="T19" fmla="*/ 2147483646 h 242"/>
              <a:gd name="T20" fmla="*/ 2147483646 w 243"/>
              <a:gd name="T21" fmla="*/ 2147483646 h 242"/>
              <a:gd name="T22" fmla="*/ 2147483646 w 243"/>
              <a:gd name="T23" fmla="*/ 2147483646 h 242"/>
              <a:gd name="T24" fmla="*/ 2147483646 w 243"/>
              <a:gd name="T25" fmla="*/ 2147483646 h 242"/>
              <a:gd name="T26" fmla="*/ 2147483646 w 243"/>
              <a:gd name="T27" fmla="*/ 2147483646 h 242"/>
              <a:gd name="T28" fmla="*/ 2147483646 w 243"/>
              <a:gd name="T29" fmla="*/ 2147483646 h 242"/>
              <a:gd name="T30" fmla="*/ 2147483646 w 243"/>
              <a:gd name="T31" fmla="*/ 2147483646 h 242"/>
              <a:gd name="T32" fmla="*/ 2147483646 w 243"/>
              <a:gd name="T33" fmla="*/ 2147483646 h 242"/>
              <a:gd name="T34" fmla="*/ 2147483646 w 243"/>
              <a:gd name="T35" fmla="*/ 2147483646 h 242"/>
              <a:gd name="T36" fmla="*/ 2147483646 w 243"/>
              <a:gd name="T37" fmla="*/ 2147483646 h 242"/>
              <a:gd name="T38" fmla="*/ 0 w 243"/>
              <a:gd name="T39" fmla="*/ 2147483646 h 242"/>
              <a:gd name="T40" fmla="*/ 0 w 243"/>
              <a:gd name="T41" fmla="*/ 2147483646 h 242"/>
              <a:gd name="T42" fmla="*/ 0 w 243"/>
              <a:gd name="T43" fmla="*/ 2147483646 h 242"/>
              <a:gd name="T44" fmla="*/ 2147483646 w 243"/>
              <a:gd name="T45" fmla="*/ 2147483646 h 242"/>
              <a:gd name="T46" fmla="*/ 2147483646 w 243"/>
              <a:gd name="T47" fmla="*/ 2147483646 h 242"/>
              <a:gd name="T48" fmla="*/ 2147483646 w 243"/>
              <a:gd name="T49" fmla="*/ 2147483646 h 242"/>
              <a:gd name="T50" fmla="*/ 2147483646 w 243"/>
              <a:gd name="T51" fmla="*/ 2147483646 h 242"/>
              <a:gd name="T52" fmla="*/ 2147483646 w 243"/>
              <a:gd name="T53" fmla="*/ 2147483646 h 242"/>
              <a:gd name="T54" fmla="*/ 2147483646 w 243"/>
              <a:gd name="T55" fmla="*/ 2147483646 h 242"/>
              <a:gd name="T56" fmla="*/ 2147483646 w 243"/>
              <a:gd name="T57" fmla="*/ 2147483646 h 242"/>
              <a:gd name="T58" fmla="*/ 2147483646 w 243"/>
              <a:gd name="T59" fmla="*/ 0 h 242"/>
              <a:gd name="T60" fmla="*/ 2147483646 w 243"/>
              <a:gd name="T61" fmla="*/ 0 h 242"/>
              <a:gd name="T62" fmla="*/ 2147483646 w 243"/>
              <a:gd name="T63" fmla="*/ 0 h 242"/>
              <a:gd name="T64" fmla="*/ 2147483646 w 243"/>
              <a:gd name="T65" fmla="*/ 2147483646 h 242"/>
              <a:gd name="T66" fmla="*/ 2147483646 w 243"/>
              <a:gd name="T67" fmla="*/ 2147483646 h 242"/>
              <a:gd name="T68" fmla="*/ 2147483646 w 243"/>
              <a:gd name="T69" fmla="*/ 2147483646 h 242"/>
              <a:gd name="T70" fmla="*/ 2147483646 w 243"/>
              <a:gd name="T71" fmla="*/ 2147483646 h 242"/>
              <a:gd name="T72" fmla="*/ 2147483646 w 243"/>
              <a:gd name="T73" fmla="*/ 2147483646 h 242"/>
              <a:gd name="T74" fmla="*/ 2147483646 w 243"/>
              <a:gd name="T75" fmla="*/ 2147483646 h 242"/>
              <a:gd name="T76" fmla="*/ 2147483646 w 243"/>
              <a:gd name="T77" fmla="*/ 2147483646 h 242"/>
              <a:gd name="T78" fmla="*/ 2147483646 w 243"/>
              <a:gd name="T79" fmla="*/ 2147483646 h 242"/>
              <a:gd name="T80" fmla="*/ 2147483646 w 243"/>
              <a:gd name="T81" fmla="*/ 2147483646 h 242"/>
              <a:gd name="T82" fmla="*/ 2147483646 w 243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2"/>
              <a:gd name="T128" fmla="*/ 243 w 243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2">
                <a:moveTo>
                  <a:pt x="243" y="121"/>
                </a:moveTo>
                <a:lnTo>
                  <a:pt x="243" y="140"/>
                </a:lnTo>
                <a:lnTo>
                  <a:pt x="239" y="160"/>
                </a:lnTo>
                <a:lnTo>
                  <a:pt x="231" y="176"/>
                </a:lnTo>
                <a:lnTo>
                  <a:pt x="220" y="191"/>
                </a:lnTo>
                <a:lnTo>
                  <a:pt x="208" y="207"/>
                </a:lnTo>
                <a:lnTo>
                  <a:pt x="196" y="219"/>
                </a:lnTo>
                <a:lnTo>
                  <a:pt x="180" y="231"/>
                </a:lnTo>
                <a:lnTo>
                  <a:pt x="161" y="238"/>
                </a:lnTo>
                <a:lnTo>
                  <a:pt x="141" y="242"/>
                </a:lnTo>
                <a:lnTo>
                  <a:pt x="122" y="242"/>
                </a:lnTo>
                <a:lnTo>
                  <a:pt x="102" y="242"/>
                </a:lnTo>
                <a:lnTo>
                  <a:pt x="83" y="238"/>
                </a:lnTo>
                <a:lnTo>
                  <a:pt x="67" y="231"/>
                </a:lnTo>
                <a:lnTo>
                  <a:pt x="51" y="219"/>
                </a:lnTo>
                <a:lnTo>
                  <a:pt x="36" y="207"/>
                </a:lnTo>
                <a:lnTo>
                  <a:pt x="24" y="191"/>
                </a:lnTo>
                <a:lnTo>
                  <a:pt x="12" y="176"/>
                </a:lnTo>
                <a:lnTo>
                  <a:pt x="4" y="160"/>
                </a:lnTo>
                <a:lnTo>
                  <a:pt x="0" y="140"/>
                </a:lnTo>
                <a:lnTo>
                  <a:pt x="0" y="121"/>
                </a:lnTo>
                <a:lnTo>
                  <a:pt x="0" y="101"/>
                </a:lnTo>
                <a:lnTo>
                  <a:pt x="4" y="82"/>
                </a:lnTo>
                <a:lnTo>
                  <a:pt x="12" y="66"/>
                </a:lnTo>
                <a:lnTo>
                  <a:pt x="24" y="50"/>
                </a:lnTo>
                <a:lnTo>
                  <a:pt x="36" y="35"/>
                </a:lnTo>
                <a:lnTo>
                  <a:pt x="51" y="23"/>
                </a:lnTo>
                <a:lnTo>
                  <a:pt x="67" y="11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1"/>
                </a:lnTo>
                <a:lnTo>
                  <a:pt x="196" y="23"/>
                </a:lnTo>
                <a:lnTo>
                  <a:pt x="208" y="35"/>
                </a:lnTo>
                <a:lnTo>
                  <a:pt x="220" y="50"/>
                </a:lnTo>
                <a:lnTo>
                  <a:pt x="231" y="66"/>
                </a:lnTo>
                <a:lnTo>
                  <a:pt x="239" y="82"/>
                </a:lnTo>
                <a:lnTo>
                  <a:pt x="243" y="101"/>
                </a:lnTo>
                <a:lnTo>
                  <a:pt x="243" y="121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Freeform 4">
            <a:extLst>
              <a:ext uri="{FF2B5EF4-FFF2-40B4-BE49-F238E27FC236}">
                <a16:creationId xmlns:a16="http://schemas.microsoft.com/office/drawing/2014/main" id="{47029643-8104-A251-B008-16573A1EA5A0}"/>
              </a:ext>
            </a:extLst>
          </p:cNvPr>
          <p:cNvSpPr>
            <a:spLocks/>
          </p:cNvSpPr>
          <p:nvPr/>
        </p:nvSpPr>
        <p:spPr bwMode="auto">
          <a:xfrm>
            <a:off x="2138363" y="2859088"/>
            <a:ext cx="385762" cy="384175"/>
          </a:xfrm>
          <a:custGeom>
            <a:avLst/>
            <a:gdLst>
              <a:gd name="T0" fmla="*/ 2147483646 w 243"/>
              <a:gd name="T1" fmla="*/ 2147483646 h 242"/>
              <a:gd name="T2" fmla="*/ 2147483646 w 243"/>
              <a:gd name="T3" fmla="*/ 2147483646 h 242"/>
              <a:gd name="T4" fmla="*/ 2147483646 w 243"/>
              <a:gd name="T5" fmla="*/ 2147483646 h 242"/>
              <a:gd name="T6" fmla="*/ 2147483646 w 243"/>
              <a:gd name="T7" fmla="*/ 2147483646 h 242"/>
              <a:gd name="T8" fmla="*/ 2147483646 w 243"/>
              <a:gd name="T9" fmla="*/ 2147483646 h 242"/>
              <a:gd name="T10" fmla="*/ 2147483646 w 243"/>
              <a:gd name="T11" fmla="*/ 2147483646 h 242"/>
              <a:gd name="T12" fmla="*/ 2147483646 w 243"/>
              <a:gd name="T13" fmla="*/ 2147483646 h 242"/>
              <a:gd name="T14" fmla="*/ 2147483646 w 243"/>
              <a:gd name="T15" fmla="*/ 2147483646 h 242"/>
              <a:gd name="T16" fmla="*/ 2147483646 w 243"/>
              <a:gd name="T17" fmla="*/ 2147483646 h 242"/>
              <a:gd name="T18" fmla="*/ 2147483646 w 243"/>
              <a:gd name="T19" fmla="*/ 2147483646 h 242"/>
              <a:gd name="T20" fmla="*/ 2147483646 w 243"/>
              <a:gd name="T21" fmla="*/ 2147483646 h 242"/>
              <a:gd name="T22" fmla="*/ 2147483646 w 243"/>
              <a:gd name="T23" fmla="*/ 2147483646 h 242"/>
              <a:gd name="T24" fmla="*/ 2147483646 w 243"/>
              <a:gd name="T25" fmla="*/ 2147483646 h 242"/>
              <a:gd name="T26" fmla="*/ 2147483646 w 243"/>
              <a:gd name="T27" fmla="*/ 2147483646 h 242"/>
              <a:gd name="T28" fmla="*/ 2147483646 w 243"/>
              <a:gd name="T29" fmla="*/ 2147483646 h 242"/>
              <a:gd name="T30" fmla="*/ 2147483646 w 243"/>
              <a:gd name="T31" fmla="*/ 2147483646 h 242"/>
              <a:gd name="T32" fmla="*/ 2147483646 w 243"/>
              <a:gd name="T33" fmla="*/ 2147483646 h 242"/>
              <a:gd name="T34" fmla="*/ 2147483646 w 243"/>
              <a:gd name="T35" fmla="*/ 2147483646 h 242"/>
              <a:gd name="T36" fmla="*/ 2147483646 w 243"/>
              <a:gd name="T37" fmla="*/ 2147483646 h 242"/>
              <a:gd name="T38" fmla="*/ 0 w 243"/>
              <a:gd name="T39" fmla="*/ 2147483646 h 242"/>
              <a:gd name="T40" fmla="*/ 0 w 243"/>
              <a:gd name="T41" fmla="*/ 2147483646 h 242"/>
              <a:gd name="T42" fmla="*/ 0 w 243"/>
              <a:gd name="T43" fmla="*/ 2147483646 h 242"/>
              <a:gd name="T44" fmla="*/ 2147483646 w 243"/>
              <a:gd name="T45" fmla="*/ 2147483646 h 242"/>
              <a:gd name="T46" fmla="*/ 2147483646 w 243"/>
              <a:gd name="T47" fmla="*/ 2147483646 h 242"/>
              <a:gd name="T48" fmla="*/ 2147483646 w 243"/>
              <a:gd name="T49" fmla="*/ 2147483646 h 242"/>
              <a:gd name="T50" fmla="*/ 2147483646 w 243"/>
              <a:gd name="T51" fmla="*/ 2147483646 h 242"/>
              <a:gd name="T52" fmla="*/ 2147483646 w 243"/>
              <a:gd name="T53" fmla="*/ 2147483646 h 242"/>
              <a:gd name="T54" fmla="*/ 2147483646 w 243"/>
              <a:gd name="T55" fmla="*/ 2147483646 h 242"/>
              <a:gd name="T56" fmla="*/ 2147483646 w 243"/>
              <a:gd name="T57" fmla="*/ 2147483646 h 242"/>
              <a:gd name="T58" fmla="*/ 2147483646 w 243"/>
              <a:gd name="T59" fmla="*/ 0 h 242"/>
              <a:gd name="T60" fmla="*/ 2147483646 w 243"/>
              <a:gd name="T61" fmla="*/ 0 h 242"/>
              <a:gd name="T62" fmla="*/ 2147483646 w 243"/>
              <a:gd name="T63" fmla="*/ 0 h 242"/>
              <a:gd name="T64" fmla="*/ 2147483646 w 243"/>
              <a:gd name="T65" fmla="*/ 2147483646 h 242"/>
              <a:gd name="T66" fmla="*/ 2147483646 w 243"/>
              <a:gd name="T67" fmla="*/ 2147483646 h 242"/>
              <a:gd name="T68" fmla="*/ 2147483646 w 243"/>
              <a:gd name="T69" fmla="*/ 2147483646 h 242"/>
              <a:gd name="T70" fmla="*/ 2147483646 w 243"/>
              <a:gd name="T71" fmla="*/ 2147483646 h 242"/>
              <a:gd name="T72" fmla="*/ 2147483646 w 243"/>
              <a:gd name="T73" fmla="*/ 2147483646 h 242"/>
              <a:gd name="T74" fmla="*/ 2147483646 w 243"/>
              <a:gd name="T75" fmla="*/ 2147483646 h 242"/>
              <a:gd name="T76" fmla="*/ 2147483646 w 243"/>
              <a:gd name="T77" fmla="*/ 2147483646 h 242"/>
              <a:gd name="T78" fmla="*/ 2147483646 w 243"/>
              <a:gd name="T79" fmla="*/ 2147483646 h 242"/>
              <a:gd name="T80" fmla="*/ 2147483646 w 243"/>
              <a:gd name="T81" fmla="*/ 2147483646 h 242"/>
              <a:gd name="T82" fmla="*/ 2147483646 w 243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2"/>
              <a:gd name="T128" fmla="*/ 243 w 243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2">
                <a:moveTo>
                  <a:pt x="243" y="121"/>
                </a:moveTo>
                <a:lnTo>
                  <a:pt x="243" y="140"/>
                </a:lnTo>
                <a:lnTo>
                  <a:pt x="239" y="160"/>
                </a:lnTo>
                <a:lnTo>
                  <a:pt x="231" y="176"/>
                </a:lnTo>
                <a:lnTo>
                  <a:pt x="220" y="191"/>
                </a:lnTo>
                <a:lnTo>
                  <a:pt x="208" y="207"/>
                </a:lnTo>
                <a:lnTo>
                  <a:pt x="196" y="219"/>
                </a:lnTo>
                <a:lnTo>
                  <a:pt x="180" y="231"/>
                </a:lnTo>
                <a:lnTo>
                  <a:pt x="161" y="238"/>
                </a:lnTo>
                <a:lnTo>
                  <a:pt x="141" y="242"/>
                </a:lnTo>
                <a:lnTo>
                  <a:pt x="122" y="242"/>
                </a:lnTo>
                <a:lnTo>
                  <a:pt x="102" y="242"/>
                </a:lnTo>
                <a:lnTo>
                  <a:pt x="83" y="238"/>
                </a:lnTo>
                <a:lnTo>
                  <a:pt x="67" y="231"/>
                </a:lnTo>
                <a:lnTo>
                  <a:pt x="51" y="219"/>
                </a:lnTo>
                <a:lnTo>
                  <a:pt x="36" y="207"/>
                </a:lnTo>
                <a:lnTo>
                  <a:pt x="24" y="191"/>
                </a:lnTo>
                <a:lnTo>
                  <a:pt x="12" y="176"/>
                </a:lnTo>
                <a:lnTo>
                  <a:pt x="4" y="160"/>
                </a:lnTo>
                <a:lnTo>
                  <a:pt x="0" y="140"/>
                </a:lnTo>
                <a:lnTo>
                  <a:pt x="0" y="121"/>
                </a:lnTo>
                <a:lnTo>
                  <a:pt x="0" y="101"/>
                </a:lnTo>
                <a:lnTo>
                  <a:pt x="4" y="82"/>
                </a:lnTo>
                <a:lnTo>
                  <a:pt x="12" y="66"/>
                </a:lnTo>
                <a:lnTo>
                  <a:pt x="24" y="50"/>
                </a:lnTo>
                <a:lnTo>
                  <a:pt x="36" y="35"/>
                </a:lnTo>
                <a:lnTo>
                  <a:pt x="51" y="23"/>
                </a:lnTo>
                <a:lnTo>
                  <a:pt x="67" y="11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1"/>
                </a:lnTo>
                <a:lnTo>
                  <a:pt x="196" y="23"/>
                </a:lnTo>
                <a:lnTo>
                  <a:pt x="208" y="35"/>
                </a:lnTo>
                <a:lnTo>
                  <a:pt x="220" y="50"/>
                </a:lnTo>
                <a:lnTo>
                  <a:pt x="231" y="66"/>
                </a:lnTo>
                <a:lnTo>
                  <a:pt x="239" y="82"/>
                </a:lnTo>
                <a:lnTo>
                  <a:pt x="243" y="101"/>
                </a:lnTo>
                <a:lnTo>
                  <a:pt x="243" y="12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Freeform 5">
            <a:extLst>
              <a:ext uri="{FF2B5EF4-FFF2-40B4-BE49-F238E27FC236}">
                <a16:creationId xmlns:a16="http://schemas.microsoft.com/office/drawing/2014/main" id="{C5DA73B9-1783-0ADC-299A-B16298C09DF9}"/>
              </a:ext>
            </a:extLst>
          </p:cNvPr>
          <p:cNvSpPr>
            <a:spLocks/>
          </p:cNvSpPr>
          <p:nvPr/>
        </p:nvSpPr>
        <p:spPr bwMode="auto">
          <a:xfrm>
            <a:off x="5245100" y="2859088"/>
            <a:ext cx="385763" cy="384175"/>
          </a:xfrm>
          <a:custGeom>
            <a:avLst/>
            <a:gdLst>
              <a:gd name="T0" fmla="*/ 2147483646 w 243"/>
              <a:gd name="T1" fmla="*/ 2147483646 h 242"/>
              <a:gd name="T2" fmla="*/ 2147483646 w 243"/>
              <a:gd name="T3" fmla="*/ 2147483646 h 242"/>
              <a:gd name="T4" fmla="*/ 2147483646 w 243"/>
              <a:gd name="T5" fmla="*/ 2147483646 h 242"/>
              <a:gd name="T6" fmla="*/ 2147483646 w 243"/>
              <a:gd name="T7" fmla="*/ 2147483646 h 242"/>
              <a:gd name="T8" fmla="*/ 2147483646 w 243"/>
              <a:gd name="T9" fmla="*/ 2147483646 h 242"/>
              <a:gd name="T10" fmla="*/ 2147483646 w 243"/>
              <a:gd name="T11" fmla="*/ 2147483646 h 242"/>
              <a:gd name="T12" fmla="*/ 2147483646 w 243"/>
              <a:gd name="T13" fmla="*/ 2147483646 h 242"/>
              <a:gd name="T14" fmla="*/ 2147483646 w 243"/>
              <a:gd name="T15" fmla="*/ 2147483646 h 242"/>
              <a:gd name="T16" fmla="*/ 2147483646 w 243"/>
              <a:gd name="T17" fmla="*/ 2147483646 h 242"/>
              <a:gd name="T18" fmla="*/ 2147483646 w 243"/>
              <a:gd name="T19" fmla="*/ 2147483646 h 242"/>
              <a:gd name="T20" fmla="*/ 2147483646 w 243"/>
              <a:gd name="T21" fmla="*/ 2147483646 h 242"/>
              <a:gd name="T22" fmla="*/ 2147483646 w 243"/>
              <a:gd name="T23" fmla="*/ 2147483646 h 242"/>
              <a:gd name="T24" fmla="*/ 2147483646 w 243"/>
              <a:gd name="T25" fmla="*/ 2147483646 h 242"/>
              <a:gd name="T26" fmla="*/ 2147483646 w 243"/>
              <a:gd name="T27" fmla="*/ 2147483646 h 242"/>
              <a:gd name="T28" fmla="*/ 2147483646 w 243"/>
              <a:gd name="T29" fmla="*/ 2147483646 h 242"/>
              <a:gd name="T30" fmla="*/ 2147483646 w 243"/>
              <a:gd name="T31" fmla="*/ 2147483646 h 242"/>
              <a:gd name="T32" fmla="*/ 2147483646 w 243"/>
              <a:gd name="T33" fmla="*/ 2147483646 h 242"/>
              <a:gd name="T34" fmla="*/ 2147483646 w 243"/>
              <a:gd name="T35" fmla="*/ 2147483646 h 242"/>
              <a:gd name="T36" fmla="*/ 2147483646 w 243"/>
              <a:gd name="T37" fmla="*/ 2147483646 h 242"/>
              <a:gd name="T38" fmla="*/ 0 w 243"/>
              <a:gd name="T39" fmla="*/ 2147483646 h 242"/>
              <a:gd name="T40" fmla="*/ 0 w 243"/>
              <a:gd name="T41" fmla="*/ 2147483646 h 242"/>
              <a:gd name="T42" fmla="*/ 0 w 243"/>
              <a:gd name="T43" fmla="*/ 2147483646 h 242"/>
              <a:gd name="T44" fmla="*/ 2147483646 w 243"/>
              <a:gd name="T45" fmla="*/ 2147483646 h 242"/>
              <a:gd name="T46" fmla="*/ 2147483646 w 243"/>
              <a:gd name="T47" fmla="*/ 2147483646 h 242"/>
              <a:gd name="T48" fmla="*/ 2147483646 w 243"/>
              <a:gd name="T49" fmla="*/ 2147483646 h 242"/>
              <a:gd name="T50" fmla="*/ 2147483646 w 243"/>
              <a:gd name="T51" fmla="*/ 2147483646 h 242"/>
              <a:gd name="T52" fmla="*/ 2147483646 w 243"/>
              <a:gd name="T53" fmla="*/ 2147483646 h 242"/>
              <a:gd name="T54" fmla="*/ 2147483646 w 243"/>
              <a:gd name="T55" fmla="*/ 2147483646 h 242"/>
              <a:gd name="T56" fmla="*/ 2147483646 w 243"/>
              <a:gd name="T57" fmla="*/ 2147483646 h 242"/>
              <a:gd name="T58" fmla="*/ 2147483646 w 243"/>
              <a:gd name="T59" fmla="*/ 0 h 242"/>
              <a:gd name="T60" fmla="*/ 2147483646 w 243"/>
              <a:gd name="T61" fmla="*/ 0 h 242"/>
              <a:gd name="T62" fmla="*/ 2147483646 w 243"/>
              <a:gd name="T63" fmla="*/ 0 h 242"/>
              <a:gd name="T64" fmla="*/ 2147483646 w 243"/>
              <a:gd name="T65" fmla="*/ 2147483646 h 242"/>
              <a:gd name="T66" fmla="*/ 2147483646 w 243"/>
              <a:gd name="T67" fmla="*/ 2147483646 h 242"/>
              <a:gd name="T68" fmla="*/ 2147483646 w 243"/>
              <a:gd name="T69" fmla="*/ 2147483646 h 242"/>
              <a:gd name="T70" fmla="*/ 2147483646 w 243"/>
              <a:gd name="T71" fmla="*/ 2147483646 h 242"/>
              <a:gd name="T72" fmla="*/ 2147483646 w 243"/>
              <a:gd name="T73" fmla="*/ 2147483646 h 242"/>
              <a:gd name="T74" fmla="*/ 2147483646 w 243"/>
              <a:gd name="T75" fmla="*/ 2147483646 h 242"/>
              <a:gd name="T76" fmla="*/ 2147483646 w 243"/>
              <a:gd name="T77" fmla="*/ 2147483646 h 242"/>
              <a:gd name="T78" fmla="*/ 2147483646 w 243"/>
              <a:gd name="T79" fmla="*/ 2147483646 h 242"/>
              <a:gd name="T80" fmla="*/ 2147483646 w 243"/>
              <a:gd name="T81" fmla="*/ 2147483646 h 242"/>
              <a:gd name="T82" fmla="*/ 2147483646 w 243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2"/>
              <a:gd name="T128" fmla="*/ 243 w 243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2">
                <a:moveTo>
                  <a:pt x="243" y="121"/>
                </a:moveTo>
                <a:lnTo>
                  <a:pt x="243" y="140"/>
                </a:lnTo>
                <a:lnTo>
                  <a:pt x="239" y="160"/>
                </a:lnTo>
                <a:lnTo>
                  <a:pt x="231" y="176"/>
                </a:lnTo>
                <a:lnTo>
                  <a:pt x="220" y="191"/>
                </a:lnTo>
                <a:lnTo>
                  <a:pt x="208" y="207"/>
                </a:lnTo>
                <a:lnTo>
                  <a:pt x="196" y="219"/>
                </a:lnTo>
                <a:lnTo>
                  <a:pt x="180" y="231"/>
                </a:lnTo>
                <a:lnTo>
                  <a:pt x="161" y="238"/>
                </a:lnTo>
                <a:lnTo>
                  <a:pt x="141" y="242"/>
                </a:lnTo>
                <a:lnTo>
                  <a:pt x="122" y="242"/>
                </a:lnTo>
                <a:lnTo>
                  <a:pt x="102" y="242"/>
                </a:lnTo>
                <a:lnTo>
                  <a:pt x="83" y="238"/>
                </a:lnTo>
                <a:lnTo>
                  <a:pt x="67" y="231"/>
                </a:lnTo>
                <a:lnTo>
                  <a:pt x="51" y="219"/>
                </a:lnTo>
                <a:lnTo>
                  <a:pt x="36" y="207"/>
                </a:lnTo>
                <a:lnTo>
                  <a:pt x="24" y="191"/>
                </a:lnTo>
                <a:lnTo>
                  <a:pt x="12" y="176"/>
                </a:lnTo>
                <a:lnTo>
                  <a:pt x="4" y="160"/>
                </a:lnTo>
                <a:lnTo>
                  <a:pt x="0" y="140"/>
                </a:lnTo>
                <a:lnTo>
                  <a:pt x="0" y="121"/>
                </a:lnTo>
                <a:lnTo>
                  <a:pt x="0" y="101"/>
                </a:lnTo>
                <a:lnTo>
                  <a:pt x="4" y="82"/>
                </a:lnTo>
                <a:lnTo>
                  <a:pt x="12" y="66"/>
                </a:lnTo>
                <a:lnTo>
                  <a:pt x="24" y="50"/>
                </a:lnTo>
                <a:lnTo>
                  <a:pt x="36" y="35"/>
                </a:lnTo>
                <a:lnTo>
                  <a:pt x="51" y="23"/>
                </a:lnTo>
                <a:lnTo>
                  <a:pt x="67" y="11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1"/>
                </a:lnTo>
                <a:lnTo>
                  <a:pt x="196" y="23"/>
                </a:lnTo>
                <a:lnTo>
                  <a:pt x="208" y="35"/>
                </a:lnTo>
                <a:lnTo>
                  <a:pt x="220" y="50"/>
                </a:lnTo>
                <a:lnTo>
                  <a:pt x="231" y="66"/>
                </a:lnTo>
                <a:lnTo>
                  <a:pt x="239" y="82"/>
                </a:lnTo>
                <a:lnTo>
                  <a:pt x="243" y="101"/>
                </a:lnTo>
                <a:lnTo>
                  <a:pt x="243" y="121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Freeform 6">
            <a:extLst>
              <a:ext uri="{FF2B5EF4-FFF2-40B4-BE49-F238E27FC236}">
                <a16:creationId xmlns:a16="http://schemas.microsoft.com/office/drawing/2014/main" id="{B7E0A491-0DC9-4077-AF3B-A60E6C38FA21}"/>
              </a:ext>
            </a:extLst>
          </p:cNvPr>
          <p:cNvSpPr>
            <a:spLocks/>
          </p:cNvSpPr>
          <p:nvPr/>
        </p:nvSpPr>
        <p:spPr bwMode="auto">
          <a:xfrm>
            <a:off x="5245100" y="2859088"/>
            <a:ext cx="385763" cy="384175"/>
          </a:xfrm>
          <a:custGeom>
            <a:avLst/>
            <a:gdLst>
              <a:gd name="T0" fmla="*/ 2147483646 w 243"/>
              <a:gd name="T1" fmla="*/ 2147483646 h 242"/>
              <a:gd name="T2" fmla="*/ 2147483646 w 243"/>
              <a:gd name="T3" fmla="*/ 2147483646 h 242"/>
              <a:gd name="T4" fmla="*/ 2147483646 w 243"/>
              <a:gd name="T5" fmla="*/ 2147483646 h 242"/>
              <a:gd name="T6" fmla="*/ 2147483646 w 243"/>
              <a:gd name="T7" fmla="*/ 2147483646 h 242"/>
              <a:gd name="T8" fmla="*/ 2147483646 w 243"/>
              <a:gd name="T9" fmla="*/ 2147483646 h 242"/>
              <a:gd name="T10" fmla="*/ 2147483646 w 243"/>
              <a:gd name="T11" fmla="*/ 2147483646 h 242"/>
              <a:gd name="T12" fmla="*/ 2147483646 w 243"/>
              <a:gd name="T13" fmla="*/ 2147483646 h 242"/>
              <a:gd name="T14" fmla="*/ 2147483646 w 243"/>
              <a:gd name="T15" fmla="*/ 2147483646 h 242"/>
              <a:gd name="T16" fmla="*/ 2147483646 w 243"/>
              <a:gd name="T17" fmla="*/ 2147483646 h 242"/>
              <a:gd name="T18" fmla="*/ 2147483646 w 243"/>
              <a:gd name="T19" fmla="*/ 2147483646 h 242"/>
              <a:gd name="T20" fmla="*/ 2147483646 w 243"/>
              <a:gd name="T21" fmla="*/ 2147483646 h 242"/>
              <a:gd name="T22" fmla="*/ 2147483646 w 243"/>
              <a:gd name="T23" fmla="*/ 2147483646 h 242"/>
              <a:gd name="T24" fmla="*/ 2147483646 w 243"/>
              <a:gd name="T25" fmla="*/ 2147483646 h 242"/>
              <a:gd name="T26" fmla="*/ 2147483646 w 243"/>
              <a:gd name="T27" fmla="*/ 2147483646 h 242"/>
              <a:gd name="T28" fmla="*/ 2147483646 w 243"/>
              <a:gd name="T29" fmla="*/ 2147483646 h 242"/>
              <a:gd name="T30" fmla="*/ 2147483646 w 243"/>
              <a:gd name="T31" fmla="*/ 2147483646 h 242"/>
              <a:gd name="T32" fmla="*/ 2147483646 w 243"/>
              <a:gd name="T33" fmla="*/ 2147483646 h 242"/>
              <a:gd name="T34" fmla="*/ 2147483646 w 243"/>
              <a:gd name="T35" fmla="*/ 2147483646 h 242"/>
              <a:gd name="T36" fmla="*/ 2147483646 w 243"/>
              <a:gd name="T37" fmla="*/ 2147483646 h 242"/>
              <a:gd name="T38" fmla="*/ 0 w 243"/>
              <a:gd name="T39" fmla="*/ 2147483646 h 242"/>
              <a:gd name="T40" fmla="*/ 0 w 243"/>
              <a:gd name="T41" fmla="*/ 2147483646 h 242"/>
              <a:gd name="T42" fmla="*/ 0 w 243"/>
              <a:gd name="T43" fmla="*/ 2147483646 h 242"/>
              <a:gd name="T44" fmla="*/ 2147483646 w 243"/>
              <a:gd name="T45" fmla="*/ 2147483646 h 242"/>
              <a:gd name="T46" fmla="*/ 2147483646 w 243"/>
              <a:gd name="T47" fmla="*/ 2147483646 h 242"/>
              <a:gd name="T48" fmla="*/ 2147483646 w 243"/>
              <a:gd name="T49" fmla="*/ 2147483646 h 242"/>
              <a:gd name="T50" fmla="*/ 2147483646 w 243"/>
              <a:gd name="T51" fmla="*/ 2147483646 h 242"/>
              <a:gd name="T52" fmla="*/ 2147483646 w 243"/>
              <a:gd name="T53" fmla="*/ 2147483646 h 242"/>
              <a:gd name="T54" fmla="*/ 2147483646 w 243"/>
              <a:gd name="T55" fmla="*/ 2147483646 h 242"/>
              <a:gd name="T56" fmla="*/ 2147483646 w 243"/>
              <a:gd name="T57" fmla="*/ 2147483646 h 242"/>
              <a:gd name="T58" fmla="*/ 2147483646 w 243"/>
              <a:gd name="T59" fmla="*/ 0 h 242"/>
              <a:gd name="T60" fmla="*/ 2147483646 w 243"/>
              <a:gd name="T61" fmla="*/ 0 h 242"/>
              <a:gd name="T62" fmla="*/ 2147483646 w 243"/>
              <a:gd name="T63" fmla="*/ 0 h 242"/>
              <a:gd name="T64" fmla="*/ 2147483646 w 243"/>
              <a:gd name="T65" fmla="*/ 2147483646 h 242"/>
              <a:gd name="T66" fmla="*/ 2147483646 w 243"/>
              <a:gd name="T67" fmla="*/ 2147483646 h 242"/>
              <a:gd name="T68" fmla="*/ 2147483646 w 243"/>
              <a:gd name="T69" fmla="*/ 2147483646 h 242"/>
              <a:gd name="T70" fmla="*/ 2147483646 w 243"/>
              <a:gd name="T71" fmla="*/ 2147483646 h 242"/>
              <a:gd name="T72" fmla="*/ 2147483646 w 243"/>
              <a:gd name="T73" fmla="*/ 2147483646 h 242"/>
              <a:gd name="T74" fmla="*/ 2147483646 w 243"/>
              <a:gd name="T75" fmla="*/ 2147483646 h 242"/>
              <a:gd name="T76" fmla="*/ 2147483646 w 243"/>
              <a:gd name="T77" fmla="*/ 2147483646 h 242"/>
              <a:gd name="T78" fmla="*/ 2147483646 w 243"/>
              <a:gd name="T79" fmla="*/ 2147483646 h 242"/>
              <a:gd name="T80" fmla="*/ 2147483646 w 243"/>
              <a:gd name="T81" fmla="*/ 2147483646 h 242"/>
              <a:gd name="T82" fmla="*/ 2147483646 w 243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2"/>
              <a:gd name="T128" fmla="*/ 243 w 243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2">
                <a:moveTo>
                  <a:pt x="243" y="121"/>
                </a:moveTo>
                <a:lnTo>
                  <a:pt x="243" y="140"/>
                </a:lnTo>
                <a:lnTo>
                  <a:pt x="239" y="160"/>
                </a:lnTo>
                <a:lnTo>
                  <a:pt x="231" y="176"/>
                </a:lnTo>
                <a:lnTo>
                  <a:pt x="220" y="191"/>
                </a:lnTo>
                <a:lnTo>
                  <a:pt x="208" y="207"/>
                </a:lnTo>
                <a:lnTo>
                  <a:pt x="196" y="219"/>
                </a:lnTo>
                <a:lnTo>
                  <a:pt x="180" y="231"/>
                </a:lnTo>
                <a:lnTo>
                  <a:pt x="161" y="238"/>
                </a:lnTo>
                <a:lnTo>
                  <a:pt x="141" y="242"/>
                </a:lnTo>
                <a:lnTo>
                  <a:pt x="122" y="242"/>
                </a:lnTo>
                <a:lnTo>
                  <a:pt x="102" y="242"/>
                </a:lnTo>
                <a:lnTo>
                  <a:pt x="83" y="238"/>
                </a:lnTo>
                <a:lnTo>
                  <a:pt x="67" y="231"/>
                </a:lnTo>
                <a:lnTo>
                  <a:pt x="51" y="219"/>
                </a:lnTo>
                <a:lnTo>
                  <a:pt x="36" y="207"/>
                </a:lnTo>
                <a:lnTo>
                  <a:pt x="24" y="191"/>
                </a:lnTo>
                <a:lnTo>
                  <a:pt x="12" y="176"/>
                </a:lnTo>
                <a:lnTo>
                  <a:pt x="4" y="160"/>
                </a:lnTo>
                <a:lnTo>
                  <a:pt x="0" y="140"/>
                </a:lnTo>
                <a:lnTo>
                  <a:pt x="0" y="121"/>
                </a:lnTo>
                <a:lnTo>
                  <a:pt x="0" y="101"/>
                </a:lnTo>
                <a:lnTo>
                  <a:pt x="4" y="82"/>
                </a:lnTo>
                <a:lnTo>
                  <a:pt x="12" y="66"/>
                </a:lnTo>
                <a:lnTo>
                  <a:pt x="24" y="50"/>
                </a:lnTo>
                <a:lnTo>
                  <a:pt x="36" y="35"/>
                </a:lnTo>
                <a:lnTo>
                  <a:pt x="51" y="23"/>
                </a:lnTo>
                <a:lnTo>
                  <a:pt x="67" y="11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1"/>
                </a:lnTo>
                <a:lnTo>
                  <a:pt x="196" y="23"/>
                </a:lnTo>
                <a:lnTo>
                  <a:pt x="208" y="35"/>
                </a:lnTo>
                <a:lnTo>
                  <a:pt x="220" y="50"/>
                </a:lnTo>
                <a:lnTo>
                  <a:pt x="231" y="66"/>
                </a:lnTo>
                <a:lnTo>
                  <a:pt x="239" y="82"/>
                </a:lnTo>
                <a:lnTo>
                  <a:pt x="243" y="101"/>
                </a:lnTo>
                <a:lnTo>
                  <a:pt x="243" y="12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Freeform 7">
            <a:extLst>
              <a:ext uri="{FF2B5EF4-FFF2-40B4-BE49-F238E27FC236}">
                <a16:creationId xmlns:a16="http://schemas.microsoft.com/office/drawing/2014/main" id="{0EEE8AB7-B4B2-40F2-9635-89412BFC5342}"/>
              </a:ext>
            </a:extLst>
          </p:cNvPr>
          <p:cNvSpPr>
            <a:spLocks/>
          </p:cNvSpPr>
          <p:nvPr/>
        </p:nvSpPr>
        <p:spPr bwMode="auto">
          <a:xfrm>
            <a:off x="6097588" y="2859088"/>
            <a:ext cx="390525" cy="384175"/>
          </a:xfrm>
          <a:custGeom>
            <a:avLst/>
            <a:gdLst>
              <a:gd name="T0" fmla="*/ 2147483646 w 246"/>
              <a:gd name="T1" fmla="*/ 2147483646 h 242"/>
              <a:gd name="T2" fmla="*/ 2147483646 w 246"/>
              <a:gd name="T3" fmla="*/ 2147483646 h 242"/>
              <a:gd name="T4" fmla="*/ 2147483646 w 246"/>
              <a:gd name="T5" fmla="*/ 2147483646 h 242"/>
              <a:gd name="T6" fmla="*/ 2147483646 w 246"/>
              <a:gd name="T7" fmla="*/ 2147483646 h 242"/>
              <a:gd name="T8" fmla="*/ 2147483646 w 246"/>
              <a:gd name="T9" fmla="*/ 2147483646 h 242"/>
              <a:gd name="T10" fmla="*/ 2147483646 w 246"/>
              <a:gd name="T11" fmla="*/ 2147483646 h 242"/>
              <a:gd name="T12" fmla="*/ 2147483646 w 246"/>
              <a:gd name="T13" fmla="*/ 2147483646 h 242"/>
              <a:gd name="T14" fmla="*/ 2147483646 w 246"/>
              <a:gd name="T15" fmla="*/ 2147483646 h 242"/>
              <a:gd name="T16" fmla="*/ 2147483646 w 246"/>
              <a:gd name="T17" fmla="*/ 2147483646 h 242"/>
              <a:gd name="T18" fmla="*/ 2147483646 w 246"/>
              <a:gd name="T19" fmla="*/ 2147483646 h 242"/>
              <a:gd name="T20" fmla="*/ 2147483646 w 246"/>
              <a:gd name="T21" fmla="*/ 2147483646 h 242"/>
              <a:gd name="T22" fmla="*/ 2147483646 w 246"/>
              <a:gd name="T23" fmla="*/ 2147483646 h 242"/>
              <a:gd name="T24" fmla="*/ 2147483646 w 246"/>
              <a:gd name="T25" fmla="*/ 2147483646 h 242"/>
              <a:gd name="T26" fmla="*/ 2147483646 w 246"/>
              <a:gd name="T27" fmla="*/ 2147483646 h 242"/>
              <a:gd name="T28" fmla="*/ 2147483646 w 246"/>
              <a:gd name="T29" fmla="*/ 2147483646 h 242"/>
              <a:gd name="T30" fmla="*/ 2147483646 w 246"/>
              <a:gd name="T31" fmla="*/ 2147483646 h 242"/>
              <a:gd name="T32" fmla="*/ 2147483646 w 246"/>
              <a:gd name="T33" fmla="*/ 2147483646 h 242"/>
              <a:gd name="T34" fmla="*/ 2147483646 w 246"/>
              <a:gd name="T35" fmla="*/ 2147483646 h 242"/>
              <a:gd name="T36" fmla="*/ 2147483646 w 246"/>
              <a:gd name="T37" fmla="*/ 2147483646 h 242"/>
              <a:gd name="T38" fmla="*/ 2147483646 w 246"/>
              <a:gd name="T39" fmla="*/ 2147483646 h 242"/>
              <a:gd name="T40" fmla="*/ 0 w 246"/>
              <a:gd name="T41" fmla="*/ 2147483646 h 242"/>
              <a:gd name="T42" fmla="*/ 2147483646 w 246"/>
              <a:gd name="T43" fmla="*/ 2147483646 h 242"/>
              <a:gd name="T44" fmla="*/ 2147483646 w 246"/>
              <a:gd name="T45" fmla="*/ 2147483646 h 242"/>
              <a:gd name="T46" fmla="*/ 2147483646 w 246"/>
              <a:gd name="T47" fmla="*/ 2147483646 h 242"/>
              <a:gd name="T48" fmla="*/ 2147483646 w 246"/>
              <a:gd name="T49" fmla="*/ 2147483646 h 242"/>
              <a:gd name="T50" fmla="*/ 2147483646 w 246"/>
              <a:gd name="T51" fmla="*/ 2147483646 h 242"/>
              <a:gd name="T52" fmla="*/ 2147483646 w 246"/>
              <a:gd name="T53" fmla="*/ 2147483646 h 242"/>
              <a:gd name="T54" fmla="*/ 2147483646 w 246"/>
              <a:gd name="T55" fmla="*/ 2147483646 h 242"/>
              <a:gd name="T56" fmla="*/ 2147483646 w 246"/>
              <a:gd name="T57" fmla="*/ 2147483646 h 242"/>
              <a:gd name="T58" fmla="*/ 2147483646 w 246"/>
              <a:gd name="T59" fmla="*/ 0 h 242"/>
              <a:gd name="T60" fmla="*/ 2147483646 w 246"/>
              <a:gd name="T61" fmla="*/ 0 h 242"/>
              <a:gd name="T62" fmla="*/ 2147483646 w 246"/>
              <a:gd name="T63" fmla="*/ 0 h 242"/>
              <a:gd name="T64" fmla="*/ 2147483646 w 246"/>
              <a:gd name="T65" fmla="*/ 2147483646 h 242"/>
              <a:gd name="T66" fmla="*/ 2147483646 w 246"/>
              <a:gd name="T67" fmla="*/ 2147483646 h 242"/>
              <a:gd name="T68" fmla="*/ 2147483646 w 246"/>
              <a:gd name="T69" fmla="*/ 2147483646 h 242"/>
              <a:gd name="T70" fmla="*/ 2147483646 w 246"/>
              <a:gd name="T71" fmla="*/ 2147483646 h 242"/>
              <a:gd name="T72" fmla="*/ 2147483646 w 246"/>
              <a:gd name="T73" fmla="*/ 2147483646 h 242"/>
              <a:gd name="T74" fmla="*/ 2147483646 w 246"/>
              <a:gd name="T75" fmla="*/ 2147483646 h 242"/>
              <a:gd name="T76" fmla="*/ 2147483646 w 246"/>
              <a:gd name="T77" fmla="*/ 2147483646 h 242"/>
              <a:gd name="T78" fmla="*/ 2147483646 w 246"/>
              <a:gd name="T79" fmla="*/ 2147483646 h 242"/>
              <a:gd name="T80" fmla="*/ 2147483646 w 246"/>
              <a:gd name="T81" fmla="*/ 2147483646 h 242"/>
              <a:gd name="T82" fmla="*/ 2147483646 w 246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2"/>
              <a:gd name="T128" fmla="*/ 246 w 246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2">
                <a:moveTo>
                  <a:pt x="246" y="121"/>
                </a:moveTo>
                <a:lnTo>
                  <a:pt x="242" y="140"/>
                </a:lnTo>
                <a:lnTo>
                  <a:pt x="238" y="160"/>
                </a:lnTo>
                <a:lnTo>
                  <a:pt x="230" y="176"/>
                </a:lnTo>
                <a:lnTo>
                  <a:pt x="223" y="191"/>
                </a:lnTo>
                <a:lnTo>
                  <a:pt x="211" y="207"/>
                </a:lnTo>
                <a:lnTo>
                  <a:pt x="195" y="219"/>
                </a:lnTo>
                <a:lnTo>
                  <a:pt x="180" y="231"/>
                </a:lnTo>
                <a:lnTo>
                  <a:pt x="164" y="238"/>
                </a:lnTo>
                <a:lnTo>
                  <a:pt x="144" y="242"/>
                </a:lnTo>
                <a:lnTo>
                  <a:pt x="125" y="242"/>
                </a:lnTo>
                <a:lnTo>
                  <a:pt x="105" y="242"/>
                </a:lnTo>
                <a:lnTo>
                  <a:pt x="86" y="238"/>
                </a:lnTo>
                <a:lnTo>
                  <a:pt x="66" y="231"/>
                </a:lnTo>
                <a:lnTo>
                  <a:pt x="50" y="219"/>
                </a:lnTo>
                <a:lnTo>
                  <a:pt x="39" y="207"/>
                </a:lnTo>
                <a:lnTo>
                  <a:pt x="23" y="191"/>
                </a:lnTo>
                <a:lnTo>
                  <a:pt x="15" y="176"/>
                </a:lnTo>
                <a:lnTo>
                  <a:pt x="7" y="160"/>
                </a:lnTo>
                <a:lnTo>
                  <a:pt x="3" y="140"/>
                </a:lnTo>
                <a:lnTo>
                  <a:pt x="0" y="121"/>
                </a:lnTo>
                <a:lnTo>
                  <a:pt x="3" y="101"/>
                </a:lnTo>
                <a:lnTo>
                  <a:pt x="7" y="82"/>
                </a:lnTo>
                <a:lnTo>
                  <a:pt x="15" y="66"/>
                </a:lnTo>
                <a:lnTo>
                  <a:pt x="23" y="50"/>
                </a:lnTo>
                <a:lnTo>
                  <a:pt x="39" y="35"/>
                </a:lnTo>
                <a:lnTo>
                  <a:pt x="50" y="23"/>
                </a:lnTo>
                <a:lnTo>
                  <a:pt x="66" y="11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1"/>
                </a:lnTo>
                <a:lnTo>
                  <a:pt x="195" y="23"/>
                </a:lnTo>
                <a:lnTo>
                  <a:pt x="211" y="35"/>
                </a:lnTo>
                <a:lnTo>
                  <a:pt x="223" y="50"/>
                </a:lnTo>
                <a:lnTo>
                  <a:pt x="230" y="66"/>
                </a:lnTo>
                <a:lnTo>
                  <a:pt x="238" y="82"/>
                </a:lnTo>
                <a:lnTo>
                  <a:pt x="242" y="101"/>
                </a:lnTo>
                <a:lnTo>
                  <a:pt x="246" y="121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Freeform 8">
            <a:extLst>
              <a:ext uri="{FF2B5EF4-FFF2-40B4-BE49-F238E27FC236}">
                <a16:creationId xmlns:a16="http://schemas.microsoft.com/office/drawing/2014/main" id="{549008B2-8AE0-DE77-D334-ABB8F49E140F}"/>
              </a:ext>
            </a:extLst>
          </p:cNvPr>
          <p:cNvSpPr>
            <a:spLocks/>
          </p:cNvSpPr>
          <p:nvPr/>
        </p:nvSpPr>
        <p:spPr bwMode="auto">
          <a:xfrm>
            <a:off x="6097588" y="2859088"/>
            <a:ext cx="390525" cy="384175"/>
          </a:xfrm>
          <a:custGeom>
            <a:avLst/>
            <a:gdLst>
              <a:gd name="T0" fmla="*/ 2147483646 w 246"/>
              <a:gd name="T1" fmla="*/ 2147483646 h 242"/>
              <a:gd name="T2" fmla="*/ 2147483646 w 246"/>
              <a:gd name="T3" fmla="*/ 2147483646 h 242"/>
              <a:gd name="T4" fmla="*/ 2147483646 w 246"/>
              <a:gd name="T5" fmla="*/ 2147483646 h 242"/>
              <a:gd name="T6" fmla="*/ 2147483646 w 246"/>
              <a:gd name="T7" fmla="*/ 2147483646 h 242"/>
              <a:gd name="T8" fmla="*/ 2147483646 w 246"/>
              <a:gd name="T9" fmla="*/ 2147483646 h 242"/>
              <a:gd name="T10" fmla="*/ 2147483646 w 246"/>
              <a:gd name="T11" fmla="*/ 2147483646 h 242"/>
              <a:gd name="T12" fmla="*/ 2147483646 w 246"/>
              <a:gd name="T13" fmla="*/ 2147483646 h 242"/>
              <a:gd name="T14" fmla="*/ 2147483646 w 246"/>
              <a:gd name="T15" fmla="*/ 2147483646 h 242"/>
              <a:gd name="T16" fmla="*/ 2147483646 w 246"/>
              <a:gd name="T17" fmla="*/ 2147483646 h 242"/>
              <a:gd name="T18" fmla="*/ 2147483646 w 246"/>
              <a:gd name="T19" fmla="*/ 2147483646 h 242"/>
              <a:gd name="T20" fmla="*/ 2147483646 w 246"/>
              <a:gd name="T21" fmla="*/ 2147483646 h 242"/>
              <a:gd name="T22" fmla="*/ 2147483646 w 246"/>
              <a:gd name="T23" fmla="*/ 2147483646 h 242"/>
              <a:gd name="T24" fmla="*/ 2147483646 w 246"/>
              <a:gd name="T25" fmla="*/ 2147483646 h 242"/>
              <a:gd name="T26" fmla="*/ 2147483646 w 246"/>
              <a:gd name="T27" fmla="*/ 2147483646 h 242"/>
              <a:gd name="T28" fmla="*/ 2147483646 w 246"/>
              <a:gd name="T29" fmla="*/ 2147483646 h 242"/>
              <a:gd name="T30" fmla="*/ 2147483646 w 246"/>
              <a:gd name="T31" fmla="*/ 2147483646 h 242"/>
              <a:gd name="T32" fmla="*/ 2147483646 w 246"/>
              <a:gd name="T33" fmla="*/ 2147483646 h 242"/>
              <a:gd name="T34" fmla="*/ 2147483646 w 246"/>
              <a:gd name="T35" fmla="*/ 2147483646 h 242"/>
              <a:gd name="T36" fmla="*/ 2147483646 w 246"/>
              <a:gd name="T37" fmla="*/ 2147483646 h 242"/>
              <a:gd name="T38" fmla="*/ 2147483646 w 246"/>
              <a:gd name="T39" fmla="*/ 2147483646 h 242"/>
              <a:gd name="T40" fmla="*/ 0 w 246"/>
              <a:gd name="T41" fmla="*/ 2147483646 h 242"/>
              <a:gd name="T42" fmla="*/ 2147483646 w 246"/>
              <a:gd name="T43" fmla="*/ 2147483646 h 242"/>
              <a:gd name="T44" fmla="*/ 2147483646 w 246"/>
              <a:gd name="T45" fmla="*/ 2147483646 h 242"/>
              <a:gd name="T46" fmla="*/ 2147483646 w 246"/>
              <a:gd name="T47" fmla="*/ 2147483646 h 242"/>
              <a:gd name="T48" fmla="*/ 2147483646 w 246"/>
              <a:gd name="T49" fmla="*/ 2147483646 h 242"/>
              <a:gd name="T50" fmla="*/ 2147483646 w 246"/>
              <a:gd name="T51" fmla="*/ 2147483646 h 242"/>
              <a:gd name="T52" fmla="*/ 2147483646 w 246"/>
              <a:gd name="T53" fmla="*/ 2147483646 h 242"/>
              <a:gd name="T54" fmla="*/ 2147483646 w 246"/>
              <a:gd name="T55" fmla="*/ 2147483646 h 242"/>
              <a:gd name="T56" fmla="*/ 2147483646 w 246"/>
              <a:gd name="T57" fmla="*/ 2147483646 h 242"/>
              <a:gd name="T58" fmla="*/ 2147483646 w 246"/>
              <a:gd name="T59" fmla="*/ 0 h 242"/>
              <a:gd name="T60" fmla="*/ 2147483646 w 246"/>
              <a:gd name="T61" fmla="*/ 0 h 242"/>
              <a:gd name="T62" fmla="*/ 2147483646 w 246"/>
              <a:gd name="T63" fmla="*/ 0 h 242"/>
              <a:gd name="T64" fmla="*/ 2147483646 w 246"/>
              <a:gd name="T65" fmla="*/ 2147483646 h 242"/>
              <a:gd name="T66" fmla="*/ 2147483646 w 246"/>
              <a:gd name="T67" fmla="*/ 2147483646 h 242"/>
              <a:gd name="T68" fmla="*/ 2147483646 w 246"/>
              <a:gd name="T69" fmla="*/ 2147483646 h 242"/>
              <a:gd name="T70" fmla="*/ 2147483646 w 246"/>
              <a:gd name="T71" fmla="*/ 2147483646 h 242"/>
              <a:gd name="T72" fmla="*/ 2147483646 w 246"/>
              <a:gd name="T73" fmla="*/ 2147483646 h 242"/>
              <a:gd name="T74" fmla="*/ 2147483646 w 246"/>
              <a:gd name="T75" fmla="*/ 2147483646 h 242"/>
              <a:gd name="T76" fmla="*/ 2147483646 w 246"/>
              <a:gd name="T77" fmla="*/ 2147483646 h 242"/>
              <a:gd name="T78" fmla="*/ 2147483646 w 246"/>
              <a:gd name="T79" fmla="*/ 2147483646 h 242"/>
              <a:gd name="T80" fmla="*/ 2147483646 w 246"/>
              <a:gd name="T81" fmla="*/ 2147483646 h 242"/>
              <a:gd name="T82" fmla="*/ 2147483646 w 246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2"/>
              <a:gd name="T128" fmla="*/ 246 w 246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2">
                <a:moveTo>
                  <a:pt x="246" y="121"/>
                </a:moveTo>
                <a:lnTo>
                  <a:pt x="242" y="140"/>
                </a:lnTo>
                <a:lnTo>
                  <a:pt x="238" y="160"/>
                </a:lnTo>
                <a:lnTo>
                  <a:pt x="230" y="176"/>
                </a:lnTo>
                <a:lnTo>
                  <a:pt x="223" y="191"/>
                </a:lnTo>
                <a:lnTo>
                  <a:pt x="211" y="207"/>
                </a:lnTo>
                <a:lnTo>
                  <a:pt x="195" y="219"/>
                </a:lnTo>
                <a:lnTo>
                  <a:pt x="180" y="231"/>
                </a:lnTo>
                <a:lnTo>
                  <a:pt x="164" y="238"/>
                </a:lnTo>
                <a:lnTo>
                  <a:pt x="144" y="242"/>
                </a:lnTo>
                <a:lnTo>
                  <a:pt x="125" y="242"/>
                </a:lnTo>
                <a:lnTo>
                  <a:pt x="105" y="242"/>
                </a:lnTo>
                <a:lnTo>
                  <a:pt x="86" y="238"/>
                </a:lnTo>
                <a:lnTo>
                  <a:pt x="66" y="231"/>
                </a:lnTo>
                <a:lnTo>
                  <a:pt x="50" y="219"/>
                </a:lnTo>
                <a:lnTo>
                  <a:pt x="39" y="207"/>
                </a:lnTo>
                <a:lnTo>
                  <a:pt x="23" y="191"/>
                </a:lnTo>
                <a:lnTo>
                  <a:pt x="15" y="176"/>
                </a:lnTo>
                <a:lnTo>
                  <a:pt x="7" y="160"/>
                </a:lnTo>
                <a:lnTo>
                  <a:pt x="3" y="140"/>
                </a:lnTo>
                <a:lnTo>
                  <a:pt x="0" y="121"/>
                </a:lnTo>
                <a:lnTo>
                  <a:pt x="3" y="101"/>
                </a:lnTo>
                <a:lnTo>
                  <a:pt x="7" y="82"/>
                </a:lnTo>
                <a:lnTo>
                  <a:pt x="15" y="66"/>
                </a:lnTo>
                <a:lnTo>
                  <a:pt x="23" y="50"/>
                </a:lnTo>
                <a:lnTo>
                  <a:pt x="39" y="35"/>
                </a:lnTo>
                <a:lnTo>
                  <a:pt x="50" y="23"/>
                </a:lnTo>
                <a:lnTo>
                  <a:pt x="66" y="11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1"/>
                </a:lnTo>
                <a:lnTo>
                  <a:pt x="195" y="23"/>
                </a:lnTo>
                <a:lnTo>
                  <a:pt x="211" y="35"/>
                </a:lnTo>
                <a:lnTo>
                  <a:pt x="223" y="50"/>
                </a:lnTo>
                <a:lnTo>
                  <a:pt x="230" y="66"/>
                </a:lnTo>
                <a:lnTo>
                  <a:pt x="238" y="82"/>
                </a:lnTo>
                <a:lnTo>
                  <a:pt x="242" y="101"/>
                </a:lnTo>
                <a:lnTo>
                  <a:pt x="246" y="12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Freeform 9">
            <a:extLst>
              <a:ext uri="{FF2B5EF4-FFF2-40B4-BE49-F238E27FC236}">
                <a16:creationId xmlns:a16="http://schemas.microsoft.com/office/drawing/2014/main" id="{4CD8BD45-4F4C-A395-E8C2-4DE3CFFC432C}"/>
              </a:ext>
            </a:extLst>
          </p:cNvPr>
          <p:cNvSpPr>
            <a:spLocks/>
          </p:cNvSpPr>
          <p:nvPr/>
        </p:nvSpPr>
        <p:spPr bwMode="auto">
          <a:xfrm>
            <a:off x="5245100" y="3709988"/>
            <a:ext cx="385763" cy="390525"/>
          </a:xfrm>
          <a:custGeom>
            <a:avLst/>
            <a:gdLst>
              <a:gd name="T0" fmla="*/ 2147483646 w 243"/>
              <a:gd name="T1" fmla="*/ 2147483646 h 246"/>
              <a:gd name="T2" fmla="*/ 2147483646 w 243"/>
              <a:gd name="T3" fmla="*/ 2147483646 h 246"/>
              <a:gd name="T4" fmla="*/ 2147483646 w 243"/>
              <a:gd name="T5" fmla="*/ 2147483646 h 246"/>
              <a:gd name="T6" fmla="*/ 2147483646 w 243"/>
              <a:gd name="T7" fmla="*/ 2147483646 h 246"/>
              <a:gd name="T8" fmla="*/ 2147483646 w 243"/>
              <a:gd name="T9" fmla="*/ 2147483646 h 246"/>
              <a:gd name="T10" fmla="*/ 2147483646 w 243"/>
              <a:gd name="T11" fmla="*/ 2147483646 h 246"/>
              <a:gd name="T12" fmla="*/ 2147483646 w 243"/>
              <a:gd name="T13" fmla="*/ 2147483646 h 246"/>
              <a:gd name="T14" fmla="*/ 2147483646 w 243"/>
              <a:gd name="T15" fmla="*/ 2147483646 h 246"/>
              <a:gd name="T16" fmla="*/ 2147483646 w 243"/>
              <a:gd name="T17" fmla="*/ 2147483646 h 246"/>
              <a:gd name="T18" fmla="*/ 2147483646 w 243"/>
              <a:gd name="T19" fmla="*/ 2147483646 h 246"/>
              <a:gd name="T20" fmla="*/ 2147483646 w 243"/>
              <a:gd name="T21" fmla="*/ 2147483646 h 246"/>
              <a:gd name="T22" fmla="*/ 2147483646 w 243"/>
              <a:gd name="T23" fmla="*/ 2147483646 h 246"/>
              <a:gd name="T24" fmla="*/ 2147483646 w 243"/>
              <a:gd name="T25" fmla="*/ 2147483646 h 246"/>
              <a:gd name="T26" fmla="*/ 2147483646 w 243"/>
              <a:gd name="T27" fmla="*/ 2147483646 h 246"/>
              <a:gd name="T28" fmla="*/ 2147483646 w 243"/>
              <a:gd name="T29" fmla="*/ 2147483646 h 246"/>
              <a:gd name="T30" fmla="*/ 2147483646 w 243"/>
              <a:gd name="T31" fmla="*/ 2147483646 h 246"/>
              <a:gd name="T32" fmla="*/ 2147483646 w 243"/>
              <a:gd name="T33" fmla="*/ 2147483646 h 246"/>
              <a:gd name="T34" fmla="*/ 2147483646 w 243"/>
              <a:gd name="T35" fmla="*/ 2147483646 h 246"/>
              <a:gd name="T36" fmla="*/ 2147483646 w 243"/>
              <a:gd name="T37" fmla="*/ 2147483646 h 246"/>
              <a:gd name="T38" fmla="*/ 0 w 243"/>
              <a:gd name="T39" fmla="*/ 2147483646 h 246"/>
              <a:gd name="T40" fmla="*/ 0 w 243"/>
              <a:gd name="T41" fmla="*/ 2147483646 h 246"/>
              <a:gd name="T42" fmla="*/ 0 w 243"/>
              <a:gd name="T43" fmla="*/ 2147483646 h 246"/>
              <a:gd name="T44" fmla="*/ 2147483646 w 243"/>
              <a:gd name="T45" fmla="*/ 2147483646 h 246"/>
              <a:gd name="T46" fmla="*/ 2147483646 w 243"/>
              <a:gd name="T47" fmla="*/ 2147483646 h 246"/>
              <a:gd name="T48" fmla="*/ 2147483646 w 243"/>
              <a:gd name="T49" fmla="*/ 2147483646 h 246"/>
              <a:gd name="T50" fmla="*/ 2147483646 w 243"/>
              <a:gd name="T51" fmla="*/ 2147483646 h 246"/>
              <a:gd name="T52" fmla="*/ 2147483646 w 243"/>
              <a:gd name="T53" fmla="*/ 2147483646 h 246"/>
              <a:gd name="T54" fmla="*/ 2147483646 w 243"/>
              <a:gd name="T55" fmla="*/ 2147483646 h 246"/>
              <a:gd name="T56" fmla="*/ 2147483646 w 243"/>
              <a:gd name="T57" fmla="*/ 2147483646 h 246"/>
              <a:gd name="T58" fmla="*/ 2147483646 w 243"/>
              <a:gd name="T59" fmla="*/ 2147483646 h 246"/>
              <a:gd name="T60" fmla="*/ 2147483646 w 243"/>
              <a:gd name="T61" fmla="*/ 0 h 246"/>
              <a:gd name="T62" fmla="*/ 2147483646 w 243"/>
              <a:gd name="T63" fmla="*/ 2147483646 h 246"/>
              <a:gd name="T64" fmla="*/ 2147483646 w 243"/>
              <a:gd name="T65" fmla="*/ 2147483646 h 246"/>
              <a:gd name="T66" fmla="*/ 2147483646 w 243"/>
              <a:gd name="T67" fmla="*/ 2147483646 h 246"/>
              <a:gd name="T68" fmla="*/ 2147483646 w 243"/>
              <a:gd name="T69" fmla="*/ 2147483646 h 246"/>
              <a:gd name="T70" fmla="*/ 2147483646 w 243"/>
              <a:gd name="T71" fmla="*/ 2147483646 h 246"/>
              <a:gd name="T72" fmla="*/ 2147483646 w 243"/>
              <a:gd name="T73" fmla="*/ 2147483646 h 246"/>
              <a:gd name="T74" fmla="*/ 2147483646 w 243"/>
              <a:gd name="T75" fmla="*/ 2147483646 h 246"/>
              <a:gd name="T76" fmla="*/ 2147483646 w 243"/>
              <a:gd name="T77" fmla="*/ 2147483646 h 246"/>
              <a:gd name="T78" fmla="*/ 2147483646 w 243"/>
              <a:gd name="T79" fmla="*/ 2147483646 h 246"/>
              <a:gd name="T80" fmla="*/ 2147483646 w 243"/>
              <a:gd name="T81" fmla="*/ 2147483646 h 246"/>
              <a:gd name="T82" fmla="*/ 2147483646 w 243"/>
              <a:gd name="T83" fmla="*/ 2147483646 h 246"/>
              <a:gd name="T84" fmla="*/ 2147483646 w 243"/>
              <a:gd name="T85" fmla="*/ 2147483646 h 2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3"/>
              <a:gd name="T130" fmla="*/ 0 h 246"/>
              <a:gd name="T131" fmla="*/ 243 w 243"/>
              <a:gd name="T132" fmla="*/ 246 h 2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3" h="246">
                <a:moveTo>
                  <a:pt x="243" y="121"/>
                </a:moveTo>
                <a:lnTo>
                  <a:pt x="243" y="145"/>
                </a:lnTo>
                <a:lnTo>
                  <a:pt x="239" y="160"/>
                </a:lnTo>
                <a:lnTo>
                  <a:pt x="231" y="180"/>
                </a:lnTo>
                <a:lnTo>
                  <a:pt x="220" y="196"/>
                </a:lnTo>
                <a:lnTo>
                  <a:pt x="208" y="211"/>
                </a:lnTo>
                <a:lnTo>
                  <a:pt x="196" y="223"/>
                </a:lnTo>
                <a:lnTo>
                  <a:pt x="180" y="231"/>
                </a:lnTo>
                <a:lnTo>
                  <a:pt x="161" y="239"/>
                </a:lnTo>
                <a:lnTo>
                  <a:pt x="141" y="242"/>
                </a:lnTo>
                <a:lnTo>
                  <a:pt x="122" y="246"/>
                </a:lnTo>
                <a:lnTo>
                  <a:pt x="102" y="242"/>
                </a:lnTo>
                <a:lnTo>
                  <a:pt x="83" y="239"/>
                </a:lnTo>
                <a:lnTo>
                  <a:pt x="67" y="231"/>
                </a:lnTo>
                <a:lnTo>
                  <a:pt x="51" y="223"/>
                </a:lnTo>
                <a:lnTo>
                  <a:pt x="36" y="211"/>
                </a:lnTo>
                <a:lnTo>
                  <a:pt x="24" y="196"/>
                </a:lnTo>
                <a:lnTo>
                  <a:pt x="12" y="180"/>
                </a:lnTo>
                <a:lnTo>
                  <a:pt x="4" y="160"/>
                </a:lnTo>
                <a:lnTo>
                  <a:pt x="0" y="145"/>
                </a:lnTo>
                <a:lnTo>
                  <a:pt x="0" y="125"/>
                </a:lnTo>
                <a:lnTo>
                  <a:pt x="0" y="102"/>
                </a:lnTo>
                <a:lnTo>
                  <a:pt x="4" y="86"/>
                </a:lnTo>
                <a:lnTo>
                  <a:pt x="12" y="66"/>
                </a:lnTo>
                <a:lnTo>
                  <a:pt x="24" y="51"/>
                </a:lnTo>
                <a:lnTo>
                  <a:pt x="36" y="35"/>
                </a:lnTo>
                <a:lnTo>
                  <a:pt x="51" y="23"/>
                </a:lnTo>
                <a:lnTo>
                  <a:pt x="67" y="15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5"/>
                </a:lnTo>
                <a:lnTo>
                  <a:pt x="196" y="23"/>
                </a:lnTo>
                <a:lnTo>
                  <a:pt x="208" y="35"/>
                </a:lnTo>
                <a:lnTo>
                  <a:pt x="220" y="51"/>
                </a:lnTo>
                <a:lnTo>
                  <a:pt x="231" y="66"/>
                </a:lnTo>
                <a:lnTo>
                  <a:pt x="239" y="86"/>
                </a:lnTo>
                <a:lnTo>
                  <a:pt x="243" y="102"/>
                </a:lnTo>
                <a:lnTo>
                  <a:pt x="243" y="125"/>
                </a:lnTo>
                <a:lnTo>
                  <a:pt x="243" y="121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Freeform 10">
            <a:extLst>
              <a:ext uri="{FF2B5EF4-FFF2-40B4-BE49-F238E27FC236}">
                <a16:creationId xmlns:a16="http://schemas.microsoft.com/office/drawing/2014/main" id="{A04CC7C5-5E20-7A39-7726-31ADC5E52D6E}"/>
              </a:ext>
            </a:extLst>
          </p:cNvPr>
          <p:cNvSpPr>
            <a:spLocks/>
          </p:cNvSpPr>
          <p:nvPr/>
        </p:nvSpPr>
        <p:spPr bwMode="auto">
          <a:xfrm>
            <a:off x="5245100" y="3709988"/>
            <a:ext cx="385763" cy="390525"/>
          </a:xfrm>
          <a:custGeom>
            <a:avLst/>
            <a:gdLst>
              <a:gd name="T0" fmla="*/ 2147483646 w 243"/>
              <a:gd name="T1" fmla="*/ 2147483646 h 246"/>
              <a:gd name="T2" fmla="*/ 2147483646 w 243"/>
              <a:gd name="T3" fmla="*/ 2147483646 h 246"/>
              <a:gd name="T4" fmla="*/ 2147483646 w 243"/>
              <a:gd name="T5" fmla="*/ 2147483646 h 246"/>
              <a:gd name="T6" fmla="*/ 2147483646 w 243"/>
              <a:gd name="T7" fmla="*/ 2147483646 h 246"/>
              <a:gd name="T8" fmla="*/ 2147483646 w 243"/>
              <a:gd name="T9" fmla="*/ 2147483646 h 246"/>
              <a:gd name="T10" fmla="*/ 2147483646 w 243"/>
              <a:gd name="T11" fmla="*/ 2147483646 h 246"/>
              <a:gd name="T12" fmla="*/ 2147483646 w 243"/>
              <a:gd name="T13" fmla="*/ 2147483646 h 246"/>
              <a:gd name="T14" fmla="*/ 2147483646 w 243"/>
              <a:gd name="T15" fmla="*/ 2147483646 h 246"/>
              <a:gd name="T16" fmla="*/ 2147483646 w 243"/>
              <a:gd name="T17" fmla="*/ 2147483646 h 246"/>
              <a:gd name="T18" fmla="*/ 2147483646 w 243"/>
              <a:gd name="T19" fmla="*/ 2147483646 h 246"/>
              <a:gd name="T20" fmla="*/ 2147483646 w 243"/>
              <a:gd name="T21" fmla="*/ 2147483646 h 246"/>
              <a:gd name="T22" fmla="*/ 2147483646 w 243"/>
              <a:gd name="T23" fmla="*/ 2147483646 h 246"/>
              <a:gd name="T24" fmla="*/ 2147483646 w 243"/>
              <a:gd name="T25" fmla="*/ 2147483646 h 246"/>
              <a:gd name="T26" fmla="*/ 2147483646 w 243"/>
              <a:gd name="T27" fmla="*/ 2147483646 h 246"/>
              <a:gd name="T28" fmla="*/ 2147483646 w 243"/>
              <a:gd name="T29" fmla="*/ 2147483646 h 246"/>
              <a:gd name="T30" fmla="*/ 2147483646 w 243"/>
              <a:gd name="T31" fmla="*/ 2147483646 h 246"/>
              <a:gd name="T32" fmla="*/ 2147483646 w 243"/>
              <a:gd name="T33" fmla="*/ 2147483646 h 246"/>
              <a:gd name="T34" fmla="*/ 2147483646 w 243"/>
              <a:gd name="T35" fmla="*/ 2147483646 h 246"/>
              <a:gd name="T36" fmla="*/ 2147483646 w 243"/>
              <a:gd name="T37" fmla="*/ 2147483646 h 246"/>
              <a:gd name="T38" fmla="*/ 0 w 243"/>
              <a:gd name="T39" fmla="*/ 2147483646 h 246"/>
              <a:gd name="T40" fmla="*/ 0 w 243"/>
              <a:gd name="T41" fmla="*/ 2147483646 h 246"/>
              <a:gd name="T42" fmla="*/ 0 w 243"/>
              <a:gd name="T43" fmla="*/ 2147483646 h 246"/>
              <a:gd name="T44" fmla="*/ 2147483646 w 243"/>
              <a:gd name="T45" fmla="*/ 2147483646 h 246"/>
              <a:gd name="T46" fmla="*/ 2147483646 w 243"/>
              <a:gd name="T47" fmla="*/ 2147483646 h 246"/>
              <a:gd name="T48" fmla="*/ 2147483646 w 243"/>
              <a:gd name="T49" fmla="*/ 2147483646 h 246"/>
              <a:gd name="T50" fmla="*/ 2147483646 w 243"/>
              <a:gd name="T51" fmla="*/ 2147483646 h 246"/>
              <a:gd name="T52" fmla="*/ 2147483646 w 243"/>
              <a:gd name="T53" fmla="*/ 2147483646 h 246"/>
              <a:gd name="T54" fmla="*/ 2147483646 w 243"/>
              <a:gd name="T55" fmla="*/ 2147483646 h 246"/>
              <a:gd name="T56" fmla="*/ 2147483646 w 243"/>
              <a:gd name="T57" fmla="*/ 2147483646 h 246"/>
              <a:gd name="T58" fmla="*/ 2147483646 w 243"/>
              <a:gd name="T59" fmla="*/ 2147483646 h 246"/>
              <a:gd name="T60" fmla="*/ 2147483646 w 243"/>
              <a:gd name="T61" fmla="*/ 0 h 246"/>
              <a:gd name="T62" fmla="*/ 2147483646 w 243"/>
              <a:gd name="T63" fmla="*/ 2147483646 h 246"/>
              <a:gd name="T64" fmla="*/ 2147483646 w 243"/>
              <a:gd name="T65" fmla="*/ 2147483646 h 246"/>
              <a:gd name="T66" fmla="*/ 2147483646 w 243"/>
              <a:gd name="T67" fmla="*/ 2147483646 h 246"/>
              <a:gd name="T68" fmla="*/ 2147483646 w 243"/>
              <a:gd name="T69" fmla="*/ 2147483646 h 246"/>
              <a:gd name="T70" fmla="*/ 2147483646 w 243"/>
              <a:gd name="T71" fmla="*/ 2147483646 h 246"/>
              <a:gd name="T72" fmla="*/ 2147483646 w 243"/>
              <a:gd name="T73" fmla="*/ 2147483646 h 246"/>
              <a:gd name="T74" fmla="*/ 2147483646 w 243"/>
              <a:gd name="T75" fmla="*/ 2147483646 h 246"/>
              <a:gd name="T76" fmla="*/ 2147483646 w 243"/>
              <a:gd name="T77" fmla="*/ 2147483646 h 246"/>
              <a:gd name="T78" fmla="*/ 2147483646 w 243"/>
              <a:gd name="T79" fmla="*/ 2147483646 h 246"/>
              <a:gd name="T80" fmla="*/ 2147483646 w 243"/>
              <a:gd name="T81" fmla="*/ 2147483646 h 246"/>
              <a:gd name="T82" fmla="*/ 2147483646 w 243"/>
              <a:gd name="T83" fmla="*/ 2147483646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6"/>
              <a:gd name="T128" fmla="*/ 243 w 243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6">
                <a:moveTo>
                  <a:pt x="243" y="121"/>
                </a:moveTo>
                <a:lnTo>
                  <a:pt x="243" y="145"/>
                </a:lnTo>
                <a:lnTo>
                  <a:pt x="239" y="160"/>
                </a:lnTo>
                <a:lnTo>
                  <a:pt x="231" y="180"/>
                </a:lnTo>
                <a:lnTo>
                  <a:pt x="220" y="196"/>
                </a:lnTo>
                <a:lnTo>
                  <a:pt x="208" y="211"/>
                </a:lnTo>
                <a:lnTo>
                  <a:pt x="196" y="223"/>
                </a:lnTo>
                <a:lnTo>
                  <a:pt x="180" y="231"/>
                </a:lnTo>
                <a:lnTo>
                  <a:pt x="161" y="239"/>
                </a:lnTo>
                <a:lnTo>
                  <a:pt x="141" y="242"/>
                </a:lnTo>
                <a:lnTo>
                  <a:pt x="122" y="246"/>
                </a:lnTo>
                <a:lnTo>
                  <a:pt x="102" y="242"/>
                </a:lnTo>
                <a:lnTo>
                  <a:pt x="83" y="239"/>
                </a:lnTo>
                <a:lnTo>
                  <a:pt x="67" y="231"/>
                </a:lnTo>
                <a:lnTo>
                  <a:pt x="51" y="223"/>
                </a:lnTo>
                <a:lnTo>
                  <a:pt x="36" y="211"/>
                </a:lnTo>
                <a:lnTo>
                  <a:pt x="24" y="196"/>
                </a:lnTo>
                <a:lnTo>
                  <a:pt x="12" y="180"/>
                </a:lnTo>
                <a:lnTo>
                  <a:pt x="4" y="160"/>
                </a:lnTo>
                <a:lnTo>
                  <a:pt x="0" y="145"/>
                </a:lnTo>
                <a:lnTo>
                  <a:pt x="0" y="125"/>
                </a:lnTo>
                <a:lnTo>
                  <a:pt x="0" y="102"/>
                </a:lnTo>
                <a:lnTo>
                  <a:pt x="4" y="86"/>
                </a:lnTo>
                <a:lnTo>
                  <a:pt x="12" y="66"/>
                </a:lnTo>
                <a:lnTo>
                  <a:pt x="24" y="51"/>
                </a:lnTo>
                <a:lnTo>
                  <a:pt x="36" y="35"/>
                </a:lnTo>
                <a:lnTo>
                  <a:pt x="51" y="23"/>
                </a:lnTo>
                <a:lnTo>
                  <a:pt x="67" y="15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5"/>
                </a:lnTo>
                <a:lnTo>
                  <a:pt x="196" y="23"/>
                </a:lnTo>
                <a:lnTo>
                  <a:pt x="208" y="35"/>
                </a:lnTo>
                <a:lnTo>
                  <a:pt x="220" y="51"/>
                </a:lnTo>
                <a:lnTo>
                  <a:pt x="231" y="66"/>
                </a:lnTo>
                <a:lnTo>
                  <a:pt x="239" y="86"/>
                </a:lnTo>
                <a:lnTo>
                  <a:pt x="243" y="102"/>
                </a:lnTo>
                <a:lnTo>
                  <a:pt x="243" y="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Freeform 11">
            <a:extLst>
              <a:ext uri="{FF2B5EF4-FFF2-40B4-BE49-F238E27FC236}">
                <a16:creationId xmlns:a16="http://schemas.microsoft.com/office/drawing/2014/main" id="{877862FA-876B-BB1B-47A3-D43F22CF1E3B}"/>
              </a:ext>
            </a:extLst>
          </p:cNvPr>
          <p:cNvSpPr>
            <a:spLocks/>
          </p:cNvSpPr>
          <p:nvPr/>
        </p:nvSpPr>
        <p:spPr bwMode="auto">
          <a:xfrm>
            <a:off x="2138363" y="5126038"/>
            <a:ext cx="385762" cy="385762"/>
          </a:xfrm>
          <a:custGeom>
            <a:avLst/>
            <a:gdLst>
              <a:gd name="T0" fmla="*/ 2147483646 w 243"/>
              <a:gd name="T1" fmla="*/ 2147483646 h 243"/>
              <a:gd name="T2" fmla="*/ 2147483646 w 243"/>
              <a:gd name="T3" fmla="*/ 2147483646 h 243"/>
              <a:gd name="T4" fmla="*/ 2147483646 w 243"/>
              <a:gd name="T5" fmla="*/ 2147483646 h 243"/>
              <a:gd name="T6" fmla="*/ 2147483646 w 243"/>
              <a:gd name="T7" fmla="*/ 2147483646 h 243"/>
              <a:gd name="T8" fmla="*/ 2147483646 w 243"/>
              <a:gd name="T9" fmla="*/ 2147483646 h 243"/>
              <a:gd name="T10" fmla="*/ 2147483646 w 243"/>
              <a:gd name="T11" fmla="*/ 2147483646 h 243"/>
              <a:gd name="T12" fmla="*/ 2147483646 w 243"/>
              <a:gd name="T13" fmla="*/ 2147483646 h 243"/>
              <a:gd name="T14" fmla="*/ 2147483646 w 243"/>
              <a:gd name="T15" fmla="*/ 2147483646 h 243"/>
              <a:gd name="T16" fmla="*/ 2147483646 w 243"/>
              <a:gd name="T17" fmla="*/ 2147483646 h 243"/>
              <a:gd name="T18" fmla="*/ 2147483646 w 243"/>
              <a:gd name="T19" fmla="*/ 2147483646 h 243"/>
              <a:gd name="T20" fmla="*/ 2147483646 w 243"/>
              <a:gd name="T21" fmla="*/ 2147483646 h 243"/>
              <a:gd name="T22" fmla="*/ 2147483646 w 243"/>
              <a:gd name="T23" fmla="*/ 2147483646 h 243"/>
              <a:gd name="T24" fmla="*/ 2147483646 w 243"/>
              <a:gd name="T25" fmla="*/ 2147483646 h 243"/>
              <a:gd name="T26" fmla="*/ 2147483646 w 243"/>
              <a:gd name="T27" fmla="*/ 2147483646 h 243"/>
              <a:gd name="T28" fmla="*/ 2147483646 w 243"/>
              <a:gd name="T29" fmla="*/ 2147483646 h 243"/>
              <a:gd name="T30" fmla="*/ 2147483646 w 243"/>
              <a:gd name="T31" fmla="*/ 2147483646 h 243"/>
              <a:gd name="T32" fmla="*/ 2147483646 w 243"/>
              <a:gd name="T33" fmla="*/ 2147483646 h 243"/>
              <a:gd name="T34" fmla="*/ 2147483646 w 243"/>
              <a:gd name="T35" fmla="*/ 2147483646 h 243"/>
              <a:gd name="T36" fmla="*/ 2147483646 w 243"/>
              <a:gd name="T37" fmla="*/ 2147483646 h 243"/>
              <a:gd name="T38" fmla="*/ 0 w 243"/>
              <a:gd name="T39" fmla="*/ 2147483646 h 243"/>
              <a:gd name="T40" fmla="*/ 0 w 243"/>
              <a:gd name="T41" fmla="*/ 2147483646 h 243"/>
              <a:gd name="T42" fmla="*/ 0 w 243"/>
              <a:gd name="T43" fmla="*/ 2147483646 h 243"/>
              <a:gd name="T44" fmla="*/ 2147483646 w 243"/>
              <a:gd name="T45" fmla="*/ 2147483646 h 243"/>
              <a:gd name="T46" fmla="*/ 2147483646 w 243"/>
              <a:gd name="T47" fmla="*/ 2147483646 h 243"/>
              <a:gd name="T48" fmla="*/ 2147483646 w 243"/>
              <a:gd name="T49" fmla="*/ 2147483646 h 243"/>
              <a:gd name="T50" fmla="*/ 2147483646 w 243"/>
              <a:gd name="T51" fmla="*/ 2147483646 h 243"/>
              <a:gd name="T52" fmla="*/ 2147483646 w 243"/>
              <a:gd name="T53" fmla="*/ 2147483646 h 243"/>
              <a:gd name="T54" fmla="*/ 2147483646 w 243"/>
              <a:gd name="T55" fmla="*/ 2147483646 h 243"/>
              <a:gd name="T56" fmla="*/ 2147483646 w 243"/>
              <a:gd name="T57" fmla="*/ 2147483646 h 243"/>
              <a:gd name="T58" fmla="*/ 2147483646 w 243"/>
              <a:gd name="T59" fmla="*/ 0 h 243"/>
              <a:gd name="T60" fmla="*/ 2147483646 w 243"/>
              <a:gd name="T61" fmla="*/ 0 h 243"/>
              <a:gd name="T62" fmla="*/ 2147483646 w 243"/>
              <a:gd name="T63" fmla="*/ 0 h 243"/>
              <a:gd name="T64" fmla="*/ 2147483646 w 243"/>
              <a:gd name="T65" fmla="*/ 2147483646 h 243"/>
              <a:gd name="T66" fmla="*/ 2147483646 w 243"/>
              <a:gd name="T67" fmla="*/ 2147483646 h 243"/>
              <a:gd name="T68" fmla="*/ 2147483646 w 243"/>
              <a:gd name="T69" fmla="*/ 2147483646 h 243"/>
              <a:gd name="T70" fmla="*/ 2147483646 w 243"/>
              <a:gd name="T71" fmla="*/ 2147483646 h 243"/>
              <a:gd name="T72" fmla="*/ 2147483646 w 243"/>
              <a:gd name="T73" fmla="*/ 2147483646 h 243"/>
              <a:gd name="T74" fmla="*/ 2147483646 w 243"/>
              <a:gd name="T75" fmla="*/ 2147483646 h 243"/>
              <a:gd name="T76" fmla="*/ 2147483646 w 243"/>
              <a:gd name="T77" fmla="*/ 2147483646 h 243"/>
              <a:gd name="T78" fmla="*/ 2147483646 w 243"/>
              <a:gd name="T79" fmla="*/ 2147483646 h 243"/>
              <a:gd name="T80" fmla="*/ 2147483646 w 243"/>
              <a:gd name="T81" fmla="*/ 2147483646 h 243"/>
              <a:gd name="T82" fmla="*/ 2147483646 w 243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3"/>
              <a:gd name="T128" fmla="*/ 243 w 243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3">
                <a:moveTo>
                  <a:pt x="243" y="122"/>
                </a:moveTo>
                <a:lnTo>
                  <a:pt x="243" y="141"/>
                </a:lnTo>
                <a:lnTo>
                  <a:pt x="239" y="161"/>
                </a:lnTo>
                <a:lnTo>
                  <a:pt x="231" y="176"/>
                </a:lnTo>
                <a:lnTo>
                  <a:pt x="220" y="196"/>
                </a:lnTo>
                <a:lnTo>
                  <a:pt x="208" y="208"/>
                </a:lnTo>
                <a:lnTo>
                  <a:pt x="196" y="219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3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19"/>
                </a:lnTo>
                <a:lnTo>
                  <a:pt x="36" y="208"/>
                </a:lnTo>
                <a:lnTo>
                  <a:pt x="24" y="196"/>
                </a:lnTo>
                <a:lnTo>
                  <a:pt x="12" y="176"/>
                </a:lnTo>
                <a:lnTo>
                  <a:pt x="4" y="161"/>
                </a:lnTo>
                <a:lnTo>
                  <a:pt x="0" y="141"/>
                </a:lnTo>
                <a:lnTo>
                  <a:pt x="0" y="122"/>
                </a:lnTo>
                <a:lnTo>
                  <a:pt x="0" y="102"/>
                </a:lnTo>
                <a:lnTo>
                  <a:pt x="4" y="82"/>
                </a:lnTo>
                <a:lnTo>
                  <a:pt x="12" y="67"/>
                </a:lnTo>
                <a:lnTo>
                  <a:pt x="24" y="51"/>
                </a:lnTo>
                <a:lnTo>
                  <a:pt x="36" y="35"/>
                </a:lnTo>
                <a:lnTo>
                  <a:pt x="51" y="24"/>
                </a:lnTo>
                <a:lnTo>
                  <a:pt x="67" y="12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2"/>
                </a:lnTo>
                <a:lnTo>
                  <a:pt x="196" y="24"/>
                </a:lnTo>
                <a:lnTo>
                  <a:pt x="208" y="35"/>
                </a:lnTo>
                <a:lnTo>
                  <a:pt x="220" y="51"/>
                </a:lnTo>
                <a:lnTo>
                  <a:pt x="231" y="67"/>
                </a:lnTo>
                <a:lnTo>
                  <a:pt x="239" y="82"/>
                </a:lnTo>
                <a:lnTo>
                  <a:pt x="243" y="102"/>
                </a:lnTo>
                <a:lnTo>
                  <a:pt x="243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Freeform 12">
            <a:extLst>
              <a:ext uri="{FF2B5EF4-FFF2-40B4-BE49-F238E27FC236}">
                <a16:creationId xmlns:a16="http://schemas.microsoft.com/office/drawing/2014/main" id="{F3E10233-7103-672B-DFCC-237AD46ADB5D}"/>
              </a:ext>
            </a:extLst>
          </p:cNvPr>
          <p:cNvSpPr>
            <a:spLocks/>
          </p:cNvSpPr>
          <p:nvPr/>
        </p:nvSpPr>
        <p:spPr bwMode="auto">
          <a:xfrm>
            <a:off x="2138363" y="5126038"/>
            <a:ext cx="385762" cy="385762"/>
          </a:xfrm>
          <a:custGeom>
            <a:avLst/>
            <a:gdLst>
              <a:gd name="T0" fmla="*/ 2147483646 w 243"/>
              <a:gd name="T1" fmla="*/ 2147483646 h 243"/>
              <a:gd name="T2" fmla="*/ 2147483646 w 243"/>
              <a:gd name="T3" fmla="*/ 2147483646 h 243"/>
              <a:gd name="T4" fmla="*/ 2147483646 w 243"/>
              <a:gd name="T5" fmla="*/ 2147483646 h 243"/>
              <a:gd name="T6" fmla="*/ 2147483646 w 243"/>
              <a:gd name="T7" fmla="*/ 2147483646 h 243"/>
              <a:gd name="T8" fmla="*/ 2147483646 w 243"/>
              <a:gd name="T9" fmla="*/ 2147483646 h 243"/>
              <a:gd name="T10" fmla="*/ 2147483646 w 243"/>
              <a:gd name="T11" fmla="*/ 2147483646 h 243"/>
              <a:gd name="T12" fmla="*/ 2147483646 w 243"/>
              <a:gd name="T13" fmla="*/ 2147483646 h 243"/>
              <a:gd name="T14" fmla="*/ 2147483646 w 243"/>
              <a:gd name="T15" fmla="*/ 2147483646 h 243"/>
              <a:gd name="T16" fmla="*/ 2147483646 w 243"/>
              <a:gd name="T17" fmla="*/ 2147483646 h 243"/>
              <a:gd name="T18" fmla="*/ 2147483646 w 243"/>
              <a:gd name="T19" fmla="*/ 2147483646 h 243"/>
              <a:gd name="T20" fmla="*/ 2147483646 w 243"/>
              <a:gd name="T21" fmla="*/ 2147483646 h 243"/>
              <a:gd name="T22" fmla="*/ 2147483646 w 243"/>
              <a:gd name="T23" fmla="*/ 2147483646 h 243"/>
              <a:gd name="T24" fmla="*/ 2147483646 w 243"/>
              <a:gd name="T25" fmla="*/ 2147483646 h 243"/>
              <a:gd name="T26" fmla="*/ 2147483646 w 243"/>
              <a:gd name="T27" fmla="*/ 2147483646 h 243"/>
              <a:gd name="T28" fmla="*/ 2147483646 w 243"/>
              <a:gd name="T29" fmla="*/ 2147483646 h 243"/>
              <a:gd name="T30" fmla="*/ 2147483646 w 243"/>
              <a:gd name="T31" fmla="*/ 2147483646 h 243"/>
              <a:gd name="T32" fmla="*/ 2147483646 w 243"/>
              <a:gd name="T33" fmla="*/ 2147483646 h 243"/>
              <a:gd name="T34" fmla="*/ 2147483646 w 243"/>
              <a:gd name="T35" fmla="*/ 2147483646 h 243"/>
              <a:gd name="T36" fmla="*/ 2147483646 w 243"/>
              <a:gd name="T37" fmla="*/ 2147483646 h 243"/>
              <a:gd name="T38" fmla="*/ 0 w 243"/>
              <a:gd name="T39" fmla="*/ 2147483646 h 243"/>
              <a:gd name="T40" fmla="*/ 0 w 243"/>
              <a:gd name="T41" fmla="*/ 2147483646 h 243"/>
              <a:gd name="T42" fmla="*/ 0 w 243"/>
              <a:gd name="T43" fmla="*/ 2147483646 h 243"/>
              <a:gd name="T44" fmla="*/ 2147483646 w 243"/>
              <a:gd name="T45" fmla="*/ 2147483646 h 243"/>
              <a:gd name="T46" fmla="*/ 2147483646 w 243"/>
              <a:gd name="T47" fmla="*/ 2147483646 h 243"/>
              <a:gd name="T48" fmla="*/ 2147483646 w 243"/>
              <a:gd name="T49" fmla="*/ 2147483646 h 243"/>
              <a:gd name="T50" fmla="*/ 2147483646 w 243"/>
              <a:gd name="T51" fmla="*/ 2147483646 h 243"/>
              <a:gd name="T52" fmla="*/ 2147483646 w 243"/>
              <a:gd name="T53" fmla="*/ 2147483646 h 243"/>
              <a:gd name="T54" fmla="*/ 2147483646 w 243"/>
              <a:gd name="T55" fmla="*/ 2147483646 h 243"/>
              <a:gd name="T56" fmla="*/ 2147483646 w 243"/>
              <a:gd name="T57" fmla="*/ 2147483646 h 243"/>
              <a:gd name="T58" fmla="*/ 2147483646 w 243"/>
              <a:gd name="T59" fmla="*/ 0 h 243"/>
              <a:gd name="T60" fmla="*/ 2147483646 w 243"/>
              <a:gd name="T61" fmla="*/ 0 h 243"/>
              <a:gd name="T62" fmla="*/ 2147483646 w 243"/>
              <a:gd name="T63" fmla="*/ 0 h 243"/>
              <a:gd name="T64" fmla="*/ 2147483646 w 243"/>
              <a:gd name="T65" fmla="*/ 2147483646 h 243"/>
              <a:gd name="T66" fmla="*/ 2147483646 w 243"/>
              <a:gd name="T67" fmla="*/ 2147483646 h 243"/>
              <a:gd name="T68" fmla="*/ 2147483646 w 243"/>
              <a:gd name="T69" fmla="*/ 2147483646 h 243"/>
              <a:gd name="T70" fmla="*/ 2147483646 w 243"/>
              <a:gd name="T71" fmla="*/ 2147483646 h 243"/>
              <a:gd name="T72" fmla="*/ 2147483646 w 243"/>
              <a:gd name="T73" fmla="*/ 2147483646 h 243"/>
              <a:gd name="T74" fmla="*/ 2147483646 w 243"/>
              <a:gd name="T75" fmla="*/ 2147483646 h 243"/>
              <a:gd name="T76" fmla="*/ 2147483646 w 243"/>
              <a:gd name="T77" fmla="*/ 2147483646 h 243"/>
              <a:gd name="T78" fmla="*/ 2147483646 w 243"/>
              <a:gd name="T79" fmla="*/ 2147483646 h 243"/>
              <a:gd name="T80" fmla="*/ 2147483646 w 243"/>
              <a:gd name="T81" fmla="*/ 2147483646 h 243"/>
              <a:gd name="T82" fmla="*/ 2147483646 w 243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3"/>
              <a:gd name="T128" fmla="*/ 243 w 243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3">
                <a:moveTo>
                  <a:pt x="243" y="122"/>
                </a:moveTo>
                <a:lnTo>
                  <a:pt x="243" y="141"/>
                </a:lnTo>
                <a:lnTo>
                  <a:pt x="239" y="161"/>
                </a:lnTo>
                <a:lnTo>
                  <a:pt x="231" y="176"/>
                </a:lnTo>
                <a:lnTo>
                  <a:pt x="220" y="196"/>
                </a:lnTo>
                <a:lnTo>
                  <a:pt x="208" y="208"/>
                </a:lnTo>
                <a:lnTo>
                  <a:pt x="196" y="219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3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19"/>
                </a:lnTo>
                <a:lnTo>
                  <a:pt x="36" y="208"/>
                </a:lnTo>
                <a:lnTo>
                  <a:pt x="24" y="196"/>
                </a:lnTo>
                <a:lnTo>
                  <a:pt x="12" y="176"/>
                </a:lnTo>
                <a:lnTo>
                  <a:pt x="4" y="161"/>
                </a:lnTo>
                <a:lnTo>
                  <a:pt x="0" y="141"/>
                </a:lnTo>
                <a:lnTo>
                  <a:pt x="0" y="122"/>
                </a:lnTo>
                <a:lnTo>
                  <a:pt x="0" y="102"/>
                </a:lnTo>
                <a:lnTo>
                  <a:pt x="4" y="82"/>
                </a:lnTo>
                <a:lnTo>
                  <a:pt x="12" y="67"/>
                </a:lnTo>
                <a:lnTo>
                  <a:pt x="24" y="51"/>
                </a:lnTo>
                <a:lnTo>
                  <a:pt x="36" y="35"/>
                </a:lnTo>
                <a:lnTo>
                  <a:pt x="51" y="24"/>
                </a:lnTo>
                <a:lnTo>
                  <a:pt x="67" y="12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2"/>
                </a:lnTo>
                <a:lnTo>
                  <a:pt x="196" y="24"/>
                </a:lnTo>
                <a:lnTo>
                  <a:pt x="208" y="35"/>
                </a:lnTo>
                <a:lnTo>
                  <a:pt x="220" y="51"/>
                </a:lnTo>
                <a:lnTo>
                  <a:pt x="231" y="67"/>
                </a:lnTo>
                <a:lnTo>
                  <a:pt x="239" y="82"/>
                </a:lnTo>
                <a:lnTo>
                  <a:pt x="243" y="102"/>
                </a:lnTo>
                <a:lnTo>
                  <a:pt x="243" y="1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Freeform 13">
            <a:extLst>
              <a:ext uri="{FF2B5EF4-FFF2-40B4-BE49-F238E27FC236}">
                <a16:creationId xmlns:a16="http://schemas.microsoft.com/office/drawing/2014/main" id="{E95C50A4-6638-D7A4-E926-7A655639892A}"/>
              </a:ext>
            </a:extLst>
          </p:cNvPr>
          <p:cNvSpPr>
            <a:spLocks/>
          </p:cNvSpPr>
          <p:nvPr/>
        </p:nvSpPr>
        <p:spPr bwMode="auto">
          <a:xfrm>
            <a:off x="2990850" y="5126038"/>
            <a:ext cx="390525" cy="385762"/>
          </a:xfrm>
          <a:custGeom>
            <a:avLst/>
            <a:gdLst>
              <a:gd name="T0" fmla="*/ 2147483646 w 246"/>
              <a:gd name="T1" fmla="*/ 2147483646 h 243"/>
              <a:gd name="T2" fmla="*/ 2147483646 w 246"/>
              <a:gd name="T3" fmla="*/ 2147483646 h 243"/>
              <a:gd name="T4" fmla="*/ 2147483646 w 246"/>
              <a:gd name="T5" fmla="*/ 2147483646 h 243"/>
              <a:gd name="T6" fmla="*/ 2147483646 w 246"/>
              <a:gd name="T7" fmla="*/ 2147483646 h 243"/>
              <a:gd name="T8" fmla="*/ 2147483646 w 246"/>
              <a:gd name="T9" fmla="*/ 2147483646 h 243"/>
              <a:gd name="T10" fmla="*/ 2147483646 w 246"/>
              <a:gd name="T11" fmla="*/ 2147483646 h 243"/>
              <a:gd name="T12" fmla="*/ 2147483646 w 246"/>
              <a:gd name="T13" fmla="*/ 2147483646 h 243"/>
              <a:gd name="T14" fmla="*/ 2147483646 w 246"/>
              <a:gd name="T15" fmla="*/ 2147483646 h 243"/>
              <a:gd name="T16" fmla="*/ 2147483646 w 246"/>
              <a:gd name="T17" fmla="*/ 2147483646 h 243"/>
              <a:gd name="T18" fmla="*/ 2147483646 w 246"/>
              <a:gd name="T19" fmla="*/ 2147483646 h 243"/>
              <a:gd name="T20" fmla="*/ 2147483646 w 246"/>
              <a:gd name="T21" fmla="*/ 2147483646 h 243"/>
              <a:gd name="T22" fmla="*/ 2147483646 w 246"/>
              <a:gd name="T23" fmla="*/ 2147483646 h 243"/>
              <a:gd name="T24" fmla="*/ 2147483646 w 246"/>
              <a:gd name="T25" fmla="*/ 2147483646 h 243"/>
              <a:gd name="T26" fmla="*/ 2147483646 w 246"/>
              <a:gd name="T27" fmla="*/ 2147483646 h 243"/>
              <a:gd name="T28" fmla="*/ 2147483646 w 246"/>
              <a:gd name="T29" fmla="*/ 2147483646 h 243"/>
              <a:gd name="T30" fmla="*/ 2147483646 w 246"/>
              <a:gd name="T31" fmla="*/ 2147483646 h 243"/>
              <a:gd name="T32" fmla="*/ 2147483646 w 246"/>
              <a:gd name="T33" fmla="*/ 2147483646 h 243"/>
              <a:gd name="T34" fmla="*/ 2147483646 w 246"/>
              <a:gd name="T35" fmla="*/ 2147483646 h 243"/>
              <a:gd name="T36" fmla="*/ 2147483646 w 246"/>
              <a:gd name="T37" fmla="*/ 2147483646 h 243"/>
              <a:gd name="T38" fmla="*/ 2147483646 w 246"/>
              <a:gd name="T39" fmla="*/ 2147483646 h 243"/>
              <a:gd name="T40" fmla="*/ 0 w 246"/>
              <a:gd name="T41" fmla="*/ 2147483646 h 243"/>
              <a:gd name="T42" fmla="*/ 2147483646 w 246"/>
              <a:gd name="T43" fmla="*/ 2147483646 h 243"/>
              <a:gd name="T44" fmla="*/ 2147483646 w 246"/>
              <a:gd name="T45" fmla="*/ 2147483646 h 243"/>
              <a:gd name="T46" fmla="*/ 2147483646 w 246"/>
              <a:gd name="T47" fmla="*/ 2147483646 h 243"/>
              <a:gd name="T48" fmla="*/ 2147483646 w 246"/>
              <a:gd name="T49" fmla="*/ 2147483646 h 243"/>
              <a:gd name="T50" fmla="*/ 2147483646 w 246"/>
              <a:gd name="T51" fmla="*/ 2147483646 h 243"/>
              <a:gd name="T52" fmla="*/ 2147483646 w 246"/>
              <a:gd name="T53" fmla="*/ 2147483646 h 243"/>
              <a:gd name="T54" fmla="*/ 2147483646 w 246"/>
              <a:gd name="T55" fmla="*/ 2147483646 h 243"/>
              <a:gd name="T56" fmla="*/ 2147483646 w 246"/>
              <a:gd name="T57" fmla="*/ 2147483646 h 243"/>
              <a:gd name="T58" fmla="*/ 2147483646 w 246"/>
              <a:gd name="T59" fmla="*/ 0 h 243"/>
              <a:gd name="T60" fmla="*/ 2147483646 w 246"/>
              <a:gd name="T61" fmla="*/ 0 h 243"/>
              <a:gd name="T62" fmla="*/ 2147483646 w 246"/>
              <a:gd name="T63" fmla="*/ 0 h 243"/>
              <a:gd name="T64" fmla="*/ 2147483646 w 246"/>
              <a:gd name="T65" fmla="*/ 2147483646 h 243"/>
              <a:gd name="T66" fmla="*/ 2147483646 w 246"/>
              <a:gd name="T67" fmla="*/ 2147483646 h 243"/>
              <a:gd name="T68" fmla="*/ 2147483646 w 246"/>
              <a:gd name="T69" fmla="*/ 2147483646 h 243"/>
              <a:gd name="T70" fmla="*/ 2147483646 w 246"/>
              <a:gd name="T71" fmla="*/ 2147483646 h 243"/>
              <a:gd name="T72" fmla="*/ 2147483646 w 246"/>
              <a:gd name="T73" fmla="*/ 2147483646 h 243"/>
              <a:gd name="T74" fmla="*/ 2147483646 w 246"/>
              <a:gd name="T75" fmla="*/ 2147483646 h 243"/>
              <a:gd name="T76" fmla="*/ 2147483646 w 246"/>
              <a:gd name="T77" fmla="*/ 2147483646 h 243"/>
              <a:gd name="T78" fmla="*/ 2147483646 w 246"/>
              <a:gd name="T79" fmla="*/ 2147483646 h 243"/>
              <a:gd name="T80" fmla="*/ 2147483646 w 246"/>
              <a:gd name="T81" fmla="*/ 2147483646 h 243"/>
              <a:gd name="T82" fmla="*/ 2147483646 w 246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3"/>
              <a:gd name="T128" fmla="*/ 246 w 246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3">
                <a:moveTo>
                  <a:pt x="246" y="122"/>
                </a:moveTo>
                <a:lnTo>
                  <a:pt x="242" y="141"/>
                </a:lnTo>
                <a:lnTo>
                  <a:pt x="238" y="161"/>
                </a:lnTo>
                <a:lnTo>
                  <a:pt x="231" y="176"/>
                </a:lnTo>
                <a:lnTo>
                  <a:pt x="223" y="196"/>
                </a:lnTo>
                <a:lnTo>
                  <a:pt x="211" y="208"/>
                </a:lnTo>
                <a:lnTo>
                  <a:pt x="195" y="219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3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1" y="219"/>
                </a:lnTo>
                <a:lnTo>
                  <a:pt x="39" y="208"/>
                </a:lnTo>
                <a:lnTo>
                  <a:pt x="23" y="196"/>
                </a:lnTo>
                <a:lnTo>
                  <a:pt x="15" y="176"/>
                </a:lnTo>
                <a:lnTo>
                  <a:pt x="7" y="161"/>
                </a:lnTo>
                <a:lnTo>
                  <a:pt x="4" y="141"/>
                </a:lnTo>
                <a:lnTo>
                  <a:pt x="0" y="122"/>
                </a:lnTo>
                <a:lnTo>
                  <a:pt x="4" y="102"/>
                </a:lnTo>
                <a:lnTo>
                  <a:pt x="7" y="82"/>
                </a:lnTo>
                <a:lnTo>
                  <a:pt x="15" y="67"/>
                </a:lnTo>
                <a:lnTo>
                  <a:pt x="23" y="51"/>
                </a:lnTo>
                <a:lnTo>
                  <a:pt x="39" y="35"/>
                </a:lnTo>
                <a:lnTo>
                  <a:pt x="51" y="24"/>
                </a:lnTo>
                <a:lnTo>
                  <a:pt x="66" y="12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2"/>
                </a:lnTo>
                <a:lnTo>
                  <a:pt x="195" y="24"/>
                </a:lnTo>
                <a:lnTo>
                  <a:pt x="211" y="35"/>
                </a:lnTo>
                <a:lnTo>
                  <a:pt x="223" y="51"/>
                </a:lnTo>
                <a:lnTo>
                  <a:pt x="231" y="67"/>
                </a:lnTo>
                <a:lnTo>
                  <a:pt x="238" y="82"/>
                </a:lnTo>
                <a:lnTo>
                  <a:pt x="242" y="102"/>
                </a:lnTo>
                <a:lnTo>
                  <a:pt x="246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Freeform 14">
            <a:extLst>
              <a:ext uri="{FF2B5EF4-FFF2-40B4-BE49-F238E27FC236}">
                <a16:creationId xmlns:a16="http://schemas.microsoft.com/office/drawing/2014/main" id="{EEF270DD-2F74-97C7-F507-8934E9A3771A}"/>
              </a:ext>
            </a:extLst>
          </p:cNvPr>
          <p:cNvSpPr>
            <a:spLocks/>
          </p:cNvSpPr>
          <p:nvPr/>
        </p:nvSpPr>
        <p:spPr bwMode="auto">
          <a:xfrm>
            <a:off x="2990850" y="5126038"/>
            <a:ext cx="390525" cy="385762"/>
          </a:xfrm>
          <a:custGeom>
            <a:avLst/>
            <a:gdLst>
              <a:gd name="T0" fmla="*/ 2147483646 w 246"/>
              <a:gd name="T1" fmla="*/ 2147483646 h 243"/>
              <a:gd name="T2" fmla="*/ 2147483646 w 246"/>
              <a:gd name="T3" fmla="*/ 2147483646 h 243"/>
              <a:gd name="T4" fmla="*/ 2147483646 w 246"/>
              <a:gd name="T5" fmla="*/ 2147483646 h 243"/>
              <a:gd name="T6" fmla="*/ 2147483646 w 246"/>
              <a:gd name="T7" fmla="*/ 2147483646 h 243"/>
              <a:gd name="T8" fmla="*/ 2147483646 w 246"/>
              <a:gd name="T9" fmla="*/ 2147483646 h 243"/>
              <a:gd name="T10" fmla="*/ 2147483646 w 246"/>
              <a:gd name="T11" fmla="*/ 2147483646 h 243"/>
              <a:gd name="T12" fmla="*/ 2147483646 w 246"/>
              <a:gd name="T13" fmla="*/ 2147483646 h 243"/>
              <a:gd name="T14" fmla="*/ 2147483646 w 246"/>
              <a:gd name="T15" fmla="*/ 2147483646 h 243"/>
              <a:gd name="T16" fmla="*/ 2147483646 w 246"/>
              <a:gd name="T17" fmla="*/ 2147483646 h 243"/>
              <a:gd name="T18" fmla="*/ 2147483646 w 246"/>
              <a:gd name="T19" fmla="*/ 2147483646 h 243"/>
              <a:gd name="T20" fmla="*/ 2147483646 w 246"/>
              <a:gd name="T21" fmla="*/ 2147483646 h 243"/>
              <a:gd name="T22" fmla="*/ 2147483646 w 246"/>
              <a:gd name="T23" fmla="*/ 2147483646 h 243"/>
              <a:gd name="T24" fmla="*/ 2147483646 w 246"/>
              <a:gd name="T25" fmla="*/ 2147483646 h 243"/>
              <a:gd name="T26" fmla="*/ 2147483646 w 246"/>
              <a:gd name="T27" fmla="*/ 2147483646 h 243"/>
              <a:gd name="T28" fmla="*/ 2147483646 w 246"/>
              <a:gd name="T29" fmla="*/ 2147483646 h 243"/>
              <a:gd name="T30" fmla="*/ 2147483646 w 246"/>
              <a:gd name="T31" fmla="*/ 2147483646 h 243"/>
              <a:gd name="T32" fmla="*/ 2147483646 w 246"/>
              <a:gd name="T33" fmla="*/ 2147483646 h 243"/>
              <a:gd name="T34" fmla="*/ 2147483646 w 246"/>
              <a:gd name="T35" fmla="*/ 2147483646 h 243"/>
              <a:gd name="T36" fmla="*/ 2147483646 w 246"/>
              <a:gd name="T37" fmla="*/ 2147483646 h 243"/>
              <a:gd name="T38" fmla="*/ 2147483646 w 246"/>
              <a:gd name="T39" fmla="*/ 2147483646 h 243"/>
              <a:gd name="T40" fmla="*/ 0 w 246"/>
              <a:gd name="T41" fmla="*/ 2147483646 h 243"/>
              <a:gd name="T42" fmla="*/ 2147483646 w 246"/>
              <a:gd name="T43" fmla="*/ 2147483646 h 243"/>
              <a:gd name="T44" fmla="*/ 2147483646 w 246"/>
              <a:gd name="T45" fmla="*/ 2147483646 h 243"/>
              <a:gd name="T46" fmla="*/ 2147483646 w 246"/>
              <a:gd name="T47" fmla="*/ 2147483646 h 243"/>
              <a:gd name="T48" fmla="*/ 2147483646 w 246"/>
              <a:gd name="T49" fmla="*/ 2147483646 h 243"/>
              <a:gd name="T50" fmla="*/ 2147483646 w 246"/>
              <a:gd name="T51" fmla="*/ 2147483646 h 243"/>
              <a:gd name="T52" fmla="*/ 2147483646 w 246"/>
              <a:gd name="T53" fmla="*/ 2147483646 h 243"/>
              <a:gd name="T54" fmla="*/ 2147483646 w 246"/>
              <a:gd name="T55" fmla="*/ 2147483646 h 243"/>
              <a:gd name="T56" fmla="*/ 2147483646 w 246"/>
              <a:gd name="T57" fmla="*/ 2147483646 h 243"/>
              <a:gd name="T58" fmla="*/ 2147483646 w 246"/>
              <a:gd name="T59" fmla="*/ 0 h 243"/>
              <a:gd name="T60" fmla="*/ 2147483646 w 246"/>
              <a:gd name="T61" fmla="*/ 0 h 243"/>
              <a:gd name="T62" fmla="*/ 2147483646 w 246"/>
              <a:gd name="T63" fmla="*/ 0 h 243"/>
              <a:gd name="T64" fmla="*/ 2147483646 w 246"/>
              <a:gd name="T65" fmla="*/ 2147483646 h 243"/>
              <a:gd name="T66" fmla="*/ 2147483646 w 246"/>
              <a:gd name="T67" fmla="*/ 2147483646 h 243"/>
              <a:gd name="T68" fmla="*/ 2147483646 w 246"/>
              <a:gd name="T69" fmla="*/ 2147483646 h 243"/>
              <a:gd name="T70" fmla="*/ 2147483646 w 246"/>
              <a:gd name="T71" fmla="*/ 2147483646 h 243"/>
              <a:gd name="T72" fmla="*/ 2147483646 w 246"/>
              <a:gd name="T73" fmla="*/ 2147483646 h 243"/>
              <a:gd name="T74" fmla="*/ 2147483646 w 246"/>
              <a:gd name="T75" fmla="*/ 2147483646 h 243"/>
              <a:gd name="T76" fmla="*/ 2147483646 w 246"/>
              <a:gd name="T77" fmla="*/ 2147483646 h 243"/>
              <a:gd name="T78" fmla="*/ 2147483646 w 246"/>
              <a:gd name="T79" fmla="*/ 2147483646 h 243"/>
              <a:gd name="T80" fmla="*/ 2147483646 w 246"/>
              <a:gd name="T81" fmla="*/ 2147483646 h 243"/>
              <a:gd name="T82" fmla="*/ 2147483646 w 246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3"/>
              <a:gd name="T128" fmla="*/ 246 w 246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3">
                <a:moveTo>
                  <a:pt x="246" y="122"/>
                </a:moveTo>
                <a:lnTo>
                  <a:pt x="242" y="141"/>
                </a:lnTo>
                <a:lnTo>
                  <a:pt x="238" y="161"/>
                </a:lnTo>
                <a:lnTo>
                  <a:pt x="231" y="176"/>
                </a:lnTo>
                <a:lnTo>
                  <a:pt x="223" y="196"/>
                </a:lnTo>
                <a:lnTo>
                  <a:pt x="211" y="208"/>
                </a:lnTo>
                <a:lnTo>
                  <a:pt x="195" y="219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3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1" y="219"/>
                </a:lnTo>
                <a:lnTo>
                  <a:pt x="39" y="208"/>
                </a:lnTo>
                <a:lnTo>
                  <a:pt x="23" y="196"/>
                </a:lnTo>
                <a:lnTo>
                  <a:pt x="15" y="176"/>
                </a:lnTo>
                <a:lnTo>
                  <a:pt x="7" y="161"/>
                </a:lnTo>
                <a:lnTo>
                  <a:pt x="4" y="141"/>
                </a:lnTo>
                <a:lnTo>
                  <a:pt x="0" y="122"/>
                </a:lnTo>
                <a:lnTo>
                  <a:pt x="4" y="102"/>
                </a:lnTo>
                <a:lnTo>
                  <a:pt x="7" y="82"/>
                </a:lnTo>
                <a:lnTo>
                  <a:pt x="15" y="67"/>
                </a:lnTo>
                <a:lnTo>
                  <a:pt x="23" y="51"/>
                </a:lnTo>
                <a:lnTo>
                  <a:pt x="39" y="35"/>
                </a:lnTo>
                <a:lnTo>
                  <a:pt x="51" y="24"/>
                </a:lnTo>
                <a:lnTo>
                  <a:pt x="66" y="12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2"/>
                </a:lnTo>
                <a:lnTo>
                  <a:pt x="195" y="24"/>
                </a:lnTo>
                <a:lnTo>
                  <a:pt x="211" y="35"/>
                </a:lnTo>
                <a:lnTo>
                  <a:pt x="223" y="51"/>
                </a:lnTo>
                <a:lnTo>
                  <a:pt x="231" y="67"/>
                </a:lnTo>
                <a:lnTo>
                  <a:pt x="238" y="82"/>
                </a:lnTo>
                <a:lnTo>
                  <a:pt x="242" y="102"/>
                </a:lnTo>
                <a:lnTo>
                  <a:pt x="246" y="1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Freeform 15">
            <a:extLst>
              <a:ext uri="{FF2B5EF4-FFF2-40B4-BE49-F238E27FC236}">
                <a16:creationId xmlns:a16="http://schemas.microsoft.com/office/drawing/2014/main" id="{E3EEB89A-B2DD-F63F-8FE1-6EDF6CB0A314}"/>
              </a:ext>
            </a:extLst>
          </p:cNvPr>
          <p:cNvSpPr>
            <a:spLocks/>
          </p:cNvSpPr>
          <p:nvPr/>
        </p:nvSpPr>
        <p:spPr bwMode="auto">
          <a:xfrm>
            <a:off x="2138363" y="5976938"/>
            <a:ext cx="385762" cy="392112"/>
          </a:xfrm>
          <a:custGeom>
            <a:avLst/>
            <a:gdLst>
              <a:gd name="T0" fmla="*/ 2147483646 w 243"/>
              <a:gd name="T1" fmla="*/ 2147483646 h 247"/>
              <a:gd name="T2" fmla="*/ 2147483646 w 243"/>
              <a:gd name="T3" fmla="*/ 2147483646 h 247"/>
              <a:gd name="T4" fmla="*/ 2147483646 w 243"/>
              <a:gd name="T5" fmla="*/ 2147483646 h 247"/>
              <a:gd name="T6" fmla="*/ 2147483646 w 243"/>
              <a:gd name="T7" fmla="*/ 2147483646 h 247"/>
              <a:gd name="T8" fmla="*/ 2147483646 w 243"/>
              <a:gd name="T9" fmla="*/ 2147483646 h 247"/>
              <a:gd name="T10" fmla="*/ 2147483646 w 243"/>
              <a:gd name="T11" fmla="*/ 2147483646 h 247"/>
              <a:gd name="T12" fmla="*/ 2147483646 w 243"/>
              <a:gd name="T13" fmla="*/ 2147483646 h 247"/>
              <a:gd name="T14" fmla="*/ 2147483646 w 243"/>
              <a:gd name="T15" fmla="*/ 2147483646 h 247"/>
              <a:gd name="T16" fmla="*/ 2147483646 w 243"/>
              <a:gd name="T17" fmla="*/ 2147483646 h 247"/>
              <a:gd name="T18" fmla="*/ 2147483646 w 243"/>
              <a:gd name="T19" fmla="*/ 2147483646 h 247"/>
              <a:gd name="T20" fmla="*/ 2147483646 w 243"/>
              <a:gd name="T21" fmla="*/ 2147483646 h 247"/>
              <a:gd name="T22" fmla="*/ 2147483646 w 243"/>
              <a:gd name="T23" fmla="*/ 2147483646 h 247"/>
              <a:gd name="T24" fmla="*/ 2147483646 w 243"/>
              <a:gd name="T25" fmla="*/ 2147483646 h 247"/>
              <a:gd name="T26" fmla="*/ 2147483646 w 243"/>
              <a:gd name="T27" fmla="*/ 2147483646 h 247"/>
              <a:gd name="T28" fmla="*/ 2147483646 w 243"/>
              <a:gd name="T29" fmla="*/ 2147483646 h 247"/>
              <a:gd name="T30" fmla="*/ 2147483646 w 243"/>
              <a:gd name="T31" fmla="*/ 2147483646 h 247"/>
              <a:gd name="T32" fmla="*/ 2147483646 w 243"/>
              <a:gd name="T33" fmla="*/ 2147483646 h 247"/>
              <a:gd name="T34" fmla="*/ 2147483646 w 243"/>
              <a:gd name="T35" fmla="*/ 2147483646 h 247"/>
              <a:gd name="T36" fmla="*/ 2147483646 w 243"/>
              <a:gd name="T37" fmla="*/ 2147483646 h 247"/>
              <a:gd name="T38" fmla="*/ 0 w 243"/>
              <a:gd name="T39" fmla="*/ 2147483646 h 247"/>
              <a:gd name="T40" fmla="*/ 0 w 243"/>
              <a:gd name="T41" fmla="*/ 2147483646 h 247"/>
              <a:gd name="T42" fmla="*/ 0 w 243"/>
              <a:gd name="T43" fmla="*/ 2147483646 h 247"/>
              <a:gd name="T44" fmla="*/ 2147483646 w 243"/>
              <a:gd name="T45" fmla="*/ 2147483646 h 247"/>
              <a:gd name="T46" fmla="*/ 2147483646 w 243"/>
              <a:gd name="T47" fmla="*/ 2147483646 h 247"/>
              <a:gd name="T48" fmla="*/ 2147483646 w 243"/>
              <a:gd name="T49" fmla="*/ 2147483646 h 247"/>
              <a:gd name="T50" fmla="*/ 2147483646 w 243"/>
              <a:gd name="T51" fmla="*/ 2147483646 h 247"/>
              <a:gd name="T52" fmla="*/ 2147483646 w 243"/>
              <a:gd name="T53" fmla="*/ 2147483646 h 247"/>
              <a:gd name="T54" fmla="*/ 2147483646 w 243"/>
              <a:gd name="T55" fmla="*/ 2147483646 h 247"/>
              <a:gd name="T56" fmla="*/ 2147483646 w 243"/>
              <a:gd name="T57" fmla="*/ 2147483646 h 247"/>
              <a:gd name="T58" fmla="*/ 2147483646 w 243"/>
              <a:gd name="T59" fmla="*/ 2147483646 h 247"/>
              <a:gd name="T60" fmla="*/ 2147483646 w 243"/>
              <a:gd name="T61" fmla="*/ 0 h 247"/>
              <a:gd name="T62" fmla="*/ 2147483646 w 243"/>
              <a:gd name="T63" fmla="*/ 2147483646 h 247"/>
              <a:gd name="T64" fmla="*/ 2147483646 w 243"/>
              <a:gd name="T65" fmla="*/ 2147483646 h 247"/>
              <a:gd name="T66" fmla="*/ 2147483646 w 243"/>
              <a:gd name="T67" fmla="*/ 2147483646 h 247"/>
              <a:gd name="T68" fmla="*/ 2147483646 w 243"/>
              <a:gd name="T69" fmla="*/ 2147483646 h 247"/>
              <a:gd name="T70" fmla="*/ 2147483646 w 243"/>
              <a:gd name="T71" fmla="*/ 2147483646 h 247"/>
              <a:gd name="T72" fmla="*/ 2147483646 w 243"/>
              <a:gd name="T73" fmla="*/ 2147483646 h 247"/>
              <a:gd name="T74" fmla="*/ 2147483646 w 243"/>
              <a:gd name="T75" fmla="*/ 2147483646 h 247"/>
              <a:gd name="T76" fmla="*/ 2147483646 w 243"/>
              <a:gd name="T77" fmla="*/ 2147483646 h 247"/>
              <a:gd name="T78" fmla="*/ 2147483646 w 243"/>
              <a:gd name="T79" fmla="*/ 2147483646 h 247"/>
              <a:gd name="T80" fmla="*/ 2147483646 w 243"/>
              <a:gd name="T81" fmla="*/ 2147483646 h 247"/>
              <a:gd name="T82" fmla="*/ 2147483646 w 243"/>
              <a:gd name="T83" fmla="*/ 2147483646 h 247"/>
              <a:gd name="T84" fmla="*/ 2147483646 w 243"/>
              <a:gd name="T85" fmla="*/ 2147483646 h 24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3"/>
              <a:gd name="T130" fmla="*/ 0 h 247"/>
              <a:gd name="T131" fmla="*/ 243 w 243"/>
              <a:gd name="T132" fmla="*/ 247 h 24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3" h="247">
                <a:moveTo>
                  <a:pt x="243" y="122"/>
                </a:moveTo>
                <a:lnTo>
                  <a:pt x="243" y="145"/>
                </a:lnTo>
                <a:lnTo>
                  <a:pt x="239" y="161"/>
                </a:lnTo>
                <a:lnTo>
                  <a:pt x="231" y="180"/>
                </a:lnTo>
                <a:lnTo>
                  <a:pt x="220" y="196"/>
                </a:lnTo>
                <a:lnTo>
                  <a:pt x="208" y="212"/>
                </a:lnTo>
                <a:lnTo>
                  <a:pt x="196" y="224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7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24"/>
                </a:lnTo>
                <a:lnTo>
                  <a:pt x="36" y="212"/>
                </a:lnTo>
                <a:lnTo>
                  <a:pt x="24" y="196"/>
                </a:lnTo>
                <a:lnTo>
                  <a:pt x="12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2" y="67"/>
                </a:lnTo>
                <a:lnTo>
                  <a:pt x="24" y="51"/>
                </a:lnTo>
                <a:lnTo>
                  <a:pt x="36" y="40"/>
                </a:lnTo>
                <a:lnTo>
                  <a:pt x="51" y="24"/>
                </a:lnTo>
                <a:lnTo>
                  <a:pt x="67" y="16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6"/>
                </a:lnTo>
                <a:lnTo>
                  <a:pt x="196" y="24"/>
                </a:lnTo>
                <a:lnTo>
                  <a:pt x="208" y="40"/>
                </a:lnTo>
                <a:lnTo>
                  <a:pt x="220" y="51"/>
                </a:lnTo>
                <a:lnTo>
                  <a:pt x="231" y="67"/>
                </a:lnTo>
                <a:lnTo>
                  <a:pt x="239" y="87"/>
                </a:lnTo>
                <a:lnTo>
                  <a:pt x="243" y="106"/>
                </a:lnTo>
                <a:lnTo>
                  <a:pt x="243" y="126"/>
                </a:lnTo>
                <a:lnTo>
                  <a:pt x="243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Freeform 16">
            <a:extLst>
              <a:ext uri="{FF2B5EF4-FFF2-40B4-BE49-F238E27FC236}">
                <a16:creationId xmlns:a16="http://schemas.microsoft.com/office/drawing/2014/main" id="{65E2BB41-99B4-05C2-87AF-64DA6FE9FA40}"/>
              </a:ext>
            </a:extLst>
          </p:cNvPr>
          <p:cNvSpPr>
            <a:spLocks/>
          </p:cNvSpPr>
          <p:nvPr/>
        </p:nvSpPr>
        <p:spPr bwMode="auto">
          <a:xfrm>
            <a:off x="2138363" y="5976938"/>
            <a:ext cx="385762" cy="392112"/>
          </a:xfrm>
          <a:custGeom>
            <a:avLst/>
            <a:gdLst>
              <a:gd name="T0" fmla="*/ 2147483646 w 243"/>
              <a:gd name="T1" fmla="*/ 2147483646 h 247"/>
              <a:gd name="T2" fmla="*/ 2147483646 w 243"/>
              <a:gd name="T3" fmla="*/ 2147483646 h 247"/>
              <a:gd name="T4" fmla="*/ 2147483646 w 243"/>
              <a:gd name="T5" fmla="*/ 2147483646 h 247"/>
              <a:gd name="T6" fmla="*/ 2147483646 w 243"/>
              <a:gd name="T7" fmla="*/ 2147483646 h 247"/>
              <a:gd name="T8" fmla="*/ 2147483646 w 243"/>
              <a:gd name="T9" fmla="*/ 2147483646 h 247"/>
              <a:gd name="T10" fmla="*/ 2147483646 w 243"/>
              <a:gd name="T11" fmla="*/ 2147483646 h 247"/>
              <a:gd name="T12" fmla="*/ 2147483646 w 243"/>
              <a:gd name="T13" fmla="*/ 2147483646 h 247"/>
              <a:gd name="T14" fmla="*/ 2147483646 w 243"/>
              <a:gd name="T15" fmla="*/ 2147483646 h 247"/>
              <a:gd name="T16" fmla="*/ 2147483646 w 243"/>
              <a:gd name="T17" fmla="*/ 2147483646 h 247"/>
              <a:gd name="T18" fmla="*/ 2147483646 w 243"/>
              <a:gd name="T19" fmla="*/ 2147483646 h 247"/>
              <a:gd name="T20" fmla="*/ 2147483646 w 243"/>
              <a:gd name="T21" fmla="*/ 2147483646 h 247"/>
              <a:gd name="T22" fmla="*/ 2147483646 w 243"/>
              <a:gd name="T23" fmla="*/ 2147483646 h 247"/>
              <a:gd name="T24" fmla="*/ 2147483646 w 243"/>
              <a:gd name="T25" fmla="*/ 2147483646 h 247"/>
              <a:gd name="T26" fmla="*/ 2147483646 w 243"/>
              <a:gd name="T27" fmla="*/ 2147483646 h 247"/>
              <a:gd name="T28" fmla="*/ 2147483646 w 243"/>
              <a:gd name="T29" fmla="*/ 2147483646 h 247"/>
              <a:gd name="T30" fmla="*/ 2147483646 w 243"/>
              <a:gd name="T31" fmla="*/ 2147483646 h 247"/>
              <a:gd name="T32" fmla="*/ 2147483646 w 243"/>
              <a:gd name="T33" fmla="*/ 2147483646 h 247"/>
              <a:gd name="T34" fmla="*/ 2147483646 w 243"/>
              <a:gd name="T35" fmla="*/ 2147483646 h 247"/>
              <a:gd name="T36" fmla="*/ 2147483646 w 243"/>
              <a:gd name="T37" fmla="*/ 2147483646 h 247"/>
              <a:gd name="T38" fmla="*/ 0 w 243"/>
              <a:gd name="T39" fmla="*/ 2147483646 h 247"/>
              <a:gd name="T40" fmla="*/ 0 w 243"/>
              <a:gd name="T41" fmla="*/ 2147483646 h 247"/>
              <a:gd name="T42" fmla="*/ 0 w 243"/>
              <a:gd name="T43" fmla="*/ 2147483646 h 247"/>
              <a:gd name="T44" fmla="*/ 2147483646 w 243"/>
              <a:gd name="T45" fmla="*/ 2147483646 h 247"/>
              <a:gd name="T46" fmla="*/ 2147483646 w 243"/>
              <a:gd name="T47" fmla="*/ 2147483646 h 247"/>
              <a:gd name="T48" fmla="*/ 2147483646 w 243"/>
              <a:gd name="T49" fmla="*/ 2147483646 h 247"/>
              <a:gd name="T50" fmla="*/ 2147483646 w 243"/>
              <a:gd name="T51" fmla="*/ 2147483646 h 247"/>
              <a:gd name="T52" fmla="*/ 2147483646 w 243"/>
              <a:gd name="T53" fmla="*/ 2147483646 h 247"/>
              <a:gd name="T54" fmla="*/ 2147483646 w 243"/>
              <a:gd name="T55" fmla="*/ 2147483646 h 247"/>
              <a:gd name="T56" fmla="*/ 2147483646 w 243"/>
              <a:gd name="T57" fmla="*/ 2147483646 h 247"/>
              <a:gd name="T58" fmla="*/ 2147483646 w 243"/>
              <a:gd name="T59" fmla="*/ 2147483646 h 247"/>
              <a:gd name="T60" fmla="*/ 2147483646 w 243"/>
              <a:gd name="T61" fmla="*/ 0 h 247"/>
              <a:gd name="T62" fmla="*/ 2147483646 w 243"/>
              <a:gd name="T63" fmla="*/ 2147483646 h 247"/>
              <a:gd name="T64" fmla="*/ 2147483646 w 243"/>
              <a:gd name="T65" fmla="*/ 2147483646 h 247"/>
              <a:gd name="T66" fmla="*/ 2147483646 w 243"/>
              <a:gd name="T67" fmla="*/ 2147483646 h 247"/>
              <a:gd name="T68" fmla="*/ 2147483646 w 243"/>
              <a:gd name="T69" fmla="*/ 2147483646 h 247"/>
              <a:gd name="T70" fmla="*/ 2147483646 w 243"/>
              <a:gd name="T71" fmla="*/ 2147483646 h 247"/>
              <a:gd name="T72" fmla="*/ 2147483646 w 243"/>
              <a:gd name="T73" fmla="*/ 2147483646 h 247"/>
              <a:gd name="T74" fmla="*/ 2147483646 w 243"/>
              <a:gd name="T75" fmla="*/ 2147483646 h 247"/>
              <a:gd name="T76" fmla="*/ 2147483646 w 243"/>
              <a:gd name="T77" fmla="*/ 2147483646 h 247"/>
              <a:gd name="T78" fmla="*/ 2147483646 w 243"/>
              <a:gd name="T79" fmla="*/ 2147483646 h 247"/>
              <a:gd name="T80" fmla="*/ 2147483646 w 243"/>
              <a:gd name="T81" fmla="*/ 2147483646 h 247"/>
              <a:gd name="T82" fmla="*/ 2147483646 w 243"/>
              <a:gd name="T83" fmla="*/ 2147483646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7"/>
              <a:gd name="T128" fmla="*/ 243 w 243"/>
              <a:gd name="T129" fmla="*/ 247 h 2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7">
                <a:moveTo>
                  <a:pt x="243" y="122"/>
                </a:moveTo>
                <a:lnTo>
                  <a:pt x="243" y="145"/>
                </a:lnTo>
                <a:lnTo>
                  <a:pt x="239" y="161"/>
                </a:lnTo>
                <a:lnTo>
                  <a:pt x="231" y="180"/>
                </a:lnTo>
                <a:lnTo>
                  <a:pt x="220" y="196"/>
                </a:lnTo>
                <a:lnTo>
                  <a:pt x="208" y="212"/>
                </a:lnTo>
                <a:lnTo>
                  <a:pt x="196" y="224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7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24"/>
                </a:lnTo>
                <a:lnTo>
                  <a:pt x="36" y="212"/>
                </a:lnTo>
                <a:lnTo>
                  <a:pt x="24" y="196"/>
                </a:lnTo>
                <a:lnTo>
                  <a:pt x="12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2" y="67"/>
                </a:lnTo>
                <a:lnTo>
                  <a:pt x="24" y="51"/>
                </a:lnTo>
                <a:lnTo>
                  <a:pt x="36" y="40"/>
                </a:lnTo>
                <a:lnTo>
                  <a:pt x="51" y="24"/>
                </a:lnTo>
                <a:lnTo>
                  <a:pt x="67" y="16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6"/>
                </a:lnTo>
                <a:lnTo>
                  <a:pt x="196" y="24"/>
                </a:lnTo>
                <a:lnTo>
                  <a:pt x="208" y="40"/>
                </a:lnTo>
                <a:lnTo>
                  <a:pt x="220" y="51"/>
                </a:lnTo>
                <a:lnTo>
                  <a:pt x="231" y="67"/>
                </a:lnTo>
                <a:lnTo>
                  <a:pt x="239" y="87"/>
                </a:lnTo>
                <a:lnTo>
                  <a:pt x="243" y="106"/>
                </a:lnTo>
                <a:lnTo>
                  <a:pt x="243" y="1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Freeform 17">
            <a:extLst>
              <a:ext uri="{FF2B5EF4-FFF2-40B4-BE49-F238E27FC236}">
                <a16:creationId xmlns:a16="http://schemas.microsoft.com/office/drawing/2014/main" id="{D5995A42-08AD-8E12-37FC-DA5E4B9EF018}"/>
              </a:ext>
            </a:extLst>
          </p:cNvPr>
          <p:cNvSpPr>
            <a:spLocks/>
          </p:cNvSpPr>
          <p:nvPr/>
        </p:nvSpPr>
        <p:spPr bwMode="auto">
          <a:xfrm>
            <a:off x="2990850" y="5976938"/>
            <a:ext cx="390525" cy="392112"/>
          </a:xfrm>
          <a:custGeom>
            <a:avLst/>
            <a:gdLst>
              <a:gd name="T0" fmla="*/ 2147483646 w 246"/>
              <a:gd name="T1" fmla="*/ 2147483646 h 247"/>
              <a:gd name="T2" fmla="*/ 2147483646 w 246"/>
              <a:gd name="T3" fmla="*/ 2147483646 h 247"/>
              <a:gd name="T4" fmla="*/ 2147483646 w 246"/>
              <a:gd name="T5" fmla="*/ 2147483646 h 247"/>
              <a:gd name="T6" fmla="*/ 2147483646 w 246"/>
              <a:gd name="T7" fmla="*/ 2147483646 h 247"/>
              <a:gd name="T8" fmla="*/ 2147483646 w 246"/>
              <a:gd name="T9" fmla="*/ 2147483646 h 247"/>
              <a:gd name="T10" fmla="*/ 2147483646 w 246"/>
              <a:gd name="T11" fmla="*/ 2147483646 h 247"/>
              <a:gd name="T12" fmla="*/ 2147483646 w 246"/>
              <a:gd name="T13" fmla="*/ 2147483646 h 247"/>
              <a:gd name="T14" fmla="*/ 2147483646 w 246"/>
              <a:gd name="T15" fmla="*/ 2147483646 h 247"/>
              <a:gd name="T16" fmla="*/ 2147483646 w 246"/>
              <a:gd name="T17" fmla="*/ 2147483646 h 247"/>
              <a:gd name="T18" fmla="*/ 2147483646 w 246"/>
              <a:gd name="T19" fmla="*/ 2147483646 h 247"/>
              <a:gd name="T20" fmla="*/ 2147483646 w 246"/>
              <a:gd name="T21" fmla="*/ 2147483646 h 247"/>
              <a:gd name="T22" fmla="*/ 2147483646 w 246"/>
              <a:gd name="T23" fmla="*/ 2147483646 h 247"/>
              <a:gd name="T24" fmla="*/ 2147483646 w 246"/>
              <a:gd name="T25" fmla="*/ 2147483646 h 247"/>
              <a:gd name="T26" fmla="*/ 2147483646 w 246"/>
              <a:gd name="T27" fmla="*/ 2147483646 h 247"/>
              <a:gd name="T28" fmla="*/ 2147483646 w 246"/>
              <a:gd name="T29" fmla="*/ 2147483646 h 247"/>
              <a:gd name="T30" fmla="*/ 2147483646 w 246"/>
              <a:gd name="T31" fmla="*/ 2147483646 h 247"/>
              <a:gd name="T32" fmla="*/ 2147483646 w 246"/>
              <a:gd name="T33" fmla="*/ 2147483646 h 247"/>
              <a:gd name="T34" fmla="*/ 2147483646 w 246"/>
              <a:gd name="T35" fmla="*/ 2147483646 h 247"/>
              <a:gd name="T36" fmla="*/ 2147483646 w 246"/>
              <a:gd name="T37" fmla="*/ 2147483646 h 247"/>
              <a:gd name="T38" fmla="*/ 2147483646 w 246"/>
              <a:gd name="T39" fmla="*/ 2147483646 h 247"/>
              <a:gd name="T40" fmla="*/ 0 w 246"/>
              <a:gd name="T41" fmla="*/ 2147483646 h 247"/>
              <a:gd name="T42" fmla="*/ 2147483646 w 246"/>
              <a:gd name="T43" fmla="*/ 2147483646 h 247"/>
              <a:gd name="T44" fmla="*/ 2147483646 w 246"/>
              <a:gd name="T45" fmla="*/ 2147483646 h 247"/>
              <a:gd name="T46" fmla="*/ 2147483646 w 246"/>
              <a:gd name="T47" fmla="*/ 2147483646 h 247"/>
              <a:gd name="T48" fmla="*/ 2147483646 w 246"/>
              <a:gd name="T49" fmla="*/ 2147483646 h 247"/>
              <a:gd name="T50" fmla="*/ 2147483646 w 246"/>
              <a:gd name="T51" fmla="*/ 2147483646 h 247"/>
              <a:gd name="T52" fmla="*/ 2147483646 w 246"/>
              <a:gd name="T53" fmla="*/ 2147483646 h 247"/>
              <a:gd name="T54" fmla="*/ 2147483646 w 246"/>
              <a:gd name="T55" fmla="*/ 2147483646 h 247"/>
              <a:gd name="T56" fmla="*/ 2147483646 w 246"/>
              <a:gd name="T57" fmla="*/ 2147483646 h 247"/>
              <a:gd name="T58" fmla="*/ 2147483646 w 246"/>
              <a:gd name="T59" fmla="*/ 2147483646 h 247"/>
              <a:gd name="T60" fmla="*/ 2147483646 w 246"/>
              <a:gd name="T61" fmla="*/ 0 h 247"/>
              <a:gd name="T62" fmla="*/ 2147483646 w 246"/>
              <a:gd name="T63" fmla="*/ 2147483646 h 247"/>
              <a:gd name="T64" fmla="*/ 2147483646 w 246"/>
              <a:gd name="T65" fmla="*/ 2147483646 h 247"/>
              <a:gd name="T66" fmla="*/ 2147483646 w 246"/>
              <a:gd name="T67" fmla="*/ 2147483646 h 247"/>
              <a:gd name="T68" fmla="*/ 2147483646 w 246"/>
              <a:gd name="T69" fmla="*/ 2147483646 h 247"/>
              <a:gd name="T70" fmla="*/ 2147483646 w 246"/>
              <a:gd name="T71" fmla="*/ 2147483646 h 247"/>
              <a:gd name="T72" fmla="*/ 2147483646 w 246"/>
              <a:gd name="T73" fmla="*/ 2147483646 h 247"/>
              <a:gd name="T74" fmla="*/ 2147483646 w 246"/>
              <a:gd name="T75" fmla="*/ 2147483646 h 247"/>
              <a:gd name="T76" fmla="*/ 2147483646 w 246"/>
              <a:gd name="T77" fmla="*/ 2147483646 h 247"/>
              <a:gd name="T78" fmla="*/ 2147483646 w 246"/>
              <a:gd name="T79" fmla="*/ 2147483646 h 247"/>
              <a:gd name="T80" fmla="*/ 2147483646 w 246"/>
              <a:gd name="T81" fmla="*/ 2147483646 h 247"/>
              <a:gd name="T82" fmla="*/ 2147483646 w 246"/>
              <a:gd name="T83" fmla="*/ 2147483646 h 247"/>
              <a:gd name="T84" fmla="*/ 2147483646 w 246"/>
              <a:gd name="T85" fmla="*/ 2147483646 h 24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6"/>
              <a:gd name="T130" fmla="*/ 0 h 247"/>
              <a:gd name="T131" fmla="*/ 246 w 246"/>
              <a:gd name="T132" fmla="*/ 247 h 24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6" h="247">
                <a:moveTo>
                  <a:pt x="246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1" y="180"/>
                </a:lnTo>
                <a:lnTo>
                  <a:pt x="223" y="196"/>
                </a:lnTo>
                <a:lnTo>
                  <a:pt x="211" y="212"/>
                </a:lnTo>
                <a:lnTo>
                  <a:pt x="195" y="224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7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1" y="224"/>
                </a:lnTo>
                <a:lnTo>
                  <a:pt x="39" y="212"/>
                </a:lnTo>
                <a:lnTo>
                  <a:pt x="23" y="196"/>
                </a:lnTo>
                <a:lnTo>
                  <a:pt x="15" y="180"/>
                </a:lnTo>
                <a:lnTo>
                  <a:pt x="7" y="161"/>
                </a:lnTo>
                <a:lnTo>
                  <a:pt x="4" y="145"/>
                </a:lnTo>
                <a:lnTo>
                  <a:pt x="0" y="126"/>
                </a:lnTo>
                <a:lnTo>
                  <a:pt x="4" y="106"/>
                </a:lnTo>
                <a:lnTo>
                  <a:pt x="7" y="87"/>
                </a:lnTo>
                <a:lnTo>
                  <a:pt x="15" y="67"/>
                </a:lnTo>
                <a:lnTo>
                  <a:pt x="23" y="51"/>
                </a:lnTo>
                <a:lnTo>
                  <a:pt x="39" y="40"/>
                </a:lnTo>
                <a:lnTo>
                  <a:pt x="51" y="24"/>
                </a:lnTo>
                <a:lnTo>
                  <a:pt x="66" y="16"/>
                </a:lnTo>
                <a:lnTo>
                  <a:pt x="86" y="8"/>
                </a:lnTo>
                <a:lnTo>
                  <a:pt x="105" y="4"/>
                </a:lnTo>
                <a:lnTo>
                  <a:pt x="125" y="0"/>
                </a:lnTo>
                <a:lnTo>
                  <a:pt x="144" y="4"/>
                </a:lnTo>
                <a:lnTo>
                  <a:pt x="164" y="8"/>
                </a:lnTo>
                <a:lnTo>
                  <a:pt x="180" y="16"/>
                </a:lnTo>
                <a:lnTo>
                  <a:pt x="195" y="24"/>
                </a:lnTo>
                <a:lnTo>
                  <a:pt x="211" y="40"/>
                </a:lnTo>
                <a:lnTo>
                  <a:pt x="223" y="51"/>
                </a:lnTo>
                <a:lnTo>
                  <a:pt x="231" y="67"/>
                </a:lnTo>
                <a:lnTo>
                  <a:pt x="238" y="87"/>
                </a:lnTo>
                <a:lnTo>
                  <a:pt x="242" y="106"/>
                </a:lnTo>
                <a:lnTo>
                  <a:pt x="246" y="126"/>
                </a:lnTo>
                <a:lnTo>
                  <a:pt x="246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Freeform 18">
            <a:extLst>
              <a:ext uri="{FF2B5EF4-FFF2-40B4-BE49-F238E27FC236}">
                <a16:creationId xmlns:a16="http://schemas.microsoft.com/office/drawing/2014/main" id="{BC873A63-58C0-6C03-4516-D162F583166E}"/>
              </a:ext>
            </a:extLst>
          </p:cNvPr>
          <p:cNvSpPr>
            <a:spLocks/>
          </p:cNvSpPr>
          <p:nvPr/>
        </p:nvSpPr>
        <p:spPr bwMode="auto">
          <a:xfrm>
            <a:off x="2990850" y="5976938"/>
            <a:ext cx="390525" cy="392112"/>
          </a:xfrm>
          <a:custGeom>
            <a:avLst/>
            <a:gdLst>
              <a:gd name="T0" fmla="*/ 2147483646 w 246"/>
              <a:gd name="T1" fmla="*/ 2147483646 h 247"/>
              <a:gd name="T2" fmla="*/ 2147483646 w 246"/>
              <a:gd name="T3" fmla="*/ 2147483646 h 247"/>
              <a:gd name="T4" fmla="*/ 2147483646 w 246"/>
              <a:gd name="T5" fmla="*/ 2147483646 h 247"/>
              <a:gd name="T6" fmla="*/ 2147483646 w 246"/>
              <a:gd name="T7" fmla="*/ 2147483646 h 247"/>
              <a:gd name="T8" fmla="*/ 2147483646 w 246"/>
              <a:gd name="T9" fmla="*/ 2147483646 h 247"/>
              <a:gd name="T10" fmla="*/ 2147483646 w 246"/>
              <a:gd name="T11" fmla="*/ 2147483646 h 247"/>
              <a:gd name="T12" fmla="*/ 2147483646 w 246"/>
              <a:gd name="T13" fmla="*/ 2147483646 h 247"/>
              <a:gd name="T14" fmla="*/ 2147483646 w 246"/>
              <a:gd name="T15" fmla="*/ 2147483646 h 247"/>
              <a:gd name="T16" fmla="*/ 2147483646 w 246"/>
              <a:gd name="T17" fmla="*/ 2147483646 h 247"/>
              <a:gd name="T18" fmla="*/ 2147483646 w 246"/>
              <a:gd name="T19" fmla="*/ 2147483646 h 247"/>
              <a:gd name="T20" fmla="*/ 2147483646 w 246"/>
              <a:gd name="T21" fmla="*/ 2147483646 h 247"/>
              <a:gd name="T22" fmla="*/ 2147483646 w 246"/>
              <a:gd name="T23" fmla="*/ 2147483646 h 247"/>
              <a:gd name="T24" fmla="*/ 2147483646 w 246"/>
              <a:gd name="T25" fmla="*/ 2147483646 h 247"/>
              <a:gd name="T26" fmla="*/ 2147483646 w 246"/>
              <a:gd name="T27" fmla="*/ 2147483646 h 247"/>
              <a:gd name="T28" fmla="*/ 2147483646 w 246"/>
              <a:gd name="T29" fmla="*/ 2147483646 h 247"/>
              <a:gd name="T30" fmla="*/ 2147483646 w 246"/>
              <a:gd name="T31" fmla="*/ 2147483646 h 247"/>
              <a:gd name="T32" fmla="*/ 2147483646 w 246"/>
              <a:gd name="T33" fmla="*/ 2147483646 h 247"/>
              <a:gd name="T34" fmla="*/ 2147483646 w 246"/>
              <a:gd name="T35" fmla="*/ 2147483646 h 247"/>
              <a:gd name="T36" fmla="*/ 2147483646 w 246"/>
              <a:gd name="T37" fmla="*/ 2147483646 h 247"/>
              <a:gd name="T38" fmla="*/ 2147483646 w 246"/>
              <a:gd name="T39" fmla="*/ 2147483646 h 247"/>
              <a:gd name="T40" fmla="*/ 0 w 246"/>
              <a:gd name="T41" fmla="*/ 2147483646 h 247"/>
              <a:gd name="T42" fmla="*/ 2147483646 w 246"/>
              <a:gd name="T43" fmla="*/ 2147483646 h 247"/>
              <a:gd name="T44" fmla="*/ 2147483646 w 246"/>
              <a:gd name="T45" fmla="*/ 2147483646 h 247"/>
              <a:gd name="T46" fmla="*/ 2147483646 w 246"/>
              <a:gd name="T47" fmla="*/ 2147483646 h 247"/>
              <a:gd name="T48" fmla="*/ 2147483646 w 246"/>
              <a:gd name="T49" fmla="*/ 2147483646 h 247"/>
              <a:gd name="T50" fmla="*/ 2147483646 w 246"/>
              <a:gd name="T51" fmla="*/ 2147483646 h 247"/>
              <a:gd name="T52" fmla="*/ 2147483646 w 246"/>
              <a:gd name="T53" fmla="*/ 2147483646 h 247"/>
              <a:gd name="T54" fmla="*/ 2147483646 w 246"/>
              <a:gd name="T55" fmla="*/ 2147483646 h 247"/>
              <a:gd name="T56" fmla="*/ 2147483646 w 246"/>
              <a:gd name="T57" fmla="*/ 2147483646 h 247"/>
              <a:gd name="T58" fmla="*/ 2147483646 w 246"/>
              <a:gd name="T59" fmla="*/ 2147483646 h 247"/>
              <a:gd name="T60" fmla="*/ 2147483646 w 246"/>
              <a:gd name="T61" fmla="*/ 0 h 247"/>
              <a:gd name="T62" fmla="*/ 2147483646 w 246"/>
              <a:gd name="T63" fmla="*/ 2147483646 h 247"/>
              <a:gd name="T64" fmla="*/ 2147483646 w 246"/>
              <a:gd name="T65" fmla="*/ 2147483646 h 247"/>
              <a:gd name="T66" fmla="*/ 2147483646 w 246"/>
              <a:gd name="T67" fmla="*/ 2147483646 h 247"/>
              <a:gd name="T68" fmla="*/ 2147483646 w 246"/>
              <a:gd name="T69" fmla="*/ 2147483646 h 247"/>
              <a:gd name="T70" fmla="*/ 2147483646 w 246"/>
              <a:gd name="T71" fmla="*/ 2147483646 h 247"/>
              <a:gd name="T72" fmla="*/ 2147483646 w 246"/>
              <a:gd name="T73" fmla="*/ 2147483646 h 247"/>
              <a:gd name="T74" fmla="*/ 2147483646 w 246"/>
              <a:gd name="T75" fmla="*/ 2147483646 h 247"/>
              <a:gd name="T76" fmla="*/ 2147483646 w 246"/>
              <a:gd name="T77" fmla="*/ 2147483646 h 247"/>
              <a:gd name="T78" fmla="*/ 2147483646 w 246"/>
              <a:gd name="T79" fmla="*/ 2147483646 h 247"/>
              <a:gd name="T80" fmla="*/ 2147483646 w 246"/>
              <a:gd name="T81" fmla="*/ 2147483646 h 247"/>
              <a:gd name="T82" fmla="*/ 2147483646 w 246"/>
              <a:gd name="T83" fmla="*/ 2147483646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7"/>
              <a:gd name="T128" fmla="*/ 246 w 246"/>
              <a:gd name="T129" fmla="*/ 247 h 2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7">
                <a:moveTo>
                  <a:pt x="246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1" y="180"/>
                </a:lnTo>
                <a:lnTo>
                  <a:pt x="223" y="196"/>
                </a:lnTo>
                <a:lnTo>
                  <a:pt x="211" y="212"/>
                </a:lnTo>
                <a:lnTo>
                  <a:pt x="195" y="224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7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1" y="224"/>
                </a:lnTo>
                <a:lnTo>
                  <a:pt x="39" y="212"/>
                </a:lnTo>
                <a:lnTo>
                  <a:pt x="23" y="196"/>
                </a:lnTo>
                <a:lnTo>
                  <a:pt x="15" y="180"/>
                </a:lnTo>
                <a:lnTo>
                  <a:pt x="7" y="161"/>
                </a:lnTo>
                <a:lnTo>
                  <a:pt x="4" y="145"/>
                </a:lnTo>
                <a:lnTo>
                  <a:pt x="0" y="126"/>
                </a:lnTo>
                <a:lnTo>
                  <a:pt x="4" y="106"/>
                </a:lnTo>
                <a:lnTo>
                  <a:pt x="7" y="87"/>
                </a:lnTo>
                <a:lnTo>
                  <a:pt x="15" y="67"/>
                </a:lnTo>
                <a:lnTo>
                  <a:pt x="23" y="51"/>
                </a:lnTo>
                <a:lnTo>
                  <a:pt x="39" y="40"/>
                </a:lnTo>
                <a:lnTo>
                  <a:pt x="51" y="24"/>
                </a:lnTo>
                <a:lnTo>
                  <a:pt x="66" y="16"/>
                </a:lnTo>
                <a:lnTo>
                  <a:pt x="86" y="8"/>
                </a:lnTo>
                <a:lnTo>
                  <a:pt x="105" y="4"/>
                </a:lnTo>
                <a:lnTo>
                  <a:pt x="125" y="0"/>
                </a:lnTo>
                <a:lnTo>
                  <a:pt x="144" y="4"/>
                </a:lnTo>
                <a:lnTo>
                  <a:pt x="164" y="8"/>
                </a:lnTo>
                <a:lnTo>
                  <a:pt x="180" y="16"/>
                </a:lnTo>
                <a:lnTo>
                  <a:pt x="195" y="24"/>
                </a:lnTo>
                <a:lnTo>
                  <a:pt x="211" y="40"/>
                </a:lnTo>
                <a:lnTo>
                  <a:pt x="223" y="51"/>
                </a:lnTo>
                <a:lnTo>
                  <a:pt x="231" y="67"/>
                </a:lnTo>
                <a:lnTo>
                  <a:pt x="238" y="87"/>
                </a:lnTo>
                <a:lnTo>
                  <a:pt x="242" y="106"/>
                </a:lnTo>
                <a:lnTo>
                  <a:pt x="246" y="1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Freeform 19">
            <a:extLst>
              <a:ext uri="{FF2B5EF4-FFF2-40B4-BE49-F238E27FC236}">
                <a16:creationId xmlns:a16="http://schemas.microsoft.com/office/drawing/2014/main" id="{BEEF61A6-958F-8BAE-36B4-77DA507AE77F}"/>
              </a:ext>
            </a:extLst>
          </p:cNvPr>
          <p:cNvSpPr>
            <a:spLocks/>
          </p:cNvSpPr>
          <p:nvPr/>
        </p:nvSpPr>
        <p:spPr bwMode="auto">
          <a:xfrm>
            <a:off x="5245100" y="5126038"/>
            <a:ext cx="385763" cy="385762"/>
          </a:xfrm>
          <a:custGeom>
            <a:avLst/>
            <a:gdLst>
              <a:gd name="T0" fmla="*/ 2147483646 w 243"/>
              <a:gd name="T1" fmla="*/ 2147483646 h 243"/>
              <a:gd name="T2" fmla="*/ 2147483646 w 243"/>
              <a:gd name="T3" fmla="*/ 2147483646 h 243"/>
              <a:gd name="T4" fmla="*/ 2147483646 w 243"/>
              <a:gd name="T5" fmla="*/ 2147483646 h 243"/>
              <a:gd name="T6" fmla="*/ 2147483646 w 243"/>
              <a:gd name="T7" fmla="*/ 2147483646 h 243"/>
              <a:gd name="T8" fmla="*/ 2147483646 w 243"/>
              <a:gd name="T9" fmla="*/ 2147483646 h 243"/>
              <a:gd name="T10" fmla="*/ 2147483646 w 243"/>
              <a:gd name="T11" fmla="*/ 2147483646 h 243"/>
              <a:gd name="T12" fmla="*/ 2147483646 w 243"/>
              <a:gd name="T13" fmla="*/ 2147483646 h 243"/>
              <a:gd name="T14" fmla="*/ 2147483646 w 243"/>
              <a:gd name="T15" fmla="*/ 2147483646 h 243"/>
              <a:gd name="T16" fmla="*/ 2147483646 w 243"/>
              <a:gd name="T17" fmla="*/ 2147483646 h 243"/>
              <a:gd name="T18" fmla="*/ 2147483646 w 243"/>
              <a:gd name="T19" fmla="*/ 2147483646 h 243"/>
              <a:gd name="T20" fmla="*/ 2147483646 w 243"/>
              <a:gd name="T21" fmla="*/ 2147483646 h 243"/>
              <a:gd name="T22" fmla="*/ 2147483646 w 243"/>
              <a:gd name="T23" fmla="*/ 2147483646 h 243"/>
              <a:gd name="T24" fmla="*/ 2147483646 w 243"/>
              <a:gd name="T25" fmla="*/ 2147483646 h 243"/>
              <a:gd name="T26" fmla="*/ 2147483646 w 243"/>
              <a:gd name="T27" fmla="*/ 2147483646 h 243"/>
              <a:gd name="T28" fmla="*/ 2147483646 w 243"/>
              <a:gd name="T29" fmla="*/ 2147483646 h 243"/>
              <a:gd name="T30" fmla="*/ 2147483646 w 243"/>
              <a:gd name="T31" fmla="*/ 2147483646 h 243"/>
              <a:gd name="T32" fmla="*/ 2147483646 w 243"/>
              <a:gd name="T33" fmla="*/ 2147483646 h 243"/>
              <a:gd name="T34" fmla="*/ 2147483646 w 243"/>
              <a:gd name="T35" fmla="*/ 2147483646 h 243"/>
              <a:gd name="T36" fmla="*/ 2147483646 w 243"/>
              <a:gd name="T37" fmla="*/ 2147483646 h 243"/>
              <a:gd name="T38" fmla="*/ 0 w 243"/>
              <a:gd name="T39" fmla="*/ 2147483646 h 243"/>
              <a:gd name="T40" fmla="*/ 0 w 243"/>
              <a:gd name="T41" fmla="*/ 2147483646 h 243"/>
              <a:gd name="T42" fmla="*/ 0 w 243"/>
              <a:gd name="T43" fmla="*/ 2147483646 h 243"/>
              <a:gd name="T44" fmla="*/ 2147483646 w 243"/>
              <a:gd name="T45" fmla="*/ 2147483646 h 243"/>
              <a:gd name="T46" fmla="*/ 2147483646 w 243"/>
              <a:gd name="T47" fmla="*/ 2147483646 h 243"/>
              <a:gd name="T48" fmla="*/ 2147483646 w 243"/>
              <a:gd name="T49" fmla="*/ 2147483646 h 243"/>
              <a:gd name="T50" fmla="*/ 2147483646 w 243"/>
              <a:gd name="T51" fmla="*/ 2147483646 h 243"/>
              <a:gd name="T52" fmla="*/ 2147483646 w 243"/>
              <a:gd name="T53" fmla="*/ 2147483646 h 243"/>
              <a:gd name="T54" fmla="*/ 2147483646 w 243"/>
              <a:gd name="T55" fmla="*/ 2147483646 h 243"/>
              <a:gd name="T56" fmla="*/ 2147483646 w 243"/>
              <a:gd name="T57" fmla="*/ 2147483646 h 243"/>
              <a:gd name="T58" fmla="*/ 2147483646 w 243"/>
              <a:gd name="T59" fmla="*/ 0 h 243"/>
              <a:gd name="T60" fmla="*/ 2147483646 w 243"/>
              <a:gd name="T61" fmla="*/ 0 h 243"/>
              <a:gd name="T62" fmla="*/ 2147483646 w 243"/>
              <a:gd name="T63" fmla="*/ 0 h 243"/>
              <a:gd name="T64" fmla="*/ 2147483646 w 243"/>
              <a:gd name="T65" fmla="*/ 2147483646 h 243"/>
              <a:gd name="T66" fmla="*/ 2147483646 w 243"/>
              <a:gd name="T67" fmla="*/ 2147483646 h 243"/>
              <a:gd name="T68" fmla="*/ 2147483646 w 243"/>
              <a:gd name="T69" fmla="*/ 2147483646 h 243"/>
              <a:gd name="T70" fmla="*/ 2147483646 w 243"/>
              <a:gd name="T71" fmla="*/ 2147483646 h 243"/>
              <a:gd name="T72" fmla="*/ 2147483646 w 243"/>
              <a:gd name="T73" fmla="*/ 2147483646 h 243"/>
              <a:gd name="T74" fmla="*/ 2147483646 w 243"/>
              <a:gd name="T75" fmla="*/ 2147483646 h 243"/>
              <a:gd name="T76" fmla="*/ 2147483646 w 243"/>
              <a:gd name="T77" fmla="*/ 2147483646 h 243"/>
              <a:gd name="T78" fmla="*/ 2147483646 w 243"/>
              <a:gd name="T79" fmla="*/ 2147483646 h 243"/>
              <a:gd name="T80" fmla="*/ 2147483646 w 243"/>
              <a:gd name="T81" fmla="*/ 2147483646 h 243"/>
              <a:gd name="T82" fmla="*/ 2147483646 w 243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3"/>
              <a:gd name="T128" fmla="*/ 243 w 243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3">
                <a:moveTo>
                  <a:pt x="243" y="122"/>
                </a:moveTo>
                <a:lnTo>
                  <a:pt x="243" y="141"/>
                </a:lnTo>
                <a:lnTo>
                  <a:pt x="239" y="161"/>
                </a:lnTo>
                <a:lnTo>
                  <a:pt x="231" y="176"/>
                </a:lnTo>
                <a:lnTo>
                  <a:pt x="220" y="196"/>
                </a:lnTo>
                <a:lnTo>
                  <a:pt x="208" y="208"/>
                </a:lnTo>
                <a:lnTo>
                  <a:pt x="196" y="219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3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19"/>
                </a:lnTo>
                <a:lnTo>
                  <a:pt x="36" y="208"/>
                </a:lnTo>
                <a:lnTo>
                  <a:pt x="24" y="196"/>
                </a:lnTo>
                <a:lnTo>
                  <a:pt x="12" y="176"/>
                </a:lnTo>
                <a:lnTo>
                  <a:pt x="4" y="161"/>
                </a:lnTo>
                <a:lnTo>
                  <a:pt x="0" y="141"/>
                </a:lnTo>
                <a:lnTo>
                  <a:pt x="0" y="122"/>
                </a:lnTo>
                <a:lnTo>
                  <a:pt x="0" y="102"/>
                </a:lnTo>
                <a:lnTo>
                  <a:pt x="4" y="82"/>
                </a:lnTo>
                <a:lnTo>
                  <a:pt x="12" y="67"/>
                </a:lnTo>
                <a:lnTo>
                  <a:pt x="24" y="51"/>
                </a:lnTo>
                <a:lnTo>
                  <a:pt x="36" y="35"/>
                </a:lnTo>
                <a:lnTo>
                  <a:pt x="51" y="24"/>
                </a:lnTo>
                <a:lnTo>
                  <a:pt x="67" y="12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2"/>
                </a:lnTo>
                <a:lnTo>
                  <a:pt x="196" y="24"/>
                </a:lnTo>
                <a:lnTo>
                  <a:pt x="208" y="35"/>
                </a:lnTo>
                <a:lnTo>
                  <a:pt x="220" y="51"/>
                </a:lnTo>
                <a:lnTo>
                  <a:pt x="231" y="67"/>
                </a:lnTo>
                <a:lnTo>
                  <a:pt x="239" y="82"/>
                </a:lnTo>
                <a:lnTo>
                  <a:pt x="243" y="102"/>
                </a:lnTo>
                <a:lnTo>
                  <a:pt x="243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Freeform 20">
            <a:extLst>
              <a:ext uri="{FF2B5EF4-FFF2-40B4-BE49-F238E27FC236}">
                <a16:creationId xmlns:a16="http://schemas.microsoft.com/office/drawing/2014/main" id="{CF7D9691-59D5-CF1A-8F44-3E1BE921D703}"/>
              </a:ext>
            </a:extLst>
          </p:cNvPr>
          <p:cNvSpPr>
            <a:spLocks/>
          </p:cNvSpPr>
          <p:nvPr/>
        </p:nvSpPr>
        <p:spPr bwMode="auto">
          <a:xfrm>
            <a:off x="5245100" y="5126038"/>
            <a:ext cx="385763" cy="385762"/>
          </a:xfrm>
          <a:custGeom>
            <a:avLst/>
            <a:gdLst>
              <a:gd name="T0" fmla="*/ 2147483646 w 243"/>
              <a:gd name="T1" fmla="*/ 2147483646 h 243"/>
              <a:gd name="T2" fmla="*/ 2147483646 w 243"/>
              <a:gd name="T3" fmla="*/ 2147483646 h 243"/>
              <a:gd name="T4" fmla="*/ 2147483646 w 243"/>
              <a:gd name="T5" fmla="*/ 2147483646 h 243"/>
              <a:gd name="T6" fmla="*/ 2147483646 w 243"/>
              <a:gd name="T7" fmla="*/ 2147483646 h 243"/>
              <a:gd name="T8" fmla="*/ 2147483646 w 243"/>
              <a:gd name="T9" fmla="*/ 2147483646 h 243"/>
              <a:gd name="T10" fmla="*/ 2147483646 w 243"/>
              <a:gd name="T11" fmla="*/ 2147483646 h 243"/>
              <a:gd name="T12" fmla="*/ 2147483646 w 243"/>
              <a:gd name="T13" fmla="*/ 2147483646 h 243"/>
              <a:gd name="T14" fmla="*/ 2147483646 w 243"/>
              <a:gd name="T15" fmla="*/ 2147483646 h 243"/>
              <a:gd name="T16" fmla="*/ 2147483646 w 243"/>
              <a:gd name="T17" fmla="*/ 2147483646 h 243"/>
              <a:gd name="T18" fmla="*/ 2147483646 w 243"/>
              <a:gd name="T19" fmla="*/ 2147483646 h 243"/>
              <a:gd name="T20" fmla="*/ 2147483646 w 243"/>
              <a:gd name="T21" fmla="*/ 2147483646 h 243"/>
              <a:gd name="T22" fmla="*/ 2147483646 w 243"/>
              <a:gd name="T23" fmla="*/ 2147483646 h 243"/>
              <a:gd name="T24" fmla="*/ 2147483646 w 243"/>
              <a:gd name="T25" fmla="*/ 2147483646 h 243"/>
              <a:gd name="T26" fmla="*/ 2147483646 w 243"/>
              <a:gd name="T27" fmla="*/ 2147483646 h 243"/>
              <a:gd name="T28" fmla="*/ 2147483646 w 243"/>
              <a:gd name="T29" fmla="*/ 2147483646 h 243"/>
              <a:gd name="T30" fmla="*/ 2147483646 w 243"/>
              <a:gd name="T31" fmla="*/ 2147483646 h 243"/>
              <a:gd name="T32" fmla="*/ 2147483646 w 243"/>
              <a:gd name="T33" fmla="*/ 2147483646 h 243"/>
              <a:gd name="T34" fmla="*/ 2147483646 w 243"/>
              <a:gd name="T35" fmla="*/ 2147483646 h 243"/>
              <a:gd name="T36" fmla="*/ 2147483646 w 243"/>
              <a:gd name="T37" fmla="*/ 2147483646 h 243"/>
              <a:gd name="T38" fmla="*/ 0 w 243"/>
              <a:gd name="T39" fmla="*/ 2147483646 h 243"/>
              <a:gd name="T40" fmla="*/ 0 w 243"/>
              <a:gd name="T41" fmla="*/ 2147483646 h 243"/>
              <a:gd name="T42" fmla="*/ 0 w 243"/>
              <a:gd name="T43" fmla="*/ 2147483646 h 243"/>
              <a:gd name="T44" fmla="*/ 2147483646 w 243"/>
              <a:gd name="T45" fmla="*/ 2147483646 h 243"/>
              <a:gd name="T46" fmla="*/ 2147483646 w 243"/>
              <a:gd name="T47" fmla="*/ 2147483646 h 243"/>
              <a:gd name="T48" fmla="*/ 2147483646 w 243"/>
              <a:gd name="T49" fmla="*/ 2147483646 h 243"/>
              <a:gd name="T50" fmla="*/ 2147483646 w 243"/>
              <a:gd name="T51" fmla="*/ 2147483646 h 243"/>
              <a:gd name="T52" fmla="*/ 2147483646 w 243"/>
              <a:gd name="T53" fmla="*/ 2147483646 h 243"/>
              <a:gd name="T54" fmla="*/ 2147483646 w 243"/>
              <a:gd name="T55" fmla="*/ 2147483646 h 243"/>
              <a:gd name="T56" fmla="*/ 2147483646 w 243"/>
              <a:gd name="T57" fmla="*/ 2147483646 h 243"/>
              <a:gd name="T58" fmla="*/ 2147483646 w 243"/>
              <a:gd name="T59" fmla="*/ 0 h 243"/>
              <a:gd name="T60" fmla="*/ 2147483646 w 243"/>
              <a:gd name="T61" fmla="*/ 0 h 243"/>
              <a:gd name="T62" fmla="*/ 2147483646 w 243"/>
              <a:gd name="T63" fmla="*/ 0 h 243"/>
              <a:gd name="T64" fmla="*/ 2147483646 w 243"/>
              <a:gd name="T65" fmla="*/ 2147483646 h 243"/>
              <a:gd name="T66" fmla="*/ 2147483646 w 243"/>
              <a:gd name="T67" fmla="*/ 2147483646 h 243"/>
              <a:gd name="T68" fmla="*/ 2147483646 w 243"/>
              <a:gd name="T69" fmla="*/ 2147483646 h 243"/>
              <a:gd name="T70" fmla="*/ 2147483646 w 243"/>
              <a:gd name="T71" fmla="*/ 2147483646 h 243"/>
              <a:gd name="T72" fmla="*/ 2147483646 w 243"/>
              <a:gd name="T73" fmla="*/ 2147483646 h 243"/>
              <a:gd name="T74" fmla="*/ 2147483646 w 243"/>
              <a:gd name="T75" fmla="*/ 2147483646 h 243"/>
              <a:gd name="T76" fmla="*/ 2147483646 w 243"/>
              <a:gd name="T77" fmla="*/ 2147483646 h 243"/>
              <a:gd name="T78" fmla="*/ 2147483646 w 243"/>
              <a:gd name="T79" fmla="*/ 2147483646 h 243"/>
              <a:gd name="T80" fmla="*/ 2147483646 w 243"/>
              <a:gd name="T81" fmla="*/ 2147483646 h 243"/>
              <a:gd name="T82" fmla="*/ 2147483646 w 243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3"/>
              <a:gd name="T128" fmla="*/ 243 w 243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3">
                <a:moveTo>
                  <a:pt x="243" y="122"/>
                </a:moveTo>
                <a:lnTo>
                  <a:pt x="243" y="141"/>
                </a:lnTo>
                <a:lnTo>
                  <a:pt x="239" y="161"/>
                </a:lnTo>
                <a:lnTo>
                  <a:pt x="231" y="176"/>
                </a:lnTo>
                <a:lnTo>
                  <a:pt x="220" y="196"/>
                </a:lnTo>
                <a:lnTo>
                  <a:pt x="208" y="208"/>
                </a:lnTo>
                <a:lnTo>
                  <a:pt x="196" y="219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3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19"/>
                </a:lnTo>
                <a:lnTo>
                  <a:pt x="36" y="208"/>
                </a:lnTo>
                <a:lnTo>
                  <a:pt x="24" y="196"/>
                </a:lnTo>
                <a:lnTo>
                  <a:pt x="12" y="176"/>
                </a:lnTo>
                <a:lnTo>
                  <a:pt x="4" y="161"/>
                </a:lnTo>
                <a:lnTo>
                  <a:pt x="0" y="141"/>
                </a:lnTo>
                <a:lnTo>
                  <a:pt x="0" y="122"/>
                </a:lnTo>
                <a:lnTo>
                  <a:pt x="0" y="102"/>
                </a:lnTo>
                <a:lnTo>
                  <a:pt x="4" y="82"/>
                </a:lnTo>
                <a:lnTo>
                  <a:pt x="12" y="67"/>
                </a:lnTo>
                <a:lnTo>
                  <a:pt x="24" y="51"/>
                </a:lnTo>
                <a:lnTo>
                  <a:pt x="36" y="35"/>
                </a:lnTo>
                <a:lnTo>
                  <a:pt x="51" y="24"/>
                </a:lnTo>
                <a:lnTo>
                  <a:pt x="67" y="12"/>
                </a:lnTo>
                <a:lnTo>
                  <a:pt x="83" y="4"/>
                </a:lnTo>
                <a:lnTo>
                  <a:pt x="102" y="0"/>
                </a:lnTo>
                <a:lnTo>
                  <a:pt x="122" y="0"/>
                </a:lnTo>
                <a:lnTo>
                  <a:pt x="141" y="0"/>
                </a:lnTo>
                <a:lnTo>
                  <a:pt x="161" y="4"/>
                </a:lnTo>
                <a:lnTo>
                  <a:pt x="180" y="12"/>
                </a:lnTo>
                <a:lnTo>
                  <a:pt x="196" y="24"/>
                </a:lnTo>
                <a:lnTo>
                  <a:pt x="208" y="35"/>
                </a:lnTo>
                <a:lnTo>
                  <a:pt x="220" y="51"/>
                </a:lnTo>
                <a:lnTo>
                  <a:pt x="231" y="67"/>
                </a:lnTo>
                <a:lnTo>
                  <a:pt x="239" y="82"/>
                </a:lnTo>
                <a:lnTo>
                  <a:pt x="243" y="102"/>
                </a:lnTo>
                <a:lnTo>
                  <a:pt x="243" y="1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Freeform 21">
            <a:extLst>
              <a:ext uri="{FF2B5EF4-FFF2-40B4-BE49-F238E27FC236}">
                <a16:creationId xmlns:a16="http://schemas.microsoft.com/office/drawing/2014/main" id="{B369A79E-A1A1-2086-B2DD-28AE54F385F2}"/>
              </a:ext>
            </a:extLst>
          </p:cNvPr>
          <p:cNvSpPr>
            <a:spLocks/>
          </p:cNvSpPr>
          <p:nvPr/>
        </p:nvSpPr>
        <p:spPr bwMode="auto">
          <a:xfrm>
            <a:off x="6097588" y="5126038"/>
            <a:ext cx="390525" cy="385762"/>
          </a:xfrm>
          <a:custGeom>
            <a:avLst/>
            <a:gdLst>
              <a:gd name="T0" fmla="*/ 2147483646 w 246"/>
              <a:gd name="T1" fmla="*/ 2147483646 h 243"/>
              <a:gd name="T2" fmla="*/ 2147483646 w 246"/>
              <a:gd name="T3" fmla="*/ 2147483646 h 243"/>
              <a:gd name="T4" fmla="*/ 2147483646 w 246"/>
              <a:gd name="T5" fmla="*/ 2147483646 h 243"/>
              <a:gd name="T6" fmla="*/ 2147483646 w 246"/>
              <a:gd name="T7" fmla="*/ 2147483646 h 243"/>
              <a:gd name="T8" fmla="*/ 2147483646 w 246"/>
              <a:gd name="T9" fmla="*/ 2147483646 h 243"/>
              <a:gd name="T10" fmla="*/ 2147483646 w 246"/>
              <a:gd name="T11" fmla="*/ 2147483646 h 243"/>
              <a:gd name="T12" fmla="*/ 2147483646 w 246"/>
              <a:gd name="T13" fmla="*/ 2147483646 h 243"/>
              <a:gd name="T14" fmla="*/ 2147483646 w 246"/>
              <a:gd name="T15" fmla="*/ 2147483646 h 243"/>
              <a:gd name="T16" fmla="*/ 2147483646 w 246"/>
              <a:gd name="T17" fmla="*/ 2147483646 h 243"/>
              <a:gd name="T18" fmla="*/ 2147483646 w 246"/>
              <a:gd name="T19" fmla="*/ 2147483646 h 243"/>
              <a:gd name="T20" fmla="*/ 2147483646 w 246"/>
              <a:gd name="T21" fmla="*/ 2147483646 h 243"/>
              <a:gd name="T22" fmla="*/ 2147483646 w 246"/>
              <a:gd name="T23" fmla="*/ 2147483646 h 243"/>
              <a:gd name="T24" fmla="*/ 2147483646 w 246"/>
              <a:gd name="T25" fmla="*/ 2147483646 h 243"/>
              <a:gd name="T26" fmla="*/ 2147483646 w 246"/>
              <a:gd name="T27" fmla="*/ 2147483646 h 243"/>
              <a:gd name="T28" fmla="*/ 2147483646 w 246"/>
              <a:gd name="T29" fmla="*/ 2147483646 h 243"/>
              <a:gd name="T30" fmla="*/ 2147483646 w 246"/>
              <a:gd name="T31" fmla="*/ 2147483646 h 243"/>
              <a:gd name="T32" fmla="*/ 2147483646 w 246"/>
              <a:gd name="T33" fmla="*/ 2147483646 h 243"/>
              <a:gd name="T34" fmla="*/ 2147483646 w 246"/>
              <a:gd name="T35" fmla="*/ 2147483646 h 243"/>
              <a:gd name="T36" fmla="*/ 2147483646 w 246"/>
              <a:gd name="T37" fmla="*/ 2147483646 h 243"/>
              <a:gd name="T38" fmla="*/ 2147483646 w 246"/>
              <a:gd name="T39" fmla="*/ 2147483646 h 243"/>
              <a:gd name="T40" fmla="*/ 0 w 246"/>
              <a:gd name="T41" fmla="*/ 2147483646 h 243"/>
              <a:gd name="T42" fmla="*/ 2147483646 w 246"/>
              <a:gd name="T43" fmla="*/ 2147483646 h 243"/>
              <a:gd name="T44" fmla="*/ 2147483646 w 246"/>
              <a:gd name="T45" fmla="*/ 2147483646 h 243"/>
              <a:gd name="T46" fmla="*/ 2147483646 w 246"/>
              <a:gd name="T47" fmla="*/ 2147483646 h 243"/>
              <a:gd name="T48" fmla="*/ 2147483646 w 246"/>
              <a:gd name="T49" fmla="*/ 2147483646 h 243"/>
              <a:gd name="T50" fmla="*/ 2147483646 w 246"/>
              <a:gd name="T51" fmla="*/ 2147483646 h 243"/>
              <a:gd name="T52" fmla="*/ 2147483646 w 246"/>
              <a:gd name="T53" fmla="*/ 2147483646 h 243"/>
              <a:gd name="T54" fmla="*/ 2147483646 w 246"/>
              <a:gd name="T55" fmla="*/ 2147483646 h 243"/>
              <a:gd name="T56" fmla="*/ 2147483646 w 246"/>
              <a:gd name="T57" fmla="*/ 2147483646 h 243"/>
              <a:gd name="T58" fmla="*/ 2147483646 w 246"/>
              <a:gd name="T59" fmla="*/ 0 h 243"/>
              <a:gd name="T60" fmla="*/ 2147483646 w 246"/>
              <a:gd name="T61" fmla="*/ 0 h 243"/>
              <a:gd name="T62" fmla="*/ 2147483646 w 246"/>
              <a:gd name="T63" fmla="*/ 0 h 243"/>
              <a:gd name="T64" fmla="*/ 2147483646 w 246"/>
              <a:gd name="T65" fmla="*/ 2147483646 h 243"/>
              <a:gd name="T66" fmla="*/ 2147483646 w 246"/>
              <a:gd name="T67" fmla="*/ 2147483646 h 243"/>
              <a:gd name="T68" fmla="*/ 2147483646 w 246"/>
              <a:gd name="T69" fmla="*/ 2147483646 h 243"/>
              <a:gd name="T70" fmla="*/ 2147483646 w 246"/>
              <a:gd name="T71" fmla="*/ 2147483646 h 243"/>
              <a:gd name="T72" fmla="*/ 2147483646 w 246"/>
              <a:gd name="T73" fmla="*/ 2147483646 h 243"/>
              <a:gd name="T74" fmla="*/ 2147483646 w 246"/>
              <a:gd name="T75" fmla="*/ 2147483646 h 243"/>
              <a:gd name="T76" fmla="*/ 2147483646 w 246"/>
              <a:gd name="T77" fmla="*/ 2147483646 h 243"/>
              <a:gd name="T78" fmla="*/ 2147483646 w 246"/>
              <a:gd name="T79" fmla="*/ 2147483646 h 243"/>
              <a:gd name="T80" fmla="*/ 2147483646 w 246"/>
              <a:gd name="T81" fmla="*/ 2147483646 h 243"/>
              <a:gd name="T82" fmla="*/ 2147483646 w 246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3"/>
              <a:gd name="T128" fmla="*/ 246 w 246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3">
                <a:moveTo>
                  <a:pt x="246" y="122"/>
                </a:moveTo>
                <a:lnTo>
                  <a:pt x="242" y="141"/>
                </a:lnTo>
                <a:lnTo>
                  <a:pt x="238" y="161"/>
                </a:lnTo>
                <a:lnTo>
                  <a:pt x="230" y="176"/>
                </a:lnTo>
                <a:lnTo>
                  <a:pt x="223" y="196"/>
                </a:lnTo>
                <a:lnTo>
                  <a:pt x="211" y="208"/>
                </a:lnTo>
                <a:lnTo>
                  <a:pt x="195" y="219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3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0" y="219"/>
                </a:lnTo>
                <a:lnTo>
                  <a:pt x="39" y="208"/>
                </a:lnTo>
                <a:lnTo>
                  <a:pt x="23" y="196"/>
                </a:lnTo>
                <a:lnTo>
                  <a:pt x="15" y="176"/>
                </a:lnTo>
                <a:lnTo>
                  <a:pt x="7" y="161"/>
                </a:lnTo>
                <a:lnTo>
                  <a:pt x="3" y="141"/>
                </a:lnTo>
                <a:lnTo>
                  <a:pt x="0" y="122"/>
                </a:lnTo>
                <a:lnTo>
                  <a:pt x="3" y="102"/>
                </a:lnTo>
                <a:lnTo>
                  <a:pt x="7" y="82"/>
                </a:lnTo>
                <a:lnTo>
                  <a:pt x="15" y="67"/>
                </a:lnTo>
                <a:lnTo>
                  <a:pt x="23" y="51"/>
                </a:lnTo>
                <a:lnTo>
                  <a:pt x="39" y="35"/>
                </a:lnTo>
                <a:lnTo>
                  <a:pt x="50" y="24"/>
                </a:lnTo>
                <a:lnTo>
                  <a:pt x="66" y="12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2"/>
                </a:lnTo>
                <a:lnTo>
                  <a:pt x="195" y="24"/>
                </a:lnTo>
                <a:lnTo>
                  <a:pt x="211" y="35"/>
                </a:lnTo>
                <a:lnTo>
                  <a:pt x="223" y="51"/>
                </a:lnTo>
                <a:lnTo>
                  <a:pt x="230" y="67"/>
                </a:lnTo>
                <a:lnTo>
                  <a:pt x="238" y="82"/>
                </a:lnTo>
                <a:lnTo>
                  <a:pt x="242" y="102"/>
                </a:lnTo>
                <a:lnTo>
                  <a:pt x="246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Freeform 22">
            <a:extLst>
              <a:ext uri="{FF2B5EF4-FFF2-40B4-BE49-F238E27FC236}">
                <a16:creationId xmlns:a16="http://schemas.microsoft.com/office/drawing/2014/main" id="{AE56C676-FB6A-66D8-696B-0BFB1FD62214}"/>
              </a:ext>
            </a:extLst>
          </p:cNvPr>
          <p:cNvSpPr>
            <a:spLocks/>
          </p:cNvSpPr>
          <p:nvPr/>
        </p:nvSpPr>
        <p:spPr bwMode="auto">
          <a:xfrm>
            <a:off x="6097588" y="5126038"/>
            <a:ext cx="390525" cy="385762"/>
          </a:xfrm>
          <a:custGeom>
            <a:avLst/>
            <a:gdLst>
              <a:gd name="T0" fmla="*/ 2147483646 w 246"/>
              <a:gd name="T1" fmla="*/ 2147483646 h 243"/>
              <a:gd name="T2" fmla="*/ 2147483646 w 246"/>
              <a:gd name="T3" fmla="*/ 2147483646 h 243"/>
              <a:gd name="T4" fmla="*/ 2147483646 w 246"/>
              <a:gd name="T5" fmla="*/ 2147483646 h 243"/>
              <a:gd name="T6" fmla="*/ 2147483646 w 246"/>
              <a:gd name="T7" fmla="*/ 2147483646 h 243"/>
              <a:gd name="T8" fmla="*/ 2147483646 w 246"/>
              <a:gd name="T9" fmla="*/ 2147483646 h 243"/>
              <a:gd name="T10" fmla="*/ 2147483646 w 246"/>
              <a:gd name="T11" fmla="*/ 2147483646 h 243"/>
              <a:gd name="T12" fmla="*/ 2147483646 w 246"/>
              <a:gd name="T13" fmla="*/ 2147483646 h 243"/>
              <a:gd name="T14" fmla="*/ 2147483646 w 246"/>
              <a:gd name="T15" fmla="*/ 2147483646 h 243"/>
              <a:gd name="T16" fmla="*/ 2147483646 w 246"/>
              <a:gd name="T17" fmla="*/ 2147483646 h 243"/>
              <a:gd name="T18" fmla="*/ 2147483646 w 246"/>
              <a:gd name="T19" fmla="*/ 2147483646 h 243"/>
              <a:gd name="T20" fmla="*/ 2147483646 w 246"/>
              <a:gd name="T21" fmla="*/ 2147483646 h 243"/>
              <a:gd name="T22" fmla="*/ 2147483646 w 246"/>
              <a:gd name="T23" fmla="*/ 2147483646 h 243"/>
              <a:gd name="T24" fmla="*/ 2147483646 w 246"/>
              <a:gd name="T25" fmla="*/ 2147483646 h 243"/>
              <a:gd name="T26" fmla="*/ 2147483646 w 246"/>
              <a:gd name="T27" fmla="*/ 2147483646 h 243"/>
              <a:gd name="T28" fmla="*/ 2147483646 w 246"/>
              <a:gd name="T29" fmla="*/ 2147483646 h 243"/>
              <a:gd name="T30" fmla="*/ 2147483646 w 246"/>
              <a:gd name="T31" fmla="*/ 2147483646 h 243"/>
              <a:gd name="T32" fmla="*/ 2147483646 w 246"/>
              <a:gd name="T33" fmla="*/ 2147483646 h 243"/>
              <a:gd name="T34" fmla="*/ 2147483646 w 246"/>
              <a:gd name="T35" fmla="*/ 2147483646 h 243"/>
              <a:gd name="T36" fmla="*/ 2147483646 w 246"/>
              <a:gd name="T37" fmla="*/ 2147483646 h 243"/>
              <a:gd name="T38" fmla="*/ 2147483646 w 246"/>
              <a:gd name="T39" fmla="*/ 2147483646 h 243"/>
              <a:gd name="T40" fmla="*/ 0 w 246"/>
              <a:gd name="T41" fmla="*/ 2147483646 h 243"/>
              <a:gd name="T42" fmla="*/ 2147483646 w 246"/>
              <a:gd name="T43" fmla="*/ 2147483646 h 243"/>
              <a:gd name="T44" fmla="*/ 2147483646 w 246"/>
              <a:gd name="T45" fmla="*/ 2147483646 h 243"/>
              <a:gd name="T46" fmla="*/ 2147483646 w 246"/>
              <a:gd name="T47" fmla="*/ 2147483646 h 243"/>
              <a:gd name="T48" fmla="*/ 2147483646 w 246"/>
              <a:gd name="T49" fmla="*/ 2147483646 h 243"/>
              <a:gd name="T50" fmla="*/ 2147483646 w 246"/>
              <a:gd name="T51" fmla="*/ 2147483646 h 243"/>
              <a:gd name="T52" fmla="*/ 2147483646 w 246"/>
              <a:gd name="T53" fmla="*/ 2147483646 h 243"/>
              <a:gd name="T54" fmla="*/ 2147483646 w 246"/>
              <a:gd name="T55" fmla="*/ 2147483646 h 243"/>
              <a:gd name="T56" fmla="*/ 2147483646 w 246"/>
              <a:gd name="T57" fmla="*/ 2147483646 h 243"/>
              <a:gd name="T58" fmla="*/ 2147483646 w 246"/>
              <a:gd name="T59" fmla="*/ 0 h 243"/>
              <a:gd name="T60" fmla="*/ 2147483646 w 246"/>
              <a:gd name="T61" fmla="*/ 0 h 243"/>
              <a:gd name="T62" fmla="*/ 2147483646 w 246"/>
              <a:gd name="T63" fmla="*/ 0 h 243"/>
              <a:gd name="T64" fmla="*/ 2147483646 w 246"/>
              <a:gd name="T65" fmla="*/ 2147483646 h 243"/>
              <a:gd name="T66" fmla="*/ 2147483646 w 246"/>
              <a:gd name="T67" fmla="*/ 2147483646 h 243"/>
              <a:gd name="T68" fmla="*/ 2147483646 w 246"/>
              <a:gd name="T69" fmla="*/ 2147483646 h 243"/>
              <a:gd name="T70" fmla="*/ 2147483646 w 246"/>
              <a:gd name="T71" fmla="*/ 2147483646 h 243"/>
              <a:gd name="T72" fmla="*/ 2147483646 w 246"/>
              <a:gd name="T73" fmla="*/ 2147483646 h 243"/>
              <a:gd name="T74" fmla="*/ 2147483646 w 246"/>
              <a:gd name="T75" fmla="*/ 2147483646 h 243"/>
              <a:gd name="T76" fmla="*/ 2147483646 w 246"/>
              <a:gd name="T77" fmla="*/ 2147483646 h 243"/>
              <a:gd name="T78" fmla="*/ 2147483646 w 246"/>
              <a:gd name="T79" fmla="*/ 2147483646 h 243"/>
              <a:gd name="T80" fmla="*/ 2147483646 w 246"/>
              <a:gd name="T81" fmla="*/ 2147483646 h 243"/>
              <a:gd name="T82" fmla="*/ 2147483646 w 246"/>
              <a:gd name="T83" fmla="*/ 2147483646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3"/>
              <a:gd name="T128" fmla="*/ 246 w 246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3">
                <a:moveTo>
                  <a:pt x="246" y="122"/>
                </a:moveTo>
                <a:lnTo>
                  <a:pt x="242" y="141"/>
                </a:lnTo>
                <a:lnTo>
                  <a:pt x="238" y="161"/>
                </a:lnTo>
                <a:lnTo>
                  <a:pt x="230" y="176"/>
                </a:lnTo>
                <a:lnTo>
                  <a:pt x="223" y="196"/>
                </a:lnTo>
                <a:lnTo>
                  <a:pt x="211" y="208"/>
                </a:lnTo>
                <a:lnTo>
                  <a:pt x="195" y="219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3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0" y="219"/>
                </a:lnTo>
                <a:lnTo>
                  <a:pt x="39" y="208"/>
                </a:lnTo>
                <a:lnTo>
                  <a:pt x="23" y="196"/>
                </a:lnTo>
                <a:lnTo>
                  <a:pt x="15" y="176"/>
                </a:lnTo>
                <a:lnTo>
                  <a:pt x="7" y="161"/>
                </a:lnTo>
                <a:lnTo>
                  <a:pt x="3" y="141"/>
                </a:lnTo>
                <a:lnTo>
                  <a:pt x="0" y="122"/>
                </a:lnTo>
                <a:lnTo>
                  <a:pt x="3" y="102"/>
                </a:lnTo>
                <a:lnTo>
                  <a:pt x="7" y="82"/>
                </a:lnTo>
                <a:lnTo>
                  <a:pt x="15" y="67"/>
                </a:lnTo>
                <a:lnTo>
                  <a:pt x="23" y="51"/>
                </a:lnTo>
                <a:lnTo>
                  <a:pt x="39" y="35"/>
                </a:lnTo>
                <a:lnTo>
                  <a:pt x="50" y="24"/>
                </a:lnTo>
                <a:lnTo>
                  <a:pt x="66" y="12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2"/>
                </a:lnTo>
                <a:lnTo>
                  <a:pt x="195" y="24"/>
                </a:lnTo>
                <a:lnTo>
                  <a:pt x="211" y="35"/>
                </a:lnTo>
                <a:lnTo>
                  <a:pt x="223" y="51"/>
                </a:lnTo>
                <a:lnTo>
                  <a:pt x="230" y="67"/>
                </a:lnTo>
                <a:lnTo>
                  <a:pt x="238" y="82"/>
                </a:lnTo>
                <a:lnTo>
                  <a:pt x="242" y="102"/>
                </a:lnTo>
                <a:lnTo>
                  <a:pt x="246" y="1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Freeform 23">
            <a:extLst>
              <a:ext uri="{FF2B5EF4-FFF2-40B4-BE49-F238E27FC236}">
                <a16:creationId xmlns:a16="http://schemas.microsoft.com/office/drawing/2014/main" id="{1817B6A1-FCAB-3948-BA61-8CDF115EA050}"/>
              </a:ext>
            </a:extLst>
          </p:cNvPr>
          <p:cNvSpPr>
            <a:spLocks/>
          </p:cNvSpPr>
          <p:nvPr/>
        </p:nvSpPr>
        <p:spPr bwMode="auto">
          <a:xfrm>
            <a:off x="5245100" y="5976938"/>
            <a:ext cx="385763" cy="392112"/>
          </a:xfrm>
          <a:custGeom>
            <a:avLst/>
            <a:gdLst>
              <a:gd name="T0" fmla="*/ 2147483646 w 243"/>
              <a:gd name="T1" fmla="*/ 2147483646 h 247"/>
              <a:gd name="T2" fmla="*/ 2147483646 w 243"/>
              <a:gd name="T3" fmla="*/ 2147483646 h 247"/>
              <a:gd name="T4" fmla="*/ 2147483646 w 243"/>
              <a:gd name="T5" fmla="*/ 2147483646 h 247"/>
              <a:gd name="T6" fmla="*/ 2147483646 w 243"/>
              <a:gd name="T7" fmla="*/ 2147483646 h 247"/>
              <a:gd name="T8" fmla="*/ 2147483646 w 243"/>
              <a:gd name="T9" fmla="*/ 2147483646 h 247"/>
              <a:gd name="T10" fmla="*/ 2147483646 w 243"/>
              <a:gd name="T11" fmla="*/ 2147483646 h 247"/>
              <a:gd name="T12" fmla="*/ 2147483646 w 243"/>
              <a:gd name="T13" fmla="*/ 2147483646 h 247"/>
              <a:gd name="T14" fmla="*/ 2147483646 w 243"/>
              <a:gd name="T15" fmla="*/ 2147483646 h 247"/>
              <a:gd name="T16" fmla="*/ 2147483646 w 243"/>
              <a:gd name="T17" fmla="*/ 2147483646 h 247"/>
              <a:gd name="T18" fmla="*/ 2147483646 w 243"/>
              <a:gd name="T19" fmla="*/ 2147483646 h 247"/>
              <a:gd name="T20" fmla="*/ 2147483646 w 243"/>
              <a:gd name="T21" fmla="*/ 2147483646 h 247"/>
              <a:gd name="T22" fmla="*/ 2147483646 w 243"/>
              <a:gd name="T23" fmla="*/ 2147483646 h 247"/>
              <a:gd name="T24" fmla="*/ 2147483646 w 243"/>
              <a:gd name="T25" fmla="*/ 2147483646 h 247"/>
              <a:gd name="T26" fmla="*/ 2147483646 w 243"/>
              <a:gd name="T27" fmla="*/ 2147483646 h 247"/>
              <a:gd name="T28" fmla="*/ 2147483646 w 243"/>
              <a:gd name="T29" fmla="*/ 2147483646 h 247"/>
              <a:gd name="T30" fmla="*/ 2147483646 w 243"/>
              <a:gd name="T31" fmla="*/ 2147483646 h 247"/>
              <a:gd name="T32" fmla="*/ 2147483646 w 243"/>
              <a:gd name="T33" fmla="*/ 2147483646 h 247"/>
              <a:gd name="T34" fmla="*/ 2147483646 w 243"/>
              <a:gd name="T35" fmla="*/ 2147483646 h 247"/>
              <a:gd name="T36" fmla="*/ 2147483646 w 243"/>
              <a:gd name="T37" fmla="*/ 2147483646 h 247"/>
              <a:gd name="T38" fmla="*/ 0 w 243"/>
              <a:gd name="T39" fmla="*/ 2147483646 h 247"/>
              <a:gd name="T40" fmla="*/ 0 w 243"/>
              <a:gd name="T41" fmla="*/ 2147483646 h 247"/>
              <a:gd name="T42" fmla="*/ 0 w 243"/>
              <a:gd name="T43" fmla="*/ 2147483646 h 247"/>
              <a:gd name="T44" fmla="*/ 2147483646 w 243"/>
              <a:gd name="T45" fmla="*/ 2147483646 h 247"/>
              <a:gd name="T46" fmla="*/ 2147483646 w 243"/>
              <a:gd name="T47" fmla="*/ 2147483646 h 247"/>
              <a:gd name="T48" fmla="*/ 2147483646 w 243"/>
              <a:gd name="T49" fmla="*/ 2147483646 h 247"/>
              <a:gd name="T50" fmla="*/ 2147483646 w 243"/>
              <a:gd name="T51" fmla="*/ 2147483646 h 247"/>
              <a:gd name="T52" fmla="*/ 2147483646 w 243"/>
              <a:gd name="T53" fmla="*/ 2147483646 h 247"/>
              <a:gd name="T54" fmla="*/ 2147483646 w 243"/>
              <a:gd name="T55" fmla="*/ 2147483646 h 247"/>
              <a:gd name="T56" fmla="*/ 2147483646 w 243"/>
              <a:gd name="T57" fmla="*/ 2147483646 h 247"/>
              <a:gd name="T58" fmla="*/ 2147483646 w 243"/>
              <a:gd name="T59" fmla="*/ 2147483646 h 247"/>
              <a:gd name="T60" fmla="*/ 2147483646 w 243"/>
              <a:gd name="T61" fmla="*/ 0 h 247"/>
              <a:gd name="T62" fmla="*/ 2147483646 w 243"/>
              <a:gd name="T63" fmla="*/ 2147483646 h 247"/>
              <a:gd name="T64" fmla="*/ 2147483646 w 243"/>
              <a:gd name="T65" fmla="*/ 2147483646 h 247"/>
              <a:gd name="T66" fmla="*/ 2147483646 w 243"/>
              <a:gd name="T67" fmla="*/ 2147483646 h 247"/>
              <a:gd name="T68" fmla="*/ 2147483646 w 243"/>
              <a:gd name="T69" fmla="*/ 2147483646 h 247"/>
              <a:gd name="T70" fmla="*/ 2147483646 w 243"/>
              <a:gd name="T71" fmla="*/ 2147483646 h 247"/>
              <a:gd name="T72" fmla="*/ 2147483646 w 243"/>
              <a:gd name="T73" fmla="*/ 2147483646 h 247"/>
              <a:gd name="T74" fmla="*/ 2147483646 w 243"/>
              <a:gd name="T75" fmla="*/ 2147483646 h 247"/>
              <a:gd name="T76" fmla="*/ 2147483646 w 243"/>
              <a:gd name="T77" fmla="*/ 2147483646 h 247"/>
              <a:gd name="T78" fmla="*/ 2147483646 w 243"/>
              <a:gd name="T79" fmla="*/ 2147483646 h 247"/>
              <a:gd name="T80" fmla="*/ 2147483646 w 243"/>
              <a:gd name="T81" fmla="*/ 2147483646 h 247"/>
              <a:gd name="T82" fmla="*/ 2147483646 w 243"/>
              <a:gd name="T83" fmla="*/ 2147483646 h 247"/>
              <a:gd name="T84" fmla="*/ 2147483646 w 243"/>
              <a:gd name="T85" fmla="*/ 2147483646 h 24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3"/>
              <a:gd name="T130" fmla="*/ 0 h 247"/>
              <a:gd name="T131" fmla="*/ 243 w 243"/>
              <a:gd name="T132" fmla="*/ 247 h 24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3" h="247">
                <a:moveTo>
                  <a:pt x="243" y="122"/>
                </a:moveTo>
                <a:lnTo>
                  <a:pt x="243" y="145"/>
                </a:lnTo>
                <a:lnTo>
                  <a:pt x="239" y="161"/>
                </a:lnTo>
                <a:lnTo>
                  <a:pt x="231" y="180"/>
                </a:lnTo>
                <a:lnTo>
                  <a:pt x="220" y="196"/>
                </a:lnTo>
                <a:lnTo>
                  <a:pt x="208" y="212"/>
                </a:lnTo>
                <a:lnTo>
                  <a:pt x="196" y="224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7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24"/>
                </a:lnTo>
                <a:lnTo>
                  <a:pt x="36" y="212"/>
                </a:lnTo>
                <a:lnTo>
                  <a:pt x="24" y="196"/>
                </a:lnTo>
                <a:lnTo>
                  <a:pt x="12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2" y="67"/>
                </a:lnTo>
                <a:lnTo>
                  <a:pt x="24" y="51"/>
                </a:lnTo>
                <a:lnTo>
                  <a:pt x="36" y="40"/>
                </a:lnTo>
                <a:lnTo>
                  <a:pt x="51" y="24"/>
                </a:lnTo>
                <a:lnTo>
                  <a:pt x="67" y="16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6"/>
                </a:lnTo>
                <a:lnTo>
                  <a:pt x="196" y="24"/>
                </a:lnTo>
                <a:lnTo>
                  <a:pt x="208" y="40"/>
                </a:lnTo>
                <a:lnTo>
                  <a:pt x="220" y="51"/>
                </a:lnTo>
                <a:lnTo>
                  <a:pt x="231" y="67"/>
                </a:lnTo>
                <a:lnTo>
                  <a:pt x="239" y="87"/>
                </a:lnTo>
                <a:lnTo>
                  <a:pt x="243" y="106"/>
                </a:lnTo>
                <a:lnTo>
                  <a:pt x="243" y="126"/>
                </a:lnTo>
                <a:lnTo>
                  <a:pt x="243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Freeform 24">
            <a:extLst>
              <a:ext uri="{FF2B5EF4-FFF2-40B4-BE49-F238E27FC236}">
                <a16:creationId xmlns:a16="http://schemas.microsoft.com/office/drawing/2014/main" id="{724D7099-0FB7-A7CA-1207-A323B724D3A4}"/>
              </a:ext>
            </a:extLst>
          </p:cNvPr>
          <p:cNvSpPr>
            <a:spLocks/>
          </p:cNvSpPr>
          <p:nvPr/>
        </p:nvSpPr>
        <p:spPr bwMode="auto">
          <a:xfrm>
            <a:off x="5245100" y="5976938"/>
            <a:ext cx="385763" cy="392112"/>
          </a:xfrm>
          <a:custGeom>
            <a:avLst/>
            <a:gdLst>
              <a:gd name="T0" fmla="*/ 2147483646 w 243"/>
              <a:gd name="T1" fmla="*/ 2147483646 h 247"/>
              <a:gd name="T2" fmla="*/ 2147483646 w 243"/>
              <a:gd name="T3" fmla="*/ 2147483646 h 247"/>
              <a:gd name="T4" fmla="*/ 2147483646 w 243"/>
              <a:gd name="T5" fmla="*/ 2147483646 h 247"/>
              <a:gd name="T6" fmla="*/ 2147483646 w 243"/>
              <a:gd name="T7" fmla="*/ 2147483646 h 247"/>
              <a:gd name="T8" fmla="*/ 2147483646 w 243"/>
              <a:gd name="T9" fmla="*/ 2147483646 h 247"/>
              <a:gd name="T10" fmla="*/ 2147483646 w 243"/>
              <a:gd name="T11" fmla="*/ 2147483646 h 247"/>
              <a:gd name="T12" fmla="*/ 2147483646 w 243"/>
              <a:gd name="T13" fmla="*/ 2147483646 h 247"/>
              <a:gd name="T14" fmla="*/ 2147483646 w 243"/>
              <a:gd name="T15" fmla="*/ 2147483646 h 247"/>
              <a:gd name="T16" fmla="*/ 2147483646 w 243"/>
              <a:gd name="T17" fmla="*/ 2147483646 h 247"/>
              <a:gd name="T18" fmla="*/ 2147483646 w 243"/>
              <a:gd name="T19" fmla="*/ 2147483646 h 247"/>
              <a:gd name="T20" fmla="*/ 2147483646 w 243"/>
              <a:gd name="T21" fmla="*/ 2147483646 h 247"/>
              <a:gd name="T22" fmla="*/ 2147483646 w 243"/>
              <a:gd name="T23" fmla="*/ 2147483646 h 247"/>
              <a:gd name="T24" fmla="*/ 2147483646 w 243"/>
              <a:gd name="T25" fmla="*/ 2147483646 h 247"/>
              <a:gd name="T26" fmla="*/ 2147483646 w 243"/>
              <a:gd name="T27" fmla="*/ 2147483646 h 247"/>
              <a:gd name="T28" fmla="*/ 2147483646 w 243"/>
              <a:gd name="T29" fmla="*/ 2147483646 h 247"/>
              <a:gd name="T30" fmla="*/ 2147483646 w 243"/>
              <a:gd name="T31" fmla="*/ 2147483646 h 247"/>
              <a:gd name="T32" fmla="*/ 2147483646 w 243"/>
              <a:gd name="T33" fmla="*/ 2147483646 h 247"/>
              <a:gd name="T34" fmla="*/ 2147483646 w 243"/>
              <a:gd name="T35" fmla="*/ 2147483646 h 247"/>
              <a:gd name="T36" fmla="*/ 2147483646 w 243"/>
              <a:gd name="T37" fmla="*/ 2147483646 h 247"/>
              <a:gd name="T38" fmla="*/ 0 w 243"/>
              <a:gd name="T39" fmla="*/ 2147483646 h 247"/>
              <a:gd name="T40" fmla="*/ 0 w 243"/>
              <a:gd name="T41" fmla="*/ 2147483646 h 247"/>
              <a:gd name="T42" fmla="*/ 0 w 243"/>
              <a:gd name="T43" fmla="*/ 2147483646 h 247"/>
              <a:gd name="T44" fmla="*/ 2147483646 w 243"/>
              <a:gd name="T45" fmla="*/ 2147483646 h 247"/>
              <a:gd name="T46" fmla="*/ 2147483646 w 243"/>
              <a:gd name="T47" fmla="*/ 2147483646 h 247"/>
              <a:gd name="T48" fmla="*/ 2147483646 w 243"/>
              <a:gd name="T49" fmla="*/ 2147483646 h 247"/>
              <a:gd name="T50" fmla="*/ 2147483646 w 243"/>
              <a:gd name="T51" fmla="*/ 2147483646 h 247"/>
              <a:gd name="T52" fmla="*/ 2147483646 w 243"/>
              <a:gd name="T53" fmla="*/ 2147483646 h 247"/>
              <a:gd name="T54" fmla="*/ 2147483646 w 243"/>
              <a:gd name="T55" fmla="*/ 2147483646 h 247"/>
              <a:gd name="T56" fmla="*/ 2147483646 w 243"/>
              <a:gd name="T57" fmla="*/ 2147483646 h 247"/>
              <a:gd name="T58" fmla="*/ 2147483646 w 243"/>
              <a:gd name="T59" fmla="*/ 2147483646 h 247"/>
              <a:gd name="T60" fmla="*/ 2147483646 w 243"/>
              <a:gd name="T61" fmla="*/ 0 h 247"/>
              <a:gd name="T62" fmla="*/ 2147483646 w 243"/>
              <a:gd name="T63" fmla="*/ 2147483646 h 247"/>
              <a:gd name="T64" fmla="*/ 2147483646 w 243"/>
              <a:gd name="T65" fmla="*/ 2147483646 h 247"/>
              <a:gd name="T66" fmla="*/ 2147483646 w 243"/>
              <a:gd name="T67" fmla="*/ 2147483646 h 247"/>
              <a:gd name="T68" fmla="*/ 2147483646 w 243"/>
              <a:gd name="T69" fmla="*/ 2147483646 h 247"/>
              <a:gd name="T70" fmla="*/ 2147483646 w 243"/>
              <a:gd name="T71" fmla="*/ 2147483646 h 247"/>
              <a:gd name="T72" fmla="*/ 2147483646 w 243"/>
              <a:gd name="T73" fmla="*/ 2147483646 h 247"/>
              <a:gd name="T74" fmla="*/ 2147483646 w 243"/>
              <a:gd name="T75" fmla="*/ 2147483646 h 247"/>
              <a:gd name="T76" fmla="*/ 2147483646 w 243"/>
              <a:gd name="T77" fmla="*/ 2147483646 h 247"/>
              <a:gd name="T78" fmla="*/ 2147483646 w 243"/>
              <a:gd name="T79" fmla="*/ 2147483646 h 247"/>
              <a:gd name="T80" fmla="*/ 2147483646 w 243"/>
              <a:gd name="T81" fmla="*/ 2147483646 h 247"/>
              <a:gd name="T82" fmla="*/ 2147483646 w 243"/>
              <a:gd name="T83" fmla="*/ 2147483646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7"/>
              <a:gd name="T128" fmla="*/ 243 w 243"/>
              <a:gd name="T129" fmla="*/ 247 h 2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7">
                <a:moveTo>
                  <a:pt x="243" y="122"/>
                </a:moveTo>
                <a:lnTo>
                  <a:pt x="243" y="145"/>
                </a:lnTo>
                <a:lnTo>
                  <a:pt x="239" y="161"/>
                </a:lnTo>
                <a:lnTo>
                  <a:pt x="231" y="180"/>
                </a:lnTo>
                <a:lnTo>
                  <a:pt x="220" y="196"/>
                </a:lnTo>
                <a:lnTo>
                  <a:pt x="208" y="212"/>
                </a:lnTo>
                <a:lnTo>
                  <a:pt x="196" y="224"/>
                </a:lnTo>
                <a:lnTo>
                  <a:pt x="180" y="231"/>
                </a:lnTo>
                <a:lnTo>
                  <a:pt x="161" y="239"/>
                </a:lnTo>
                <a:lnTo>
                  <a:pt x="141" y="243"/>
                </a:lnTo>
                <a:lnTo>
                  <a:pt x="122" y="247"/>
                </a:lnTo>
                <a:lnTo>
                  <a:pt x="102" y="243"/>
                </a:lnTo>
                <a:lnTo>
                  <a:pt x="83" y="239"/>
                </a:lnTo>
                <a:lnTo>
                  <a:pt x="67" y="231"/>
                </a:lnTo>
                <a:lnTo>
                  <a:pt x="51" y="224"/>
                </a:lnTo>
                <a:lnTo>
                  <a:pt x="36" y="212"/>
                </a:lnTo>
                <a:lnTo>
                  <a:pt x="24" y="196"/>
                </a:lnTo>
                <a:lnTo>
                  <a:pt x="12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2" y="67"/>
                </a:lnTo>
                <a:lnTo>
                  <a:pt x="24" y="51"/>
                </a:lnTo>
                <a:lnTo>
                  <a:pt x="36" y="40"/>
                </a:lnTo>
                <a:lnTo>
                  <a:pt x="51" y="24"/>
                </a:lnTo>
                <a:lnTo>
                  <a:pt x="67" y="16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6"/>
                </a:lnTo>
                <a:lnTo>
                  <a:pt x="196" y="24"/>
                </a:lnTo>
                <a:lnTo>
                  <a:pt x="208" y="40"/>
                </a:lnTo>
                <a:lnTo>
                  <a:pt x="220" y="51"/>
                </a:lnTo>
                <a:lnTo>
                  <a:pt x="231" y="67"/>
                </a:lnTo>
                <a:lnTo>
                  <a:pt x="239" y="87"/>
                </a:lnTo>
                <a:lnTo>
                  <a:pt x="243" y="106"/>
                </a:lnTo>
                <a:lnTo>
                  <a:pt x="243" y="1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Freeform 25">
            <a:extLst>
              <a:ext uri="{FF2B5EF4-FFF2-40B4-BE49-F238E27FC236}">
                <a16:creationId xmlns:a16="http://schemas.microsoft.com/office/drawing/2014/main" id="{31B8FDEF-6A98-8CB0-562F-C4E43E5E7583}"/>
              </a:ext>
            </a:extLst>
          </p:cNvPr>
          <p:cNvSpPr>
            <a:spLocks/>
          </p:cNvSpPr>
          <p:nvPr/>
        </p:nvSpPr>
        <p:spPr bwMode="auto">
          <a:xfrm>
            <a:off x="6097588" y="5976938"/>
            <a:ext cx="390525" cy="392112"/>
          </a:xfrm>
          <a:custGeom>
            <a:avLst/>
            <a:gdLst>
              <a:gd name="T0" fmla="*/ 2147483646 w 246"/>
              <a:gd name="T1" fmla="*/ 2147483646 h 247"/>
              <a:gd name="T2" fmla="*/ 2147483646 w 246"/>
              <a:gd name="T3" fmla="*/ 2147483646 h 247"/>
              <a:gd name="T4" fmla="*/ 2147483646 w 246"/>
              <a:gd name="T5" fmla="*/ 2147483646 h 247"/>
              <a:gd name="T6" fmla="*/ 2147483646 w 246"/>
              <a:gd name="T7" fmla="*/ 2147483646 h 247"/>
              <a:gd name="T8" fmla="*/ 2147483646 w 246"/>
              <a:gd name="T9" fmla="*/ 2147483646 h 247"/>
              <a:gd name="T10" fmla="*/ 2147483646 w 246"/>
              <a:gd name="T11" fmla="*/ 2147483646 h 247"/>
              <a:gd name="T12" fmla="*/ 2147483646 w 246"/>
              <a:gd name="T13" fmla="*/ 2147483646 h 247"/>
              <a:gd name="T14" fmla="*/ 2147483646 w 246"/>
              <a:gd name="T15" fmla="*/ 2147483646 h 247"/>
              <a:gd name="T16" fmla="*/ 2147483646 w 246"/>
              <a:gd name="T17" fmla="*/ 2147483646 h 247"/>
              <a:gd name="T18" fmla="*/ 2147483646 w 246"/>
              <a:gd name="T19" fmla="*/ 2147483646 h 247"/>
              <a:gd name="T20" fmla="*/ 2147483646 w 246"/>
              <a:gd name="T21" fmla="*/ 2147483646 h 247"/>
              <a:gd name="T22" fmla="*/ 2147483646 w 246"/>
              <a:gd name="T23" fmla="*/ 2147483646 h 247"/>
              <a:gd name="T24" fmla="*/ 2147483646 w 246"/>
              <a:gd name="T25" fmla="*/ 2147483646 h 247"/>
              <a:gd name="T26" fmla="*/ 2147483646 w 246"/>
              <a:gd name="T27" fmla="*/ 2147483646 h 247"/>
              <a:gd name="T28" fmla="*/ 2147483646 w 246"/>
              <a:gd name="T29" fmla="*/ 2147483646 h 247"/>
              <a:gd name="T30" fmla="*/ 2147483646 w 246"/>
              <a:gd name="T31" fmla="*/ 2147483646 h 247"/>
              <a:gd name="T32" fmla="*/ 2147483646 w 246"/>
              <a:gd name="T33" fmla="*/ 2147483646 h 247"/>
              <a:gd name="T34" fmla="*/ 2147483646 w 246"/>
              <a:gd name="T35" fmla="*/ 2147483646 h 247"/>
              <a:gd name="T36" fmla="*/ 2147483646 w 246"/>
              <a:gd name="T37" fmla="*/ 2147483646 h 247"/>
              <a:gd name="T38" fmla="*/ 2147483646 w 246"/>
              <a:gd name="T39" fmla="*/ 2147483646 h 247"/>
              <a:gd name="T40" fmla="*/ 0 w 246"/>
              <a:gd name="T41" fmla="*/ 2147483646 h 247"/>
              <a:gd name="T42" fmla="*/ 2147483646 w 246"/>
              <a:gd name="T43" fmla="*/ 2147483646 h 247"/>
              <a:gd name="T44" fmla="*/ 2147483646 w 246"/>
              <a:gd name="T45" fmla="*/ 2147483646 h 247"/>
              <a:gd name="T46" fmla="*/ 2147483646 w 246"/>
              <a:gd name="T47" fmla="*/ 2147483646 h 247"/>
              <a:gd name="T48" fmla="*/ 2147483646 w 246"/>
              <a:gd name="T49" fmla="*/ 2147483646 h 247"/>
              <a:gd name="T50" fmla="*/ 2147483646 w 246"/>
              <a:gd name="T51" fmla="*/ 2147483646 h 247"/>
              <a:gd name="T52" fmla="*/ 2147483646 w 246"/>
              <a:gd name="T53" fmla="*/ 2147483646 h 247"/>
              <a:gd name="T54" fmla="*/ 2147483646 w 246"/>
              <a:gd name="T55" fmla="*/ 2147483646 h 247"/>
              <a:gd name="T56" fmla="*/ 2147483646 w 246"/>
              <a:gd name="T57" fmla="*/ 2147483646 h 247"/>
              <a:gd name="T58" fmla="*/ 2147483646 w 246"/>
              <a:gd name="T59" fmla="*/ 2147483646 h 247"/>
              <a:gd name="T60" fmla="*/ 2147483646 w 246"/>
              <a:gd name="T61" fmla="*/ 0 h 247"/>
              <a:gd name="T62" fmla="*/ 2147483646 w 246"/>
              <a:gd name="T63" fmla="*/ 2147483646 h 247"/>
              <a:gd name="T64" fmla="*/ 2147483646 w 246"/>
              <a:gd name="T65" fmla="*/ 2147483646 h 247"/>
              <a:gd name="T66" fmla="*/ 2147483646 w 246"/>
              <a:gd name="T67" fmla="*/ 2147483646 h 247"/>
              <a:gd name="T68" fmla="*/ 2147483646 w 246"/>
              <a:gd name="T69" fmla="*/ 2147483646 h 247"/>
              <a:gd name="T70" fmla="*/ 2147483646 w 246"/>
              <a:gd name="T71" fmla="*/ 2147483646 h 247"/>
              <a:gd name="T72" fmla="*/ 2147483646 w 246"/>
              <a:gd name="T73" fmla="*/ 2147483646 h 247"/>
              <a:gd name="T74" fmla="*/ 2147483646 w 246"/>
              <a:gd name="T75" fmla="*/ 2147483646 h 247"/>
              <a:gd name="T76" fmla="*/ 2147483646 w 246"/>
              <a:gd name="T77" fmla="*/ 2147483646 h 247"/>
              <a:gd name="T78" fmla="*/ 2147483646 w 246"/>
              <a:gd name="T79" fmla="*/ 2147483646 h 247"/>
              <a:gd name="T80" fmla="*/ 2147483646 w 246"/>
              <a:gd name="T81" fmla="*/ 2147483646 h 247"/>
              <a:gd name="T82" fmla="*/ 2147483646 w 246"/>
              <a:gd name="T83" fmla="*/ 2147483646 h 247"/>
              <a:gd name="T84" fmla="*/ 2147483646 w 246"/>
              <a:gd name="T85" fmla="*/ 2147483646 h 24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6"/>
              <a:gd name="T130" fmla="*/ 0 h 247"/>
              <a:gd name="T131" fmla="*/ 246 w 246"/>
              <a:gd name="T132" fmla="*/ 247 h 24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6" h="247">
                <a:moveTo>
                  <a:pt x="246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0" y="180"/>
                </a:lnTo>
                <a:lnTo>
                  <a:pt x="223" y="196"/>
                </a:lnTo>
                <a:lnTo>
                  <a:pt x="211" y="212"/>
                </a:lnTo>
                <a:lnTo>
                  <a:pt x="195" y="224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7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0" y="224"/>
                </a:lnTo>
                <a:lnTo>
                  <a:pt x="39" y="212"/>
                </a:lnTo>
                <a:lnTo>
                  <a:pt x="23" y="196"/>
                </a:lnTo>
                <a:lnTo>
                  <a:pt x="15" y="180"/>
                </a:lnTo>
                <a:lnTo>
                  <a:pt x="7" y="161"/>
                </a:lnTo>
                <a:lnTo>
                  <a:pt x="3" y="145"/>
                </a:lnTo>
                <a:lnTo>
                  <a:pt x="0" y="126"/>
                </a:lnTo>
                <a:lnTo>
                  <a:pt x="3" y="106"/>
                </a:lnTo>
                <a:lnTo>
                  <a:pt x="7" y="87"/>
                </a:lnTo>
                <a:lnTo>
                  <a:pt x="15" y="67"/>
                </a:lnTo>
                <a:lnTo>
                  <a:pt x="23" y="51"/>
                </a:lnTo>
                <a:lnTo>
                  <a:pt x="39" y="40"/>
                </a:lnTo>
                <a:lnTo>
                  <a:pt x="50" y="24"/>
                </a:lnTo>
                <a:lnTo>
                  <a:pt x="66" y="16"/>
                </a:lnTo>
                <a:lnTo>
                  <a:pt x="86" y="8"/>
                </a:lnTo>
                <a:lnTo>
                  <a:pt x="105" y="4"/>
                </a:lnTo>
                <a:lnTo>
                  <a:pt x="125" y="0"/>
                </a:lnTo>
                <a:lnTo>
                  <a:pt x="144" y="4"/>
                </a:lnTo>
                <a:lnTo>
                  <a:pt x="164" y="8"/>
                </a:lnTo>
                <a:lnTo>
                  <a:pt x="180" y="16"/>
                </a:lnTo>
                <a:lnTo>
                  <a:pt x="195" y="24"/>
                </a:lnTo>
                <a:lnTo>
                  <a:pt x="211" y="40"/>
                </a:lnTo>
                <a:lnTo>
                  <a:pt x="223" y="51"/>
                </a:lnTo>
                <a:lnTo>
                  <a:pt x="230" y="67"/>
                </a:lnTo>
                <a:lnTo>
                  <a:pt x="238" y="87"/>
                </a:lnTo>
                <a:lnTo>
                  <a:pt x="242" y="106"/>
                </a:lnTo>
                <a:lnTo>
                  <a:pt x="246" y="126"/>
                </a:lnTo>
                <a:lnTo>
                  <a:pt x="246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9" name="Freeform 26">
            <a:extLst>
              <a:ext uri="{FF2B5EF4-FFF2-40B4-BE49-F238E27FC236}">
                <a16:creationId xmlns:a16="http://schemas.microsoft.com/office/drawing/2014/main" id="{5216F977-071C-CFCB-AAE6-9862C7D42EFB}"/>
              </a:ext>
            </a:extLst>
          </p:cNvPr>
          <p:cNvSpPr>
            <a:spLocks/>
          </p:cNvSpPr>
          <p:nvPr/>
        </p:nvSpPr>
        <p:spPr bwMode="auto">
          <a:xfrm>
            <a:off x="6097588" y="5976938"/>
            <a:ext cx="390525" cy="392112"/>
          </a:xfrm>
          <a:custGeom>
            <a:avLst/>
            <a:gdLst>
              <a:gd name="T0" fmla="*/ 2147483646 w 246"/>
              <a:gd name="T1" fmla="*/ 2147483646 h 247"/>
              <a:gd name="T2" fmla="*/ 2147483646 w 246"/>
              <a:gd name="T3" fmla="*/ 2147483646 h 247"/>
              <a:gd name="T4" fmla="*/ 2147483646 w 246"/>
              <a:gd name="T5" fmla="*/ 2147483646 h 247"/>
              <a:gd name="T6" fmla="*/ 2147483646 w 246"/>
              <a:gd name="T7" fmla="*/ 2147483646 h 247"/>
              <a:gd name="T8" fmla="*/ 2147483646 w 246"/>
              <a:gd name="T9" fmla="*/ 2147483646 h 247"/>
              <a:gd name="T10" fmla="*/ 2147483646 w 246"/>
              <a:gd name="T11" fmla="*/ 2147483646 h 247"/>
              <a:gd name="T12" fmla="*/ 2147483646 w 246"/>
              <a:gd name="T13" fmla="*/ 2147483646 h 247"/>
              <a:gd name="T14" fmla="*/ 2147483646 w 246"/>
              <a:gd name="T15" fmla="*/ 2147483646 h 247"/>
              <a:gd name="T16" fmla="*/ 2147483646 w 246"/>
              <a:gd name="T17" fmla="*/ 2147483646 h 247"/>
              <a:gd name="T18" fmla="*/ 2147483646 w 246"/>
              <a:gd name="T19" fmla="*/ 2147483646 h 247"/>
              <a:gd name="T20" fmla="*/ 2147483646 w 246"/>
              <a:gd name="T21" fmla="*/ 2147483646 h 247"/>
              <a:gd name="T22" fmla="*/ 2147483646 w 246"/>
              <a:gd name="T23" fmla="*/ 2147483646 h 247"/>
              <a:gd name="T24" fmla="*/ 2147483646 w 246"/>
              <a:gd name="T25" fmla="*/ 2147483646 h 247"/>
              <a:gd name="T26" fmla="*/ 2147483646 w 246"/>
              <a:gd name="T27" fmla="*/ 2147483646 h 247"/>
              <a:gd name="T28" fmla="*/ 2147483646 w 246"/>
              <a:gd name="T29" fmla="*/ 2147483646 h 247"/>
              <a:gd name="T30" fmla="*/ 2147483646 w 246"/>
              <a:gd name="T31" fmla="*/ 2147483646 h 247"/>
              <a:gd name="T32" fmla="*/ 2147483646 w 246"/>
              <a:gd name="T33" fmla="*/ 2147483646 h 247"/>
              <a:gd name="T34" fmla="*/ 2147483646 w 246"/>
              <a:gd name="T35" fmla="*/ 2147483646 h 247"/>
              <a:gd name="T36" fmla="*/ 2147483646 w 246"/>
              <a:gd name="T37" fmla="*/ 2147483646 h 247"/>
              <a:gd name="T38" fmla="*/ 2147483646 w 246"/>
              <a:gd name="T39" fmla="*/ 2147483646 h 247"/>
              <a:gd name="T40" fmla="*/ 0 w 246"/>
              <a:gd name="T41" fmla="*/ 2147483646 h 247"/>
              <a:gd name="T42" fmla="*/ 2147483646 w 246"/>
              <a:gd name="T43" fmla="*/ 2147483646 h 247"/>
              <a:gd name="T44" fmla="*/ 2147483646 w 246"/>
              <a:gd name="T45" fmla="*/ 2147483646 h 247"/>
              <a:gd name="T46" fmla="*/ 2147483646 w 246"/>
              <a:gd name="T47" fmla="*/ 2147483646 h 247"/>
              <a:gd name="T48" fmla="*/ 2147483646 w 246"/>
              <a:gd name="T49" fmla="*/ 2147483646 h 247"/>
              <a:gd name="T50" fmla="*/ 2147483646 w 246"/>
              <a:gd name="T51" fmla="*/ 2147483646 h 247"/>
              <a:gd name="T52" fmla="*/ 2147483646 w 246"/>
              <a:gd name="T53" fmla="*/ 2147483646 h 247"/>
              <a:gd name="T54" fmla="*/ 2147483646 w 246"/>
              <a:gd name="T55" fmla="*/ 2147483646 h 247"/>
              <a:gd name="T56" fmla="*/ 2147483646 w 246"/>
              <a:gd name="T57" fmla="*/ 2147483646 h 247"/>
              <a:gd name="T58" fmla="*/ 2147483646 w 246"/>
              <a:gd name="T59" fmla="*/ 2147483646 h 247"/>
              <a:gd name="T60" fmla="*/ 2147483646 w 246"/>
              <a:gd name="T61" fmla="*/ 0 h 247"/>
              <a:gd name="T62" fmla="*/ 2147483646 w 246"/>
              <a:gd name="T63" fmla="*/ 2147483646 h 247"/>
              <a:gd name="T64" fmla="*/ 2147483646 w 246"/>
              <a:gd name="T65" fmla="*/ 2147483646 h 247"/>
              <a:gd name="T66" fmla="*/ 2147483646 w 246"/>
              <a:gd name="T67" fmla="*/ 2147483646 h 247"/>
              <a:gd name="T68" fmla="*/ 2147483646 w 246"/>
              <a:gd name="T69" fmla="*/ 2147483646 h 247"/>
              <a:gd name="T70" fmla="*/ 2147483646 w 246"/>
              <a:gd name="T71" fmla="*/ 2147483646 h 247"/>
              <a:gd name="T72" fmla="*/ 2147483646 w 246"/>
              <a:gd name="T73" fmla="*/ 2147483646 h 247"/>
              <a:gd name="T74" fmla="*/ 2147483646 w 246"/>
              <a:gd name="T75" fmla="*/ 2147483646 h 247"/>
              <a:gd name="T76" fmla="*/ 2147483646 w 246"/>
              <a:gd name="T77" fmla="*/ 2147483646 h 247"/>
              <a:gd name="T78" fmla="*/ 2147483646 w 246"/>
              <a:gd name="T79" fmla="*/ 2147483646 h 247"/>
              <a:gd name="T80" fmla="*/ 2147483646 w 246"/>
              <a:gd name="T81" fmla="*/ 2147483646 h 247"/>
              <a:gd name="T82" fmla="*/ 2147483646 w 246"/>
              <a:gd name="T83" fmla="*/ 2147483646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7"/>
              <a:gd name="T128" fmla="*/ 246 w 246"/>
              <a:gd name="T129" fmla="*/ 247 h 2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7">
                <a:moveTo>
                  <a:pt x="246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0" y="180"/>
                </a:lnTo>
                <a:lnTo>
                  <a:pt x="223" y="196"/>
                </a:lnTo>
                <a:lnTo>
                  <a:pt x="211" y="212"/>
                </a:lnTo>
                <a:lnTo>
                  <a:pt x="195" y="224"/>
                </a:lnTo>
                <a:lnTo>
                  <a:pt x="180" y="231"/>
                </a:lnTo>
                <a:lnTo>
                  <a:pt x="164" y="239"/>
                </a:lnTo>
                <a:lnTo>
                  <a:pt x="144" y="243"/>
                </a:lnTo>
                <a:lnTo>
                  <a:pt x="125" y="247"/>
                </a:lnTo>
                <a:lnTo>
                  <a:pt x="105" y="243"/>
                </a:lnTo>
                <a:lnTo>
                  <a:pt x="86" y="239"/>
                </a:lnTo>
                <a:lnTo>
                  <a:pt x="66" y="231"/>
                </a:lnTo>
                <a:lnTo>
                  <a:pt x="50" y="224"/>
                </a:lnTo>
                <a:lnTo>
                  <a:pt x="39" y="212"/>
                </a:lnTo>
                <a:lnTo>
                  <a:pt x="23" y="196"/>
                </a:lnTo>
                <a:lnTo>
                  <a:pt x="15" y="180"/>
                </a:lnTo>
                <a:lnTo>
                  <a:pt x="7" y="161"/>
                </a:lnTo>
                <a:lnTo>
                  <a:pt x="3" y="145"/>
                </a:lnTo>
                <a:lnTo>
                  <a:pt x="0" y="126"/>
                </a:lnTo>
                <a:lnTo>
                  <a:pt x="3" y="106"/>
                </a:lnTo>
                <a:lnTo>
                  <a:pt x="7" y="87"/>
                </a:lnTo>
                <a:lnTo>
                  <a:pt x="15" y="67"/>
                </a:lnTo>
                <a:lnTo>
                  <a:pt x="23" y="51"/>
                </a:lnTo>
                <a:lnTo>
                  <a:pt x="39" y="40"/>
                </a:lnTo>
                <a:lnTo>
                  <a:pt x="50" y="24"/>
                </a:lnTo>
                <a:lnTo>
                  <a:pt x="66" y="16"/>
                </a:lnTo>
                <a:lnTo>
                  <a:pt x="86" y="8"/>
                </a:lnTo>
                <a:lnTo>
                  <a:pt x="105" y="4"/>
                </a:lnTo>
                <a:lnTo>
                  <a:pt x="125" y="0"/>
                </a:lnTo>
                <a:lnTo>
                  <a:pt x="144" y="4"/>
                </a:lnTo>
                <a:lnTo>
                  <a:pt x="164" y="8"/>
                </a:lnTo>
                <a:lnTo>
                  <a:pt x="180" y="16"/>
                </a:lnTo>
                <a:lnTo>
                  <a:pt x="195" y="24"/>
                </a:lnTo>
                <a:lnTo>
                  <a:pt x="211" y="40"/>
                </a:lnTo>
                <a:lnTo>
                  <a:pt x="223" y="51"/>
                </a:lnTo>
                <a:lnTo>
                  <a:pt x="230" y="67"/>
                </a:lnTo>
                <a:lnTo>
                  <a:pt x="238" y="87"/>
                </a:lnTo>
                <a:lnTo>
                  <a:pt x="242" y="106"/>
                </a:lnTo>
                <a:lnTo>
                  <a:pt x="246" y="1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0" name="Freeform 27">
            <a:extLst>
              <a:ext uri="{FF2B5EF4-FFF2-40B4-BE49-F238E27FC236}">
                <a16:creationId xmlns:a16="http://schemas.microsoft.com/office/drawing/2014/main" id="{E85762E0-81C2-151C-89B7-B8841BBA732C}"/>
              </a:ext>
            </a:extLst>
          </p:cNvPr>
          <p:cNvSpPr>
            <a:spLocks/>
          </p:cNvSpPr>
          <p:nvPr/>
        </p:nvSpPr>
        <p:spPr bwMode="auto">
          <a:xfrm>
            <a:off x="6954838" y="5976938"/>
            <a:ext cx="384175" cy="392112"/>
          </a:xfrm>
          <a:custGeom>
            <a:avLst/>
            <a:gdLst>
              <a:gd name="T0" fmla="*/ 2147483646 w 242"/>
              <a:gd name="T1" fmla="*/ 2147483646 h 247"/>
              <a:gd name="T2" fmla="*/ 2147483646 w 242"/>
              <a:gd name="T3" fmla="*/ 2147483646 h 247"/>
              <a:gd name="T4" fmla="*/ 2147483646 w 242"/>
              <a:gd name="T5" fmla="*/ 2147483646 h 247"/>
              <a:gd name="T6" fmla="*/ 2147483646 w 242"/>
              <a:gd name="T7" fmla="*/ 2147483646 h 247"/>
              <a:gd name="T8" fmla="*/ 2147483646 w 242"/>
              <a:gd name="T9" fmla="*/ 2147483646 h 247"/>
              <a:gd name="T10" fmla="*/ 2147483646 w 242"/>
              <a:gd name="T11" fmla="*/ 2147483646 h 247"/>
              <a:gd name="T12" fmla="*/ 2147483646 w 242"/>
              <a:gd name="T13" fmla="*/ 2147483646 h 247"/>
              <a:gd name="T14" fmla="*/ 2147483646 w 242"/>
              <a:gd name="T15" fmla="*/ 2147483646 h 247"/>
              <a:gd name="T16" fmla="*/ 2147483646 w 242"/>
              <a:gd name="T17" fmla="*/ 2147483646 h 247"/>
              <a:gd name="T18" fmla="*/ 2147483646 w 242"/>
              <a:gd name="T19" fmla="*/ 2147483646 h 247"/>
              <a:gd name="T20" fmla="*/ 2147483646 w 242"/>
              <a:gd name="T21" fmla="*/ 2147483646 h 247"/>
              <a:gd name="T22" fmla="*/ 2147483646 w 242"/>
              <a:gd name="T23" fmla="*/ 2147483646 h 247"/>
              <a:gd name="T24" fmla="*/ 2147483646 w 242"/>
              <a:gd name="T25" fmla="*/ 2147483646 h 247"/>
              <a:gd name="T26" fmla="*/ 2147483646 w 242"/>
              <a:gd name="T27" fmla="*/ 2147483646 h 247"/>
              <a:gd name="T28" fmla="*/ 2147483646 w 242"/>
              <a:gd name="T29" fmla="*/ 2147483646 h 247"/>
              <a:gd name="T30" fmla="*/ 2147483646 w 242"/>
              <a:gd name="T31" fmla="*/ 2147483646 h 247"/>
              <a:gd name="T32" fmla="*/ 2147483646 w 242"/>
              <a:gd name="T33" fmla="*/ 2147483646 h 247"/>
              <a:gd name="T34" fmla="*/ 2147483646 w 242"/>
              <a:gd name="T35" fmla="*/ 2147483646 h 247"/>
              <a:gd name="T36" fmla="*/ 2147483646 w 242"/>
              <a:gd name="T37" fmla="*/ 2147483646 h 247"/>
              <a:gd name="T38" fmla="*/ 0 w 242"/>
              <a:gd name="T39" fmla="*/ 2147483646 h 247"/>
              <a:gd name="T40" fmla="*/ 0 w 242"/>
              <a:gd name="T41" fmla="*/ 2147483646 h 247"/>
              <a:gd name="T42" fmla="*/ 0 w 242"/>
              <a:gd name="T43" fmla="*/ 2147483646 h 247"/>
              <a:gd name="T44" fmla="*/ 2147483646 w 242"/>
              <a:gd name="T45" fmla="*/ 2147483646 h 247"/>
              <a:gd name="T46" fmla="*/ 2147483646 w 242"/>
              <a:gd name="T47" fmla="*/ 2147483646 h 247"/>
              <a:gd name="T48" fmla="*/ 2147483646 w 242"/>
              <a:gd name="T49" fmla="*/ 2147483646 h 247"/>
              <a:gd name="T50" fmla="*/ 2147483646 w 242"/>
              <a:gd name="T51" fmla="*/ 2147483646 h 247"/>
              <a:gd name="T52" fmla="*/ 2147483646 w 242"/>
              <a:gd name="T53" fmla="*/ 2147483646 h 247"/>
              <a:gd name="T54" fmla="*/ 2147483646 w 242"/>
              <a:gd name="T55" fmla="*/ 2147483646 h 247"/>
              <a:gd name="T56" fmla="*/ 2147483646 w 242"/>
              <a:gd name="T57" fmla="*/ 2147483646 h 247"/>
              <a:gd name="T58" fmla="*/ 2147483646 w 242"/>
              <a:gd name="T59" fmla="*/ 2147483646 h 247"/>
              <a:gd name="T60" fmla="*/ 2147483646 w 242"/>
              <a:gd name="T61" fmla="*/ 0 h 247"/>
              <a:gd name="T62" fmla="*/ 2147483646 w 242"/>
              <a:gd name="T63" fmla="*/ 2147483646 h 247"/>
              <a:gd name="T64" fmla="*/ 2147483646 w 242"/>
              <a:gd name="T65" fmla="*/ 2147483646 h 247"/>
              <a:gd name="T66" fmla="*/ 2147483646 w 242"/>
              <a:gd name="T67" fmla="*/ 2147483646 h 247"/>
              <a:gd name="T68" fmla="*/ 2147483646 w 242"/>
              <a:gd name="T69" fmla="*/ 2147483646 h 247"/>
              <a:gd name="T70" fmla="*/ 2147483646 w 242"/>
              <a:gd name="T71" fmla="*/ 2147483646 h 247"/>
              <a:gd name="T72" fmla="*/ 2147483646 w 242"/>
              <a:gd name="T73" fmla="*/ 2147483646 h 247"/>
              <a:gd name="T74" fmla="*/ 2147483646 w 242"/>
              <a:gd name="T75" fmla="*/ 2147483646 h 247"/>
              <a:gd name="T76" fmla="*/ 2147483646 w 242"/>
              <a:gd name="T77" fmla="*/ 2147483646 h 247"/>
              <a:gd name="T78" fmla="*/ 2147483646 w 242"/>
              <a:gd name="T79" fmla="*/ 2147483646 h 247"/>
              <a:gd name="T80" fmla="*/ 2147483646 w 242"/>
              <a:gd name="T81" fmla="*/ 2147483646 h 247"/>
              <a:gd name="T82" fmla="*/ 2147483646 w 242"/>
              <a:gd name="T83" fmla="*/ 2147483646 h 247"/>
              <a:gd name="T84" fmla="*/ 2147483646 w 242"/>
              <a:gd name="T85" fmla="*/ 2147483646 h 24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2"/>
              <a:gd name="T130" fmla="*/ 0 h 247"/>
              <a:gd name="T131" fmla="*/ 242 w 242"/>
              <a:gd name="T132" fmla="*/ 247 h 24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2" h="247">
                <a:moveTo>
                  <a:pt x="242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1" y="180"/>
                </a:lnTo>
                <a:lnTo>
                  <a:pt x="219" y="196"/>
                </a:lnTo>
                <a:lnTo>
                  <a:pt x="207" y="212"/>
                </a:lnTo>
                <a:lnTo>
                  <a:pt x="195" y="224"/>
                </a:lnTo>
                <a:lnTo>
                  <a:pt x="180" y="231"/>
                </a:lnTo>
                <a:lnTo>
                  <a:pt x="160" y="239"/>
                </a:lnTo>
                <a:lnTo>
                  <a:pt x="141" y="243"/>
                </a:lnTo>
                <a:lnTo>
                  <a:pt x="121" y="247"/>
                </a:lnTo>
                <a:lnTo>
                  <a:pt x="101" y="243"/>
                </a:lnTo>
                <a:lnTo>
                  <a:pt x="82" y="239"/>
                </a:lnTo>
                <a:lnTo>
                  <a:pt x="66" y="231"/>
                </a:lnTo>
                <a:lnTo>
                  <a:pt x="51" y="224"/>
                </a:lnTo>
                <a:lnTo>
                  <a:pt x="35" y="212"/>
                </a:lnTo>
                <a:lnTo>
                  <a:pt x="23" y="196"/>
                </a:lnTo>
                <a:lnTo>
                  <a:pt x="11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1" y="67"/>
                </a:lnTo>
                <a:lnTo>
                  <a:pt x="23" y="51"/>
                </a:lnTo>
                <a:lnTo>
                  <a:pt x="35" y="40"/>
                </a:lnTo>
                <a:lnTo>
                  <a:pt x="51" y="24"/>
                </a:lnTo>
                <a:lnTo>
                  <a:pt x="66" y="16"/>
                </a:lnTo>
                <a:lnTo>
                  <a:pt x="82" y="8"/>
                </a:lnTo>
                <a:lnTo>
                  <a:pt x="101" y="4"/>
                </a:lnTo>
                <a:lnTo>
                  <a:pt x="121" y="0"/>
                </a:lnTo>
                <a:lnTo>
                  <a:pt x="141" y="4"/>
                </a:lnTo>
                <a:lnTo>
                  <a:pt x="160" y="8"/>
                </a:lnTo>
                <a:lnTo>
                  <a:pt x="180" y="16"/>
                </a:lnTo>
                <a:lnTo>
                  <a:pt x="195" y="24"/>
                </a:lnTo>
                <a:lnTo>
                  <a:pt x="207" y="40"/>
                </a:lnTo>
                <a:lnTo>
                  <a:pt x="219" y="51"/>
                </a:lnTo>
                <a:lnTo>
                  <a:pt x="231" y="67"/>
                </a:lnTo>
                <a:lnTo>
                  <a:pt x="238" y="87"/>
                </a:lnTo>
                <a:lnTo>
                  <a:pt x="242" y="106"/>
                </a:lnTo>
                <a:lnTo>
                  <a:pt x="242" y="126"/>
                </a:lnTo>
                <a:lnTo>
                  <a:pt x="242" y="12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1" name="Freeform 28">
            <a:extLst>
              <a:ext uri="{FF2B5EF4-FFF2-40B4-BE49-F238E27FC236}">
                <a16:creationId xmlns:a16="http://schemas.microsoft.com/office/drawing/2014/main" id="{230311FC-FF20-12D9-C450-6670D6A8121D}"/>
              </a:ext>
            </a:extLst>
          </p:cNvPr>
          <p:cNvSpPr>
            <a:spLocks/>
          </p:cNvSpPr>
          <p:nvPr/>
        </p:nvSpPr>
        <p:spPr bwMode="auto">
          <a:xfrm>
            <a:off x="6954838" y="5976938"/>
            <a:ext cx="384175" cy="392112"/>
          </a:xfrm>
          <a:custGeom>
            <a:avLst/>
            <a:gdLst>
              <a:gd name="T0" fmla="*/ 2147483646 w 242"/>
              <a:gd name="T1" fmla="*/ 2147483646 h 247"/>
              <a:gd name="T2" fmla="*/ 2147483646 w 242"/>
              <a:gd name="T3" fmla="*/ 2147483646 h 247"/>
              <a:gd name="T4" fmla="*/ 2147483646 w 242"/>
              <a:gd name="T5" fmla="*/ 2147483646 h 247"/>
              <a:gd name="T6" fmla="*/ 2147483646 w 242"/>
              <a:gd name="T7" fmla="*/ 2147483646 h 247"/>
              <a:gd name="T8" fmla="*/ 2147483646 w 242"/>
              <a:gd name="T9" fmla="*/ 2147483646 h 247"/>
              <a:gd name="T10" fmla="*/ 2147483646 w 242"/>
              <a:gd name="T11" fmla="*/ 2147483646 h 247"/>
              <a:gd name="T12" fmla="*/ 2147483646 w 242"/>
              <a:gd name="T13" fmla="*/ 2147483646 h 247"/>
              <a:gd name="T14" fmla="*/ 2147483646 w 242"/>
              <a:gd name="T15" fmla="*/ 2147483646 h 247"/>
              <a:gd name="T16" fmla="*/ 2147483646 w 242"/>
              <a:gd name="T17" fmla="*/ 2147483646 h 247"/>
              <a:gd name="T18" fmla="*/ 2147483646 w 242"/>
              <a:gd name="T19" fmla="*/ 2147483646 h 247"/>
              <a:gd name="T20" fmla="*/ 2147483646 w 242"/>
              <a:gd name="T21" fmla="*/ 2147483646 h 247"/>
              <a:gd name="T22" fmla="*/ 2147483646 w 242"/>
              <a:gd name="T23" fmla="*/ 2147483646 h 247"/>
              <a:gd name="T24" fmla="*/ 2147483646 w 242"/>
              <a:gd name="T25" fmla="*/ 2147483646 h 247"/>
              <a:gd name="T26" fmla="*/ 2147483646 w 242"/>
              <a:gd name="T27" fmla="*/ 2147483646 h 247"/>
              <a:gd name="T28" fmla="*/ 2147483646 w 242"/>
              <a:gd name="T29" fmla="*/ 2147483646 h 247"/>
              <a:gd name="T30" fmla="*/ 2147483646 w 242"/>
              <a:gd name="T31" fmla="*/ 2147483646 h 247"/>
              <a:gd name="T32" fmla="*/ 2147483646 w 242"/>
              <a:gd name="T33" fmla="*/ 2147483646 h 247"/>
              <a:gd name="T34" fmla="*/ 2147483646 w 242"/>
              <a:gd name="T35" fmla="*/ 2147483646 h 247"/>
              <a:gd name="T36" fmla="*/ 2147483646 w 242"/>
              <a:gd name="T37" fmla="*/ 2147483646 h 247"/>
              <a:gd name="T38" fmla="*/ 0 w 242"/>
              <a:gd name="T39" fmla="*/ 2147483646 h 247"/>
              <a:gd name="T40" fmla="*/ 0 w 242"/>
              <a:gd name="T41" fmla="*/ 2147483646 h 247"/>
              <a:gd name="T42" fmla="*/ 0 w 242"/>
              <a:gd name="T43" fmla="*/ 2147483646 h 247"/>
              <a:gd name="T44" fmla="*/ 2147483646 w 242"/>
              <a:gd name="T45" fmla="*/ 2147483646 h 247"/>
              <a:gd name="T46" fmla="*/ 2147483646 w 242"/>
              <a:gd name="T47" fmla="*/ 2147483646 h 247"/>
              <a:gd name="T48" fmla="*/ 2147483646 w 242"/>
              <a:gd name="T49" fmla="*/ 2147483646 h 247"/>
              <a:gd name="T50" fmla="*/ 2147483646 w 242"/>
              <a:gd name="T51" fmla="*/ 2147483646 h 247"/>
              <a:gd name="T52" fmla="*/ 2147483646 w 242"/>
              <a:gd name="T53" fmla="*/ 2147483646 h 247"/>
              <a:gd name="T54" fmla="*/ 2147483646 w 242"/>
              <a:gd name="T55" fmla="*/ 2147483646 h 247"/>
              <a:gd name="T56" fmla="*/ 2147483646 w 242"/>
              <a:gd name="T57" fmla="*/ 2147483646 h 247"/>
              <a:gd name="T58" fmla="*/ 2147483646 w 242"/>
              <a:gd name="T59" fmla="*/ 2147483646 h 247"/>
              <a:gd name="T60" fmla="*/ 2147483646 w 242"/>
              <a:gd name="T61" fmla="*/ 0 h 247"/>
              <a:gd name="T62" fmla="*/ 2147483646 w 242"/>
              <a:gd name="T63" fmla="*/ 2147483646 h 247"/>
              <a:gd name="T64" fmla="*/ 2147483646 w 242"/>
              <a:gd name="T65" fmla="*/ 2147483646 h 247"/>
              <a:gd name="T66" fmla="*/ 2147483646 w 242"/>
              <a:gd name="T67" fmla="*/ 2147483646 h 247"/>
              <a:gd name="T68" fmla="*/ 2147483646 w 242"/>
              <a:gd name="T69" fmla="*/ 2147483646 h 247"/>
              <a:gd name="T70" fmla="*/ 2147483646 w 242"/>
              <a:gd name="T71" fmla="*/ 2147483646 h 247"/>
              <a:gd name="T72" fmla="*/ 2147483646 w 242"/>
              <a:gd name="T73" fmla="*/ 2147483646 h 247"/>
              <a:gd name="T74" fmla="*/ 2147483646 w 242"/>
              <a:gd name="T75" fmla="*/ 2147483646 h 247"/>
              <a:gd name="T76" fmla="*/ 2147483646 w 242"/>
              <a:gd name="T77" fmla="*/ 2147483646 h 247"/>
              <a:gd name="T78" fmla="*/ 2147483646 w 242"/>
              <a:gd name="T79" fmla="*/ 2147483646 h 247"/>
              <a:gd name="T80" fmla="*/ 2147483646 w 242"/>
              <a:gd name="T81" fmla="*/ 2147483646 h 247"/>
              <a:gd name="T82" fmla="*/ 2147483646 w 242"/>
              <a:gd name="T83" fmla="*/ 2147483646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2"/>
              <a:gd name="T127" fmla="*/ 0 h 247"/>
              <a:gd name="T128" fmla="*/ 242 w 242"/>
              <a:gd name="T129" fmla="*/ 247 h 2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2" h="247">
                <a:moveTo>
                  <a:pt x="242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1" y="180"/>
                </a:lnTo>
                <a:lnTo>
                  <a:pt x="219" y="196"/>
                </a:lnTo>
                <a:lnTo>
                  <a:pt x="207" y="212"/>
                </a:lnTo>
                <a:lnTo>
                  <a:pt x="195" y="224"/>
                </a:lnTo>
                <a:lnTo>
                  <a:pt x="180" y="231"/>
                </a:lnTo>
                <a:lnTo>
                  <a:pt x="160" y="239"/>
                </a:lnTo>
                <a:lnTo>
                  <a:pt x="141" y="243"/>
                </a:lnTo>
                <a:lnTo>
                  <a:pt x="121" y="247"/>
                </a:lnTo>
                <a:lnTo>
                  <a:pt x="101" y="243"/>
                </a:lnTo>
                <a:lnTo>
                  <a:pt x="82" y="239"/>
                </a:lnTo>
                <a:lnTo>
                  <a:pt x="66" y="231"/>
                </a:lnTo>
                <a:lnTo>
                  <a:pt x="51" y="224"/>
                </a:lnTo>
                <a:lnTo>
                  <a:pt x="35" y="212"/>
                </a:lnTo>
                <a:lnTo>
                  <a:pt x="23" y="196"/>
                </a:lnTo>
                <a:lnTo>
                  <a:pt x="11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1" y="67"/>
                </a:lnTo>
                <a:lnTo>
                  <a:pt x="23" y="51"/>
                </a:lnTo>
                <a:lnTo>
                  <a:pt x="35" y="40"/>
                </a:lnTo>
                <a:lnTo>
                  <a:pt x="51" y="24"/>
                </a:lnTo>
                <a:lnTo>
                  <a:pt x="66" y="16"/>
                </a:lnTo>
                <a:lnTo>
                  <a:pt x="82" y="8"/>
                </a:lnTo>
                <a:lnTo>
                  <a:pt x="101" y="4"/>
                </a:lnTo>
                <a:lnTo>
                  <a:pt x="121" y="0"/>
                </a:lnTo>
                <a:lnTo>
                  <a:pt x="141" y="4"/>
                </a:lnTo>
                <a:lnTo>
                  <a:pt x="160" y="8"/>
                </a:lnTo>
                <a:lnTo>
                  <a:pt x="180" y="16"/>
                </a:lnTo>
                <a:lnTo>
                  <a:pt x="195" y="24"/>
                </a:lnTo>
                <a:lnTo>
                  <a:pt x="207" y="40"/>
                </a:lnTo>
                <a:lnTo>
                  <a:pt x="219" y="51"/>
                </a:lnTo>
                <a:lnTo>
                  <a:pt x="231" y="67"/>
                </a:lnTo>
                <a:lnTo>
                  <a:pt x="238" y="87"/>
                </a:lnTo>
                <a:lnTo>
                  <a:pt x="242" y="106"/>
                </a:lnTo>
                <a:lnTo>
                  <a:pt x="242" y="1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2" name="Line 29">
            <a:extLst>
              <a:ext uri="{FF2B5EF4-FFF2-40B4-BE49-F238E27FC236}">
                <a16:creationId xmlns:a16="http://schemas.microsoft.com/office/drawing/2014/main" id="{6EF94FDC-2794-94AB-DA0A-5B6ABF0DB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025" y="2697163"/>
            <a:ext cx="136525" cy="136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3" name="Freeform 30">
            <a:extLst>
              <a:ext uri="{FF2B5EF4-FFF2-40B4-BE49-F238E27FC236}">
                <a16:creationId xmlns:a16="http://schemas.microsoft.com/office/drawing/2014/main" id="{2C8C3527-7824-BF16-F6AD-C957D03684D2}"/>
              </a:ext>
            </a:extLst>
          </p:cNvPr>
          <p:cNvSpPr>
            <a:spLocks/>
          </p:cNvSpPr>
          <p:nvPr/>
        </p:nvSpPr>
        <p:spPr bwMode="auto">
          <a:xfrm>
            <a:off x="2063750" y="2790825"/>
            <a:ext cx="131763" cy="123825"/>
          </a:xfrm>
          <a:custGeom>
            <a:avLst/>
            <a:gdLst>
              <a:gd name="T0" fmla="*/ 0 w 83"/>
              <a:gd name="T1" fmla="*/ 2147483646 h 78"/>
              <a:gd name="T2" fmla="*/ 2147483646 w 83"/>
              <a:gd name="T3" fmla="*/ 2147483646 h 78"/>
              <a:gd name="T4" fmla="*/ 2147483646 w 83"/>
              <a:gd name="T5" fmla="*/ 0 h 78"/>
              <a:gd name="T6" fmla="*/ 2147483646 w 83"/>
              <a:gd name="T7" fmla="*/ 2147483646 h 78"/>
              <a:gd name="T8" fmla="*/ 2147483646 w 83"/>
              <a:gd name="T9" fmla="*/ 2147483646 h 78"/>
              <a:gd name="T10" fmla="*/ 0 w 83"/>
              <a:gd name="T11" fmla="*/ 2147483646 h 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78"/>
              <a:gd name="T20" fmla="*/ 83 w 83"/>
              <a:gd name="T21" fmla="*/ 78 h 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78">
                <a:moveTo>
                  <a:pt x="0" y="31"/>
                </a:moveTo>
                <a:lnTo>
                  <a:pt x="83" y="78"/>
                </a:lnTo>
                <a:lnTo>
                  <a:pt x="36" y="0"/>
                </a:lnTo>
                <a:lnTo>
                  <a:pt x="4" y="31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4" name="Rectangle 31">
            <a:extLst>
              <a:ext uri="{FF2B5EF4-FFF2-40B4-BE49-F238E27FC236}">
                <a16:creationId xmlns:a16="http://schemas.microsoft.com/office/drawing/2014/main" id="{F86DCF2B-6F47-11AB-FCCD-5CA974A3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29083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/>
          </a:p>
        </p:txBody>
      </p:sp>
      <p:sp>
        <p:nvSpPr>
          <p:cNvPr id="74785" name="Rectangle 32">
            <a:extLst>
              <a:ext uri="{FF2B5EF4-FFF2-40B4-BE49-F238E27FC236}">
                <a16:creationId xmlns:a16="http://schemas.microsoft.com/office/drawing/2014/main" id="{78A7AD5F-2947-514B-8AD6-14F951A2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29083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/>
          </a:p>
        </p:txBody>
      </p:sp>
      <p:sp>
        <p:nvSpPr>
          <p:cNvPr id="74786" name="Freeform 33">
            <a:extLst>
              <a:ext uri="{FF2B5EF4-FFF2-40B4-BE49-F238E27FC236}">
                <a16:creationId xmlns:a16="http://schemas.microsoft.com/office/drawing/2014/main" id="{2C4EE2BF-56D2-A806-E618-C234F2D8CC0D}"/>
              </a:ext>
            </a:extLst>
          </p:cNvPr>
          <p:cNvSpPr>
            <a:spLocks/>
          </p:cNvSpPr>
          <p:nvPr/>
        </p:nvSpPr>
        <p:spPr bwMode="auto">
          <a:xfrm>
            <a:off x="2990850" y="2859088"/>
            <a:ext cx="390525" cy="384175"/>
          </a:xfrm>
          <a:custGeom>
            <a:avLst/>
            <a:gdLst>
              <a:gd name="T0" fmla="*/ 2147483646 w 246"/>
              <a:gd name="T1" fmla="*/ 2147483646 h 242"/>
              <a:gd name="T2" fmla="*/ 2147483646 w 246"/>
              <a:gd name="T3" fmla="*/ 2147483646 h 242"/>
              <a:gd name="T4" fmla="*/ 2147483646 w 246"/>
              <a:gd name="T5" fmla="*/ 2147483646 h 242"/>
              <a:gd name="T6" fmla="*/ 2147483646 w 246"/>
              <a:gd name="T7" fmla="*/ 2147483646 h 242"/>
              <a:gd name="T8" fmla="*/ 2147483646 w 246"/>
              <a:gd name="T9" fmla="*/ 2147483646 h 242"/>
              <a:gd name="T10" fmla="*/ 2147483646 w 246"/>
              <a:gd name="T11" fmla="*/ 2147483646 h 242"/>
              <a:gd name="T12" fmla="*/ 2147483646 w 246"/>
              <a:gd name="T13" fmla="*/ 2147483646 h 242"/>
              <a:gd name="T14" fmla="*/ 2147483646 w 246"/>
              <a:gd name="T15" fmla="*/ 2147483646 h 242"/>
              <a:gd name="T16" fmla="*/ 2147483646 w 246"/>
              <a:gd name="T17" fmla="*/ 2147483646 h 242"/>
              <a:gd name="T18" fmla="*/ 2147483646 w 246"/>
              <a:gd name="T19" fmla="*/ 2147483646 h 242"/>
              <a:gd name="T20" fmla="*/ 2147483646 w 246"/>
              <a:gd name="T21" fmla="*/ 2147483646 h 242"/>
              <a:gd name="T22" fmla="*/ 2147483646 w 246"/>
              <a:gd name="T23" fmla="*/ 2147483646 h 242"/>
              <a:gd name="T24" fmla="*/ 2147483646 w 246"/>
              <a:gd name="T25" fmla="*/ 2147483646 h 242"/>
              <a:gd name="T26" fmla="*/ 2147483646 w 246"/>
              <a:gd name="T27" fmla="*/ 2147483646 h 242"/>
              <a:gd name="T28" fmla="*/ 2147483646 w 246"/>
              <a:gd name="T29" fmla="*/ 2147483646 h 242"/>
              <a:gd name="T30" fmla="*/ 2147483646 w 246"/>
              <a:gd name="T31" fmla="*/ 2147483646 h 242"/>
              <a:gd name="T32" fmla="*/ 2147483646 w 246"/>
              <a:gd name="T33" fmla="*/ 2147483646 h 242"/>
              <a:gd name="T34" fmla="*/ 2147483646 w 246"/>
              <a:gd name="T35" fmla="*/ 2147483646 h 242"/>
              <a:gd name="T36" fmla="*/ 2147483646 w 246"/>
              <a:gd name="T37" fmla="*/ 2147483646 h 242"/>
              <a:gd name="T38" fmla="*/ 2147483646 w 246"/>
              <a:gd name="T39" fmla="*/ 2147483646 h 242"/>
              <a:gd name="T40" fmla="*/ 0 w 246"/>
              <a:gd name="T41" fmla="*/ 2147483646 h 242"/>
              <a:gd name="T42" fmla="*/ 2147483646 w 246"/>
              <a:gd name="T43" fmla="*/ 2147483646 h 242"/>
              <a:gd name="T44" fmla="*/ 2147483646 w 246"/>
              <a:gd name="T45" fmla="*/ 2147483646 h 242"/>
              <a:gd name="T46" fmla="*/ 2147483646 w 246"/>
              <a:gd name="T47" fmla="*/ 2147483646 h 242"/>
              <a:gd name="T48" fmla="*/ 2147483646 w 246"/>
              <a:gd name="T49" fmla="*/ 2147483646 h 242"/>
              <a:gd name="T50" fmla="*/ 2147483646 w 246"/>
              <a:gd name="T51" fmla="*/ 2147483646 h 242"/>
              <a:gd name="T52" fmla="*/ 2147483646 w 246"/>
              <a:gd name="T53" fmla="*/ 2147483646 h 242"/>
              <a:gd name="T54" fmla="*/ 2147483646 w 246"/>
              <a:gd name="T55" fmla="*/ 2147483646 h 242"/>
              <a:gd name="T56" fmla="*/ 2147483646 w 246"/>
              <a:gd name="T57" fmla="*/ 2147483646 h 242"/>
              <a:gd name="T58" fmla="*/ 2147483646 w 246"/>
              <a:gd name="T59" fmla="*/ 0 h 242"/>
              <a:gd name="T60" fmla="*/ 2147483646 w 246"/>
              <a:gd name="T61" fmla="*/ 0 h 242"/>
              <a:gd name="T62" fmla="*/ 2147483646 w 246"/>
              <a:gd name="T63" fmla="*/ 0 h 242"/>
              <a:gd name="T64" fmla="*/ 2147483646 w 246"/>
              <a:gd name="T65" fmla="*/ 2147483646 h 242"/>
              <a:gd name="T66" fmla="*/ 2147483646 w 246"/>
              <a:gd name="T67" fmla="*/ 2147483646 h 242"/>
              <a:gd name="T68" fmla="*/ 2147483646 w 246"/>
              <a:gd name="T69" fmla="*/ 2147483646 h 242"/>
              <a:gd name="T70" fmla="*/ 2147483646 w 246"/>
              <a:gd name="T71" fmla="*/ 2147483646 h 242"/>
              <a:gd name="T72" fmla="*/ 2147483646 w 246"/>
              <a:gd name="T73" fmla="*/ 2147483646 h 242"/>
              <a:gd name="T74" fmla="*/ 2147483646 w 246"/>
              <a:gd name="T75" fmla="*/ 2147483646 h 242"/>
              <a:gd name="T76" fmla="*/ 2147483646 w 246"/>
              <a:gd name="T77" fmla="*/ 2147483646 h 242"/>
              <a:gd name="T78" fmla="*/ 2147483646 w 246"/>
              <a:gd name="T79" fmla="*/ 2147483646 h 242"/>
              <a:gd name="T80" fmla="*/ 2147483646 w 246"/>
              <a:gd name="T81" fmla="*/ 2147483646 h 242"/>
              <a:gd name="T82" fmla="*/ 2147483646 w 246"/>
              <a:gd name="T83" fmla="*/ 2147483646 h 2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2"/>
              <a:gd name="T128" fmla="*/ 246 w 246"/>
              <a:gd name="T129" fmla="*/ 242 h 24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2">
                <a:moveTo>
                  <a:pt x="246" y="121"/>
                </a:moveTo>
                <a:lnTo>
                  <a:pt x="242" y="140"/>
                </a:lnTo>
                <a:lnTo>
                  <a:pt x="238" y="160"/>
                </a:lnTo>
                <a:lnTo>
                  <a:pt x="231" y="176"/>
                </a:lnTo>
                <a:lnTo>
                  <a:pt x="223" y="191"/>
                </a:lnTo>
                <a:lnTo>
                  <a:pt x="211" y="207"/>
                </a:lnTo>
                <a:lnTo>
                  <a:pt x="195" y="219"/>
                </a:lnTo>
                <a:lnTo>
                  <a:pt x="180" y="231"/>
                </a:lnTo>
                <a:lnTo>
                  <a:pt x="164" y="238"/>
                </a:lnTo>
                <a:lnTo>
                  <a:pt x="144" y="242"/>
                </a:lnTo>
                <a:lnTo>
                  <a:pt x="125" y="242"/>
                </a:lnTo>
                <a:lnTo>
                  <a:pt x="105" y="242"/>
                </a:lnTo>
                <a:lnTo>
                  <a:pt x="86" y="238"/>
                </a:lnTo>
                <a:lnTo>
                  <a:pt x="66" y="231"/>
                </a:lnTo>
                <a:lnTo>
                  <a:pt x="51" y="219"/>
                </a:lnTo>
                <a:lnTo>
                  <a:pt x="39" y="207"/>
                </a:lnTo>
                <a:lnTo>
                  <a:pt x="23" y="191"/>
                </a:lnTo>
                <a:lnTo>
                  <a:pt x="15" y="176"/>
                </a:lnTo>
                <a:lnTo>
                  <a:pt x="7" y="160"/>
                </a:lnTo>
                <a:lnTo>
                  <a:pt x="4" y="140"/>
                </a:lnTo>
                <a:lnTo>
                  <a:pt x="0" y="121"/>
                </a:lnTo>
                <a:lnTo>
                  <a:pt x="4" y="101"/>
                </a:lnTo>
                <a:lnTo>
                  <a:pt x="7" y="82"/>
                </a:lnTo>
                <a:lnTo>
                  <a:pt x="15" y="66"/>
                </a:lnTo>
                <a:lnTo>
                  <a:pt x="23" y="50"/>
                </a:lnTo>
                <a:lnTo>
                  <a:pt x="39" y="35"/>
                </a:lnTo>
                <a:lnTo>
                  <a:pt x="51" y="23"/>
                </a:lnTo>
                <a:lnTo>
                  <a:pt x="66" y="11"/>
                </a:lnTo>
                <a:lnTo>
                  <a:pt x="86" y="4"/>
                </a:lnTo>
                <a:lnTo>
                  <a:pt x="105" y="0"/>
                </a:lnTo>
                <a:lnTo>
                  <a:pt x="125" y="0"/>
                </a:lnTo>
                <a:lnTo>
                  <a:pt x="144" y="0"/>
                </a:lnTo>
                <a:lnTo>
                  <a:pt x="164" y="4"/>
                </a:lnTo>
                <a:lnTo>
                  <a:pt x="180" y="11"/>
                </a:lnTo>
                <a:lnTo>
                  <a:pt x="195" y="23"/>
                </a:lnTo>
                <a:lnTo>
                  <a:pt x="211" y="35"/>
                </a:lnTo>
                <a:lnTo>
                  <a:pt x="223" y="50"/>
                </a:lnTo>
                <a:lnTo>
                  <a:pt x="231" y="66"/>
                </a:lnTo>
                <a:lnTo>
                  <a:pt x="238" y="82"/>
                </a:lnTo>
                <a:lnTo>
                  <a:pt x="242" y="101"/>
                </a:lnTo>
                <a:lnTo>
                  <a:pt x="246" y="12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7" name="Line 34">
            <a:extLst>
              <a:ext uri="{FF2B5EF4-FFF2-40B4-BE49-F238E27FC236}">
                <a16:creationId xmlns:a16="http://schemas.microsoft.com/office/drawing/2014/main" id="{1A2B28D2-FD9C-3DA4-0699-F2F28FECB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044825"/>
            <a:ext cx="46672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8" name="Line 35">
            <a:extLst>
              <a:ext uri="{FF2B5EF4-FFF2-40B4-BE49-F238E27FC236}">
                <a16:creationId xmlns:a16="http://schemas.microsoft.com/office/drawing/2014/main" id="{6E0B4078-548A-3296-6034-A932F6583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3243263"/>
            <a:ext cx="1587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9" name="Line 36">
            <a:extLst>
              <a:ext uri="{FF2B5EF4-FFF2-40B4-BE49-F238E27FC236}">
                <a16:creationId xmlns:a16="http://schemas.microsoft.com/office/drawing/2014/main" id="{3A9FAB86-F5AC-00C3-12DB-7644D7787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1825" y="3217863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0" name="Rectangle 37">
            <a:extLst>
              <a:ext uri="{FF2B5EF4-FFF2-40B4-BE49-F238E27FC236}">
                <a16:creationId xmlns:a16="http://schemas.microsoft.com/office/drawing/2014/main" id="{46BB01CE-6CF2-80AB-F7D7-C92CC72E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7655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74791" name="Freeform 38">
            <a:extLst>
              <a:ext uri="{FF2B5EF4-FFF2-40B4-BE49-F238E27FC236}">
                <a16:creationId xmlns:a16="http://schemas.microsoft.com/office/drawing/2014/main" id="{79C85DE8-D4B8-3C41-7FB7-942E5E7A0358}"/>
              </a:ext>
            </a:extLst>
          </p:cNvPr>
          <p:cNvSpPr>
            <a:spLocks/>
          </p:cNvSpPr>
          <p:nvPr/>
        </p:nvSpPr>
        <p:spPr bwMode="auto">
          <a:xfrm>
            <a:off x="2138363" y="3709988"/>
            <a:ext cx="385762" cy="390525"/>
          </a:xfrm>
          <a:custGeom>
            <a:avLst/>
            <a:gdLst>
              <a:gd name="T0" fmla="*/ 2147483646 w 243"/>
              <a:gd name="T1" fmla="*/ 2147483646 h 246"/>
              <a:gd name="T2" fmla="*/ 2147483646 w 243"/>
              <a:gd name="T3" fmla="*/ 2147483646 h 246"/>
              <a:gd name="T4" fmla="*/ 2147483646 w 243"/>
              <a:gd name="T5" fmla="*/ 2147483646 h 246"/>
              <a:gd name="T6" fmla="*/ 2147483646 w 243"/>
              <a:gd name="T7" fmla="*/ 2147483646 h 246"/>
              <a:gd name="T8" fmla="*/ 2147483646 w 243"/>
              <a:gd name="T9" fmla="*/ 2147483646 h 246"/>
              <a:gd name="T10" fmla="*/ 2147483646 w 243"/>
              <a:gd name="T11" fmla="*/ 2147483646 h 246"/>
              <a:gd name="T12" fmla="*/ 2147483646 w 243"/>
              <a:gd name="T13" fmla="*/ 2147483646 h 246"/>
              <a:gd name="T14" fmla="*/ 2147483646 w 243"/>
              <a:gd name="T15" fmla="*/ 2147483646 h 246"/>
              <a:gd name="T16" fmla="*/ 2147483646 w 243"/>
              <a:gd name="T17" fmla="*/ 2147483646 h 246"/>
              <a:gd name="T18" fmla="*/ 2147483646 w 243"/>
              <a:gd name="T19" fmla="*/ 2147483646 h 246"/>
              <a:gd name="T20" fmla="*/ 2147483646 w 243"/>
              <a:gd name="T21" fmla="*/ 2147483646 h 246"/>
              <a:gd name="T22" fmla="*/ 2147483646 w 243"/>
              <a:gd name="T23" fmla="*/ 2147483646 h 246"/>
              <a:gd name="T24" fmla="*/ 2147483646 w 243"/>
              <a:gd name="T25" fmla="*/ 2147483646 h 246"/>
              <a:gd name="T26" fmla="*/ 2147483646 w 243"/>
              <a:gd name="T27" fmla="*/ 2147483646 h 246"/>
              <a:gd name="T28" fmla="*/ 2147483646 w 243"/>
              <a:gd name="T29" fmla="*/ 2147483646 h 246"/>
              <a:gd name="T30" fmla="*/ 2147483646 w 243"/>
              <a:gd name="T31" fmla="*/ 2147483646 h 246"/>
              <a:gd name="T32" fmla="*/ 2147483646 w 243"/>
              <a:gd name="T33" fmla="*/ 2147483646 h 246"/>
              <a:gd name="T34" fmla="*/ 2147483646 w 243"/>
              <a:gd name="T35" fmla="*/ 2147483646 h 246"/>
              <a:gd name="T36" fmla="*/ 2147483646 w 243"/>
              <a:gd name="T37" fmla="*/ 2147483646 h 246"/>
              <a:gd name="T38" fmla="*/ 0 w 243"/>
              <a:gd name="T39" fmla="*/ 2147483646 h 246"/>
              <a:gd name="T40" fmla="*/ 0 w 243"/>
              <a:gd name="T41" fmla="*/ 2147483646 h 246"/>
              <a:gd name="T42" fmla="*/ 0 w 243"/>
              <a:gd name="T43" fmla="*/ 2147483646 h 246"/>
              <a:gd name="T44" fmla="*/ 2147483646 w 243"/>
              <a:gd name="T45" fmla="*/ 2147483646 h 246"/>
              <a:gd name="T46" fmla="*/ 2147483646 w 243"/>
              <a:gd name="T47" fmla="*/ 2147483646 h 246"/>
              <a:gd name="T48" fmla="*/ 2147483646 w 243"/>
              <a:gd name="T49" fmla="*/ 2147483646 h 246"/>
              <a:gd name="T50" fmla="*/ 2147483646 w 243"/>
              <a:gd name="T51" fmla="*/ 2147483646 h 246"/>
              <a:gd name="T52" fmla="*/ 2147483646 w 243"/>
              <a:gd name="T53" fmla="*/ 2147483646 h 246"/>
              <a:gd name="T54" fmla="*/ 2147483646 w 243"/>
              <a:gd name="T55" fmla="*/ 2147483646 h 246"/>
              <a:gd name="T56" fmla="*/ 2147483646 w 243"/>
              <a:gd name="T57" fmla="*/ 2147483646 h 246"/>
              <a:gd name="T58" fmla="*/ 2147483646 w 243"/>
              <a:gd name="T59" fmla="*/ 2147483646 h 246"/>
              <a:gd name="T60" fmla="*/ 2147483646 w 243"/>
              <a:gd name="T61" fmla="*/ 0 h 246"/>
              <a:gd name="T62" fmla="*/ 2147483646 w 243"/>
              <a:gd name="T63" fmla="*/ 2147483646 h 246"/>
              <a:gd name="T64" fmla="*/ 2147483646 w 243"/>
              <a:gd name="T65" fmla="*/ 2147483646 h 246"/>
              <a:gd name="T66" fmla="*/ 2147483646 w 243"/>
              <a:gd name="T67" fmla="*/ 2147483646 h 246"/>
              <a:gd name="T68" fmla="*/ 2147483646 w 243"/>
              <a:gd name="T69" fmla="*/ 2147483646 h 246"/>
              <a:gd name="T70" fmla="*/ 2147483646 w 243"/>
              <a:gd name="T71" fmla="*/ 2147483646 h 246"/>
              <a:gd name="T72" fmla="*/ 2147483646 w 243"/>
              <a:gd name="T73" fmla="*/ 2147483646 h 246"/>
              <a:gd name="T74" fmla="*/ 2147483646 w 243"/>
              <a:gd name="T75" fmla="*/ 2147483646 h 246"/>
              <a:gd name="T76" fmla="*/ 2147483646 w 243"/>
              <a:gd name="T77" fmla="*/ 2147483646 h 246"/>
              <a:gd name="T78" fmla="*/ 2147483646 w 243"/>
              <a:gd name="T79" fmla="*/ 2147483646 h 246"/>
              <a:gd name="T80" fmla="*/ 2147483646 w 243"/>
              <a:gd name="T81" fmla="*/ 2147483646 h 246"/>
              <a:gd name="T82" fmla="*/ 2147483646 w 243"/>
              <a:gd name="T83" fmla="*/ 2147483646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3"/>
              <a:gd name="T127" fmla="*/ 0 h 246"/>
              <a:gd name="T128" fmla="*/ 243 w 243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3" h="246">
                <a:moveTo>
                  <a:pt x="243" y="121"/>
                </a:moveTo>
                <a:lnTo>
                  <a:pt x="243" y="145"/>
                </a:lnTo>
                <a:lnTo>
                  <a:pt x="239" y="160"/>
                </a:lnTo>
                <a:lnTo>
                  <a:pt x="231" y="180"/>
                </a:lnTo>
                <a:lnTo>
                  <a:pt x="220" y="196"/>
                </a:lnTo>
                <a:lnTo>
                  <a:pt x="208" y="211"/>
                </a:lnTo>
                <a:lnTo>
                  <a:pt x="196" y="223"/>
                </a:lnTo>
                <a:lnTo>
                  <a:pt x="180" y="231"/>
                </a:lnTo>
                <a:lnTo>
                  <a:pt x="161" y="239"/>
                </a:lnTo>
                <a:lnTo>
                  <a:pt x="141" y="242"/>
                </a:lnTo>
                <a:lnTo>
                  <a:pt x="122" y="246"/>
                </a:lnTo>
                <a:lnTo>
                  <a:pt x="102" y="242"/>
                </a:lnTo>
                <a:lnTo>
                  <a:pt x="83" y="239"/>
                </a:lnTo>
                <a:lnTo>
                  <a:pt x="67" y="231"/>
                </a:lnTo>
                <a:lnTo>
                  <a:pt x="51" y="223"/>
                </a:lnTo>
                <a:lnTo>
                  <a:pt x="36" y="211"/>
                </a:lnTo>
                <a:lnTo>
                  <a:pt x="24" y="196"/>
                </a:lnTo>
                <a:lnTo>
                  <a:pt x="12" y="180"/>
                </a:lnTo>
                <a:lnTo>
                  <a:pt x="4" y="160"/>
                </a:lnTo>
                <a:lnTo>
                  <a:pt x="0" y="145"/>
                </a:lnTo>
                <a:lnTo>
                  <a:pt x="0" y="125"/>
                </a:lnTo>
                <a:lnTo>
                  <a:pt x="0" y="102"/>
                </a:lnTo>
                <a:lnTo>
                  <a:pt x="4" y="86"/>
                </a:lnTo>
                <a:lnTo>
                  <a:pt x="12" y="66"/>
                </a:lnTo>
                <a:lnTo>
                  <a:pt x="24" y="51"/>
                </a:lnTo>
                <a:lnTo>
                  <a:pt x="36" y="35"/>
                </a:lnTo>
                <a:lnTo>
                  <a:pt x="51" y="23"/>
                </a:lnTo>
                <a:lnTo>
                  <a:pt x="67" y="15"/>
                </a:lnTo>
                <a:lnTo>
                  <a:pt x="83" y="8"/>
                </a:lnTo>
                <a:lnTo>
                  <a:pt x="102" y="4"/>
                </a:lnTo>
                <a:lnTo>
                  <a:pt x="122" y="0"/>
                </a:lnTo>
                <a:lnTo>
                  <a:pt x="141" y="4"/>
                </a:lnTo>
                <a:lnTo>
                  <a:pt x="161" y="8"/>
                </a:lnTo>
                <a:lnTo>
                  <a:pt x="180" y="15"/>
                </a:lnTo>
                <a:lnTo>
                  <a:pt x="196" y="23"/>
                </a:lnTo>
                <a:lnTo>
                  <a:pt x="208" y="35"/>
                </a:lnTo>
                <a:lnTo>
                  <a:pt x="220" y="51"/>
                </a:lnTo>
                <a:lnTo>
                  <a:pt x="231" y="66"/>
                </a:lnTo>
                <a:lnTo>
                  <a:pt x="239" y="86"/>
                </a:lnTo>
                <a:lnTo>
                  <a:pt x="243" y="102"/>
                </a:lnTo>
                <a:lnTo>
                  <a:pt x="243" y="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2" name="Rectangle 39">
            <a:extLst>
              <a:ext uri="{FF2B5EF4-FFF2-40B4-BE49-F238E27FC236}">
                <a16:creationId xmlns:a16="http://schemas.microsoft.com/office/drawing/2014/main" id="{AFC139EC-D03F-5BA1-013C-20C843990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376555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/>
          </a:p>
        </p:txBody>
      </p:sp>
      <p:sp>
        <p:nvSpPr>
          <p:cNvPr id="74793" name="Freeform 40">
            <a:extLst>
              <a:ext uri="{FF2B5EF4-FFF2-40B4-BE49-F238E27FC236}">
                <a16:creationId xmlns:a16="http://schemas.microsoft.com/office/drawing/2014/main" id="{ED90DA0C-77C5-2CCC-83AB-660A3FC4B8AF}"/>
              </a:ext>
            </a:extLst>
          </p:cNvPr>
          <p:cNvSpPr>
            <a:spLocks/>
          </p:cNvSpPr>
          <p:nvPr/>
        </p:nvSpPr>
        <p:spPr bwMode="auto">
          <a:xfrm>
            <a:off x="2990850" y="3709988"/>
            <a:ext cx="390525" cy="390525"/>
          </a:xfrm>
          <a:custGeom>
            <a:avLst/>
            <a:gdLst>
              <a:gd name="T0" fmla="*/ 2147483646 w 246"/>
              <a:gd name="T1" fmla="*/ 2147483646 h 246"/>
              <a:gd name="T2" fmla="*/ 2147483646 w 246"/>
              <a:gd name="T3" fmla="*/ 2147483646 h 246"/>
              <a:gd name="T4" fmla="*/ 2147483646 w 246"/>
              <a:gd name="T5" fmla="*/ 2147483646 h 246"/>
              <a:gd name="T6" fmla="*/ 2147483646 w 246"/>
              <a:gd name="T7" fmla="*/ 2147483646 h 246"/>
              <a:gd name="T8" fmla="*/ 2147483646 w 246"/>
              <a:gd name="T9" fmla="*/ 2147483646 h 246"/>
              <a:gd name="T10" fmla="*/ 2147483646 w 246"/>
              <a:gd name="T11" fmla="*/ 2147483646 h 246"/>
              <a:gd name="T12" fmla="*/ 2147483646 w 246"/>
              <a:gd name="T13" fmla="*/ 2147483646 h 246"/>
              <a:gd name="T14" fmla="*/ 2147483646 w 246"/>
              <a:gd name="T15" fmla="*/ 2147483646 h 246"/>
              <a:gd name="T16" fmla="*/ 2147483646 w 246"/>
              <a:gd name="T17" fmla="*/ 2147483646 h 246"/>
              <a:gd name="T18" fmla="*/ 2147483646 w 246"/>
              <a:gd name="T19" fmla="*/ 2147483646 h 246"/>
              <a:gd name="T20" fmla="*/ 2147483646 w 246"/>
              <a:gd name="T21" fmla="*/ 2147483646 h 246"/>
              <a:gd name="T22" fmla="*/ 2147483646 w 246"/>
              <a:gd name="T23" fmla="*/ 2147483646 h 246"/>
              <a:gd name="T24" fmla="*/ 2147483646 w 246"/>
              <a:gd name="T25" fmla="*/ 2147483646 h 246"/>
              <a:gd name="T26" fmla="*/ 2147483646 w 246"/>
              <a:gd name="T27" fmla="*/ 2147483646 h 246"/>
              <a:gd name="T28" fmla="*/ 2147483646 w 246"/>
              <a:gd name="T29" fmla="*/ 2147483646 h 246"/>
              <a:gd name="T30" fmla="*/ 2147483646 w 246"/>
              <a:gd name="T31" fmla="*/ 2147483646 h 246"/>
              <a:gd name="T32" fmla="*/ 2147483646 w 246"/>
              <a:gd name="T33" fmla="*/ 2147483646 h 246"/>
              <a:gd name="T34" fmla="*/ 2147483646 w 246"/>
              <a:gd name="T35" fmla="*/ 2147483646 h 246"/>
              <a:gd name="T36" fmla="*/ 2147483646 w 246"/>
              <a:gd name="T37" fmla="*/ 2147483646 h 246"/>
              <a:gd name="T38" fmla="*/ 2147483646 w 246"/>
              <a:gd name="T39" fmla="*/ 2147483646 h 246"/>
              <a:gd name="T40" fmla="*/ 0 w 246"/>
              <a:gd name="T41" fmla="*/ 2147483646 h 246"/>
              <a:gd name="T42" fmla="*/ 2147483646 w 246"/>
              <a:gd name="T43" fmla="*/ 2147483646 h 246"/>
              <a:gd name="T44" fmla="*/ 2147483646 w 246"/>
              <a:gd name="T45" fmla="*/ 2147483646 h 246"/>
              <a:gd name="T46" fmla="*/ 2147483646 w 246"/>
              <a:gd name="T47" fmla="*/ 2147483646 h 246"/>
              <a:gd name="T48" fmla="*/ 2147483646 w 246"/>
              <a:gd name="T49" fmla="*/ 2147483646 h 246"/>
              <a:gd name="T50" fmla="*/ 2147483646 w 246"/>
              <a:gd name="T51" fmla="*/ 2147483646 h 246"/>
              <a:gd name="T52" fmla="*/ 2147483646 w 246"/>
              <a:gd name="T53" fmla="*/ 2147483646 h 246"/>
              <a:gd name="T54" fmla="*/ 2147483646 w 246"/>
              <a:gd name="T55" fmla="*/ 2147483646 h 246"/>
              <a:gd name="T56" fmla="*/ 2147483646 w 246"/>
              <a:gd name="T57" fmla="*/ 2147483646 h 246"/>
              <a:gd name="T58" fmla="*/ 2147483646 w 246"/>
              <a:gd name="T59" fmla="*/ 2147483646 h 246"/>
              <a:gd name="T60" fmla="*/ 2147483646 w 246"/>
              <a:gd name="T61" fmla="*/ 0 h 246"/>
              <a:gd name="T62" fmla="*/ 2147483646 w 246"/>
              <a:gd name="T63" fmla="*/ 2147483646 h 246"/>
              <a:gd name="T64" fmla="*/ 2147483646 w 246"/>
              <a:gd name="T65" fmla="*/ 2147483646 h 246"/>
              <a:gd name="T66" fmla="*/ 2147483646 w 246"/>
              <a:gd name="T67" fmla="*/ 2147483646 h 246"/>
              <a:gd name="T68" fmla="*/ 2147483646 w 246"/>
              <a:gd name="T69" fmla="*/ 2147483646 h 246"/>
              <a:gd name="T70" fmla="*/ 2147483646 w 246"/>
              <a:gd name="T71" fmla="*/ 2147483646 h 246"/>
              <a:gd name="T72" fmla="*/ 2147483646 w 246"/>
              <a:gd name="T73" fmla="*/ 2147483646 h 246"/>
              <a:gd name="T74" fmla="*/ 2147483646 w 246"/>
              <a:gd name="T75" fmla="*/ 2147483646 h 246"/>
              <a:gd name="T76" fmla="*/ 2147483646 w 246"/>
              <a:gd name="T77" fmla="*/ 2147483646 h 246"/>
              <a:gd name="T78" fmla="*/ 2147483646 w 246"/>
              <a:gd name="T79" fmla="*/ 2147483646 h 246"/>
              <a:gd name="T80" fmla="*/ 2147483646 w 246"/>
              <a:gd name="T81" fmla="*/ 2147483646 h 246"/>
              <a:gd name="T82" fmla="*/ 2147483646 w 246"/>
              <a:gd name="T83" fmla="*/ 2147483646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6"/>
              <a:gd name="T128" fmla="*/ 246 w 246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6">
                <a:moveTo>
                  <a:pt x="246" y="121"/>
                </a:moveTo>
                <a:lnTo>
                  <a:pt x="242" y="145"/>
                </a:lnTo>
                <a:lnTo>
                  <a:pt x="238" y="160"/>
                </a:lnTo>
                <a:lnTo>
                  <a:pt x="231" y="180"/>
                </a:lnTo>
                <a:lnTo>
                  <a:pt x="223" y="196"/>
                </a:lnTo>
                <a:lnTo>
                  <a:pt x="211" y="211"/>
                </a:lnTo>
                <a:lnTo>
                  <a:pt x="195" y="223"/>
                </a:lnTo>
                <a:lnTo>
                  <a:pt x="180" y="231"/>
                </a:lnTo>
                <a:lnTo>
                  <a:pt x="164" y="239"/>
                </a:lnTo>
                <a:lnTo>
                  <a:pt x="144" y="242"/>
                </a:lnTo>
                <a:lnTo>
                  <a:pt x="125" y="246"/>
                </a:lnTo>
                <a:lnTo>
                  <a:pt x="105" y="242"/>
                </a:lnTo>
                <a:lnTo>
                  <a:pt x="86" y="239"/>
                </a:lnTo>
                <a:lnTo>
                  <a:pt x="66" y="231"/>
                </a:lnTo>
                <a:lnTo>
                  <a:pt x="51" y="223"/>
                </a:lnTo>
                <a:lnTo>
                  <a:pt x="39" y="211"/>
                </a:lnTo>
                <a:lnTo>
                  <a:pt x="23" y="196"/>
                </a:lnTo>
                <a:lnTo>
                  <a:pt x="15" y="180"/>
                </a:lnTo>
                <a:lnTo>
                  <a:pt x="7" y="160"/>
                </a:lnTo>
                <a:lnTo>
                  <a:pt x="4" y="145"/>
                </a:lnTo>
                <a:lnTo>
                  <a:pt x="0" y="125"/>
                </a:lnTo>
                <a:lnTo>
                  <a:pt x="4" y="102"/>
                </a:lnTo>
                <a:lnTo>
                  <a:pt x="7" y="86"/>
                </a:lnTo>
                <a:lnTo>
                  <a:pt x="15" y="66"/>
                </a:lnTo>
                <a:lnTo>
                  <a:pt x="23" y="51"/>
                </a:lnTo>
                <a:lnTo>
                  <a:pt x="39" y="35"/>
                </a:lnTo>
                <a:lnTo>
                  <a:pt x="51" y="23"/>
                </a:lnTo>
                <a:lnTo>
                  <a:pt x="66" y="15"/>
                </a:lnTo>
                <a:lnTo>
                  <a:pt x="86" y="8"/>
                </a:lnTo>
                <a:lnTo>
                  <a:pt x="105" y="4"/>
                </a:lnTo>
                <a:lnTo>
                  <a:pt x="125" y="0"/>
                </a:lnTo>
                <a:lnTo>
                  <a:pt x="144" y="4"/>
                </a:lnTo>
                <a:lnTo>
                  <a:pt x="164" y="8"/>
                </a:lnTo>
                <a:lnTo>
                  <a:pt x="180" y="15"/>
                </a:lnTo>
                <a:lnTo>
                  <a:pt x="195" y="23"/>
                </a:lnTo>
                <a:lnTo>
                  <a:pt x="211" y="35"/>
                </a:lnTo>
                <a:lnTo>
                  <a:pt x="223" y="51"/>
                </a:lnTo>
                <a:lnTo>
                  <a:pt x="231" y="66"/>
                </a:lnTo>
                <a:lnTo>
                  <a:pt x="238" y="86"/>
                </a:lnTo>
                <a:lnTo>
                  <a:pt x="242" y="102"/>
                </a:lnTo>
                <a:lnTo>
                  <a:pt x="246" y="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4" name="Rectangle 41">
            <a:extLst>
              <a:ext uri="{FF2B5EF4-FFF2-40B4-BE49-F238E27FC236}">
                <a16:creationId xmlns:a16="http://schemas.microsoft.com/office/drawing/2014/main" id="{51235EAC-3119-EA98-137A-2208C16F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37655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/>
          </a:p>
        </p:txBody>
      </p:sp>
      <p:sp>
        <p:nvSpPr>
          <p:cNvPr id="74795" name="Freeform 42">
            <a:extLst>
              <a:ext uri="{FF2B5EF4-FFF2-40B4-BE49-F238E27FC236}">
                <a16:creationId xmlns:a16="http://schemas.microsoft.com/office/drawing/2014/main" id="{9DBABB4A-E8D4-15E7-F199-245345520867}"/>
              </a:ext>
            </a:extLst>
          </p:cNvPr>
          <p:cNvSpPr>
            <a:spLocks/>
          </p:cNvSpPr>
          <p:nvPr/>
        </p:nvSpPr>
        <p:spPr bwMode="auto">
          <a:xfrm>
            <a:off x="3848100" y="3709988"/>
            <a:ext cx="384175" cy="390525"/>
          </a:xfrm>
          <a:custGeom>
            <a:avLst/>
            <a:gdLst>
              <a:gd name="T0" fmla="*/ 2147483646 w 242"/>
              <a:gd name="T1" fmla="*/ 2147483646 h 246"/>
              <a:gd name="T2" fmla="*/ 2147483646 w 242"/>
              <a:gd name="T3" fmla="*/ 2147483646 h 246"/>
              <a:gd name="T4" fmla="*/ 2147483646 w 242"/>
              <a:gd name="T5" fmla="*/ 2147483646 h 246"/>
              <a:gd name="T6" fmla="*/ 2147483646 w 242"/>
              <a:gd name="T7" fmla="*/ 2147483646 h 246"/>
              <a:gd name="T8" fmla="*/ 2147483646 w 242"/>
              <a:gd name="T9" fmla="*/ 2147483646 h 246"/>
              <a:gd name="T10" fmla="*/ 2147483646 w 242"/>
              <a:gd name="T11" fmla="*/ 2147483646 h 246"/>
              <a:gd name="T12" fmla="*/ 2147483646 w 242"/>
              <a:gd name="T13" fmla="*/ 2147483646 h 246"/>
              <a:gd name="T14" fmla="*/ 2147483646 w 242"/>
              <a:gd name="T15" fmla="*/ 2147483646 h 246"/>
              <a:gd name="T16" fmla="*/ 2147483646 w 242"/>
              <a:gd name="T17" fmla="*/ 2147483646 h 246"/>
              <a:gd name="T18" fmla="*/ 2147483646 w 242"/>
              <a:gd name="T19" fmla="*/ 2147483646 h 246"/>
              <a:gd name="T20" fmla="*/ 2147483646 w 242"/>
              <a:gd name="T21" fmla="*/ 2147483646 h 246"/>
              <a:gd name="T22" fmla="*/ 2147483646 w 242"/>
              <a:gd name="T23" fmla="*/ 2147483646 h 246"/>
              <a:gd name="T24" fmla="*/ 2147483646 w 242"/>
              <a:gd name="T25" fmla="*/ 2147483646 h 246"/>
              <a:gd name="T26" fmla="*/ 2147483646 w 242"/>
              <a:gd name="T27" fmla="*/ 2147483646 h 246"/>
              <a:gd name="T28" fmla="*/ 2147483646 w 242"/>
              <a:gd name="T29" fmla="*/ 2147483646 h 246"/>
              <a:gd name="T30" fmla="*/ 2147483646 w 242"/>
              <a:gd name="T31" fmla="*/ 2147483646 h 246"/>
              <a:gd name="T32" fmla="*/ 2147483646 w 242"/>
              <a:gd name="T33" fmla="*/ 2147483646 h 246"/>
              <a:gd name="T34" fmla="*/ 2147483646 w 242"/>
              <a:gd name="T35" fmla="*/ 2147483646 h 246"/>
              <a:gd name="T36" fmla="*/ 2147483646 w 242"/>
              <a:gd name="T37" fmla="*/ 2147483646 h 246"/>
              <a:gd name="T38" fmla="*/ 0 w 242"/>
              <a:gd name="T39" fmla="*/ 2147483646 h 246"/>
              <a:gd name="T40" fmla="*/ 0 w 242"/>
              <a:gd name="T41" fmla="*/ 2147483646 h 246"/>
              <a:gd name="T42" fmla="*/ 0 w 242"/>
              <a:gd name="T43" fmla="*/ 2147483646 h 246"/>
              <a:gd name="T44" fmla="*/ 2147483646 w 242"/>
              <a:gd name="T45" fmla="*/ 2147483646 h 246"/>
              <a:gd name="T46" fmla="*/ 2147483646 w 242"/>
              <a:gd name="T47" fmla="*/ 2147483646 h 246"/>
              <a:gd name="T48" fmla="*/ 2147483646 w 242"/>
              <a:gd name="T49" fmla="*/ 2147483646 h 246"/>
              <a:gd name="T50" fmla="*/ 2147483646 w 242"/>
              <a:gd name="T51" fmla="*/ 2147483646 h 246"/>
              <a:gd name="T52" fmla="*/ 2147483646 w 242"/>
              <a:gd name="T53" fmla="*/ 2147483646 h 246"/>
              <a:gd name="T54" fmla="*/ 2147483646 w 242"/>
              <a:gd name="T55" fmla="*/ 2147483646 h 246"/>
              <a:gd name="T56" fmla="*/ 2147483646 w 242"/>
              <a:gd name="T57" fmla="*/ 2147483646 h 246"/>
              <a:gd name="T58" fmla="*/ 2147483646 w 242"/>
              <a:gd name="T59" fmla="*/ 2147483646 h 246"/>
              <a:gd name="T60" fmla="*/ 2147483646 w 242"/>
              <a:gd name="T61" fmla="*/ 0 h 246"/>
              <a:gd name="T62" fmla="*/ 2147483646 w 242"/>
              <a:gd name="T63" fmla="*/ 2147483646 h 246"/>
              <a:gd name="T64" fmla="*/ 2147483646 w 242"/>
              <a:gd name="T65" fmla="*/ 2147483646 h 246"/>
              <a:gd name="T66" fmla="*/ 2147483646 w 242"/>
              <a:gd name="T67" fmla="*/ 2147483646 h 246"/>
              <a:gd name="T68" fmla="*/ 2147483646 w 242"/>
              <a:gd name="T69" fmla="*/ 2147483646 h 246"/>
              <a:gd name="T70" fmla="*/ 2147483646 w 242"/>
              <a:gd name="T71" fmla="*/ 2147483646 h 246"/>
              <a:gd name="T72" fmla="*/ 2147483646 w 242"/>
              <a:gd name="T73" fmla="*/ 2147483646 h 246"/>
              <a:gd name="T74" fmla="*/ 2147483646 w 242"/>
              <a:gd name="T75" fmla="*/ 2147483646 h 246"/>
              <a:gd name="T76" fmla="*/ 2147483646 w 242"/>
              <a:gd name="T77" fmla="*/ 2147483646 h 246"/>
              <a:gd name="T78" fmla="*/ 2147483646 w 242"/>
              <a:gd name="T79" fmla="*/ 2147483646 h 246"/>
              <a:gd name="T80" fmla="*/ 2147483646 w 242"/>
              <a:gd name="T81" fmla="*/ 2147483646 h 246"/>
              <a:gd name="T82" fmla="*/ 2147483646 w 242"/>
              <a:gd name="T83" fmla="*/ 2147483646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2"/>
              <a:gd name="T127" fmla="*/ 0 h 246"/>
              <a:gd name="T128" fmla="*/ 242 w 242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2" h="246">
                <a:moveTo>
                  <a:pt x="242" y="121"/>
                </a:moveTo>
                <a:lnTo>
                  <a:pt x="242" y="145"/>
                </a:lnTo>
                <a:lnTo>
                  <a:pt x="238" y="160"/>
                </a:lnTo>
                <a:lnTo>
                  <a:pt x="231" y="180"/>
                </a:lnTo>
                <a:lnTo>
                  <a:pt x="219" y="196"/>
                </a:lnTo>
                <a:lnTo>
                  <a:pt x="207" y="211"/>
                </a:lnTo>
                <a:lnTo>
                  <a:pt x="195" y="223"/>
                </a:lnTo>
                <a:lnTo>
                  <a:pt x="180" y="231"/>
                </a:lnTo>
                <a:lnTo>
                  <a:pt x="160" y="239"/>
                </a:lnTo>
                <a:lnTo>
                  <a:pt x="141" y="242"/>
                </a:lnTo>
                <a:lnTo>
                  <a:pt x="121" y="246"/>
                </a:lnTo>
                <a:lnTo>
                  <a:pt x="101" y="242"/>
                </a:lnTo>
                <a:lnTo>
                  <a:pt x="82" y="239"/>
                </a:lnTo>
                <a:lnTo>
                  <a:pt x="66" y="231"/>
                </a:lnTo>
                <a:lnTo>
                  <a:pt x="51" y="223"/>
                </a:lnTo>
                <a:lnTo>
                  <a:pt x="35" y="211"/>
                </a:lnTo>
                <a:lnTo>
                  <a:pt x="23" y="196"/>
                </a:lnTo>
                <a:lnTo>
                  <a:pt x="11" y="180"/>
                </a:lnTo>
                <a:lnTo>
                  <a:pt x="4" y="160"/>
                </a:lnTo>
                <a:lnTo>
                  <a:pt x="0" y="145"/>
                </a:lnTo>
                <a:lnTo>
                  <a:pt x="0" y="125"/>
                </a:lnTo>
                <a:lnTo>
                  <a:pt x="0" y="102"/>
                </a:lnTo>
                <a:lnTo>
                  <a:pt x="4" y="86"/>
                </a:lnTo>
                <a:lnTo>
                  <a:pt x="11" y="66"/>
                </a:lnTo>
                <a:lnTo>
                  <a:pt x="23" y="51"/>
                </a:lnTo>
                <a:lnTo>
                  <a:pt x="35" y="35"/>
                </a:lnTo>
                <a:lnTo>
                  <a:pt x="51" y="23"/>
                </a:lnTo>
                <a:lnTo>
                  <a:pt x="66" y="15"/>
                </a:lnTo>
                <a:lnTo>
                  <a:pt x="82" y="8"/>
                </a:lnTo>
                <a:lnTo>
                  <a:pt x="101" y="4"/>
                </a:lnTo>
                <a:lnTo>
                  <a:pt x="121" y="0"/>
                </a:lnTo>
                <a:lnTo>
                  <a:pt x="141" y="4"/>
                </a:lnTo>
                <a:lnTo>
                  <a:pt x="160" y="8"/>
                </a:lnTo>
                <a:lnTo>
                  <a:pt x="180" y="15"/>
                </a:lnTo>
                <a:lnTo>
                  <a:pt x="195" y="23"/>
                </a:lnTo>
                <a:lnTo>
                  <a:pt x="207" y="35"/>
                </a:lnTo>
                <a:lnTo>
                  <a:pt x="219" y="51"/>
                </a:lnTo>
                <a:lnTo>
                  <a:pt x="231" y="66"/>
                </a:lnTo>
                <a:lnTo>
                  <a:pt x="238" y="86"/>
                </a:lnTo>
                <a:lnTo>
                  <a:pt x="242" y="102"/>
                </a:lnTo>
                <a:lnTo>
                  <a:pt x="242" y="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6" name="Line 43">
            <a:extLst>
              <a:ext uri="{FF2B5EF4-FFF2-40B4-BE49-F238E27FC236}">
                <a16:creationId xmlns:a16="http://schemas.microsoft.com/office/drawing/2014/main" id="{DD8198FD-3859-0087-763F-0E3BCC1BC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902075"/>
            <a:ext cx="466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7" name="Line 44">
            <a:extLst>
              <a:ext uri="{FF2B5EF4-FFF2-40B4-BE49-F238E27FC236}">
                <a16:creationId xmlns:a16="http://schemas.microsoft.com/office/drawing/2014/main" id="{E9C0F0DA-7066-EB8E-1944-DE3BBE741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3902075"/>
            <a:ext cx="466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8" name="Rectangle 45">
            <a:extLst>
              <a:ext uri="{FF2B5EF4-FFF2-40B4-BE49-F238E27FC236}">
                <a16:creationId xmlns:a16="http://schemas.microsoft.com/office/drawing/2014/main" id="{1895FDCE-FE6B-59EC-8A4C-FA59297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4262438"/>
            <a:ext cx="249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(a)</a:t>
            </a:r>
            <a:endParaRPr lang="en-US" altLang="en-US"/>
          </a:p>
        </p:txBody>
      </p:sp>
      <p:sp>
        <p:nvSpPr>
          <p:cNvPr id="74799" name="Line 46">
            <a:extLst>
              <a:ext uri="{FF2B5EF4-FFF2-40B4-BE49-F238E27FC236}">
                <a16:creationId xmlns:a16="http://schemas.microsoft.com/office/drawing/2014/main" id="{B6A4655C-C88F-F6DC-58F4-AC3B790DD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2944813"/>
            <a:ext cx="1920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0" name="Freeform 47">
            <a:extLst>
              <a:ext uri="{FF2B5EF4-FFF2-40B4-BE49-F238E27FC236}">
                <a16:creationId xmlns:a16="http://schemas.microsoft.com/office/drawing/2014/main" id="{C37C7D1E-61A1-3B8B-3F6A-642B52C32186}"/>
              </a:ext>
            </a:extLst>
          </p:cNvPr>
          <p:cNvSpPr>
            <a:spLocks/>
          </p:cNvSpPr>
          <p:nvPr/>
        </p:nvSpPr>
        <p:spPr bwMode="auto">
          <a:xfrm>
            <a:off x="5880100" y="2908300"/>
            <a:ext cx="142875" cy="74613"/>
          </a:xfrm>
          <a:custGeom>
            <a:avLst/>
            <a:gdLst>
              <a:gd name="T0" fmla="*/ 0 w 90"/>
              <a:gd name="T1" fmla="*/ 2147483646 h 47"/>
              <a:gd name="T2" fmla="*/ 2147483646 w 90"/>
              <a:gd name="T3" fmla="*/ 2147483646 h 47"/>
              <a:gd name="T4" fmla="*/ 0 w 90"/>
              <a:gd name="T5" fmla="*/ 0 h 47"/>
              <a:gd name="T6" fmla="*/ 0 w 90"/>
              <a:gd name="T7" fmla="*/ 2147483646 h 47"/>
              <a:gd name="T8" fmla="*/ 0 w 90"/>
              <a:gd name="T9" fmla="*/ 2147483646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47"/>
              <a:gd name="T17" fmla="*/ 90 w 90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47">
                <a:moveTo>
                  <a:pt x="0" y="47"/>
                </a:moveTo>
                <a:lnTo>
                  <a:pt x="90" y="23"/>
                </a:lnTo>
                <a:lnTo>
                  <a:pt x="0" y="0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1" name="Rectangle 48">
            <a:extLst>
              <a:ext uri="{FF2B5EF4-FFF2-40B4-BE49-F238E27FC236}">
                <a16:creationId xmlns:a16="http://schemas.microsoft.com/office/drawing/2014/main" id="{6F1BB0C0-A8EE-7A46-94A6-1B8AD509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9083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/>
          </a:p>
        </p:txBody>
      </p:sp>
      <p:sp>
        <p:nvSpPr>
          <p:cNvPr id="74802" name="Rectangle 49">
            <a:extLst>
              <a:ext uri="{FF2B5EF4-FFF2-40B4-BE49-F238E27FC236}">
                <a16:creationId xmlns:a16="http://schemas.microsoft.com/office/drawing/2014/main" id="{9B0E38AF-917A-CC50-69A4-BF5AF142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29083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/>
          </a:p>
        </p:txBody>
      </p:sp>
      <p:sp>
        <p:nvSpPr>
          <p:cNvPr id="74803" name="Line 50">
            <a:extLst>
              <a:ext uri="{FF2B5EF4-FFF2-40B4-BE49-F238E27FC236}">
                <a16:creationId xmlns:a16="http://schemas.microsoft.com/office/drawing/2014/main" id="{AAC27A3B-47FB-0DBF-C06E-D2030D359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044825"/>
            <a:ext cx="466725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4" name="Line 51">
            <a:extLst>
              <a:ext uri="{FF2B5EF4-FFF2-40B4-BE49-F238E27FC236}">
                <a16:creationId xmlns:a16="http://schemas.microsoft.com/office/drawing/2014/main" id="{9C5BFEAD-A148-4C34-ECC3-B93E7D994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324225"/>
            <a:ext cx="1588" cy="192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5" name="Freeform 52">
            <a:extLst>
              <a:ext uri="{FF2B5EF4-FFF2-40B4-BE49-F238E27FC236}">
                <a16:creationId xmlns:a16="http://schemas.microsoft.com/office/drawing/2014/main" id="{D342ED2B-1F95-410D-22D3-6E025DCBBD84}"/>
              </a:ext>
            </a:extLst>
          </p:cNvPr>
          <p:cNvSpPr>
            <a:spLocks/>
          </p:cNvSpPr>
          <p:nvPr/>
        </p:nvSpPr>
        <p:spPr bwMode="auto">
          <a:xfrm>
            <a:off x="5270500" y="3492500"/>
            <a:ext cx="80963" cy="142875"/>
          </a:xfrm>
          <a:custGeom>
            <a:avLst/>
            <a:gdLst>
              <a:gd name="T0" fmla="*/ 0 w 51"/>
              <a:gd name="T1" fmla="*/ 0 h 90"/>
              <a:gd name="T2" fmla="*/ 2147483646 w 51"/>
              <a:gd name="T3" fmla="*/ 2147483646 h 90"/>
              <a:gd name="T4" fmla="*/ 2147483646 w 51"/>
              <a:gd name="T5" fmla="*/ 0 h 90"/>
              <a:gd name="T6" fmla="*/ 0 w 51"/>
              <a:gd name="T7" fmla="*/ 0 h 90"/>
              <a:gd name="T8" fmla="*/ 0 w 51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90"/>
              <a:gd name="T17" fmla="*/ 51 w 5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90">
                <a:moveTo>
                  <a:pt x="0" y="0"/>
                </a:moveTo>
                <a:lnTo>
                  <a:pt x="24" y="90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6" name="Line 53">
            <a:extLst>
              <a:ext uri="{FF2B5EF4-FFF2-40B4-BE49-F238E27FC236}">
                <a16:creationId xmlns:a16="http://schemas.microsoft.com/office/drawing/2014/main" id="{39CF8C61-3E78-A0DD-954F-42CCAD3B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3243263"/>
            <a:ext cx="1588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7" name="Line 54">
            <a:extLst>
              <a:ext uri="{FF2B5EF4-FFF2-40B4-BE49-F238E27FC236}">
                <a16:creationId xmlns:a16="http://schemas.microsoft.com/office/drawing/2014/main" id="{058937CB-FB8D-503E-8C01-71B113009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75" y="3243263"/>
            <a:ext cx="635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8" name="Rectangle 55">
            <a:extLst>
              <a:ext uri="{FF2B5EF4-FFF2-40B4-BE49-F238E27FC236}">
                <a16:creationId xmlns:a16="http://schemas.microsoft.com/office/drawing/2014/main" id="{A8BA4A2F-9F0C-C4F5-2806-819C0E4E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655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74809" name="Rectangle 56">
            <a:extLst>
              <a:ext uri="{FF2B5EF4-FFF2-40B4-BE49-F238E27FC236}">
                <a16:creationId xmlns:a16="http://schemas.microsoft.com/office/drawing/2014/main" id="{5AB406D8-E823-E2C3-BE82-68501503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6555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/>
          </a:p>
        </p:txBody>
      </p:sp>
      <p:sp>
        <p:nvSpPr>
          <p:cNvPr id="74810" name="Freeform 57">
            <a:extLst>
              <a:ext uri="{FF2B5EF4-FFF2-40B4-BE49-F238E27FC236}">
                <a16:creationId xmlns:a16="http://schemas.microsoft.com/office/drawing/2014/main" id="{8F53A601-C238-D5F4-EBE8-34051E9E330D}"/>
              </a:ext>
            </a:extLst>
          </p:cNvPr>
          <p:cNvSpPr>
            <a:spLocks/>
          </p:cNvSpPr>
          <p:nvPr/>
        </p:nvSpPr>
        <p:spPr bwMode="auto">
          <a:xfrm>
            <a:off x="6097588" y="3709988"/>
            <a:ext cx="390525" cy="390525"/>
          </a:xfrm>
          <a:custGeom>
            <a:avLst/>
            <a:gdLst>
              <a:gd name="T0" fmla="*/ 2147483646 w 246"/>
              <a:gd name="T1" fmla="*/ 2147483646 h 246"/>
              <a:gd name="T2" fmla="*/ 2147483646 w 246"/>
              <a:gd name="T3" fmla="*/ 2147483646 h 246"/>
              <a:gd name="T4" fmla="*/ 2147483646 w 246"/>
              <a:gd name="T5" fmla="*/ 2147483646 h 246"/>
              <a:gd name="T6" fmla="*/ 2147483646 w 246"/>
              <a:gd name="T7" fmla="*/ 2147483646 h 246"/>
              <a:gd name="T8" fmla="*/ 2147483646 w 246"/>
              <a:gd name="T9" fmla="*/ 2147483646 h 246"/>
              <a:gd name="T10" fmla="*/ 2147483646 w 246"/>
              <a:gd name="T11" fmla="*/ 2147483646 h 246"/>
              <a:gd name="T12" fmla="*/ 2147483646 w 246"/>
              <a:gd name="T13" fmla="*/ 2147483646 h 246"/>
              <a:gd name="T14" fmla="*/ 2147483646 w 246"/>
              <a:gd name="T15" fmla="*/ 2147483646 h 246"/>
              <a:gd name="T16" fmla="*/ 2147483646 w 246"/>
              <a:gd name="T17" fmla="*/ 2147483646 h 246"/>
              <a:gd name="T18" fmla="*/ 2147483646 w 246"/>
              <a:gd name="T19" fmla="*/ 2147483646 h 246"/>
              <a:gd name="T20" fmla="*/ 2147483646 w 246"/>
              <a:gd name="T21" fmla="*/ 2147483646 h 246"/>
              <a:gd name="T22" fmla="*/ 2147483646 w 246"/>
              <a:gd name="T23" fmla="*/ 2147483646 h 246"/>
              <a:gd name="T24" fmla="*/ 2147483646 w 246"/>
              <a:gd name="T25" fmla="*/ 2147483646 h 246"/>
              <a:gd name="T26" fmla="*/ 2147483646 w 246"/>
              <a:gd name="T27" fmla="*/ 2147483646 h 246"/>
              <a:gd name="T28" fmla="*/ 2147483646 w 246"/>
              <a:gd name="T29" fmla="*/ 2147483646 h 246"/>
              <a:gd name="T30" fmla="*/ 2147483646 w 246"/>
              <a:gd name="T31" fmla="*/ 2147483646 h 246"/>
              <a:gd name="T32" fmla="*/ 2147483646 w 246"/>
              <a:gd name="T33" fmla="*/ 2147483646 h 246"/>
              <a:gd name="T34" fmla="*/ 2147483646 w 246"/>
              <a:gd name="T35" fmla="*/ 2147483646 h 246"/>
              <a:gd name="T36" fmla="*/ 2147483646 w 246"/>
              <a:gd name="T37" fmla="*/ 2147483646 h 246"/>
              <a:gd name="T38" fmla="*/ 2147483646 w 246"/>
              <a:gd name="T39" fmla="*/ 2147483646 h 246"/>
              <a:gd name="T40" fmla="*/ 0 w 246"/>
              <a:gd name="T41" fmla="*/ 2147483646 h 246"/>
              <a:gd name="T42" fmla="*/ 2147483646 w 246"/>
              <a:gd name="T43" fmla="*/ 2147483646 h 246"/>
              <a:gd name="T44" fmla="*/ 2147483646 w 246"/>
              <a:gd name="T45" fmla="*/ 2147483646 h 246"/>
              <a:gd name="T46" fmla="*/ 2147483646 w 246"/>
              <a:gd name="T47" fmla="*/ 2147483646 h 246"/>
              <a:gd name="T48" fmla="*/ 2147483646 w 246"/>
              <a:gd name="T49" fmla="*/ 2147483646 h 246"/>
              <a:gd name="T50" fmla="*/ 2147483646 w 246"/>
              <a:gd name="T51" fmla="*/ 2147483646 h 246"/>
              <a:gd name="T52" fmla="*/ 2147483646 w 246"/>
              <a:gd name="T53" fmla="*/ 2147483646 h 246"/>
              <a:gd name="T54" fmla="*/ 2147483646 w 246"/>
              <a:gd name="T55" fmla="*/ 2147483646 h 246"/>
              <a:gd name="T56" fmla="*/ 2147483646 w 246"/>
              <a:gd name="T57" fmla="*/ 2147483646 h 246"/>
              <a:gd name="T58" fmla="*/ 2147483646 w 246"/>
              <a:gd name="T59" fmla="*/ 2147483646 h 246"/>
              <a:gd name="T60" fmla="*/ 2147483646 w 246"/>
              <a:gd name="T61" fmla="*/ 0 h 246"/>
              <a:gd name="T62" fmla="*/ 2147483646 w 246"/>
              <a:gd name="T63" fmla="*/ 2147483646 h 246"/>
              <a:gd name="T64" fmla="*/ 2147483646 w 246"/>
              <a:gd name="T65" fmla="*/ 2147483646 h 246"/>
              <a:gd name="T66" fmla="*/ 2147483646 w 246"/>
              <a:gd name="T67" fmla="*/ 2147483646 h 246"/>
              <a:gd name="T68" fmla="*/ 2147483646 w 246"/>
              <a:gd name="T69" fmla="*/ 2147483646 h 246"/>
              <a:gd name="T70" fmla="*/ 2147483646 w 246"/>
              <a:gd name="T71" fmla="*/ 2147483646 h 246"/>
              <a:gd name="T72" fmla="*/ 2147483646 w 246"/>
              <a:gd name="T73" fmla="*/ 2147483646 h 246"/>
              <a:gd name="T74" fmla="*/ 2147483646 w 246"/>
              <a:gd name="T75" fmla="*/ 2147483646 h 246"/>
              <a:gd name="T76" fmla="*/ 2147483646 w 246"/>
              <a:gd name="T77" fmla="*/ 2147483646 h 246"/>
              <a:gd name="T78" fmla="*/ 2147483646 w 246"/>
              <a:gd name="T79" fmla="*/ 2147483646 h 246"/>
              <a:gd name="T80" fmla="*/ 2147483646 w 246"/>
              <a:gd name="T81" fmla="*/ 2147483646 h 246"/>
              <a:gd name="T82" fmla="*/ 2147483646 w 246"/>
              <a:gd name="T83" fmla="*/ 2147483646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6"/>
              <a:gd name="T128" fmla="*/ 246 w 246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6">
                <a:moveTo>
                  <a:pt x="246" y="121"/>
                </a:moveTo>
                <a:lnTo>
                  <a:pt x="242" y="145"/>
                </a:lnTo>
                <a:lnTo>
                  <a:pt x="238" y="160"/>
                </a:lnTo>
                <a:lnTo>
                  <a:pt x="230" y="180"/>
                </a:lnTo>
                <a:lnTo>
                  <a:pt x="223" y="196"/>
                </a:lnTo>
                <a:lnTo>
                  <a:pt x="211" y="211"/>
                </a:lnTo>
                <a:lnTo>
                  <a:pt x="195" y="223"/>
                </a:lnTo>
                <a:lnTo>
                  <a:pt x="180" y="231"/>
                </a:lnTo>
                <a:lnTo>
                  <a:pt x="164" y="239"/>
                </a:lnTo>
                <a:lnTo>
                  <a:pt x="144" y="242"/>
                </a:lnTo>
                <a:lnTo>
                  <a:pt x="125" y="246"/>
                </a:lnTo>
                <a:lnTo>
                  <a:pt x="105" y="242"/>
                </a:lnTo>
                <a:lnTo>
                  <a:pt x="86" y="239"/>
                </a:lnTo>
                <a:lnTo>
                  <a:pt x="66" y="231"/>
                </a:lnTo>
                <a:lnTo>
                  <a:pt x="50" y="223"/>
                </a:lnTo>
                <a:lnTo>
                  <a:pt x="39" y="211"/>
                </a:lnTo>
                <a:lnTo>
                  <a:pt x="23" y="196"/>
                </a:lnTo>
                <a:lnTo>
                  <a:pt x="15" y="180"/>
                </a:lnTo>
                <a:lnTo>
                  <a:pt x="7" y="160"/>
                </a:lnTo>
                <a:lnTo>
                  <a:pt x="3" y="145"/>
                </a:lnTo>
                <a:lnTo>
                  <a:pt x="0" y="125"/>
                </a:lnTo>
                <a:lnTo>
                  <a:pt x="3" y="102"/>
                </a:lnTo>
                <a:lnTo>
                  <a:pt x="7" y="86"/>
                </a:lnTo>
                <a:lnTo>
                  <a:pt x="15" y="66"/>
                </a:lnTo>
                <a:lnTo>
                  <a:pt x="23" y="51"/>
                </a:lnTo>
                <a:lnTo>
                  <a:pt x="39" y="35"/>
                </a:lnTo>
                <a:lnTo>
                  <a:pt x="50" y="23"/>
                </a:lnTo>
                <a:lnTo>
                  <a:pt x="66" y="15"/>
                </a:lnTo>
                <a:lnTo>
                  <a:pt x="86" y="8"/>
                </a:lnTo>
                <a:lnTo>
                  <a:pt x="105" y="4"/>
                </a:lnTo>
                <a:lnTo>
                  <a:pt x="125" y="0"/>
                </a:lnTo>
                <a:lnTo>
                  <a:pt x="144" y="4"/>
                </a:lnTo>
                <a:lnTo>
                  <a:pt x="164" y="8"/>
                </a:lnTo>
                <a:lnTo>
                  <a:pt x="180" y="15"/>
                </a:lnTo>
                <a:lnTo>
                  <a:pt x="195" y="23"/>
                </a:lnTo>
                <a:lnTo>
                  <a:pt x="211" y="35"/>
                </a:lnTo>
                <a:lnTo>
                  <a:pt x="223" y="51"/>
                </a:lnTo>
                <a:lnTo>
                  <a:pt x="230" y="66"/>
                </a:lnTo>
                <a:lnTo>
                  <a:pt x="238" y="86"/>
                </a:lnTo>
                <a:lnTo>
                  <a:pt x="242" y="102"/>
                </a:lnTo>
                <a:lnTo>
                  <a:pt x="246" y="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1" name="Rectangle 58">
            <a:extLst>
              <a:ext uri="{FF2B5EF4-FFF2-40B4-BE49-F238E27FC236}">
                <a16:creationId xmlns:a16="http://schemas.microsoft.com/office/drawing/2014/main" id="{E622DCAD-7487-4DDC-0A43-157ACAD3D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37655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/>
          </a:p>
        </p:txBody>
      </p:sp>
      <p:sp>
        <p:nvSpPr>
          <p:cNvPr id="74812" name="Freeform 59">
            <a:extLst>
              <a:ext uri="{FF2B5EF4-FFF2-40B4-BE49-F238E27FC236}">
                <a16:creationId xmlns:a16="http://schemas.microsoft.com/office/drawing/2014/main" id="{239FD78B-3993-4A07-0D48-D0260427F7C3}"/>
              </a:ext>
            </a:extLst>
          </p:cNvPr>
          <p:cNvSpPr>
            <a:spLocks/>
          </p:cNvSpPr>
          <p:nvPr/>
        </p:nvSpPr>
        <p:spPr bwMode="auto">
          <a:xfrm>
            <a:off x="6954838" y="3709988"/>
            <a:ext cx="384175" cy="390525"/>
          </a:xfrm>
          <a:custGeom>
            <a:avLst/>
            <a:gdLst>
              <a:gd name="T0" fmla="*/ 2147483646 w 242"/>
              <a:gd name="T1" fmla="*/ 2147483646 h 246"/>
              <a:gd name="T2" fmla="*/ 2147483646 w 242"/>
              <a:gd name="T3" fmla="*/ 2147483646 h 246"/>
              <a:gd name="T4" fmla="*/ 2147483646 w 242"/>
              <a:gd name="T5" fmla="*/ 2147483646 h 246"/>
              <a:gd name="T6" fmla="*/ 2147483646 w 242"/>
              <a:gd name="T7" fmla="*/ 2147483646 h 246"/>
              <a:gd name="T8" fmla="*/ 2147483646 w 242"/>
              <a:gd name="T9" fmla="*/ 2147483646 h 246"/>
              <a:gd name="T10" fmla="*/ 2147483646 w 242"/>
              <a:gd name="T11" fmla="*/ 2147483646 h 246"/>
              <a:gd name="T12" fmla="*/ 2147483646 w 242"/>
              <a:gd name="T13" fmla="*/ 2147483646 h 246"/>
              <a:gd name="T14" fmla="*/ 2147483646 w 242"/>
              <a:gd name="T15" fmla="*/ 2147483646 h 246"/>
              <a:gd name="T16" fmla="*/ 2147483646 w 242"/>
              <a:gd name="T17" fmla="*/ 2147483646 h 246"/>
              <a:gd name="T18" fmla="*/ 2147483646 w 242"/>
              <a:gd name="T19" fmla="*/ 2147483646 h 246"/>
              <a:gd name="T20" fmla="*/ 2147483646 w 242"/>
              <a:gd name="T21" fmla="*/ 2147483646 h 246"/>
              <a:gd name="T22" fmla="*/ 2147483646 w 242"/>
              <a:gd name="T23" fmla="*/ 2147483646 h 246"/>
              <a:gd name="T24" fmla="*/ 2147483646 w 242"/>
              <a:gd name="T25" fmla="*/ 2147483646 h 246"/>
              <a:gd name="T26" fmla="*/ 2147483646 w 242"/>
              <a:gd name="T27" fmla="*/ 2147483646 h 246"/>
              <a:gd name="T28" fmla="*/ 2147483646 w 242"/>
              <a:gd name="T29" fmla="*/ 2147483646 h 246"/>
              <a:gd name="T30" fmla="*/ 2147483646 w 242"/>
              <a:gd name="T31" fmla="*/ 2147483646 h 246"/>
              <a:gd name="T32" fmla="*/ 2147483646 w 242"/>
              <a:gd name="T33" fmla="*/ 2147483646 h 246"/>
              <a:gd name="T34" fmla="*/ 2147483646 w 242"/>
              <a:gd name="T35" fmla="*/ 2147483646 h 246"/>
              <a:gd name="T36" fmla="*/ 2147483646 w 242"/>
              <a:gd name="T37" fmla="*/ 2147483646 h 246"/>
              <a:gd name="T38" fmla="*/ 0 w 242"/>
              <a:gd name="T39" fmla="*/ 2147483646 h 246"/>
              <a:gd name="T40" fmla="*/ 0 w 242"/>
              <a:gd name="T41" fmla="*/ 2147483646 h 246"/>
              <a:gd name="T42" fmla="*/ 0 w 242"/>
              <a:gd name="T43" fmla="*/ 2147483646 h 246"/>
              <a:gd name="T44" fmla="*/ 2147483646 w 242"/>
              <a:gd name="T45" fmla="*/ 2147483646 h 246"/>
              <a:gd name="T46" fmla="*/ 2147483646 w 242"/>
              <a:gd name="T47" fmla="*/ 2147483646 h 246"/>
              <a:gd name="T48" fmla="*/ 2147483646 w 242"/>
              <a:gd name="T49" fmla="*/ 2147483646 h 246"/>
              <a:gd name="T50" fmla="*/ 2147483646 w 242"/>
              <a:gd name="T51" fmla="*/ 2147483646 h 246"/>
              <a:gd name="T52" fmla="*/ 2147483646 w 242"/>
              <a:gd name="T53" fmla="*/ 2147483646 h 246"/>
              <a:gd name="T54" fmla="*/ 2147483646 w 242"/>
              <a:gd name="T55" fmla="*/ 2147483646 h 246"/>
              <a:gd name="T56" fmla="*/ 2147483646 w 242"/>
              <a:gd name="T57" fmla="*/ 2147483646 h 246"/>
              <a:gd name="T58" fmla="*/ 2147483646 w 242"/>
              <a:gd name="T59" fmla="*/ 2147483646 h 246"/>
              <a:gd name="T60" fmla="*/ 2147483646 w 242"/>
              <a:gd name="T61" fmla="*/ 0 h 246"/>
              <a:gd name="T62" fmla="*/ 2147483646 w 242"/>
              <a:gd name="T63" fmla="*/ 2147483646 h 246"/>
              <a:gd name="T64" fmla="*/ 2147483646 w 242"/>
              <a:gd name="T65" fmla="*/ 2147483646 h 246"/>
              <a:gd name="T66" fmla="*/ 2147483646 w 242"/>
              <a:gd name="T67" fmla="*/ 2147483646 h 246"/>
              <a:gd name="T68" fmla="*/ 2147483646 w 242"/>
              <a:gd name="T69" fmla="*/ 2147483646 h 246"/>
              <a:gd name="T70" fmla="*/ 2147483646 w 242"/>
              <a:gd name="T71" fmla="*/ 2147483646 h 246"/>
              <a:gd name="T72" fmla="*/ 2147483646 w 242"/>
              <a:gd name="T73" fmla="*/ 2147483646 h 246"/>
              <a:gd name="T74" fmla="*/ 2147483646 w 242"/>
              <a:gd name="T75" fmla="*/ 2147483646 h 246"/>
              <a:gd name="T76" fmla="*/ 2147483646 w 242"/>
              <a:gd name="T77" fmla="*/ 2147483646 h 246"/>
              <a:gd name="T78" fmla="*/ 2147483646 w 242"/>
              <a:gd name="T79" fmla="*/ 2147483646 h 246"/>
              <a:gd name="T80" fmla="*/ 2147483646 w 242"/>
              <a:gd name="T81" fmla="*/ 2147483646 h 246"/>
              <a:gd name="T82" fmla="*/ 2147483646 w 242"/>
              <a:gd name="T83" fmla="*/ 2147483646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2"/>
              <a:gd name="T127" fmla="*/ 0 h 246"/>
              <a:gd name="T128" fmla="*/ 242 w 242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2" h="246">
                <a:moveTo>
                  <a:pt x="242" y="121"/>
                </a:moveTo>
                <a:lnTo>
                  <a:pt x="242" y="145"/>
                </a:lnTo>
                <a:lnTo>
                  <a:pt x="238" y="160"/>
                </a:lnTo>
                <a:lnTo>
                  <a:pt x="231" y="180"/>
                </a:lnTo>
                <a:lnTo>
                  <a:pt x="219" y="196"/>
                </a:lnTo>
                <a:lnTo>
                  <a:pt x="207" y="211"/>
                </a:lnTo>
                <a:lnTo>
                  <a:pt x="195" y="223"/>
                </a:lnTo>
                <a:lnTo>
                  <a:pt x="180" y="231"/>
                </a:lnTo>
                <a:lnTo>
                  <a:pt x="160" y="239"/>
                </a:lnTo>
                <a:lnTo>
                  <a:pt x="141" y="242"/>
                </a:lnTo>
                <a:lnTo>
                  <a:pt x="121" y="246"/>
                </a:lnTo>
                <a:lnTo>
                  <a:pt x="101" y="242"/>
                </a:lnTo>
                <a:lnTo>
                  <a:pt x="82" y="239"/>
                </a:lnTo>
                <a:lnTo>
                  <a:pt x="66" y="231"/>
                </a:lnTo>
                <a:lnTo>
                  <a:pt x="51" y="223"/>
                </a:lnTo>
                <a:lnTo>
                  <a:pt x="35" y="211"/>
                </a:lnTo>
                <a:lnTo>
                  <a:pt x="23" y="196"/>
                </a:lnTo>
                <a:lnTo>
                  <a:pt x="11" y="180"/>
                </a:lnTo>
                <a:lnTo>
                  <a:pt x="4" y="160"/>
                </a:lnTo>
                <a:lnTo>
                  <a:pt x="0" y="145"/>
                </a:lnTo>
                <a:lnTo>
                  <a:pt x="0" y="125"/>
                </a:lnTo>
                <a:lnTo>
                  <a:pt x="0" y="102"/>
                </a:lnTo>
                <a:lnTo>
                  <a:pt x="4" y="86"/>
                </a:lnTo>
                <a:lnTo>
                  <a:pt x="11" y="66"/>
                </a:lnTo>
                <a:lnTo>
                  <a:pt x="23" y="51"/>
                </a:lnTo>
                <a:lnTo>
                  <a:pt x="35" y="35"/>
                </a:lnTo>
                <a:lnTo>
                  <a:pt x="51" y="23"/>
                </a:lnTo>
                <a:lnTo>
                  <a:pt x="66" y="15"/>
                </a:lnTo>
                <a:lnTo>
                  <a:pt x="82" y="8"/>
                </a:lnTo>
                <a:lnTo>
                  <a:pt x="101" y="4"/>
                </a:lnTo>
                <a:lnTo>
                  <a:pt x="121" y="0"/>
                </a:lnTo>
                <a:lnTo>
                  <a:pt x="141" y="4"/>
                </a:lnTo>
                <a:lnTo>
                  <a:pt x="160" y="8"/>
                </a:lnTo>
                <a:lnTo>
                  <a:pt x="180" y="15"/>
                </a:lnTo>
                <a:lnTo>
                  <a:pt x="195" y="23"/>
                </a:lnTo>
                <a:lnTo>
                  <a:pt x="207" y="35"/>
                </a:lnTo>
                <a:lnTo>
                  <a:pt x="219" y="51"/>
                </a:lnTo>
                <a:lnTo>
                  <a:pt x="231" y="66"/>
                </a:lnTo>
                <a:lnTo>
                  <a:pt x="238" y="86"/>
                </a:lnTo>
                <a:lnTo>
                  <a:pt x="242" y="102"/>
                </a:lnTo>
                <a:lnTo>
                  <a:pt x="242" y="1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3" name="Line 60">
            <a:extLst>
              <a:ext uri="{FF2B5EF4-FFF2-40B4-BE49-F238E27FC236}">
                <a16:creationId xmlns:a16="http://schemas.microsoft.com/office/drawing/2014/main" id="{4D34EC8A-9CB4-1EF4-6717-0CC57DC32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902075"/>
            <a:ext cx="466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4" name="Line 61">
            <a:extLst>
              <a:ext uri="{FF2B5EF4-FFF2-40B4-BE49-F238E27FC236}">
                <a16:creationId xmlns:a16="http://schemas.microsoft.com/office/drawing/2014/main" id="{30D392F8-DBFD-1DAE-196A-634863FD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3902075"/>
            <a:ext cx="466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5" name="Rectangle 62">
            <a:extLst>
              <a:ext uri="{FF2B5EF4-FFF2-40B4-BE49-F238E27FC236}">
                <a16:creationId xmlns:a16="http://schemas.microsoft.com/office/drawing/2014/main" id="{AB182FF0-77FB-5AD7-25BA-B70735C5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262438"/>
            <a:ext cx="249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(b)</a:t>
            </a:r>
            <a:endParaRPr lang="en-US" altLang="en-US"/>
          </a:p>
        </p:txBody>
      </p:sp>
      <p:sp>
        <p:nvSpPr>
          <p:cNvPr id="74816" name="Rectangle 63">
            <a:extLst>
              <a:ext uri="{FF2B5EF4-FFF2-40B4-BE49-F238E27FC236}">
                <a16:creationId xmlns:a16="http://schemas.microsoft.com/office/drawing/2014/main" id="{D46DB54F-AF20-BC16-657F-3C8C588E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517683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/>
          </a:p>
        </p:txBody>
      </p:sp>
      <p:sp>
        <p:nvSpPr>
          <p:cNvPr id="74817" name="Rectangle 64">
            <a:extLst>
              <a:ext uri="{FF2B5EF4-FFF2-40B4-BE49-F238E27FC236}">
                <a16:creationId xmlns:a16="http://schemas.microsoft.com/office/drawing/2014/main" id="{49A9CF7E-3CC5-33B8-0D86-E4E05AD3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517683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/>
          </a:p>
        </p:txBody>
      </p:sp>
      <p:sp>
        <p:nvSpPr>
          <p:cNvPr id="74818" name="Line 65">
            <a:extLst>
              <a:ext uri="{FF2B5EF4-FFF2-40B4-BE49-F238E27FC236}">
                <a16:creationId xmlns:a16="http://schemas.microsoft.com/office/drawing/2014/main" id="{2BFAA80E-0A60-1468-8B71-40728C2B3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5319713"/>
            <a:ext cx="466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9" name="Line 66">
            <a:extLst>
              <a:ext uri="{FF2B5EF4-FFF2-40B4-BE49-F238E27FC236}">
                <a16:creationId xmlns:a16="http://schemas.microsoft.com/office/drawing/2014/main" id="{D6C8968A-6C36-C1B2-A079-96E7B6F2D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5511800"/>
            <a:ext cx="1587" cy="465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0" name="Line 67">
            <a:extLst>
              <a:ext uri="{FF2B5EF4-FFF2-40B4-BE49-F238E27FC236}">
                <a16:creationId xmlns:a16="http://schemas.microsoft.com/office/drawing/2014/main" id="{F099F73F-D95F-E25C-4D00-E4CEE1DB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592763"/>
            <a:ext cx="1587" cy="192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1" name="Freeform 68">
            <a:extLst>
              <a:ext uri="{FF2B5EF4-FFF2-40B4-BE49-F238E27FC236}">
                <a16:creationId xmlns:a16="http://schemas.microsoft.com/office/drawing/2014/main" id="{880131C7-04BB-247B-8383-8B645F297826}"/>
              </a:ext>
            </a:extLst>
          </p:cNvPr>
          <p:cNvSpPr>
            <a:spLocks/>
          </p:cNvSpPr>
          <p:nvPr/>
        </p:nvSpPr>
        <p:spPr bwMode="auto">
          <a:xfrm>
            <a:off x="3251200" y="5759450"/>
            <a:ext cx="80963" cy="142875"/>
          </a:xfrm>
          <a:custGeom>
            <a:avLst/>
            <a:gdLst>
              <a:gd name="T0" fmla="*/ 0 w 51"/>
              <a:gd name="T1" fmla="*/ 0 h 90"/>
              <a:gd name="T2" fmla="*/ 2147483646 w 51"/>
              <a:gd name="T3" fmla="*/ 2147483646 h 90"/>
              <a:gd name="T4" fmla="*/ 2147483646 w 51"/>
              <a:gd name="T5" fmla="*/ 0 h 90"/>
              <a:gd name="T6" fmla="*/ 0 w 51"/>
              <a:gd name="T7" fmla="*/ 0 h 90"/>
              <a:gd name="T8" fmla="*/ 0 w 51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90"/>
              <a:gd name="T17" fmla="*/ 51 w 5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90">
                <a:moveTo>
                  <a:pt x="0" y="0"/>
                </a:moveTo>
                <a:lnTo>
                  <a:pt x="23" y="90"/>
                </a:lnTo>
                <a:lnTo>
                  <a:pt x="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2" name="Line 69">
            <a:extLst>
              <a:ext uri="{FF2B5EF4-FFF2-40B4-BE49-F238E27FC236}">
                <a16:creationId xmlns:a16="http://schemas.microsoft.com/office/drawing/2014/main" id="{29B7BE56-557C-6209-0430-A2E1B9DFB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5503863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3" name="Line 70">
            <a:extLst>
              <a:ext uri="{FF2B5EF4-FFF2-40B4-BE49-F238E27FC236}">
                <a16:creationId xmlns:a16="http://schemas.microsoft.com/office/drawing/2014/main" id="{93A970F7-96B8-224A-6164-88D7E924C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6064250"/>
            <a:ext cx="1920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4" name="Freeform 71">
            <a:extLst>
              <a:ext uri="{FF2B5EF4-FFF2-40B4-BE49-F238E27FC236}">
                <a16:creationId xmlns:a16="http://schemas.microsoft.com/office/drawing/2014/main" id="{AF674548-B8D9-E423-A26B-3D9E35CCC5ED}"/>
              </a:ext>
            </a:extLst>
          </p:cNvPr>
          <p:cNvSpPr>
            <a:spLocks/>
          </p:cNvSpPr>
          <p:nvPr/>
        </p:nvSpPr>
        <p:spPr bwMode="auto">
          <a:xfrm>
            <a:off x="2773363" y="6034088"/>
            <a:ext cx="142875" cy="74612"/>
          </a:xfrm>
          <a:custGeom>
            <a:avLst/>
            <a:gdLst>
              <a:gd name="T0" fmla="*/ 0 w 90"/>
              <a:gd name="T1" fmla="*/ 2147483646 h 47"/>
              <a:gd name="T2" fmla="*/ 2147483646 w 90"/>
              <a:gd name="T3" fmla="*/ 2147483646 h 47"/>
              <a:gd name="T4" fmla="*/ 0 w 90"/>
              <a:gd name="T5" fmla="*/ 0 h 47"/>
              <a:gd name="T6" fmla="*/ 0 w 90"/>
              <a:gd name="T7" fmla="*/ 2147483646 h 47"/>
              <a:gd name="T8" fmla="*/ 0 w 90"/>
              <a:gd name="T9" fmla="*/ 2147483646 h 47"/>
              <a:gd name="T10" fmla="*/ 0 w 90"/>
              <a:gd name="T11" fmla="*/ 2147483646 h 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47"/>
              <a:gd name="T20" fmla="*/ 90 w 90"/>
              <a:gd name="T21" fmla="*/ 47 h 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47">
                <a:moveTo>
                  <a:pt x="0" y="43"/>
                </a:moveTo>
                <a:lnTo>
                  <a:pt x="90" y="23"/>
                </a:lnTo>
                <a:lnTo>
                  <a:pt x="0" y="0"/>
                </a:lnTo>
                <a:lnTo>
                  <a:pt x="0" y="47"/>
                </a:lnTo>
                <a:lnTo>
                  <a:pt x="0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5" name="Rectangle 72">
            <a:extLst>
              <a:ext uri="{FF2B5EF4-FFF2-40B4-BE49-F238E27FC236}">
                <a16:creationId xmlns:a16="http://schemas.microsoft.com/office/drawing/2014/main" id="{47E9684B-5CBB-EED1-D48B-2976D666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0340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74826" name="Rectangle 73">
            <a:extLst>
              <a:ext uri="{FF2B5EF4-FFF2-40B4-BE49-F238E27FC236}">
                <a16:creationId xmlns:a16="http://schemas.microsoft.com/office/drawing/2014/main" id="{EC8F25FF-45CF-E1AE-B883-6E59A4FE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603408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/>
          </a:p>
        </p:txBody>
      </p:sp>
      <p:sp>
        <p:nvSpPr>
          <p:cNvPr id="74827" name="Rectangle 74">
            <a:extLst>
              <a:ext uri="{FF2B5EF4-FFF2-40B4-BE49-F238E27FC236}">
                <a16:creationId xmlns:a16="http://schemas.microsoft.com/office/drawing/2014/main" id="{6C6E388E-FF20-529F-FA89-451A04A5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60340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/>
          </a:p>
        </p:txBody>
      </p:sp>
      <p:sp>
        <p:nvSpPr>
          <p:cNvPr id="74828" name="Freeform 75">
            <a:extLst>
              <a:ext uri="{FF2B5EF4-FFF2-40B4-BE49-F238E27FC236}">
                <a16:creationId xmlns:a16="http://schemas.microsoft.com/office/drawing/2014/main" id="{E60B9290-5A9F-4979-B78D-799AC5757FA8}"/>
              </a:ext>
            </a:extLst>
          </p:cNvPr>
          <p:cNvSpPr>
            <a:spLocks/>
          </p:cNvSpPr>
          <p:nvPr/>
        </p:nvSpPr>
        <p:spPr bwMode="auto">
          <a:xfrm>
            <a:off x="3848100" y="5976938"/>
            <a:ext cx="384175" cy="392112"/>
          </a:xfrm>
          <a:custGeom>
            <a:avLst/>
            <a:gdLst>
              <a:gd name="T0" fmla="*/ 2147483646 w 242"/>
              <a:gd name="T1" fmla="*/ 2147483646 h 247"/>
              <a:gd name="T2" fmla="*/ 2147483646 w 242"/>
              <a:gd name="T3" fmla="*/ 2147483646 h 247"/>
              <a:gd name="T4" fmla="*/ 2147483646 w 242"/>
              <a:gd name="T5" fmla="*/ 2147483646 h 247"/>
              <a:gd name="T6" fmla="*/ 2147483646 w 242"/>
              <a:gd name="T7" fmla="*/ 2147483646 h 247"/>
              <a:gd name="T8" fmla="*/ 2147483646 w 242"/>
              <a:gd name="T9" fmla="*/ 2147483646 h 247"/>
              <a:gd name="T10" fmla="*/ 2147483646 w 242"/>
              <a:gd name="T11" fmla="*/ 2147483646 h 247"/>
              <a:gd name="T12" fmla="*/ 2147483646 w 242"/>
              <a:gd name="T13" fmla="*/ 2147483646 h 247"/>
              <a:gd name="T14" fmla="*/ 2147483646 w 242"/>
              <a:gd name="T15" fmla="*/ 2147483646 h 247"/>
              <a:gd name="T16" fmla="*/ 2147483646 w 242"/>
              <a:gd name="T17" fmla="*/ 2147483646 h 247"/>
              <a:gd name="T18" fmla="*/ 2147483646 w 242"/>
              <a:gd name="T19" fmla="*/ 2147483646 h 247"/>
              <a:gd name="T20" fmla="*/ 2147483646 w 242"/>
              <a:gd name="T21" fmla="*/ 2147483646 h 247"/>
              <a:gd name="T22" fmla="*/ 2147483646 w 242"/>
              <a:gd name="T23" fmla="*/ 2147483646 h 247"/>
              <a:gd name="T24" fmla="*/ 2147483646 w 242"/>
              <a:gd name="T25" fmla="*/ 2147483646 h 247"/>
              <a:gd name="T26" fmla="*/ 2147483646 w 242"/>
              <a:gd name="T27" fmla="*/ 2147483646 h 247"/>
              <a:gd name="T28" fmla="*/ 2147483646 w 242"/>
              <a:gd name="T29" fmla="*/ 2147483646 h 247"/>
              <a:gd name="T30" fmla="*/ 2147483646 w 242"/>
              <a:gd name="T31" fmla="*/ 2147483646 h 247"/>
              <a:gd name="T32" fmla="*/ 2147483646 w 242"/>
              <a:gd name="T33" fmla="*/ 2147483646 h 247"/>
              <a:gd name="T34" fmla="*/ 2147483646 w 242"/>
              <a:gd name="T35" fmla="*/ 2147483646 h 247"/>
              <a:gd name="T36" fmla="*/ 2147483646 w 242"/>
              <a:gd name="T37" fmla="*/ 2147483646 h 247"/>
              <a:gd name="T38" fmla="*/ 0 w 242"/>
              <a:gd name="T39" fmla="*/ 2147483646 h 247"/>
              <a:gd name="T40" fmla="*/ 0 w 242"/>
              <a:gd name="T41" fmla="*/ 2147483646 h 247"/>
              <a:gd name="T42" fmla="*/ 0 w 242"/>
              <a:gd name="T43" fmla="*/ 2147483646 h 247"/>
              <a:gd name="T44" fmla="*/ 2147483646 w 242"/>
              <a:gd name="T45" fmla="*/ 2147483646 h 247"/>
              <a:gd name="T46" fmla="*/ 2147483646 w 242"/>
              <a:gd name="T47" fmla="*/ 2147483646 h 247"/>
              <a:gd name="T48" fmla="*/ 2147483646 w 242"/>
              <a:gd name="T49" fmla="*/ 2147483646 h 247"/>
              <a:gd name="T50" fmla="*/ 2147483646 w 242"/>
              <a:gd name="T51" fmla="*/ 2147483646 h 247"/>
              <a:gd name="T52" fmla="*/ 2147483646 w 242"/>
              <a:gd name="T53" fmla="*/ 2147483646 h 247"/>
              <a:gd name="T54" fmla="*/ 2147483646 w 242"/>
              <a:gd name="T55" fmla="*/ 2147483646 h 247"/>
              <a:gd name="T56" fmla="*/ 2147483646 w 242"/>
              <a:gd name="T57" fmla="*/ 2147483646 h 247"/>
              <a:gd name="T58" fmla="*/ 2147483646 w 242"/>
              <a:gd name="T59" fmla="*/ 2147483646 h 247"/>
              <a:gd name="T60" fmla="*/ 2147483646 w 242"/>
              <a:gd name="T61" fmla="*/ 0 h 247"/>
              <a:gd name="T62" fmla="*/ 2147483646 w 242"/>
              <a:gd name="T63" fmla="*/ 2147483646 h 247"/>
              <a:gd name="T64" fmla="*/ 2147483646 w 242"/>
              <a:gd name="T65" fmla="*/ 2147483646 h 247"/>
              <a:gd name="T66" fmla="*/ 2147483646 w 242"/>
              <a:gd name="T67" fmla="*/ 2147483646 h 247"/>
              <a:gd name="T68" fmla="*/ 2147483646 w 242"/>
              <a:gd name="T69" fmla="*/ 2147483646 h 247"/>
              <a:gd name="T70" fmla="*/ 2147483646 w 242"/>
              <a:gd name="T71" fmla="*/ 2147483646 h 247"/>
              <a:gd name="T72" fmla="*/ 2147483646 w 242"/>
              <a:gd name="T73" fmla="*/ 2147483646 h 247"/>
              <a:gd name="T74" fmla="*/ 2147483646 w 242"/>
              <a:gd name="T75" fmla="*/ 2147483646 h 247"/>
              <a:gd name="T76" fmla="*/ 2147483646 w 242"/>
              <a:gd name="T77" fmla="*/ 2147483646 h 247"/>
              <a:gd name="T78" fmla="*/ 2147483646 w 242"/>
              <a:gd name="T79" fmla="*/ 2147483646 h 247"/>
              <a:gd name="T80" fmla="*/ 2147483646 w 242"/>
              <a:gd name="T81" fmla="*/ 2147483646 h 247"/>
              <a:gd name="T82" fmla="*/ 2147483646 w 242"/>
              <a:gd name="T83" fmla="*/ 2147483646 h 2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2"/>
              <a:gd name="T127" fmla="*/ 0 h 247"/>
              <a:gd name="T128" fmla="*/ 242 w 242"/>
              <a:gd name="T129" fmla="*/ 247 h 2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2" h="247">
                <a:moveTo>
                  <a:pt x="242" y="122"/>
                </a:moveTo>
                <a:lnTo>
                  <a:pt x="242" y="145"/>
                </a:lnTo>
                <a:lnTo>
                  <a:pt x="238" y="161"/>
                </a:lnTo>
                <a:lnTo>
                  <a:pt x="231" y="180"/>
                </a:lnTo>
                <a:lnTo>
                  <a:pt x="219" y="196"/>
                </a:lnTo>
                <a:lnTo>
                  <a:pt x="207" y="212"/>
                </a:lnTo>
                <a:lnTo>
                  <a:pt x="195" y="224"/>
                </a:lnTo>
                <a:lnTo>
                  <a:pt x="180" y="231"/>
                </a:lnTo>
                <a:lnTo>
                  <a:pt x="160" y="239"/>
                </a:lnTo>
                <a:lnTo>
                  <a:pt x="141" y="243"/>
                </a:lnTo>
                <a:lnTo>
                  <a:pt x="121" y="247"/>
                </a:lnTo>
                <a:lnTo>
                  <a:pt x="101" y="243"/>
                </a:lnTo>
                <a:lnTo>
                  <a:pt x="82" y="239"/>
                </a:lnTo>
                <a:lnTo>
                  <a:pt x="66" y="231"/>
                </a:lnTo>
                <a:lnTo>
                  <a:pt x="51" y="224"/>
                </a:lnTo>
                <a:lnTo>
                  <a:pt x="35" y="212"/>
                </a:lnTo>
                <a:lnTo>
                  <a:pt x="23" y="196"/>
                </a:lnTo>
                <a:lnTo>
                  <a:pt x="11" y="180"/>
                </a:lnTo>
                <a:lnTo>
                  <a:pt x="4" y="161"/>
                </a:lnTo>
                <a:lnTo>
                  <a:pt x="0" y="145"/>
                </a:lnTo>
                <a:lnTo>
                  <a:pt x="0" y="126"/>
                </a:lnTo>
                <a:lnTo>
                  <a:pt x="0" y="106"/>
                </a:lnTo>
                <a:lnTo>
                  <a:pt x="4" y="87"/>
                </a:lnTo>
                <a:lnTo>
                  <a:pt x="11" y="67"/>
                </a:lnTo>
                <a:lnTo>
                  <a:pt x="23" y="51"/>
                </a:lnTo>
                <a:lnTo>
                  <a:pt x="35" y="40"/>
                </a:lnTo>
                <a:lnTo>
                  <a:pt x="51" y="24"/>
                </a:lnTo>
                <a:lnTo>
                  <a:pt x="66" y="16"/>
                </a:lnTo>
                <a:lnTo>
                  <a:pt x="82" y="8"/>
                </a:lnTo>
                <a:lnTo>
                  <a:pt x="101" y="4"/>
                </a:lnTo>
                <a:lnTo>
                  <a:pt x="121" y="0"/>
                </a:lnTo>
                <a:lnTo>
                  <a:pt x="141" y="4"/>
                </a:lnTo>
                <a:lnTo>
                  <a:pt x="160" y="8"/>
                </a:lnTo>
                <a:lnTo>
                  <a:pt x="180" y="16"/>
                </a:lnTo>
                <a:lnTo>
                  <a:pt x="195" y="24"/>
                </a:lnTo>
                <a:lnTo>
                  <a:pt x="207" y="40"/>
                </a:lnTo>
                <a:lnTo>
                  <a:pt x="219" y="51"/>
                </a:lnTo>
                <a:lnTo>
                  <a:pt x="231" y="67"/>
                </a:lnTo>
                <a:lnTo>
                  <a:pt x="238" y="87"/>
                </a:lnTo>
                <a:lnTo>
                  <a:pt x="242" y="106"/>
                </a:lnTo>
                <a:lnTo>
                  <a:pt x="242" y="1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29" name="Line 76">
            <a:extLst>
              <a:ext uri="{FF2B5EF4-FFF2-40B4-BE49-F238E27FC236}">
                <a16:creationId xmlns:a16="http://schemas.microsoft.com/office/drawing/2014/main" id="{17681CCC-7C96-764C-427E-1364042F5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6170613"/>
            <a:ext cx="466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30" name="Line 77">
            <a:extLst>
              <a:ext uri="{FF2B5EF4-FFF2-40B4-BE49-F238E27FC236}">
                <a16:creationId xmlns:a16="http://schemas.microsoft.com/office/drawing/2014/main" id="{97CEFC73-59AE-0103-880D-78D852F09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6170613"/>
            <a:ext cx="466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31" name="Rectangle 78">
            <a:extLst>
              <a:ext uri="{FF2B5EF4-FFF2-40B4-BE49-F238E27FC236}">
                <a16:creationId xmlns:a16="http://schemas.microsoft.com/office/drawing/2014/main" id="{0B79EDB4-F4BD-EE4D-7CD4-0F2CF632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6537325"/>
            <a:ext cx="238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(c)</a:t>
            </a:r>
            <a:endParaRPr lang="en-US" altLang="en-US"/>
          </a:p>
        </p:txBody>
      </p:sp>
      <p:sp>
        <p:nvSpPr>
          <p:cNvPr id="74832" name="Rectangle 79">
            <a:extLst>
              <a:ext uri="{FF2B5EF4-FFF2-40B4-BE49-F238E27FC236}">
                <a16:creationId xmlns:a16="http://schemas.microsoft.com/office/drawing/2014/main" id="{B34605DB-1DBC-0D9C-12F6-BCB80917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517683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/>
          </a:p>
        </p:txBody>
      </p:sp>
      <p:sp>
        <p:nvSpPr>
          <p:cNvPr id="74833" name="Rectangle 80">
            <a:extLst>
              <a:ext uri="{FF2B5EF4-FFF2-40B4-BE49-F238E27FC236}">
                <a16:creationId xmlns:a16="http://schemas.microsoft.com/office/drawing/2014/main" id="{F76538B8-5DF4-9D07-734B-A012BBB1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517683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/>
          </a:p>
        </p:txBody>
      </p:sp>
      <p:sp>
        <p:nvSpPr>
          <p:cNvPr id="74834" name="Line 81">
            <a:extLst>
              <a:ext uri="{FF2B5EF4-FFF2-40B4-BE49-F238E27FC236}">
                <a16:creationId xmlns:a16="http://schemas.microsoft.com/office/drawing/2014/main" id="{1788A4C4-0F86-BA87-1173-9E74297AD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5319713"/>
            <a:ext cx="466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35" name="Line 82">
            <a:extLst>
              <a:ext uri="{FF2B5EF4-FFF2-40B4-BE49-F238E27FC236}">
                <a16:creationId xmlns:a16="http://schemas.microsoft.com/office/drawing/2014/main" id="{ED885A93-E6CA-25D6-24F7-39E6DDBE2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5511800"/>
            <a:ext cx="1588" cy="465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36" name="Line 83">
            <a:extLst>
              <a:ext uri="{FF2B5EF4-FFF2-40B4-BE49-F238E27FC236}">
                <a16:creationId xmlns:a16="http://schemas.microsoft.com/office/drawing/2014/main" id="{1CD90601-570B-AA57-212F-B537F52D8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75" y="5511800"/>
            <a:ext cx="6350" cy="465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37" name="Rectangle 84">
            <a:extLst>
              <a:ext uri="{FF2B5EF4-FFF2-40B4-BE49-F238E27FC236}">
                <a16:creationId xmlns:a16="http://schemas.microsoft.com/office/drawing/2014/main" id="{2C6ECD0D-3A78-4347-20D1-E5E2F360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60340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74838" name="Rectangle 85">
            <a:extLst>
              <a:ext uri="{FF2B5EF4-FFF2-40B4-BE49-F238E27FC236}">
                <a16:creationId xmlns:a16="http://schemas.microsoft.com/office/drawing/2014/main" id="{7A3FC464-E7CA-D629-8CBA-125EA2AE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603408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/>
          </a:p>
        </p:txBody>
      </p:sp>
      <p:sp>
        <p:nvSpPr>
          <p:cNvPr id="74839" name="Rectangle 86">
            <a:extLst>
              <a:ext uri="{FF2B5EF4-FFF2-40B4-BE49-F238E27FC236}">
                <a16:creationId xmlns:a16="http://schemas.microsoft.com/office/drawing/2014/main" id="{76462C54-C513-5AEC-A8E8-67B3F910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60340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/>
          </a:p>
        </p:txBody>
      </p:sp>
      <p:sp>
        <p:nvSpPr>
          <p:cNvPr id="74840" name="Line 87">
            <a:extLst>
              <a:ext uri="{FF2B5EF4-FFF2-40B4-BE49-F238E27FC236}">
                <a16:creationId xmlns:a16="http://schemas.microsoft.com/office/drawing/2014/main" id="{7D9BE608-D7AF-83EA-F3D8-E43305C61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6170613"/>
            <a:ext cx="466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41" name="Line 88">
            <a:extLst>
              <a:ext uri="{FF2B5EF4-FFF2-40B4-BE49-F238E27FC236}">
                <a16:creationId xmlns:a16="http://schemas.microsoft.com/office/drawing/2014/main" id="{92A022E0-3008-3538-1FA7-4AA14EBA4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6064250"/>
            <a:ext cx="192088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42" name="Freeform 89">
            <a:extLst>
              <a:ext uri="{FF2B5EF4-FFF2-40B4-BE49-F238E27FC236}">
                <a16:creationId xmlns:a16="http://schemas.microsoft.com/office/drawing/2014/main" id="{9DC867BF-7B26-D334-7123-060A2F943160}"/>
              </a:ext>
            </a:extLst>
          </p:cNvPr>
          <p:cNvSpPr>
            <a:spLocks/>
          </p:cNvSpPr>
          <p:nvPr/>
        </p:nvSpPr>
        <p:spPr bwMode="auto">
          <a:xfrm>
            <a:off x="6731000" y="6034088"/>
            <a:ext cx="142875" cy="74612"/>
          </a:xfrm>
          <a:custGeom>
            <a:avLst/>
            <a:gdLst>
              <a:gd name="T0" fmla="*/ 0 w 90"/>
              <a:gd name="T1" fmla="*/ 2147483646 h 47"/>
              <a:gd name="T2" fmla="*/ 2147483646 w 90"/>
              <a:gd name="T3" fmla="*/ 2147483646 h 47"/>
              <a:gd name="T4" fmla="*/ 2147483646 w 90"/>
              <a:gd name="T5" fmla="*/ 0 h 47"/>
              <a:gd name="T6" fmla="*/ 2147483646 w 90"/>
              <a:gd name="T7" fmla="*/ 2147483646 h 47"/>
              <a:gd name="T8" fmla="*/ 2147483646 w 90"/>
              <a:gd name="T9" fmla="*/ 2147483646 h 47"/>
              <a:gd name="T10" fmla="*/ 0 w 90"/>
              <a:gd name="T11" fmla="*/ 2147483646 h 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47"/>
              <a:gd name="T20" fmla="*/ 90 w 90"/>
              <a:gd name="T21" fmla="*/ 47 h 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47">
                <a:moveTo>
                  <a:pt x="0" y="43"/>
                </a:moveTo>
                <a:lnTo>
                  <a:pt x="90" y="23"/>
                </a:lnTo>
                <a:lnTo>
                  <a:pt x="4" y="0"/>
                </a:lnTo>
                <a:lnTo>
                  <a:pt x="4" y="47"/>
                </a:lnTo>
                <a:lnTo>
                  <a:pt x="0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43" name="Line 90">
            <a:extLst>
              <a:ext uri="{FF2B5EF4-FFF2-40B4-BE49-F238E27FC236}">
                <a16:creationId xmlns:a16="http://schemas.microsoft.com/office/drawing/2014/main" id="{2C5E1458-CEF0-501A-2B7E-70B907FA7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6170613"/>
            <a:ext cx="4667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44" name="Rectangle 91">
            <a:extLst>
              <a:ext uri="{FF2B5EF4-FFF2-40B4-BE49-F238E27FC236}">
                <a16:creationId xmlns:a16="http://schemas.microsoft.com/office/drawing/2014/main" id="{0756D6F0-09B4-D632-E15B-0B7BBFA8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6537325"/>
            <a:ext cx="249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(d)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7F341EA1-BCC0-70F8-13D0-353C5372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98D375C-1E9E-4002-95EA-BDC99385D99F}" type="slidenum">
              <a:rPr lang="en-US" altLang="en-US">
                <a:solidFill>
                  <a:schemeClr val="bg1"/>
                </a:solidFill>
              </a:rPr>
              <a:pPr/>
              <a:t>42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D8A9EE5-8FA8-0B50-994E-98ADE2BEB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Link State Routing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8C3C58B-7463-23CF-DAE6-E54618429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27263"/>
            <a:ext cx="8172450" cy="417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TTL fixes sequence number problems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Wraparound, bit errors, host crashes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Used in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ARPANET: bad heuristics brought down network in 1981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Internet: Open Shortest Path First (</a:t>
            </a:r>
            <a:r>
              <a:rPr lang="en-US" altLang="en-US" sz="1800" b="1">
                <a:solidFill>
                  <a:srgbClr val="CC0000"/>
                </a:solidFill>
              </a:rPr>
              <a:t>OSPF</a:t>
            </a:r>
            <a:r>
              <a:rPr lang="en-US" altLang="en-US" sz="1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Intermediate System-Intermediate System (IS-IS)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Designed for DECnet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Adopted by ISO for connectionless network layer protocol (CNLP)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Used in NSFNET backbone (and others) some digital cellular systems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Minor variant in Novell NetWare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61068418-60EA-10E5-9F18-577E4905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64D80B8-5516-4961-A548-A31C3DD7EBC3}" type="slidenum">
              <a:rPr lang="en-US" altLang="en-US">
                <a:solidFill>
                  <a:schemeClr val="bg1"/>
                </a:solidFill>
              </a:rPr>
              <a:pPr/>
              <a:t>43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BB9AABE-2129-8D0A-CE88-2CF31E79E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03313"/>
          </a:xfrm>
        </p:spPr>
        <p:txBody>
          <a:bodyPr/>
          <a:lstStyle/>
          <a:p>
            <a:r>
              <a:rPr lang="en-US" altLang="en-US"/>
              <a:t>Route Calculation: Dijkstra’s Shortest Path Algorithm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C15E586-3C19-5363-7F36-BFEB306C6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915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Let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N</a:t>
            </a:r>
            <a:r>
              <a:rPr lang="en-US" altLang="en-US"/>
              <a:t> denotes set of nodes in the graph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l 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, </a:t>
            </a:r>
            <a:r>
              <a:rPr lang="en-US" altLang="en-US" i="1"/>
              <a:t>j</a:t>
            </a:r>
            <a:r>
              <a:rPr lang="en-US" altLang="en-US"/>
              <a:t>) denotes non-negative cost (weight) for edge (</a:t>
            </a:r>
            <a:r>
              <a:rPr lang="en-US" altLang="en-US" i="1"/>
              <a:t>i</a:t>
            </a:r>
            <a:r>
              <a:rPr lang="en-US" altLang="en-US"/>
              <a:t>, </a:t>
            </a:r>
            <a:r>
              <a:rPr lang="en-US" altLang="en-US" i="1"/>
              <a:t>j</a:t>
            </a:r>
            <a:r>
              <a:rPr lang="en-US" alt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s</a:t>
            </a:r>
            <a:r>
              <a:rPr lang="en-US" altLang="en-US"/>
              <a:t>  denotes this node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M</a:t>
            </a:r>
            <a:r>
              <a:rPr lang="en-US" altLang="en-US"/>
              <a:t> denotes the set of nodes incorporated so far</a:t>
            </a:r>
          </a:p>
          <a:p>
            <a:pPr lvl="1">
              <a:lnSpc>
                <a:spcPct val="80000"/>
              </a:lnSpc>
            </a:pPr>
            <a:r>
              <a:rPr lang="en-US" altLang="en-US" i="1"/>
              <a:t>C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denotes cost of the path from </a:t>
            </a:r>
            <a:r>
              <a:rPr lang="en-US" altLang="en-US" i="1"/>
              <a:t>s</a:t>
            </a:r>
            <a:r>
              <a:rPr lang="en-US" altLang="en-US"/>
              <a:t> to node </a:t>
            </a:r>
            <a:r>
              <a:rPr lang="en-US" altLang="en-US" i="1"/>
              <a:t>n</a:t>
            </a:r>
            <a:endParaRPr lang="en-US" altLang="en-US"/>
          </a:p>
          <a:p>
            <a:pPr>
              <a:lnSpc>
                <a:spcPct val="20000"/>
              </a:lnSpc>
            </a:pPr>
            <a:endParaRPr lang="en-US" altLang="en-US"/>
          </a:p>
          <a:p>
            <a:pPr>
              <a:lnSpc>
                <a:spcPct val="0"/>
              </a:lnSpc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i="1">
                <a:latin typeface="Courier New" panose="02070309020205020404" pitchFamily="49" charset="0"/>
              </a:rPr>
              <a:t>	</a:t>
            </a:r>
            <a:r>
              <a:rPr lang="en-US" altLang="en-US" sz="1600" b="1" i="1">
                <a:latin typeface="Courier New" panose="02070309020205020404" pitchFamily="49" charset="0"/>
              </a:rPr>
              <a:t>M </a:t>
            </a:r>
            <a:r>
              <a:rPr lang="en-US" altLang="en-US" sz="1600" b="1">
                <a:latin typeface="Courier New" panose="02070309020205020404" pitchFamily="49" charset="0"/>
              </a:rPr>
              <a:t>= {</a:t>
            </a:r>
            <a:r>
              <a:rPr lang="en-US" altLang="en-US" sz="1600" b="1" i="1">
                <a:latin typeface="Courier New" panose="02070309020205020404" pitchFamily="49" charset="0"/>
              </a:rPr>
              <a:t>s</a:t>
            </a: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each </a:t>
            </a:r>
            <a:r>
              <a:rPr lang="en-US" altLang="en-US" sz="1600" b="1" i="1">
                <a:latin typeface="Courier New" panose="02070309020205020404" pitchFamily="49" charset="0"/>
              </a:rPr>
              <a:t>n</a:t>
            </a:r>
            <a:r>
              <a:rPr lang="en-US" altLang="en-US" sz="1600" b="1">
                <a:latin typeface="Courier New" panose="02070309020205020404" pitchFamily="49" charset="0"/>
              </a:rPr>
              <a:t> in </a:t>
            </a:r>
            <a:r>
              <a:rPr lang="en-US" altLang="en-US" sz="1600" b="1" i="1">
                <a:latin typeface="Courier New" panose="02070309020205020404" pitchFamily="49" charset="0"/>
              </a:rPr>
              <a:t>N</a:t>
            </a:r>
            <a:r>
              <a:rPr lang="en-US" altLang="en-US" sz="1600" b="1">
                <a:latin typeface="Courier New" panose="02070309020205020404" pitchFamily="49" charset="0"/>
              </a:rPr>
              <a:t> - {</a:t>
            </a:r>
            <a:r>
              <a:rPr lang="en-US" altLang="en-US" sz="1600" b="1" i="1">
                <a:latin typeface="Courier New" panose="02070309020205020404" pitchFamily="49" charset="0"/>
              </a:rPr>
              <a:t>s</a:t>
            </a: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i="1">
                <a:latin typeface="Courier New" panose="02070309020205020404" pitchFamily="49" charset="0"/>
              </a:rPr>
              <a:t>	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l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400" b="1">
                <a:latin typeface="Courier New" panose="02070309020205020404" pitchFamily="49" charset="0"/>
              </a:rPr>
              <a:t>   // calculate cost to each node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while (</a:t>
            </a:r>
            <a:r>
              <a:rPr lang="en-US" altLang="en-US" sz="1600" b="1" i="1">
                <a:latin typeface="Courier New" panose="02070309020205020404" pitchFamily="49" charset="0"/>
              </a:rPr>
              <a:t>M</a:t>
            </a:r>
            <a:r>
              <a:rPr lang="en-US" altLang="en-US" sz="1600" b="1">
                <a:latin typeface="Courier New" panose="02070309020205020404" pitchFamily="49" charset="0"/>
              </a:rPr>
              <a:t> != </a:t>
            </a:r>
            <a:r>
              <a:rPr lang="en-US" altLang="en-US" sz="1600" b="1" i="1">
                <a:latin typeface="Courier New" panose="02070309020205020404" pitchFamily="49" charset="0"/>
              </a:rPr>
              <a:t>N</a:t>
            </a:r>
            <a:r>
              <a:rPr lang="en-US" altLang="en-US" sz="1600" b="1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i="1">
                <a:latin typeface="Courier New" panose="02070309020205020404" pitchFamily="49" charset="0"/>
              </a:rPr>
              <a:t>	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M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union {</a:t>
            </a:r>
            <a:r>
              <a:rPr lang="en-US" altLang="en-US" b="1" i="1">
                <a:solidFill>
                  <a:srgbClr val="CC000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b="1">
                <a:latin typeface="Courier New" panose="02070309020205020404" pitchFamily="49" charset="0"/>
              </a:rPr>
              <a:t> such that </a:t>
            </a:r>
            <a:r>
              <a:rPr lang="en-US" altLang="en-US" b="1" i="1">
                <a:latin typeface="Courier New" panose="02070309020205020404" pitchFamily="49" charset="0"/>
              </a:rPr>
              <a:t>C</a:t>
            </a:r>
            <a:r>
              <a:rPr lang="en-US" altLang="en-US" b="1">
                <a:latin typeface="Courier New" panose="02070309020205020404" pitchFamily="49" charset="0"/>
              </a:rPr>
              <a:t>(</a:t>
            </a:r>
            <a:r>
              <a:rPr lang="en-US" altLang="en-US" b="1" i="1">
                <a:latin typeface="Courier New" panose="02070309020205020404" pitchFamily="49" charset="0"/>
              </a:rPr>
              <a:t>w</a:t>
            </a:r>
            <a:r>
              <a:rPr lang="en-US" altLang="en-US" b="1">
                <a:latin typeface="Courier New" panose="02070309020205020404" pitchFamily="49" charset="0"/>
              </a:rPr>
              <a:t>) is the minimum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all </a:t>
            </a:r>
            <a:r>
              <a:rPr lang="en-US" altLang="en-US" b="1" i="1">
                <a:latin typeface="Courier New" panose="02070309020205020404" pitchFamily="49" charset="0"/>
              </a:rPr>
              <a:t>w</a:t>
            </a:r>
            <a:r>
              <a:rPr lang="en-US" altLang="en-US" b="1">
                <a:latin typeface="Courier New" panose="02070309020205020404" pitchFamily="49" charset="0"/>
              </a:rPr>
              <a:t> in (</a:t>
            </a:r>
            <a:r>
              <a:rPr lang="en-US" altLang="en-US" b="1" i="1">
                <a:latin typeface="Courier New" panose="02070309020205020404" pitchFamily="49" charset="0"/>
              </a:rPr>
              <a:t>N - M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each 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 in (</a:t>
            </a:r>
            <a:r>
              <a:rPr lang="en-US" altLang="en-US" b="1" i="1">
                <a:latin typeface="Courier New" panose="02070309020205020404" pitchFamily="49" charset="0"/>
              </a:rPr>
              <a:t>N - M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	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) = MIN(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), 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) + 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l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i="1">
                <a:solidFill>
                  <a:srgbClr val="CC0000"/>
                </a:solidFill>
                <a:latin typeface="Courier New" panose="02070309020205020404" pitchFamily="49" charset="0"/>
              </a:rPr>
              <a:t>w, n 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0B37B4B5-7B61-C5FE-28C1-F701DFCE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966B988-FE9B-46B2-9AF2-25898828A318}" type="slidenum">
              <a:rPr lang="en-US" altLang="en-US">
                <a:solidFill>
                  <a:schemeClr val="bg1"/>
                </a:solidFill>
              </a:rPr>
              <a:pPr/>
              <a:t>44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C1713BB-2744-40E4-B6F3-A4F0157C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Link State Routing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DB965AC-A3FA-8864-7D98-A040A2317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343400"/>
          </a:xfrm>
        </p:spPr>
        <p:txBody>
          <a:bodyPr/>
          <a:lstStyle/>
          <a:p>
            <a:r>
              <a:rPr lang="en-US" altLang="en-US" sz="2400"/>
              <a:t>At each router, perform a </a:t>
            </a:r>
            <a:r>
              <a:rPr lang="en-US" altLang="en-US" sz="2400" b="1">
                <a:solidFill>
                  <a:srgbClr val="CC0000"/>
                </a:solidFill>
              </a:rPr>
              <a:t>forward search</a:t>
            </a:r>
            <a:r>
              <a:rPr lang="en-US" altLang="en-US" sz="2400"/>
              <a:t> algorithm</a:t>
            </a:r>
          </a:p>
          <a:p>
            <a:r>
              <a:rPr lang="en-US" altLang="en-US" sz="2400"/>
              <a:t>Router maintains two lists</a:t>
            </a:r>
          </a:p>
          <a:p>
            <a:pPr lvl="1"/>
            <a:r>
              <a:rPr lang="en-US" altLang="en-US"/>
              <a:t>Tentative</a:t>
            </a:r>
          </a:p>
          <a:p>
            <a:pPr lvl="1"/>
            <a:r>
              <a:rPr lang="en-US" altLang="en-US"/>
              <a:t>Confirmed</a:t>
            </a:r>
          </a:p>
          <a:p>
            <a:r>
              <a:rPr lang="en-US" altLang="en-US" sz="2400"/>
              <a:t>Each list contains triplets</a:t>
            </a:r>
          </a:p>
          <a:p>
            <a:pPr lvl="1"/>
            <a:r>
              <a:rPr lang="en-US" altLang="en-US"/>
              <a:t>&lt;destination, cost, nexthop&gt;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B899A881-0931-F219-1A6E-70FF6C8C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5CADE44-3127-4B7B-A004-ECDC4CF949BB}" type="slidenum">
              <a:rPr lang="en-US" altLang="en-US">
                <a:solidFill>
                  <a:schemeClr val="bg1"/>
                </a:solidFill>
              </a:rPr>
              <a:pPr/>
              <a:t>45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190074E-388F-E0BF-6F3B-BB1265432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58813"/>
            <a:ext cx="7772400" cy="865187"/>
          </a:xfrm>
        </p:spPr>
        <p:txBody>
          <a:bodyPr/>
          <a:lstStyle/>
          <a:p>
            <a:r>
              <a:rPr lang="en-US" altLang="en-US"/>
              <a:t>Link State Algorithm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1807E0F-7884-B560-0712-89AA93BCA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01888"/>
            <a:ext cx="8839200" cy="415131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Initialize </a:t>
            </a:r>
            <a:r>
              <a:rPr lang="en-US" altLang="en-US" sz="2000" b="1">
                <a:solidFill>
                  <a:srgbClr val="FF0000"/>
                </a:solidFill>
                <a:cs typeface="Courier New" panose="02070309020205020404" pitchFamily="49" charset="0"/>
              </a:rPr>
              <a:t>confirmed</a:t>
            </a:r>
            <a:r>
              <a:rPr lang="en-US" altLang="en-US" sz="2000"/>
              <a:t> with entry for </a:t>
            </a:r>
            <a:r>
              <a:rPr lang="en-US" altLang="en-US" sz="2000">
                <a:solidFill>
                  <a:schemeClr val="tx2"/>
                </a:solidFill>
                <a:cs typeface="Courier New" panose="02070309020205020404" pitchFamily="49" charset="0"/>
              </a:rPr>
              <a:t>self</a:t>
            </a:r>
            <a:r>
              <a:rPr lang="en-US" altLang="en-US" sz="2000"/>
              <a:t> (</a:t>
            </a:r>
            <a:r>
              <a:rPr lang="en-US" altLang="en-US" sz="2000" b="1">
                <a:solidFill>
                  <a:schemeClr val="accent2"/>
                </a:solidFill>
                <a:cs typeface="Courier New" panose="02070309020205020404" pitchFamily="49" charset="0"/>
              </a:rPr>
              <a:t>cost</a:t>
            </a:r>
            <a:r>
              <a:rPr lang="en-US" altLang="en-US" sz="2000"/>
              <a:t> = 0)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For node just added in the confirmed list, select its LSP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For each </a:t>
            </a:r>
            <a:r>
              <a:rPr lang="en-US" altLang="en-US" sz="2000" b="1">
                <a:solidFill>
                  <a:schemeClr val="accent1"/>
                </a:solidFill>
                <a:cs typeface="Courier New" panose="02070309020205020404" pitchFamily="49" charset="0"/>
              </a:rPr>
              <a:t>neighbor</a:t>
            </a:r>
            <a:r>
              <a:rPr lang="en-US" altLang="en-US" sz="2000" b="1">
                <a:solidFill>
                  <a:schemeClr val="accent1"/>
                </a:solidFill>
              </a:rPr>
              <a:t> of </a:t>
            </a:r>
            <a:r>
              <a:rPr lang="en-US" altLang="en-US" sz="2000" b="1">
                <a:solidFill>
                  <a:schemeClr val="accent1"/>
                </a:solidFill>
                <a:cs typeface="Courier New" panose="02070309020205020404" pitchFamily="49" charset="0"/>
              </a:rPr>
              <a:t>next</a:t>
            </a:r>
            <a:r>
              <a:rPr lang="en-US" altLang="en-US" sz="2000"/>
              <a:t>, calculate </a:t>
            </a:r>
            <a:r>
              <a:rPr lang="en-US" altLang="en-US" sz="2000" b="1">
                <a:solidFill>
                  <a:schemeClr val="accent2"/>
                </a:solidFill>
                <a:cs typeface="Courier New" panose="02070309020205020404" pitchFamily="49" charset="0"/>
              </a:rPr>
              <a:t>cost</a:t>
            </a:r>
            <a:r>
              <a:rPr lang="en-US" altLang="en-US" sz="2000"/>
              <a:t> to reach </a:t>
            </a:r>
            <a:r>
              <a:rPr lang="en-US" altLang="en-US" sz="2000" b="1">
                <a:solidFill>
                  <a:schemeClr val="accent1"/>
                </a:solidFill>
                <a:cs typeface="Courier New" panose="02070309020205020404" pitchFamily="49" charset="0"/>
              </a:rPr>
              <a:t>neighbor</a:t>
            </a:r>
            <a:r>
              <a:rPr lang="en-US" altLang="en-US" sz="2000"/>
              <a:t> as the sum of </a:t>
            </a:r>
            <a:r>
              <a:rPr lang="en-US" altLang="en-US" sz="2000" b="1">
                <a:solidFill>
                  <a:schemeClr val="accent2"/>
                </a:solidFill>
                <a:cs typeface="Courier New" panose="02070309020205020404" pitchFamily="49" charset="0"/>
              </a:rPr>
              <a:t>cost</a:t>
            </a:r>
            <a:r>
              <a:rPr lang="en-US" altLang="en-US" sz="2000"/>
              <a:t> from </a:t>
            </a:r>
            <a:r>
              <a:rPr lang="en-US" altLang="en-US" sz="2000">
                <a:cs typeface="Courier New" panose="02070309020205020404" pitchFamily="49" charset="0"/>
              </a:rPr>
              <a:t>self</a:t>
            </a:r>
            <a:r>
              <a:rPr lang="en-US" altLang="en-US" sz="2000"/>
              <a:t> to </a:t>
            </a:r>
            <a:r>
              <a:rPr lang="en-US" altLang="en-US" sz="2000" b="1">
                <a:solidFill>
                  <a:srgbClr val="33CCFF"/>
                </a:solidFill>
                <a:cs typeface="Courier New" panose="02070309020205020404" pitchFamily="49" charset="0"/>
              </a:rPr>
              <a:t>next</a:t>
            </a:r>
            <a:r>
              <a:rPr lang="en-US" altLang="en-US" sz="2000"/>
              <a:t> and from </a:t>
            </a:r>
            <a:r>
              <a:rPr lang="en-US" altLang="en-US" sz="2000" b="1">
                <a:solidFill>
                  <a:srgbClr val="33CCFF"/>
                </a:solidFill>
                <a:cs typeface="Courier New" panose="02070309020205020404" pitchFamily="49" charset="0"/>
              </a:rPr>
              <a:t>next</a:t>
            </a:r>
            <a:r>
              <a:rPr lang="en-US" altLang="en-US" sz="2000"/>
              <a:t> to </a:t>
            </a:r>
            <a:r>
              <a:rPr lang="en-US" altLang="en-US" sz="2000" b="1">
                <a:solidFill>
                  <a:schemeClr val="accent1"/>
                </a:solidFill>
                <a:cs typeface="Courier New" panose="02070309020205020404" pitchFamily="49" charset="0"/>
              </a:rPr>
              <a:t>neighbor</a:t>
            </a:r>
            <a:endParaRPr lang="en-US" altLang="en-US" sz="2000">
              <a:solidFill>
                <a:schemeClr val="accent1"/>
              </a:solidFill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1800"/>
              <a:t>If </a:t>
            </a:r>
            <a:r>
              <a:rPr lang="en-US" altLang="en-US" sz="1800" b="1">
                <a:solidFill>
                  <a:schemeClr val="accent1"/>
                </a:solidFill>
                <a:cs typeface="Courier New" panose="02070309020205020404" pitchFamily="49" charset="0"/>
              </a:rPr>
              <a:t>neighbor</a:t>
            </a:r>
            <a:r>
              <a:rPr lang="en-US" altLang="en-US" sz="1800"/>
              <a:t> is currently in neither </a:t>
            </a:r>
            <a:r>
              <a:rPr lang="en-US" altLang="en-US" sz="1800" b="1">
                <a:solidFill>
                  <a:srgbClr val="FF0000"/>
                </a:solidFill>
                <a:cs typeface="Courier New" panose="02070309020205020404" pitchFamily="49" charset="0"/>
              </a:rPr>
              <a:t>confirmed</a:t>
            </a:r>
            <a:r>
              <a:rPr lang="en-US" altLang="en-US" sz="1800"/>
              <a:t> nor </a:t>
            </a:r>
            <a:r>
              <a:rPr lang="en-US" altLang="en-US" sz="1800" b="1">
                <a:solidFill>
                  <a:srgbClr val="FF0000"/>
                </a:solidFill>
                <a:cs typeface="Courier New" panose="02070309020205020404" pitchFamily="49" charset="0"/>
              </a:rPr>
              <a:t>tentative</a:t>
            </a:r>
            <a:r>
              <a:rPr lang="en-US" altLang="en-US" sz="1800"/>
              <a:t>, add </a:t>
            </a:r>
            <a:r>
              <a:rPr lang="en-US" altLang="en-US" sz="1800" b="1">
                <a:solidFill>
                  <a:srgbClr val="FF99FF"/>
                </a:solidFill>
                <a:cs typeface="Courier New" panose="02070309020205020404" pitchFamily="49" charset="0"/>
              </a:rPr>
              <a:t>&lt;neighbor, cost, nexthop&gt;</a:t>
            </a:r>
            <a:r>
              <a:rPr lang="en-US" altLang="en-US" sz="1800"/>
              <a:t> to </a:t>
            </a:r>
            <a:r>
              <a:rPr lang="en-US" altLang="en-US" sz="1800" b="1">
                <a:solidFill>
                  <a:srgbClr val="FF0000"/>
                </a:solidFill>
                <a:cs typeface="Courier New" panose="02070309020205020404" pitchFamily="49" charset="0"/>
              </a:rPr>
              <a:t>tentative</a:t>
            </a:r>
            <a:r>
              <a:rPr lang="en-US" altLang="en-US" sz="1800"/>
              <a:t>, where </a:t>
            </a:r>
            <a:r>
              <a:rPr lang="en-US" altLang="en-US" sz="1800">
                <a:cs typeface="Courier New" panose="02070309020205020404" pitchFamily="49" charset="0"/>
              </a:rPr>
              <a:t>nexthop</a:t>
            </a:r>
            <a:r>
              <a:rPr lang="en-US" altLang="en-US" sz="1800"/>
              <a:t> is the direction to reach </a:t>
            </a:r>
            <a:r>
              <a:rPr lang="en-US" altLang="en-US" sz="1800" b="1">
                <a:solidFill>
                  <a:srgbClr val="33CCFF"/>
                </a:solidFill>
                <a:cs typeface="Courier New" panose="02070309020205020404" pitchFamily="49" charset="0"/>
              </a:rPr>
              <a:t>next</a:t>
            </a:r>
            <a:endParaRPr lang="en-US" altLang="en-US" sz="1800">
              <a:solidFill>
                <a:srgbClr val="33CCFF"/>
              </a:solidFill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1800"/>
              <a:t>If </a:t>
            </a:r>
            <a:r>
              <a:rPr lang="en-US" altLang="en-US" sz="1800" b="1">
                <a:solidFill>
                  <a:schemeClr val="accent1"/>
                </a:solidFill>
                <a:cs typeface="Courier New" panose="02070309020205020404" pitchFamily="49" charset="0"/>
              </a:rPr>
              <a:t>neighbor</a:t>
            </a:r>
            <a:r>
              <a:rPr lang="en-US" altLang="en-US" sz="1800"/>
              <a:t> is currently in </a:t>
            </a:r>
            <a:r>
              <a:rPr lang="en-US" altLang="en-US" sz="1800" b="1">
                <a:solidFill>
                  <a:srgbClr val="FF0000"/>
                </a:solidFill>
                <a:cs typeface="Courier New" panose="02070309020205020404" pitchFamily="49" charset="0"/>
              </a:rPr>
              <a:t>tentative</a:t>
            </a:r>
            <a:r>
              <a:rPr lang="en-US" altLang="en-US" sz="1800"/>
              <a:t> and </a:t>
            </a:r>
            <a:r>
              <a:rPr lang="en-US" altLang="en-US" sz="1800" b="1">
                <a:solidFill>
                  <a:schemeClr val="accent2"/>
                </a:solidFill>
                <a:cs typeface="Courier New" panose="02070309020205020404" pitchFamily="49" charset="0"/>
              </a:rPr>
              <a:t>cost</a:t>
            </a:r>
            <a:r>
              <a:rPr lang="en-US" altLang="en-US" sz="1800"/>
              <a:t> is less than current cost for </a:t>
            </a:r>
            <a:r>
              <a:rPr lang="en-US" altLang="en-US" sz="1800" b="1">
                <a:solidFill>
                  <a:schemeClr val="accent1"/>
                </a:solidFill>
                <a:cs typeface="Courier New" panose="02070309020205020404" pitchFamily="49" charset="0"/>
              </a:rPr>
              <a:t>neighbor</a:t>
            </a:r>
            <a:r>
              <a:rPr lang="en-US" altLang="en-US" sz="1800"/>
              <a:t> , then replace current entry with </a:t>
            </a:r>
            <a:r>
              <a:rPr lang="en-US" altLang="en-US" sz="1800" b="1">
                <a:solidFill>
                  <a:srgbClr val="FF99FF"/>
                </a:solidFill>
                <a:cs typeface="Courier New" panose="02070309020205020404" pitchFamily="49" charset="0"/>
              </a:rPr>
              <a:t>&lt;neighbor, cost, nexthop&gt;</a:t>
            </a:r>
            <a:r>
              <a:rPr lang="en-US" altLang="en-US" sz="1800"/>
              <a:t>, where </a:t>
            </a:r>
            <a:r>
              <a:rPr lang="en-US" altLang="en-US" sz="1800">
                <a:cs typeface="Courier New" panose="02070309020205020404" pitchFamily="49" charset="0"/>
              </a:rPr>
              <a:t>nexthop</a:t>
            </a:r>
            <a:r>
              <a:rPr lang="en-US" altLang="en-US" sz="1800"/>
              <a:t> is the direction to reach </a:t>
            </a:r>
            <a:r>
              <a:rPr lang="en-US" altLang="en-US" sz="1800" b="1">
                <a:solidFill>
                  <a:srgbClr val="33CCFF"/>
                </a:solidFill>
                <a:cs typeface="Courier New" panose="02070309020205020404" pitchFamily="49" charset="0"/>
              </a:rPr>
              <a:t>next</a:t>
            </a:r>
            <a:endParaRPr lang="en-US" altLang="en-US" sz="1800">
              <a:solidFill>
                <a:srgbClr val="33CCFF"/>
              </a:solidFill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If </a:t>
            </a:r>
            <a:r>
              <a:rPr lang="en-US" altLang="en-US" sz="2000" b="1">
                <a:solidFill>
                  <a:srgbClr val="FF0000"/>
                </a:solidFill>
                <a:cs typeface="Courier New" panose="02070309020205020404" pitchFamily="49" charset="0"/>
              </a:rPr>
              <a:t>tentative</a:t>
            </a:r>
            <a:r>
              <a:rPr lang="en-US" altLang="en-US" sz="2000"/>
              <a:t> is empty, stop.  Otherwise pick entry from </a:t>
            </a:r>
            <a:r>
              <a:rPr lang="en-US" altLang="en-US" sz="2000" b="1">
                <a:solidFill>
                  <a:srgbClr val="FF0000"/>
                </a:solidFill>
                <a:cs typeface="Courier New" panose="02070309020205020404" pitchFamily="49" charset="0"/>
              </a:rPr>
              <a:t>tentative</a:t>
            </a:r>
            <a:r>
              <a:rPr lang="en-US" altLang="en-US" sz="2000"/>
              <a:t> with the lowest </a:t>
            </a:r>
            <a:r>
              <a:rPr lang="en-US" altLang="en-US" sz="2000" b="1">
                <a:solidFill>
                  <a:schemeClr val="accent2"/>
                </a:solidFill>
                <a:cs typeface="Courier New" panose="02070309020205020404" pitchFamily="49" charset="0"/>
              </a:rPr>
              <a:t>cost</a:t>
            </a:r>
            <a:r>
              <a:rPr lang="en-US" altLang="en-US" sz="2000"/>
              <a:t>, move it to </a:t>
            </a:r>
            <a:r>
              <a:rPr lang="en-US" altLang="en-US" sz="2000" b="1">
                <a:solidFill>
                  <a:srgbClr val="FF0000"/>
                </a:solidFill>
                <a:cs typeface="Courier New" panose="02070309020205020404" pitchFamily="49" charset="0"/>
              </a:rPr>
              <a:t>confirmed</a:t>
            </a:r>
            <a:r>
              <a:rPr lang="en-US" altLang="en-US" sz="2000"/>
              <a:t> and return to step 2.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E8F8E447-4D65-1056-5A5E-0DA14D5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22FA40F-5C1A-4CE7-ABBE-824DE9B7A865}" type="slidenum">
              <a:rPr lang="en-US" altLang="en-US">
                <a:solidFill>
                  <a:schemeClr val="bg1"/>
                </a:solidFill>
              </a:rPr>
              <a:pPr/>
              <a:t>46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9875" name="Freeform 9">
            <a:extLst>
              <a:ext uri="{FF2B5EF4-FFF2-40B4-BE49-F238E27FC236}">
                <a16:creationId xmlns:a16="http://schemas.microsoft.com/office/drawing/2014/main" id="{B6D23F06-31C3-6C9D-B948-8CF65EC1E95C}"/>
              </a:ext>
            </a:extLst>
          </p:cNvPr>
          <p:cNvSpPr>
            <a:spLocks/>
          </p:cNvSpPr>
          <p:nvPr/>
        </p:nvSpPr>
        <p:spPr bwMode="auto">
          <a:xfrm>
            <a:off x="6770688" y="3071813"/>
            <a:ext cx="590550" cy="590550"/>
          </a:xfrm>
          <a:custGeom>
            <a:avLst/>
            <a:gdLst>
              <a:gd name="T0" fmla="*/ 2147483646 w 372"/>
              <a:gd name="T1" fmla="*/ 2147483646 h 372"/>
              <a:gd name="T2" fmla="*/ 2147483646 w 372"/>
              <a:gd name="T3" fmla="*/ 2147483646 h 372"/>
              <a:gd name="T4" fmla="*/ 2147483646 w 372"/>
              <a:gd name="T5" fmla="*/ 2147483646 h 372"/>
              <a:gd name="T6" fmla="*/ 2147483646 w 372"/>
              <a:gd name="T7" fmla="*/ 2147483646 h 372"/>
              <a:gd name="T8" fmla="*/ 2147483646 w 372"/>
              <a:gd name="T9" fmla="*/ 2147483646 h 372"/>
              <a:gd name="T10" fmla="*/ 2147483646 w 372"/>
              <a:gd name="T11" fmla="*/ 2147483646 h 372"/>
              <a:gd name="T12" fmla="*/ 2147483646 w 372"/>
              <a:gd name="T13" fmla="*/ 2147483646 h 372"/>
              <a:gd name="T14" fmla="*/ 2147483646 w 372"/>
              <a:gd name="T15" fmla="*/ 2147483646 h 372"/>
              <a:gd name="T16" fmla="*/ 2147483646 w 372"/>
              <a:gd name="T17" fmla="*/ 2147483646 h 372"/>
              <a:gd name="T18" fmla="*/ 2147483646 w 372"/>
              <a:gd name="T19" fmla="*/ 2147483646 h 372"/>
              <a:gd name="T20" fmla="*/ 2147483646 w 372"/>
              <a:gd name="T21" fmla="*/ 2147483646 h 372"/>
              <a:gd name="T22" fmla="*/ 2147483646 w 372"/>
              <a:gd name="T23" fmla="*/ 2147483646 h 372"/>
              <a:gd name="T24" fmla="*/ 2147483646 w 372"/>
              <a:gd name="T25" fmla="*/ 2147483646 h 372"/>
              <a:gd name="T26" fmla="*/ 2147483646 w 372"/>
              <a:gd name="T27" fmla="*/ 2147483646 h 372"/>
              <a:gd name="T28" fmla="*/ 2147483646 w 372"/>
              <a:gd name="T29" fmla="*/ 2147483646 h 372"/>
              <a:gd name="T30" fmla="*/ 2147483646 w 372"/>
              <a:gd name="T31" fmla="*/ 2147483646 h 372"/>
              <a:gd name="T32" fmla="*/ 2147483646 w 372"/>
              <a:gd name="T33" fmla="*/ 2147483646 h 372"/>
              <a:gd name="T34" fmla="*/ 2147483646 w 372"/>
              <a:gd name="T35" fmla="*/ 2147483646 h 372"/>
              <a:gd name="T36" fmla="*/ 2147483646 w 372"/>
              <a:gd name="T37" fmla="*/ 2147483646 h 372"/>
              <a:gd name="T38" fmla="*/ 2147483646 w 372"/>
              <a:gd name="T39" fmla="*/ 2147483646 h 372"/>
              <a:gd name="T40" fmla="*/ 2147483646 w 372"/>
              <a:gd name="T41" fmla="*/ 0 h 372"/>
              <a:gd name="T42" fmla="*/ 2147483646 w 372"/>
              <a:gd name="T43" fmla="*/ 2147483646 h 372"/>
              <a:gd name="T44" fmla="*/ 2147483646 w 372"/>
              <a:gd name="T45" fmla="*/ 2147483646 h 372"/>
              <a:gd name="T46" fmla="*/ 2147483646 w 372"/>
              <a:gd name="T47" fmla="*/ 2147483646 h 372"/>
              <a:gd name="T48" fmla="*/ 2147483646 w 372"/>
              <a:gd name="T49" fmla="*/ 2147483646 h 372"/>
              <a:gd name="T50" fmla="*/ 2147483646 w 372"/>
              <a:gd name="T51" fmla="*/ 2147483646 h 372"/>
              <a:gd name="T52" fmla="*/ 2147483646 w 372"/>
              <a:gd name="T53" fmla="*/ 2147483646 h 372"/>
              <a:gd name="T54" fmla="*/ 2147483646 w 372"/>
              <a:gd name="T55" fmla="*/ 2147483646 h 372"/>
              <a:gd name="T56" fmla="*/ 2147483646 w 372"/>
              <a:gd name="T57" fmla="*/ 2147483646 h 372"/>
              <a:gd name="T58" fmla="*/ 2147483646 w 372"/>
              <a:gd name="T59" fmla="*/ 2147483646 h 372"/>
              <a:gd name="T60" fmla="*/ 0 w 372"/>
              <a:gd name="T61" fmla="*/ 2147483646 h 372"/>
              <a:gd name="T62" fmla="*/ 2147483646 w 372"/>
              <a:gd name="T63" fmla="*/ 2147483646 h 372"/>
              <a:gd name="T64" fmla="*/ 2147483646 w 372"/>
              <a:gd name="T65" fmla="*/ 2147483646 h 372"/>
              <a:gd name="T66" fmla="*/ 2147483646 w 372"/>
              <a:gd name="T67" fmla="*/ 2147483646 h 372"/>
              <a:gd name="T68" fmla="*/ 2147483646 w 372"/>
              <a:gd name="T69" fmla="*/ 2147483646 h 372"/>
              <a:gd name="T70" fmla="*/ 2147483646 w 372"/>
              <a:gd name="T71" fmla="*/ 2147483646 h 372"/>
              <a:gd name="T72" fmla="*/ 2147483646 w 372"/>
              <a:gd name="T73" fmla="*/ 2147483646 h 372"/>
              <a:gd name="T74" fmla="*/ 2147483646 w 372"/>
              <a:gd name="T75" fmla="*/ 2147483646 h 372"/>
              <a:gd name="T76" fmla="*/ 2147483646 w 372"/>
              <a:gd name="T77" fmla="*/ 2147483646 h 372"/>
              <a:gd name="T78" fmla="*/ 2147483646 w 372"/>
              <a:gd name="T79" fmla="*/ 2147483646 h 372"/>
              <a:gd name="T80" fmla="*/ 2147483646 w 372"/>
              <a:gd name="T81" fmla="*/ 2147483646 h 372"/>
              <a:gd name="T82" fmla="*/ 2147483646 w 372"/>
              <a:gd name="T83" fmla="*/ 2147483646 h 3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72"/>
              <a:gd name="T127" fmla="*/ 0 h 372"/>
              <a:gd name="T128" fmla="*/ 372 w 372"/>
              <a:gd name="T129" fmla="*/ 372 h 3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72" h="372">
                <a:moveTo>
                  <a:pt x="183" y="372"/>
                </a:moveTo>
                <a:lnTo>
                  <a:pt x="215" y="372"/>
                </a:lnTo>
                <a:lnTo>
                  <a:pt x="246" y="362"/>
                </a:lnTo>
                <a:lnTo>
                  <a:pt x="272" y="351"/>
                </a:lnTo>
                <a:lnTo>
                  <a:pt x="293" y="336"/>
                </a:lnTo>
                <a:lnTo>
                  <a:pt x="320" y="320"/>
                </a:lnTo>
                <a:lnTo>
                  <a:pt x="335" y="299"/>
                </a:lnTo>
                <a:lnTo>
                  <a:pt x="351" y="273"/>
                </a:lnTo>
                <a:lnTo>
                  <a:pt x="362" y="247"/>
                </a:lnTo>
                <a:lnTo>
                  <a:pt x="367" y="220"/>
                </a:lnTo>
                <a:lnTo>
                  <a:pt x="372" y="189"/>
                </a:lnTo>
                <a:lnTo>
                  <a:pt x="367" y="158"/>
                </a:lnTo>
                <a:lnTo>
                  <a:pt x="362" y="131"/>
                </a:lnTo>
                <a:lnTo>
                  <a:pt x="351" y="105"/>
                </a:lnTo>
                <a:lnTo>
                  <a:pt x="335" y="79"/>
                </a:lnTo>
                <a:lnTo>
                  <a:pt x="320" y="58"/>
                </a:lnTo>
                <a:lnTo>
                  <a:pt x="293" y="37"/>
                </a:lnTo>
                <a:lnTo>
                  <a:pt x="272" y="21"/>
                </a:lnTo>
                <a:lnTo>
                  <a:pt x="246" y="11"/>
                </a:lnTo>
                <a:lnTo>
                  <a:pt x="215" y="6"/>
                </a:lnTo>
                <a:lnTo>
                  <a:pt x="189" y="0"/>
                </a:lnTo>
                <a:lnTo>
                  <a:pt x="157" y="6"/>
                </a:lnTo>
                <a:lnTo>
                  <a:pt x="126" y="11"/>
                </a:lnTo>
                <a:lnTo>
                  <a:pt x="100" y="21"/>
                </a:lnTo>
                <a:lnTo>
                  <a:pt x="79" y="37"/>
                </a:lnTo>
                <a:lnTo>
                  <a:pt x="58" y="58"/>
                </a:lnTo>
                <a:lnTo>
                  <a:pt x="37" y="79"/>
                </a:lnTo>
                <a:lnTo>
                  <a:pt x="21" y="105"/>
                </a:lnTo>
                <a:lnTo>
                  <a:pt x="11" y="131"/>
                </a:lnTo>
                <a:lnTo>
                  <a:pt x="5" y="158"/>
                </a:lnTo>
                <a:lnTo>
                  <a:pt x="0" y="189"/>
                </a:lnTo>
                <a:lnTo>
                  <a:pt x="5" y="220"/>
                </a:lnTo>
                <a:lnTo>
                  <a:pt x="11" y="247"/>
                </a:lnTo>
                <a:lnTo>
                  <a:pt x="21" y="273"/>
                </a:lnTo>
                <a:lnTo>
                  <a:pt x="37" y="299"/>
                </a:lnTo>
                <a:lnTo>
                  <a:pt x="58" y="320"/>
                </a:lnTo>
                <a:lnTo>
                  <a:pt x="79" y="336"/>
                </a:lnTo>
                <a:lnTo>
                  <a:pt x="100" y="351"/>
                </a:lnTo>
                <a:lnTo>
                  <a:pt x="126" y="362"/>
                </a:lnTo>
                <a:lnTo>
                  <a:pt x="157" y="372"/>
                </a:lnTo>
                <a:lnTo>
                  <a:pt x="189" y="372"/>
                </a:lnTo>
              </a:path>
            </a:pathLst>
          </a:custGeom>
          <a:solidFill>
            <a:srgbClr val="00FF99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6" name="Freeform 7">
            <a:extLst>
              <a:ext uri="{FF2B5EF4-FFF2-40B4-BE49-F238E27FC236}">
                <a16:creationId xmlns:a16="http://schemas.microsoft.com/office/drawing/2014/main" id="{AD316BD9-A6D3-2F3D-9BD4-60A1458069CC}"/>
              </a:ext>
            </a:extLst>
          </p:cNvPr>
          <p:cNvSpPr>
            <a:spLocks/>
          </p:cNvSpPr>
          <p:nvPr/>
        </p:nvSpPr>
        <p:spPr bwMode="auto">
          <a:xfrm>
            <a:off x="5356225" y="4510088"/>
            <a:ext cx="582613" cy="588962"/>
          </a:xfrm>
          <a:custGeom>
            <a:avLst/>
            <a:gdLst>
              <a:gd name="T0" fmla="*/ 2147483646 w 367"/>
              <a:gd name="T1" fmla="*/ 2147483646 h 371"/>
              <a:gd name="T2" fmla="*/ 2147483646 w 367"/>
              <a:gd name="T3" fmla="*/ 2147483646 h 371"/>
              <a:gd name="T4" fmla="*/ 2147483646 w 367"/>
              <a:gd name="T5" fmla="*/ 2147483646 h 371"/>
              <a:gd name="T6" fmla="*/ 2147483646 w 367"/>
              <a:gd name="T7" fmla="*/ 2147483646 h 371"/>
              <a:gd name="T8" fmla="*/ 2147483646 w 367"/>
              <a:gd name="T9" fmla="*/ 2147483646 h 371"/>
              <a:gd name="T10" fmla="*/ 2147483646 w 367"/>
              <a:gd name="T11" fmla="*/ 2147483646 h 371"/>
              <a:gd name="T12" fmla="*/ 2147483646 w 367"/>
              <a:gd name="T13" fmla="*/ 2147483646 h 371"/>
              <a:gd name="T14" fmla="*/ 2147483646 w 367"/>
              <a:gd name="T15" fmla="*/ 2147483646 h 371"/>
              <a:gd name="T16" fmla="*/ 2147483646 w 367"/>
              <a:gd name="T17" fmla="*/ 2147483646 h 371"/>
              <a:gd name="T18" fmla="*/ 2147483646 w 367"/>
              <a:gd name="T19" fmla="*/ 2147483646 h 371"/>
              <a:gd name="T20" fmla="*/ 2147483646 w 367"/>
              <a:gd name="T21" fmla="*/ 2147483646 h 371"/>
              <a:gd name="T22" fmla="*/ 2147483646 w 367"/>
              <a:gd name="T23" fmla="*/ 2147483646 h 371"/>
              <a:gd name="T24" fmla="*/ 2147483646 w 367"/>
              <a:gd name="T25" fmla="*/ 2147483646 h 371"/>
              <a:gd name="T26" fmla="*/ 2147483646 w 367"/>
              <a:gd name="T27" fmla="*/ 2147483646 h 371"/>
              <a:gd name="T28" fmla="*/ 2147483646 w 367"/>
              <a:gd name="T29" fmla="*/ 2147483646 h 371"/>
              <a:gd name="T30" fmla="*/ 2147483646 w 367"/>
              <a:gd name="T31" fmla="*/ 2147483646 h 371"/>
              <a:gd name="T32" fmla="*/ 2147483646 w 367"/>
              <a:gd name="T33" fmla="*/ 2147483646 h 371"/>
              <a:gd name="T34" fmla="*/ 2147483646 w 367"/>
              <a:gd name="T35" fmla="*/ 2147483646 h 371"/>
              <a:gd name="T36" fmla="*/ 2147483646 w 367"/>
              <a:gd name="T37" fmla="*/ 2147483646 h 371"/>
              <a:gd name="T38" fmla="*/ 2147483646 w 367"/>
              <a:gd name="T39" fmla="*/ 2147483646 h 371"/>
              <a:gd name="T40" fmla="*/ 2147483646 w 367"/>
              <a:gd name="T41" fmla="*/ 0 h 371"/>
              <a:gd name="T42" fmla="*/ 2147483646 w 367"/>
              <a:gd name="T43" fmla="*/ 2147483646 h 371"/>
              <a:gd name="T44" fmla="*/ 2147483646 w 367"/>
              <a:gd name="T45" fmla="*/ 2147483646 h 371"/>
              <a:gd name="T46" fmla="*/ 2147483646 w 367"/>
              <a:gd name="T47" fmla="*/ 2147483646 h 371"/>
              <a:gd name="T48" fmla="*/ 2147483646 w 367"/>
              <a:gd name="T49" fmla="*/ 2147483646 h 371"/>
              <a:gd name="T50" fmla="*/ 2147483646 w 367"/>
              <a:gd name="T51" fmla="*/ 2147483646 h 371"/>
              <a:gd name="T52" fmla="*/ 2147483646 w 367"/>
              <a:gd name="T53" fmla="*/ 2147483646 h 371"/>
              <a:gd name="T54" fmla="*/ 2147483646 w 367"/>
              <a:gd name="T55" fmla="*/ 2147483646 h 371"/>
              <a:gd name="T56" fmla="*/ 2147483646 w 367"/>
              <a:gd name="T57" fmla="*/ 2147483646 h 371"/>
              <a:gd name="T58" fmla="*/ 0 w 367"/>
              <a:gd name="T59" fmla="*/ 2147483646 h 371"/>
              <a:gd name="T60" fmla="*/ 0 w 367"/>
              <a:gd name="T61" fmla="*/ 2147483646 h 371"/>
              <a:gd name="T62" fmla="*/ 0 w 367"/>
              <a:gd name="T63" fmla="*/ 2147483646 h 371"/>
              <a:gd name="T64" fmla="*/ 2147483646 w 367"/>
              <a:gd name="T65" fmla="*/ 2147483646 h 371"/>
              <a:gd name="T66" fmla="*/ 2147483646 w 367"/>
              <a:gd name="T67" fmla="*/ 2147483646 h 371"/>
              <a:gd name="T68" fmla="*/ 2147483646 w 367"/>
              <a:gd name="T69" fmla="*/ 2147483646 h 371"/>
              <a:gd name="T70" fmla="*/ 2147483646 w 367"/>
              <a:gd name="T71" fmla="*/ 2147483646 h 371"/>
              <a:gd name="T72" fmla="*/ 2147483646 w 367"/>
              <a:gd name="T73" fmla="*/ 2147483646 h 371"/>
              <a:gd name="T74" fmla="*/ 2147483646 w 367"/>
              <a:gd name="T75" fmla="*/ 2147483646 h 371"/>
              <a:gd name="T76" fmla="*/ 2147483646 w 367"/>
              <a:gd name="T77" fmla="*/ 2147483646 h 371"/>
              <a:gd name="T78" fmla="*/ 2147483646 w 367"/>
              <a:gd name="T79" fmla="*/ 2147483646 h 371"/>
              <a:gd name="T80" fmla="*/ 2147483646 w 367"/>
              <a:gd name="T81" fmla="*/ 2147483646 h 371"/>
              <a:gd name="T82" fmla="*/ 2147483646 w 367"/>
              <a:gd name="T83" fmla="*/ 2147483646 h 37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67"/>
              <a:gd name="T127" fmla="*/ 0 h 371"/>
              <a:gd name="T128" fmla="*/ 367 w 367"/>
              <a:gd name="T129" fmla="*/ 371 h 37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67" h="371">
                <a:moveTo>
                  <a:pt x="183" y="371"/>
                </a:moveTo>
                <a:lnTo>
                  <a:pt x="215" y="371"/>
                </a:lnTo>
                <a:lnTo>
                  <a:pt x="241" y="361"/>
                </a:lnTo>
                <a:lnTo>
                  <a:pt x="267" y="350"/>
                </a:lnTo>
                <a:lnTo>
                  <a:pt x="293" y="335"/>
                </a:lnTo>
                <a:lnTo>
                  <a:pt x="314" y="319"/>
                </a:lnTo>
                <a:lnTo>
                  <a:pt x="330" y="298"/>
                </a:lnTo>
                <a:lnTo>
                  <a:pt x="346" y="272"/>
                </a:lnTo>
                <a:lnTo>
                  <a:pt x="361" y="246"/>
                </a:lnTo>
                <a:lnTo>
                  <a:pt x="367" y="219"/>
                </a:lnTo>
                <a:lnTo>
                  <a:pt x="367" y="188"/>
                </a:lnTo>
                <a:lnTo>
                  <a:pt x="367" y="157"/>
                </a:lnTo>
                <a:lnTo>
                  <a:pt x="361" y="130"/>
                </a:lnTo>
                <a:lnTo>
                  <a:pt x="346" y="104"/>
                </a:lnTo>
                <a:lnTo>
                  <a:pt x="330" y="78"/>
                </a:lnTo>
                <a:lnTo>
                  <a:pt x="314" y="57"/>
                </a:lnTo>
                <a:lnTo>
                  <a:pt x="293" y="36"/>
                </a:lnTo>
                <a:lnTo>
                  <a:pt x="267" y="20"/>
                </a:lnTo>
                <a:lnTo>
                  <a:pt x="241" y="10"/>
                </a:lnTo>
                <a:lnTo>
                  <a:pt x="215" y="5"/>
                </a:lnTo>
                <a:lnTo>
                  <a:pt x="183" y="0"/>
                </a:lnTo>
                <a:lnTo>
                  <a:pt x="152" y="5"/>
                </a:lnTo>
                <a:lnTo>
                  <a:pt x="126" y="10"/>
                </a:lnTo>
                <a:lnTo>
                  <a:pt x="99" y="20"/>
                </a:lnTo>
                <a:lnTo>
                  <a:pt x="73" y="36"/>
                </a:lnTo>
                <a:lnTo>
                  <a:pt x="52" y="57"/>
                </a:lnTo>
                <a:lnTo>
                  <a:pt x="31" y="78"/>
                </a:lnTo>
                <a:lnTo>
                  <a:pt x="21" y="104"/>
                </a:lnTo>
                <a:lnTo>
                  <a:pt x="5" y="130"/>
                </a:lnTo>
                <a:lnTo>
                  <a:pt x="0" y="157"/>
                </a:lnTo>
                <a:lnTo>
                  <a:pt x="0" y="188"/>
                </a:lnTo>
                <a:lnTo>
                  <a:pt x="0" y="219"/>
                </a:lnTo>
                <a:lnTo>
                  <a:pt x="5" y="246"/>
                </a:lnTo>
                <a:lnTo>
                  <a:pt x="21" y="272"/>
                </a:lnTo>
                <a:lnTo>
                  <a:pt x="31" y="298"/>
                </a:lnTo>
                <a:lnTo>
                  <a:pt x="52" y="319"/>
                </a:lnTo>
                <a:lnTo>
                  <a:pt x="73" y="335"/>
                </a:lnTo>
                <a:lnTo>
                  <a:pt x="99" y="350"/>
                </a:lnTo>
                <a:lnTo>
                  <a:pt x="126" y="361"/>
                </a:lnTo>
                <a:lnTo>
                  <a:pt x="152" y="371"/>
                </a:lnTo>
                <a:lnTo>
                  <a:pt x="183" y="371"/>
                </a:lnTo>
              </a:path>
            </a:pathLst>
          </a:custGeom>
          <a:solidFill>
            <a:srgbClr val="FFFF66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7" name="Freeform 11">
            <a:extLst>
              <a:ext uri="{FF2B5EF4-FFF2-40B4-BE49-F238E27FC236}">
                <a16:creationId xmlns:a16="http://schemas.microsoft.com/office/drawing/2014/main" id="{13FBC750-F41A-8E81-F1DF-31035051A3F5}"/>
              </a:ext>
            </a:extLst>
          </p:cNvPr>
          <p:cNvSpPr>
            <a:spLocks/>
          </p:cNvSpPr>
          <p:nvPr/>
        </p:nvSpPr>
        <p:spPr bwMode="auto">
          <a:xfrm>
            <a:off x="8154988" y="4476750"/>
            <a:ext cx="590550" cy="590550"/>
          </a:xfrm>
          <a:custGeom>
            <a:avLst/>
            <a:gdLst>
              <a:gd name="T0" fmla="*/ 2147483646 w 372"/>
              <a:gd name="T1" fmla="*/ 2147483646 h 372"/>
              <a:gd name="T2" fmla="*/ 2147483646 w 372"/>
              <a:gd name="T3" fmla="*/ 2147483646 h 372"/>
              <a:gd name="T4" fmla="*/ 2147483646 w 372"/>
              <a:gd name="T5" fmla="*/ 2147483646 h 372"/>
              <a:gd name="T6" fmla="*/ 2147483646 w 372"/>
              <a:gd name="T7" fmla="*/ 2147483646 h 372"/>
              <a:gd name="T8" fmla="*/ 2147483646 w 372"/>
              <a:gd name="T9" fmla="*/ 2147483646 h 372"/>
              <a:gd name="T10" fmla="*/ 2147483646 w 372"/>
              <a:gd name="T11" fmla="*/ 2147483646 h 372"/>
              <a:gd name="T12" fmla="*/ 2147483646 w 372"/>
              <a:gd name="T13" fmla="*/ 2147483646 h 372"/>
              <a:gd name="T14" fmla="*/ 2147483646 w 372"/>
              <a:gd name="T15" fmla="*/ 2147483646 h 372"/>
              <a:gd name="T16" fmla="*/ 2147483646 w 372"/>
              <a:gd name="T17" fmla="*/ 2147483646 h 372"/>
              <a:gd name="T18" fmla="*/ 2147483646 w 372"/>
              <a:gd name="T19" fmla="*/ 2147483646 h 372"/>
              <a:gd name="T20" fmla="*/ 2147483646 w 372"/>
              <a:gd name="T21" fmla="*/ 2147483646 h 372"/>
              <a:gd name="T22" fmla="*/ 2147483646 w 372"/>
              <a:gd name="T23" fmla="*/ 2147483646 h 372"/>
              <a:gd name="T24" fmla="*/ 2147483646 w 372"/>
              <a:gd name="T25" fmla="*/ 2147483646 h 372"/>
              <a:gd name="T26" fmla="*/ 2147483646 w 372"/>
              <a:gd name="T27" fmla="*/ 2147483646 h 372"/>
              <a:gd name="T28" fmla="*/ 2147483646 w 372"/>
              <a:gd name="T29" fmla="*/ 2147483646 h 372"/>
              <a:gd name="T30" fmla="*/ 2147483646 w 372"/>
              <a:gd name="T31" fmla="*/ 2147483646 h 372"/>
              <a:gd name="T32" fmla="*/ 2147483646 w 372"/>
              <a:gd name="T33" fmla="*/ 2147483646 h 372"/>
              <a:gd name="T34" fmla="*/ 2147483646 w 372"/>
              <a:gd name="T35" fmla="*/ 2147483646 h 372"/>
              <a:gd name="T36" fmla="*/ 2147483646 w 372"/>
              <a:gd name="T37" fmla="*/ 2147483646 h 372"/>
              <a:gd name="T38" fmla="*/ 2147483646 w 372"/>
              <a:gd name="T39" fmla="*/ 2147483646 h 372"/>
              <a:gd name="T40" fmla="*/ 2147483646 w 372"/>
              <a:gd name="T41" fmla="*/ 0 h 372"/>
              <a:gd name="T42" fmla="*/ 2147483646 w 372"/>
              <a:gd name="T43" fmla="*/ 2147483646 h 372"/>
              <a:gd name="T44" fmla="*/ 2147483646 w 372"/>
              <a:gd name="T45" fmla="*/ 2147483646 h 372"/>
              <a:gd name="T46" fmla="*/ 2147483646 w 372"/>
              <a:gd name="T47" fmla="*/ 2147483646 h 372"/>
              <a:gd name="T48" fmla="*/ 2147483646 w 372"/>
              <a:gd name="T49" fmla="*/ 2147483646 h 372"/>
              <a:gd name="T50" fmla="*/ 2147483646 w 372"/>
              <a:gd name="T51" fmla="*/ 2147483646 h 372"/>
              <a:gd name="T52" fmla="*/ 2147483646 w 372"/>
              <a:gd name="T53" fmla="*/ 2147483646 h 372"/>
              <a:gd name="T54" fmla="*/ 2147483646 w 372"/>
              <a:gd name="T55" fmla="*/ 2147483646 h 372"/>
              <a:gd name="T56" fmla="*/ 2147483646 w 372"/>
              <a:gd name="T57" fmla="*/ 2147483646 h 372"/>
              <a:gd name="T58" fmla="*/ 2147483646 w 372"/>
              <a:gd name="T59" fmla="*/ 2147483646 h 372"/>
              <a:gd name="T60" fmla="*/ 0 w 372"/>
              <a:gd name="T61" fmla="*/ 2147483646 h 372"/>
              <a:gd name="T62" fmla="*/ 2147483646 w 372"/>
              <a:gd name="T63" fmla="*/ 2147483646 h 372"/>
              <a:gd name="T64" fmla="*/ 2147483646 w 372"/>
              <a:gd name="T65" fmla="*/ 2147483646 h 372"/>
              <a:gd name="T66" fmla="*/ 2147483646 w 372"/>
              <a:gd name="T67" fmla="*/ 2147483646 h 372"/>
              <a:gd name="T68" fmla="*/ 2147483646 w 372"/>
              <a:gd name="T69" fmla="*/ 2147483646 h 372"/>
              <a:gd name="T70" fmla="*/ 2147483646 w 372"/>
              <a:gd name="T71" fmla="*/ 2147483646 h 372"/>
              <a:gd name="T72" fmla="*/ 2147483646 w 372"/>
              <a:gd name="T73" fmla="*/ 2147483646 h 372"/>
              <a:gd name="T74" fmla="*/ 2147483646 w 372"/>
              <a:gd name="T75" fmla="*/ 2147483646 h 372"/>
              <a:gd name="T76" fmla="*/ 2147483646 w 372"/>
              <a:gd name="T77" fmla="*/ 2147483646 h 372"/>
              <a:gd name="T78" fmla="*/ 2147483646 w 372"/>
              <a:gd name="T79" fmla="*/ 2147483646 h 372"/>
              <a:gd name="T80" fmla="*/ 2147483646 w 372"/>
              <a:gd name="T81" fmla="*/ 2147483646 h 372"/>
              <a:gd name="T82" fmla="*/ 2147483646 w 372"/>
              <a:gd name="T83" fmla="*/ 2147483646 h 3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72"/>
              <a:gd name="T127" fmla="*/ 0 h 372"/>
              <a:gd name="T128" fmla="*/ 372 w 372"/>
              <a:gd name="T129" fmla="*/ 372 h 3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72" h="372">
                <a:moveTo>
                  <a:pt x="184" y="372"/>
                </a:moveTo>
                <a:lnTo>
                  <a:pt x="215" y="372"/>
                </a:lnTo>
                <a:lnTo>
                  <a:pt x="247" y="361"/>
                </a:lnTo>
                <a:lnTo>
                  <a:pt x="273" y="351"/>
                </a:lnTo>
                <a:lnTo>
                  <a:pt x="299" y="335"/>
                </a:lnTo>
                <a:lnTo>
                  <a:pt x="320" y="319"/>
                </a:lnTo>
                <a:lnTo>
                  <a:pt x="336" y="298"/>
                </a:lnTo>
                <a:lnTo>
                  <a:pt x="351" y="272"/>
                </a:lnTo>
                <a:lnTo>
                  <a:pt x="362" y="246"/>
                </a:lnTo>
                <a:lnTo>
                  <a:pt x="372" y="214"/>
                </a:lnTo>
                <a:lnTo>
                  <a:pt x="372" y="188"/>
                </a:lnTo>
                <a:lnTo>
                  <a:pt x="372" y="157"/>
                </a:lnTo>
                <a:lnTo>
                  <a:pt x="362" y="125"/>
                </a:lnTo>
                <a:lnTo>
                  <a:pt x="351" y="99"/>
                </a:lnTo>
                <a:lnTo>
                  <a:pt x="336" y="78"/>
                </a:lnTo>
                <a:lnTo>
                  <a:pt x="320" y="57"/>
                </a:lnTo>
                <a:lnTo>
                  <a:pt x="299" y="36"/>
                </a:lnTo>
                <a:lnTo>
                  <a:pt x="273" y="21"/>
                </a:lnTo>
                <a:lnTo>
                  <a:pt x="247" y="10"/>
                </a:lnTo>
                <a:lnTo>
                  <a:pt x="215" y="5"/>
                </a:lnTo>
                <a:lnTo>
                  <a:pt x="189" y="0"/>
                </a:lnTo>
                <a:lnTo>
                  <a:pt x="158" y="5"/>
                </a:lnTo>
                <a:lnTo>
                  <a:pt x="131" y="10"/>
                </a:lnTo>
                <a:lnTo>
                  <a:pt x="100" y="21"/>
                </a:lnTo>
                <a:lnTo>
                  <a:pt x="79" y="36"/>
                </a:lnTo>
                <a:lnTo>
                  <a:pt x="58" y="57"/>
                </a:lnTo>
                <a:lnTo>
                  <a:pt x="37" y="78"/>
                </a:lnTo>
                <a:lnTo>
                  <a:pt x="21" y="99"/>
                </a:lnTo>
                <a:lnTo>
                  <a:pt x="11" y="125"/>
                </a:lnTo>
                <a:lnTo>
                  <a:pt x="6" y="157"/>
                </a:lnTo>
                <a:lnTo>
                  <a:pt x="0" y="188"/>
                </a:lnTo>
                <a:lnTo>
                  <a:pt x="6" y="214"/>
                </a:lnTo>
                <a:lnTo>
                  <a:pt x="11" y="246"/>
                </a:lnTo>
                <a:lnTo>
                  <a:pt x="21" y="272"/>
                </a:lnTo>
                <a:lnTo>
                  <a:pt x="37" y="298"/>
                </a:lnTo>
                <a:lnTo>
                  <a:pt x="58" y="319"/>
                </a:lnTo>
                <a:lnTo>
                  <a:pt x="79" y="335"/>
                </a:lnTo>
                <a:lnTo>
                  <a:pt x="100" y="351"/>
                </a:lnTo>
                <a:lnTo>
                  <a:pt x="131" y="361"/>
                </a:lnTo>
                <a:lnTo>
                  <a:pt x="158" y="372"/>
                </a:lnTo>
                <a:lnTo>
                  <a:pt x="189" y="372"/>
                </a:lnTo>
              </a:path>
            </a:pathLst>
          </a:custGeom>
          <a:solidFill>
            <a:srgbClr val="FF99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Freeform 5">
            <a:extLst>
              <a:ext uri="{FF2B5EF4-FFF2-40B4-BE49-F238E27FC236}">
                <a16:creationId xmlns:a16="http://schemas.microsoft.com/office/drawing/2014/main" id="{4D13BE5B-3748-5E80-30C4-8BF47DFDBEA3}"/>
              </a:ext>
            </a:extLst>
          </p:cNvPr>
          <p:cNvSpPr>
            <a:spLocks/>
          </p:cNvSpPr>
          <p:nvPr/>
        </p:nvSpPr>
        <p:spPr bwMode="auto">
          <a:xfrm>
            <a:off x="6630988" y="5800725"/>
            <a:ext cx="590550" cy="581025"/>
          </a:xfrm>
          <a:custGeom>
            <a:avLst/>
            <a:gdLst>
              <a:gd name="T0" fmla="*/ 2147483646 w 372"/>
              <a:gd name="T1" fmla="*/ 2147483646 h 366"/>
              <a:gd name="T2" fmla="*/ 2147483646 w 372"/>
              <a:gd name="T3" fmla="*/ 2147483646 h 366"/>
              <a:gd name="T4" fmla="*/ 2147483646 w 372"/>
              <a:gd name="T5" fmla="*/ 2147483646 h 366"/>
              <a:gd name="T6" fmla="*/ 2147483646 w 372"/>
              <a:gd name="T7" fmla="*/ 2147483646 h 366"/>
              <a:gd name="T8" fmla="*/ 2147483646 w 372"/>
              <a:gd name="T9" fmla="*/ 2147483646 h 366"/>
              <a:gd name="T10" fmla="*/ 2147483646 w 372"/>
              <a:gd name="T11" fmla="*/ 2147483646 h 366"/>
              <a:gd name="T12" fmla="*/ 2147483646 w 372"/>
              <a:gd name="T13" fmla="*/ 2147483646 h 366"/>
              <a:gd name="T14" fmla="*/ 2147483646 w 372"/>
              <a:gd name="T15" fmla="*/ 2147483646 h 366"/>
              <a:gd name="T16" fmla="*/ 2147483646 w 372"/>
              <a:gd name="T17" fmla="*/ 2147483646 h 366"/>
              <a:gd name="T18" fmla="*/ 2147483646 w 372"/>
              <a:gd name="T19" fmla="*/ 2147483646 h 366"/>
              <a:gd name="T20" fmla="*/ 2147483646 w 372"/>
              <a:gd name="T21" fmla="*/ 2147483646 h 366"/>
              <a:gd name="T22" fmla="*/ 2147483646 w 372"/>
              <a:gd name="T23" fmla="*/ 2147483646 h 366"/>
              <a:gd name="T24" fmla="*/ 2147483646 w 372"/>
              <a:gd name="T25" fmla="*/ 2147483646 h 366"/>
              <a:gd name="T26" fmla="*/ 2147483646 w 372"/>
              <a:gd name="T27" fmla="*/ 2147483646 h 366"/>
              <a:gd name="T28" fmla="*/ 2147483646 w 372"/>
              <a:gd name="T29" fmla="*/ 2147483646 h 366"/>
              <a:gd name="T30" fmla="*/ 2147483646 w 372"/>
              <a:gd name="T31" fmla="*/ 2147483646 h 366"/>
              <a:gd name="T32" fmla="*/ 2147483646 w 372"/>
              <a:gd name="T33" fmla="*/ 2147483646 h 366"/>
              <a:gd name="T34" fmla="*/ 2147483646 w 372"/>
              <a:gd name="T35" fmla="*/ 2147483646 h 366"/>
              <a:gd name="T36" fmla="*/ 2147483646 w 372"/>
              <a:gd name="T37" fmla="*/ 2147483646 h 366"/>
              <a:gd name="T38" fmla="*/ 2147483646 w 372"/>
              <a:gd name="T39" fmla="*/ 0 h 366"/>
              <a:gd name="T40" fmla="*/ 2147483646 w 372"/>
              <a:gd name="T41" fmla="*/ 0 h 366"/>
              <a:gd name="T42" fmla="*/ 2147483646 w 372"/>
              <a:gd name="T43" fmla="*/ 0 h 366"/>
              <a:gd name="T44" fmla="*/ 2147483646 w 372"/>
              <a:gd name="T45" fmla="*/ 2147483646 h 366"/>
              <a:gd name="T46" fmla="*/ 2147483646 w 372"/>
              <a:gd name="T47" fmla="*/ 2147483646 h 366"/>
              <a:gd name="T48" fmla="*/ 2147483646 w 372"/>
              <a:gd name="T49" fmla="*/ 2147483646 h 366"/>
              <a:gd name="T50" fmla="*/ 2147483646 w 372"/>
              <a:gd name="T51" fmla="*/ 2147483646 h 366"/>
              <a:gd name="T52" fmla="*/ 2147483646 w 372"/>
              <a:gd name="T53" fmla="*/ 2147483646 h 366"/>
              <a:gd name="T54" fmla="*/ 2147483646 w 372"/>
              <a:gd name="T55" fmla="*/ 2147483646 h 366"/>
              <a:gd name="T56" fmla="*/ 2147483646 w 372"/>
              <a:gd name="T57" fmla="*/ 2147483646 h 366"/>
              <a:gd name="T58" fmla="*/ 0 w 372"/>
              <a:gd name="T59" fmla="*/ 2147483646 h 366"/>
              <a:gd name="T60" fmla="*/ 0 w 372"/>
              <a:gd name="T61" fmla="*/ 2147483646 h 366"/>
              <a:gd name="T62" fmla="*/ 0 w 372"/>
              <a:gd name="T63" fmla="*/ 2147483646 h 366"/>
              <a:gd name="T64" fmla="*/ 2147483646 w 372"/>
              <a:gd name="T65" fmla="*/ 2147483646 h 366"/>
              <a:gd name="T66" fmla="*/ 2147483646 w 372"/>
              <a:gd name="T67" fmla="*/ 2147483646 h 366"/>
              <a:gd name="T68" fmla="*/ 2147483646 w 372"/>
              <a:gd name="T69" fmla="*/ 2147483646 h 366"/>
              <a:gd name="T70" fmla="*/ 2147483646 w 372"/>
              <a:gd name="T71" fmla="*/ 2147483646 h 366"/>
              <a:gd name="T72" fmla="*/ 2147483646 w 372"/>
              <a:gd name="T73" fmla="*/ 2147483646 h 366"/>
              <a:gd name="T74" fmla="*/ 2147483646 w 372"/>
              <a:gd name="T75" fmla="*/ 2147483646 h 366"/>
              <a:gd name="T76" fmla="*/ 2147483646 w 372"/>
              <a:gd name="T77" fmla="*/ 2147483646 h 366"/>
              <a:gd name="T78" fmla="*/ 2147483646 w 372"/>
              <a:gd name="T79" fmla="*/ 2147483646 h 366"/>
              <a:gd name="T80" fmla="*/ 2147483646 w 372"/>
              <a:gd name="T81" fmla="*/ 2147483646 h 366"/>
              <a:gd name="T82" fmla="*/ 2147483646 w 372"/>
              <a:gd name="T83" fmla="*/ 2147483646 h 3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72"/>
              <a:gd name="T127" fmla="*/ 0 h 366"/>
              <a:gd name="T128" fmla="*/ 372 w 372"/>
              <a:gd name="T129" fmla="*/ 366 h 36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72" h="366">
                <a:moveTo>
                  <a:pt x="183" y="366"/>
                </a:moveTo>
                <a:lnTo>
                  <a:pt x="215" y="366"/>
                </a:lnTo>
                <a:lnTo>
                  <a:pt x="241" y="361"/>
                </a:lnTo>
                <a:lnTo>
                  <a:pt x="267" y="345"/>
                </a:lnTo>
                <a:lnTo>
                  <a:pt x="293" y="335"/>
                </a:lnTo>
                <a:lnTo>
                  <a:pt x="314" y="314"/>
                </a:lnTo>
                <a:lnTo>
                  <a:pt x="335" y="293"/>
                </a:lnTo>
                <a:lnTo>
                  <a:pt x="351" y="267"/>
                </a:lnTo>
                <a:lnTo>
                  <a:pt x="361" y="240"/>
                </a:lnTo>
                <a:lnTo>
                  <a:pt x="367" y="214"/>
                </a:lnTo>
                <a:lnTo>
                  <a:pt x="372" y="183"/>
                </a:lnTo>
                <a:lnTo>
                  <a:pt x="367" y="151"/>
                </a:lnTo>
                <a:lnTo>
                  <a:pt x="361" y="125"/>
                </a:lnTo>
                <a:lnTo>
                  <a:pt x="351" y="99"/>
                </a:lnTo>
                <a:lnTo>
                  <a:pt x="335" y="73"/>
                </a:lnTo>
                <a:lnTo>
                  <a:pt x="314" y="52"/>
                </a:lnTo>
                <a:lnTo>
                  <a:pt x="293" y="31"/>
                </a:lnTo>
                <a:lnTo>
                  <a:pt x="267" y="20"/>
                </a:lnTo>
                <a:lnTo>
                  <a:pt x="241" y="5"/>
                </a:lnTo>
                <a:lnTo>
                  <a:pt x="215" y="0"/>
                </a:lnTo>
                <a:lnTo>
                  <a:pt x="183" y="0"/>
                </a:lnTo>
                <a:lnTo>
                  <a:pt x="152" y="0"/>
                </a:lnTo>
                <a:lnTo>
                  <a:pt x="126" y="5"/>
                </a:lnTo>
                <a:lnTo>
                  <a:pt x="100" y="20"/>
                </a:lnTo>
                <a:lnTo>
                  <a:pt x="73" y="31"/>
                </a:lnTo>
                <a:lnTo>
                  <a:pt x="52" y="52"/>
                </a:lnTo>
                <a:lnTo>
                  <a:pt x="37" y="73"/>
                </a:lnTo>
                <a:lnTo>
                  <a:pt x="21" y="99"/>
                </a:lnTo>
                <a:lnTo>
                  <a:pt x="10" y="125"/>
                </a:lnTo>
                <a:lnTo>
                  <a:pt x="0" y="151"/>
                </a:lnTo>
                <a:lnTo>
                  <a:pt x="0" y="183"/>
                </a:lnTo>
                <a:lnTo>
                  <a:pt x="0" y="214"/>
                </a:lnTo>
                <a:lnTo>
                  <a:pt x="10" y="240"/>
                </a:lnTo>
                <a:lnTo>
                  <a:pt x="21" y="267"/>
                </a:lnTo>
                <a:lnTo>
                  <a:pt x="37" y="293"/>
                </a:lnTo>
                <a:lnTo>
                  <a:pt x="52" y="314"/>
                </a:lnTo>
                <a:lnTo>
                  <a:pt x="73" y="335"/>
                </a:lnTo>
                <a:lnTo>
                  <a:pt x="100" y="345"/>
                </a:lnTo>
                <a:lnTo>
                  <a:pt x="126" y="361"/>
                </a:lnTo>
                <a:lnTo>
                  <a:pt x="152" y="366"/>
                </a:lnTo>
                <a:lnTo>
                  <a:pt x="183" y="366"/>
                </a:lnTo>
              </a:path>
            </a:pathLst>
          </a:custGeom>
          <a:solidFill>
            <a:srgbClr val="33CC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Rectangle 2">
            <a:extLst>
              <a:ext uri="{FF2B5EF4-FFF2-40B4-BE49-F238E27FC236}">
                <a16:creationId xmlns:a16="http://schemas.microsoft.com/office/drawing/2014/main" id="{787AA51F-63BA-1D8A-A582-EA452995B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 Route Calculation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05255F1-08C8-8507-5199-2ECF920A9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97100"/>
            <a:ext cx="5764213" cy="41275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At node D</a:t>
            </a:r>
          </a:p>
          <a:p>
            <a:pPr marL="533400" indent="-533400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	Confirmed list		Tentative list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</a:t>
            </a:r>
            <a:r>
              <a:rPr lang="en-US" altLang="en-US" sz="2000"/>
              <a:t>			</a:t>
            </a:r>
            <a:r>
              <a:rPr lang="en-US" altLang="en-US" sz="2000">
                <a:solidFill>
                  <a:srgbClr val="CC0000"/>
                </a:solidFill>
              </a:rPr>
              <a:t>(C,2,C), (B,11,B)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(D,0,-), (C,2,C)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CC0000"/>
                </a:solidFill>
              </a:rPr>
              <a:t>(B,11,B)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(D,0,-), (C,2,C)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CC0000"/>
                </a:solidFill>
              </a:rPr>
              <a:t>(B,5,C), (A,12,C)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(D,0,-), (C,2,C), (B,5,C)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rgbClr val="CC0000"/>
                </a:solidFill>
              </a:rPr>
              <a:t>(A,12,C)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(D,0,-), (C,2,C), (B,5,C)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rgbClr val="CC0000"/>
                </a:solidFill>
              </a:rPr>
              <a:t>(A,10,C)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000" b="1">
                <a:solidFill>
                  <a:schemeClr val="accent1"/>
                </a:solidFill>
              </a:rPr>
              <a:t>(D,0,-), (C,2,C), (B,5,C), (A,10,C)</a:t>
            </a:r>
          </a:p>
        </p:txBody>
      </p:sp>
      <p:sp>
        <p:nvSpPr>
          <p:cNvPr id="79881" name="Rectangle 4">
            <a:extLst>
              <a:ext uri="{FF2B5EF4-FFF2-40B4-BE49-F238E27FC236}">
                <a16:creationId xmlns:a16="http://schemas.microsoft.com/office/drawing/2014/main" id="{32209025-E916-F3AB-6BC2-B1C40784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5924550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/>
          </a:p>
        </p:txBody>
      </p:sp>
      <p:sp>
        <p:nvSpPr>
          <p:cNvPr id="79882" name="Rectangle 6">
            <a:extLst>
              <a:ext uri="{FF2B5EF4-FFF2-40B4-BE49-F238E27FC236}">
                <a16:creationId xmlns:a16="http://schemas.microsoft.com/office/drawing/2014/main" id="{1964951C-6DE8-5651-D350-A645CDFC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618038"/>
            <a:ext cx="1857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/>
          </a:p>
        </p:txBody>
      </p:sp>
      <p:sp>
        <p:nvSpPr>
          <p:cNvPr id="79883" name="Rectangle 8">
            <a:extLst>
              <a:ext uri="{FF2B5EF4-FFF2-40B4-BE49-F238E27FC236}">
                <a16:creationId xmlns:a16="http://schemas.microsoft.com/office/drawing/2014/main" id="{8618B69C-CC89-CD77-78A6-4BC67A9C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3181350"/>
            <a:ext cx="1857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/>
          </a:p>
        </p:txBody>
      </p:sp>
      <p:sp>
        <p:nvSpPr>
          <p:cNvPr id="79884" name="Rectangle 10">
            <a:extLst>
              <a:ext uri="{FF2B5EF4-FFF2-40B4-BE49-F238E27FC236}">
                <a16:creationId xmlns:a16="http://schemas.microsoft.com/office/drawing/2014/main" id="{D66D396F-E59A-509F-7886-774C0E33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4602163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79885" name="Line 12">
            <a:extLst>
              <a:ext uri="{FF2B5EF4-FFF2-40B4-BE49-F238E27FC236}">
                <a16:creationId xmlns:a16="http://schemas.microsoft.com/office/drawing/2014/main" id="{78F10B31-8BCC-D563-8145-DF43898D2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3563938"/>
            <a:ext cx="995363" cy="10144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Line 13">
            <a:extLst>
              <a:ext uri="{FF2B5EF4-FFF2-40B4-BE49-F238E27FC236}">
                <a16:creationId xmlns:a16="http://schemas.microsoft.com/office/drawing/2014/main" id="{6E432B31-8105-C766-69C4-E1E13E4FB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3492500"/>
            <a:ext cx="941388" cy="1084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Line 14">
            <a:extLst>
              <a:ext uri="{FF2B5EF4-FFF2-40B4-BE49-F238E27FC236}">
                <a16:creationId xmlns:a16="http://schemas.microsoft.com/office/drawing/2014/main" id="{9325BAA3-F62D-F8C5-8134-17A528381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488" y="4814888"/>
            <a:ext cx="223043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5">
            <a:extLst>
              <a:ext uri="{FF2B5EF4-FFF2-40B4-BE49-F238E27FC236}">
                <a16:creationId xmlns:a16="http://schemas.microsoft.com/office/drawing/2014/main" id="{8D0C195A-76CF-CEEA-4415-2CC6199425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7688" y="3654425"/>
            <a:ext cx="168275" cy="2146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16">
            <a:extLst>
              <a:ext uri="{FF2B5EF4-FFF2-40B4-BE49-F238E27FC236}">
                <a16:creationId xmlns:a16="http://schemas.microsoft.com/office/drawing/2014/main" id="{F70F9D72-2B62-43B5-917A-2C364AD13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8200" y="5016500"/>
            <a:ext cx="1120775" cy="941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Rectangle 17">
            <a:extLst>
              <a:ext uri="{FF2B5EF4-FFF2-40B4-BE49-F238E27FC236}">
                <a16:creationId xmlns:a16="http://schemas.microsoft.com/office/drawing/2014/main" id="{F46E6A3C-DA6D-8177-59B2-E6F0C793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386715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79891" name="Rectangle 18">
            <a:extLst>
              <a:ext uri="{FF2B5EF4-FFF2-40B4-BE49-F238E27FC236}">
                <a16:creationId xmlns:a16="http://schemas.microsoft.com/office/drawing/2014/main" id="{EDB9BC5B-983B-03B2-A650-8AE0F26E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3741738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79892" name="Rectangle 19">
            <a:extLst>
              <a:ext uri="{FF2B5EF4-FFF2-40B4-BE49-F238E27FC236}">
                <a16:creationId xmlns:a16="http://schemas.microsoft.com/office/drawing/2014/main" id="{167DF567-F152-0D36-02B9-883C30FA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0" y="53213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79893" name="Rectangle 20">
            <a:extLst>
              <a:ext uri="{FF2B5EF4-FFF2-40B4-BE49-F238E27FC236}">
                <a16:creationId xmlns:a16="http://schemas.microsoft.com/office/drawing/2014/main" id="{E9B8E71D-0714-714F-2AEA-61905124E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5176838"/>
            <a:ext cx="311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/>
          </a:p>
        </p:txBody>
      </p:sp>
      <p:sp>
        <p:nvSpPr>
          <p:cNvPr id="79894" name="Rectangle 21">
            <a:extLst>
              <a:ext uri="{FF2B5EF4-FFF2-40B4-BE49-F238E27FC236}">
                <a16:creationId xmlns:a16="http://schemas.microsoft.com/office/drawing/2014/main" id="{31A68E7D-50A0-6405-9C68-D04E888C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4471988"/>
            <a:ext cx="311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381AA9E7-C661-B82B-5B54-6EEDF59D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351E7AB-292E-4685-AE6F-578A25795E17}" type="slidenum">
              <a:rPr lang="en-US" altLang="en-US">
                <a:solidFill>
                  <a:schemeClr val="bg1"/>
                </a:solidFill>
              </a:rPr>
              <a:pPr/>
              <a:t>47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7A00554-2F28-3E34-0CB6-2D6F15300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OSPF Routing Protocol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D09ECEA-3D3A-E51E-5D4A-20A3FA387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248650" cy="3843338"/>
          </a:xfrm>
        </p:spPr>
        <p:txBody>
          <a:bodyPr/>
          <a:lstStyle/>
          <a:p>
            <a:r>
              <a:rPr lang="en-US" altLang="en-US" sz="2400" b="1">
                <a:solidFill>
                  <a:srgbClr val="CC0000"/>
                </a:solidFill>
              </a:rPr>
              <a:t>Authentication</a:t>
            </a:r>
            <a:r>
              <a:rPr lang="en-US" altLang="en-US" sz="2400"/>
              <a:t> of routing messages</a:t>
            </a:r>
          </a:p>
          <a:p>
            <a:pPr lvl="1"/>
            <a:r>
              <a:rPr lang="en-US" altLang="en-US"/>
              <a:t>Encrypted communication between routers</a:t>
            </a:r>
          </a:p>
          <a:p>
            <a:r>
              <a:rPr lang="en-US" altLang="en-US" sz="2400"/>
              <a:t>Additional </a:t>
            </a:r>
            <a:r>
              <a:rPr lang="en-US" altLang="en-US" sz="2400" b="1">
                <a:solidFill>
                  <a:srgbClr val="CC0000"/>
                </a:solidFill>
              </a:rPr>
              <a:t>hierarchy</a:t>
            </a:r>
          </a:p>
          <a:p>
            <a:pPr lvl="1"/>
            <a:r>
              <a:rPr lang="en-US" altLang="en-US"/>
              <a:t>Domains are split into areas</a:t>
            </a:r>
          </a:p>
          <a:p>
            <a:pPr lvl="1"/>
            <a:r>
              <a:rPr lang="en-US" altLang="en-US"/>
              <a:t>Routers only need to know how to reach every node in a domain</a:t>
            </a:r>
          </a:p>
          <a:p>
            <a:pPr lvl="1"/>
            <a:r>
              <a:rPr lang="en-US" altLang="en-US"/>
              <a:t>Routers need to know how to get to the right area</a:t>
            </a:r>
          </a:p>
          <a:p>
            <a:pPr lvl="1"/>
            <a:r>
              <a:rPr lang="en-US" altLang="en-US"/>
              <a:t>Load balancing</a:t>
            </a:r>
          </a:p>
          <a:p>
            <a:pPr lvl="2"/>
            <a:r>
              <a:rPr lang="en-US" altLang="en-US"/>
              <a:t>Allows traffic to be distributed over multiple routes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E46BE80D-3783-9C66-887A-989176E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E2C501E-0B5D-4F0E-B01B-69EF941B5ED1}" type="slidenum">
              <a:rPr lang="en-US" altLang="en-US">
                <a:solidFill>
                  <a:schemeClr val="bg1"/>
                </a:solidFill>
              </a:rPr>
              <a:pPr/>
              <a:t>48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680E54E-D2C3-8F72-5CCD-9F18F8B25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98488"/>
            <a:ext cx="7772400" cy="925512"/>
          </a:xfrm>
        </p:spPr>
        <p:txBody>
          <a:bodyPr/>
          <a:lstStyle/>
          <a:p>
            <a:r>
              <a:rPr lang="en-US" altLang="en-US"/>
              <a:t>Link State Routing - Scalability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877BD0C-A0E1-DFBE-3867-E9FCAA26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16975" cy="394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Stabilizes </a:t>
            </a:r>
            <a:r>
              <a:rPr lang="en-US" altLang="en-US" sz="2400" b="1">
                <a:solidFill>
                  <a:srgbClr val="CC0000"/>
                </a:solidFill>
              </a:rPr>
              <a:t>quickly</a:t>
            </a:r>
            <a:r>
              <a:rPr lang="en-US" altLang="en-US" sz="2400"/>
              <a:t>, does not generates much traffic, responds to changes or node failures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One LSP per router in Internet (one vector element for every link): </a:t>
            </a:r>
            <a:r>
              <a:rPr lang="en-US" altLang="en-US" sz="2400" b="1">
                <a:solidFill>
                  <a:srgbClr val="CC0000"/>
                </a:solidFill>
              </a:rPr>
              <a:t>stored information is large!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Solution: hierarchical routing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Split hosts into domains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Routing occurs in two ways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Within domains (scales as size of domain)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Between domains (scales as number of domains)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more levels as necessary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Organize names (IP addresses) by routing domains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21B782C4-A7E0-08F8-E303-8EE9A746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0AF119F-CC24-42B8-9D81-A617F25466D0}" type="slidenum">
              <a:rPr lang="en-US" altLang="en-US">
                <a:solidFill>
                  <a:schemeClr val="bg1"/>
                </a:solidFill>
              </a:rPr>
              <a:pPr/>
              <a:t>49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68B6BE7-15F0-E3F4-EC9A-EB3A2D009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altLang="en-US"/>
              <a:t>Hierarchical Routing Drawbacks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8C08BD3-5A5B-7DC8-561B-F0E7B2E6B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" y="2024063"/>
            <a:ext cx="8621713" cy="1176337"/>
          </a:xfrm>
        </p:spPr>
        <p:txBody>
          <a:bodyPr/>
          <a:lstStyle/>
          <a:p>
            <a:r>
              <a:rPr lang="en-US" altLang="en-US" sz="2400"/>
              <a:t>Slightly inaccurate information</a:t>
            </a:r>
          </a:p>
          <a:p>
            <a:r>
              <a:rPr lang="en-US" altLang="en-US" sz="2400"/>
              <a:t>Cannot distribute heavy loads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860F094C-B420-9C2E-8898-104D7E35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3616325"/>
            <a:ext cx="815975" cy="735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8E7DDD9F-830D-8717-B99A-2545ECE37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13225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3C0E5E2D-947F-2BC8-86A9-0FB2C1D3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95675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2" name="Rectangle 8">
            <a:extLst>
              <a:ext uri="{FF2B5EF4-FFF2-40B4-BE49-F238E27FC236}">
                <a16:creationId xmlns:a16="http://schemas.microsoft.com/office/drawing/2014/main" id="{FA82DF4F-B8D2-D6B2-8770-7E2B0996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3495675"/>
            <a:ext cx="279400" cy="238125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836A7F66-3F39-56BD-BB6D-20C2B483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4211638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4" name="Rectangle 11">
            <a:extLst>
              <a:ext uri="{FF2B5EF4-FFF2-40B4-BE49-F238E27FC236}">
                <a16:creationId xmlns:a16="http://schemas.microsoft.com/office/drawing/2014/main" id="{9350B79B-A5AB-42EA-3FC0-2F64EBE8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97250"/>
            <a:ext cx="1312863" cy="1152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5" name="Rectangle 12">
            <a:extLst>
              <a:ext uri="{FF2B5EF4-FFF2-40B4-BE49-F238E27FC236}">
                <a16:creationId xmlns:a16="http://schemas.microsoft.com/office/drawing/2014/main" id="{5C5FD56F-7BAB-4C6B-776C-D5892E09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5167313"/>
            <a:ext cx="815975" cy="7350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BDD4744F-4882-AD23-7423-7B3840BF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64213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7" name="Rectangle 14">
            <a:extLst>
              <a:ext uri="{FF2B5EF4-FFF2-40B4-BE49-F238E27FC236}">
                <a16:creationId xmlns:a16="http://schemas.microsoft.com/office/drawing/2014/main" id="{0DC58880-0623-FF82-3CC5-EB92B4E0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046663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102D9378-C85F-57AD-50F0-7E1A3313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5046663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9" name="Rectangle 16">
            <a:extLst>
              <a:ext uri="{FF2B5EF4-FFF2-40B4-BE49-F238E27FC236}">
                <a16:creationId xmlns:a16="http://schemas.microsoft.com/office/drawing/2014/main" id="{E62B5FF0-F949-118C-F409-E76F7C16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5762625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0" name="Rectangle 17">
            <a:extLst>
              <a:ext uri="{FF2B5EF4-FFF2-40B4-BE49-F238E27FC236}">
                <a16:creationId xmlns:a16="http://schemas.microsoft.com/office/drawing/2014/main" id="{392C850D-7501-1923-B33C-CA92523E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48238"/>
            <a:ext cx="1312863" cy="1152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1" name="Rectangle 18">
            <a:extLst>
              <a:ext uri="{FF2B5EF4-FFF2-40B4-BE49-F238E27FC236}">
                <a16:creationId xmlns:a16="http://schemas.microsoft.com/office/drawing/2014/main" id="{23EBB1B5-0885-B1FC-4626-EEE33F75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3614738"/>
            <a:ext cx="815975" cy="7350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2" name="Rectangle 19">
            <a:extLst>
              <a:ext uri="{FF2B5EF4-FFF2-40B4-BE49-F238E27FC236}">
                <a16:creationId xmlns:a16="http://schemas.microsoft.com/office/drawing/2014/main" id="{A0855379-CDAF-03C9-BCFA-1CBFA224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4211638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3" name="Rectangle 20">
            <a:extLst>
              <a:ext uri="{FF2B5EF4-FFF2-40B4-BE49-F238E27FC236}">
                <a16:creationId xmlns:a16="http://schemas.microsoft.com/office/drawing/2014/main" id="{68C5C0A9-3BD1-A310-9B2A-6F1E0895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3494088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4" name="Rectangle 21">
            <a:extLst>
              <a:ext uri="{FF2B5EF4-FFF2-40B4-BE49-F238E27FC236}">
                <a16:creationId xmlns:a16="http://schemas.microsoft.com/office/drawing/2014/main" id="{50DCF509-D020-64B0-05E1-2C0516B3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494088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5" name="Rectangle 22">
            <a:extLst>
              <a:ext uri="{FF2B5EF4-FFF2-40B4-BE49-F238E27FC236}">
                <a16:creationId xmlns:a16="http://schemas.microsoft.com/office/drawing/2014/main" id="{D10BD427-E131-693F-662A-5972CD10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210050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6" name="Rectangle 23">
            <a:extLst>
              <a:ext uri="{FF2B5EF4-FFF2-40B4-BE49-F238E27FC236}">
                <a16:creationId xmlns:a16="http://schemas.microsoft.com/office/drawing/2014/main" id="{E4B3211E-2DD9-3D27-C596-8C015A55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395663"/>
            <a:ext cx="1312863" cy="1152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7" name="Rectangle 24">
            <a:extLst>
              <a:ext uri="{FF2B5EF4-FFF2-40B4-BE49-F238E27FC236}">
                <a16:creationId xmlns:a16="http://schemas.microsoft.com/office/drawing/2014/main" id="{4EF43E6C-3269-5CA2-F926-4DFA18F87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5165725"/>
            <a:ext cx="815975" cy="735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8" name="Rectangle 25">
            <a:extLst>
              <a:ext uri="{FF2B5EF4-FFF2-40B4-BE49-F238E27FC236}">
                <a16:creationId xmlns:a16="http://schemas.microsoft.com/office/drawing/2014/main" id="{E8B18D40-E11B-DF79-C42E-C32A0389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5762625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69" name="Rectangle 26">
            <a:extLst>
              <a:ext uri="{FF2B5EF4-FFF2-40B4-BE49-F238E27FC236}">
                <a16:creationId xmlns:a16="http://schemas.microsoft.com/office/drawing/2014/main" id="{AFAD1E6A-C9CD-62F7-AB8F-C52E6870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5045075"/>
            <a:ext cx="279400" cy="238125"/>
          </a:xfrm>
          <a:prstGeom prst="rect">
            <a:avLst/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70" name="Rectangle 27">
            <a:extLst>
              <a:ext uri="{FF2B5EF4-FFF2-40B4-BE49-F238E27FC236}">
                <a16:creationId xmlns:a16="http://schemas.microsoft.com/office/drawing/2014/main" id="{FAA9D704-6040-9E21-4435-A092451C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045075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71" name="Rectangle 28">
            <a:extLst>
              <a:ext uri="{FF2B5EF4-FFF2-40B4-BE49-F238E27FC236}">
                <a16:creationId xmlns:a16="http://schemas.microsoft.com/office/drawing/2014/main" id="{4E033045-FE7F-77D9-6BA6-4E46246B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761038"/>
            <a:ext cx="279400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72" name="Rectangle 29">
            <a:extLst>
              <a:ext uri="{FF2B5EF4-FFF2-40B4-BE49-F238E27FC236}">
                <a16:creationId xmlns:a16="http://schemas.microsoft.com/office/drawing/2014/main" id="{CAE1E35D-FBB5-B750-41C8-728937DA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4946650"/>
            <a:ext cx="1312863" cy="1152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73" name="Line 30">
            <a:extLst>
              <a:ext uri="{FF2B5EF4-FFF2-40B4-BE49-F238E27FC236}">
                <a16:creationId xmlns:a16="http://schemas.microsoft.com/office/drawing/2014/main" id="{C180D7BE-CA7B-4501-7851-8E64C4471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4451350"/>
            <a:ext cx="0" cy="596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1">
            <a:extLst>
              <a:ext uri="{FF2B5EF4-FFF2-40B4-BE49-F238E27FC236}">
                <a16:creationId xmlns:a16="http://schemas.microsoft.com/office/drawing/2014/main" id="{2B7ECE77-2AD6-FE02-3A05-929AB4655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5168900"/>
            <a:ext cx="119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5" name="Line 32">
            <a:extLst>
              <a:ext uri="{FF2B5EF4-FFF2-40B4-BE49-F238E27FC236}">
                <a16:creationId xmlns:a16="http://schemas.microsoft.com/office/drawing/2014/main" id="{39D0D75A-9EA0-0190-8862-8CDF65092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4452938"/>
            <a:ext cx="0" cy="596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6" name="Freeform 34">
            <a:extLst>
              <a:ext uri="{FF2B5EF4-FFF2-40B4-BE49-F238E27FC236}">
                <a16:creationId xmlns:a16="http://schemas.microsoft.com/office/drawing/2014/main" id="{1B75BA1E-BC7A-F087-9C11-02404042DD5F}"/>
              </a:ext>
            </a:extLst>
          </p:cNvPr>
          <p:cNvSpPr>
            <a:spLocks/>
          </p:cNvSpPr>
          <p:nvPr/>
        </p:nvSpPr>
        <p:spPr bwMode="auto">
          <a:xfrm>
            <a:off x="3935413" y="3255963"/>
            <a:ext cx="2127250" cy="325437"/>
          </a:xfrm>
          <a:custGeom>
            <a:avLst/>
            <a:gdLst>
              <a:gd name="T0" fmla="*/ 0 w 1340"/>
              <a:gd name="T1" fmla="*/ 2147483646 h 356"/>
              <a:gd name="T2" fmla="*/ 2147483646 w 1340"/>
              <a:gd name="T3" fmla="*/ 2147483646 h 356"/>
              <a:gd name="T4" fmla="*/ 2147483646 w 1340"/>
              <a:gd name="T5" fmla="*/ 2147483646 h 356"/>
              <a:gd name="T6" fmla="*/ 2147483646 w 1340"/>
              <a:gd name="T7" fmla="*/ 2147483646 h 356"/>
              <a:gd name="T8" fmla="*/ 2147483646 w 1340"/>
              <a:gd name="T9" fmla="*/ 2147483646 h 356"/>
              <a:gd name="T10" fmla="*/ 2147483646 w 1340"/>
              <a:gd name="T11" fmla="*/ 2147483646 h 356"/>
              <a:gd name="T12" fmla="*/ 2147483646 w 1340"/>
              <a:gd name="T13" fmla="*/ 2147483646 h 356"/>
              <a:gd name="T14" fmla="*/ 2147483646 w 1340"/>
              <a:gd name="T15" fmla="*/ 2147483646 h 356"/>
              <a:gd name="T16" fmla="*/ 2147483646 w 1340"/>
              <a:gd name="T17" fmla="*/ 2147483646 h 3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0"/>
              <a:gd name="T28" fmla="*/ 0 h 356"/>
              <a:gd name="T29" fmla="*/ 1340 w 1340"/>
              <a:gd name="T30" fmla="*/ 356 h 3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0" h="356">
                <a:moveTo>
                  <a:pt x="0" y="341"/>
                </a:moveTo>
                <a:cubicBezTo>
                  <a:pt x="91" y="348"/>
                  <a:pt x="182" y="356"/>
                  <a:pt x="238" y="341"/>
                </a:cubicBezTo>
                <a:cubicBezTo>
                  <a:pt x="294" y="326"/>
                  <a:pt x="319" y="288"/>
                  <a:pt x="338" y="253"/>
                </a:cubicBezTo>
                <a:cubicBezTo>
                  <a:pt x="357" y="218"/>
                  <a:pt x="338" y="159"/>
                  <a:pt x="351" y="128"/>
                </a:cubicBezTo>
                <a:cubicBezTo>
                  <a:pt x="364" y="97"/>
                  <a:pt x="387" y="82"/>
                  <a:pt x="414" y="65"/>
                </a:cubicBezTo>
                <a:cubicBezTo>
                  <a:pt x="441" y="48"/>
                  <a:pt x="393" y="36"/>
                  <a:pt x="514" y="28"/>
                </a:cubicBezTo>
                <a:cubicBezTo>
                  <a:pt x="635" y="20"/>
                  <a:pt x="1009" y="0"/>
                  <a:pt x="1140" y="15"/>
                </a:cubicBezTo>
                <a:cubicBezTo>
                  <a:pt x="1271" y="30"/>
                  <a:pt x="1270" y="74"/>
                  <a:pt x="1303" y="116"/>
                </a:cubicBezTo>
                <a:cubicBezTo>
                  <a:pt x="1336" y="158"/>
                  <a:pt x="1338" y="212"/>
                  <a:pt x="1340" y="26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7" name="Freeform 37">
            <a:extLst>
              <a:ext uri="{FF2B5EF4-FFF2-40B4-BE49-F238E27FC236}">
                <a16:creationId xmlns:a16="http://schemas.microsoft.com/office/drawing/2014/main" id="{5AAB323E-3446-7CE5-C6B6-9EC47CAAA477}"/>
              </a:ext>
            </a:extLst>
          </p:cNvPr>
          <p:cNvSpPr>
            <a:spLocks/>
          </p:cNvSpPr>
          <p:nvPr/>
        </p:nvSpPr>
        <p:spPr bwMode="auto">
          <a:xfrm>
            <a:off x="2943225" y="3744913"/>
            <a:ext cx="3021013" cy="1244600"/>
          </a:xfrm>
          <a:custGeom>
            <a:avLst/>
            <a:gdLst>
              <a:gd name="T0" fmla="*/ 0 w 1240"/>
              <a:gd name="T1" fmla="*/ 2147483646 h 885"/>
              <a:gd name="T2" fmla="*/ 2147483646 w 1240"/>
              <a:gd name="T3" fmla="*/ 2147483646 h 885"/>
              <a:gd name="T4" fmla="*/ 2147483646 w 1240"/>
              <a:gd name="T5" fmla="*/ 2147483646 h 885"/>
              <a:gd name="T6" fmla="*/ 2147483646 w 1240"/>
              <a:gd name="T7" fmla="*/ 2147483646 h 885"/>
              <a:gd name="T8" fmla="*/ 2147483646 w 1240"/>
              <a:gd name="T9" fmla="*/ 2147483646 h 885"/>
              <a:gd name="T10" fmla="*/ 2147483646 w 1240"/>
              <a:gd name="T11" fmla="*/ 2147483646 h 885"/>
              <a:gd name="T12" fmla="*/ 2147483646 w 1240"/>
              <a:gd name="T13" fmla="*/ 2147483646 h 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40"/>
              <a:gd name="T22" fmla="*/ 0 h 885"/>
              <a:gd name="T23" fmla="*/ 1240 w 1240"/>
              <a:gd name="T24" fmla="*/ 885 h 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40" h="885">
                <a:moveTo>
                  <a:pt x="0" y="46"/>
                </a:moveTo>
                <a:cubicBezTo>
                  <a:pt x="46" y="23"/>
                  <a:pt x="92" y="0"/>
                  <a:pt x="113" y="96"/>
                </a:cubicBezTo>
                <a:cubicBezTo>
                  <a:pt x="134" y="192"/>
                  <a:pt x="104" y="514"/>
                  <a:pt x="125" y="622"/>
                </a:cubicBezTo>
                <a:cubicBezTo>
                  <a:pt x="146" y="730"/>
                  <a:pt x="98" y="718"/>
                  <a:pt x="238" y="747"/>
                </a:cubicBezTo>
                <a:cubicBezTo>
                  <a:pt x="378" y="776"/>
                  <a:pt x="810" y="786"/>
                  <a:pt x="964" y="797"/>
                </a:cubicBezTo>
                <a:cubicBezTo>
                  <a:pt x="1118" y="808"/>
                  <a:pt x="1118" y="795"/>
                  <a:pt x="1164" y="810"/>
                </a:cubicBezTo>
                <a:cubicBezTo>
                  <a:pt x="1210" y="825"/>
                  <a:pt x="1225" y="855"/>
                  <a:pt x="1240" y="88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8" name="Freeform 38">
            <a:extLst>
              <a:ext uri="{FF2B5EF4-FFF2-40B4-BE49-F238E27FC236}">
                <a16:creationId xmlns:a16="http://schemas.microsoft.com/office/drawing/2014/main" id="{01C7CB4F-0C48-E1C8-6D05-584BA898B4FC}"/>
              </a:ext>
            </a:extLst>
          </p:cNvPr>
          <p:cNvSpPr>
            <a:spLocks/>
          </p:cNvSpPr>
          <p:nvPr/>
        </p:nvSpPr>
        <p:spPr bwMode="auto">
          <a:xfrm>
            <a:off x="3221038" y="3068638"/>
            <a:ext cx="3365500" cy="1920875"/>
          </a:xfrm>
          <a:custGeom>
            <a:avLst/>
            <a:gdLst>
              <a:gd name="T0" fmla="*/ 0 w 1595"/>
              <a:gd name="T1" fmla="*/ 2147483646 h 1210"/>
              <a:gd name="T2" fmla="*/ 2147483646 w 1595"/>
              <a:gd name="T3" fmla="*/ 2147483646 h 1210"/>
              <a:gd name="T4" fmla="*/ 2147483646 w 1595"/>
              <a:gd name="T5" fmla="*/ 2147483646 h 1210"/>
              <a:gd name="T6" fmla="*/ 2147483646 w 1595"/>
              <a:gd name="T7" fmla="*/ 2147483646 h 1210"/>
              <a:gd name="T8" fmla="*/ 2147483646 w 1595"/>
              <a:gd name="T9" fmla="*/ 2147483646 h 1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5"/>
              <a:gd name="T16" fmla="*/ 0 h 1210"/>
              <a:gd name="T17" fmla="*/ 1595 w 1595"/>
              <a:gd name="T18" fmla="*/ 1210 h 1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5" h="1210">
                <a:moveTo>
                  <a:pt x="0" y="271"/>
                </a:moveTo>
                <a:cubicBezTo>
                  <a:pt x="49" y="190"/>
                  <a:pt x="99" y="110"/>
                  <a:pt x="301" y="70"/>
                </a:cubicBezTo>
                <a:cubicBezTo>
                  <a:pt x="503" y="30"/>
                  <a:pt x="1004" y="0"/>
                  <a:pt x="1215" y="33"/>
                </a:cubicBezTo>
                <a:cubicBezTo>
                  <a:pt x="1426" y="66"/>
                  <a:pt x="1537" y="75"/>
                  <a:pt x="1566" y="271"/>
                </a:cubicBezTo>
                <a:cubicBezTo>
                  <a:pt x="1595" y="467"/>
                  <a:pt x="1492" y="838"/>
                  <a:pt x="1390" y="121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9" name="Text Box 39">
            <a:extLst>
              <a:ext uri="{FF2B5EF4-FFF2-40B4-BE49-F238E27FC236}">
                <a16:creationId xmlns:a16="http://schemas.microsoft.com/office/drawing/2014/main" id="{82F502A0-525B-314D-B26B-D31A8C17B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4094163"/>
            <a:ext cx="1677987" cy="8223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hierarcical path</a:t>
            </a:r>
          </a:p>
        </p:txBody>
      </p:sp>
      <p:sp>
        <p:nvSpPr>
          <p:cNvPr id="82980" name="Text Box 40">
            <a:extLst>
              <a:ext uri="{FF2B5EF4-FFF2-40B4-BE49-F238E27FC236}">
                <a16:creationId xmlns:a16="http://schemas.microsoft.com/office/drawing/2014/main" id="{C8CA2C97-BFAD-8445-D756-A1994649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3875088"/>
            <a:ext cx="1677987" cy="8223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shortest path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BA205BA-06B2-0176-44C7-9C7D8CC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0CF5553-3C1B-4930-A7FD-0A46F3E0262F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E43662A-B0A6-E27E-0990-FDF252761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58800"/>
            <a:ext cx="7772400" cy="1193800"/>
          </a:xfrm>
        </p:spPr>
        <p:txBody>
          <a:bodyPr/>
          <a:lstStyle/>
          <a:p>
            <a:r>
              <a:rPr lang="en-US" altLang="en-US"/>
              <a:t>Fragmentation and Reassembly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A9ADF95-AFE5-3DE0-3595-7E3C49841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279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Different physical layers provide different limits on frame length (maximum transfer unit - </a:t>
            </a:r>
            <a:r>
              <a:rPr lang="en-US" altLang="en-US" sz="2400" b="1">
                <a:solidFill>
                  <a:srgbClr val="CC0000"/>
                </a:solidFill>
              </a:rPr>
              <a:t>MTU</a:t>
            </a:r>
            <a:r>
              <a:rPr lang="en-US" alt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Source host cannot know minimum value along dynamic route (no signaling)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Avoid restricting datagram size to a small value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Solution: when necessary, split IP packet into fragments before sending over physical link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Questions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Where should reassembly occur 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happens when a fragment is damaged/lost 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3B457EBB-B523-CBC8-4E98-342E883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0347089-05AB-49F9-B869-C9D07A2B1B59}" type="slidenum">
              <a:rPr lang="en-US" altLang="en-US">
                <a:solidFill>
                  <a:schemeClr val="bg1"/>
                </a:solidFill>
              </a:rPr>
              <a:pPr/>
              <a:t>50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5658A4-F9C4-E73D-0561-B622B9321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 altLang="en-US"/>
              <a:t>Comparison of Routing Approaches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F8C7E33-C0F6-64A2-118D-C1A72CE17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4335463"/>
          </a:xfrm>
        </p:spPr>
        <p:txBody>
          <a:bodyPr/>
          <a:lstStyle/>
          <a:p>
            <a:r>
              <a:rPr lang="en-US" altLang="en-US" sz="2400"/>
              <a:t>Distance Vector</a:t>
            </a:r>
          </a:p>
          <a:p>
            <a:pPr lvl="1"/>
            <a:r>
              <a:rPr lang="en-US" altLang="en-US"/>
              <a:t>Communicate information to neighbors only</a:t>
            </a:r>
          </a:p>
          <a:p>
            <a:pPr lvl="1"/>
            <a:r>
              <a:rPr lang="en-US" altLang="en-US"/>
              <a:t>Exchange information about entire network</a:t>
            </a:r>
          </a:p>
          <a:p>
            <a:pPr lvl="1"/>
            <a:r>
              <a:rPr lang="en-US" altLang="en-US"/>
              <a:t>RIP v1 and v2</a:t>
            </a:r>
          </a:p>
          <a:p>
            <a:pPr lvl="2"/>
            <a:r>
              <a:rPr lang="en-US" altLang="en-US"/>
              <a:t>Scalability</a:t>
            </a:r>
          </a:p>
          <a:p>
            <a:r>
              <a:rPr lang="en-US" altLang="en-US" sz="2400"/>
              <a:t>Link State</a:t>
            </a:r>
          </a:p>
          <a:p>
            <a:pPr lvl="1"/>
            <a:r>
              <a:rPr lang="en-US" altLang="en-US"/>
              <a:t>Communicate information to entire network</a:t>
            </a:r>
          </a:p>
          <a:p>
            <a:pPr lvl="1"/>
            <a:r>
              <a:rPr lang="en-US" altLang="en-US"/>
              <a:t>Exchange information about neighbors only</a:t>
            </a:r>
          </a:p>
          <a:p>
            <a:pPr lvl="1"/>
            <a:r>
              <a:rPr lang="en-US" altLang="en-US"/>
              <a:t>OSPF</a:t>
            </a:r>
          </a:p>
          <a:p>
            <a:pPr lvl="2"/>
            <a:r>
              <a:rPr lang="en-US" altLang="en-US"/>
              <a:t>Mostly used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FA51E954-821F-25CE-A753-4764AA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EFC4BD1-C3C9-4B48-933F-89AF9E2AA66E}" type="slidenum">
              <a:rPr lang="en-US" altLang="en-US">
                <a:solidFill>
                  <a:schemeClr val="bg1"/>
                </a:solidFill>
              </a:rPr>
              <a:pPr/>
              <a:t>51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9F428F3-401A-91F5-43EC-FEA8DD365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Link State Metrics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8C0795F-D9C7-600E-D3A0-D52ACD4E9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961438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Capture a general notion of distance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heuristic combination of (among other factors)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Distance, Bandwidth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Average traffic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Queue length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Measured delay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few to discuss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Original ARPANET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New ARPANET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Revised ARPANET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FAA9B189-3EF8-40EF-4FE4-8C043294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83D506A-AE64-4BE6-B6CE-6DDC6521F66E}" type="slidenum">
              <a:rPr lang="en-US" altLang="en-US">
                <a:solidFill>
                  <a:schemeClr val="bg1"/>
                </a:solidFill>
              </a:rPr>
              <a:pPr/>
              <a:t>52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F39496E-B2D2-431A-B947-60F8BC990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7DAF78A-0DD2-F8E5-A51E-F80B61C5D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Problem: </a:t>
            </a:r>
            <a:r>
              <a:rPr lang="en-US" altLang="en-US" sz="1800"/>
              <a:t>Consider a network in which Router 3 has just come up after a long time. Please create a routing table for </a:t>
            </a:r>
            <a:r>
              <a:rPr lang="en-US" altLang="en-US" sz="1800" b="1"/>
              <a:t>node 3</a:t>
            </a:r>
            <a:r>
              <a:rPr lang="en-US" altLang="en-US" sz="1800"/>
              <a:t>.</a:t>
            </a:r>
          </a:p>
          <a:p>
            <a:r>
              <a:rPr lang="en-US" altLang="en-US" sz="1800" b="1"/>
              <a:t>Dijkstra's </a:t>
            </a:r>
            <a:r>
              <a:rPr lang="en-US" altLang="en-US" sz="1800"/>
              <a:t>Algorithm </a:t>
            </a:r>
            <a:endParaRPr lang="en-US" altLang="en-US" sz="1800" b="1"/>
          </a:p>
          <a:p>
            <a:r>
              <a:rPr lang="en-US" altLang="en-US" sz="1800" b="1"/>
              <a:t>Bellman Ford </a:t>
            </a:r>
            <a:r>
              <a:rPr lang="en-US" altLang="en-US" sz="1800"/>
              <a:t>Algorithm</a:t>
            </a:r>
          </a:p>
          <a:p>
            <a:pPr>
              <a:buFontTx/>
              <a:buNone/>
            </a:pPr>
            <a:endParaRPr lang="en-US" altLang="en-US" sz="1800"/>
          </a:p>
          <a:p>
            <a:endParaRPr lang="en-US" altLang="en-US"/>
          </a:p>
        </p:txBody>
      </p:sp>
      <p:pic>
        <p:nvPicPr>
          <p:cNvPr id="86021" name="Picture 2">
            <a:extLst>
              <a:ext uri="{FF2B5EF4-FFF2-40B4-BE49-F238E27FC236}">
                <a16:creationId xmlns:a16="http://schemas.microsoft.com/office/drawing/2014/main" id="{F1483E62-131B-F829-614D-DD4320DB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65532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03E960BE-145D-9E07-D035-789D991D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CFAF94B-8017-4808-BB03-7F94F4EE6A08}" type="slidenum">
              <a:rPr lang="en-US" altLang="en-US">
                <a:solidFill>
                  <a:schemeClr val="bg1"/>
                </a:solidFill>
              </a:rPr>
              <a:pPr/>
              <a:t>53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3579685-DFF8-D1D5-C99E-426F29A0D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sz="2800" b="1"/>
              <a:t>Dijkstra's Algorithm</a:t>
            </a:r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CD89B443-0596-941D-593D-E533C68B05B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438400"/>
            <a:ext cx="6964363" cy="4114800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A8A3D0C0-989C-0240-92B2-CD2AA8F8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F4FD053-96BB-48AA-BB80-A5FB8E2E0EF6}" type="slidenum">
              <a:rPr lang="en-US" altLang="en-US">
                <a:solidFill>
                  <a:schemeClr val="bg1"/>
                </a:solidFill>
              </a:rPr>
              <a:pPr/>
              <a:t>54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FB4A6F7-7B56-BC98-7333-6E832E95A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 altLang="en-US" sz="2800" b="1"/>
              <a:t>Bellman Ford Algorithm</a:t>
            </a:r>
            <a:br>
              <a:rPr lang="en-US" altLang="en-US" sz="2800" b="1"/>
            </a:br>
            <a:endParaRPr lang="en-US" altLang="en-US" sz="2800" b="1"/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D1E1F388-0D24-4E69-38F7-4882F69E001E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3600"/>
            <a:ext cx="7986713" cy="41910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45817603-8830-6CA6-745F-FF47ABC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F60B787-55F6-46AE-BC4D-F5065410B3BF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EFA1EC9-4F90-DBB3-242B-4308E84C9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91400" cy="1227138"/>
          </a:xfrm>
        </p:spPr>
        <p:txBody>
          <a:bodyPr/>
          <a:lstStyle/>
          <a:p>
            <a:r>
              <a:rPr lang="en-US" altLang="en-US"/>
              <a:t>Fragmentation and Reassembly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122846-A7B1-1A12-B974-D2A2A37B7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52650"/>
            <a:ext cx="8686800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Strategy used with IP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Fragments are self-contained </a:t>
            </a:r>
            <a:r>
              <a:rPr lang="en-US" altLang="en-US" b="1">
                <a:solidFill>
                  <a:srgbClr val="CC0000"/>
                </a:solidFill>
              </a:rPr>
              <a:t>IP datagrams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Avoid fragmentation at </a:t>
            </a:r>
            <a:r>
              <a:rPr lang="en-US" altLang="en-US" b="1">
                <a:solidFill>
                  <a:srgbClr val="CC0000"/>
                </a:solidFill>
              </a:rPr>
              <a:t>source</a:t>
            </a:r>
            <a:r>
              <a:rPr lang="en-US" altLang="en-US"/>
              <a:t> host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Transport layer passes small enough packets to fit into MTU of local network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MTU on ATM based on CS-PDU (not cells)</a:t>
            </a:r>
          </a:p>
          <a:p>
            <a:pPr lvl="1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Re-fragmentation</a:t>
            </a:r>
            <a:r>
              <a:rPr lang="en-US" altLang="en-US"/>
              <a:t> along the path is possible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Reassemble at destination to minimize re-fragmentation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Drop packet if one or more fragments lost (based on timeout); do not recover from lost fragments</a:t>
            </a:r>
          </a:p>
        </p:txBody>
      </p:sp>
      <p:sp>
        <p:nvSpPr>
          <p:cNvPr id="23557" name="TextBox 4">
            <a:extLst>
              <a:ext uri="{FF2B5EF4-FFF2-40B4-BE49-F238E27FC236}">
                <a16:creationId xmlns:a16="http://schemas.microsoft.com/office/drawing/2014/main" id="{11E5C199-DEEF-2478-E839-D19AD066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95988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PDU: Protocol Data Unit</a:t>
            </a:r>
          </a:p>
          <a:p>
            <a:r>
              <a:rPr lang="en-US" altLang="en-US" sz="1600"/>
              <a:t>SDU: Service Data Unit</a:t>
            </a:r>
          </a:p>
          <a:p>
            <a:r>
              <a:rPr lang="en-US" altLang="en-US" sz="1600"/>
              <a:t>CS-PDU: Convergence Sub-layer Protocol Data Unit</a:t>
            </a:r>
          </a:p>
        </p:txBody>
      </p:sp>
      <p:sp>
        <p:nvSpPr>
          <p:cNvPr id="23558" name="TextBox 74">
            <a:extLst>
              <a:ext uri="{FF2B5EF4-FFF2-40B4-BE49-F238E27FC236}">
                <a16:creationId xmlns:a16="http://schemas.microsoft.com/office/drawing/2014/main" id="{79466646-A93E-742E-A8B3-2A789D889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5995988"/>
            <a:ext cx="3643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Maximum large frame size</a:t>
            </a:r>
          </a:p>
          <a:p>
            <a:r>
              <a:rPr lang="en-US" altLang="en-US" sz="1600"/>
              <a:t>FDDI: 4,352 bytes</a:t>
            </a:r>
          </a:p>
          <a:p>
            <a:r>
              <a:rPr lang="en-US" altLang="en-US" sz="1600"/>
              <a:t>Ethernet: 1500 bytes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ED64468-1CFE-3C7B-9A76-8DBD2B3F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7BB4868-33B3-49DD-B211-8A5092A4FAE9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441DBEA-6B30-C49B-5447-E25828441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4200"/>
            <a:ext cx="8153400" cy="1320800"/>
          </a:xfrm>
        </p:spPr>
        <p:txBody>
          <a:bodyPr/>
          <a:lstStyle/>
          <a:p>
            <a:r>
              <a:rPr lang="en-US" altLang="en-US"/>
              <a:t>Fragmentation and Reassembly Example</a:t>
            </a:r>
          </a:p>
        </p:txBody>
      </p:sp>
      <p:pic>
        <p:nvPicPr>
          <p:cNvPr id="24580" name="Picture 4" descr="PE04F04">
            <a:extLst>
              <a:ext uri="{FF2B5EF4-FFF2-40B4-BE49-F238E27FC236}">
                <a16:creationId xmlns:a16="http://schemas.microsoft.com/office/drawing/2014/main" id="{F4930BFC-8593-0221-2C1C-29035E9E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754313"/>
            <a:ext cx="57150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1" name="Group 5">
            <a:extLst>
              <a:ext uri="{FF2B5EF4-FFF2-40B4-BE49-F238E27FC236}">
                <a16:creationId xmlns:a16="http://schemas.microsoft.com/office/drawing/2014/main" id="{B54276C0-32AB-A4E1-F292-F32851A54B28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5297488"/>
            <a:ext cx="2097087" cy="1027112"/>
            <a:chOff x="3954" y="624"/>
            <a:chExt cx="1321" cy="647"/>
          </a:xfrm>
        </p:grpSpPr>
        <p:sp>
          <p:nvSpPr>
            <p:cNvPr id="24638" name="Rectangle 6">
              <a:extLst>
                <a:ext uri="{FF2B5EF4-FFF2-40B4-BE49-F238E27FC236}">
                  <a16:creationId xmlns:a16="http://schemas.microsoft.com/office/drawing/2014/main" id="{335FD2A4-F283-994E-4283-18C0331C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796"/>
              <a:ext cx="1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Ident</a:t>
              </a:r>
              <a:endParaRPr lang="en-US" altLang="en-US" sz="900"/>
            </a:p>
          </p:txBody>
        </p:sp>
        <p:sp>
          <p:nvSpPr>
            <p:cNvPr id="24639" name="Rectangle 7">
              <a:extLst>
                <a:ext uri="{FF2B5EF4-FFF2-40B4-BE49-F238E27FC236}">
                  <a16:creationId xmlns:a16="http://schemas.microsoft.com/office/drawing/2014/main" id="{D75C3E5A-4632-8107-A975-3247A4EC7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796"/>
              <a:ext cx="11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 = x</a:t>
              </a:r>
              <a:endParaRPr lang="en-US" altLang="en-US" sz="900"/>
            </a:p>
          </p:txBody>
        </p:sp>
        <p:sp>
          <p:nvSpPr>
            <p:cNvPr id="24640" name="Rectangle 8">
              <a:extLst>
                <a:ext uri="{FF2B5EF4-FFF2-40B4-BE49-F238E27FC236}">
                  <a16:creationId xmlns:a16="http://schemas.microsoft.com/office/drawing/2014/main" id="{F1235B60-84FB-A50F-A361-6D60A8E2E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796"/>
              <a:ext cx="1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Offset</a:t>
              </a:r>
              <a:endParaRPr lang="en-US" altLang="en-US" sz="900"/>
            </a:p>
          </p:txBody>
        </p:sp>
        <p:sp>
          <p:nvSpPr>
            <p:cNvPr id="24641" name="Rectangle 9">
              <a:extLst>
                <a:ext uri="{FF2B5EF4-FFF2-40B4-BE49-F238E27FC236}">
                  <a16:creationId xmlns:a16="http://schemas.microsoft.com/office/drawing/2014/main" id="{C5584801-BBF9-D321-150F-2DA194C6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796"/>
              <a:ext cx="12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 = 0</a:t>
              </a:r>
              <a:endParaRPr lang="en-US" altLang="en-US" sz="900"/>
            </a:p>
          </p:txBody>
        </p:sp>
        <p:sp>
          <p:nvSpPr>
            <p:cNvPr id="24642" name="Rectangle 10">
              <a:extLst>
                <a:ext uri="{FF2B5EF4-FFF2-40B4-BE49-F238E27FC236}">
                  <a16:creationId xmlns:a16="http://schemas.microsoft.com/office/drawing/2014/main" id="{000B3039-008E-60AC-89D3-2EC34E0C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" y="648"/>
              <a:ext cx="4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Start of header</a:t>
              </a:r>
              <a:endParaRPr lang="en-US" altLang="en-US" sz="900"/>
            </a:p>
          </p:txBody>
        </p:sp>
        <p:sp>
          <p:nvSpPr>
            <p:cNvPr id="24643" name="Rectangle 11">
              <a:extLst>
                <a:ext uri="{FF2B5EF4-FFF2-40B4-BE49-F238E27FC236}">
                  <a16:creationId xmlns:a16="http://schemas.microsoft.com/office/drawing/2014/main" id="{878B5BE7-DBF7-100B-A2B0-E19F50BC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799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900"/>
            </a:p>
          </p:txBody>
        </p:sp>
        <p:sp>
          <p:nvSpPr>
            <p:cNvPr id="24644" name="Rectangle 12">
              <a:extLst>
                <a:ext uri="{FF2B5EF4-FFF2-40B4-BE49-F238E27FC236}">
                  <a16:creationId xmlns:a16="http://schemas.microsoft.com/office/drawing/2014/main" id="{A238191A-2D0D-5E10-4CD2-4AB46921B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935"/>
              <a:ext cx="4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Rest of header</a:t>
              </a:r>
              <a:endParaRPr lang="en-US" altLang="en-US" sz="900"/>
            </a:p>
          </p:txBody>
        </p:sp>
        <p:sp>
          <p:nvSpPr>
            <p:cNvPr id="24645" name="Rectangle 13">
              <a:extLst>
                <a:ext uri="{FF2B5EF4-FFF2-40B4-BE49-F238E27FC236}">
                  <a16:creationId xmlns:a16="http://schemas.microsoft.com/office/drawing/2014/main" id="{44AD115C-9AB7-DFF3-5492-6A129A4A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112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1400 data bytes</a:t>
              </a:r>
              <a:endParaRPr lang="en-US" altLang="en-US" sz="900"/>
            </a:p>
          </p:txBody>
        </p:sp>
        <p:sp>
          <p:nvSpPr>
            <p:cNvPr id="24646" name="Freeform 14">
              <a:extLst>
                <a:ext uri="{FF2B5EF4-FFF2-40B4-BE49-F238E27FC236}">
                  <a16:creationId xmlns:a16="http://schemas.microsoft.com/office/drawing/2014/main" id="{7DB5ABCF-D30C-9F2A-34ED-7C2100EFA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624"/>
              <a:ext cx="1317" cy="647"/>
            </a:xfrm>
            <a:custGeom>
              <a:avLst/>
              <a:gdLst>
                <a:gd name="T0" fmla="*/ 2 w 1816"/>
                <a:gd name="T1" fmla="*/ 44 h 741"/>
                <a:gd name="T2" fmla="*/ 2 w 1816"/>
                <a:gd name="T3" fmla="*/ 0 h 741"/>
                <a:gd name="T4" fmla="*/ 0 w 1816"/>
                <a:gd name="T5" fmla="*/ 0 h 741"/>
                <a:gd name="T6" fmla="*/ 0 w 1816"/>
                <a:gd name="T7" fmla="*/ 44 h 741"/>
                <a:gd name="T8" fmla="*/ 2 w 1816"/>
                <a:gd name="T9" fmla="*/ 44 h 741"/>
                <a:gd name="T10" fmla="*/ 2 w 1816"/>
                <a:gd name="T11" fmla="*/ 44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6"/>
                <a:gd name="T19" fmla="*/ 0 h 741"/>
                <a:gd name="T20" fmla="*/ 1816 w 1816"/>
                <a:gd name="T21" fmla="*/ 741 h 7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6" h="741">
                  <a:moveTo>
                    <a:pt x="1813" y="741"/>
                  </a:moveTo>
                  <a:lnTo>
                    <a:pt x="1816" y="0"/>
                  </a:lnTo>
                  <a:lnTo>
                    <a:pt x="0" y="0"/>
                  </a:lnTo>
                  <a:lnTo>
                    <a:pt x="0" y="741"/>
                  </a:lnTo>
                  <a:lnTo>
                    <a:pt x="1816" y="74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15">
              <a:extLst>
                <a:ext uri="{FF2B5EF4-FFF2-40B4-BE49-F238E27FC236}">
                  <a16:creationId xmlns:a16="http://schemas.microsoft.com/office/drawing/2014/main" id="{9D8D9821-E6A7-6C2C-56F3-CDD237B12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767"/>
              <a:ext cx="131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Line 16">
              <a:extLst>
                <a:ext uri="{FF2B5EF4-FFF2-40B4-BE49-F238E27FC236}">
                  <a16:creationId xmlns:a16="http://schemas.microsoft.com/office/drawing/2014/main" id="{CAECE0D2-D2A3-28F9-A6EC-ADCC56224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909"/>
              <a:ext cx="131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Line 17">
              <a:extLst>
                <a:ext uri="{FF2B5EF4-FFF2-40B4-BE49-F238E27FC236}">
                  <a16:creationId xmlns:a16="http://schemas.microsoft.com/office/drawing/2014/main" id="{7E08F88D-2F6B-0370-170F-2A5DE1398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" y="1040"/>
              <a:ext cx="131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Line 18">
              <a:extLst>
                <a:ext uri="{FF2B5EF4-FFF2-40B4-BE49-F238E27FC236}">
                  <a16:creationId xmlns:a16="http://schemas.microsoft.com/office/drawing/2014/main" id="{B19896DF-18C5-BD2A-79CA-85B80A53B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" y="789"/>
              <a:ext cx="0" cy="12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19">
              <a:extLst>
                <a:ext uri="{FF2B5EF4-FFF2-40B4-BE49-F238E27FC236}">
                  <a16:creationId xmlns:a16="http://schemas.microsoft.com/office/drawing/2014/main" id="{3782EF03-C3A6-4DCC-C8B0-B34562B4F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769"/>
              <a:ext cx="1" cy="1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20">
              <a:extLst>
                <a:ext uri="{FF2B5EF4-FFF2-40B4-BE49-F238E27FC236}">
                  <a16:creationId xmlns:a16="http://schemas.microsoft.com/office/drawing/2014/main" id="{A5D0055B-315D-F038-7ECF-AC54FF4B0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769"/>
              <a:ext cx="2" cy="1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21">
              <a:extLst>
                <a:ext uri="{FF2B5EF4-FFF2-40B4-BE49-F238E27FC236}">
                  <a16:creationId xmlns:a16="http://schemas.microsoft.com/office/drawing/2014/main" id="{ED6EB50A-17DE-39E9-9D23-F0F326433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769"/>
              <a:ext cx="1" cy="1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2" name="Group 22">
            <a:extLst>
              <a:ext uri="{FF2B5EF4-FFF2-40B4-BE49-F238E27FC236}">
                <a16:creationId xmlns:a16="http://schemas.microsoft.com/office/drawing/2014/main" id="{00E45BF4-067B-517C-E4B9-78FBBAC00B77}"/>
              </a:ext>
            </a:extLst>
          </p:cNvPr>
          <p:cNvGrpSpPr>
            <a:grpSpLocks/>
          </p:cNvGrpSpPr>
          <p:nvPr/>
        </p:nvGrpSpPr>
        <p:grpSpPr bwMode="auto">
          <a:xfrm>
            <a:off x="6499225" y="2724150"/>
            <a:ext cx="2097088" cy="3314700"/>
            <a:chOff x="4128" y="1680"/>
            <a:chExt cx="1321" cy="2088"/>
          </a:xfrm>
        </p:grpSpPr>
        <p:grpSp>
          <p:nvGrpSpPr>
            <p:cNvPr id="24587" name="Group 23">
              <a:extLst>
                <a:ext uri="{FF2B5EF4-FFF2-40B4-BE49-F238E27FC236}">
                  <a16:creationId xmlns:a16="http://schemas.microsoft.com/office/drawing/2014/main" id="{B499BEBA-1485-74A3-43D8-5BFAEDB9A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80"/>
              <a:ext cx="1321" cy="648"/>
              <a:chOff x="3954" y="1500"/>
              <a:chExt cx="1321" cy="648"/>
            </a:xfrm>
          </p:grpSpPr>
          <p:sp>
            <p:nvSpPr>
              <p:cNvPr id="24622" name="Rectangle 24">
                <a:extLst>
                  <a:ext uri="{FF2B5EF4-FFF2-40B4-BE49-F238E27FC236}">
                    <a16:creationId xmlns:a16="http://schemas.microsoft.com/office/drawing/2014/main" id="{DC87F6AB-E639-C2CB-568F-E40E19A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673"/>
                <a:ext cx="1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Ident</a:t>
                </a:r>
                <a:endParaRPr lang="en-US" altLang="en-US" sz="900"/>
              </a:p>
            </p:txBody>
          </p:sp>
          <p:sp>
            <p:nvSpPr>
              <p:cNvPr id="24623" name="Rectangle 25">
                <a:extLst>
                  <a:ext uri="{FF2B5EF4-FFF2-40B4-BE49-F238E27FC236}">
                    <a16:creationId xmlns:a16="http://schemas.microsoft.com/office/drawing/2014/main" id="{1FDC9F75-F54D-D9E6-9C61-19977D478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1673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x</a:t>
                </a:r>
                <a:endParaRPr lang="en-US" altLang="en-US" sz="900"/>
              </a:p>
            </p:txBody>
          </p:sp>
          <p:sp>
            <p:nvSpPr>
              <p:cNvPr id="24624" name="Rectangle 26">
                <a:extLst>
                  <a:ext uri="{FF2B5EF4-FFF2-40B4-BE49-F238E27FC236}">
                    <a16:creationId xmlns:a16="http://schemas.microsoft.com/office/drawing/2014/main" id="{A89FC0A3-1461-DB05-36C3-2D6FD4A9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" y="1673"/>
                <a:ext cx="19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Offset</a:t>
                </a:r>
                <a:endParaRPr lang="en-US" altLang="en-US" sz="900"/>
              </a:p>
            </p:txBody>
          </p:sp>
          <p:sp>
            <p:nvSpPr>
              <p:cNvPr id="24625" name="Rectangle 27">
                <a:extLst>
                  <a:ext uri="{FF2B5EF4-FFF2-40B4-BE49-F238E27FC236}">
                    <a16:creationId xmlns:a16="http://schemas.microsoft.com/office/drawing/2014/main" id="{8DB3FBF1-0A8E-2BED-B94C-C1806D4B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" y="1673"/>
                <a:ext cx="12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0</a:t>
                </a:r>
                <a:endParaRPr lang="en-US" altLang="en-US" sz="900"/>
              </a:p>
            </p:txBody>
          </p:sp>
          <p:sp>
            <p:nvSpPr>
              <p:cNvPr id="24626" name="Rectangle 28">
                <a:extLst>
                  <a:ext uri="{FF2B5EF4-FFF2-40B4-BE49-F238E27FC236}">
                    <a16:creationId xmlns:a16="http://schemas.microsoft.com/office/drawing/2014/main" id="{E5DAD3CA-3EFD-3E8A-6DA6-96D41367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1523"/>
                <a:ext cx="47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Start of header</a:t>
                </a:r>
                <a:endParaRPr lang="en-US" altLang="en-US" sz="900"/>
              </a:p>
            </p:txBody>
          </p:sp>
          <p:sp>
            <p:nvSpPr>
              <p:cNvPr id="24627" name="Rectangle 29">
                <a:extLst>
                  <a:ext uri="{FF2B5EF4-FFF2-40B4-BE49-F238E27FC236}">
                    <a16:creationId xmlns:a16="http://schemas.microsoft.com/office/drawing/2014/main" id="{785AE76D-EADE-28E3-6340-0D9A8F85C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1673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900"/>
              </a:p>
            </p:txBody>
          </p:sp>
          <p:sp>
            <p:nvSpPr>
              <p:cNvPr id="24628" name="Rectangle 30">
                <a:extLst>
                  <a:ext uri="{FF2B5EF4-FFF2-40B4-BE49-F238E27FC236}">
                    <a16:creationId xmlns:a16="http://schemas.microsoft.com/office/drawing/2014/main" id="{BAD47783-917F-5184-59DC-27113B47F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1809"/>
                <a:ext cx="4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Rest of header</a:t>
                </a:r>
                <a:endParaRPr lang="en-US" altLang="en-US" sz="900"/>
              </a:p>
            </p:txBody>
          </p:sp>
          <p:sp>
            <p:nvSpPr>
              <p:cNvPr id="24629" name="Rectangle 31">
                <a:extLst>
                  <a:ext uri="{FF2B5EF4-FFF2-40B4-BE49-F238E27FC236}">
                    <a16:creationId xmlns:a16="http://schemas.microsoft.com/office/drawing/2014/main" id="{EBAA8287-9E91-7BE9-3ADB-B1D712AB9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986"/>
                <a:ext cx="4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512 data bytes</a:t>
                </a:r>
                <a:endParaRPr lang="en-US" altLang="en-US" sz="900"/>
              </a:p>
            </p:txBody>
          </p:sp>
          <p:sp>
            <p:nvSpPr>
              <p:cNvPr id="24630" name="Freeform 32">
                <a:extLst>
                  <a:ext uri="{FF2B5EF4-FFF2-40B4-BE49-F238E27FC236}">
                    <a16:creationId xmlns:a16="http://schemas.microsoft.com/office/drawing/2014/main" id="{12E84098-5B1C-1649-E8FE-274B85F9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1500"/>
                <a:ext cx="1317" cy="648"/>
              </a:xfrm>
              <a:custGeom>
                <a:avLst/>
                <a:gdLst>
                  <a:gd name="T0" fmla="*/ 2 w 1816"/>
                  <a:gd name="T1" fmla="*/ 44 h 742"/>
                  <a:gd name="T2" fmla="*/ 2 w 1816"/>
                  <a:gd name="T3" fmla="*/ 0 h 742"/>
                  <a:gd name="T4" fmla="*/ 0 w 1816"/>
                  <a:gd name="T5" fmla="*/ 0 h 742"/>
                  <a:gd name="T6" fmla="*/ 0 w 1816"/>
                  <a:gd name="T7" fmla="*/ 44 h 742"/>
                  <a:gd name="T8" fmla="*/ 2 w 1816"/>
                  <a:gd name="T9" fmla="*/ 44 h 742"/>
                  <a:gd name="T10" fmla="*/ 2 w 1816"/>
                  <a:gd name="T11" fmla="*/ 44 h 7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6"/>
                  <a:gd name="T19" fmla="*/ 0 h 742"/>
                  <a:gd name="T20" fmla="*/ 1816 w 1816"/>
                  <a:gd name="T21" fmla="*/ 742 h 7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6" h="742">
                    <a:moveTo>
                      <a:pt x="1813" y="739"/>
                    </a:moveTo>
                    <a:lnTo>
                      <a:pt x="1816" y="0"/>
                    </a:lnTo>
                    <a:lnTo>
                      <a:pt x="0" y="0"/>
                    </a:lnTo>
                    <a:lnTo>
                      <a:pt x="0" y="742"/>
                    </a:lnTo>
                    <a:lnTo>
                      <a:pt x="1816" y="742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Line 33">
                <a:extLst>
                  <a:ext uri="{FF2B5EF4-FFF2-40B4-BE49-F238E27FC236}">
                    <a16:creationId xmlns:a16="http://schemas.microsoft.com/office/drawing/2014/main" id="{D7DB6D9D-D49F-5A78-A722-A3F95D11C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2" y="1627"/>
                <a:ext cx="1313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Line 34">
                <a:extLst>
                  <a:ext uri="{FF2B5EF4-FFF2-40B4-BE49-F238E27FC236}">
                    <a16:creationId xmlns:a16="http://schemas.microsoft.com/office/drawing/2014/main" id="{A97D3466-5F7C-7869-3533-A30CA8D26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1784"/>
                <a:ext cx="1313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Line 35">
                <a:extLst>
                  <a:ext uri="{FF2B5EF4-FFF2-40B4-BE49-F238E27FC236}">
                    <a16:creationId xmlns:a16="http://schemas.microsoft.com/office/drawing/2014/main" id="{FB54A4A5-3FE8-028B-EDCB-C842F56C6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1927"/>
                <a:ext cx="1313" cy="3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36">
                <a:extLst>
                  <a:ext uri="{FF2B5EF4-FFF2-40B4-BE49-F238E27FC236}">
                    <a16:creationId xmlns:a16="http://schemas.microsoft.com/office/drawing/2014/main" id="{A5F2C5BD-B18D-2B49-1228-425F01B88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1627"/>
                <a:ext cx="0" cy="167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Line 37">
                <a:extLst>
                  <a:ext uri="{FF2B5EF4-FFF2-40B4-BE49-F238E27FC236}">
                    <a16:creationId xmlns:a16="http://schemas.microsoft.com/office/drawing/2014/main" id="{57056E5C-F94A-D5FE-A73D-215B11096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5" y="1643"/>
                <a:ext cx="1" cy="14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Line 38">
                <a:extLst>
                  <a:ext uri="{FF2B5EF4-FFF2-40B4-BE49-F238E27FC236}">
                    <a16:creationId xmlns:a16="http://schemas.microsoft.com/office/drawing/2014/main" id="{0A60BF87-E395-AD72-CB5F-474C5894B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2" y="1643"/>
                <a:ext cx="2" cy="14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Line 39">
                <a:extLst>
                  <a:ext uri="{FF2B5EF4-FFF2-40B4-BE49-F238E27FC236}">
                    <a16:creationId xmlns:a16="http://schemas.microsoft.com/office/drawing/2014/main" id="{1F05837A-E469-5369-C953-A1A93E59D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1643"/>
                <a:ext cx="1" cy="14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40">
              <a:extLst>
                <a:ext uri="{FF2B5EF4-FFF2-40B4-BE49-F238E27FC236}">
                  <a16:creationId xmlns:a16="http://schemas.microsoft.com/office/drawing/2014/main" id="{0BA9E02F-BFCE-8161-4FD5-7D1D2C877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400"/>
              <a:ext cx="1317" cy="648"/>
              <a:chOff x="3954" y="2372"/>
              <a:chExt cx="1317" cy="648"/>
            </a:xfrm>
          </p:grpSpPr>
          <p:sp>
            <p:nvSpPr>
              <p:cNvPr id="24606" name="Rectangle 41">
                <a:extLst>
                  <a:ext uri="{FF2B5EF4-FFF2-40B4-BE49-F238E27FC236}">
                    <a16:creationId xmlns:a16="http://schemas.microsoft.com/office/drawing/2014/main" id="{D12F1940-E331-3932-7A64-07E435596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2545"/>
                <a:ext cx="1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Ident</a:t>
                </a:r>
                <a:endParaRPr lang="en-US" altLang="en-US" sz="900"/>
              </a:p>
            </p:txBody>
          </p:sp>
          <p:sp>
            <p:nvSpPr>
              <p:cNvPr id="24607" name="Rectangle 42">
                <a:extLst>
                  <a:ext uri="{FF2B5EF4-FFF2-40B4-BE49-F238E27FC236}">
                    <a16:creationId xmlns:a16="http://schemas.microsoft.com/office/drawing/2014/main" id="{3C040BEB-AE7E-ADEB-0C93-876BCB58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2545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x</a:t>
                </a:r>
                <a:endParaRPr lang="en-US" altLang="en-US" sz="900"/>
              </a:p>
            </p:txBody>
          </p:sp>
          <p:sp>
            <p:nvSpPr>
              <p:cNvPr id="24608" name="Rectangle 43">
                <a:extLst>
                  <a:ext uri="{FF2B5EF4-FFF2-40B4-BE49-F238E27FC236}">
                    <a16:creationId xmlns:a16="http://schemas.microsoft.com/office/drawing/2014/main" id="{5F3724A3-15D1-B9B6-5E9A-ED9E8C734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1" y="2545"/>
                <a:ext cx="19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Offset</a:t>
                </a:r>
                <a:endParaRPr lang="en-US" altLang="en-US" sz="900"/>
              </a:p>
            </p:txBody>
          </p:sp>
          <p:sp>
            <p:nvSpPr>
              <p:cNvPr id="24609" name="Rectangle 44">
                <a:extLst>
                  <a:ext uri="{FF2B5EF4-FFF2-40B4-BE49-F238E27FC236}">
                    <a16:creationId xmlns:a16="http://schemas.microsoft.com/office/drawing/2014/main" id="{1C07D8ED-ADC2-9CA7-EC19-F1620437B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545"/>
                <a:ext cx="16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64</a:t>
                </a:r>
                <a:endParaRPr lang="en-US" altLang="en-US" sz="900"/>
              </a:p>
            </p:txBody>
          </p:sp>
          <p:sp>
            <p:nvSpPr>
              <p:cNvPr id="24610" name="Rectangle 45">
                <a:extLst>
                  <a:ext uri="{FF2B5EF4-FFF2-40B4-BE49-F238E27FC236}">
                    <a16:creationId xmlns:a16="http://schemas.microsoft.com/office/drawing/2014/main" id="{D33C849E-3869-D9F6-2F0B-1F276FF2E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95"/>
                <a:ext cx="47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Start of header</a:t>
                </a:r>
                <a:endParaRPr lang="en-US" altLang="en-US" sz="900"/>
              </a:p>
            </p:txBody>
          </p:sp>
          <p:sp>
            <p:nvSpPr>
              <p:cNvPr id="24611" name="Rectangle 46">
                <a:extLst>
                  <a:ext uri="{FF2B5EF4-FFF2-40B4-BE49-F238E27FC236}">
                    <a16:creationId xmlns:a16="http://schemas.microsoft.com/office/drawing/2014/main" id="{CC8D2F7C-ED91-F3A7-AE00-D16A174F4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2545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900"/>
              </a:p>
            </p:txBody>
          </p:sp>
          <p:sp>
            <p:nvSpPr>
              <p:cNvPr id="24612" name="Rectangle 47">
                <a:extLst>
                  <a:ext uri="{FF2B5EF4-FFF2-40B4-BE49-F238E27FC236}">
                    <a16:creationId xmlns:a16="http://schemas.microsoft.com/office/drawing/2014/main" id="{EC660E83-767F-D379-9BAC-84BD058D7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684"/>
                <a:ext cx="4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Rest of header</a:t>
                </a:r>
                <a:endParaRPr lang="en-US" altLang="en-US" sz="900"/>
              </a:p>
            </p:txBody>
          </p:sp>
          <p:sp>
            <p:nvSpPr>
              <p:cNvPr id="24613" name="Rectangle 48">
                <a:extLst>
                  <a:ext uri="{FF2B5EF4-FFF2-40B4-BE49-F238E27FC236}">
                    <a16:creationId xmlns:a16="http://schemas.microsoft.com/office/drawing/2014/main" id="{9CF1209D-128E-8148-3BC7-BD4299077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858"/>
                <a:ext cx="4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512 data bytes</a:t>
                </a:r>
                <a:endParaRPr lang="en-US" altLang="en-US" sz="900"/>
              </a:p>
            </p:txBody>
          </p:sp>
          <p:sp>
            <p:nvSpPr>
              <p:cNvPr id="24614" name="Freeform 49">
                <a:extLst>
                  <a:ext uri="{FF2B5EF4-FFF2-40B4-BE49-F238E27FC236}">
                    <a16:creationId xmlns:a16="http://schemas.microsoft.com/office/drawing/2014/main" id="{7EB03444-8313-0F59-AA04-28F8D0394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2372"/>
                <a:ext cx="1317" cy="648"/>
              </a:xfrm>
              <a:custGeom>
                <a:avLst/>
                <a:gdLst>
                  <a:gd name="T0" fmla="*/ 2 w 1816"/>
                  <a:gd name="T1" fmla="*/ 44 h 742"/>
                  <a:gd name="T2" fmla="*/ 2 w 1816"/>
                  <a:gd name="T3" fmla="*/ 0 h 742"/>
                  <a:gd name="T4" fmla="*/ 0 w 1816"/>
                  <a:gd name="T5" fmla="*/ 0 h 742"/>
                  <a:gd name="T6" fmla="*/ 0 w 1816"/>
                  <a:gd name="T7" fmla="*/ 44 h 742"/>
                  <a:gd name="T8" fmla="*/ 2 w 1816"/>
                  <a:gd name="T9" fmla="*/ 44 h 742"/>
                  <a:gd name="T10" fmla="*/ 2 w 1816"/>
                  <a:gd name="T11" fmla="*/ 44 h 7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6"/>
                  <a:gd name="T19" fmla="*/ 0 h 742"/>
                  <a:gd name="T20" fmla="*/ 1816 w 1816"/>
                  <a:gd name="T21" fmla="*/ 742 h 7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6" h="742">
                    <a:moveTo>
                      <a:pt x="1813" y="739"/>
                    </a:moveTo>
                    <a:lnTo>
                      <a:pt x="1816" y="0"/>
                    </a:lnTo>
                    <a:lnTo>
                      <a:pt x="0" y="0"/>
                    </a:lnTo>
                    <a:lnTo>
                      <a:pt x="0" y="742"/>
                    </a:lnTo>
                    <a:lnTo>
                      <a:pt x="1816" y="742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Line 50">
                <a:extLst>
                  <a:ext uri="{FF2B5EF4-FFF2-40B4-BE49-F238E27FC236}">
                    <a16:creationId xmlns:a16="http://schemas.microsoft.com/office/drawing/2014/main" id="{A0C1B809-4666-DA0D-EFC0-667400939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513"/>
                <a:ext cx="1313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Line 51">
                <a:extLst>
                  <a:ext uri="{FF2B5EF4-FFF2-40B4-BE49-F238E27FC236}">
                    <a16:creationId xmlns:a16="http://schemas.microsoft.com/office/drawing/2014/main" id="{EFFEBE56-C05F-ABCC-DCA6-CD00A3A87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657"/>
                <a:ext cx="131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Line 52">
                <a:extLst>
                  <a:ext uri="{FF2B5EF4-FFF2-40B4-BE49-F238E27FC236}">
                    <a16:creationId xmlns:a16="http://schemas.microsoft.com/office/drawing/2014/main" id="{6061C9B4-AE9B-9C13-9591-D5E71D9B9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800"/>
                <a:ext cx="131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Line 53">
                <a:extLst>
                  <a:ext uri="{FF2B5EF4-FFF2-40B4-BE49-F238E27FC236}">
                    <a16:creationId xmlns:a16="http://schemas.microsoft.com/office/drawing/2014/main" id="{4546187A-EF94-6BE8-59BC-AA07870D1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506"/>
                <a:ext cx="2" cy="14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Line 54">
                <a:extLst>
                  <a:ext uri="{FF2B5EF4-FFF2-40B4-BE49-F238E27FC236}">
                    <a16:creationId xmlns:a16="http://schemas.microsoft.com/office/drawing/2014/main" id="{C4962FE4-047B-80CB-4DE7-E9BB8CB0A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5" y="2515"/>
                <a:ext cx="1" cy="14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Line 55">
                <a:extLst>
                  <a:ext uri="{FF2B5EF4-FFF2-40B4-BE49-F238E27FC236}">
                    <a16:creationId xmlns:a16="http://schemas.microsoft.com/office/drawing/2014/main" id="{AECEB2FD-D4FE-A084-92FE-1B0824ED9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2" y="2515"/>
                <a:ext cx="2" cy="14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Line 56">
                <a:extLst>
                  <a:ext uri="{FF2B5EF4-FFF2-40B4-BE49-F238E27FC236}">
                    <a16:creationId xmlns:a16="http://schemas.microsoft.com/office/drawing/2014/main" id="{1574D814-1674-57C3-63CC-AB296666D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2515"/>
                <a:ext cx="1" cy="14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9" name="Group 57">
              <a:extLst>
                <a:ext uri="{FF2B5EF4-FFF2-40B4-BE49-F238E27FC236}">
                  <a16:creationId xmlns:a16="http://schemas.microsoft.com/office/drawing/2014/main" id="{C5142871-30C4-7C03-A5CC-2AA93B7C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120"/>
              <a:ext cx="1321" cy="648"/>
              <a:chOff x="3954" y="3246"/>
              <a:chExt cx="1321" cy="648"/>
            </a:xfrm>
          </p:grpSpPr>
          <p:sp>
            <p:nvSpPr>
              <p:cNvPr id="24590" name="Rectangle 58">
                <a:extLst>
                  <a:ext uri="{FF2B5EF4-FFF2-40B4-BE49-F238E27FC236}">
                    <a16:creationId xmlns:a16="http://schemas.microsoft.com/office/drawing/2014/main" id="{4F3CC3C2-21E6-F724-8960-A6985FD7D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3419"/>
                <a:ext cx="1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Ident</a:t>
                </a:r>
                <a:endParaRPr lang="en-US" altLang="en-US" sz="900"/>
              </a:p>
            </p:txBody>
          </p:sp>
          <p:sp>
            <p:nvSpPr>
              <p:cNvPr id="24591" name="Rectangle 59">
                <a:extLst>
                  <a:ext uri="{FF2B5EF4-FFF2-40B4-BE49-F238E27FC236}">
                    <a16:creationId xmlns:a16="http://schemas.microsoft.com/office/drawing/2014/main" id="{35BD7194-1625-F040-6089-05E814CC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3419"/>
                <a:ext cx="11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x</a:t>
                </a:r>
                <a:endParaRPr lang="en-US" altLang="en-US" sz="900"/>
              </a:p>
            </p:txBody>
          </p:sp>
          <p:sp>
            <p:nvSpPr>
              <p:cNvPr id="24592" name="Rectangle 60">
                <a:extLst>
                  <a:ext uri="{FF2B5EF4-FFF2-40B4-BE49-F238E27FC236}">
                    <a16:creationId xmlns:a16="http://schemas.microsoft.com/office/drawing/2014/main" id="{CFE5AD90-7CB4-F238-12C1-4AF3561EA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3419"/>
                <a:ext cx="19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Offset</a:t>
                </a:r>
                <a:endParaRPr lang="en-US" altLang="en-US" sz="900"/>
              </a:p>
            </p:txBody>
          </p:sp>
          <p:sp>
            <p:nvSpPr>
              <p:cNvPr id="24593" name="Rectangle 61">
                <a:extLst>
                  <a:ext uri="{FF2B5EF4-FFF2-40B4-BE49-F238E27FC236}">
                    <a16:creationId xmlns:a16="http://schemas.microsoft.com/office/drawing/2014/main" id="{EEA52964-8F47-3D4A-D65B-507DB9E69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0" y="3419"/>
                <a:ext cx="20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128</a:t>
                </a:r>
                <a:endParaRPr lang="en-US" altLang="en-US" sz="900"/>
              </a:p>
            </p:txBody>
          </p:sp>
          <p:sp>
            <p:nvSpPr>
              <p:cNvPr id="24594" name="Rectangle 62">
                <a:extLst>
                  <a:ext uri="{FF2B5EF4-FFF2-40B4-BE49-F238E27FC236}">
                    <a16:creationId xmlns:a16="http://schemas.microsoft.com/office/drawing/2014/main" id="{F1EF0386-7777-E962-F22B-AC0E2F2CC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3272"/>
                <a:ext cx="47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Start of header</a:t>
                </a:r>
                <a:endParaRPr lang="en-US" altLang="en-US" sz="900"/>
              </a:p>
            </p:txBody>
          </p:sp>
          <p:sp>
            <p:nvSpPr>
              <p:cNvPr id="24595" name="Rectangle 63">
                <a:extLst>
                  <a:ext uri="{FF2B5EF4-FFF2-40B4-BE49-F238E27FC236}">
                    <a16:creationId xmlns:a16="http://schemas.microsoft.com/office/drawing/2014/main" id="{FC6C9CEE-D59C-946D-835D-D3595E0F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3419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en-US" sz="900"/>
              </a:p>
            </p:txBody>
          </p:sp>
          <p:sp>
            <p:nvSpPr>
              <p:cNvPr id="24596" name="Rectangle 64">
                <a:extLst>
                  <a:ext uri="{FF2B5EF4-FFF2-40B4-BE49-F238E27FC236}">
                    <a16:creationId xmlns:a16="http://schemas.microsoft.com/office/drawing/2014/main" id="{91BC5177-02B1-F488-4369-8897E64F4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3558"/>
                <a:ext cx="4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Rest of header</a:t>
                </a:r>
                <a:endParaRPr lang="en-US" altLang="en-US" sz="900"/>
              </a:p>
            </p:txBody>
          </p:sp>
          <p:sp>
            <p:nvSpPr>
              <p:cNvPr id="24597" name="Rectangle 65">
                <a:extLst>
                  <a:ext uri="{FF2B5EF4-FFF2-40B4-BE49-F238E27FC236}">
                    <a16:creationId xmlns:a16="http://schemas.microsoft.com/office/drawing/2014/main" id="{A6002ACD-4E5B-6204-CAED-9372F0937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3734"/>
                <a:ext cx="4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376 data bytes</a:t>
                </a:r>
                <a:endParaRPr lang="en-US" altLang="en-US" sz="900"/>
              </a:p>
            </p:txBody>
          </p:sp>
          <p:sp>
            <p:nvSpPr>
              <p:cNvPr id="24598" name="Freeform 66">
                <a:extLst>
                  <a:ext uri="{FF2B5EF4-FFF2-40B4-BE49-F238E27FC236}">
                    <a16:creationId xmlns:a16="http://schemas.microsoft.com/office/drawing/2014/main" id="{6D59598E-C374-EF4D-B228-113A458D4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3246"/>
                <a:ext cx="1317" cy="648"/>
              </a:xfrm>
              <a:custGeom>
                <a:avLst/>
                <a:gdLst>
                  <a:gd name="T0" fmla="*/ 2 w 1816"/>
                  <a:gd name="T1" fmla="*/ 44 h 742"/>
                  <a:gd name="T2" fmla="*/ 2 w 1816"/>
                  <a:gd name="T3" fmla="*/ 0 h 742"/>
                  <a:gd name="T4" fmla="*/ 0 w 1816"/>
                  <a:gd name="T5" fmla="*/ 0 h 742"/>
                  <a:gd name="T6" fmla="*/ 0 w 1816"/>
                  <a:gd name="T7" fmla="*/ 44 h 742"/>
                  <a:gd name="T8" fmla="*/ 2 w 1816"/>
                  <a:gd name="T9" fmla="*/ 44 h 742"/>
                  <a:gd name="T10" fmla="*/ 2 w 1816"/>
                  <a:gd name="T11" fmla="*/ 44 h 7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6"/>
                  <a:gd name="T19" fmla="*/ 0 h 742"/>
                  <a:gd name="T20" fmla="*/ 1816 w 1816"/>
                  <a:gd name="T21" fmla="*/ 742 h 7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6" h="742">
                    <a:moveTo>
                      <a:pt x="1813" y="742"/>
                    </a:moveTo>
                    <a:lnTo>
                      <a:pt x="1816" y="0"/>
                    </a:lnTo>
                    <a:lnTo>
                      <a:pt x="0" y="0"/>
                    </a:lnTo>
                    <a:lnTo>
                      <a:pt x="0" y="742"/>
                    </a:lnTo>
                    <a:lnTo>
                      <a:pt x="1816" y="742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67">
                <a:extLst>
                  <a:ext uri="{FF2B5EF4-FFF2-40B4-BE49-F238E27FC236}">
                    <a16:creationId xmlns:a16="http://schemas.microsoft.com/office/drawing/2014/main" id="{89A80CF0-9160-6857-CACC-D87DCCE3B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3390"/>
                <a:ext cx="1313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68">
                <a:extLst>
                  <a:ext uri="{FF2B5EF4-FFF2-40B4-BE49-F238E27FC236}">
                    <a16:creationId xmlns:a16="http://schemas.microsoft.com/office/drawing/2014/main" id="{543FDE55-4034-4E79-B346-0E47CD2F2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2" y="3512"/>
                <a:ext cx="131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69">
                <a:extLst>
                  <a:ext uri="{FF2B5EF4-FFF2-40B4-BE49-F238E27FC236}">
                    <a16:creationId xmlns:a16="http://schemas.microsoft.com/office/drawing/2014/main" id="{717A7ABB-7C9B-68D5-FF41-CCC559DBD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3676"/>
                <a:ext cx="131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70">
                <a:extLst>
                  <a:ext uri="{FF2B5EF4-FFF2-40B4-BE49-F238E27FC236}">
                    <a16:creationId xmlns:a16="http://schemas.microsoft.com/office/drawing/2014/main" id="{35A2EFC3-E384-6553-B772-0553573AA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386"/>
                <a:ext cx="2" cy="1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71">
                <a:extLst>
                  <a:ext uri="{FF2B5EF4-FFF2-40B4-BE49-F238E27FC236}">
                    <a16:creationId xmlns:a16="http://schemas.microsoft.com/office/drawing/2014/main" id="{97627EFE-D1BC-E758-FA8D-1C2067F18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5" y="3392"/>
                <a:ext cx="1" cy="1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72">
                <a:extLst>
                  <a:ext uri="{FF2B5EF4-FFF2-40B4-BE49-F238E27FC236}">
                    <a16:creationId xmlns:a16="http://schemas.microsoft.com/office/drawing/2014/main" id="{4F55D0FD-2535-DB7C-776F-27B15C437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2" y="3392"/>
                <a:ext cx="2" cy="1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73">
                <a:extLst>
                  <a:ext uri="{FF2B5EF4-FFF2-40B4-BE49-F238E27FC236}">
                    <a16:creationId xmlns:a16="http://schemas.microsoft.com/office/drawing/2014/main" id="{DBBD1825-6910-557A-D421-E48FE5F6F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" y="3392"/>
                <a:ext cx="1" cy="13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3" name="Line 74">
            <a:extLst>
              <a:ext uri="{FF2B5EF4-FFF2-40B4-BE49-F238E27FC236}">
                <a16:creationId xmlns:a16="http://schemas.microsoft.com/office/drawing/2014/main" id="{F082D36F-DCDE-D035-CB97-5AB7C80AA7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19650"/>
            <a:ext cx="1092200" cy="81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Box 75">
            <a:extLst>
              <a:ext uri="{FF2B5EF4-FFF2-40B4-BE49-F238E27FC236}">
                <a16:creationId xmlns:a16="http://schemas.microsoft.com/office/drawing/2014/main" id="{270CDBCB-B455-EEFE-4EAC-931FDE34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90750"/>
            <a:ext cx="894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Assume MTU for Ethernet= 1500 bytes FDDI= 4500 bytes PPP = 532 bytes </a:t>
            </a:r>
          </a:p>
        </p:txBody>
      </p:sp>
      <p:sp>
        <p:nvSpPr>
          <p:cNvPr id="24585" name="TextBox 76">
            <a:extLst>
              <a:ext uri="{FF2B5EF4-FFF2-40B4-BE49-F238E27FC236}">
                <a16:creationId xmlns:a16="http://schemas.microsoft.com/office/drawing/2014/main" id="{21C59B7C-97E8-8721-9E8E-0F0E6ABE7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13500"/>
            <a:ext cx="8764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             1420 byte datagram = 1400 byte data  + 20 byte IP header</a:t>
            </a:r>
          </a:p>
        </p:txBody>
      </p:sp>
      <p:sp>
        <p:nvSpPr>
          <p:cNvPr id="24586" name="TextBox 77">
            <a:extLst>
              <a:ext uri="{FF2B5EF4-FFF2-40B4-BE49-F238E27FC236}">
                <a16:creationId xmlns:a16="http://schemas.microsoft.com/office/drawing/2014/main" id="{9A6F1495-B42A-60B2-0977-E958E2222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70488"/>
            <a:ext cx="25987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Offset = 512/8 = 64</a:t>
            </a:r>
          </a:p>
          <a:p>
            <a:r>
              <a:rPr lang="en-US" altLang="en-US" sz="2000"/>
              <a:t>Offset = 2*512/8 = 128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49911BD-6BC6-67ED-87E9-B5D479C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D1AD510-4031-49C0-BEC9-3D7EE7EA085F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54EF0A9-362F-DA62-C508-C1391F422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 altLang="en-US"/>
              <a:t>Datagram Forwarding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9304B35-138C-B01E-D43F-49C238EAF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87563"/>
            <a:ext cx="8164513" cy="4846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/>
              <a:t>Hosts and routers maintain </a:t>
            </a:r>
            <a:r>
              <a:rPr lang="en-US" altLang="en-US" sz="2200" b="1">
                <a:solidFill>
                  <a:srgbClr val="CC0000"/>
                </a:solidFill>
              </a:rPr>
              <a:t>forwarding</a:t>
            </a:r>
            <a:r>
              <a:rPr lang="en-US" altLang="en-US" sz="2200"/>
              <a:t> tables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Forwarding table maps network number to next hop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List of (network/host, next hop) pairs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Table often ends with </a:t>
            </a:r>
            <a:r>
              <a:rPr lang="en-US" altLang="en-US" sz="2200" b="1">
                <a:solidFill>
                  <a:srgbClr val="CC0000"/>
                </a:solidFill>
              </a:rPr>
              <a:t>default</a:t>
            </a:r>
            <a:r>
              <a:rPr lang="en-US" altLang="en-US" sz="2200"/>
              <a:t> router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Recall hierarchical routing notion of handing unknown addresses up to the next level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Very simple (and static) table on hosts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Complex (and dynamic) table on routers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Example (R2)</a:t>
            </a: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F429C671-C7BE-C054-8F72-6969066FC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38738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9455B714-A6F5-3415-0ECC-2BEB11A9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86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98FC5BF6-F805-780D-0F20-2BC7AD487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513873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459E755-A120-5442-377B-1F6D5F69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5219700"/>
            <a:ext cx="3802062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Network Number	  Next Hop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           1	                     R3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           2	                     R1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           3	               interface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              4	               interface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2B16F731-FE9E-9D73-B90A-34E0CC8D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FFAFD91-316C-42D0-A175-533E66A7C475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36AF4773-C86B-4A26-6279-E050EDDDE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649288"/>
            <a:ext cx="4991100" cy="722312"/>
          </a:xfrm>
        </p:spPr>
        <p:txBody>
          <a:bodyPr/>
          <a:lstStyle/>
          <a:p>
            <a:r>
              <a:rPr lang="en-US" altLang="en-US"/>
              <a:t>Datagram Forwarding</a:t>
            </a:r>
          </a:p>
        </p:txBody>
      </p:sp>
      <p:sp>
        <p:nvSpPr>
          <p:cNvPr id="26628" name="Rectangle 1027">
            <a:extLst>
              <a:ext uri="{FF2B5EF4-FFF2-40B4-BE49-F238E27FC236}">
                <a16:creationId xmlns:a16="http://schemas.microsoft.com/office/drawing/2014/main" id="{D8F3BA45-F935-EB5A-426D-7DE5D41D2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357688"/>
          </a:xfrm>
        </p:spPr>
        <p:txBody>
          <a:bodyPr/>
          <a:lstStyle/>
          <a:p>
            <a:r>
              <a:rPr lang="en-US" altLang="en-US" sz="2200"/>
              <a:t>Concatenation of networks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/>
              <a:t>Protocol stack</a:t>
            </a:r>
          </a:p>
        </p:txBody>
      </p:sp>
      <p:sp>
        <p:nvSpPr>
          <p:cNvPr id="26629" name="Cloud">
            <a:extLst>
              <a:ext uri="{FF2B5EF4-FFF2-40B4-BE49-F238E27FC236}">
                <a16:creationId xmlns:a16="http://schemas.microsoft.com/office/drawing/2014/main" id="{F91EC2BC-AC70-0480-24D1-7A68529E8DF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50850" y="2633663"/>
            <a:ext cx="1824038" cy="1123950"/>
          </a:xfrm>
          <a:custGeom>
            <a:avLst/>
            <a:gdLst>
              <a:gd name="T0" fmla="*/ 5658 w 21600"/>
              <a:gd name="T1" fmla="*/ 561975 h 21600"/>
              <a:gd name="T2" fmla="*/ 912019 w 21600"/>
              <a:gd name="T3" fmla="*/ 1122753 h 21600"/>
              <a:gd name="T4" fmla="*/ 1822518 w 21600"/>
              <a:gd name="T5" fmla="*/ 561975 h 21600"/>
              <a:gd name="T6" fmla="*/ 912019 w 21600"/>
              <a:gd name="T7" fmla="*/ 64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 Network 2</a:t>
            </a:r>
          </a:p>
          <a:p>
            <a:pPr algn="ctr"/>
            <a:r>
              <a:rPr lang="en-US" altLang="en-US"/>
              <a:t>Ethernet</a:t>
            </a:r>
          </a:p>
        </p:txBody>
      </p:sp>
      <p:sp>
        <p:nvSpPr>
          <p:cNvPr id="26630" name="Cloud">
            <a:extLst>
              <a:ext uri="{FF2B5EF4-FFF2-40B4-BE49-F238E27FC236}">
                <a16:creationId xmlns:a16="http://schemas.microsoft.com/office/drawing/2014/main" id="{B9812FF0-551D-D7A0-3F52-7B8C9EBA277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259263" y="2633663"/>
            <a:ext cx="1824037" cy="1123950"/>
          </a:xfrm>
          <a:custGeom>
            <a:avLst/>
            <a:gdLst>
              <a:gd name="T0" fmla="*/ 5658 w 21600"/>
              <a:gd name="T1" fmla="*/ 561975 h 21600"/>
              <a:gd name="T2" fmla="*/ 912019 w 21600"/>
              <a:gd name="T3" fmla="*/ 1122753 h 21600"/>
              <a:gd name="T4" fmla="*/ 1822517 w 21600"/>
              <a:gd name="T5" fmla="*/ 561975 h 21600"/>
              <a:gd name="T6" fmla="*/ 912019 w 21600"/>
              <a:gd name="T7" fmla="*/ 64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 Network 3</a:t>
            </a:r>
          </a:p>
          <a:p>
            <a:pPr algn="ctr"/>
            <a:r>
              <a:rPr lang="en-US" altLang="en-US"/>
              <a:t>FDDI</a:t>
            </a:r>
          </a:p>
        </p:txBody>
      </p:sp>
      <p:sp>
        <p:nvSpPr>
          <p:cNvPr id="26631" name="Cloud">
            <a:extLst>
              <a:ext uri="{FF2B5EF4-FFF2-40B4-BE49-F238E27FC236}">
                <a16:creationId xmlns:a16="http://schemas.microsoft.com/office/drawing/2014/main" id="{6B367FA9-B7CD-6005-DE9F-D17729C242C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888163" y="2633663"/>
            <a:ext cx="1824037" cy="1123950"/>
          </a:xfrm>
          <a:custGeom>
            <a:avLst/>
            <a:gdLst>
              <a:gd name="T0" fmla="*/ 5658 w 21600"/>
              <a:gd name="T1" fmla="*/ 561975 h 21600"/>
              <a:gd name="T2" fmla="*/ 912019 w 21600"/>
              <a:gd name="T3" fmla="*/ 1122753 h 21600"/>
              <a:gd name="T4" fmla="*/ 1822517 w 21600"/>
              <a:gd name="T5" fmla="*/ 561975 h 21600"/>
              <a:gd name="T6" fmla="*/ 912019 w 21600"/>
              <a:gd name="T7" fmla="*/ 642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 Network 1</a:t>
            </a:r>
          </a:p>
          <a:p>
            <a:pPr algn="ctr"/>
            <a:r>
              <a:rPr lang="en-US" altLang="en-US"/>
              <a:t>Ethernet</a:t>
            </a:r>
          </a:p>
        </p:txBody>
      </p:sp>
      <p:sp>
        <p:nvSpPr>
          <p:cNvPr id="26632" name="Text Box 1035">
            <a:extLst>
              <a:ext uri="{FF2B5EF4-FFF2-40B4-BE49-F238E27FC236}">
                <a16:creationId xmlns:a16="http://schemas.microsoft.com/office/drawing/2014/main" id="{FDA73B2C-9712-6FD2-D8DD-32815A0A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2735263"/>
            <a:ext cx="420688" cy="336550"/>
          </a:xfrm>
          <a:prstGeom prst="rect">
            <a:avLst/>
          </a:prstGeom>
          <a:solidFill>
            <a:srgbClr val="00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  <a:contourClr>
              <a:srgbClr val="00FF99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R1</a:t>
            </a:r>
          </a:p>
        </p:txBody>
      </p:sp>
      <p:sp>
        <p:nvSpPr>
          <p:cNvPr id="26633" name="Text Box 1036">
            <a:extLst>
              <a:ext uri="{FF2B5EF4-FFF2-40B4-BE49-F238E27FC236}">
                <a16:creationId xmlns:a16="http://schemas.microsoft.com/office/drawing/2014/main" id="{8EAA97F0-A548-1769-4609-C80E85035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3497263"/>
            <a:ext cx="420687" cy="336550"/>
          </a:xfrm>
          <a:prstGeom prst="rect">
            <a:avLst/>
          </a:prstGeom>
          <a:solidFill>
            <a:srgbClr val="00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  <a:contourClr>
              <a:srgbClr val="00FF99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R2</a:t>
            </a:r>
          </a:p>
        </p:txBody>
      </p:sp>
      <p:sp>
        <p:nvSpPr>
          <p:cNvPr id="26634" name="Text Box 1037">
            <a:extLst>
              <a:ext uri="{FF2B5EF4-FFF2-40B4-BE49-F238E27FC236}">
                <a16:creationId xmlns:a16="http://schemas.microsoft.com/office/drawing/2014/main" id="{FBDD5DFA-FD65-4D2A-6AC2-6C31215A3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2527300"/>
            <a:ext cx="420688" cy="336550"/>
          </a:xfrm>
          <a:prstGeom prst="rect">
            <a:avLst/>
          </a:prstGeom>
          <a:solidFill>
            <a:srgbClr val="00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  <a:contourClr>
              <a:srgbClr val="00FF99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R3</a:t>
            </a:r>
          </a:p>
        </p:txBody>
      </p:sp>
      <p:sp>
        <p:nvSpPr>
          <p:cNvPr id="26635" name="Text Box 1038">
            <a:extLst>
              <a:ext uri="{FF2B5EF4-FFF2-40B4-BE49-F238E27FC236}">
                <a16:creationId xmlns:a16="http://schemas.microsoft.com/office/drawing/2014/main" id="{4DE12C12-7D6F-4B36-F953-65D7151C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3" y="3822700"/>
            <a:ext cx="431800" cy="33655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H8</a:t>
            </a:r>
          </a:p>
        </p:txBody>
      </p:sp>
      <p:sp>
        <p:nvSpPr>
          <p:cNvPr id="26636" name="Text Box 1039">
            <a:extLst>
              <a:ext uri="{FF2B5EF4-FFF2-40B4-BE49-F238E27FC236}">
                <a16:creationId xmlns:a16="http://schemas.microsoft.com/office/drawing/2014/main" id="{7EE21752-6D0A-302F-C634-F46CCF0AA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900488"/>
            <a:ext cx="431800" cy="33655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H2</a:t>
            </a:r>
          </a:p>
        </p:txBody>
      </p:sp>
      <p:sp>
        <p:nvSpPr>
          <p:cNvPr id="26637" name="Text Box 1040">
            <a:extLst>
              <a:ext uri="{FF2B5EF4-FFF2-40B4-BE49-F238E27FC236}">
                <a16:creationId xmlns:a16="http://schemas.microsoft.com/office/drawing/2014/main" id="{6154D68D-C368-062E-5617-3A4FADB2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898900"/>
            <a:ext cx="431800" cy="33655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H3</a:t>
            </a:r>
          </a:p>
        </p:txBody>
      </p:sp>
      <p:sp>
        <p:nvSpPr>
          <p:cNvPr id="26638" name="Text Box 1041">
            <a:extLst>
              <a:ext uri="{FF2B5EF4-FFF2-40B4-BE49-F238E27FC236}">
                <a16:creationId xmlns:a16="http://schemas.microsoft.com/office/drawing/2014/main" id="{F5584C10-4781-FFC4-CA69-0E87472C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465388"/>
            <a:ext cx="431800" cy="33655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H1</a:t>
            </a:r>
          </a:p>
        </p:txBody>
      </p:sp>
      <p:sp>
        <p:nvSpPr>
          <p:cNvPr id="26639" name="Text Box 1042">
            <a:extLst>
              <a:ext uri="{FF2B5EF4-FFF2-40B4-BE49-F238E27FC236}">
                <a16:creationId xmlns:a16="http://schemas.microsoft.com/office/drawing/2014/main" id="{E68D8E7C-B3BB-1C3C-A77E-87CA4C80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3995738"/>
            <a:ext cx="431800" cy="336550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  <a:contourClr>
              <a:srgbClr val="66FFFF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H4</a:t>
            </a:r>
          </a:p>
        </p:txBody>
      </p:sp>
      <p:sp>
        <p:nvSpPr>
          <p:cNvPr id="26640" name="Text Box 1043">
            <a:extLst>
              <a:ext uri="{FF2B5EF4-FFF2-40B4-BE49-F238E27FC236}">
                <a16:creationId xmlns:a16="http://schemas.microsoft.com/office/drawing/2014/main" id="{35A9D86C-71F3-D64A-871B-9BB4D3AC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3633788"/>
            <a:ext cx="431800" cy="336550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  <a:contourClr>
              <a:srgbClr val="66FFFF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H5</a:t>
            </a:r>
          </a:p>
        </p:txBody>
      </p:sp>
      <p:sp>
        <p:nvSpPr>
          <p:cNvPr id="26641" name="Text Box 1044">
            <a:extLst>
              <a:ext uri="{FF2B5EF4-FFF2-40B4-BE49-F238E27FC236}">
                <a16:creationId xmlns:a16="http://schemas.microsoft.com/office/drawing/2014/main" id="{2396D145-78AD-8CE2-875D-BF0117A8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2116138"/>
            <a:ext cx="431800" cy="336550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  <a:contourClr>
              <a:srgbClr val="66FFFF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H6</a:t>
            </a:r>
          </a:p>
        </p:txBody>
      </p:sp>
      <p:sp>
        <p:nvSpPr>
          <p:cNvPr id="26642" name="Text Box 1045">
            <a:extLst>
              <a:ext uri="{FF2B5EF4-FFF2-40B4-BE49-F238E27FC236}">
                <a16:creationId xmlns:a16="http://schemas.microsoft.com/office/drawing/2014/main" id="{6E73C7AA-4463-B7E7-515B-5CA2E1D8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185988"/>
            <a:ext cx="431800" cy="33655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H7</a:t>
            </a:r>
          </a:p>
        </p:txBody>
      </p:sp>
      <p:sp>
        <p:nvSpPr>
          <p:cNvPr id="26643" name="Line 1048">
            <a:extLst>
              <a:ext uri="{FF2B5EF4-FFF2-40B4-BE49-F238E27FC236}">
                <a16:creationId xmlns:a16="http://schemas.microsoft.com/office/drawing/2014/main" id="{7B5DAF3C-2F55-7B27-DD9B-2F36C63406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725" y="3582988"/>
            <a:ext cx="204788" cy="2238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1049">
            <a:extLst>
              <a:ext uri="{FF2B5EF4-FFF2-40B4-BE49-F238E27FC236}">
                <a16:creationId xmlns:a16="http://schemas.microsoft.com/office/drawing/2014/main" id="{C7F57A7E-C6AA-6579-670A-B4628225D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975" y="3582988"/>
            <a:ext cx="19050" cy="241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1050">
            <a:extLst>
              <a:ext uri="{FF2B5EF4-FFF2-40B4-BE49-F238E27FC236}">
                <a16:creationId xmlns:a16="http://schemas.microsoft.com/office/drawing/2014/main" id="{18C189C2-6D2F-B4D9-CEBA-F65D53AAD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557463"/>
            <a:ext cx="19050" cy="241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1051">
            <a:extLst>
              <a:ext uri="{FF2B5EF4-FFF2-40B4-BE49-F238E27FC236}">
                <a16:creationId xmlns:a16="http://schemas.microsoft.com/office/drawing/2014/main" id="{63009280-C18A-703B-A124-10C990F9B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2500" y="2905125"/>
            <a:ext cx="222250" cy="746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1052">
            <a:extLst>
              <a:ext uri="{FF2B5EF4-FFF2-40B4-BE49-F238E27FC236}">
                <a16:creationId xmlns:a16="http://schemas.microsoft.com/office/drawing/2014/main" id="{822DE286-90ED-F068-DAE7-D50E19BC9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525" y="2835275"/>
            <a:ext cx="688975" cy="747713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Text Box 1053">
            <a:extLst>
              <a:ext uri="{FF2B5EF4-FFF2-40B4-BE49-F238E27FC236}">
                <a16:creationId xmlns:a16="http://schemas.microsoft.com/office/drawing/2014/main" id="{76D5CB16-6636-D079-905C-6F7F6C6A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800350"/>
            <a:ext cx="1057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Network 4</a:t>
            </a:r>
          </a:p>
        </p:txBody>
      </p:sp>
      <p:sp>
        <p:nvSpPr>
          <p:cNvPr id="26649" name="Text Box 1054">
            <a:extLst>
              <a:ext uri="{FF2B5EF4-FFF2-40B4-BE49-F238E27FC236}">
                <a16:creationId xmlns:a16="http://schemas.microsoft.com/office/drawing/2014/main" id="{3195936F-4026-4A80-0DDB-9F0030F9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251200"/>
            <a:ext cx="6143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600"/>
              <a:t>Point</a:t>
            </a:r>
          </a:p>
          <a:p>
            <a:pPr algn="ctr"/>
            <a:r>
              <a:rPr lang="en-US" altLang="en-US" sz="1600"/>
              <a:t>-to-</a:t>
            </a:r>
          </a:p>
          <a:p>
            <a:pPr algn="ctr"/>
            <a:r>
              <a:rPr lang="en-US" altLang="en-US" sz="1600"/>
              <a:t>point</a:t>
            </a:r>
          </a:p>
        </p:txBody>
      </p:sp>
      <p:sp>
        <p:nvSpPr>
          <p:cNvPr id="26650" name="Line 1055">
            <a:extLst>
              <a:ext uri="{FF2B5EF4-FFF2-40B4-BE49-F238E27FC236}">
                <a16:creationId xmlns:a16="http://schemas.microsoft.com/office/drawing/2014/main" id="{58F100F1-3EE7-60AD-4810-AF2E1688A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3452813"/>
            <a:ext cx="223838" cy="149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1056">
            <a:extLst>
              <a:ext uri="{FF2B5EF4-FFF2-40B4-BE49-F238E27FC236}">
                <a16:creationId xmlns:a16="http://schemas.microsoft.com/office/drawing/2014/main" id="{2DA369A6-E6E4-060C-C1C4-61054FDBC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2813" y="3675063"/>
            <a:ext cx="92075" cy="2238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1057">
            <a:extLst>
              <a:ext uri="{FF2B5EF4-FFF2-40B4-BE49-F238E27FC236}">
                <a16:creationId xmlns:a16="http://schemas.microsoft.com/office/drawing/2014/main" id="{62F00BF1-EDFB-127D-50D4-EF1E23530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8588" y="2443163"/>
            <a:ext cx="92075" cy="279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1058">
            <a:extLst>
              <a:ext uri="{FF2B5EF4-FFF2-40B4-BE49-F238E27FC236}">
                <a16:creationId xmlns:a16="http://schemas.microsoft.com/office/drawing/2014/main" id="{43725041-3ECA-3747-C958-9AA154326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376613"/>
            <a:ext cx="336550" cy="187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1059">
            <a:extLst>
              <a:ext uri="{FF2B5EF4-FFF2-40B4-BE49-F238E27FC236}">
                <a16:creationId xmlns:a16="http://schemas.microsoft.com/office/drawing/2014/main" id="{B484F2B8-7581-A98D-966C-15EB68FFD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8375" y="2705100"/>
            <a:ext cx="241300" cy="24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1060">
            <a:extLst>
              <a:ext uri="{FF2B5EF4-FFF2-40B4-BE49-F238E27FC236}">
                <a16:creationId xmlns:a16="http://schemas.microsoft.com/office/drawing/2014/main" id="{E939FF55-7163-9A7B-55C1-EC778C5EB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2647950"/>
            <a:ext cx="31750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1061">
            <a:extLst>
              <a:ext uri="{FF2B5EF4-FFF2-40B4-BE49-F238E27FC236}">
                <a16:creationId xmlns:a16="http://schemas.microsoft.com/office/drawing/2014/main" id="{8C37E0F3-6DF4-24DA-3772-2C8A17546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2519363"/>
            <a:ext cx="55563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1062">
            <a:extLst>
              <a:ext uri="{FF2B5EF4-FFF2-40B4-BE49-F238E27FC236}">
                <a16:creationId xmlns:a16="http://schemas.microsoft.com/office/drawing/2014/main" id="{7641FF48-1D44-5D30-0D1B-454D5DB66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3584575"/>
            <a:ext cx="298450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Rectangle 1065">
            <a:extLst>
              <a:ext uri="{FF2B5EF4-FFF2-40B4-BE49-F238E27FC236}">
                <a16:creationId xmlns:a16="http://schemas.microsoft.com/office/drawing/2014/main" id="{629B3D1B-D346-7D9B-41EC-76493DFD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5249863"/>
            <a:ext cx="193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R1</a:t>
            </a:r>
            <a:endParaRPr lang="en-US" altLang="en-US" sz="1200"/>
          </a:p>
        </p:txBody>
      </p:sp>
      <p:sp>
        <p:nvSpPr>
          <p:cNvPr id="26659" name="Freeform 1070">
            <a:extLst>
              <a:ext uri="{FF2B5EF4-FFF2-40B4-BE49-F238E27FC236}">
                <a16:creationId xmlns:a16="http://schemas.microsoft.com/office/drawing/2014/main" id="{A41B37B9-C142-D4D7-21CF-DDA8374FE92B}"/>
              </a:ext>
            </a:extLst>
          </p:cNvPr>
          <p:cNvSpPr>
            <a:spLocks/>
          </p:cNvSpPr>
          <p:nvPr/>
        </p:nvSpPr>
        <p:spPr bwMode="auto">
          <a:xfrm>
            <a:off x="2132013" y="59150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rgbClr val="FFCC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Freeform 1071">
            <a:extLst>
              <a:ext uri="{FF2B5EF4-FFF2-40B4-BE49-F238E27FC236}">
                <a16:creationId xmlns:a16="http://schemas.microsoft.com/office/drawing/2014/main" id="{F28D3FE7-9D96-696B-EE79-920C22388FCB}"/>
              </a:ext>
            </a:extLst>
          </p:cNvPr>
          <p:cNvSpPr>
            <a:spLocks/>
          </p:cNvSpPr>
          <p:nvPr/>
        </p:nvSpPr>
        <p:spPr bwMode="auto">
          <a:xfrm>
            <a:off x="2427288" y="5526088"/>
            <a:ext cx="444500" cy="215900"/>
          </a:xfrm>
          <a:custGeom>
            <a:avLst/>
            <a:gdLst>
              <a:gd name="T0" fmla="*/ 2147483646 w 382"/>
              <a:gd name="T1" fmla="*/ 2147483646 h 246"/>
              <a:gd name="T2" fmla="*/ 2147483646 w 382"/>
              <a:gd name="T3" fmla="*/ 0 h 246"/>
              <a:gd name="T4" fmla="*/ 0 w 382"/>
              <a:gd name="T5" fmla="*/ 0 h 246"/>
              <a:gd name="T6" fmla="*/ 0 w 382"/>
              <a:gd name="T7" fmla="*/ 2147483646 h 246"/>
              <a:gd name="T8" fmla="*/ 2147483646 w 382"/>
              <a:gd name="T9" fmla="*/ 2147483646 h 246"/>
              <a:gd name="T10" fmla="*/ 2147483646 w 382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2"/>
              <a:gd name="T19" fmla="*/ 0 h 246"/>
              <a:gd name="T20" fmla="*/ 382 w 382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Freeform 1074">
            <a:extLst>
              <a:ext uri="{FF2B5EF4-FFF2-40B4-BE49-F238E27FC236}">
                <a16:creationId xmlns:a16="http://schemas.microsoft.com/office/drawing/2014/main" id="{0B6D8F76-933D-3373-C1F8-69149D29EBAE}"/>
              </a:ext>
            </a:extLst>
          </p:cNvPr>
          <p:cNvSpPr>
            <a:spLocks/>
          </p:cNvSpPr>
          <p:nvPr/>
        </p:nvSpPr>
        <p:spPr bwMode="auto">
          <a:xfrm>
            <a:off x="2752725" y="59150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rgbClr val="00FF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1079">
            <a:extLst>
              <a:ext uri="{FF2B5EF4-FFF2-40B4-BE49-F238E27FC236}">
                <a16:creationId xmlns:a16="http://schemas.microsoft.com/office/drawing/2014/main" id="{6C6C18BE-875A-EFA7-284C-CE46AFF6A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7913" y="5741988"/>
            <a:ext cx="184150" cy="16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Line 1080">
            <a:extLst>
              <a:ext uri="{FF2B5EF4-FFF2-40B4-BE49-F238E27FC236}">
                <a16:creationId xmlns:a16="http://schemas.microsoft.com/office/drawing/2014/main" id="{182A4901-E62B-4FE2-8E42-6698233A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5741988"/>
            <a:ext cx="203200" cy="16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Freeform 1120">
            <a:extLst>
              <a:ext uri="{FF2B5EF4-FFF2-40B4-BE49-F238E27FC236}">
                <a16:creationId xmlns:a16="http://schemas.microsoft.com/office/drawing/2014/main" id="{2166A955-CF2C-798C-F7A6-FC97C8F7F479}"/>
              </a:ext>
            </a:extLst>
          </p:cNvPr>
          <p:cNvSpPr>
            <a:spLocks/>
          </p:cNvSpPr>
          <p:nvPr/>
        </p:nvSpPr>
        <p:spPr bwMode="auto">
          <a:xfrm>
            <a:off x="768350" y="5538788"/>
            <a:ext cx="444500" cy="217487"/>
          </a:xfrm>
          <a:custGeom>
            <a:avLst/>
            <a:gdLst>
              <a:gd name="T0" fmla="*/ 2147483646 w 381"/>
              <a:gd name="T1" fmla="*/ 2147483646 h 246"/>
              <a:gd name="T2" fmla="*/ 2147483646 w 381"/>
              <a:gd name="T3" fmla="*/ 0 h 246"/>
              <a:gd name="T4" fmla="*/ 0 w 381"/>
              <a:gd name="T5" fmla="*/ 0 h 246"/>
              <a:gd name="T6" fmla="*/ 0 w 381"/>
              <a:gd name="T7" fmla="*/ 2147483646 h 246"/>
              <a:gd name="T8" fmla="*/ 2147483646 w 381"/>
              <a:gd name="T9" fmla="*/ 2147483646 h 246"/>
              <a:gd name="T10" fmla="*/ 2147483646 w 381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6"/>
              <a:gd name="T20" fmla="*/ 381 w 381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6">
                <a:moveTo>
                  <a:pt x="381" y="242"/>
                </a:moveTo>
                <a:lnTo>
                  <a:pt x="381" y="0"/>
                </a:lnTo>
                <a:lnTo>
                  <a:pt x="0" y="0"/>
                </a:lnTo>
                <a:lnTo>
                  <a:pt x="0" y="246"/>
                </a:lnTo>
                <a:lnTo>
                  <a:pt x="381" y="246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Freeform 1122">
            <a:extLst>
              <a:ext uri="{FF2B5EF4-FFF2-40B4-BE49-F238E27FC236}">
                <a16:creationId xmlns:a16="http://schemas.microsoft.com/office/drawing/2014/main" id="{CFF40913-1D66-F29D-5512-9666E6AD5E41}"/>
              </a:ext>
            </a:extLst>
          </p:cNvPr>
          <p:cNvSpPr>
            <a:spLocks/>
          </p:cNvSpPr>
          <p:nvPr/>
        </p:nvSpPr>
        <p:spPr bwMode="auto">
          <a:xfrm>
            <a:off x="768350" y="5915025"/>
            <a:ext cx="444500" cy="217488"/>
          </a:xfrm>
          <a:custGeom>
            <a:avLst/>
            <a:gdLst>
              <a:gd name="T0" fmla="*/ 2147483646 w 381"/>
              <a:gd name="T1" fmla="*/ 2147483646 h 245"/>
              <a:gd name="T2" fmla="*/ 2147483646 w 381"/>
              <a:gd name="T3" fmla="*/ 0 h 245"/>
              <a:gd name="T4" fmla="*/ 0 w 381"/>
              <a:gd name="T5" fmla="*/ 0 h 245"/>
              <a:gd name="T6" fmla="*/ 0 w 381"/>
              <a:gd name="T7" fmla="*/ 2147483646 h 245"/>
              <a:gd name="T8" fmla="*/ 2147483646 w 381"/>
              <a:gd name="T9" fmla="*/ 2147483646 h 245"/>
              <a:gd name="T10" fmla="*/ 2147483646 w 381"/>
              <a:gd name="T11" fmla="*/ 2147483646 h 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5"/>
              <a:gd name="T20" fmla="*/ 381 w 381"/>
              <a:gd name="T21" fmla="*/ 245 h 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5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5"/>
                </a:lnTo>
                <a:lnTo>
                  <a:pt x="381" y="245"/>
                </a:lnTo>
              </a:path>
            </a:pathLst>
          </a:custGeom>
          <a:solidFill>
            <a:srgbClr val="FFCC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Freeform 1124">
            <a:extLst>
              <a:ext uri="{FF2B5EF4-FFF2-40B4-BE49-F238E27FC236}">
                <a16:creationId xmlns:a16="http://schemas.microsoft.com/office/drawing/2014/main" id="{663F80A3-14DC-DA8C-5450-2AB0679FBBE5}"/>
              </a:ext>
            </a:extLst>
          </p:cNvPr>
          <p:cNvSpPr>
            <a:spLocks/>
          </p:cNvSpPr>
          <p:nvPr/>
        </p:nvSpPr>
        <p:spPr bwMode="auto">
          <a:xfrm>
            <a:off x="768350" y="51657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rgbClr val="66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Rectangle 1125">
            <a:extLst>
              <a:ext uri="{FF2B5EF4-FFF2-40B4-BE49-F238E27FC236}">
                <a16:creationId xmlns:a16="http://schemas.microsoft.com/office/drawing/2014/main" id="{4420DC0F-E836-EC12-83A0-F0FAD14D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4949825"/>
            <a:ext cx="193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H1</a:t>
            </a:r>
            <a:endParaRPr lang="en-US" altLang="en-US" sz="1200"/>
          </a:p>
        </p:txBody>
      </p:sp>
      <p:sp>
        <p:nvSpPr>
          <p:cNvPr id="26668" name="Rectangle 1123">
            <a:extLst>
              <a:ext uri="{FF2B5EF4-FFF2-40B4-BE49-F238E27FC236}">
                <a16:creationId xmlns:a16="http://schemas.microsoft.com/office/drawing/2014/main" id="{D6327E23-0DD5-46A2-9569-6355A4C34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5202238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 sz="1200"/>
          </a:p>
        </p:txBody>
      </p:sp>
      <p:sp>
        <p:nvSpPr>
          <p:cNvPr id="26669" name="Rectangle 1119">
            <a:extLst>
              <a:ext uri="{FF2B5EF4-FFF2-40B4-BE49-F238E27FC236}">
                <a16:creationId xmlns:a16="http://schemas.microsoft.com/office/drawing/2014/main" id="{36DF18B1-1D21-C83A-D078-7CF03397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557530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 sz="1200"/>
          </a:p>
        </p:txBody>
      </p:sp>
      <p:sp>
        <p:nvSpPr>
          <p:cNvPr id="26670" name="Rectangle 1121">
            <a:extLst>
              <a:ext uri="{FF2B5EF4-FFF2-40B4-BE49-F238E27FC236}">
                <a16:creationId xmlns:a16="http://schemas.microsoft.com/office/drawing/2014/main" id="{2F91B84B-C5F3-AF87-E04C-6D66DD56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5954713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ETH</a:t>
            </a:r>
            <a:endParaRPr lang="en-US" altLang="en-US" sz="1200"/>
          </a:p>
        </p:txBody>
      </p:sp>
      <p:sp>
        <p:nvSpPr>
          <p:cNvPr id="26671" name="Rectangle 1067">
            <a:extLst>
              <a:ext uri="{FF2B5EF4-FFF2-40B4-BE49-F238E27FC236}">
                <a16:creationId xmlns:a16="http://schemas.microsoft.com/office/drawing/2014/main" id="{C6D4C8F0-2561-6F7C-C4AA-8E53D6C8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954713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ETH</a:t>
            </a:r>
            <a:endParaRPr lang="en-US" altLang="en-US" sz="1200"/>
          </a:p>
        </p:txBody>
      </p:sp>
      <p:sp>
        <p:nvSpPr>
          <p:cNvPr id="26672" name="Rectangle 1068">
            <a:extLst>
              <a:ext uri="{FF2B5EF4-FFF2-40B4-BE49-F238E27FC236}">
                <a16:creationId xmlns:a16="http://schemas.microsoft.com/office/drawing/2014/main" id="{AA984E4A-40D5-E4F2-5C09-D0C803FF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59515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PPP</a:t>
            </a:r>
          </a:p>
        </p:txBody>
      </p:sp>
      <p:sp>
        <p:nvSpPr>
          <p:cNvPr id="26673" name="Rectangle 1069">
            <a:extLst>
              <a:ext uri="{FF2B5EF4-FFF2-40B4-BE49-F238E27FC236}">
                <a16:creationId xmlns:a16="http://schemas.microsoft.com/office/drawing/2014/main" id="{BE5E549E-20D3-4945-A43C-BF09182D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556260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 sz="1200"/>
          </a:p>
        </p:txBody>
      </p:sp>
      <p:sp>
        <p:nvSpPr>
          <p:cNvPr id="26674" name="Rectangle 1129">
            <a:extLst>
              <a:ext uri="{FF2B5EF4-FFF2-40B4-BE49-F238E27FC236}">
                <a16:creationId xmlns:a16="http://schemas.microsoft.com/office/drawing/2014/main" id="{BB462E31-3375-C53A-15CA-8AA62852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5249863"/>
            <a:ext cx="193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  <a:endParaRPr lang="en-US" altLang="en-US" sz="1200"/>
          </a:p>
        </p:txBody>
      </p:sp>
      <p:sp>
        <p:nvSpPr>
          <p:cNvPr id="26675" name="Freeform 1130">
            <a:extLst>
              <a:ext uri="{FF2B5EF4-FFF2-40B4-BE49-F238E27FC236}">
                <a16:creationId xmlns:a16="http://schemas.microsoft.com/office/drawing/2014/main" id="{D03B9E67-2BBF-2A86-8DC4-AA6F9E2021D4}"/>
              </a:ext>
            </a:extLst>
          </p:cNvPr>
          <p:cNvSpPr>
            <a:spLocks/>
          </p:cNvSpPr>
          <p:nvPr/>
        </p:nvSpPr>
        <p:spPr bwMode="auto">
          <a:xfrm>
            <a:off x="3998913" y="59150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rgbClr val="00FF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Freeform 1132">
            <a:extLst>
              <a:ext uri="{FF2B5EF4-FFF2-40B4-BE49-F238E27FC236}">
                <a16:creationId xmlns:a16="http://schemas.microsoft.com/office/drawing/2014/main" id="{5B436EB5-B80A-05E2-206A-E6A1E4C60D18}"/>
              </a:ext>
            </a:extLst>
          </p:cNvPr>
          <p:cNvSpPr>
            <a:spLocks/>
          </p:cNvSpPr>
          <p:nvPr/>
        </p:nvSpPr>
        <p:spPr bwMode="auto">
          <a:xfrm>
            <a:off x="4619625" y="59150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Line 1133">
            <a:extLst>
              <a:ext uri="{FF2B5EF4-FFF2-40B4-BE49-F238E27FC236}">
                <a16:creationId xmlns:a16="http://schemas.microsoft.com/office/drawing/2014/main" id="{C3446B12-E1C8-D043-3A27-430306EEE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4813" y="5741988"/>
            <a:ext cx="184150" cy="16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8" name="Line 1134">
            <a:extLst>
              <a:ext uri="{FF2B5EF4-FFF2-40B4-BE49-F238E27FC236}">
                <a16:creationId xmlns:a16="http://schemas.microsoft.com/office/drawing/2014/main" id="{B2B63B9B-C3F7-A293-2C83-A9C998585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088" y="5741988"/>
            <a:ext cx="203200" cy="16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Rectangle 1135">
            <a:extLst>
              <a:ext uri="{FF2B5EF4-FFF2-40B4-BE49-F238E27FC236}">
                <a16:creationId xmlns:a16="http://schemas.microsoft.com/office/drawing/2014/main" id="{77D4D6B5-2650-F329-0DA5-057E1868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9547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PPP</a:t>
            </a:r>
          </a:p>
        </p:txBody>
      </p:sp>
      <p:sp>
        <p:nvSpPr>
          <p:cNvPr id="26680" name="Rectangle 1136">
            <a:extLst>
              <a:ext uri="{FF2B5EF4-FFF2-40B4-BE49-F238E27FC236}">
                <a16:creationId xmlns:a16="http://schemas.microsoft.com/office/drawing/2014/main" id="{5C8FEF96-A950-1A57-CAFF-DD74655C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5951538"/>
            <a:ext cx="3540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FDDI</a:t>
            </a:r>
          </a:p>
        </p:txBody>
      </p:sp>
      <p:sp>
        <p:nvSpPr>
          <p:cNvPr id="26681" name="Rectangle 1137">
            <a:extLst>
              <a:ext uri="{FF2B5EF4-FFF2-40B4-BE49-F238E27FC236}">
                <a16:creationId xmlns:a16="http://schemas.microsoft.com/office/drawing/2014/main" id="{F5C8ECC5-36D9-A2A4-E2F9-5323A6CC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5562600"/>
            <a:ext cx="146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IP</a:t>
            </a:r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6682" name="Rectangle 1139">
            <a:extLst>
              <a:ext uri="{FF2B5EF4-FFF2-40B4-BE49-F238E27FC236}">
                <a16:creationId xmlns:a16="http://schemas.microsoft.com/office/drawing/2014/main" id="{3A87A4FA-95DA-D965-55B8-392CA246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249863"/>
            <a:ext cx="193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R3</a:t>
            </a:r>
            <a:endParaRPr lang="en-US" altLang="en-US" sz="1200"/>
          </a:p>
        </p:txBody>
      </p:sp>
      <p:sp>
        <p:nvSpPr>
          <p:cNvPr id="26683" name="Freeform 1140">
            <a:extLst>
              <a:ext uri="{FF2B5EF4-FFF2-40B4-BE49-F238E27FC236}">
                <a16:creationId xmlns:a16="http://schemas.microsoft.com/office/drawing/2014/main" id="{3CB23AF7-8FB1-AF71-0C22-DF5268BE2611}"/>
              </a:ext>
            </a:extLst>
          </p:cNvPr>
          <p:cNvSpPr>
            <a:spLocks/>
          </p:cNvSpPr>
          <p:nvPr/>
        </p:nvSpPr>
        <p:spPr bwMode="auto">
          <a:xfrm>
            <a:off x="5846763" y="59150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Freeform 1141">
            <a:extLst>
              <a:ext uri="{FF2B5EF4-FFF2-40B4-BE49-F238E27FC236}">
                <a16:creationId xmlns:a16="http://schemas.microsoft.com/office/drawing/2014/main" id="{8F1A3EBF-D4E2-F2DD-C0F9-04756AB42F89}"/>
              </a:ext>
            </a:extLst>
          </p:cNvPr>
          <p:cNvSpPr>
            <a:spLocks/>
          </p:cNvSpPr>
          <p:nvPr/>
        </p:nvSpPr>
        <p:spPr bwMode="auto">
          <a:xfrm>
            <a:off x="6142038" y="5526088"/>
            <a:ext cx="444500" cy="215900"/>
          </a:xfrm>
          <a:custGeom>
            <a:avLst/>
            <a:gdLst>
              <a:gd name="T0" fmla="*/ 2147483646 w 382"/>
              <a:gd name="T1" fmla="*/ 2147483646 h 246"/>
              <a:gd name="T2" fmla="*/ 2147483646 w 382"/>
              <a:gd name="T3" fmla="*/ 0 h 246"/>
              <a:gd name="T4" fmla="*/ 0 w 382"/>
              <a:gd name="T5" fmla="*/ 0 h 246"/>
              <a:gd name="T6" fmla="*/ 0 w 382"/>
              <a:gd name="T7" fmla="*/ 2147483646 h 246"/>
              <a:gd name="T8" fmla="*/ 2147483646 w 382"/>
              <a:gd name="T9" fmla="*/ 2147483646 h 246"/>
              <a:gd name="T10" fmla="*/ 2147483646 w 382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2"/>
              <a:gd name="T19" fmla="*/ 0 h 246"/>
              <a:gd name="T20" fmla="*/ 382 w 382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Freeform 1142">
            <a:extLst>
              <a:ext uri="{FF2B5EF4-FFF2-40B4-BE49-F238E27FC236}">
                <a16:creationId xmlns:a16="http://schemas.microsoft.com/office/drawing/2014/main" id="{F7B4BE19-D21F-FAD7-D12A-73B6BDDECA5D}"/>
              </a:ext>
            </a:extLst>
          </p:cNvPr>
          <p:cNvSpPr>
            <a:spLocks/>
          </p:cNvSpPr>
          <p:nvPr/>
        </p:nvSpPr>
        <p:spPr bwMode="auto">
          <a:xfrm>
            <a:off x="6467475" y="59150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rgbClr val="FF99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6" name="Line 1143">
            <a:extLst>
              <a:ext uri="{FF2B5EF4-FFF2-40B4-BE49-F238E27FC236}">
                <a16:creationId xmlns:a16="http://schemas.microsoft.com/office/drawing/2014/main" id="{0E58E104-CA8B-C19E-D76E-DD6CE3340B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2663" y="5741988"/>
            <a:ext cx="184150" cy="16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7" name="Line 1144">
            <a:extLst>
              <a:ext uri="{FF2B5EF4-FFF2-40B4-BE49-F238E27FC236}">
                <a16:creationId xmlns:a16="http://schemas.microsoft.com/office/drawing/2014/main" id="{183DD974-3314-5E9D-D910-912F39B24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5741988"/>
            <a:ext cx="203200" cy="16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8" name="Rectangle 1145">
            <a:extLst>
              <a:ext uri="{FF2B5EF4-FFF2-40B4-BE49-F238E27FC236}">
                <a16:creationId xmlns:a16="http://schemas.microsoft.com/office/drawing/2014/main" id="{4A0EE772-C397-0E04-3646-87A3DD75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5954713"/>
            <a:ext cx="3540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FDDI</a:t>
            </a:r>
          </a:p>
        </p:txBody>
      </p:sp>
      <p:sp>
        <p:nvSpPr>
          <p:cNvPr id="26689" name="Rectangle 1146">
            <a:extLst>
              <a:ext uri="{FF2B5EF4-FFF2-40B4-BE49-F238E27FC236}">
                <a16:creationId xmlns:a16="http://schemas.microsoft.com/office/drawing/2014/main" id="{BBD58144-4705-8F13-09FB-F2829888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5951538"/>
            <a:ext cx="296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ETH</a:t>
            </a:r>
          </a:p>
        </p:txBody>
      </p:sp>
      <p:sp>
        <p:nvSpPr>
          <p:cNvPr id="26690" name="Rectangle 1147">
            <a:extLst>
              <a:ext uri="{FF2B5EF4-FFF2-40B4-BE49-F238E27FC236}">
                <a16:creationId xmlns:a16="http://schemas.microsoft.com/office/drawing/2014/main" id="{8C44E3C4-8DB3-005A-DE47-4FB809C4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56260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 sz="1200"/>
          </a:p>
        </p:txBody>
      </p:sp>
      <p:sp>
        <p:nvSpPr>
          <p:cNvPr id="26691" name="Freeform 1149">
            <a:extLst>
              <a:ext uri="{FF2B5EF4-FFF2-40B4-BE49-F238E27FC236}">
                <a16:creationId xmlns:a16="http://schemas.microsoft.com/office/drawing/2014/main" id="{E375257A-BFD1-AA5E-E159-2C06BB433A86}"/>
              </a:ext>
            </a:extLst>
          </p:cNvPr>
          <p:cNvSpPr>
            <a:spLocks/>
          </p:cNvSpPr>
          <p:nvPr/>
        </p:nvSpPr>
        <p:spPr bwMode="auto">
          <a:xfrm>
            <a:off x="7816850" y="5538788"/>
            <a:ext cx="444500" cy="217487"/>
          </a:xfrm>
          <a:custGeom>
            <a:avLst/>
            <a:gdLst>
              <a:gd name="T0" fmla="*/ 2147483646 w 381"/>
              <a:gd name="T1" fmla="*/ 2147483646 h 246"/>
              <a:gd name="T2" fmla="*/ 2147483646 w 381"/>
              <a:gd name="T3" fmla="*/ 0 h 246"/>
              <a:gd name="T4" fmla="*/ 0 w 381"/>
              <a:gd name="T5" fmla="*/ 0 h 246"/>
              <a:gd name="T6" fmla="*/ 0 w 381"/>
              <a:gd name="T7" fmla="*/ 2147483646 h 246"/>
              <a:gd name="T8" fmla="*/ 2147483646 w 381"/>
              <a:gd name="T9" fmla="*/ 2147483646 h 246"/>
              <a:gd name="T10" fmla="*/ 2147483646 w 381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6"/>
              <a:gd name="T20" fmla="*/ 381 w 381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6">
                <a:moveTo>
                  <a:pt x="381" y="242"/>
                </a:moveTo>
                <a:lnTo>
                  <a:pt x="381" y="0"/>
                </a:lnTo>
                <a:lnTo>
                  <a:pt x="0" y="0"/>
                </a:lnTo>
                <a:lnTo>
                  <a:pt x="0" y="246"/>
                </a:lnTo>
                <a:lnTo>
                  <a:pt x="381" y="246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Freeform 1150">
            <a:extLst>
              <a:ext uri="{FF2B5EF4-FFF2-40B4-BE49-F238E27FC236}">
                <a16:creationId xmlns:a16="http://schemas.microsoft.com/office/drawing/2014/main" id="{CCD30425-8AEB-7ADC-8EB0-43AEB38906ED}"/>
              </a:ext>
            </a:extLst>
          </p:cNvPr>
          <p:cNvSpPr>
            <a:spLocks/>
          </p:cNvSpPr>
          <p:nvPr/>
        </p:nvSpPr>
        <p:spPr bwMode="auto">
          <a:xfrm>
            <a:off x="7816850" y="5915025"/>
            <a:ext cx="444500" cy="217488"/>
          </a:xfrm>
          <a:custGeom>
            <a:avLst/>
            <a:gdLst>
              <a:gd name="T0" fmla="*/ 2147483646 w 381"/>
              <a:gd name="T1" fmla="*/ 2147483646 h 245"/>
              <a:gd name="T2" fmla="*/ 2147483646 w 381"/>
              <a:gd name="T3" fmla="*/ 0 h 245"/>
              <a:gd name="T4" fmla="*/ 0 w 381"/>
              <a:gd name="T5" fmla="*/ 0 h 245"/>
              <a:gd name="T6" fmla="*/ 0 w 381"/>
              <a:gd name="T7" fmla="*/ 2147483646 h 245"/>
              <a:gd name="T8" fmla="*/ 2147483646 w 381"/>
              <a:gd name="T9" fmla="*/ 2147483646 h 245"/>
              <a:gd name="T10" fmla="*/ 2147483646 w 381"/>
              <a:gd name="T11" fmla="*/ 2147483646 h 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5"/>
              <a:gd name="T20" fmla="*/ 381 w 381"/>
              <a:gd name="T21" fmla="*/ 245 h 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5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5"/>
                </a:lnTo>
                <a:lnTo>
                  <a:pt x="381" y="245"/>
                </a:lnTo>
              </a:path>
            </a:pathLst>
          </a:custGeom>
          <a:solidFill>
            <a:srgbClr val="FF99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3" name="Freeform 1151">
            <a:extLst>
              <a:ext uri="{FF2B5EF4-FFF2-40B4-BE49-F238E27FC236}">
                <a16:creationId xmlns:a16="http://schemas.microsoft.com/office/drawing/2014/main" id="{D06618E6-5BDE-A1C3-2955-87E303218A86}"/>
              </a:ext>
            </a:extLst>
          </p:cNvPr>
          <p:cNvSpPr>
            <a:spLocks/>
          </p:cNvSpPr>
          <p:nvPr/>
        </p:nvSpPr>
        <p:spPr bwMode="auto">
          <a:xfrm>
            <a:off x="7816850" y="5165725"/>
            <a:ext cx="444500" cy="212725"/>
          </a:xfrm>
          <a:custGeom>
            <a:avLst/>
            <a:gdLst>
              <a:gd name="T0" fmla="*/ 2147483646 w 381"/>
              <a:gd name="T1" fmla="*/ 2147483646 h 241"/>
              <a:gd name="T2" fmla="*/ 2147483646 w 381"/>
              <a:gd name="T3" fmla="*/ 0 h 241"/>
              <a:gd name="T4" fmla="*/ 0 w 381"/>
              <a:gd name="T5" fmla="*/ 0 h 241"/>
              <a:gd name="T6" fmla="*/ 0 w 381"/>
              <a:gd name="T7" fmla="*/ 2147483646 h 241"/>
              <a:gd name="T8" fmla="*/ 2147483646 w 381"/>
              <a:gd name="T9" fmla="*/ 2147483646 h 241"/>
              <a:gd name="T10" fmla="*/ 2147483646 w 381"/>
              <a:gd name="T11" fmla="*/ 2147483646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1"/>
              <a:gd name="T19" fmla="*/ 0 h 241"/>
              <a:gd name="T20" fmla="*/ 381 w 381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1" h="241">
                <a:moveTo>
                  <a:pt x="381" y="241"/>
                </a:moveTo>
                <a:lnTo>
                  <a:pt x="381" y="0"/>
                </a:lnTo>
                <a:lnTo>
                  <a:pt x="0" y="0"/>
                </a:lnTo>
                <a:lnTo>
                  <a:pt x="0" y="241"/>
                </a:lnTo>
                <a:lnTo>
                  <a:pt x="381" y="241"/>
                </a:lnTo>
              </a:path>
            </a:pathLst>
          </a:custGeom>
          <a:solidFill>
            <a:srgbClr val="66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Rectangle 1152">
            <a:extLst>
              <a:ext uri="{FF2B5EF4-FFF2-40B4-BE49-F238E27FC236}">
                <a16:creationId xmlns:a16="http://schemas.microsoft.com/office/drawing/2014/main" id="{48AF9121-B765-66C3-A734-C3173D43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4949825"/>
            <a:ext cx="193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H8</a:t>
            </a:r>
            <a:endParaRPr lang="en-US" altLang="en-US" sz="1200"/>
          </a:p>
        </p:txBody>
      </p:sp>
      <p:sp>
        <p:nvSpPr>
          <p:cNvPr id="26695" name="Rectangle 1153">
            <a:extLst>
              <a:ext uri="{FF2B5EF4-FFF2-40B4-BE49-F238E27FC236}">
                <a16:creationId xmlns:a16="http://schemas.microsoft.com/office/drawing/2014/main" id="{74E00C5C-EE6D-A209-15E7-9C70AEEA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5202238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 sz="1200"/>
          </a:p>
        </p:txBody>
      </p:sp>
      <p:sp>
        <p:nvSpPr>
          <p:cNvPr id="26696" name="Rectangle 1154">
            <a:extLst>
              <a:ext uri="{FF2B5EF4-FFF2-40B4-BE49-F238E27FC236}">
                <a16:creationId xmlns:a16="http://schemas.microsoft.com/office/drawing/2014/main" id="{0D9C6B54-2058-2888-3BD6-92E324D1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0" y="557530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 sz="1200"/>
          </a:p>
        </p:txBody>
      </p:sp>
      <p:sp>
        <p:nvSpPr>
          <p:cNvPr id="26697" name="Rectangle 1155">
            <a:extLst>
              <a:ext uri="{FF2B5EF4-FFF2-40B4-BE49-F238E27FC236}">
                <a16:creationId xmlns:a16="http://schemas.microsoft.com/office/drawing/2014/main" id="{7C892007-5EAD-0270-2F4A-1024D017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38" y="5954713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ETH</a:t>
            </a:r>
            <a:endParaRPr lang="en-US" altLang="en-US" sz="1200"/>
          </a:p>
        </p:txBody>
      </p:sp>
      <p:sp>
        <p:nvSpPr>
          <p:cNvPr id="26698" name="Line 1156">
            <a:extLst>
              <a:ext uri="{FF2B5EF4-FFF2-40B4-BE49-F238E27FC236}">
                <a16:creationId xmlns:a16="http://schemas.microsoft.com/office/drawing/2014/main" id="{5C16B7AD-834C-1D7D-151B-49A7C9E6E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6027738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9" name="Line 1157">
            <a:extLst>
              <a:ext uri="{FF2B5EF4-FFF2-40B4-BE49-F238E27FC236}">
                <a16:creationId xmlns:a16="http://schemas.microsoft.com/office/drawing/2014/main" id="{FE3C568A-E79D-6467-F0F6-94A97858D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7775" y="6027738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0" name="Line 1158">
            <a:extLst>
              <a:ext uri="{FF2B5EF4-FFF2-40B4-BE49-F238E27FC236}">
                <a16:creationId xmlns:a16="http://schemas.microsoft.com/office/drawing/2014/main" id="{584A9828-0E5F-AE36-1206-C005AD208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5" y="60277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1" name="Line 1159">
            <a:extLst>
              <a:ext uri="{FF2B5EF4-FFF2-40B4-BE49-F238E27FC236}">
                <a16:creationId xmlns:a16="http://schemas.microsoft.com/office/drawing/2014/main" id="{A3D949BB-6B08-70B0-3B96-1913DDEE4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602615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2" name="Line 1160">
            <a:extLst>
              <a:ext uri="{FF2B5EF4-FFF2-40B4-BE49-F238E27FC236}">
                <a16:creationId xmlns:a16="http://schemas.microsoft.com/office/drawing/2014/main" id="{6F7BF555-0EB0-2920-280D-392D9578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3" y="5373688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Line 1161">
            <a:extLst>
              <a:ext uri="{FF2B5EF4-FFF2-40B4-BE49-F238E27FC236}">
                <a16:creationId xmlns:a16="http://schemas.microsoft.com/office/drawing/2014/main" id="{A00347E8-BAC1-42C4-8CBB-4FB02799A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3" y="5754688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4" name="Line 1163">
            <a:extLst>
              <a:ext uri="{FF2B5EF4-FFF2-40B4-BE49-F238E27FC236}">
                <a16:creationId xmlns:a16="http://schemas.microsoft.com/office/drawing/2014/main" id="{4A80F193-4CC5-2DC8-C77A-8C7553B64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5373688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5" name="Line 1164">
            <a:extLst>
              <a:ext uri="{FF2B5EF4-FFF2-40B4-BE49-F238E27FC236}">
                <a16:creationId xmlns:a16="http://schemas.microsoft.com/office/drawing/2014/main" id="{B8F62D46-A13C-85D7-1FFA-410874854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5754688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6" name="TextBox 87">
            <a:extLst>
              <a:ext uri="{FF2B5EF4-FFF2-40B4-BE49-F238E27FC236}">
                <a16:creationId xmlns:a16="http://schemas.microsoft.com/office/drawing/2014/main" id="{A50A039C-AD84-C92B-537C-03082DFBF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8275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600"/>
              <a:t>PPP: Point to Point Protocol                                            FDDI: Fiber Distributed Data Interface 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EE4BA381-3F33-93C3-1174-2C23173339BE}"/>
              </a:ext>
            </a:extLst>
          </p:cNvPr>
          <p:cNvGraphicFramePr>
            <a:graphicFrameLocks noGrp="1"/>
          </p:cNvGraphicFramePr>
          <p:nvPr/>
        </p:nvGraphicFramePr>
        <p:xfrm>
          <a:off x="5599113" y="92075"/>
          <a:ext cx="34655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  <a:r>
                        <a:rPr lang="en-US" baseline="0" dirty="0"/>
                        <a:t>  #</a:t>
                      </a:r>
                      <a:endParaRPr 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1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Interface 0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27" name="Freeform 1071">
            <a:extLst>
              <a:ext uri="{FF2B5EF4-FFF2-40B4-BE49-F238E27FC236}">
                <a16:creationId xmlns:a16="http://schemas.microsoft.com/office/drawing/2014/main" id="{896CEAD6-7257-D057-423E-0C1D9EE46681}"/>
              </a:ext>
            </a:extLst>
          </p:cNvPr>
          <p:cNvSpPr>
            <a:spLocks/>
          </p:cNvSpPr>
          <p:nvPr/>
        </p:nvSpPr>
        <p:spPr bwMode="auto">
          <a:xfrm>
            <a:off x="4316413" y="5495925"/>
            <a:ext cx="444500" cy="215900"/>
          </a:xfrm>
          <a:custGeom>
            <a:avLst/>
            <a:gdLst>
              <a:gd name="T0" fmla="*/ 2147483646 w 382"/>
              <a:gd name="T1" fmla="*/ 2147483646 h 246"/>
              <a:gd name="T2" fmla="*/ 2147483646 w 382"/>
              <a:gd name="T3" fmla="*/ 0 h 246"/>
              <a:gd name="T4" fmla="*/ 0 w 382"/>
              <a:gd name="T5" fmla="*/ 0 h 246"/>
              <a:gd name="T6" fmla="*/ 0 w 382"/>
              <a:gd name="T7" fmla="*/ 2147483646 h 246"/>
              <a:gd name="T8" fmla="*/ 2147483646 w 382"/>
              <a:gd name="T9" fmla="*/ 2147483646 h 246"/>
              <a:gd name="T10" fmla="*/ 2147483646 w 382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2"/>
              <a:gd name="T19" fmla="*/ 0 h 246"/>
              <a:gd name="T20" fmla="*/ 382 w 382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2" h="246">
                <a:moveTo>
                  <a:pt x="382" y="242"/>
                </a:moveTo>
                <a:lnTo>
                  <a:pt x="382" y="0"/>
                </a:lnTo>
                <a:lnTo>
                  <a:pt x="0" y="0"/>
                </a:lnTo>
                <a:lnTo>
                  <a:pt x="0" y="246"/>
                </a:lnTo>
                <a:lnTo>
                  <a:pt x="382" y="246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3012</TotalTime>
  <Words>3544</Words>
  <Application>Microsoft Office PowerPoint</Application>
  <PresentationFormat>On-screen Show (4:3)</PresentationFormat>
  <Paragraphs>684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Century Gothic</vt:lpstr>
      <vt:lpstr>Arial</vt:lpstr>
      <vt:lpstr>Wingdings 3</vt:lpstr>
      <vt:lpstr>Times New Roman</vt:lpstr>
      <vt:lpstr>McGrawHill-Italic</vt:lpstr>
      <vt:lpstr>Wingdings</vt:lpstr>
      <vt:lpstr>Courier New</vt:lpstr>
      <vt:lpstr>Ion Boardroom</vt:lpstr>
      <vt:lpstr>      CSC- 362    Computer Networks Week:12  Lecture:19 - 22               </vt:lpstr>
      <vt:lpstr>Internetworking</vt:lpstr>
      <vt:lpstr>The Big Picture</vt:lpstr>
      <vt:lpstr>PowerPoint Presentation</vt:lpstr>
      <vt:lpstr>Fragmentation and Reassembly</vt:lpstr>
      <vt:lpstr>Fragmentation and Reassembly</vt:lpstr>
      <vt:lpstr>Fragmentation and Reassembly Example</vt:lpstr>
      <vt:lpstr>Datagram Forwarding</vt:lpstr>
      <vt:lpstr>Datagram Forwarding</vt:lpstr>
      <vt:lpstr>Datagram Forwarding</vt:lpstr>
      <vt:lpstr>Datagram Forwarding</vt:lpstr>
      <vt:lpstr>Routing</vt:lpstr>
      <vt:lpstr>Routing</vt:lpstr>
      <vt:lpstr>What is Routing ?</vt:lpstr>
      <vt:lpstr>Forwarding vs Routing</vt:lpstr>
      <vt:lpstr>Routing Overview</vt:lpstr>
      <vt:lpstr>Ideal Approach to Routing</vt:lpstr>
      <vt:lpstr>Problem with Ideal Routing</vt:lpstr>
      <vt:lpstr>Routing Outline</vt:lpstr>
      <vt:lpstr>Bellman-Ford Algorithm</vt:lpstr>
      <vt:lpstr>Bellman-Ford Algorithm</vt:lpstr>
      <vt:lpstr>Dijkstra’s Algorithm</vt:lpstr>
      <vt:lpstr>Dijkstra’s Algorithm</vt:lpstr>
      <vt:lpstr>Distance Vector Routing</vt:lpstr>
      <vt:lpstr>Distance Vector Routing</vt:lpstr>
      <vt:lpstr>Distance Vector Routing Example</vt:lpstr>
      <vt:lpstr>Distance Vector Routing Example</vt:lpstr>
      <vt:lpstr>Distance Vector Routing Example</vt:lpstr>
      <vt:lpstr>Distance Vector Routing Table</vt:lpstr>
      <vt:lpstr>Distance Vector Routing: Link Failure</vt:lpstr>
      <vt:lpstr>Count to Infinity Problem</vt:lpstr>
      <vt:lpstr>Count to Infinity Problem</vt:lpstr>
      <vt:lpstr>Network Diameter</vt:lpstr>
      <vt:lpstr>Diameter of the Internet</vt:lpstr>
      <vt:lpstr>Heuristic Attempts at Solution</vt:lpstr>
      <vt:lpstr>Split Horizon</vt:lpstr>
      <vt:lpstr>Split Horizon with Poison Reverse</vt:lpstr>
      <vt:lpstr>Distance Vector Routing Problems</vt:lpstr>
      <vt:lpstr>Link State Routing</vt:lpstr>
      <vt:lpstr>Link State Routing</vt:lpstr>
      <vt:lpstr>Reliable Flooding</vt:lpstr>
      <vt:lpstr>Link State Routing</vt:lpstr>
      <vt:lpstr>Route Calculation: Dijkstra’s Shortest Path Algorithm</vt:lpstr>
      <vt:lpstr>Link State Routing</vt:lpstr>
      <vt:lpstr>Link State Algorithm</vt:lpstr>
      <vt:lpstr> Route Calculation</vt:lpstr>
      <vt:lpstr>OSPF Routing Protocol</vt:lpstr>
      <vt:lpstr>Link State Routing - Scalability</vt:lpstr>
      <vt:lpstr>Hierarchical Routing Drawbacks</vt:lpstr>
      <vt:lpstr>Comparison of Routing Approaches</vt:lpstr>
      <vt:lpstr>Link State Metrics</vt:lpstr>
      <vt:lpstr>Example</vt:lpstr>
      <vt:lpstr>Dijkstra's Algorithm</vt:lpstr>
      <vt:lpstr>Bellman Ford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Mumtaz Ahmad</cp:lastModifiedBy>
  <cp:revision>200</cp:revision>
  <dcterms:created xsi:type="dcterms:W3CDTF">2000-01-15T04:50:39Z</dcterms:created>
  <dcterms:modified xsi:type="dcterms:W3CDTF">2022-07-03T16:10:47Z</dcterms:modified>
</cp:coreProperties>
</file>