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4"/>
  </p:notesMasterIdLst>
  <p:handoutMasterIdLst>
    <p:handoutMasterId r:id="rId45"/>
  </p:handoutMasterIdLst>
  <p:sldIdLst>
    <p:sldId id="295" r:id="rId2"/>
    <p:sldId id="33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</p:sldIdLst>
  <p:sldSz cx="9144000" cy="6858000" type="screen4x3"/>
  <p:notesSz cx="7053263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CC00"/>
    <a:srgbClr val="996633"/>
    <a:srgbClr val="6666FF"/>
    <a:srgbClr val="33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5" autoAdjust="0"/>
    <p:restoredTop sz="94680" autoAdjust="0"/>
  </p:normalViewPr>
  <p:slideViewPr>
    <p:cSldViewPr>
      <p:cViewPr varScale="1">
        <p:scale>
          <a:sx n="68" d="100"/>
          <a:sy n="68" d="100"/>
        </p:scale>
        <p:origin x="13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4E34D-4933-419B-89E7-4229EDE3A9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BFE72-B86D-6891-2896-D59F500C09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3CC1885F-AE18-41CC-8102-595E6214B487}" type="datetimeFigureOut">
              <a:rPr lang="en-US"/>
              <a:pPr>
                <a:defRPr/>
              </a:pPr>
              <a:t>03-Jul-22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46BE-54FB-1A76-A9EF-FEC25300E2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AFB0-5337-272D-D388-4D663E3F1A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5AE083-C159-4329-A44C-C167A40C5EE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6775593A-D245-13A4-2371-743E2C4054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477B6302-AD64-52A6-56A7-4D1FBCA344C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20F4BDD-1054-C035-DB36-364B67DA680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9077" name="Rectangle 5">
            <a:extLst>
              <a:ext uri="{FF2B5EF4-FFF2-40B4-BE49-F238E27FC236}">
                <a16:creationId xmlns:a16="http://schemas.microsoft.com/office/drawing/2014/main" id="{B31A3240-5AF4-3444-1A92-6DBCF92705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21188"/>
            <a:ext cx="5643563" cy="4189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99078" name="Rectangle 6">
            <a:extLst>
              <a:ext uri="{FF2B5EF4-FFF2-40B4-BE49-F238E27FC236}">
                <a16:creationId xmlns:a16="http://schemas.microsoft.com/office/drawing/2014/main" id="{EB843A47-2C7F-513E-796B-5F35961329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55938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99079" name="Rectangle 7">
            <a:extLst>
              <a:ext uri="{FF2B5EF4-FFF2-40B4-BE49-F238E27FC236}">
                <a16:creationId xmlns:a16="http://schemas.microsoft.com/office/drawing/2014/main" id="{1FAE37A0-88B5-3A60-2E93-628C98A9DE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2375"/>
            <a:ext cx="3055937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5DF10BC-8A9D-4425-9D02-DABC8D89DC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903C3259-0F45-B5BB-3770-EAA22F583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BCB4FCF-1B3A-4B2D-8DFA-281CB2D6A848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CA997B-6B98-1466-828E-C74DB0388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B4386A4-5A20-AA44-B2AA-88FAE6FF5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4421188"/>
            <a:ext cx="5173663" cy="4189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822D2350-209E-4E6E-C9E0-1F091B520332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DAF033-FB9F-E016-83C8-5129A390D307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E4C4AB-D23C-4991-C846-FF44256BCAB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2E68F4-BA39-739D-EE75-67AA8E9279F9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E9E773-6B22-B437-F6B5-B5AADDD7C468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0C0F26-AB60-92A1-2F70-6B0AC7C810F0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BD3E8F-BCFA-5B3E-98C0-82C816D77934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EEE8B10-F638-D256-931B-CB3B6116311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ACEE-2E49-226E-4A50-C7A30CA0AF7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03FD48C0-51D2-B213-8861-F4E130A2DC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>
                <a:latin typeface="McGrawHill-Italic" pitchFamily="2" charset="0"/>
              </a:rPr>
              <a:t>McGraw-Hill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A624746-EE3B-DA7D-4A28-247C2F3BEA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>
                <a:latin typeface="McGrawHill-Italic" pitchFamily="2" charset="0"/>
              </a:rPr>
              <a:t>The McGraw-Hill Companies, Inc., 2000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3693F03-66D0-3744-CBC8-96DC1F12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DC6A951-754D-6326-D57B-C5E100BA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8EEEC25-E0B5-BFF2-DE57-18190199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8DF10-5333-4776-86B2-5C7B86B31D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3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1B69A780-94E9-EA19-8C1B-E33CE9ABCF0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53BA4E1-07FC-6C5C-C4AC-1DCE3412CAD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61F6AE2-2939-6BE4-E0DB-47D99DE255F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D75567-DE8D-A948-7823-FBFF350EBA36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7E9714-20F2-9D0F-F73D-034ADB7F4E7B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F9B16F-6BC8-B142-E226-4A4A77B93FEA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ECFB7B-1C1A-9AF2-EE07-3BF0F8EF6BFD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7B65E49-0F86-DFF8-88C2-0E68B7E84971}"/>
                </a:ext>
              </a:extLst>
            </p:cNvPr>
            <p:cNvSpPr>
              <a:spLocks/>
            </p:cNvSpPr>
            <p:nvPr/>
          </p:nvSpPr>
          <p:spPr bwMode="gray">
            <a:xfrm rot="10204164">
              <a:off x="427038" y="456381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263B69-D33F-8A7D-E08B-C6709FE25FCB}"/>
                </a:ext>
              </a:extLst>
            </p:cNvPr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5121297B-1D1C-7433-60DE-E1735D324F9E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485775" y="267002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854401C-CD35-C50A-C026-569C316E083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14C20-C616-76E5-1F01-79EA09D2C619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A53ABC8F-1BDE-ECDF-870B-54A152A4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5C170-9868-4D9A-9DB2-7BEA0028EC9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B97F8C8-DCAB-5CC1-7A44-D6573547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1EDF6C3A-F0C0-DD4A-743C-34F02291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4DA76769-466F-4FCA-BAEA-F6280BBC1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2971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AE0D24B9-B106-AACE-B16E-FA5CFEA0F04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46ABF6-B1BE-40E9-7C8E-8E685EE326EC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E0B24D-59CE-3E24-543F-474474D459A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49CB06-CA67-3A48-85D8-BEBDDB4AD7E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99AD8F-DF3F-DA9B-F96B-D4CC3BD96AE0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B7F87B-FF73-1D72-6D05-514DAAF43C3B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70DAA9-3A11-4776-3982-2A89860DD4E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06A2255-67F8-3338-F2C6-395BF6EE0B2C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2781147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727EA6-513D-EF4B-8734-B1F17C55093D}"/>
                </a:ext>
              </a:extLst>
            </p:cNvPr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DC339A60-C9DA-482E-65DE-409C0FF8E774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2854168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9FE6942-A7C2-0ABF-D3C2-D7A98C1C9D2F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28F2E-4936-3A99-767F-D6D608357DD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FACF541-709F-865A-713D-E801F9DE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044CF-F997-455C-8E19-D67D2F4699D8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B39DB666-C587-5780-2C59-ACAFD6BF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40C4385-3D2A-AEA1-F28E-9A73F2BD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3BE6197-608C-4211-98F9-3EC353B9D0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5362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E61C83F8-A58F-EC25-1571-4C35F4D03E05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77E8FD-ECD6-5264-A059-9FEE3FD62574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C51CB4-40FB-1FCD-7B47-4F9414653C96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57383B1-7509-7E98-5D58-7BD7A84BA3AD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65C1D7-52AD-0704-DA5A-CB55031463F5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AC57F0-F298-1039-4CBD-BF35FB02803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D780CD-33A6-3535-407E-055B6307DCF1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8B2813A0-8B18-1CB9-3A72-B55C2E8FE8E5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09826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BFAC728-785E-DD5D-AD3A-AFDF49003EC6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4442740B-5665-E4C6-32C1-236A39F128F9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>
            <a:extLst>
              <a:ext uri="{FF2B5EF4-FFF2-40B4-BE49-F238E27FC236}">
                <a16:creationId xmlns:a16="http://schemas.microsoft.com/office/drawing/2014/main" id="{61C9FB59-3633-479C-CAF7-F57C362ACF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4AADF82F-798A-7D18-F149-A871C7263F8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2790D6-DD7A-B8C8-7BFB-DDE701E2857D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9E3C864-50AF-E99D-960F-21214FB491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31611-0EEE-4F05-9559-EEFCE8A31A68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E501FE66-4C04-3480-9397-4789DE2C67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636BD0F-7D59-9380-FC01-EEB8FA11B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062F1F0-E5FE-4A52-AE29-19D77BF991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6064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D208D858-9037-7011-9FC6-97CF06D0AAE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1DA818-21CC-A13B-4BF1-033F2CEB15CB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359F05-F2AF-33C6-7C70-C2950BE07CA7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F1C90C5-50AC-6E17-3569-D7EF6A09CE25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CF9EC1D-8E45-195B-1DC1-985A39FA44D0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EFE958-E2E1-84FC-BA5B-94FB6E6E3C7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0E7AC1-1949-9477-2D1A-97549961806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271689F-C9B4-9D53-F22E-11486168D5DC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4311413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5AEC816A-AE08-E696-22DB-70C16B52B4FE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4381259"/>
              <a:ext cx="8181975" cy="21303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118217591 h 9621"/>
                <a:gd name="T4" fmla="*/ 0 w 10000"/>
                <a:gd name="T5" fmla="*/ 470026631 h 9621"/>
                <a:gd name="T6" fmla="*/ 0 w 10000"/>
                <a:gd name="T7" fmla="*/ 471742879 h 9621"/>
                <a:gd name="T8" fmla="*/ 2147483646 w 10000"/>
                <a:gd name="T9" fmla="*/ 469977697 h 9621"/>
                <a:gd name="T10" fmla="*/ 2147483646 w 10000"/>
                <a:gd name="T11" fmla="*/ 470026631 h 9621"/>
                <a:gd name="T12" fmla="*/ 2147483646 w 10000"/>
                <a:gd name="T13" fmla="*/ 118217591 h 9621"/>
                <a:gd name="T14" fmla="*/ 2147483646 w 10000"/>
                <a:gd name="T15" fmla="*/ 0 h 9621"/>
                <a:gd name="T16" fmla="*/ 2147483646 w 10000"/>
                <a:gd name="T17" fmla="*/ 0 h 9621"/>
                <a:gd name="T18" fmla="*/ 2147483646 w 10000"/>
                <a:gd name="T19" fmla="*/ 12405208 h 9621"/>
                <a:gd name="T20" fmla="*/ 2147483646 w 10000"/>
                <a:gd name="T21" fmla="*/ 23388661 h 9621"/>
                <a:gd name="T22" fmla="*/ 2147483646 w 10000"/>
                <a:gd name="T23" fmla="*/ 32802890 h 9621"/>
                <a:gd name="T24" fmla="*/ 2147483646 w 10000"/>
                <a:gd name="T25" fmla="*/ 41530710 h 9621"/>
                <a:gd name="T26" fmla="*/ 2147483646 w 10000"/>
                <a:gd name="T27" fmla="*/ 48248011 h 9621"/>
                <a:gd name="T28" fmla="*/ 2147483646 w 10000"/>
                <a:gd name="T29" fmla="*/ 53298442 h 9621"/>
                <a:gd name="T30" fmla="*/ 2147483646 w 10000"/>
                <a:gd name="T31" fmla="*/ 57662462 h 9621"/>
                <a:gd name="T32" fmla="*/ 2147483646 w 10000"/>
                <a:gd name="T33" fmla="*/ 60604284 h 9621"/>
                <a:gd name="T34" fmla="*/ 2147483646 w 10000"/>
                <a:gd name="T35" fmla="*/ 62712672 h 9621"/>
                <a:gd name="T36" fmla="*/ 2147483646 w 10000"/>
                <a:gd name="T37" fmla="*/ 63448238 h 9621"/>
                <a:gd name="T38" fmla="*/ 2147483646 w 10000"/>
                <a:gd name="T39" fmla="*/ 63448238 h 9621"/>
                <a:gd name="T40" fmla="*/ 2147483646 w 10000"/>
                <a:gd name="T41" fmla="*/ 63448238 h 9621"/>
                <a:gd name="T42" fmla="*/ 2147483646 w 10000"/>
                <a:gd name="T43" fmla="*/ 62075196 h 9621"/>
                <a:gd name="T44" fmla="*/ 2147483646 w 10000"/>
                <a:gd name="T45" fmla="*/ 59868940 h 9621"/>
                <a:gd name="T46" fmla="*/ 2147483646 w 10000"/>
                <a:gd name="T47" fmla="*/ 56926896 h 9621"/>
                <a:gd name="T48" fmla="*/ 2133567802 w 10000"/>
                <a:gd name="T49" fmla="*/ 53984852 h 9621"/>
                <a:gd name="T50" fmla="*/ 1901265167 w 10000"/>
                <a:gd name="T51" fmla="*/ 50307464 h 9621"/>
                <a:gd name="T52" fmla="*/ 1676996415 w 10000"/>
                <a:gd name="T53" fmla="*/ 46777100 h 9621"/>
                <a:gd name="T54" fmla="*/ 1467455217 w 10000"/>
                <a:gd name="T55" fmla="*/ 42413301 h 9621"/>
                <a:gd name="T56" fmla="*/ 1264609329 w 10000"/>
                <a:gd name="T57" fmla="*/ 38000346 h 9621"/>
                <a:gd name="T58" fmla="*/ 901092362 w 10000"/>
                <a:gd name="T59" fmla="*/ 28389936 h 9621"/>
                <a:gd name="T60" fmla="*/ 590463681 w 10000"/>
                <a:gd name="T61" fmla="*/ 19612960 h 9621"/>
                <a:gd name="T62" fmla="*/ 342094102 w 10000"/>
                <a:gd name="T63" fmla="*/ 12405208 h 9621"/>
                <a:gd name="T64" fmla="*/ 156653730 w 10000"/>
                <a:gd name="T65" fmla="*/ 5785776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1BA0C64-28EB-7357-BBE0-26929DD3050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1AECB-869D-4277-689C-ACFB85D0F5E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7E4435B-A33C-5F63-69F6-BFCC3745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B2DEF-8483-4815-996B-619DA85A27E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B06BA3-684D-F50F-A88C-85AF8B1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1E0AE87-044D-2291-0C0D-67267CB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C720760B-3BA3-4088-8EE9-3EBA2CD85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476441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326AA8-DD0A-9C1B-481F-55ADAD98F9BD}"/>
              </a:ext>
            </a:extLst>
          </p:cNvPr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1FDC2-C4F8-2FED-99B0-87B87D718A7A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FD63B5F9-23CF-47AD-C50C-F70A4A061F3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B84E3-DE73-447F-9C52-10AF72226431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1F1D5D65-1AB8-498B-F104-7CD0F379764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95161133-06E9-39F1-4003-E304A3BBE2D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EB2C5CF3-738E-43E1-B845-5A659E104F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2210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B595A-6E07-711C-BEE3-F15A4CCCE1D3}"/>
              </a:ext>
            </a:extLst>
          </p:cNvPr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12088C-F180-9A05-1088-E3851190107A}"/>
              </a:ext>
            </a:extLst>
          </p:cNvPr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F0CBBEB-C647-918A-2D58-F7ED4731C2B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50768-9CD1-4413-99F9-39CBED9E117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C5E51B20-3DA7-79A7-E57C-E0BEA850C4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DAED69E2-7114-C0E4-A49F-A433CF4274E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DDA9D60B-1FEF-4A11-B630-405F1B807F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90692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9F277-F53B-2D47-4019-4E9024FF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25034-B325-42FA-8B7C-8A3631A3DA2F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F36C1-AA11-D214-458D-1AC5BD8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1E593-1672-8752-3C1B-2E164511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6D15FFEF-D149-45F7-AEBE-16D86F8B6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26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69252721-20A5-5E28-7797-FE57E13063A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6385F4-60DE-FAE6-FC76-AA5F4CFFE838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4B8EB7-5A3B-0939-85A9-C5717131AD5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E1B60D-9586-44A7-40BB-E2E4EC13A6CA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E0703C-1899-F96D-B36A-CD6EF087C950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DAD75B-EBD6-A0EE-2C29-38AE991171F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56E68C-D8E1-6D68-F191-7DAB5C6C7FAF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1054716-C4EA-8893-21C2-75D375D8E2D0}"/>
                </a:ext>
              </a:extLst>
            </p:cNvPr>
            <p:cNvSpPr>
              <a:spLocks/>
            </p:cNvSpPr>
            <p:nvPr/>
          </p:nvSpPr>
          <p:spPr bwMode="gray">
            <a:xfrm rot="4966650">
              <a:off x="4673020" y="5107489"/>
              <a:ext cx="2377944" cy="319096"/>
            </a:xfrm>
            <a:custGeom>
              <a:avLst/>
              <a:gdLst>
                <a:gd name="T0" fmla="*/ 4805825 w 10000"/>
                <a:gd name="T1" fmla="*/ 9170497 h 5291"/>
                <a:gd name="T2" fmla="*/ 563026752 w 10000"/>
                <a:gd name="T3" fmla="*/ 19163129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8848 h 5291"/>
                <a:gd name="T10" fmla="*/ 527745673 w 10000"/>
                <a:gd name="T11" fmla="*/ 1448748 h 5291"/>
                <a:gd name="T12" fmla="*/ 508917825 w 10000"/>
                <a:gd name="T13" fmla="*/ 2136876 h 5291"/>
                <a:gd name="T14" fmla="*/ 490033383 w 10000"/>
                <a:gd name="T15" fmla="*/ 2727243 h 5291"/>
                <a:gd name="T16" fmla="*/ 471148941 w 10000"/>
                <a:gd name="T17" fmla="*/ 3321228 h 5291"/>
                <a:gd name="T18" fmla="*/ 452264498 w 10000"/>
                <a:gd name="T19" fmla="*/ 3878967 h 5291"/>
                <a:gd name="T20" fmla="*/ 433606199 w 10000"/>
                <a:gd name="T21" fmla="*/ 4353420 h 5291"/>
                <a:gd name="T22" fmla="*/ 414608804 w 10000"/>
                <a:gd name="T23" fmla="*/ 4798924 h 5291"/>
                <a:gd name="T24" fmla="*/ 395780957 w 10000"/>
                <a:gd name="T25" fmla="*/ 5215419 h 5291"/>
                <a:gd name="T26" fmla="*/ 377292442 w 10000"/>
                <a:gd name="T27" fmla="*/ 5570399 h 5291"/>
                <a:gd name="T28" fmla="*/ 358464357 w 10000"/>
                <a:gd name="T29" fmla="*/ 5925319 h 5291"/>
                <a:gd name="T30" fmla="*/ 339975843 w 10000"/>
                <a:gd name="T31" fmla="*/ 6225960 h 5291"/>
                <a:gd name="T32" fmla="*/ 321487328 w 10000"/>
                <a:gd name="T33" fmla="*/ 6461347 h 5291"/>
                <a:gd name="T34" fmla="*/ 302998576 w 10000"/>
                <a:gd name="T35" fmla="*/ 6700413 h 5291"/>
                <a:gd name="T36" fmla="*/ 284736204 w 10000"/>
                <a:gd name="T37" fmla="*/ 6903233 h 5291"/>
                <a:gd name="T38" fmla="*/ 266699736 w 10000"/>
                <a:gd name="T39" fmla="*/ 7055333 h 5291"/>
                <a:gd name="T40" fmla="*/ 248550554 w 10000"/>
                <a:gd name="T41" fmla="*/ 7171247 h 5291"/>
                <a:gd name="T42" fmla="*/ 230627277 w 10000"/>
                <a:gd name="T43" fmla="*/ 7290780 h 5291"/>
                <a:gd name="T44" fmla="*/ 212930142 w 10000"/>
                <a:gd name="T45" fmla="*/ 7348677 h 5291"/>
                <a:gd name="T46" fmla="*/ 195289602 w 10000"/>
                <a:gd name="T47" fmla="*/ 7410252 h 5291"/>
                <a:gd name="T48" fmla="*/ 177818848 w 10000"/>
                <a:gd name="T49" fmla="*/ 7435642 h 5291"/>
                <a:gd name="T50" fmla="*/ 160517403 w 10000"/>
                <a:gd name="T51" fmla="*/ 7410252 h 5291"/>
                <a:gd name="T52" fmla="*/ 143442338 w 10000"/>
                <a:gd name="T53" fmla="*/ 7410252 h 5291"/>
                <a:gd name="T54" fmla="*/ 126536821 w 10000"/>
                <a:gd name="T55" fmla="*/ 7348677 h 5291"/>
                <a:gd name="T56" fmla="*/ 109857446 w 10000"/>
                <a:gd name="T57" fmla="*/ 7258152 h 5291"/>
                <a:gd name="T58" fmla="*/ 93460809 w 10000"/>
                <a:gd name="T59" fmla="*/ 7171247 h 5291"/>
                <a:gd name="T60" fmla="*/ 77346909 w 10000"/>
                <a:gd name="T61" fmla="*/ 7080662 h 5291"/>
                <a:gd name="T62" fmla="*/ 61345962 w 10000"/>
                <a:gd name="T63" fmla="*/ 6935800 h 5291"/>
                <a:gd name="T64" fmla="*/ 45571394 w 10000"/>
                <a:gd name="T65" fmla="*/ 6783700 h 5291"/>
                <a:gd name="T66" fmla="*/ 30135922 w 10000"/>
                <a:gd name="T67" fmla="*/ 6638837 h 5291"/>
                <a:gd name="T68" fmla="*/ 0 w 10000"/>
                <a:gd name="T69" fmla="*/ 6251290 h 5291"/>
                <a:gd name="T70" fmla="*/ 4805825 w 10000"/>
                <a:gd name="T71" fmla="*/ 9170497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A59B6DF-7DD8-CB78-0D7E-2C30E1A77648}"/>
              </a:ext>
            </a:extLst>
          </p:cNvPr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34DBFBF8-6748-8DA9-2026-F11536C11720}"/>
              </a:ext>
            </a:extLst>
          </p:cNvPr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473650312 h 2752"/>
              <a:gd name="T4" fmla="*/ 0 w 4960"/>
              <a:gd name="T5" fmla="*/ 2147483646 h 2752"/>
              <a:gd name="T6" fmla="*/ 0 w 4960"/>
              <a:gd name="T7" fmla="*/ 2147483646 h 2752"/>
              <a:gd name="T8" fmla="*/ 2147483646 w 4960"/>
              <a:gd name="T9" fmla="*/ 2147483646 h 2752"/>
              <a:gd name="T10" fmla="*/ 2147483646 w 4960"/>
              <a:gd name="T11" fmla="*/ 2147483646 h 2752"/>
              <a:gd name="T12" fmla="*/ 2147483646 w 4960"/>
              <a:gd name="T13" fmla="*/ 473650312 h 2752"/>
              <a:gd name="T14" fmla="*/ 2147483646 w 4960"/>
              <a:gd name="T15" fmla="*/ 0 h 2752"/>
              <a:gd name="T16" fmla="*/ 2147483646 w 4960"/>
              <a:gd name="T17" fmla="*/ 0 h 2752"/>
              <a:gd name="T18" fmla="*/ 2147483646 w 4960"/>
              <a:gd name="T19" fmla="*/ 49704247 h 2752"/>
              <a:gd name="T20" fmla="*/ 2147483646 w 4960"/>
              <a:gd name="T21" fmla="*/ 93560152 h 2752"/>
              <a:gd name="T22" fmla="*/ 2147483646 w 4960"/>
              <a:gd name="T23" fmla="*/ 131570136 h 2752"/>
              <a:gd name="T24" fmla="*/ 2147483646 w 4960"/>
              <a:gd name="T25" fmla="*/ 166655344 h 2752"/>
              <a:gd name="T26" fmla="*/ 2147483646 w 4960"/>
              <a:gd name="T27" fmla="*/ 192968646 h 2752"/>
              <a:gd name="T28" fmla="*/ 2147483646 w 4960"/>
              <a:gd name="T29" fmla="*/ 213434816 h 2752"/>
              <a:gd name="T30" fmla="*/ 2147483646 w 4960"/>
              <a:gd name="T31" fmla="*/ 230977420 h 2752"/>
              <a:gd name="T32" fmla="*/ 2147483646 w 4960"/>
              <a:gd name="T33" fmla="*/ 242672892 h 2752"/>
              <a:gd name="T34" fmla="*/ 2147483646 w 4960"/>
              <a:gd name="T35" fmla="*/ 251444799 h 2752"/>
              <a:gd name="T36" fmla="*/ 2147483646 w 4960"/>
              <a:gd name="T37" fmla="*/ 254368365 h 2752"/>
              <a:gd name="T38" fmla="*/ 2147483646 w 4960"/>
              <a:gd name="T39" fmla="*/ 254368365 h 2752"/>
              <a:gd name="T40" fmla="*/ 2147483646 w 4960"/>
              <a:gd name="T41" fmla="*/ 254368365 h 2752"/>
              <a:gd name="T42" fmla="*/ 2147483646 w 4960"/>
              <a:gd name="T43" fmla="*/ 248520024 h 2752"/>
              <a:gd name="T44" fmla="*/ 2147483646 w 4960"/>
              <a:gd name="T45" fmla="*/ 239749326 h 2752"/>
              <a:gd name="T46" fmla="*/ 2147483646 w 4960"/>
              <a:gd name="T47" fmla="*/ 228053854 h 2752"/>
              <a:gd name="T48" fmla="*/ 2147483646 w 4960"/>
              <a:gd name="T49" fmla="*/ 216358381 h 2752"/>
              <a:gd name="T50" fmla="*/ 2061613202 w 4960"/>
              <a:gd name="T51" fmla="*/ 201740552 h 2752"/>
              <a:gd name="T52" fmla="*/ 1818898839 w 4960"/>
              <a:gd name="T53" fmla="*/ 187121514 h 2752"/>
              <a:gd name="T54" fmla="*/ 1590804774 w 4960"/>
              <a:gd name="T55" fmla="*/ 169578910 h 2752"/>
              <a:gd name="T56" fmla="*/ 1371484580 w 4960"/>
              <a:gd name="T57" fmla="*/ 152036306 h 2752"/>
              <a:gd name="T58" fmla="*/ 976707507 w 4960"/>
              <a:gd name="T59" fmla="*/ 114027531 h 2752"/>
              <a:gd name="T60" fmla="*/ 640416464 w 4960"/>
              <a:gd name="T61" fmla="*/ 78942323 h 2752"/>
              <a:gd name="T62" fmla="*/ 371382903 w 4960"/>
              <a:gd name="T63" fmla="*/ 49704247 h 2752"/>
              <a:gd name="T64" fmla="*/ 169608035 w 4960"/>
              <a:gd name="T65" fmla="*/ 23389736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6755256-6C32-0185-1E45-2BC43E4AB2E0}"/>
              </a:ext>
            </a:extLst>
          </p:cNvPr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2147483646 h 4320"/>
              <a:gd name="T4" fmla="*/ 2147483646 w 5760"/>
              <a:gd name="T5" fmla="*/ 2147483646 h 4320"/>
              <a:gd name="T6" fmla="*/ 2147483646 w 5760"/>
              <a:gd name="T7" fmla="*/ 0 h 4320"/>
              <a:gd name="T8" fmla="*/ 0 w 5760"/>
              <a:gd name="T9" fmla="*/ 0 h 4320"/>
              <a:gd name="T10" fmla="*/ 2147483646 w 5760"/>
              <a:gd name="T11" fmla="*/ 2147483646 h 4320"/>
              <a:gd name="T12" fmla="*/ 816530625 w 5760"/>
              <a:gd name="T13" fmla="*/ 2147483646 h 4320"/>
              <a:gd name="T14" fmla="*/ 816530625 w 5760"/>
              <a:gd name="T15" fmla="*/ 816530625 h 4320"/>
              <a:gd name="T16" fmla="*/ 2147483646 w 5760"/>
              <a:gd name="T17" fmla="*/ 816530625 h 4320"/>
              <a:gd name="T18" fmla="*/ 2147483646 w 5760"/>
              <a:gd name="T19" fmla="*/ 2147483646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6FA2C-8415-F372-AEDB-86D40D6BA857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F015525-42B0-7652-4F36-8319623A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A0C49-1500-4DA9-BAFB-E630579D8EB3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6D101E2-AB88-EA74-448B-D491E637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9A84462-9FE7-D192-E5DC-1D42D5E1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BD69CB1F-F4C5-4506-B9C5-13AABBE4A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44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3C19-BB8A-3C5D-919E-36D3DF99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ED24E-0580-411B-AD68-245DE887670B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6DCDA-FB0C-D7D7-14AC-89EE111C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CCF4-EC28-9E42-7ED0-67C14FC1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6A804C7-B336-431D-A4C8-BEAFC02D3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86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>
            <a:extLst>
              <a:ext uri="{FF2B5EF4-FFF2-40B4-BE49-F238E27FC236}">
                <a16:creationId xmlns:a16="http://schemas.microsoft.com/office/drawing/2014/main" id="{B662413E-456F-AA2D-8554-05C80AF6BB4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E7A1D1-4004-32EF-BA99-0AFA2CA849BD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B12A06-3899-61F5-4CBF-8F4CDCE31429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F6981D-99C6-844D-BD2F-1FB023236998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850A9F-A1F5-4AA3-98B4-653CB7646C3D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F78CB16-8CBE-6790-3225-BC9E2FD42A26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52E1DD-A2E3-A033-1095-0F5213727A6B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DEB4CD-B753-E6E8-72BB-24C25A10CE65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A963CE1-1AAE-1A91-52C2-783B1B1D1951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3105315" y="1766700"/>
              <a:ext cx="5995659" cy="3325812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087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087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66 h 2752"/>
                <a:gd name="T20" fmla="*/ 2147483646 w 4960"/>
                <a:gd name="T21" fmla="*/ 93499790 h 2752"/>
                <a:gd name="T22" fmla="*/ 2147483646 w 4960"/>
                <a:gd name="T23" fmla="*/ 131483174 h 2752"/>
                <a:gd name="T24" fmla="*/ 2147483646 w 4960"/>
                <a:gd name="T25" fmla="*/ 166545595 h 2752"/>
                <a:gd name="T26" fmla="*/ 2147483646 w 4960"/>
                <a:gd name="T27" fmla="*/ 192842713 h 2752"/>
                <a:gd name="T28" fmla="*/ 2147483646 w 4960"/>
                <a:gd name="T29" fmla="*/ 213295490 h 2752"/>
                <a:gd name="T30" fmla="*/ 2147483646 w 4960"/>
                <a:gd name="T31" fmla="*/ 230826097 h 2752"/>
                <a:gd name="T32" fmla="*/ 2147483646 w 4960"/>
                <a:gd name="T33" fmla="*/ 242513570 h 2752"/>
                <a:gd name="T34" fmla="*/ 2147483646 w 4960"/>
                <a:gd name="T35" fmla="*/ 251280082 h 2752"/>
                <a:gd name="T36" fmla="*/ 2147483646 w 4960"/>
                <a:gd name="T37" fmla="*/ 254201044 h 2752"/>
                <a:gd name="T38" fmla="*/ 2147483646 w 4960"/>
                <a:gd name="T39" fmla="*/ 254201044 h 2752"/>
                <a:gd name="T40" fmla="*/ 2147483646 w 4960"/>
                <a:gd name="T41" fmla="*/ 254201044 h 2752"/>
                <a:gd name="T42" fmla="*/ 2147483646 w 4960"/>
                <a:gd name="T43" fmla="*/ 248357912 h 2752"/>
                <a:gd name="T44" fmla="*/ 2147483646 w 4960"/>
                <a:gd name="T45" fmla="*/ 239592608 h 2752"/>
                <a:gd name="T46" fmla="*/ 2147483646 w 4960"/>
                <a:gd name="T47" fmla="*/ 227905135 h 2752"/>
                <a:gd name="T48" fmla="*/ 2147483646 w 4960"/>
                <a:gd name="T49" fmla="*/ 216217661 h 2752"/>
                <a:gd name="T50" fmla="*/ 2060410633 w 4960"/>
                <a:gd name="T51" fmla="*/ 201608016 h 2752"/>
                <a:gd name="T52" fmla="*/ 1817837874 w 4960"/>
                <a:gd name="T53" fmla="*/ 186998372 h 2752"/>
                <a:gd name="T54" fmla="*/ 1589877117 w 4960"/>
                <a:gd name="T55" fmla="*/ 169467766 h 2752"/>
                <a:gd name="T56" fmla="*/ 1370685011 w 4960"/>
                <a:gd name="T57" fmla="*/ 151935951 h 2752"/>
                <a:gd name="T58" fmla="*/ 976138011 w 4960"/>
                <a:gd name="T59" fmla="*/ 113952567 h 2752"/>
                <a:gd name="T60" fmla="*/ 640042642 w 4960"/>
                <a:gd name="T61" fmla="*/ 78890146 h 2752"/>
                <a:gd name="T62" fmla="*/ 371166347 w 4960"/>
                <a:gd name="T63" fmla="*/ 49672066 h 2752"/>
                <a:gd name="T64" fmla="*/ 169509126 w 4960"/>
                <a:gd name="T65" fmla="*/ 2337494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0C0DA36-FB3E-6F31-7047-D0F83C22131C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319527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47222DB-B9CB-66EE-E1E3-697E8CC623A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F3881-449A-922C-1187-39AC47986B51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4F1F4905-111F-8C1C-ED4B-AE21CF14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D8BE2-D2E0-4729-A51D-123D6F7013A5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40068A3-AC09-1CF5-524E-E6F85DD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68E700D-2976-BDF2-9E43-CAB5FC87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748A0BE-DC1F-4BFF-9C3C-CCB331DA8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97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5875D4B-DCFC-D31C-C40F-A0EA5833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54991-BBB8-4786-822F-5B7CDDADF25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4BB902-6DA7-5596-6885-F8C6BC62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2E3D6-08CD-42B0-FCA6-106D57F2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3DDC10FA-B583-4AC1-8F7D-5E8C105DA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01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533C63-D511-5D20-1CDD-1A9974E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375FB-4959-410D-AB9F-8A61C2F1E650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6EC6AD7-C0B6-2DB4-1063-07911485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C469B6-53CE-59A0-9D46-B9C221A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1D1EFC38-7481-41E6-9C56-C1A02AF96C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1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03F7717-B4B3-984B-3734-215B4511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933E-12D6-421F-888D-B69D20267596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1C3106-946C-FB66-9877-90E5AEBA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ACCCBD-031F-8305-889C-9C526536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82326F22-8071-4AE5-97FE-ED986C3F26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49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49466C-241A-5B67-CFEF-E75A68D15F92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A2CFFF63-C50F-1127-7245-CE5A564E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AF7EE-FFDE-4270-93DA-B616A5D232D2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B5B340C-62F5-3813-387D-2E8659AB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76F9E8-12B6-B8E9-6EE9-1E101C47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731ED4E0-2031-4526-AF68-AC91D8F4A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7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B28E89F4-9AF4-9477-4A04-5A6ABED1007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9B24163-27BF-CDC6-D179-4B088C0A8F1F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ED4F48-C8D2-09F5-C93F-871FA3FB0813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E248CBF-7F2C-1830-5B0E-FD40E901C88D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DEAD6A-8C2F-DC11-6DBC-89825D665BC2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F5CA5F-A56D-BB37-007D-244F1DE98488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C7075A6-A129-C90D-F5DE-E5E5BDB548EA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7C1C7E-21B7-0379-7205-B4691946F26E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95A54E5-F932-A1B5-E48E-D863D6D0B05F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548896" y="1765906"/>
              <a:ext cx="5995659" cy="3327400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566885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566885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95783 h 2752"/>
                <a:gd name="T20" fmla="*/ 2147483646 w 4960"/>
                <a:gd name="T21" fmla="*/ 93544434 h 2752"/>
                <a:gd name="T22" fmla="*/ 2147483646 w 4960"/>
                <a:gd name="T23" fmla="*/ 131545954 h 2752"/>
                <a:gd name="T24" fmla="*/ 2147483646 w 4960"/>
                <a:gd name="T25" fmla="*/ 166625117 h 2752"/>
                <a:gd name="T26" fmla="*/ 2147483646 w 4960"/>
                <a:gd name="T27" fmla="*/ 192934791 h 2752"/>
                <a:gd name="T28" fmla="*/ 2147483646 w 4960"/>
                <a:gd name="T29" fmla="*/ 213397334 h 2752"/>
                <a:gd name="T30" fmla="*/ 2147483646 w 4960"/>
                <a:gd name="T31" fmla="*/ 230936311 h 2752"/>
                <a:gd name="T32" fmla="*/ 2147483646 w 4960"/>
                <a:gd name="T33" fmla="*/ 242629365 h 2752"/>
                <a:gd name="T34" fmla="*/ 2147483646 w 4960"/>
                <a:gd name="T35" fmla="*/ 251400063 h 2752"/>
                <a:gd name="T36" fmla="*/ 2147483646 w 4960"/>
                <a:gd name="T37" fmla="*/ 254322419 h 2752"/>
                <a:gd name="T38" fmla="*/ 2147483646 w 4960"/>
                <a:gd name="T39" fmla="*/ 254322419 h 2752"/>
                <a:gd name="T40" fmla="*/ 2147483646 w 4960"/>
                <a:gd name="T41" fmla="*/ 254322419 h 2752"/>
                <a:gd name="T42" fmla="*/ 2147483646 w 4960"/>
                <a:gd name="T43" fmla="*/ 248476497 h 2752"/>
                <a:gd name="T44" fmla="*/ 2147483646 w 4960"/>
                <a:gd name="T45" fmla="*/ 239707008 h 2752"/>
                <a:gd name="T46" fmla="*/ 2147483646 w 4960"/>
                <a:gd name="T47" fmla="*/ 228013954 h 2752"/>
                <a:gd name="T48" fmla="*/ 2147483646 w 4960"/>
                <a:gd name="T49" fmla="*/ 216320900 h 2752"/>
                <a:gd name="T50" fmla="*/ 2060410633 w 4960"/>
                <a:gd name="T51" fmla="*/ 201704280 h 2752"/>
                <a:gd name="T52" fmla="*/ 1817837874 w 4960"/>
                <a:gd name="T53" fmla="*/ 187087660 h 2752"/>
                <a:gd name="T54" fmla="*/ 1589877117 w 4960"/>
                <a:gd name="T55" fmla="*/ 169548683 h 2752"/>
                <a:gd name="T56" fmla="*/ 1370685011 w 4960"/>
                <a:gd name="T57" fmla="*/ 152008497 h 2752"/>
                <a:gd name="T58" fmla="*/ 976138011 w 4960"/>
                <a:gd name="T59" fmla="*/ 114006977 h 2752"/>
                <a:gd name="T60" fmla="*/ 640042642 w 4960"/>
                <a:gd name="T61" fmla="*/ 78927814 h 2752"/>
                <a:gd name="T62" fmla="*/ 371166347 w 4960"/>
                <a:gd name="T63" fmla="*/ 49695783 h 2752"/>
                <a:gd name="T64" fmla="*/ 169509126 w 4960"/>
                <a:gd name="T65" fmla="*/ 23386109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0492DA-63F0-64ED-8F7E-8912706F0548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27702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192322A-8B9E-AEDE-1C46-FE2E810351CE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83428-E4B9-6637-DB54-0FC98139EEDA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FD3BB72C-358E-22F5-60D7-752289B1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34BB8-0BC1-4BCD-94B3-81DE985B6787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5A7264E8-984E-461B-F725-054D74BC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338DD4BF-0E5C-39C2-E9C9-BC76356F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956246E3-4CCD-4723-9182-9825A4BED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05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4C3AA1B8-7947-F97E-DD9D-BADF20649C5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07A841-FCF7-5E55-5000-F670654F056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317F625-87E5-CCB4-D827-44FE691831E8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C94A3A-B264-3D65-B75B-A1C49474F280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B36CBE-520C-957B-07CC-E15FF5B6BD5C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FEC136-2245-ACF8-8369-3C1218EDD1F5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956F66-F5EE-F81A-6002-FB6875F36DB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F1726-3546-02F4-6120-27A01164EE19}"/>
                </a:ext>
              </a:extLst>
            </p:cNvPr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59E21DD-9F43-E9E6-06D5-D5483A503AE4}"/>
                </a:ext>
              </a:extLst>
            </p:cNvPr>
            <p:cNvSpPr>
              <a:spLocks/>
            </p:cNvSpPr>
            <p:nvPr/>
          </p:nvSpPr>
          <p:spPr bwMode="gray">
            <a:xfrm rot="-5400000">
              <a:off x="2852903" y="1766699"/>
              <a:ext cx="5995659" cy="3325813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473341018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473341018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49672081 h 2752"/>
                <a:gd name="T20" fmla="*/ 2147483646 w 4960"/>
                <a:gd name="T21" fmla="*/ 93499818 h 2752"/>
                <a:gd name="T22" fmla="*/ 2147483646 w 4960"/>
                <a:gd name="T23" fmla="*/ 131483213 h 2752"/>
                <a:gd name="T24" fmla="*/ 2147483646 w 4960"/>
                <a:gd name="T25" fmla="*/ 166545645 h 2752"/>
                <a:gd name="T26" fmla="*/ 2147483646 w 4960"/>
                <a:gd name="T27" fmla="*/ 192842771 h 2752"/>
                <a:gd name="T28" fmla="*/ 2147483646 w 4960"/>
                <a:gd name="T29" fmla="*/ 213295554 h 2752"/>
                <a:gd name="T30" fmla="*/ 2147483646 w 4960"/>
                <a:gd name="T31" fmla="*/ 230826166 h 2752"/>
                <a:gd name="T32" fmla="*/ 2147483646 w 4960"/>
                <a:gd name="T33" fmla="*/ 242513643 h 2752"/>
                <a:gd name="T34" fmla="*/ 2147483646 w 4960"/>
                <a:gd name="T35" fmla="*/ 251280158 h 2752"/>
                <a:gd name="T36" fmla="*/ 2147483646 w 4960"/>
                <a:gd name="T37" fmla="*/ 254201121 h 2752"/>
                <a:gd name="T38" fmla="*/ 2147483646 w 4960"/>
                <a:gd name="T39" fmla="*/ 254201121 h 2752"/>
                <a:gd name="T40" fmla="*/ 2147483646 w 4960"/>
                <a:gd name="T41" fmla="*/ 254201121 h 2752"/>
                <a:gd name="T42" fmla="*/ 2147483646 w 4960"/>
                <a:gd name="T43" fmla="*/ 248357986 h 2752"/>
                <a:gd name="T44" fmla="*/ 2147483646 w 4960"/>
                <a:gd name="T45" fmla="*/ 239592680 h 2752"/>
                <a:gd name="T46" fmla="*/ 2147483646 w 4960"/>
                <a:gd name="T47" fmla="*/ 227905203 h 2752"/>
                <a:gd name="T48" fmla="*/ 2147483646 w 4960"/>
                <a:gd name="T49" fmla="*/ 216217726 h 2752"/>
                <a:gd name="T50" fmla="*/ 2060410633 w 4960"/>
                <a:gd name="T51" fmla="*/ 201608077 h 2752"/>
                <a:gd name="T52" fmla="*/ 1817837874 w 4960"/>
                <a:gd name="T53" fmla="*/ 186998428 h 2752"/>
                <a:gd name="T54" fmla="*/ 1589877117 w 4960"/>
                <a:gd name="T55" fmla="*/ 169467817 h 2752"/>
                <a:gd name="T56" fmla="*/ 1370685011 w 4960"/>
                <a:gd name="T57" fmla="*/ 151935996 h 2752"/>
                <a:gd name="T58" fmla="*/ 976138011 w 4960"/>
                <a:gd name="T59" fmla="*/ 113952602 h 2752"/>
                <a:gd name="T60" fmla="*/ 640042642 w 4960"/>
                <a:gd name="T61" fmla="*/ 78890170 h 2752"/>
                <a:gd name="T62" fmla="*/ 371166347 w 4960"/>
                <a:gd name="T63" fmla="*/ 49672081 h 2752"/>
                <a:gd name="T64" fmla="*/ 169509126 w 4960"/>
                <a:gd name="T65" fmla="*/ 23374955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B22808-43C2-CFDE-9665-2083CC065940}"/>
                </a:ext>
              </a:extLst>
            </p:cNvPr>
            <p:cNvSpPr>
              <a:spLocks/>
            </p:cNvSpPr>
            <p:nvPr/>
          </p:nvSpPr>
          <p:spPr bwMode="gray">
            <a:xfrm rot="-5912394">
              <a:off x="3075052" y="1458824"/>
              <a:ext cx="2377944" cy="317500"/>
            </a:xfrm>
            <a:custGeom>
              <a:avLst/>
              <a:gdLst>
                <a:gd name="T0" fmla="*/ 4805825 w 10000"/>
                <a:gd name="T1" fmla="*/ 9124630 h 5291"/>
                <a:gd name="T2" fmla="*/ 563026752 w 10000"/>
                <a:gd name="T3" fmla="*/ 19067282 h 5291"/>
                <a:gd name="T4" fmla="*/ 565401367 w 10000"/>
                <a:gd name="T5" fmla="*/ 0 h 5291"/>
                <a:gd name="T6" fmla="*/ 565401367 w 10000"/>
                <a:gd name="T7" fmla="*/ 0 h 5291"/>
                <a:gd name="T8" fmla="*/ 546573520 w 10000"/>
                <a:gd name="T9" fmla="*/ 735153 h 5291"/>
                <a:gd name="T10" fmla="*/ 527745673 w 10000"/>
                <a:gd name="T11" fmla="*/ 1441502 h 5291"/>
                <a:gd name="T12" fmla="*/ 508917825 w 10000"/>
                <a:gd name="T13" fmla="*/ 2126188 h 5291"/>
                <a:gd name="T14" fmla="*/ 490033383 w 10000"/>
                <a:gd name="T15" fmla="*/ 2713602 h 5291"/>
                <a:gd name="T16" fmla="*/ 471148941 w 10000"/>
                <a:gd name="T17" fmla="*/ 3304616 h 5291"/>
                <a:gd name="T18" fmla="*/ 452264498 w 10000"/>
                <a:gd name="T19" fmla="*/ 3859566 h 5291"/>
                <a:gd name="T20" fmla="*/ 433606199 w 10000"/>
                <a:gd name="T21" fmla="*/ 4331646 h 5291"/>
                <a:gd name="T22" fmla="*/ 414608804 w 10000"/>
                <a:gd name="T23" fmla="*/ 4774922 h 5291"/>
                <a:gd name="T24" fmla="*/ 395780957 w 10000"/>
                <a:gd name="T25" fmla="*/ 5189334 h 5291"/>
                <a:gd name="T26" fmla="*/ 377292442 w 10000"/>
                <a:gd name="T27" fmla="*/ 5542538 h 5291"/>
                <a:gd name="T28" fmla="*/ 358464357 w 10000"/>
                <a:gd name="T29" fmla="*/ 5895683 h 5291"/>
                <a:gd name="T30" fmla="*/ 339975843 w 10000"/>
                <a:gd name="T31" fmla="*/ 6194820 h 5291"/>
                <a:gd name="T32" fmla="*/ 321487328 w 10000"/>
                <a:gd name="T33" fmla="*/ 6429030 h 5291"/>
                <a:gd name="T34" fmla="*/ 302998576 w 10000"/>
                <a:gd name="T35" fmla="*/ 6666900 h 5291"/>
                <a:gd name="T36" fmla="*/ 284736204 w 10000"/>
                <a:gd name="T37" fmla="*/ 6868705 h 5291"/>
                <a:gd name="T38" fmla="*/ 266699736 w 10000"/>
                <a:gd name="T39" fmla="*/ 7020044 h 5291"/>
                <a:gd name="T40" fmla="*/ 248550554 w 10000"/>
                <a:gd name="T41" fmla="*/ 7135379 h 5291"/>
                <a:gd name="T42" fmla="*/ 230627277 w 10000"/>
                <a:gd name="T43" fmla="*/ 7254314 h 5291"/>
                <a:gd name="T44" fmla="*/ 212930142 w 10000"/>
                <a:gd name="T45" fmla="*/ 7311921 h 5291"/>
                <a:gd name="T46" fmla="*/ 195289602 w 10000"/>
                <a:gd name="T47" fmla="*/ 7373189 h 5291"/>
                <a:gd name="T48" fmla="*/ 177818848 w 10000"/>
                <a:gd name="T49" fmla="*/ 7398452 h 5291"/>
                <a:gd name="T50" fmla="*/ 160517403 w 10000"/>
                <a:gd name="T51" fmla="*/ 7373189 h 5291"/>
                <a:gd name="T52" fmla="*/ 143442338 w 10000"/>
                <a:gd name="T53" fmla="*/ 7373189 h 5291"/>
                <a:gd name="T54" fmla="*/ 126536821 w 10000"/>
                <a:gd name="T55" fmla="*/ 7311921 h 5291"/>
                <a:gd name="T56" fmla="*/ 109857446 w 10000"/>
                <a:gd name="T57" fmla="*/ 7221850 h 5291"/>
                <a:gd name="T58" fmla="*/ 93460809 w 10000"/>
                <a:gd name="T59" fmla="*/ 7135379 h 5291"/>
                <a:gd name="T60" fmla="*/ 77346909 w 10000"/>
                <a:gd name="T61" fmla="*/ 7045248 h 5291"/>
                <a:gd name="T62" fmla="*/ 61345962 w 10000"/>
                <a:gd name="T63" fmla="*/ 6901109 h 5291"/>
                <a:gd name="T64" fmla="*/ 45571394 w 10000"/>
                <a:gd name="T65" fmla="*/ 6749770 h 5291"/>
                <a:gd name="T66" fmla="*/ 30135922 w 10000"/>
                <a:gd name="T67" fmla="*/ 6605632 h 5291"/>
                <a:gd name="T68" fmla="*/ 0 w 10000"/>
                <a:gd name="T69" fmla="*/ 6220024 h 5291"/>
                <a:gd name="T70" fmla="*/ 4805825 w 10000"/>
                <a:gd name="T71" fmla="*/ 9124630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F8B42A5-1D9E-8DA2-0D08-9CE38AD8B97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36E9023-3042-CD35-12CF-6577CD5D08E0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1B2ADDEA-3BEC-70BD-0346-C00CFA6D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105D-1773-4EAC-BECD-3577D92A93F4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4C76C8B1-7C7F-AA90-1D98-81FAFFC0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703CE65-CE4F-5D2A-0343-6BF2AD40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13.</a:t>
            </a:r>
            <a:fld id="{86575C01-3211-46E0-86AB-F9D0F1601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32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>
            <a:extLst>
              <a:ext uri="{FF2B5EF4-FFF2-40B4-BE49-F238E27FC236}">
                <a16:creationId xmlns:a16="http://schemas.microsoft.com/office/drawing/2014/main" id="{29583B9E-999E-83C6-E689-B37AF66B995D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E9A877-915B-7C9B-476A-E203EE55BA51}"/>
                </a:ext>
              </a:extLst>
            </p:cNvPr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D1939C4-7B87-4779-45B0-E010AA5B8910}"/>
                </a:ext>
              </a:extLst>
            </p:cNvPr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1299275-F311-DA79-6E91-4E68749D8F07}"/>
                </a:ext>
              </a:extLst>
            </p:cNvPr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3280415-2D67-C6C9-1F64-DEC44CE86873}"/>
                </a:ext>
              </a:extLst>
            </p:cNvPr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648F042-CE12-AF21-1FE8-C33927E761A4}"/>
                </a:ext>
              </a:extLst>
            </p:cNvPr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613862-8319-1652-6FBC-BF016948135C}"/>
                </a:ext>
              </a:extLst>
            </p:cNvPr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>
              <a:extLst>
                <a:ext uri="{FF2B5EF4-FFF2-40B4-BE49-F238E27FC236}">
                  <a16:creationId xmlns:a16="http://schemas.microsoft.com/office/drawing/2014/main" id="{2AB6E9DA-2EE1-FA00-E328-1AD1051614E4}"/>
                </a:ext>
              </a:extLst>
            </p:cNvPr>
            <p:cNvSpPr>
              <a:spLocks/>
            </p:cNvSpPr>
            <p:nvPr/>
          </p:nvSpPr>
          <p:spPr bwMode="gray">
            <a:xfrm rot="-589932">
              <a:off x="6359525" y="1790602"/>
              <a:ext cx="2378075" cy="317483"/>
            </a:xfrm>
            <a:custGeom>
              <a:avLst/>
              <a:gdLst>
                <a:gd name="T0" fmla="*/ 4806090 w 10000"/>
                <a:gd name="T1" fmla="*/ 9124141 h 5291"/>
                <a:gd name="T2" fmla="*/ 563057769 w 10000"/>
                <a:gd name="T3" fmla="*/ 19066261 h 5291"/>
                <a:gd name="T4" fmla="*/ 565432515 w 10000"/>
                <a:gd name="T5" fmla="*/ 0 h 5291"/>
                <a:gd name="T6" fmla="*/ 565432515 w 10000"/>
                <a:gd name="T7" fmla="*/ 0 h 5291"/>
                <a:gd name="T8" fmla="*/ 546603630 w 10000"/>
                <a:gd name="T9" fmla="*/ 735113 h 5291"/>
                <a:gd name="T10" fmla="*/ 527774746 w 10000"/>
                <a:gd name="T11" fmla="*/ 1441424 h 5291"/>
                <a:gd name="T12" fmla="*/ 508945861 w 10000"/>
                <a:gd name="T13" fmla="*/ 2126074 h 5291"/>
                <a:gd name="T14" fmla="*/ 490060379 w 10000"/>
                <a:gd name="T15" fmla="*/ 2713457 h 5291"/>
                <a:gd name="T16" fmla="*/ 471174896 w 10000"/>
                <a:gd name="T17" fmla="*/ 3304439 h 5291"/>
                <a:gd name="T18" fmla="*/ 452289414 w 10000"/>
                <a:gd name="T19" fmla="*/ 3859360 h 5291"/>
                <a:gd name="T20" fmla="*/ 433630086 w 10000"/>
                <a:gd name="T21" fmla="*/ 4331414 h 5291"/>
                <a:gd name="T22" fmla="*/ 414631645 w 10000"/>
                <a:gd name="T23" fmla="*/ 4774666 h 5291"/>
                <a:gd name="T24" fmla="*/ 395802760 w 10000"/>
                <a:gd name="T25" fmla="*/ 5189056 h 5291"/>
                <a:gd name="T26" fmla="*/ 377313227 w 10000"/>
                <a:gd name="T27" fmla="*/ 5542242 h 5291"/>
                <a:gd name="T28" fmla="*/ 358484105 w 10000"/>
                <a:gd name="T29" fmla="*/ 5895367 h 5291"/>
                <a:gd name="T30" fmla="*/ 339994572 w 10000"/>
                <a:gd name="T31" fmla="*/ 6194489 h 5291"/>
                <a:gd name="T32" fmla="*/ 321505039 w 10000"/>
                <a:gd name="T33" fmla="*/ 6428686 h 5291"/>
                <a:gd name="T34" fmla="*/ 303015268 w 10000"/>
                <a:gd name="T35" fmla="*/ 6666543 h 5291"/>
                <a:gd name="T36" fmla="*/ 284751890 w 10000"/>
                <a:gd name="T37" fmla="*/ 6868338 h 5291"/>
                <a:gd name="T38" fmla="*/ 266714428 w 10000"/>
                <a:gd name="T39" fmla="*/ 7019669 h 5291"/>
                <a:gd name="T40" fmla="*/ 248564247 w 10000"/>
                <a:gd name="T41" fmla="*/ 7134997 h 5291"/>
                <a:gd name="T42" fmla="*/ 230639982 w 10000"/>
                <a:gd name="T43" fmla="*/ 7253926 h 5291"/>
                <a:gd name="T44" fmla="*/ 212941872 w 10000"/>
                <a:gd name="T45" fmla="*/ 7311530 h 5291"/>
                <a:gd name="T46" fmla="*/ 195300361 w 10000"/>
                <a:gd name="T47" fmla="*/ 7372794 h 5291"/>
                <a:gd name="T48" fmla="*/ 177828644 w 10000"/>
                <a:gd name="T49" fmla="*/ 7398056 h 5291"/>
                <a:gd name="T50" fmla="*/ 160526245 w 10000"/>
                <a:gd name="T51" fmla="*/ 7372794 h 5291"/>
                <a:gd name="T52" fmla="*/ 143450240 w 10000"/>
                <a:gd name="T53" fmla="*/ 7372794 h 5291"/>
                <a:gd name="T54" fmla="*/ 126543792 w 10000"/>
                <a:gd name="T55" fmla="*/ 7311530 h 5291"/>
                <a:gd name="T56" fmla="*/ 109863498 w 10000"/>
                <a:gd name="T57" fmla="*/ 7221463 h 5291"/>
                <a:gd name="T58" fmla="*/ 93465957 w 10000"/>
                <a:gd name="T59" fmla="*/ 7134997 h 5291"/>
                <a:gd name="T60" fmla="*/ 77351170 w 10000"/>
                <a:gd name="T61" fmla="*/ 7044870 h 5291"/>
                <a:gd name="T62" fmla="*/ 61349341 w 10000"/>
                <a:gd name="T63" fmla="*/ 6900740 h 5291"/>
                <a:gd name="T64" fmla="*/ 45573905 w 10000"/>
                <a:gd name="T65" fmla="*/ 6749409 h 5291"/>
                <a:gd name="T66" fmla="*/ 30137582 w 10000"/>
                <a:gd name="T67" fmla="*/ 6605279 h 5291"/>
                <a:gd name="T68" fmla="*/ 0 w 10000"/>
                <a:gd name="T69" fmla="*/ 6219691 h 5291"/>
                <a:gd name="T70" fmla="*/ 4806090 w 10000"/>
                <a:gd name="T71" fmla="*/ 9124141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>
              <a:extLst>
                <a:ext uri="{FF2B5EF4-FFF2-40B4-BE49-F238E27FC236}">
                  <a16:creationId xmlns:a16="http://schemas.microsoft.com/office/drawing/2014/main" id="{47EB317A-7E11-460E-D755-07B493827FF8}"/>
                </a:ext>
              </a:extLst>
            </p:cNvPr>
            <p:cNvSpPr>
              <a:spLocks/>
            </p:cNvSpPr>
            <p:nvPr/>
          </p:nvSpPr>
          <p:spPr bwMode="gray">
            <a:xfrm>
              <a:off x="485775" y="1855686"/>
              <a:ext cx="8172450" cy="4535238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879928459 h 2752"/>
                <a:gd name="T4" fmla="*/ 0 w 4960"/>
                <a:gd name="T5" fmla="*/ 2147483646 h 2752"/>
                <a:gd name="T6" fmla="*/ 0 w 4960"/>
                <a:gd name="T7" fmla="*/ 2147483646 h 2752"/>
                <a:gd name="T8" fmla="*/ 2147483646 w 4960"/>
                <a:gd name="T9" fmla="*/ 2147483646 h 2752"/>
                <a:gd name="T10" fmla="*/ 2147483646 w 4960"/>
                <a:gd name="T11" fmla="*/ 2147483646 h 2752"/>
                <a:gd name="T12" fmla="*/ 2147483646 w 4960"/>
                <a:gd name="T13" fmla="*/ 879928459 h 2752"/>
                <a:gd name="T14" fmla="*/ 2147483646 w 4960"/>
                <a:gd name="T15" fmla="*/ 0 h 2752"/>
                <a:gd name="T16" fmla="*/ 2147483646 w 4960"/>
                <a:gd name="T17" fmla="*/ 0 h 2752"/>
                <a:gd name="T18" fmla="*/ 2147483646 w 4960"/>
                <a:gd name="T19" fmla="*/ 92337907 h 2752"/>
                <a:gd name="T20" fmla="*/ 2147483646 w 4960"/>
                <a:gd name="T21" fmla="*/ 173812337 h 2752"/>
                <a:gd name="T22" fmla="*/ 2147483646 w 4960"/>
                <a:gd name="T23" fmla="*/ 244424938 h 2752"/>
                <a:gd name="T24" fmla="*/ 2147483646 w 4960"/>
                <a:gd name="T25" fmla="*/ 309604153 h 2752"/>
                <a:gd name="T26" fmla="*/ 2147483646 w 4960"/>
                <a:gd name="T27" fmla="*/ 358489799 h 2752"/>
                <a:gd name="T28" fmla="*/ 2147483646 w 4960"/>
                <a:gd name="T29" fmla="*/ 396510321 h 2752"/>
                <a:gd name="T30" fmla="*/ 2147483646 w 4960"/>
                <a:gd name="T31" fmla="*/ 429100752 h 2752"/>
                <a:gd name="T32" fmla="*/ 2147483646 w 4960"/>
                <a:gd name="T33" fmla="*/ 450827706 h 2752"/>
                <a:gd name="T34" fmla="*/ 2147483646 w 4960"/>
                <a:gd name="T35" fmla="*/ 467122922 h 2752"/>
                <a:gd name="T36" fmla="*/ 2147483646 w 4960"/>
                <a:gd name="T37" fmla="*/ 472554661 h 2752"/>
                <a:gd name="T38" fmla="*/ 2147483646 w 4960"/>
                <a:gd name="T39" fmla="*/ 472554661 h 2752"/>
                <a:gd name="T40" fmla="*/ 2147483646 w 4960"/>
                <a:gd name="T41" fmla="*/ 472554661 h 2752"/>
                <a:gd name="T42" fmla="*/ 2147483646 w 4960"/>
                <a:gd name="T43" fmla="*/ 461691184 h 2752"/>
                <a:gd name="T44" fmla="*/ 2147483646 w 4960"/>
                <a:gd name="T45" fmla="*/ 445395968 h 2752"/>
                <a:gd name="T46" fmla="*/ 2147483646 w 4960"/>
                <a:gd name="T47" fmla="*/ 423669014 h 2752"/>
                <a:gd name="T48" fmla="*/ 2147483646 w 4960"/>
                <a:gd name="T49" fmla="*/ 401942060 h 2752"/>
                <a:gd name="T50" fmla="*/ 2147483646 w 4960"/>
                <a:gd name="T51" fmla="*/ 374783367 h 2752"/>
                <a:gd name="T52" fmla="*/ 2147483646 w 4960"/>
                <a:gd name="T53" fmla="*/ 347626322 h 2752"/>
                <a:gd name="T54" fmla="*/ 2147483646 w 4960"/>
                <a:gd name="T55" fmla="*/ 315035891 h 2752"/>
                <a:gd name="T56" fmla="*/ 2147483646 w 4960"/>
                <a:gd name="T57" fmla="*/ 282445460 h 2752"/>
                <a:gd name="T58" fmla="*/ 1813834086 w 4960"/>
                <a:gd name="T59" fmla="*/ 211834507 h 2752"/>
                <a:gd name="T60" fmla="*/ 1189310615 w 4960"/>
                <a:gd name="T61" fmla="*/ 146655292 h 2752"/>
                <a:gd name="T62" fmla="*/ 689692168 w 4960"/>
                <a:gd name="T63" fmla="*/ 92337907 h 2752"/>
                <a:gd name="T64" fmla="*/ 314977098 w 4960"/>
                <a:gd name="T65" fmla="*/ 4345390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>
              <a:extLst>
                <a:ext uri="{FF2B5EF4-FFF2-40B4-BE49-F238E27FC236}">
                  <a16:creationId xmlns:a16="http://schemas.microsoft.com/office/drawing/2014/main" id="{0D85ABDD-083F-F311-ECEE-2B49CC979CF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0" y="0"/>
              <a:ext cx="9144000" cy="6857623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2147483646 h 4320"/>
                <a:gd name="T4" fmla="*/ 2147483646 w 5760"/>
                <a:gd name="T5" fmla="*/ 2147483646 h 4320"/>
                <a:gd name="T6" fmla="*/ 2147483646 w 5760"/>
                <a:gd name="T7" fmla="*/ 0 h 4320"/>
                <a:gd name="T8" fmla="*/ 0 w 5760"/>
                <a:gd name="T9" fmla="*/ 0 h 4320"/>
                <a:gd name="T10" fmla="*/ 2147483646 w 5760"/>
                <a:gd name="T11" fmla="*/ 2147483646 h 4320"/>
                <a:gd name="T12" fmla="*/ 816530625 w 5760"/>
                <a:gd name="T13" fmla="*/ 2147483646 h 4320"/>
                <a:gd name="T14" fmla="*/ 816530625 w 5760"/>
                <a:gd name="T15" fmla="*/ 816485738 h 4320"/>
                <a:gd name="T16" fmla="*/ 2147483646 w 5760"/>
                <a:gd name="T17" fmla="*/ 816485738 h 4320"/>
                <a:gd name="T18" fmla="*/ 2147483646 w 5760"/>
                <a:gd name="T19" fmla="*/ 2147483646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2A95BBA-8398-90AA-5CCE-F16ACCBA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E34E58D-21B7-0409-CF22-FD85AA5E0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61AB-3330-9733-0726-A2D13E8F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01CA37F-FAC3-437E-84C8-C1ED24DA7F6A}" type="datetimeFigureOut">
              <a:rPr lang="en-US"/>
              <a:pPr>
                <a:defRPr/>
              </a:pPr>
              <a:t>03-Jul-22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09E46-1D91-717E-A06F-68159776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2E6751-22E1-D970-D060-2F1A7D702CCF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6D18688-6217-3B11-EB83-C8C6884D3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13.</a:t>
            </a:r>
            <a:fld id="{C0276AD8-3ACD-409E-984E-5B2259F57B1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095" r:id="rId2"/>
    <p:sldLayoutId id="2147484100" r:id="rId3"/>
    <p:sldLayoutId id="2147484096" r:id="rId4"/>
    <p:sldLayoutId id="2147484097" r:id="rId5"/>
    <p:sldLayoutId id="2147484098" r:id="rId6"/>
    <p:sldLayoutId id="2147484101" r:id="rId7"/>
    <p:sldLayoutId id="2147484102" r:id="rId8"/>
    <p:sldLayoutId id="2147484103" r:id="rId9"/>
    <p:sldLayoutId id="2147484104" r:id="rId10"/>
    <p:sldLayoutId id="2147484105" r:id="rId11"/>
    <p:sldLayoutId id="2147484106" r:id="rId12"/>
    <p:sldLayoutId id="2147484107" r:id="rId13"/>
    <p:sldLayoutId id="2147484108" r:id="rId14"/>
    <p:sldLayoutId id="2147484109" r:id="rId15"/>
    <p:sldLayoutId id="2147484110" r:id="rId16"/>
    <p:sldLayoutId id="2147484111" r:id="rId1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en.com/difference/TCP_vs_UDP" TargetMode="External"/><Relationship Id="rId2" Type="http://schemas.openxmlformats.org/officeDocument/2006/relationships/hyperlink" Target="https://enterprise.netscout.com/edge/tech-tips/difference-between-tcp-and-ud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differences-between-tcp-and-udp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5027-5179-244C-4310-0B896252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763" y="2432050"/>
            <a:ext cx="7275512" cy="2008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975" dirty="0"/>
              <a:t>CSC- 362    </a:t>
            </a:r>
            <a:r>
              <a:rPr lang="en-US" sz="4000" dirty="0"/>
              <a:t>Computer Networks</a:t>
            </a:r>
            <a:br>
              <a:rPr lang="en-US" sz="4000" dirty="0"/>
            </a:br>
            <a:r>
              <a:rPr lang="en-US" sz="3200" dirty="0"/>
              <a:t>Week:14	        Lecture: 27 - 28</a:t>
            </a:r>
            <a:br>
              <a:rPr lang="en-US" sz="3200" dirty="0"/>
            </a:br>
            <a:br>
              <a:rPr lang="en-US" sz="3000" dirty="0"/>
            </a:br>
            <a:r>
              <a:rPr lang="en-US" sz="3300" dirty="0"/>
              <a:t> 										</a:t>
            </a:r>
            <a:endParaRPr lang="en-US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8C2C-4525-5590-B69A-E01CE8DA9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4440285"/>
            <a:ext cx="7180889" cy="646065"/>
          </a:xfrm>
          <a:ln>
            <a:miter lim="800000"/>
            <a:headEnd/>
            <a:tailEnd/>
          </a:ln>
        </p:spPr>
        <p:txBody>
          <a:bodyPr rtlCol="0">
            <a:normAutofit fontScale="67500" lnSpcReduction="20000"/>
          </a:bodyPr>
          <a:lstStyle/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				Prepared by:</a:t>
            </a:r>
          </a:p>
          <a:p>
            <a:pPr lvl="8" algn="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	Mr.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Attique Ur Rehman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9199-76FA-DC56-015A-BBB4D731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236208" y="3264408"/>
            <a:ext cx="3859795" cy="228660"/>
          </a:xfrm>
        </p:spPr>
        <p:txBody>
          <a:bodyPr/>
          <a:lstStyle/>
          <a:p>
            <a:pPr>
              <a:defRPr/>
            </a:pPr>
            <a:r>
              <a:rPr lang="en-US"/>
              <a:t>Lahore Garrison University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A1EC6FBE-E19F-06F0-E57B-AC6258C992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477B803-E2F4-4A2A-BCDB-6786D872A241}" type="slidenum">
              <a:rPr lang="en-US" altLang="en-US">
                <a:solidFill>
                  <a:schemeClr val="bg1"/>
                </a:solidFill>
              </a:rPr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7414" name="Picture 3">
            <a:extLst>
              <a:ext uri="{FF2B5EF4-FFF2-40B4-BE49-F238E27FC236}">
                <a16:creationId xmlns:a16="http://schemas.microsoft.com/office/drawing/2014/main" id="{72020A07-93A7-2FD0-72AE-23112462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925513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C2FFF4DD-4D51-F8E1-B055-38CF0C0A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8BCDB85-56AD-4CB0-AB17-9790B5DFDB93}" type="slidenum">
              <a:rPr lang="en-US" altLang="en-US">
                <a:solidFill>
                  <a:schemeClr val="bg1"/>
                </a:solidFill>
              </a:rPr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C91DA54-2C96-8F19-6A7A-C90A20096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End-to-End Protocol Challenge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8222C40-CC77-5C38-651B-95960DDF1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328025" cy="3505200"/>
          </a:xfrm>
        </p:spPr>
        <p:txBody>
          <a:bodyPr/>
          <a:lstStyle/>
          <a:p>
            <a:r>
              <a:rPr lang="en-US" altLang="en-US" sz="2400"/>
              <a:t>Given IP service model</a:t>
            </a:r>
          </a:p>
          <a:p>
            <a:r>
              <a:rPr lang="en-US" altLang="en-US" sz="2400"/>
              <a:t>Provide service model demanded by </a:t>
            </a:r>
            <a:r>
              <a:rPr lang="en-US" altLang="en-US" sz="2400" b="1">
                <a:solidFill>
                  <a:srgbClr val="CC0000"/>
                </a:solidFill>
              </a:rPr>
              <a:t>applications</a:t>
            </a:r>
            <a:endParaRPr lang="en-US" altLang="en-US" sz="2400"/>
          </a:p>
          <a:p>
            <a:r>
              <a:rPr lang="en-US" altLang="en-US" sz="2400"/>
              <a:t>Service models to consider</a:t>
            </a:r>
          </a:p>
          <a:p>
            <a:pPr lvl="1"/>
            <a:r>
              <a:rPr lang="en-US" altLang="en-US"/>
              <a:t>Demultiplexing only (</a:t>
            </a:r>
            <a:r>
              <a:rPr lang="en-US" altLang="en-US" b="1">
                <a:solidFill>
                  <a:srgbClr val="CC0000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Everything on the previous list (</a:t>
            </a:r>
            <a:r>
              <a:rPr lang="en-US" altLang="en-US" b="1">
                <a:solidFill>
                  <a:srgbClr val="CC0000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Reliable request/response (</a:t>
            </a:r>
            <a:r>
              <a:rPr lang="en-US" altLang="en-US" b="1">
                <a:solidFill>
                  <a:srgbClr val="CC0000"/>
                </a:solidFill>
              </a:rPr>
              <a:t>RPC</a:t>
            </a:r>
            <a:r>
              <a:rPr lang="en-US" altLang="en-US"/>
              <a:t>)</a:t>
            </a:r>
          </a:p>
        </p:txBody>
      </p:sp>
      <p:sp>
        <p:nvSpPr>
          <p:cNvPr id="27653" name="TextBox 5">
            <a:extLst>
              <a:ext uri="{FF2B5EF4-FFF2-40B4-BE49-F238E27FC236}">
                <a16:creationId xmlns:a16="http://schemas.microsoft.com/office/drawing/2014/main" id="{EC1344E6-01D6-01CB-8F03-205DFF5E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6100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accent2"/>
                </a:solidFill>
                <a:hlinkClick r:id="rId2"/>
              </a:rPr>
              <a:t>https://enterprise.netscout.com/edge/tech-tips/difference-between-tcp-and-udp</a:t>
            </a:r>
            <a:endParaRPr lang="en-US" altLang="en-US" sz="2000">
              <a:solidFill>
                <a:schemeClr val="accent2"/>
              </a:solidFill>
            </a:endParaRPr>
          </a:p>
          <a:p>
            <a:pPr algn="ctr"/>
            <a:r>
              <a:rPr lang="en-US" altLang="en-US" sz="2000">
                <a:solidFill>
                  <a:schemeClr val="accent2"/>
                </a:solidFill>
                <a:hlinkClick r:id="rId3"/>
              </a:rPr>
              <a:t>https://www.diffen.com/difference/TCP_vs_UDP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US" altLang="en-US" sz="2000">
                <a:solidFill>
                  <a:schemeClr val="accent2"/>
                </a:solidFill>
                <a:hlinkClick r:id="rId4"/>
              </a:rPr>
              <a:t>https://www.geeksforgeeks.org/differences-between-tcp-and-udp/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D3B38E1-E670-4E37-5DA6-4E6E0A93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Difference Between TCP and UDP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451D612B-E6D3-80AC-BBFF-9D341F27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C9A688F-B504-456A-B95B-89B9801DC2F8}" type="slidenum">
              <a:rPr lang="en-US" altLang="en-US">
                <a:solidFill>
                  <a:schemeClr val="bg1"/>
                </a:solidFill>
              </a:rPr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47EFB8-5BB1-5941-2A31-C192C4C40B87}"/>
              </a:ext>
            </a:extLst>
          </p:cNvPr>
          <p:cNvGraphicFramePr>
            <a:graphicFrameLocks noGrp="1"/>
          </p:cNvGraphicFramePr>
          <p:nvPr/>
        </p:nvGraphicFramePr>
        <p:xfrm>
          <a:off x="806450" y="2347913"/>
          <a:ext cx="7435850" cy="4357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TCP</a:t>
                      </a:r>
                    </a:p>
                  </a:txBody>
                  <a:tcPr marL="91435" marR="91435"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UDP</a:t>
                      </a:r>
                    </a:p>
                  </a:txBody>
                  <a:tcPr marL="91435" marR="91435"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Reliable</a:t>
                      </a:r>
                    </a:p>
                  </a:txBody>
                  <a:tcPr marL="66672" marR="66672" marT="47618" marB="47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Unreliable</a:t>
                      </a:r>
                    </a:p>
                  </a:txBody>
                  <a:tcPr marL="66672" marR="66672" marT="47618" marB="4761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8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Connection-oriented</a:t>
                      </a:r>
                    </a:p>
                  </a:txBody>
                  <a:tcPr marL="66672" marR="66672" marT="47618" marB="47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Connectionless</a:t>
                      </a:r>
                    </a:p>
                  </a:txBody>
                  <a:tcPr marL="66672" marR="66672" marT="47618" marB="4761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32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Segment retransmission and flow control through windowing</a:t>
                      </a:r>
                    </a:p>
                  </a:txBody>
                  <a:tcPr marL="66672" marR="66672" marT="47618" marB="47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No windowing or retransmission</a:t>
                      </a:r>
                    </a:p>
                  </a:txBody>
                  <a:tcPr marL="66672" marR="66672" marT="47618" marB="4761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Segment sequencing</a:t>
                      </a:r>
                    </a:p>
                  </a:txBody>
                  <a:tcPr marL="66672" marR="66672" marT="47618" marB="47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No sequencing</a:t>
                      </a:r>
                    </a:p>
                  </a:txBody>
                  <a:tcPr marL="66672" marR="66672" marT="47618" marB="4761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88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Arial"/>
                        </a:rPr>
                        <a:t>Acknowledge sequencing</a:t>
                      </a:r>
                    </a:p>
                  </a:txBody>
                  <a:tcPr marL="66672" marR="66672" marT="47618" marB="4761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/>
                        </a:rPr>
                        <a:t>No acknowledgment</a:t>
                      </a:r>
                    </a:p>
                  </a:txBody>
                  <a:tcPr marL="66672" marR="66672" marT="47618" marB="4761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17A70188-AB8A-8D36-98E6-5EB95648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1E9A79B-BA73-4CFD-8E48-CDBF4332F2B2}" type="slidenum">
              <a:rPr lang="en-US" altLang="en-US">
                <a:solidFill>
                  <a:schemeClr val="bg1"/>
                </a:solidFill>
              </a:rPr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B2C9374-65C3-2D86-B554-BDFE482B7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/>
              <a:t>User Datagram Protocol (UDP)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401FC67-6C2A-E6AD-D125-45A577F40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Thin veneer over IP services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Addresses </a:t>
            </a:r>
            <a:r>
              <a:rPr lang="en-US" altLang="en-US" sz="2400" b="1">
                <a:solidFill>
                  <a:srgbClr val="CC0000"/>
                </a:solidFill>
              </a:rPr>
              <a:t>multiplexing</a:t>
            </a:r>
            <a:r>
              <a:rPr lang="en-US" altLang="en-US" sz="2400"/>
              <a:t> of multiple connections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Unreliable and unordered </a:t>
            </a:r>
            <a:r>
              <a:rPr lang="en-US" altLang="en-US" sz="2400" b="1">
                <a:solidFill>
                  <a:srgbClr val="CC0000"/>
                </a:solidFill>
              </a:rPr>
              <a:t>datagram</a:t>
            </a:r>
            <a:r>
              <a:rPr lang="en-US" altLang="en-US" sz="2400"/>
              <a:t> service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No flow control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Endpoints identified by </a:t>
            </a:r>
            <a:r>
              <a:rPr lang="en-US" altLang="en-US" sz="2400" b="1">
                <a:solidFill>
                  <a:srgbClr val="CC0000"/>
                </a:solidFill>
              </a:rPr>
              <a:t>ports</a:t>
            </a:r>
            <a:r>
              <a:rPr lang="en-US" altLang="en-US" sz="2400"/>
              <a:t> (multiplexing)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16-bit port space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Well-known ports for certain services (see /etc/services)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Checksum</a:t>
            </a:r>
            <a:r>
              <a:rPr lang="en-US" altLang="en-US" sz="2400"/>
              <a:t> to validate header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Optional in IPv4, but mandatory in IPv6 (why ?)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F1281432-80A7-9D71-57FA-AE2EE2E4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3810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C00C1DB-B685-470F-85E5-93B71E60AFF7}" type="slidenum">
              <a:rPr lang="en-US" altLang="en-US">
                <a:solidFill>
                  <a:schemeClr val="bg1"/>
                </a:solidFill>
              </a:rPr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F9406165-4DE7-E247-36A2-1DEEB17C6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806450"/>
          </a:xfrm>
        </p:spPr>
        <p:txBody>
          <a:bodyPr/>
          <a:lstStyle/>
          <a:p>
            <a:r>
              <a:rPr lang="en-US" altLang="en-US"/>
              <a:t>UDP Header Format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964613D-99CC-E3B4-54C0-F1002CCA1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503613"/>
            <a:ext cx="7772400" cy="1768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Length includes 8-byte header and data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Checksum (purpose ?)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IP checksum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Computed on pseudo-header, UDP header and data</a:t>
            </a:r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7BA8C9C7-CCE8-4906-34A9-49373896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414588"/>
            <a:ext cx="3573462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source port</a:t>
            </a:r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258CCEFC-1171-83BF-F35D-1D24BB886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414588"/>
            <a:ext cx="3573463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destination port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EF3F2AD4-75FA-D132-D569-CB0D7CD2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871788"/>
            <a:ext cx="3573462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UDP length</a:t>
            </a: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306528FA-4387-64E6-E5C3-DC49A08C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871788"/>
            <a:ext cx="3573463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UDP checksum</a:t>
            </a:r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EB5E5B2D-1119-D249-0815-3F1BD461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3D3B9D7D-2719-2839-4921-A09C3BA11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2133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id="{AB0D850A-A027-D5BB-62A7-65538BE1F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133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31</a:t>
            </a:r>
          </a:p>
        </p:txBody>
      </p:sp>
      <p:sp>
        <p:nvSpPr>
          <p:cNvPr id="30732" name="Text Box 11">
            <a:extLst>
              <a:ext uri="{FF2B5EF4-FFF2-40B4-BE49-F238E27FC236}">
                <a16:creationId xmlns:a16="http://schemas.microsoft.com/office/drawing/2014/main" id="{ABB0A183-7E5B-4630-51B6-51579243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486400"/>
            <a:ext cx="7131050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source IP address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C9F1C33E-7263-6433-BAFA-1A9318D38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943600"/>
            <a:ext cx="7131050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destination IP address</a:t>
            </a:r>
          </a:p>
        </p:txBody>
      </p:sp>
      <p:sp>
        <p:nvSpPr>
          <p:cNvPr id="30734" name="Text Box 15">
            <a:extLst>
              <a:ext uri="{FF2B5EF4-FFF2-40B4-BE49-F238E27FC236}">
                <a16:creationId xmlns:a16="http://schemas.microsoft.com/office/drawing/2014/main" id="{9FBEC9F7-AE9E-8AA9-412C-0A8DF8190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156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30735" name="Text Box 16">
            <a:extLst>
              <a:ext uri="{FF2B5EF4-FFF2-40B4-BE49-F238E27FC236}">
                <a16:creationId xmlns:a16="http://schemas.microsoft.com/office/drawing/2014/main" id="{E64D1387-1D4F-F7AB-2FC9-85246D9B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51546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30736" name="Text Box 17">
            <a:extLst>
              <a:ext uri="{FF2B5EF4-FFF2-40B4-BE49-F238E27FC236}">
                <a16:creationId xmlns:a16="http://schemas.microsoft.com/office/drawing/2014/main" id="{B657A12E-2032-A5F1-3C32-086D70D9A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1577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31</a:t>
            </a:r>
          </a:p>
        </p:txBody>
      </p:sp>
      <p:sp>
        <p:nvSpPr>
          <p:cNvPr id="30737" name="Text Box 18">
            <a:extLst>
              <a:ext uri="{FF2B5EF4-FFF2-40B4-BE49-F238E27FC236}">
                <a16:creationId xmlns:a16="http://schemas.microsoft.com/office/drawing/2014/main" id="{2075A94D-A4EE-7C74-1899-2F1CA2A5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6400800"/>
            <a:ext cx="1782762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  <p:sp>
        <p:nvSpPr>
          <p:cNvPr id="30738" name="Text Box 19">
            <a:extLst>
              <a:ext uri="{FF2B5EF4-FFF2-40B4-BE49-F238E27FC236}">
                <a16:creationId xmlns:a16="http://schemas.microsoft.com/office/drawing/2014/main" id="{1CDA4C96-6B89-5F98-B2D1-292AA9914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6400800"/>
            <a:ext cx="3573463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UDP length</a:t>
            </a:r>
          </a:p>
        </p:txBody>
      </p:sp>
      <p:sp>
        <p:nvSpPr>
          <p:cNvPr id="30739" name="Text Box 20">
            <a:extLst>
              <a:ext uri="{FF2B5EF4-FFF2-40B4-BE49-F238E27FC236}">
                <a16:creationId xmlns:a16="http://schemas.microsoft.com/office/drawing/2014/main" id="{0D8ADCAF-39A5-3F02-9D83-103B74CD3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400800"/>
            <a:ext cx="18034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17 (UDP)</a:t>
            </a:r>
          </a:p>
        </p:txBody>
      </p:sp>
      <p:sp>
        <p:nvSpPr>
          <p:cNvPr id="30740" name="Text Box 21">
            <a:extLst>
              <a:ext uri="{FF2B5EF4-FFF2-40B4-BE49-F238E27FC236}">
                <a16:creationId xmlns:a16="http://schemas.microsoft.com/office/drawing/2014/main" id="{3C408315-E53E-98EB-16A5-1E511DA69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57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91E14D1D-361F-1A01-FFCF-8E8A4102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1DE4A3C2-B531-4382-9CB8-0B9487E3B48C}" type="slidenum">
              <a:rPr lang="en-US" altLang="en-US">
                <a:solidFill>
                  <a:schemeClr val="bg1"/>
                </a:solidFill>
              </a:rPr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789FBE6-1017-62B3-DB30-8703BE5AC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152650"/>
            <a:ext cx="7772400" cy="1143000"/>
          </a:xfrm>
        </p:spPr>
        <p:txBody>
          <a:bodyPr/>
          <a:lstStyle/>
          <a:p>
            <a:r>
              <a:rPr lang="en-US" altLang="en-US" sz="4400"/>
              <a:t>Reliable Byte-Stream (TCP)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56440DA-8687-2D83-2636-01ADF42B7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0225" y="3590925"/>
            <a:ext cx="6657975" cy="25050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/>
              <a:t>Outline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Connection Establishment/Termination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Sliding Window Revisited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Flow Control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/>
              <a:t>Adaptive Timeout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F9620AF3-6EEE-7E7A-6D5F-A79280F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F25FCF6-F96F-4340-8C10-2EE7D3339941}" type="slidenum">
              <a:rPr lang="en-US" altLang="en-US">
                <a:solidFill>
                  <a:schemeClr val="bg1"/>
                </a:solidFill>
              </a:rPr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7945D08-8D50-B75E-544B-3B1DA23A3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851775" cy="1143000"/>
          </a:xfrm>
        </p:spPr>
        <p:txBody>
          <a:bodyPr/>
          <a:lstStyle/>
          <a:p>
            <a:r>
              <a:rPr lang="en-US" altLang="en-US"/>
              <a:t>Transmission Control Protocol (TCP)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8F3BB0B-C64A-7EA6-FDE9-4B2F92489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902700" cy="3946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Service model implements requirements listed earlier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Multiple connections per host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Guaranteed and in-order delivery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Messages delivered at most once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Arbitrarily large messages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Synchronization between sender and receiver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Flow control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Multiplexing</a:t>
            </a:r>
            <a:r>
              <a:rPr lang="en-US" altLang="en-US" sz="2400"/>
              <a:t> mechanism equivalent to that of UDP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Checksum</a:t>
            </a:r>
            <a:r>
              <a:rPr lang="en-US" altLang="en-US" sz="2400"/>
              <a:t> mechanism also equivalent, but mandatory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35F75BBF-5086-B105-3B17-7E852795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6C4A79C-EFCD-435A-9B81-C6F2A9B29EA3}" type="slidenum">
              <a:rPr lang="en-US" altLang="en-US">
                <a:solidFill>
                  <a:schemeClr val="bg1"/>
                </a:solidFill>
              </a:rPr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6B63695-69F0-9595-59EE-2C6216EEC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/>
              <a:t>TCP Overview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8238235-5C6C-08DB-B65A-B1AC032E3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485188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Flow control: restricts rate to something manageable by </a:t>
            </a:r>
            <a:r>
              <a:rPr lang="en-US" altLang="en-US" sz="2400" b="1">
                <a:solidFill>
                  <a:srgbClr val="CC0000"/>
                </a:solidFill>
              </a:rPr>
              <a:t>receiver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Congestion control: restricts rate to something manageable by </a:t>
            </a:r>
            <a:r>
              <a:rPr lang="en-US" altLang="en-US" sz="2400" b="1">
                <a:solidFill>
                  <a:srgbClr val="CC0000"/>
                </a:solidFill>
              </a:rPr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Connection-oriented: setup and teardown required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Full duplex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Data flows in both directions simultaneously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Point-to-point communication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Byte stream abstraction: no </a:t>
            </a:r>
            <a:r>
              <a:rPr lang="en-US" altLang="en-US" sz="2400" b="1">
                <a:solidFill>
                  <a:srgbClr val="CC0000"/>
                </a:solidFill>
              </a:rPr>
              <a:t>boundaries</a:t>
            </a:r>
            <a:r>
              <a:rPr lang="en-US" altLang="en-US" sz="2400"/>
              <a:t> in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A109E9FC-541B-C2EC-A375-51BE7379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86AC4B1-CBE0-4A01-8881-6DF6C4C92511}" type="slidenum">
              <a:rPr lang="en-US" altLang="en-US">
                <a:solidFill>
                  <a:schemeClr val="bg1"/>
                </a:solidFill>
              </a:rPr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4819" name="Freeform 25">
            <a:extLst>
              <a:ext uri="{FF2B5EF4-FFF2-40B4-BE49-F238E27FC236}">
                <a16:creationId xmlns:a16="http://schemas.microsoft.com/office/drawing/2014/main" id="{9F435CFA-7B81-2217-F486-5AE998AA6A25}"/>
              </a:ext>
            </a:extLst>
          </p:cNvPr>
          <p:cNvSpPr>
            <a:spLocks/>
          </p:cNvSpPr>
          <p:nvPr/>
        </p:nvSpPr>
        <p:spPr bwMode="auto">
          <a:xfrm>
            <a:off x="2200275" y="4672013"/>
            <a:ext cx="1203325" cy="517525"/>
          </a:xfrm>
          <a:custGeom>
            <a:avLst/>
            <a:gdLst>
              <a:gd name="T0" fmla="*/ 909 w 913"/>
              <a:gd name="T1" fmla="*/ 457 h 461"/>
              <a:gd name="T2" fmla="*/ 913 w 913"/>
              <a:gd name="T3" fmla="*/ 0 h 461"/>
              <a:gd name="T4" fmla="*/ 0 w 913"/>
              <a:gd name="T5" fmla="*/ 0 h 461"/>
              <a:gd name="T6" fmla="*/ 0 w 913"/>
              <a:gd name="T7" fmla="*/ 461 h 461"/>
              <a:gd name="T8" fmla="*/ 913 w 913"/>
              <a:gd name="T9" fmla="*/ 461 h 461"/>
              <a:gd name="T10" fmla="*/ 913 w 913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3" h="461">
                <a:moveTo>
                  <a:pt x="909" y="457"/>
                </a:moveTo>
                <a:lnTo>
                  <a:pt x="913" y="0"/>
                </a:lnTo>
                <a:lnTo>
                  <a:pt x="0" y="0"/>
                </a:lnTo>
                <a:lnTo>
                  <a:pt x="0" y="461"/>
                </a:lnTo>
                <a:lnTo>
                  <a:pt x="913" y="461"/>
                </a:lnTo>
              </a:path>
            </a:pathLst>
          </a:custGeom>
          <a:solidFill>
            <a:srgbClr val="66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4820" name="Freeform 40">
            <a:extLst>
              <a:ext uri="{FF2B5EF4-FFF2-40B4-BE49-F238E27FC236}">
                <a16:creationId xmlns:a16="http://schemas.microsoft.com/office/drawing/2014/main" id="{56E0A121-7376-24B1-1DFA-F6105004569F}"/>
              </a:ext>
            </a:extLst>
          </p:cNvPr>
          <p:cNvSpPr>
            <a:spLocks/>
          </p:cNvSpPr>
          <p:nvPr/>
        </p:nvSpPr>
        <p:spPr bwMode="auto">
          <a:xfrm>
            <a:off x="5545138" y="4672013"/>
            <a:ext cx="1325562" cy="517525"/>
          </a:xfrm>
          <a:custGeom>
            <a:avLst/>
            <a:gdLst>
              <a:gd name="T0" fmla="*/ 1006 w 1006"/>
              <a:gd name="T1" fmla="*/ 457 h 461"/>
              <a:gd name="T2" fmla="*/ 1006 w 1006"/>
              <a:gd name="T3" fmla="*/ 0 h 461"/>
              <a:gd name="T4" fmla="*/ 0 w 1006"/>
              <a:gd name="T5" fmla="*/ 0 h 461"/>
              <a:gd name="T6" fmla="*/ 0 w 1006"/>
              <a:gd name="T7" fmla="*/ 461 h 461"/>
              <a:gd name="T8" fmla="*/ 1006 w 1006"/>
              <a:gd name="T9" fmla="*/ 461 h 461"/>
              <a:gd name="T10" fmla="*/ 1006 w 1006"/>
              <a:gd name="T11" fmla="*/ 461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6" h="461">
                <a:moveTo>
                  <a:pt x="1006" y="457"/>
                </a:moveTo>
                <a:lnTo>
                  <a:pt x="1006" y="0"/>
                </a:lnTo>
                <a:lnTo>
                  <a:pt x="0" y="0"/>
                </a:lnTo>
                <a:lnTo>
                  <a:pt x="0" y="461"/>
                </a:lnTo>
                <a:lnTo>
                  <a:pt x="1006" y="461"/>
                </a:lnTo>
              </a:path>
            </a:pathLst>
          </a:custGeom>
          <a:solidFill>
            <a:srgbClr val="66FFF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4821" name="Freeform 41">
            <a:extLst>
              <a:ext uri="{FF2B5EF4-FFF2-40B4-BE49-F238E27FC236}">
                <a16:creationId xmlns:a16="http://schemas.microsoft.com/office/drawing/2014/main" id="{783E7511-69D0-5547-816E-2AF7A358B20A}"/>
              </a:ext>
            </a:extLst>
          </p:cNvPr>
          <p:cNvSpPr>
            <a:spLocks/>
          </p:cNvSpPr>
          <p:nvPr/>
        </p:nvSpPr>
        <p:spPr bwMode="auto">
          <a:xfrm>
            <a:off x="5624513" y="4953000"/>
            <a:ext cx="1169987" cy="168275"/>
          </a:xfrm>
          <a:custGeom>
            <a:avLst/>
            <a:gdLst>
              <a:gd name="T0" fmla="*/ 2147483646 w 887"/>
              <a:gd name="T1" fmla="*/ 2147483646 h 150"/>
              <a:gd name="T2" fmla="*/ 2147483646 w 887"/>
              <a:gd name="T3" fmla="*/ 0 h 150"/>
              <a:gd name="T4" fmla="*/ 0 w 887"/>
              <a:gd name="T5" fmla="*/ 0 h 150"/>
              <a:gd name="T6" fmla="*/ 0 w 887"/>
              <a:gd name="T7" fmla="*/ 2147483646 h 150"/>
              <a:gd name="T8" fmla="*/ 2147483646 w 887"/>
              <a:gd name="T9" fmla="*/ 2147483646 h 150"/>
              <a:gd name="T10" fmla="*/ 2147483646 w 887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7"/>
              <a:gd name="T19" fmla="*/ 0 h 150"/>
              <a:gd name="T20" fmla="*/ 887 w 887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7" h="150">
                <a:moveTo>
                  <a:pt x="887" y="150"/>
                </a:moveTo>
                <a:lnTo>
                  <a:pt x="887" y="0"/>
                </a:lnTo>
                <a:lnTo>
                  <a:pt x="0" y="0"/>
                </a:lnTo>
                <a:lnTo>
                  <a:pt x="0" y="150"/>
                </a:lnTo>
                <a:lnTo>
                  <a:pt x="887" y="150"/>
                </a:lnTo>
              </a:path>
            </a:pathLst>
          </a:custGeom>
          <a:solidFill>
            <a:srgbClr val="CC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42">
            <a:extLst>
              <a:ext uri="{FF2B5EF4-FFF2-40B4-BE49-F238E27FC236}">
                <a16:creationId xmlns:a16="http://schemas.microsoft.com/office/drawing/2014/main" id="{6136C887-05D1-80DC-B30C-330FD6C6639E}"/>
              </a:ext>
            </a:extLst>
          </p:cNvPr>
          <p:cNvSpPr>
            <a:spLocks/>
          </p:cNvSpPr>
          <p:nvPr/>
        </p:nvSpPr>
        <p:spPr bwMode="auto">
          <a:xfrm>
            <a:off x="2281238" y="4953000"/>
            <a:ext cx="1042987" cy="168275"/>
          </a:xfrm>
          <a:custGeom>
            <a:avLst/>
            <a:gdLst>
              <a:gd name="T0" fmla="*/ 2147483646 w 791"/>
              <a:gd name="T1" fmla="*/ 2147483646 h 150"/>
              <a:gd name="T2" fmla="*/ 2147483646 w 791"/>
              <a:gd name="T3" fmla="*/ 0 h 150"/>
              <a:gd name="T4" fmla="*/ 0 w 791"/>
              <a:gd name="T5" fmla="*/ 0 h 150"/>
              <a:gd name="T6" fmla="*/ 0 w 791"/>
              <a:gd name="T7" fmla="*/ 2147483646 h 150"/>
              <a:gd name="T8" fmla="*/ 2147483646 w 791"/>
              <a:gd name="T9" fmla="*/ 2147483646 h 150"/>
              <a:gd name="T10" fmla="*/ 2147483646 w 7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1"/>
              <a:gd name="T19" fmla="*/ 0 h 150"/>
              <a:gd name="T20" fmla="*/ 791 w 7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1" h="150">
                <a:moveTo>
                  <a:pt x="787" y="150"/>
                </a:moveTo>
                <a:lnTo>
                  <a:pt x="791" y="0"/>
                </a:lnTo>
                <a:lnTo>
                  <a:pt x="0" y="0"/>
                </a:lnTo>
                <a:lnTo>
                  <a:pt x="0" y="150"/>
                </a:lnTo>
                <a:lnTo>
                  <a:pt x="791" y="150"/>
                </a:lnTo>
              </a:path>
            </a:pathLst>
          </a:custGeom>
          <a:solidFill>
            <a:srgbClr val="CCFF66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Freeform 18">
            <a:extLst>
              <a:ext uri="{FF2B5EF4-FFF2-40B4-BE49-F238E27FC236}">
                <a16:creationId xmlns:a16="http://schemas.microsoft.com/office/drawing/2014/main" id="{4A98DCD6-E2C7-FB53-A5EE-387D37A02B7E}"/>
              </a:ext>
            </a:extLst>
          </p:cNvPr>
          <p:cNvSpPr>
            <a:spLocks/>
          </p:cNvSpPr>
          <p:nvPr/>
        </p:nvSpPr>
        <p:spPr bwMode="auto">
          <a:xfrm>
            <a:off x="1978025" y="3470275"/>
            <a:ext cx="1603375" cy="439738"/>
          </a:xfrm>
          <a:custGeom>
            <a:avLst/>
            <a:gdLst>
              <a:gd name="T0" fmla="*/ 606 w 1217"/>
              <a:gd name="T1" fmla="*/ 391 h 391"/>
              <a:gd name="T2" fmla="*/ 687 w 1217"/>
              <a:gd name="T3" fmla="*/ 391 h 391"/>
              <a:gd name="T4" fmla="*/ 771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09 w 1217"/>
              <a:gd name="T11" fmla="*/ 341 h 391"/>
              <a:gd name="T12" fmla="*/ 1075 w 1217"/>
              <a:gd name="T13" fmla="*/ 318 h 391"/>
              <a:gd name="T14" fmla="*/ 1132 w 1217"/>
              <a:gd name="T15" fmla="*/ 295 h 391"/>
              <a:gd name="T16" fmla="*/ 1178 w 1217"/>
              <a:gd name="T17" fmla="*/ 264 h 391"/>
              <a:gd name="T18" fmla="*/ 1205 w 1217"/>
              <a:gd name="T19" fmla="*/ 234 h 391"/>
              <a:gd name="T20" fmla="*/ 1217 w 1217"/>
              <a:gd name="T21" fmla="*/ 199 h 391"/>
              <a:gd name="T22" fmla="*/ 1205 w 1217"/>
              <a:gd name="T23" fmla="*/ 165 h 391"/>
              <a:gd name="T24" fmla="*/ 1178 w 1217"/>
              <a:gd name="T25" fmla="*/ 134 h 391"/>
              <a:gd name="T26" fmla="*/ 1132 w 1217"/>
              <a:gd name="T27" fmla="*/ 103 h 391"/>
              <a:gd name="T28" fmla="*/ 1075 w 1217"/>
              <a:gd name="T29" fmla="*/ 76 h 391"/>
              <a:gd name="T30" fmla="*/ 1009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1 w 1217"/>
              <a:gd name="T37" fmla="*/ 11 h 391"/>
              <a:gd name="T38" fmla="*/ 687 w 1217"/>
              <a:gd name="T39" fmla="*/ 3 h 391"/>
              <a:gd name="T40" fmla="*/ 606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0 w 1217"/>
              <a:gd name="T55" fmla="*/ 103 h 391"/>
              <a:gd name="T56" fmla="*/ 38 w 1217"/>
              <a:gd name="T57" fmla="*/ 134 h 391"/>
              <a:gd name="T58" fmla="*/ 11 w 1217"/>
              <a:gd name="T59" fmla="*/ 165 h 391"/>
              <a:gd name="T60" fmla="*/ 0 w 1217"/>
              <a:gd name="T61" fmla="*/ 199 h 391"/>
              <a:gd name="T62" fmla="*/ 11 w 1217"/>
              <a:gd name="T63" fmla="*/ 234 h 391"/>
              <a:gd name="T64" fmla="*/ 38 w 1217"/>
              <a:gd name="T65" fmla="*/ 264 h 391"/>
              <a:gd name="T66" fmla="*/ 80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6 w 1217"/>
              <a:gd name="T81" fmla="*/ 391 h 391"/>
              <a:gd name="T82" fmla="*/ 606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17" h="391">
                <a:moveTo>
                  <a:pt x="606" y="391"/>
                </a:moveTo>
                <a:lnTo>
                  <a:pt x="687" y="391"/>
                </a:lnTo>
                <a:lnTo>
                  <a:pt x="771" y="383"/>
                </a:lnTo>
                <a:lnTo>
                  <a:pt x="852" y="372"/>
                </a:lnTo>
                <a:lnTo>
                  <a:pt x="933" y="360"/>
                </a:lnTo>
                <a:lnTo>
                  <a:pt x="1009" y="341"/>
                </a:lnTo>
                <a:lnTo>
                  <a:pt x="1075" y="318"/>
                </a:lnTo>
                <a:lnTo>
                  <a:pt x="1132" y="295"/>
                </a:lnTo>
                <a:lnTo>
                  <a:pt x="1178" y="264"/>
                </a:lnTo>
                <a:lnTo>
                  <a:pt x="1205" y="234"/>
                </a:lnTo>
                <a:lnTo>
                  <a:pt x="1217" y="199"/>
                </a:lnTo>
                <a:lnTo>
                  <a:pt x="1205" y="165"/>
                </a:lnTo>
                <a:lnTo>
                  <a:pt x="1178" y="134"/>
                </a:lnTo>
                <a:lnTo>
                  <a:pt x="1132" y="103"/>
                </a:lnTo>
                <a:lnTo>
                  <a:pt x="1075" y="76"/>
                </a:lnTo>
                <a:lnTo>
                  <a:pt x="1009" y="57"/>
                </a:lnTo>
                <a:lnTo>
                  <a:pt x="933" y="38"/>
                </a:lnTo>
                <a:lnTo>
                  <a:pt x="852" y="23"/>
                </a:lnTo>
                <a:lnTo>
                  <a:pt x="771" y="11"/>
                </a:lnTo>
                <a:lnTo>
                  <a:pt x="687" y="3"/>
                </a:lnTo>
                <a:lnTo>
                  <a:pt x="606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0" y="103"/>
                </a:lnTo>
                <a:lnTo>
                  <a:pt x="38" y="134"/>
                </a:lnTo>
                <a:lnTo>
                  <a:pt x="11" y="165"/>
                </a:lnTo>
                <a:lnTo>
                  <a:pt x="0" y="199"/>
                </a:lnTo>
                <a:lnTo>
                  <a:pt x="11" y="234"/>
                </a:lnTo>
                <a:lnTo>
                  <a:pt x="38" y="264"/>
                </a:lnTo>
                <a:lnTo>
                  <a:pt x="80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6" y="391"/>
                </a:lnTo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4824" name="Freeform 39">
            <a:extLst>
              <a:ext uri="{FF2B5EF4-FFF2-40B4-BE49-F238E27FC236}">
                <a16:creationId xmlns:a16="http://schemas.microsoft.com/office/drawing/2014/main" id="{F112472F-19B6-83B3-4439-7C73AC1B39DA}"/>
              </a:ext>
            </a:extLst>
          </p:cNvPr>
          <p:cNvSpPr>
            <a:spLocks/>
          </p:cNvSpPr>
          <p:nvPr/>
        </p:nvSpPr>
        <p:spPr bwMode="auto">
          <a:xfrm>
            <a:off x="5383213" y="3470275"/>
            <a:ext cx="1603375" cy="439738"/>
          </a:xfrm>
          <a:custGeom>
            <a:avLst/>
            <a:gdLst>
              <a:gd name="T0" fmla="*/ 607 w 1217"/>
              <a:gd name="T1" fmla="*/ 391 h 391"/>
              <a:gd name="T2" fmla="*/ 687 w 1217"/>
              <a:gd name="T3" fmla="*/ 391 h 391"/>
              <a:gd name="T4" fmla="*/ 772 w 1217"/>
              <a:gd name="T5" fmla="*/ 383 h 391"/>
              <a:gd name="T6" fmla="*/ 852 w 1217"/>
              <a:gd name="T7" fmla="*/ 372 h 391"/>
              <a:gd name="T8" fmla="*/ 933 w 1217"/>
              <a:gd name="T9" fmla="*/ 360 h 391"/>
              <a:gd name="T10" fmla="*/ 1010 w 1217"/>
              <a:gd name="T11" fmla="*/ 341 h 391"/>
              <a:gd name="T12" fmla="*/ 1075 w 1217"/>
              <a:gd name="T13" fmla="*/ 318 h 391"/>
              <a:gd name="T14" fmla="*/ 1133 w 1217"/>
              <a:gd name="T15" fmla="*/ 295 h 391"/>
              <a:gd name="T16" fmla="*/ 1179 w 1217"/>
              <a:gd name="T17" fmla="*/ 264 h 391"/>
              <a:gd name="T18" fmla="*/ 1206 w 1217"/>
              <a:gd name="T19" fmla="*/ 234 h 391"/>
              <a:gd name="T20" fmla="*/ 1217 w 1217"/>
              <a:gd name="T21" fmla="*/ 199 h 391"/>
              <a:gd name="T22" fmla="*/ 1206 w 1217"/>
              <a:gd name="T23" fmla="*/ 165 h 391"/>
              <a:gd name="T24" fmla="*/ 1179 w 1217"/>
              <a:gd name="T25" fmla="*/ 134 h 391"/>
              <a:gd name="T26" fmla="*/ 1133 w 1217"/>
              <a:gd name="T27" fmla="*/ 103 h 391"/>
              <a:gd name="T28" fmla="*/ 1075 w 1217"/>
              <a:gd name="T29" fmla="*/ 76 h 391"/>
              <a:gd name="T30" fmla="*/ 1010 w 1217"/>
              <a:gd name="T31" fmla="*/ 57 h 391"/>
              <a:gd name="T32" fmla="*/ 933 w 1217"/>
              <a:gd name="T33" fmla="*/ 38 h 391"/>
              <a:gd name="T34" fmla="*/ 852 w 1217"/>
              <a:gd name="T35" fmla="*/ 23 h 391"/>
              <a:gd name="T36" fmla="*/ 772 w 1217"/>
              <a:gd name="T37" fmla="*/ 11 h 391"/>
              <a:gd name="T38" fmla="*/ 687 w 1217"/>
              <a:gd name="T39" fmla="*/ 3 h 391"/>
              <a:gd name="T40" fmla="*/ 607 w 1217"/>
              <a:gd name="T41" fmla="*/ 0 h 391"/>
              <a:gd name="T42" fmla="*/ 526 w 1217"/>
              <a:gd name="T43" fmla="*/ 3 h 391"/>
              <a:gd name="T44" fmla="*/ 445 w 1217"/>
              <a:gd name="T45" fmla="*/ 11 h 391"/>
              <a:gd name="T46" fmla="*/ 361 w 1217"/>
              <a:gd name="T47" fmla="*/ 23 h 391"/>
              <a:gd name="T48" fmla="*/ 280 w 1217"/>
              <a:gd name="T49" fmla="*/ 38 h 391"/>
              <a:gd name="T50" fmla="*/ 207 w 1217"/>
              <a:gd name="T51" fmla="*/ 57 h 391"/>
              <a:gd name="T52" fmla="*/ 138 w 1217"/>
              <a:gd name="T53" fmla="*/ 76 h 391"/>
              <a:gd name="T54" fmla="*/ 81 w 1217"/>
              <a:gd name="T55" fmla="*/ 103 h 391"/>
              <a:gd name="T56" fmla="*/ 39 w 1217"/>
              <a:gd name="T57" fmla="*/ 134 h 391"/>
              <a:gd name="T58" fmla="*/ 8 w 1217"/>
              <a:gd name="T59" fmla="*/ 165 h 391"/>
              <a:gd name="T60" fmla="*/ 0 w 1217"/>
              <a:gd name="T61" fmla="*/ 199 h 391"/>
              <a:gd name="T62" fmla="*/ 8 w 1217"/>
              <a:gd name="T63" fmla="*/ 234 h 391"/>
              <a:gd name="T64" fmla="*/ 39 w 1217"/>
              <a:gd name="T65" fmla="*/ 264 h 391"/>
              <a:gd name="T66" fmla="*/ 81 w 1217"/>
              <a:gd name="T67" fmla="*/ 295 h 391"/>
              <a:gd name="T68" fmla="*/ 138 w 1217"/>
              <a:gd name="T69" fmla="*/ 318 h 391"/>
              <a:gd name="T70" fmla="*/ 207 w 1217"/>
              <a:gd name="T71" fmla="*/ 341 h 391"/>
              <a:gd name="T72" fmla="*/ 280 w 1217"/>
              <a:gd name="T73" fmla="*/ 360 h 391"/>
              <a:gd name="T74" fmla="*/ 361 w 1217"/>
              <a:gd name="T75" fmla="*/ 372 h 391"/>
              <a:gd name="T76" fmla="*/ 445 w 1217"/>
              <a:gd name="T77" fmla="*/ 383 h 391"/>
              <a:gd name="T78" fmla="*/ 526 w 1217"/>
              <a:gd name="T79" fmla="*/ 391 h 391"/>
              <a:gd name="T80" fmla="*/ 607 w 1217"/>
              <a:gd name="T81" fmla="*/ 391 h 391"/>
              <a:gd name="T82" fmla="*/ 607 w 1217"/>
              <a:gd name="T83" fmla="*/ 391 h 39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17" h="391">
                <a:moveTo>
                  <a:pt x="607" y="391"/>
                </a:moveTo>
                <a:lnTo>
                  <a:pt x="687" y="391"/>
                </a:lnTo>
                <a:lnTo>
                  <a:pt x="772" y="383"/>
                </a:lnTo>
                <a:lnTo>
                  <a:pt x="852" y="372"/>
                </a:lnTo>
                <a:lnTo>
                  <a:pt x="933" y="360"/>
                </a:lnTo>
                <a:lnTo>
                  <a:pt x="1010" y="341"/>
                </a:lnTo>
                <a:lnTo>
                  <a:pt x="1075" y="318"/>
                </a:lnTo>
                <a:lnTo>
                  <a:pt x="1133" y="295"/>
                </a:lnTo>
                <a:lnTo>
                  <a:pt x="1179" y="264"/>
                </a:lnTo>
                <a:lnTo>
                  <a:pt x="1206" y="234"/>
                </a:lnTo>
                <a:lnTo>
                  <a:pt x="1217" y="199"/>
                </a:lnTo>
                <a:lnTo>
                  <a:pt x="1206" y="165"/>
                </a:lnTo>
                <a:lnTo>
                  <a:pt x="1179" y="134"/>
                </a:lnTo>
                <a:lnTo>
                  <a:pt x="1133" y="103"/>
                </a:lnTo>
                <a:lnTo>
                  <a:pt x="1075" y="76"/>
                </a:lnTo>
                <a:lnTo>
                  <a:pt x="1010" y="57"/>
                </a:lnTo>
                <a:lnTo>
                  <a:pt x="933" y="38"/>
                </a:lnTo>
                <a:lnTo>
                  <a:pt x="852" y="23"/>
                </a:lnTo>
                <a:lnTo>
                  <a:pt x="772" y="11"/>
                </a:lnTo>
                <a:lnTo>
                  <a:pt x="687" y="3"/>
                </a:lnTo>
                <a:lnTo>
                  <a:pt x="607" y="0"/>
                </a:lnTo>
                <a:lnTo>
                  <a:pt x="526" y="3"/>
                </a:lnTo>
                <a:lnTo>
                  <a:pt x="445" y="11"/>
                </a:lnTo>
                <a:lnTo>
                  <a:pt x="361" y="23"/>
                </a:lnTo>
                <a:lnTo>
                  <a:pt x="280" y="38"/>
                </a:lnTo>
                <a:lnTo>
                  <a:pt x="207" y="57"/>
                </a:lnTo>
                <a:lnTo>
                  <a:pt x="138" y="76"/>
                </a:lnTo>
                <a:lnTo>
                  <a:pt x="81" y="103"/>
                </a:lnTo>
                <a:lnTo>
                  <a:pt x="39" y="134"/>
                </a:lnTo>
                <a:lnTo>
                  <a:pt x="8" y="165"/>
                </a:lnTo>
                <a:lnTo>
                  <a:pt x="0" y="199"/>
                </a:lnTo>
                <a:lnTo>
                  <a:pt x="8" y="234"/>
                </a:lnTo>
                <a:lnTo>
                  <a:pt x="39" y="264"/>
                </a:lnTo>
                <a:lnTo>
                  <a:pt x="81" y="295"/>
                </a:lnTo>
                <a:lnTo>
                  <a:pt x="138" y="318"/>
                </a:lnTo>
                <a:lnTo>
                  <a:pt x="207" y="341"/>
                </a:lnTo>
                <a:lnTo>
                  <a:pt x="280" y="360"/>
                </a:lnTo>
                <a:lnTo>
                  <a:pt x="361" y="372"/>
                </a:lnTo>
                <a:lnTo>
                  <a:pt x="445" y="383"/>
                </a:lnTo>
                <a:lnTo>
                  <a:pt x="526" y="391"/>
                </a:lnTo>
                <a:lnTo>
                  <a:pt x="607" y="391"/>
                </a:lnTo>
              </a:path>
            </a:pathLst>
          </a:custGeom>
          <a:solidFill>
            <a:srgbClr val="FFFF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34825" name="Rectangle 2">
            <a:extLst>
              <a:ext uri="{FF2B5EF4-FFF2-40B4-BE49-F238E27FC236}">
                <a16:creationId xmlns:a16="http://schemas.microsoft.com/office/drawing/2014/main" id="{C343D04E-BA69-048A-FE70-EAA1D823C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Byte Stream</a:t>
            </a:r>
          </a:p>
        </p:txBody>
      </p:sp>
      <p:sp>
        <p:nvSpPr>
          <p:cNvPr id="34826" name="Rectangle 3">
            <a:extLst>
              <a:ext uri="{FF2B5EF4-FFF2-40B4-BE49-F238E27FC236}">
                <a16:creationId xmlns:a16="http://schemas.microsoft.com/office/drawing/2014/main" id="{E9F67971-E1E9-556E-8F00-39FF40312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73275"/>
            <a:ext cx="8077200" cy="1431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Application writes bytes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TCP sends </a:t>
            </a:r>
            <a:r>
              <a:rPr lang="en-US" altLang="en-US" sz="2400" b="1" i="1">
                <a:solidFill>
                  <a:srgbClr val="CC0000"/>
                </a:solidFill>
              </a:rPr>
              <a:t>segments</a:t>
            </a:r>
            <a:endParaRPr lang="en-US" altLang="en-US" sz="2400" b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Application reads bytes</a:t>
            </a:r>
          </a:p>
        </p:txBody>
      </p:sp>
      <p:sp>
        <p:nvSpPr>
          <p:cNvPr id="34827" name="Freeform 5">
            <a:extLst>
              <a:ext uri="{FF2B5EF4-FFF2-40B4-BE49-F238E27FC236}">
                <a16:creationId xmlns:a16="http://schemas.microsoft.com/office/drawing/2014/main" id="{7C571D74-28E6-2FAC-E46F-726FAFCBAE44}"/>
              </a:ext>
            </a:extLst>
          </p:cNvPr>
          <p:cNvSpPr>
            <a:spLocks/>
          </p:cNvSpPr>
          <p:nvPr/>
        </p:nvSpPr>
        <p:spPr bwMode="auto">
          <a:xfrm>
            <a:off x="3095625" y="5581650"/>
            <a:ext cx="779463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6">
            <a:extLst>
              <a:ext uri="{FF2B5EF4-FFF2-40B4-BE49-F238E27FC236}">
                <a16:creationId xmlns:a16="http://schemas.microsoft.com/office/drawing/2014/main" id="{9250D640-7AF2-A10E-F3F9-4852ECD68910}"/>
              </a:ext>
            </a:extLst>
          </p:cNvPr>
          <p:cNvSpPr>
            <a:spLocks/>
          </p:cNvSpPr>
          <p:nvPr/>
        </p:nvSpPr>
        <p:spPr bwMode="auto">
          <a:xfrm>
            <a:off x="3095625" y="5581650"/>
            <a:ext cx="779463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7">
            <a:extLst>
              <a:ext uri="{FF2B5EF4-FFF2-40B4-BE49-F238E27FC236}">
                <a16:creationId xmlns:a16="http://schemas.microsoft.com/office/drawing/2014/main" id="{0FF81C8F-6B15-920A-C3C9-F2A765B8B36A}"/>
              </a:ext>
            </a:extLst>
          </p:cNvPr>
          <p:cNvSpPr>
            <a:spLocks/>
          </p:cNvSpPr>
          <p:nvPr/>
        </p:nvSpPr>
        <p:spPr bwMode="auto">
          <a:xfrm>
            <a:off x="4037013" y="5581650"/>
            <a:ext cx="779462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8">
            <a:extLst>
              <a:ext uri="{FF2B5EF4-FFF2-40B4-BE49-F238E27FC236}">
                <a16:creationId xmlns:a16="http://schemas.microsoft.com/office/drawing/2014/main" id="{942B4B9F-9C0F-25ED-D0CE-29157DBBD75F}"/>
              </a:ext>
            </a:extLst>
          </p:cNvPr>
          <p:cNvSpPr>
            <a:spLocks/>
          </p:cNvSpPr>
          <p:nvPr/>
        </p:nvSpPr>
        <p:spPr bwMode="auto">
          <a:xfrm>
            <a:off x="4037013" y="5581650"/>
            <a:ext cx="779462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91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9">
            <a:extLst>
              <a:ext uri="{FF2B5EF4-FFF2-40B4-BE49-F238E27FC236}">
                <a16:creationId xmlns:a16="http://schemas.microsoft.com/office/drawing/2014/main" id="{E908BE2E-28F7-8CC0-E31C-39D1FEBCF3C8}"/>
              </a:ext>
            </a:extLst>
          </p:cNvPr>
          <p:cNvSpPr>
            <a:spLocks/>
          </p:cNvSpPr>
          <p:nvPr/>
        </p:nvSpPr>
        <p:spPr bwMode="auto">
          <a:xfrm>
            <a:off x="5099050" y="5581650"/>
            <a:ext cx="779463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2147483646 w 591"/>
              <a:gd name="T13" fmla="*/ 2147483646 h 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91"/>
              <a:gd name="T22" fmla="*/ 0 h 150"/>
              <a:gd name="T23" fmla="*/ 591 w 591"/>
              <a:gd name="T24" fmla="*/ 150 h 1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  <a:lnTo>
                  <a:pt x="588" y="150"/>
                </a:ln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10">
            <a:extLst>
              <a:ext uri="{FF2B5EF4-FFF2-40B4-BE49-F238E27FC236}">
                <a16:creationId xmlns:a16="http://schemas.microsoft.com/office/drawing/2014/main" id="{BDA277C6-5CD9-5704-4578-C476002804DE}"/>
              </a:ext>
            </a:extLst>
          </p:cNvPr>
          <p:cNvSpPr>
            <a:spLocks/>
          </p:cNvSpPr>
          <p:nvPr/>
        </p:nvSpPr>
        <p:spPr bwMode="auto">
          <a:xfrm>
            <a:off x="5099050" y="5581650"/>
            <a:ext cx="779463" cy="168275"/>
          </a:xfrm>
          <a:custGeom>
            <a:avLst/>
            <a:gdLst>
              <a:gd name="T0" fmla="*/ 2147483646 w 591"/>
              <a:gd name="T1" fmla="*/ 2147483646 h 150"/>
              <a:gd name="T2" fmla="*/ 2147483646 w 591"/>
              <a:gd name="T3" fmla="*/ 0 h 150"/>
              <a:gd name="T4" fmla="*/ 0 w 591"/>
              <a:gd name="T5" fmla="*/ 0 h 150"/>
              <a:gd name="T6" fmla="*/ 0 w 591"/>
              <a:gd name="T7" fmla="*/ 2147483646 h 150"/>
              <a:gd name="T8" fmla="*/ 2147483646 w 591"/>
              <a:gd name="T9" fmla="*/ 2147483646 h 150"/>
              <a:gd name="T10" fmla="*/ 2147483646 w 591"/>
              <a:gd name="T11" fmla="*/ 2147483646 h 1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91"/>
              <a:gd name="T19" fmla="*/ 0 h 150"/>
              <a:gd name="T20" fmla="*/ 591 w 591"/>
              <a:gd name="T21" fmla="*/ 150 h 1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91" h="150">
                <a:moveTo>
                  <a:pt x="588" y="150"/>
                </a:moveTo>
                <a:lnTo>
                  <a:pt x="591" y="0"/>
                </a:lnTo>
                <a:lnTo>
                  <a:pt x="0" y="0"/>
                </a:lnTo>
                <a:lnTo>
                  <a:pt x="0" y="150"/>
                </a:lnTo>
                <a:lnTo>
                  <a:pt x="591" y="15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Rectangle 11">
            <a:extLst>
              <a:ext uri="{FF2B5EF4-FFF2-40B4-BE49-F238E27FC236}">
                <a16:creationId xmlns:a16="http://schemas.microsoft.com/office/drawing/2014/main" id="{473D22FB-1144-874D-0953-177479A6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3595688"/>
            <a:ext cx="1316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Application process</a:t>
            </a:r>
            <a:endParaRPr lang="en-US" altLang="en-US" sz="1200"/>
          </a:p>
        </p:txBody>
      </p:sp>
      <p:sp>
        <p:nvSpPr>
          <p:cNvPr id="34834" name="Rectangle 12">
            <a:extLst>
              <a:ext uri="{FF2B5EF4-FFF2-40B4-BE49-F238E27FC236}">
                <a16:creationId xmlns:a16="http://schemas.microsoft.com/office/drawing/2014/main" id="{FC9BD525-2FE3-CB45-B0DA-64732A79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4097338"/>
            <a:ext cx="144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endParaRPr lang="en-US" altLang="en-US" sz="1200"/>
          </a:p>
        </p:txBody>
      </p:sp>
      <p:sp>
        <p:nvSpPr>
          <p:cNvPr id="34835" name="Rectangle 13">
            <a:extLst>
              <a:ext uri="{FF2B5EF4-FFF2-40B4-BE49-F238E27FC236}">
                <a16:creationId xmlns:a16="http://schemas.microsoft.com/office/drawing/2014/main" id="{62BF5171-B0B6-C3BB-5747-A9A99292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3475" y="4097338"/>
            <a:ext cx="2111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rite</a:t>
            </a:r>
            <a:endParaRPr lang="en-US" altLang="en-US" sz="1200"/>
          </a:p>
        </p:txBody>
      </p:sp>
      <p:sp>
        <p:nvSpPr>
          <p:cNvPr id="34836" name="Rectangle 14">
            <a:extLst>
              <a:ext uri="{FF2B5EF4-FFF2-40B4-BE49-F238E27FC236}">
                <a16:creationId xmlns:a16="http://schemas.microsoft.com/office/drawing/2014/main" id="{CB69CA3B-2F98-18AB-16D6-27C7D9FF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4268788"/>
            <a:ext cx="363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bytes</a:t>
            </a:r>
            <a:endParaRPr lang="en-US" altLang="en-US" sz="1200"/>
          </a:p>
        </p:txBody>
      </p:sp>
      <p:sp>
        <p:nvSpPr>
          <p:cNvPr id="34837" name="Rectangle 15">
            <a:extLst>
              <a:ext uri="{FF2B5EF4-FFF2-40B4-BE49-F238E27FC236}">
                <a16:creationId xmlns:a16="http://schemas.microsoft.com/office/drawing/2014/main" id="{C87B86CB-BCA1-AD7A-88C0-F47468C80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4727575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 sz="1200"/>
          </a:p>
        </p:txBody>
      </p:sp>
      <p:sp>
        <p:nvSpPr>
          <p:cNvPr id="34838" name="Rectangle 16">
            <a:extLst>
              <a:ext uri="{FF2B5EF4-FFF2-40B4-BE49-F238E27FC236}">
                <a16:creationId xmlns:a16="http://schemas.microsoft.com/office/drawing/2014/main" id="{E7B3F369-996E-B52B-3F81-CF62D6689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4957763"/>
            <a:ext cx="7858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Send buffer</a:t>
            </a:r>
            <a:endParaRPr lang="en-US" altLang="en-US" sz="1200"/>
          </a:p>
        </p:txBody>
      </p:sp>
      <p:sp>
        <p:nvSpPr>
          <p:cNvPr id="34839" name="Rectangle 17">
            <a:extLst>
              <a:ext uri="{FF2B5EF4-FFF2-40B4-BE49-F238E27FC236}">
                <a16:creationId xmlns:a16="http://schemas.microsoft.com/office/drawing/2014/main" id="{7FCD97B7-6B21-3641-C016-09026E95B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568950"/>
            <a:ext cx="6080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Segment</a:t>
            </a:r>
            <a:endParaRPr lang="en-US" altLang="en-US" sz="1200"/>
          </a:p>
        </p:txBody>
      </p:sp>
      <p:sp>
        <p:nvSpPr>
          <p:cNvPr id="34840" name="Freeform 19">
            <a:extLst>
              <a:ext uri="{FF2B5EF4-FFF2-40B4-BE49-F238E27FC236}">
                <a16:creationId xmlns:a16="http://schemas.microsoft.com/office/drawing/2014/main" id="{D315B211-E1B2-6A38-BD82-BCA0A4A18C3A}"/>
              </a:ext>
            </a:extLst>
          </p:cNvPr>
          <p:cNvSpPr>
            <a:spLocks/>
          </p:cNvSpPr>
          <p:nvPr/>
        </p:nvSpPr>
        <p:spPr bwMode="auto">
          <a:xfrm>
            <a:off x="2882900" y="3975100"/>
            <a:ext cx="344488" cy="107950"/>
          </a:xfrm>
          <a:custGeom>
            <a:avLst/>
            <a:gdLst>
              <a:gd name="T0" fmla="*/ 2147483646 w 261"/>
              <a:gd name="T1" fmla="*/ 2147483646 h 96"/>
              <a:gd name="T2" fmla="*/ 2147483646 w 261"/>
              <a:gd name="T3" fmla="*/ 0 h 96"/>
              <a:gd name="T4" fmla="*/ 0 w 261"/>
              <a:gd name="T5" fmla="*/ 0 h 96"/>
              <a:gd name="T6" fmla="*/ 0 w 261"/>
              <a:gd name="T7" fmla="*/ 2147483646 h 96"/>
              <a:gd name="T8" fmla="*/ 2147483646 w 261"/>
              <a:gd name="T9" fmla="*/ 2147483646 h 96"/>
              <a:gd name="T10" fmla="*/ 2147483646 w 261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1"/>
              <a:gd name="T19" fmla="*/ 0 h 96"/>
              <a:gd name="T20" fmla="*/ 261 w 26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1" h="96">
                <a:moveTo>
                  <a:pt x="261" y="92"/>
                </a:moveTo>
                <a:lnTo>
                  <a:pt x="261" y="0"/>
                </a:lnTo>
                <a:lnTo>
                  <a:pt x="0" y="0"/>
                </a:lnTo>
                <a:lnTo>
                  <a:pt x="0" y="96"/>
                </a:lnTo>
                <a:lnTo>
                  <a:pt x="261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Freeform 20">
            <a:extLst>
              <a:ext uri="{FF2B5EF4-FFF2-40B4-BE49-F238E27FC236}">
                <a16:creationId xmlns:a16="http://schemas.microsoft.com/office/drawing/2014/main" id="{A57DED71-871A-47C8-4596-A50F73E05B0F}"/>
              </a:ext>
            </a:extLst>
          </p:cNvPr>
          <p:cNvSpPr>
            <a:spLocks/>
          </p:cNvSpPr>
          <p:nvPr/>
        </p:nvSpPr>
        <p:spPr bwMode="auto">
          <a:xfrm>
            <a:off x="2882900" y="4505325"/>
            <a:ext cx="238125" cy="106363"/>
          </a:xfrm>
          <a:custGeom>
            <a:avLst/>
            <a:gdLst>
              <a:gd name="T0" fmla="*/ 2147483646 w 180"/>
              <a:gd name="T1" fmla="*/ 2147483646 h 96"/>
              <a:gd name="T2" fmla="*/ 2147483646 w 180"/>
              <a:gd name="T3" fmla="*/ 0 h 96"/>
              <a:gd name="T4" fmla="*/ 0 w 180"/>
              <a:gd name="T5" fmla="*/ 0 h 96"/>
              <a:gd name="T6" fmla="*/ 0 w 180"/>
              <a:gd name="T7" fmla="*/ 2147483646 h 96"/>
              <a:gd name="T8" fmla="*/ 2147483646 w 180"/>
              <a:gd name="T9" fmla="*/ 2147483646 h 96"/>
              <a:gd name="T10" fmla="*/ 2147483646 w 180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0"/>
              <a:gd name="T19" fmla="*/ 0 h 96"/>
              <a:gd name="T20" fmla="*/ 180 w 180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0" h="96">
                <a:moveTo>
                  <a:pt x="180" y="96"/>
                </a:moveTo>
                <a:lnTo>
                  <a:pt x="180" y="0"/>
                </a:lnTo>
                <a:lnTo>
                  <a:pt x="0" y="0"/>
                </a:lnTo>
                <a:lnTo>
                  <a:pt x="0" y="96"/>
                </a:lnTo>
                <a:lnTo>
                  <a:pt x="180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2" name="Freeform 21">
            <a:extLst>
              <a:ext uri="{FF2B5EF4-FFF2-40B4-BE49-F238E27FC236}">
                <a16:creationId xmlns:a16="http://schemas.microsoft.com/office/drawing/2014/main" id="{4DF920AA-0550-2045-B080-6E7387DD69DD}"/>
              </a:ext>
            </a:extLst>
          </p:cNvPr>
          <p:cNvSpPr>
            <a:spLocks/>
          </p:cNvSpPr>
          <p:nvPr/>
        </p:nvSpPr>
        <p:spPr bwMode="auto">
          <a:xfrm>
            <a:off x="6288088" y="4505325"/>
            <a:ext cx="238125" cy="106363"/>
          </a:xfrm>
          <a:custGeom>
            <a:avLst/>
            <a:gdLst>
              <a:gd name="T0" fmla="*/ 2147483646 w 181"/>
              <a:gd name="T1" fmla="*/ 2147483646 h 96"/>
              <a:gd name="T2" fmla="*/ 2147483646 w 181"/>
              <a:gd name="T3" fmla="*/ 0 h 96"/>
              <a:gd name="T4" fmla="*/ 0 w 181"/>
              <a:gd name="T5" fmla="*/ 0 h 96"/>
              <a:gd name="T6" fmla="*/ 0 w 181"/>
              <a:gd name="T7" fmla="*/ 2147483646 h 96"/>
              <a:gd name="T8" fmla="*/ 2147483646 w 181"/>
              <a:gd name="T9" fmla="*/ 2147483646 h 96"/>
              <a:gd name="T10" fmla="*/ 2147483646 w 181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3" name="Freeform 22">
            <a:extLst>
              <a:ext uri="{FF2B5EF4-FFF2-40B4-BE49-F238E27FC236}">
                <a16:creationId xmlns:a16="http://schemas.microsoft.com/office/drawing/2014/main" id="{9BDCD0D3-DE6A-F2AA-1966-1ED348AA0D2C}"/>
              </a:ext>
            </a:extLst>
          </p:cNvPr>
          <p:cNvSpPr>
            <a:spLocks/>
          </p:cNvSpPr>
          <p:nvPr/>
        </p:nvSpPr>
        <p:spPr bwMode="auto">
          <a:xfrm>
            <a:off x="6288088" y="3975100"/>
            <a:ext cx="238125" cy="107950"/>
          </a:xfrm>
          <a:custGeom>
            <a:avLst/>
            <a:gdLst>
              <a:gd name="T0" fmla="*/ 2147483646 w 181"/>
              <a:gd name="T1" fmla="*/ 2147483646 h 96"/>
              <a:gd name="T2" fmla="*/ 2147483646 w 181"/>
              <a:gd name="T3" fmla="*/ 0 h 96"/>
              <a:gd name="T4" fmla="*/ 0 w 181"/>
              <a:gd name="T5" fmla="*/ 0 h 96"/>
              <a:gd name="T6" fmla="*/ 0 w 181"/>
              <a:gd name="T7" fmla="*/ 2147483646 h 96"/>
              <a:gd name="T8" fmla="*/ 2147483646 w 181"/>
              <a:gd name="T9" fmla="*/ 2147483646 h 96"/>
              <a:gd name="T10" fmla="*/ 2147483646 w 181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6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Freeform 23">
            <a:extLst>
              <a:ext uri="{FF2B5EF4-FFF2-40B4-BE49-F238E27FC236}">
                <a16:creationId xmlns:a16="http://schemas.microsoft.com/office/drawing/2014/main" id="{6EB184C4-49FE-986F-0133-77E5E6CC1977}"/>
              </a:ext>
            </a:extLst>
          </p:cNvPr>
          <p:cNvSpPr>
            <a:spLocks/>
          </p:cNvSpPr>
          <p:nvPr/>
        </p:nvSpPr>
        <p:spPr bwMode="auto">
          <a:xfrm>
            <a:off x="6288088" y="4121150"/>
            <a:ext cx="238125" cy="107950"/>
          </a:xfrm>
          <a:custGeom>
            <a:avLst/>
            <a:gdLst>
              <a:gd name="T0" fmla="*/ 2147483646 w 181"/>
              <a:gd name="T1" fmla="*/ 2147483646 h 96"/>
              <a:gd name="T2" fmla="*/ 2147483646 w 181"/>
              <a:gd name="T3" fmla="*/ 0 h 96"/>
              <a:gd name="T4" fmla="*/ 0 w 181"/>
              <a:gd name="T5" fmla="*/ 0 h 96"/>
              <a:gd name="T6" fmla="*/ 0 w 181"/>
              <a:gd name="T7" fmla="*/ 2147483646 h 96"/>
              <a:gd name="T8" fmla="*/ 2147483646 w 181"/>
              <a:gd name="T9" fmla="*/ 2147483646 h 96"/>
              <a:gd name="T10" fmla="*/ 2147483646 w 181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1"/>
              <a:gd name="T19" fmla="*/ 0 h 96"/>
              <a:gd name="T20" fmla="*/ 181 w 181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1" h="96">
                <a:moveTo>
                  <a:pt x="181" y="92"/>
                </a:moveTo>
                <a:lnTo>
                  <a:pt x="181" y="0"/>
                </a:lnTo>
                <a:lnTo>
                  <a:pt x="0" y="0"/>
                </a:lnTo>
                <a:lnTo>
                  <a:pt x="0" y="96"/>
                </a:lnTo>
                <a:lnTo>
                  <a:pt x="181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5" name="Freeform 24">
            <a:extLst>
              <a:ext uri="{FF2B5EF4-FFF2-40B4-BE49-F238E27FC236}">
                <a16:creationId xmlns:a16="http://schemas.microsoft.com/office/drawing/2014/main" id="{EA22A9E6-1025-2E9F-C90D-AFDBE902BBF7}"/>
              </a:ext>
            </a:extLst>
          </p:cNvPr>
          <p:cNvSpPr>
            <a:spLocks/>
          </p:cNvSpPr>
          <p:nvPr/>
        </p:nvSpPr>
        <p:spPr bwMode="auto">
          <a:xfrm>
            <a:off x="2882900" y="4116388"/>
            <a:ext cx="527050" cy="107950"/>
          </a:xfrm>
          <a:custGeom>
            <a:avLst/>
            <a:gdLst>
              <a:gd name="T0" fmla="*/ 2147483646 w 399"/>
              <a:gd name="T1" fmla="*/ 2147483646 h 96"/>
              <a:gd name="T2" fmla="*/ 2147483646 w 399"/>
              <a:gd name="T3" fmla="*/ 0 h 96"/>
              <a:gd name="T4" fmla="*/ 0 w 399"/>
              <a:gd name="T5" fmla="*/ 0 h 96"/>
              <a:gd name="T6" fmla="*/ 0 w 399"/>
              <a:gd name="T7" fmla="*/ 2147483646 h 96"/>
              <a:gd name="T8" fmla="*/ 2147483646 w 399"/>
              <a:gd name="T9" fmla="*/ 2147483646 h 96"/>
              <a:gd name="T10" fmla="*/ 2147483646 w 399"/>
              <a:gd name="T11" fmla="*/ 2147483646 h 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99"/>
              <a:gd name="T19" fmla="*/ 0 h 96"/>
              <a:gd name="T20" fmla="*/ 399 w 399"/>
              <a:gd name="T21" fmla="*/ 96 h 9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99" h="96">
                <a:moveTo>
                  <a:pt x="399" y="96"/>
                </a:moveTo>
                <a:lnTo>
                  <a:pt x="399" y="0"/>
                </a:lnTo>
                <a:lnTo>
                  <a:pt x="0" y="0"/>
                </a:lnTo>
                <a:lnTo>
                  <a:pt x="0" y="96"/>
                </a:lnTo>
                <a:lnTo>
                  <a:pt x="399" y="96"/>
                </a:lnTo>
              </a:path>
            </a:pathLst>
          </a:custGeom>
          <a:solidFill>
            <a:srgbClr val="FFCC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6" name="Rectangle 26">
            <a:extLst>
              <a:ext uri="{FF2B5EF4-FFF2-40B4-BE49-F238E27FC236}">
                <a16:creationId xmlns:a16="http://schemas.microsoft.com/office/drawing/2014/main" id="{A6D028FB-34A0-A794-146C-8AFBF0E0D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5568950"/>
            <a:ext cx="6080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Segment</a:t>
            </a:r>
            <a:endParaRPr lang="en-US" altLang="en-US" sz="1200"/>
          </a:p>
        </p:txBody>
      </p:sp>
      <p:sp>
        <p:nvSpPr>
          <p:cNvPr id="34847" name="Rectangle 27">
            <a:extLst>
              <a:ext uri="{FF2B5EF4-FFF2-40B4-BE49-F238E27FC236}">
                <a16:creationId xmlns:a16="http://schemas.microsoft.com/office/drawing/2014/main" id="{23FDB166-4BDC-312A-3A91-75A3C446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5568950"/>
            <a:ext cx="6080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Segment</a:t>
            </a:r>
            <a:endParaRPr lang="en-US" altLang="en-US" sz="1200"/>
          </a:p>
        </p:txBody>
      </p:sp>
      <p:sp>
        <p:nvSpPr>
          <p:cNvPr id="34848" name="Rectangle 28">
            <a:extLst>
              <a:ext uri="{FF2B5EF4-FFF2-40B4-BE49-F238E27FC236}">
                <a16:creationId xmlns:a16="http://schemas.microsoft.com/office/drawing/2014/main" id="{15542CAF-A4F7-D6DB-3B59-0AF7814A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867400"/>
            <a:ext cx="936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en-US" altLang="en-US" sz="1200"/>
          </a:p>
        </p:txBody>
      </p:sp>
      <p:sp>
        <p:nvSpPr>
          <p:cNvPr id="34849" name="Rectangle 29">
            <a:extLst>
              <a:ext uri="{FF2B5EF4-FFF2-40B4-BE49-F238E27FC236}">
                <a16:creationId xmlns:a16="http://schemas.microsoft.com/office/drawing/2014/main" id="{2E5CB26C-219F-027B-DCD2-A0A451827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413" y="5867400"/>
            <a:ext cx="12001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ransmit segments</a:t>
            </a:r>
            <a:endParaRPr lang="en-US" altLang="en-US" sz="1200"/>
          </a:p>
        </p:txBody>
      </p:sp>
      <p:sp>
        <p:nvSpPr>
          <p:cNvPr id="34850" name="Freeform 30">
            <a:extLst>
              <a:ext uri="{FF2B5EF4-FFF2-40B4-BE49-F238E27FC236}">
                <a16:creationId xmlns:a16="http://schemas.microsoft.com/office/drawing/2014/main" id="{54AC1B21-6FCD-E427-012B-3C90D5A2C74F}"/>
              </a:ext>
            </a:extLst>
          </p:cNvPr>
          <p:cNvSpPr>
            <a:spLocks/>
          </p:cNvSpPr>
          <p:nvPr/>
        </p:nvSpPr>
        <p:spPr bwMode="auto">
          <a:xfrm>
            <a:off x="2797175" y="5184775"/>
            <a:ext cx="3400425" cy="642938"/>
          </a:xfrm>
          <a:custGeom>
            <a:avLst/>
            <a:gdLst>
              <a:gd name="T0" fmla="*/ 0 w 2579"/>
              <a:gd name="T1" fmla="*/ 0 h 572"/>
              <a:gd name="T2" fmla="*/ 0 w 2579"/>
              <a:gd name="T3" fmla="*/ 2147483646 h 572"/>
              <a:gd name="T4" fmla="*/ 2147483646 w 2579"/>
              <a:gd name="T5" fmla="*/ 2147483646 h 572"/>
              <a:gd name="T6" fmla="*/ 2147483646 w 2579"/>
              <a:gd name="T7" fmla="*/ 2147483646 h 572"/>
              <a:gd name="T8" fmla="*/ 0 60000 65536"/>
              <a:gd name="T9" fmla="*/ 0 60000 65536"/>
              <a:gd name="T10" fmla="*/ 0 60000 65536"/>
              <a:gd name="T11" fmla="*/ 0 60000 65536"/>
              <a:gd name="T12" fmla="*/ 0 w 2579"/>
              <a:gd name="T13" fmla="*/ 0 h 572"/>
              <a:gd name="T14" fmla="*/ 2579 w 2579"/>
              <a:gd name="T15" fmla="*/ 572 h 5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79" h="572">
                <a:moveTo>
                  <a:pt x="0" y="0"/>
                </a:moveTo>
                <a:lnTo>
                  <a:pt x="0" y="572"/>
                </a:lnTo>
                <a:lnTo>
                  <a:pt x="2579" y="572"/>
                </a:lnTo>
                <a:lnTo>
                  <a:pt x="2579" y="9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Freeform 31">
            <a:extLst>
              <a:ext uri="{FF2B5EF4-FFF2-40B4-BE49-F238E27FC236}">
                <a16:creationId xmlns:a16="http://schemas.microsoft.com/office/drawing/2014/main" id="{9F11DD69-F044-7686-4C19-7BD350959BFC}"/>
              </a:ext>
            </a:extLst>
          </p:cNvPr>
          <p:cNvSpPr>
            <a:spLocks/>
          </p:cNvSpPr>
          <p:nvPr/>
        </p:nvSpPr>
        <p:spPr bwMode="auto">
          <a:xfrm>
            <a:off x="6167438" y="5194300"/>
            <a:ext cx="60325" cy="93663"/>
          </a:xfrm>
          <a:custGeom>
            <a:avLst/>
            <a:gdLst>
              <a:gd name="T0" fmla="*/ 2147483646 w 46"/>
              <a:gd name="T1" fmla="*/ 2147483646 h 84"/>
              <a:gd name="T2" fmla="*/ 2147483646 w 46"/>
              <a:gd name="T3" fmla="*/ 0 h 84"/>
              <a:gd name="T4" fmla="*/ 0 w 46"/>
              <a:gd name="T5" fmla="*/ 2147483646 h 84"/>
              <a:gd name="T6" fmla="*/ 2147483646 w 46"/>
              <a:gd name="T7" fmla="*/ 2147483646 h 84"/>
              <a:gd name="T8" fmla="*/ 2147483646 w 46"/>
              <a:gd name="T9" fmla="*/ 2147483646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4"/>
              <a:gd name="T17" fmla="*/ 46 w 46"/>
              <a:gd name="T18" fmla="*/ 84 h 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4">
                <a:moveTo>
                  <a:pt x="46" y="84"/>
                </a:moveTo>
                <a:lnTo>
                  <a:pt x="23" y="0"/>
                </a:lnTo>
                <a:lnTo>
                  <a:pt x="0" y="84"/>
                </a:lnTo>
                <a:lnTo>
                  <a:pt x="46" y="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Line 32">
            <a:extLst>
              <a:ext uri="{FF2B5EF4-FFF2-40B4-BE49-F238E27FC236}">
                <a16:creationId xmlns:a16="http://schemas.microsoft.com/office/drawing/2014/main" id="{E5D669F6-877A-18A5-8121-5B6A060E9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175" y="3910013"/>
            <a:ext cx="1588" cy="6715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33">
            <a:extLst>
              <a:ext uri="{FF2B5EF4-FFF2-40B4-BE49-F238E27FC236}">
                <a16:creationId xmlns:a16="http://schemas.microsoft.com/office/drawing/2014/main" id="{5689E186-C89D-766C-C58C-7A22F252A770}"/>
              </a:ext>
            </a:extLst>
          </p:cNvPr>
          <p:cNvSpPr>
            <a:spLocks/>
          </p:cNvSpPr>
          <p:nvPr/>
        </p:nvSpPr>
        <p:spPr bwMode="auto">
          <a:xfrm>
            <a:off x="2767013" y="4564063"/>
            <a:ext cx="65087" cy="100012"/>
          </a:xfrm>
          <a:custGeom>
            <a:avLst/>
            <a:gdLst>
              <a:gd name="T0" fmla="*/ 0 w 49"/>
              <a:gd name="T1" fmla="*/ 0 h 89"/>
              <a:gd name="T2" fmla="*/ 2147483646 w 49"/>
              <a:gd name="T3" fmla="*/ 2147483646 h 89"/>
              <a:gd name="T4" fmla="*/ 2147483646 w 49"/>
              <a:gd name="T5" fmla="*/ 0 h 89"/>
              <a:gd name="T6" fmla="*/ 0 w 49"/>
              <a:gd name="T7" fmla="*/ 0 h 89"/>
              <a:gd name="T8" fmla="*/ 0 w 49"/>
              <a:gd name="T9" fmla="*/ 0 h 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"/>
              <a:gd name="T16" fmla="*/ 0 h 89"/>
              <a:gd name="T17" fmla="*/ 49 w 49"/>
              <a:gd name="T18" fmla="*/ 89 h 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" h="89">
                <a:moveTo>
                  <a:pt x="0" y="0"/>
                </a:moveTo>
                <a:lnTo>
                  <a:pt x="26" y="89"/>
                </a:lnTo>
                <a:lnTo>
                  <a:pt x="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Rectangle 34">
            <a:extLst>
              <a:ext uri="{FF2B5EF4-FFF2-40B4-BE49-F238E27FC236}">
                <a16:creationId xmlns:a16="http://schemas.microsoft.com/office/drawing/2014/main" id="{E39AAD53-EBD9-FFB3-AF7F-076DB32B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3595688"/>
            <a:ext cx="13160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Application process</a:t>
            </a:r>
            <a:endParaRPr lang="en-US" altLang="en-US" sz="1200"/>
          </a:p>
        </p:txBody>
      </p:sp>
      <p:sp>
        <p:nvSpPr>
          <p:cNvPr id="34855" name="Rectangle 35">
            <a:extLst>
              <a:ext uri="{FF2B5EF4-FFF2-40B4-BE49-F238E27FC236}">
                <a16:creationId xmlns:a16="http://schemas.microsoft.com/office/drawing/2014/main" id="{44218C89-9E0E-482C-38E7-682063F53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097338"/>
            <a:ext cx="3619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Read</a:t>
            </a:r>
            <a:endParaRPr lang="en-US" altLang="en-US" sz="1200"/>
          </a:p>
        </p:txBody>
      </p:sp>
      <p:sp>
        <p:nvSpPr>
          <p:cNvPr id="34856" name="Rectangle 36">
            <a:extLst>
              <a:ext uri="{FF2B5EF4-FFF2-40B4-BE49-F238E27FC236}">
                <a16:creationId xmlns:a16="http://schemas.microsoft.com/office/drawing/2014/main" id="{9D7CBF3C-83A9-CE01-06AC-1C93BE37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4267200"/>
            <a:ext cx="363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bytes</a:t>
            </a:r>
            <a:endParaRPr lang="en-US" altLang="en-US" sz="1200"/>
          </a:p>
        </p:txBody>
      </p:sp>
      <p:sp>
        <p:nvSpPr>
          <p:cNvPr id="34857" name="Rectangle 37">
            <a:extLst>
              <a:ext uri="{FF2B5EF4-FFF2-40B4-BE49-F238E27FC236}">
                <a16:creationId xmlns:a16="http://schemas.microsoft.com/office/drawing/2014/main" id="{D3216CBF-055E-60F6-4191-523B4A24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4727575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TCP</a:t>
            </a:r>
            <a:endParaRPr lang="en-US" altLang="en-US" sz="1200"/>
          </a:p>
        </p:txBody>
      </p:sp>
      <p:sp>
        <p:nvSpPr>
          <p:cNvPr id="34858" name="Rectangle 38">
            <a:extLst>
              <a:ext uri="{FF2B5EF4-FFF2-40B4-BE49-F238E27FC236}">
                <a16:creationId xmlns:a16="http://schemas.microsoft.com/office/drawing/2014/main" id="{BE5B79FB-15CC-C9EB-98D6-0F7829D85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4957763"/>
            <a:ext cx="9794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Receive buffer</a:t>
            </a:r>
            <a:endParaRPr lang="en-US" altLang="en-US" sz="1200"/>
          </a:p>
        </p:txBody>
      </p:sp>
      <p:sp>
        <p:nvSpPr>
          <p:cNvPr id="34859" name="Line 43">
            <a:extLst>
              <a:ext uri="{FF2B5EF4-FFF2-40B4-BE49-F238E27FC236}">
                <a16:creationId xmlns:a16="http://schemas.microsoft.com/office/drawing/2014/main" id="{BF434B70-1C41-773F-7BAA-760F29767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7600" y="3990975"/>
            <a:ext cx="1588" cy="6810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44">
            <a:extLst>
              <a:ext uri="{FF2B5EF4-FFF2-40B4-BE49-F238E27FC236}">
                <a16:creationId xmlns:a16="http://schemas.microsoft.com/office/drawing/2014/main" id="{981BCCFD-3989-D41D-2AA0-7AF64A804642}"/>
              </a:ext>
            </a:extLst>
          </p:cNvPr>
          <p:cNvSpPr>
            <a:spLocks/>
          </p:cNvSpPr>
          <p:nvPr/>
        </p:nvSpPr>
        <p:spPr bwMode="auto">
          <a:xfrm>
            <a:off x="6167438" y="3910013"/>
            <a:ext cx="60325" cy="98425"/>
          </a:xfrm>
          <a:custGeom>
            <a:avLst/>
            <a:gdLst>
              <a:gd name="T0" fmla="*/ 2147483646 w 46"/>
              <a:gd name="T1" fmla="*/ 2147483646 h 88"/>
              <a:gd name="T2" fmla="*/ 2147483646 w 46"/>
              <a:gd name="T3" fmla="*/ 0 h 88"/>
              <a:gd name="T4" fmla="*/ 0 w 46"/>
              <a:gd name="T5" fmla="*/ 2147483646 h 88"/>
              <a:gd name="T6" fmla="*/ 2147483646 w 46"/>
              <a:gd name="T7" fmla="*/ 2147483646 h 88"/>
              <a:gd name="T8" fmla="*/ 2147483646 w 46"/>
              <a:gd name="T9" fmla="*/ 2147483646 h 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88"/>
              <a:gd name="T17" fmla="*/ 46 w 46"/>
              <a:gd name="T18" fmla="*/ 88 h 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88">
                <a:moveTo>
                  <a:pt x="46" y="88"/>
                </a:moveTo>
                <a:lnTo>
                  <a:pt x="23" y="0"/>
                </a:lnTo>
                <a:lnTo>
                  <a:pt x="0" y="88"/>
                </a:lnTo>
                <a:lnTo>
                  <a:pt x="46" y="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Rectangle 45">
            <a:extLst>
              <a:ext uri="{FF2B5EF4-FFF2-40B4-BE49-F238E27FC236}">
                <a16:creationId xmlns:a16="http://schemas.microsoft.com/office/drawing/2014/main" id="{0268A58A-36C7-7368-106A-52B6326B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483225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 sz="1200"/>
          </a:p>
        </p:txBody>
      </p:sp>
      <p:sp>
        <p:nvSpPr>
          <p:cNvPr id="34862" name="Rectangle 46">
            <a:extLst>
              <a:ext uri="{FF2B5EF4-FFF2-40B4-BE49-F238E27FC236}">
                <a16:creationId xmlns:a16="http://schemas.microsoft.com/office/drawing/2014/main" id="{B171687F-7C4A-BC12-6287-4321514B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483225"/>
            <a:ext cx="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34863" name="Rectangle 47">
            <a:extLst>
              <a:ext uri="{FF2B5EF4-FFF2-40B4-BE49-F238E27FC236}">
                <a16:creationId xmlns:a16="http://schemas.microsoft.com/office/drawing/2014/main" id="{17B47A10-8B8C-3766-CA70-0D3F971600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812257" y="4285456"/>
            <a:ext cx="152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 sz="1200"/>
          </a:p>
        </p:txBody>
      </p:sp>
      <p:sp>
        <p:nvSpPr>
          <p:cNvPr id="34864" name="Rectangle 48">
            <a:extLst>
              <a:ext uri="{FF2B5EF4-FFF2-40B4-BE49-F238E27FC236}">
                <a16:creationId xmlns:a16="http://schemas.microsoft.com/office/drawing/2014/main" id="{F5AD3244-7364-9929-44A4-C2BCCCE8E8A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705893" y="4142582"/>
            <a:ext cx="1825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 sz="1200"/>
          </a:p>
        </p:txBody>
      </p:sp>
      <p:sp>
        <p:nvSpPr>
          <p:cNvPr id="34865" name="Rectangle 49">
            <a:extLst>
              <a:ext uri="{FF2B5EF4-FFF2-40B4-BE49-F238E27FC236}">
                <a16:creationId xmlns:a16="http://schemas.microsoft.com/office/drawing/2014/main" id="{A1E89B3D-7538-E07F-8F55-951CB718C1D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220619" y="4285457"/>
            <a:ext cx="152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  <a:endParaRPr lang="en-US" altLang="en-US" sz="1200"/>
          </a:p>
        </p:txBody>
      </p:sp>
      <p:sp>
        <p:nvSpPr>
          <p:cNvPr id="34866" name="Rectangle 50">
            <a:extLst>
              <a:ext uri="{FF2B5EF4-FFF2-40B4-BE49-F238E27FC236}">
                <a16:creationId xmlns:a16="http://schemas.microsoft.com/office/drawing/2014/main" id="{F5A91D69-EE8C-E885-662D-0549A36EFC2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109493" y="4142582"/>
            <a:ext cx="1825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C75B399F-A3F7-A6A9-1C57-267AF970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6407FAC-BD70-4348-B92D-9AF00653863B}" type="slidenum">
              <a:rPr lang="en-US" altLang="en-US">
                <a:solidFill>
                  <a:schemeClr val="bg1"/>
                </a:solidFill>
              </a:rPr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B93A83B-B658-9750-A8BE-C1D3DBE62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Data Link versus Transport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C01EE14-3F7E-853C-2753-08EC5DE30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46313"/>
            <a:ext cx="8763000" cy="41544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Potentially connects </a:t>
            </a:r>
            <a:r>
              <a:rPr lang="en-US" altLang="en-US" sz="2400" b="1">
                <a:solidFill>
                  <a:srgbClr val="CC0000"/>
                </a:solidFill>
              </a:rPr>
              <a:t>many</a:t>
            </a:r>
            <a:r>
              <a:rPr lang="en-US" altLang="en-US" sz="2400"/>
              <a:t> different hosts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explicit connection establishment and termination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Potentially different </a:t>
            </a:r>
            <a:r>
              <a:rPr lang="en-US" altLang="en-US" sz="2400" b="1">
                <a:solidFill>
                  <a:srgbClr val="CC0000"/>
                </a:solidFill>
              </a:rPr>
              <a:t>RTT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adaptive timeout mechanism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Potentially long </a:t>
            </a:r>
            <a:r>
              <a:rPr lang="en-US" altLang="en-US" sz="2400" b="1">
                <a:solidFill>
                  <a:srgbClr val="CC0000"/>
                </a:solidFill>
              </a:rPr>
              <a:t>delay</a:t>
            </a:r>
            <a:r>
              <a:rPr lang="en-US" altLang="en-US" sz="2400"/>
              <a:t> in 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to be prepared for arrival of very old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Potentially different </a:t>
            </a:r>
            <a:r>
              <a:rPr lang="en-US" altLang="en-US" sz="2400" b="1">
                <a:solidFill>
                  <a:srgbClr val="CC0000"/>
                </a:solidFill>
              </a:rPr>
              <a:t>capacity</a:t>
            </a:r>
            <a:r>
              <a:rPr lang="en-US" altLang="en-US" sz="2400"/>
              <a:t> at destination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to accommodate different node capacity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Potentially different network capacity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Need to be prepared for network </a:t>
            </a:r>
            <a:r>
              <a:rPr lang="en-US" altLang="en-US" b="1">
                <a:solidFill>
                  <a:srgbClr val="CC0000"/>
                </a:solidFill>
              </a:rPr>
              <a:t>congestion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09EC6E3D-95D3-BAC1-3780-DFE5550B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BFBB2F3-864A-49D3-8F9C-3E1B7A86EF69}" type="slidenum">
              <a:rPr lang="en-US" altLang="en-US">
                <a:solidFill>
                  <a:schemeClr val="bg1"/>
                </a:solidFill>
              </a:rPr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F10EB95-EBFD-B8C1-72D6-333D269C6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Outline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765756-D9B2-FFE0-BC54-7C1B6F9FE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66950"/>
            <a:ext cx="8686800" cy="3905250"/>
          </a:xfrm>
        </p:spPr>
        <p:txBody>
          <a:bodyPr/>
          <a:lstStyle/>
          <a:p>
            <a:r>
              <a:rPr lang="en-US" altLang="en-US" sz="2400"/>
              <a:t>TCP vs. a sliding window on a direct link</a:t>
            </a:r>
          </a:p>
          <a:p>
            <a:r>
              <a:rPr lang="en-US" altLang="en-US" sz="2400"/>
              <a:t>Model of use</a:t>
            </a:r>
          </a:p>
          <a:p>
            <a:r>
              <a:rPr lang="en-US" altLang="en-US" sz="2400"/>
              <a:t>Segment header format and options</a:t>
            </a:r>
          </a:p>
          <a:p>
            <a:r>
              <a:rPr lang="en-US" altLang="en-US" sz="2400"/>
              <a:t>States and state diagram (think-pair-share)</a:t>
            </a:r>
          </a:p>
          <a:p>
            <a:r>
              <a:rPr lang="en-US" altLang="en-US" sz="2400"/>
              <a:t>Sliding window implementation details</a:t>
            </a:r>
          </a:p>
          <a:p>
            <a:r>
              <a:rPr lang="en-US" altLang="en-US" sz="2400"/>
              <a:t>Flow control issues</a:t>
            </a:r>
          </a:p>
          <a:p>
            <a:r>
              <a:rPr lang="en-US" altLang="en-US" sz="2400"/>
              <a:t>Bit allocation limitations</a:t>
            </a:r>
          </a:p>
          <a:p>
            <a:r>
              <a:rPr lang="en-US" altLang="en-US" sz="2400"/>
              <a:t>Adaptive retransmission 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9F6E1B8-DD18-9D8D-A2E4-BA6BD357D1A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2362200"/>
            <a:ext cx="8001000" cy="2057400"/>
          </a:xfrm>
          <a:noFill/>
        </p:spPr>
        <p:txBody>
          <a:bodyPr/>
          <a:lstStyle/>
          <a:p>
            <a:pPr algn="ctr" eaLnBrk="1" hangingPunct="1"/>
            <a:r>
              <a:rPr lang="en-GB" altLang="en-US">
                <a:latin typeface="Times New Roman" panose="02020603050405020304" pitchFamily="18" charset="0"/>
              </a:rPr>
              <a:t>Transport Layer</a:t>
            </a:r>
          </a:p>
        </p:txBody>
      </p:sp>
      <p:sp>
        <p:nvSpPr>
          <p:cNvPr id="18435" name="Date Placeholder 3">
            <a:extLst>
              <a:ext uri="{FF2B5EF4-FFF2-40B4-BE49-F238E27FC236}">
                <a16:creationId xmlns:a16="http://schemas.microsoft.com/office/drawing/2014/main" id="{8D729CAE-B9D4-3A1A-FC77-C327738A28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D13D30A-ECFA-4C73-BCC7-9469BA490613}" type="datetime1">
              <a:rPr lang="en-US" altLang="en-US" sz="1400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03-Jul-22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952FE775-24C5-3079-D443-FC542081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B1C72CB-E312-43C5-BB0E-C729C2B274A3}" type="slidenum">
              <a:rPr lang="en-US" altLang="en-US" sz="1400">
                <a:latin typeface="Arial" panose="020B0604020202020204" pitchFamily="34" charset="0"/>
              </a:rPr>
              <a:pPr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97973-DBF6-4D42-A408-AFB7A1CD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E4EBA93-DAEF-4D93-B7A3-3C131490F716}" type="slidenum">
              <a:rPr lang="en-US" altLang="en-US">
                <a:solidFill>
                  <a:schemeClr val="bg1"/>
                </a:solidFill>
              </a:rPr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8BA68AE-86A0-FAAF-404D-FB23DFD30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4050" y="685800"/>
            <a:ext cx="8489950" cy="1143000"/>
          </a:xfrm>
        </p:spPr>
        <p:txBody>
          <a:bodyPr/>
          <a:lstStyle/>
          <a:p>
            <a:r>
              <a:rPr lang="en-US" altLang="en-US"/>
              <a:t>TCP vs. Sliding Window on Direct Link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5696F47-18E9-E746-7878-087F55E6D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382000" cy="3886200"/>
          </a:xfrm>
        </p:spPr>
        <p:txBody>
          <a:bodyPr/>
          <a:lstStyle/>
          <a:p>
            <a:r>
              <a:rPr lang="en-US" altLang="en-US" sz="2400"/>
              <a:t>RTT varies</a:t>
            </a:r>
          </a:p>
          <a:p>
            <a:pPr lvl="1"/>
            <a:r>
              <a:rPr lang="en-US" altLang="en-US"/>
              <a:t>Among peers (hosts at other end of connections)</a:t>
            </a:r>
          </a:p>
          <a:p>
            <a:pPr lvl="1"/>
            <a:r>
              <a:rPr lang="en-US" altLang="en-US"/>
              <a:t>Over time</a:t>
            </a:r>
          </a:p>
          <a:p>
            <a:pPr lvl="1"/>
            <a:r>
              <a:rPr lang="en-US" altLang="en-US"/>
              <a:t>Requires </a:t>
            </a:r>
            <a:r>
              <a:rPr lang="en-US" altLang="en-US" b="1">
                <a:solidFill>
                  <a:srgbClr val="CC0000"/>
                </a:solidFill>
              </a:rPr>
              <a:t>adaptive</a:t>
            </a:r>
            <a:r>
              <a:rPr lang="en-US" altLang="en-US"/>
              <a:t> approach to retransmission (and window sizes)</a:t>
            </a:r>
          </a:p>
          <a:p>
            <a:r>
              <a:rPr lang="en-US" altLang="en-US" sz="2400"/>
              <a:t>Packets can be</a:t>
            </a:r>
          </a:p>
          <a:p>
            <a:pPr lvl="1"/>
            <a:r>
              <a:rPr lang="en-US" altLang="en-US"/>
              <a:t>Delayed for long periods (assume 60 seconds)</a:t>
            </a:r>
          </a:p>
          <a:p>
            <a:pPr lvl="1"/>
            <a:r>
              <a:rPr lang="en-US" altLang="en-US"/>
              <a:t>Reordered in the network</a:t>
            </a:r>
          </a:p>
          <a:p>
            <a:pPr lvl="1"/>
            <a:r>
              <a:rPr lang="en-US" altLang="en-US"/>
              <a:t>Must be prepared for arrival of very old packets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1CEC870F-F6EA-F3BA-5705-C495B6D3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C027B334-524E-4702-89F0-2F36555B541A}" type="slidenum">
              <a:rPr lang="en-US" altLang="en-US">
                <a:solidFill>
                  <a:schemeClr val="bg1"/>
                </a:solidFill>
              </a:rPr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8915" name="Rectangle 4">
            <a:extLst>
              <a:ext uri="{FF2B5EF4-FFF2-40B4-BE49-F238E27FC236}">
                <a16:creationId xmlns:a16="http://schemas.microsoft.com/office/drawing/2014/main" id="{BE5E225C-CD18-2CA7-E5C9-594E21C94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5180013"/>
            <a:ext cx="8267700" cy="915987"/>
          </a:xfrm>
          <a:prstGeom prst="rect">
            <a:avLst/>
          </a:prstGeom>
          <a:solidFill>
            <a:srgbClr val="CCFF66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FCF764C9-FC51-EB20-B8BF-D16F038CE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0075" y="685800"/>
            <a:ext cx="8467725" cy="1143000"/>
          </a:xfrm>
        </p:spPr>
        <p:txBody>
          <a:bodyPr/>
          <a:lstStyle/>
          <a:p>
            <a:r>
              <a:rPr lang="en-US" altLang="en-US"/>
              <a:t>TCP vs. Sliding Window on Direct Link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C182DF74-184A-F386-E5C1-A15A9BE6B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63" y="2514600"/>
            <a:ext cx="785336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Peer capabilities vary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Minimum link speed on route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Buffering capacity at destination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Requires adaptive approach to window sizes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Network capacity varies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Other traffic competes for most links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Requires (global) congestion control strategy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Why not implement more functionality in IP, </a:t>
            </a:r>
            <a:r>
              <a:rPr lang="en-US" altLang="en-US" sz="2400" b="1" i="1">
                <a:solidFill>
                  <a:srgbClr val="CC0000"/>
                </a:solidFill>
              </a:rPr>
              <a:t>e.g</a:t>
            </a:r>
            <a:r>
              <a:rPr lang="en-US" altLang="en-US" sz="2400" b="1">
                <a:solidFill>
                  <a:srgbClr val="CC0000"/>
                </a:solidFill>
              </a:rPr>
              <a:t>., ordering guarantees or congestion control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DB43404-CAA8-899E-06C7-5090B242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F18E461-7CB3-4066-8884-697562534415}" type="slidenum">
              <a:rPr lang="en-US" altLang="en-US">
                <a:solidFill>
                  <a:schemeClr val="bg1"/>
                </a:solidFill>
              </a:rPr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715E1AC-9C57-45B1-5F81-FF2614A11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End-to-End Argument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6CBDA5F-9BB7-9758-C58F-ED9EFF896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15400" cy="2667000"/>
          </a:xfrm>
        </p:spPr>
        <p:txBody>
          <a:bodyPr/>
          <a:lstStyle/>
          <a:p>
            <a:pPr algn="ctr"/>
            <a:r>
              <a:rPr lang="en-US" altLang="en-US" sz="2400"/>
              <a:t>A function should not be provided at a given layer unless it can be completely and correctly implemented at that layer</a:t>
            </a:r>
          </a:p>
          <a:p>
            <a:r>
              <a:rPr lang="en-US" altLang="en-US" sz="2400"/>
              <a:t>In-order delivery: hop-by-hop ordering guarantee is not robust to path changes or multiple paths</a:t>
            </a: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26F5732D-ADF3-59DE-C7D2-515E7DEF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300" y="5465763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7285" name="Oval 5">
            <a:extLst>
              <a:ext uri="{FF2B5EF4-FFF2-40B4-BE49-F238E27FC236}">
                <a16:creationId xmlns:a16="http://schemas.microsoft.com/office/drawing/2014/main" id="{4E79B49C-F769-9A08-9343-C07E7838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800600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1E5E10AC-B16C-5165-DAEF-193ADFE9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975" y="4641850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E6D5D233-0207-84C6-B8CD-F3E8B951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571023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8AC62F38-0B29-81CC-C932-BB2A2195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5492750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6" name="Oval 9">
            <a:extLst>
              <a:ext uri="{FF2B5EF4-FFF2-40B4-BE49-F238E27FC236}">
                <a16:creationId xmlns:a16="http://schemas.microsoft.com/office/drawing/2014/main" id="{C976C950-BFBC-FE07-E5DA-14E8DBD8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480853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9947" name="Line 10">
            <a:extLst>
              <a:ext uri="{FF2B5EF4-FFF2-40B4-BE49-F238E27FC236}">
                <a16:creationId xmlns:a16="http://schemas.microsoft.com/office/drawing/2014/main" id="{278820B1-B1F9-B399-6F44-2D68C4430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4375" y="4902200"/>
            <a:ext cx="798513" cy="6238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11">
            <a:extLst>
              <a:ext uri="{FF2B5EF4-FFF2-40B4-BE49-F238E27FC236}">
                <a16:creationId xmlns:a16="http://schemas.microsoft.com/office/drawing/2014/main" id="{84DD9966-B934-C7AC-DC1D-188652DD1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5680075"/>
            <a:ext cx="1127125" cy="1762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12">
            <a:extLst>
              <a:ext uri="{FF2B5EF4-FFF2-40B4-BE49-F238E27FC236}">
                <a16:creationId xmlns:a16="http://schemas.microsoft.com/office/drawing/2014/main" id="{EFAB052B-3B05-998B-CE94-ADC512652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5702300"/>
            <a:ext cx="1165225" cy="1539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3">
            <a:extLst>
              <a:ext uri="{FF2B5EF4-FFF2-40B4-BE49-F238E27FC236}">
                <a16:creationId xmlns:a16="http://schemas.microsoft.com/office/drawing/2014/main" id="{D5166C39-300E-4596-F046-0E33AE76B2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1550" y="5059363"/>
            <a:ext cx="1087438" cy="544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4" name="Line 14">
            <a:extLst>
              <a:ext uri="{FF2B5EF4-FFF2-40B4-BE49-F238E27FC236}">
                <a16:creationId xmlns:a16="http://schemas.microsoft.com/office/drawing/2014/main" id="{2A3D4F3D-7E4F-72A8-FCCC-D538A5517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4805363"/>
            <a:ext cx="2276475" cy="11906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295" name="Line 15">
            <a:extLst>
              <a:ext uri="{FF2B5EF4-FFF2-40B4-BE49-F238E27FC236}">
                <a16:creationId xmlns:a16="http://schemas.microsoft.com/office/drawing/2014/main" id="{E97E16F0-BDD7-EDD2-D99B-3B6556FCC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7888" y="4960938"/>
            <a:ext cx="2413000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Text Box 16">
            <a:extLst>
              <a:ext uri="{FF2B5EF4-FFF2-40B4-BE49-F238E27FC236}">
                <a16:creationId xmlns:a16="http://schemas.microsoft.com/office/drawing/2014/main" id="{8C9FA243-0168-6AC9-DB61-7C195AB39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663" y="45831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954" name="Text Box 17">
            <a:extLst>
              <a:ext uri="{FF2B5EF4-FFF2-40B4-BE49-F238E27FC236}">
                <a16:creationId xmlns:a16="http://schemas.microsoft.com/office/drawing/2014/main" id="{38B66681-8A4F-3EFB-51A3-6597E0BE5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56149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9955" name="Text Box 18">
            <a:extLst>
              <a:ext uri="{FF2B5EF4-FFF2-40B4-BE49-F238E27FC236}">
                <a16:creationId xmlns:a16="http://schemas.microsoft.com/office/drawing/2014/main" id="{0152D712-4430-9C78-5E96-BAEABC46B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58293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39956" name="Text Box 19">
            <a:extLst>
              <a:ext uri="{FF2B5EF4-FFF2-40B4-BE49-F238E27FC236}">
                <a16:creationId xmlns:a16="http://schemas.microsoft.com/office/drawing/2014/main" id="{9DCFD931-08B1-1419-21ED-B405A30D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55784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39957" name="Text Box 20">
            <a:extLst>
              <a:ext uri="{FF2B5EF4-FFF2-40B4-BE49-F238E27FC236}">
                <a16:creationId xmlns:a16="http://schemas.microsoft.com/office/drawing/2014/main" id="{9924331D-6909-B68F-28DD-A55202AD1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7402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7301" name="Text Box 21">
            <a:extLst>
              <a:ext uri="{FF2B5EF4-FFF2-40B4-BE49-F238E27FC236}">
                <a16:creationId xmlns:a16="http://schemas.microsoft.com/office/drawing/2014/main" id="{57813977-5EBF-8A07-192F-0EEAC41BD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441007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  <p:bldP spid="9730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F042DABD-6470-3D1B-D11A-2191B75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37D5437-455B-4BD2-81D9-B6091C3418E2}" type="slidenum">
              <a:rPr lang="en-US" altLang="en-US">
                <a:solidFill>
                  <a:schemeClr val="bg1"/>
                </a:solidFill>
              </a:rPr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0AADAC4-EB41-43CB-438E-6AA99A214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End-to-End Argument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AB5747F4-7C25-800F-2932-7CDB8178C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4038600"/>
          </a:xfrm>
        </p:spPr>
        <p:txBody>
          <a:bodyPr/>
          <a:lstStyle/>
          <a:p>
            <a:r>
              <a:rPr lang="en-US" altLang="en-US" sz="2400"/>
              <a:t>Congestion control</a:t>
            </a:r>
          </a:p>
          <a:p>
            <a:pPr lvl="1"/>
            <a:r>
              <a:rPr lang="en-US" altLang="en-US"/>
              <a:t>Should be stopped at source</a:t>
            </a:r>
          </a:p>
          <a:p>
            <a:pPr lvl="1"/>
            <a:r>
              <a:rPr lang="en-US" altLang="en-US"/>
              <a:t>But network can provide feedback</a:t>
            </a:r>
          </a:p>
        </p:txBody>
      </p:sp>
      <p:sp>
        <p:nvSpPr>
          <p:cNvPr id="40965" name="Oval 4">
            <a:extLst>
              <a:ext uri="{FF2B5EF4-FFF2-40B4-BE49-F238E27FC236}">
                <a16:creationId xmlns:a16="http://schemas.microsoft.com/office/drawing/2014/main" id="{5C763BD0-CFA1-5193-54CD-3F7B06662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4940300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5F1424ED-6D56-7AA4-E79C-770027D5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429418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7" name="Oval 6">
            <a:extLst>
              <a:ext uri="{FF2B5EF4-FFF2-40B4-BE49-F238E27FC236}">
                <a16:creationId xmlns:a16="http://schemas.microsoft.com/office/drawing/2014/main" id="{E131A16B-3D62-F168-8459-AEBF74182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50" y="355123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8" name="Oval 7">
            <a:extLst>
              <a:ext uri="{FF2B5EF4-FFF2-40B4-BE49-F238E27FC236}">
                <a16:creationId xmlns:a16="http://schemas.microsoft.com/office/drawing/2014/main" id="{AD894DDE-D49C-8B89-7EE1-75EB3705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4271963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69" name="Oval 8">
            <a:extLst>
              <a:ext uri="{FF2B5EF4-FFF2-40B4-BE49-F238E27FC236}">
                <a16:creationId xmlns:a16="http://schemas.microsoft.com/office/drawing/2014/main" id="{2F350433-4307-78CA-C476-78F6347B7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498633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0" name="Oval 9">
            <a:extLst>
              <a:ext uri="{FF2B5EF4-FFF2-40B4-BE49-F238E27FC236}">
                <a16:creationId xmlns:a16="http://schemas.microsoft.com/office/drawing/2014/main" id="{13EBD5C2-1B0E-7F6E-9AD8-56E2BFE37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3563938"/>
            <a:ext cx="311150" cy="2921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71" name="Line 10">
            <a:extLst>
              <a:ext uri="{FF2B5EF4-FFF2-40B4-BE49-F238E27FC236}">
                <a16:creationId xmlns:a16="http://schemas.microsoft.com/office/drawing/2014/main" id="{18EED7E6-5FEB-E772-6847-B6179F98E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638" y="3794125"/>
            <a:ext cx="1400175" cy="5651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1">
            <a:extLst>
              <a:ext uri="{FF2B5EF4-FFF2-40B4-BE49-F238E27FC236}">
                <a16:creationId xmlns:a16="http://schemas.microsoft.com/office/drawing/2014/main" id="{F5125DA1-786F-2BE3-FFFF-A864E6845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7225" y="4476750"/>
            <a:ext cx="1379538" cy="5826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2">
            <a:extLst>
              <a:ext uri="{FF2B5EF4-FFF2-40B4-BE49-F238E27FC236}">
                <a16:creationId xmlns:a16="http://schemas.microsoft.com/office/drawing/2014/main" id="{E284A11B-28FB-940F-09CF-2F98D0753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4456113"/>
            <a:ext cx="1457325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3">
            <a:extLst>
              <a:ext uri="{FF2B5EF4-FFF2-40B4-BE49-F238E27FC236}">
                <a16:creationId xmlns:a16="http://schemas.microsoft.com/office/drawing/2014/main" id="{5973AE6A-D728-4C79-99D2-279D100994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5450" y="3794125"/>
            <a:ext cx="1593850" cy="6032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Text Box 16">
            <a:extLst>
              <a:ext uri="{FF2B5EF4-FFF2-40B4-BE49-F238E27FC236}">
                <a16:creationId xmlns:a16="http://schemas.microsoft.com/office/drawing/2014/main" id="{300A038E-65B5-9462-2B49-318A61CF1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34893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0976" name="Text Box 17">
            <a:extLst>
              <a:ext uri="{FF2B5EF4-FFF2-40B4-BE49-F238E27FC236}">
                <a16:creationId xmlns:a16="http://schemas.microsoft.com/office/drawing/2014/main" id="{AB7A0797-1B46-44A5-CCE5-482738F3A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25" y="48831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0977" name="Text Box 18">
            <a:extLst>
              <a:ext uri="{FF2B5EF4-FFF2-40B4-BE49-F238E27FC236}">
                <a16:creationId xmlns:a16="http://schemas.microsoft.com/office/drawing/2014/main" id="{69058FCE-B200-0B55-0322-3D4E209E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8" y="4506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40978" name="Text Box 19">
            <a:extLst>
              <a:ext uri="{FF2B5EF4-FFF2-40B4-BE49-F238E27FC236}">
                <a16:creationId xmlns:a16="http://schemas.microsoft.com/office/drawing/2014/main" id="{1C002247-AB08-35FF-F42D-F2985D82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788" y="45418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40979" name="Text Box 20">
            <a:extLst>
              <a:ext uri="{FF2B5EF4-FFF2-40B4-BE49-F238E27FC236}">
                <a16:creationId xmlns:a16="http://schemas.microsoft.com/office/drawing/2014/main" id="{6D363E18-F1A0-651D-5149-E5789507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34940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40980" name="Text Box 21">
            <a:extLst>
              <a:ext uri="{FF2B5EF4-FFF2-40B4-BE49-F238E27FC236}">
                <a16:creationId xmlns:a16="http://schemas.microsoft.com/office/drawing/2014/main" id="{BE093C99-AD16-C031-E764-0D1247B4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49164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40981" name="Line 22">
            <a:extLst>
              <a:ext uri="{FF2B5EF4-FFF2-40B4-BE49-F238E27FC236}">
                <a16:creationId xmlns:a16="http://schemas.microsoft.com/office/drawing/2014/main" id="{1C92D9C7-A783-ADE9-CBE2-FBFD55C6E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5450" y="4514850"/>
            <a:ext cx="1673225" cy="56356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2" name="Text Box 23">
            <a:extLst>
              <a:ext uri="{FF2B5EF4-FFF2-40B4-BE49-F238E27FC236}">
                <a16:creationId xmlns:a16="http://schemas.microsoft.com/office/drawing/2014/main" id="{3CFE8C07-B36A-7FC4-6995-9B9E10F49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393223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100Mbps</a:t>
            </a:r>
          </a:p>
        </p:txBody>
      </p:sp>
      <p:sp>
        <p:nvSpPr>
          <p:cNvPr id="40983" name="Text Box 24">
            <a:extLst>
              <a:ext uri="{FF2B5EF4-FFF2-40B4-BE49-F238E27FC236}">
                <a16:creationId xmlns:a16="http://schemas.microsoft.com/office/drawing/2014/main" id="{B84BECD0-7ECB-B935-6AED-175B5998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446722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100Mbps</a:t>
            </a:r>
          </a:p>
        </p:txBody>
      </p:sp>
      <p:sp>
        <p:nvSpPr>
          <p:cNvPr id="40984" name="Text Box 25">
            <a:extLst>
              <a:ext uri="{FF2B5EF4-FFF2-40B4-BE49-F238E27FC236}">
                <a16:creationId xmlns:a16="http://schemas.microsoft.com/office/drawing/2014/main" id="{D09BE0E5-A5E3-97DD-9CA9-B472310D3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4059238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10Mbps</a:t>
            </a:r>
          </a:p>
        </p:txBody>
      </p:sp>
      <p:sp>
        <p:nvSpPr>
          <p:cNvPr id="40985" name="Text Box 26">
            <a:extLst>
              <a:ext uri="{FF2B5EF4-FFF2-40B4-BE49-F238E27FC236}">
                <a16:creationId xmlns:a16="http://schemas.microsoft.com/office/drawing/2014/main" id="{1FF52E86-8813-22EF-9734-92641044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0" y="4486275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10Mbps</a:t>
            </a:r>
          </a:p>
        </p:txBody>
      </p:sp>
      <p:sp>
        <p:nvSpPr>
          <p:cNvPr id="40986" name="Text Box 27">
            <a:extLst>
              <a:ext uri="{FF2B5EF4-FFF2-40B4-BE49-F238E27FC236}">
                <a16:creationId xmlns:a16="http://schemas.microsoft.com/office/drawing/2014/main" id="{A4FA01B7-D5F2-283A-2F54-509CF609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39624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/>
              <a:t>1Mbps</a:t>
            </a:r>
          </a:p>
        </p:txBody>
      </p:sp>
      <p:sp>
        <p:nvSpPr>
          <p:cNvPr id="125980" name="Freeform 28">
            <a:extLst>
              <a:ext uri="{FF2B5EF4-FFF2-40B4-BE49-F238E27FC236}">
                <a16:creationId xmlns:a16="http://schemas.microsoft.com/office/drawing/2014/main" id="{7B648DE2-D6F9-464E-9016-68D0F8931E96}"/>
              </a:ext>
            </a:extLst>
          </p:cNvPr>
          <p:cNvSpPr>
            <a:spLocks/>
          </p:cNvSpPr>
          <p:nvPr/>
        </p:nvSpPr>
        <p:spPr bwMode="auto">
          <a:xfrm>
            <a:off x="2217738" y="3502025"/>
            <a:ext cx="4475162" cy="501650"/>
          </a:xfrm>
          <a:custGeom>
            <a:avLst/>
            <a:gdLst>
              <a:gd name="T0" fmla="*/ 0 w 2733"/>
              <a:gd name="T1" fmla="*/ 0 h 316"/>
              <a:gd name="T2" fmla="*/ 2147483646 w 2733"/>
              <a:gd name="T3" fmla="*/ 2147483646 h 316"/>
              <a:gd name="T4" fmla="*/ 2147483646 w 2733"/>
              <a:gd name="T5" fmla="*/ 2147483646 h 316"/>
              <a:gd name="T6" fmla="*/ 2147483646 w 2733"/>
              <a:gd name="T7" fmla="*/ 2147483646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2733"/>
              <a:gd name="T13" fmla="*/ 0 h 316"/>
              <a:gd name="T14" fmla="*/ 2733 w 2733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3" h="316">
                <a:moveTo>
                  <a:pt x="0" y="0"/>
                </a:moveTo>
                <a:cubicBezTo>
                  <a:pt x="184" y="98"/>
                  <a:pt x="368" y="196"/>
                  <a:pt x="674" y="245"/>
                </a:cubicBezTo>
                <a:cubicBezTo>
                  <a:pt x="980" y="294"/>
                  <a:pt x="1495" y="316"/>
                  <a:pt x="1838" y="294"/>
                </a:cubicBezTo>
                <a:cubicBezTo>
                  <a:pt x="2181" y="272"/>
                  <a:pt x="2457" y="191"/>
                  <a:pt x="2733" y="111"/>
                </a:cubicBezTo>
              </a:path>
            </a:pathLst>
          </a:custGeom>
          <a:noFill/>
          <a:ln w="5715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81" name="Freeform 29">
            <a:extLst>
              <a:ext uri="{FF2B5EF4-FFF2-40B4-BE49-F238E27FC236}">
                <a16:creationId xmlns:a16="http://schemas.microsoft.com/office/drawing/2014/main" id="{92A6C670-C482-83A4-0A42-846CE965430F}"/>
              </a:ext>
            </a:extLst>
          </p:cNvPr>
          <p:cNvSpPr>
            <a:spLocks/>
          </p:cNvSpPr>
          <p:nvPr/>
        </p:nvSpPr>
        <p:spPr bwMode="auto">
          <a:xfrm>
            <a:off x="2179638" y="4954588"/>
            <a:ext cx="4687887" cy="319087"/>
          </a:xfrm>
          <a:custGeom>
            <a:avLst/>
            <a:gdLst>
              <a:gd name="T0" fmla="*/ 0 w 2880"/>
              <a:gd name="T1" fmla="*/ 2147483646 h 201"/>
              <a:gd name="T2" fmla="*/ 2147483646 w 2880"/>
              <a:gd name="T3" fmla="*/ 2147483646 h 201"/>
              <a:gd name="T4" fmla="*/ 2147483646 w 2880"/>
              <a:gd name="T5" fmla="*/ 2147483646 h 201"/>
              <a:gd name="T6" fmla="*/ 2147483646 w 2880"/>
              <a:gd name="T7" fmla="*/ 2147483646 h 201"/>
              <a:gd name="T8" fmla="*/ 0 60000 65536"/>
              <a:gd name="T9" fmla="*/ 0 60000 65536"/>
              <a:gd name="T10" fmla="*/ 0 60000 65536"/>
              <a:gd name="T11" fmla="*/ 0 60000 65536"/>
              <a:gd name="T12" fmla="*/ 0 w 2880"/>
              <a:gd name="T13" fmla="*/ 0 h 201"/>
              <a:gd name="T14" fmla="*/ 2880 w 2880"/>
              <a:gd name="T15" fmla="*/ 201 h 2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0" h="201">
                <a:moveTo>
                  <a:pt x="0" y="188"/>
                </a:moveTo>
                <a:cubicBezTo>
                  <a:pt x="243" y="121"/>
                  <a:pt x="486" y="55"/>
                  <a:pt x="821" y="29"/>
                </a:cubicBezTo>
                <a:cubicBezTo>
                  <a:pt x="1156" y="3"/>
                  <a:pt x="1666" y="0"/>
                  <a:pt x="2009" y="29"/>
                </a:cubicBezTo>
                <a:cubicBezTo>
                  <a:pt x="2352" y="58"/>
                  <a:pt x="2616" y="129"/>
                  <a:pt x="2880" y="201"/>
                </a:cubicBezTo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82" name="Text Box 30">
            <a:extLst>
              <a:ext uri="{FF2B5EF4-FFF2-40B4-BE49-F238E27FC236}">
                <a16:creationId xmlns:a16="http://schemas.microsoft.com/office/drawing/2014/main" id="{996894FD-E8D4-0919-61F9-6F4957BE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257550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100Mbps</a:t>
            </a:r>
          </a:p>
        </p:txBody>
      </p:sp>
      <p:sp>
        <p:nvSpPr>
          <p:cNvPr id="125983" name="Text Box 31">
            <a:extLst>
              <a:ext uri="{FF2B5EF4-FFF2-40B4-BE49-F238E27FC236}">
                <a16:creationId xmlns:a16="http://schemas.microsoft.com/office/drawing/2014/main" id="{54AB83E4-E275-B049-282E-332E6E8F5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571875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0000"/>
                </a:solidFill>
              </a:rPr>
              <a:t>5Mbps</a:t>
            </a:r>
          </a:p>
        </p:txBody>
      </p:sp>
      <p:sp>
        <p:nvSpPr>
          <p:cNvPr id="125984" name="Text Box 32">
            <a:extLst>
              <a:ext uri="{FF2B5EF4-FFF2-40B4-BE49-F238E27FC236}">
                <a16:creationId xmlns:a16="http://schemas.microsoft.com/office/drawing/2014/main" id="{22B5F489-96B3-59BD-30B9-D2FB4BEEB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35915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rgbClr val="CC0000"/>
                </a:solidFill>
              </a:rPr>
              <a:t>1Mbps</a:t>
            </a:r>
          </a:p>
        </p:txBody>
      </p:sp>
      <p:sp>
        <p:nvSpPr>
          <p:cNvPr id="125985" name="Text Box 33">
            <a:extLst>
              <a:ext uri="{FF2B5EF4-FFF2-40B4-BE49-F238E27FC236}">
                <a16:creationId xmlns:a16="http://schemas.microsoft.com/office/drawing/2014/main" id="{26B37E2C-CA1B-2B72-76BE-FC1DF989D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516731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100Mbps</a:t>
            </a:r>
          </a:p>
        </p:txBody>
      </p:sp>
      <p:sp>
        <p:nvSpPr>
          <p:cNvPr id="125986" name="Text Box 34">
            <a:extLst>
              <a:ext uri="{FF2B5EF4-FFF2-40B4-BE49-F238E27FC236}">
                <a16:creationId xmlns:a16="http://schemas.microsoft.com/office/drawing/2014/main" id="{BAA5DD5D-80FD-C601-6B6F-E4CEAE62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4953000"/>
            <a:ext cx="88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5Mbps</a:t>
            </a:r>
          </a:p>
        </p:txBody>
      </p:sp>
      <p:sp>
        <p:nvSpPr>
          <p:cNvPr id="125987" name="Text Box 35">
            <a:extLst>
              <a:ext uri="{FF2B5EF4-FFF2-40B4-BE49-F238E27FC236}">
                <a16:creationId xmlns:a16="http://schemas.microsoft.com/office/drawing/2014/main" id="{564C1D26-4EA8-542E-60CF-05B765BD8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5110163"/>
            <a:ext cx="101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000">
                <a:solidFill>
                  <a:schemeClr val="accent2"/>
                </a:solidFill>
              </a:rPr>
              <a:t>10Mbps</a:t>
            </a:r>
          </a:p>
        </p:txBody>
      </p:sp>
      <p:sp>
        <p:nvSpPr>
          <p:cNvPr id="125988" name="Text Box 36">
            <a:extLst>
              <a:ext uri="{FF2B5EF4-FFF2-40B4-BE49-F238E27FC236}">
                <a16:creationId xmlns:a16="http://schemas.microsoft.com/office/drawing/2014/main" id="{134B5F7E-AB11-BFC0-39F4-A7D7709E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734050"/>
            <a:ext cx="8488362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blue should get 9Mbps, but gets only 5Mbps with hop-by-hop drops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82" grpId="0" autoUpdateAnimBg="0"/>
      <p:bldP spid="125983" grpId="0" autoUpdateAnimBg="0"/>
      <p:bldP spid="125984" grpId="0" autoUpdateAnimBg="0"/>
      <p:bldP spid="125985" grpId="0" autoUpdateAnimBg="0"/>
      <p:bldP spid="125986" grpId="0" autoUpdateAnimBg="0"/>
      <p:bldP spid="125987" grpId="0" autoUpdateAnimBg="0"/>
      <p:bldP spid="12598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3C1DD4D3-52AE-60B5-07EF-3F2F6981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DD66025-7B81-458E-A2FD-8338ECE567B6}" type="slidenum">
              <a:rPr lang="en-US" altLang="en-US">
                <a:solidFill>
                  <a:schemeClr val="bg1"/>
                </a:solidFill>
              </a:rPr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59A5DC2-CDEB-D94C-0601-DFC34AF8B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Model of Use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31D4525-E080-51A2-CF28-6D21E1A81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991600" cy="3829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Connection </a:t>
            </a:r>
            <a:r>
              <a:rPr lang="en-US" altLang="en-US" sz="2400" b="1">
                <a:solidFill>
                  <a:srgbClr val="CC0000"/>
                </a:solidFill>
              </a:rPr>
              <a:t>setup</a:t>
            </a:r>
            <a:r>
              <a:rPr lang="en-US" altLang="en-US" sz="2400"/>
              <a:t> via 3-way handshake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Data transport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writes some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TCP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Breaks data into </a:t>
            </a:r>
            <a:r>
              <a:rPr lang="en-US" altLang="en-US" b="1">
                <a:solidFill>
                  <a:srgbClr val="CC0000"/>
                </a:solidFill>
              </a:rPr>
              <a:t>segments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Sends each segment over IP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Retransmits, reorders, and removes duplicates as necessary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Receiver reads some data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Teardown</a:t>
            </a:r>
            <a:r>
              <a:rPr lang="en-US" altLang="en-US" sz="2400"/>
              <a:t> through 4-step exchange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8EE230C4-AFA0-07AC-D437-A301DFBD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540B8F9-631F-406F-8D87-F370C4C3A752}" type="slidenum">
              <a:rPr lang="en-US" altLang="en-US">
                <a:solidFill>
                  <a:schemeClr val="bg1"/>
                </a:solidFill>
              </a:rPr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83D60C0-1A33-B8FF-4E7B-64A4881A8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0713" y="609600"/>
            <a:ext cx="8447087" cy="1143000"/>
          </a:xfrm>
        </p:spPr>
        <p:txBody>
          <a:bodyPr/>
          <a:lstStyle/>
          <a:p>
            <a:r>
              <a:rPr lang="en-US" altLang="en-US"/>
              <a:t>TCP Connection Setup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462100F-6C7F-D35E-75D0-F3FE5E166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2076450"/>
            <a:ext cx="8077200" cy="1581150"/>
          </a:xfrm>
        </p:spPr>
        <p:txBody>
          <a:bodyPr/>
          <a:lstStyle/>
          <a:p>
            <a:r>
              <a:rPr lang="en-US" altLang="en-US" sz="2400"/>
              <a:t>TCP Connection Setup via </a:t>
            </a:r>
            <a:r>
              <a:rPr lang="en-US" altLang="en-US" sz="2400" b="1">
                <a:solidFill>
                  <a:srgbClr val="CC0000"/>
                </a:solidFill>
              </a:rPr>
              <a:t>3-way Handshake</a:t>
            </a:r>
          </a:p>
          <a:p>
            <a:pPr lvl="1"/>
            <a:r>
              <a:rPr lang="en-US" altLang="en-US"/>
              <a:t>J and K are (different) sequence numbers for messages</a:t>
            </a:r>
          </a:p>
          <a:p>
            <a:pPr lvl="1"/>
            <a:r>
              <a:rPr lang="en-US" altLang="en-US"/>
              <a:t>Sequence numbers need not start at zero</a:t>
            </a: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7EB8A321-5EBE-2FA7-5810-95B077388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3352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Line 5">
            <a:extLst>
              <a:ext uri="{FF2B5EF4-FFF2-40B4-BE49-F238E27FC236}">
                <a16:creationId xmlns:a16="http://schemas.microsoft.com/office/drawing/2014/main" id="{73651B33-D8B8-217F-F998-B5DBD5588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3352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4" name="Line 6">
            <a:extLst>
              <a:ext uri="{FF2B5EF4-FFF2-40B4-BE49-F238E27FC236}">
                <a16:creationId xmlns:a16="http://schemas.microsoft.com/office/drawing/2014/main" id="{496E3708-5357-55C0-5309-89CE73E25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3657600"/>
            <a:ext cx="304800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5" name="Line 7">
            <a:extLst>
              <a:ext uri="{FF2B5EF4-FFF2-40B4-BE49-F238E27FC236}">
                <a16:creationId xmlns:a16="http://schemas.microsoft.com/office/drawing/2014/main" id="{0DC62250-56EA-1255-815A-2137925B44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450" y="4343400"/>
            <a:ext cx="3048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36" name="Line 8">
            <a:extLst>
              <a:ext uri="{FF2B5EF4-FFF2-40B4-BE49-F238E27FC236}">
                <a16:creationId xmlns:a16="http://schemas.microsoft.com/office/drawing/2014/main" id="{60C4606C-35E4-B784-FDF3-5A97DDF46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5181600"/>
            <a:ext cx="30480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Text Box 9">
            <a:extLst>
              <a:ext uri="{FF2B5EF4-FFF2-40B4-BE49-F238E27FC236}">
                <a16:creationId xmlns:a16="http://schemas.microsoft.com/office/drawing/2014/main" id="{3B2544E3-C88D-1D4E-B44D-B9AB2198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975100"/>
            <a:ext cx="1531938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Active participant</a:t>
            </a:r>
          </a:p>
          <a:p>
            <a:pPr algn="ctr"/>
            <a:r>
              <a:rPr lang="en-US" altLang="en-US" sz="2800"/>
              <a:t>(client)</a:t>
            </a:r>
          </a:p>
        </p:txBody>
      </p:sp>
      <p:sp>
        <p:nvSpPr>
          <p:cNvPr id="43019" name="Text Box 10">
            <a:extLst>
              <a:ext uri="{FF2B5EF4-FFF2-40B4-BE49-F238E27FC236}">
                <a16:creationId xmlns:a16="http://schemas.microsoft.com/office/drawing/2014/main" id="{DC3A6FF8-9CC7-99FC-989D-B3B860C8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937000"/>
            <a:ext cx="1522413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Passive participant</a:t>
            </a:r>
          </a:p>
          <a:p>
            <a:pPr algn="ctr"/>
            <a:r>
              <a:rPr lang="en-US" altLang="en-US" sz="2800"/>
              <a:t>(server)</a:t>
            </a:r>
          </a:p>
        </p:txBody>
      </p:sp>
      <p:sp>
        <p:nvSpPr>
          <p:cNvPr id="99339" name="Text Box 11">
            <a:extLst>
              <a:ext uri="{FF2B5EF4-FFF2-40B4-BE49-F238E27FC236}">
                <a16:creationId xmlns:a16="http://schemas.microsoft.com/office/drawing/2014/main" id="{925C9463-E401-6AA5-63E5-C98A10D5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3352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SYN J</a:t>
            </a:r>
          </a:p>
        </p:txBody>
      </p:sp>
      <p:sp>
        <p:nvSpPr>
          <p:cNvPr id="99340" name="Text Box 12">
            <a:extLst>
              <a:ext uri="{FF2B5EF4-FFF2-40B4-BE49-F238E27FC236}">
                <a16:creationId xmlns:a16="http://schemas.microsoft.com/office/drawing/2014/main" id="{DFD26B52-6879-2EAB-1F88-01C04F8AE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114800"/>
            <a:ext cx="109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SYN K</a:t>
            </a:r>
          </a:p>
        </p:txBody>
      </p:sp>
      <p:sp>
        <p:nvSpPr>
          <p:cNvPr id="99341" name="Text Box 13">
            <a:extLst>
              <a:ext uri="{FF2B5EF4-FFF2-40B4-BE49-F238E27FC236}">
                <a16:creationId xmlns:a16="http://schemas.microsoft.com/office/drawing/2014/main" id="{D68A925C-CA77-46AC-6BD3-A5A98DB72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572000"/>
            <a:ext cx="134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ACK J+1</a:t>
            </a:r>
          </a:p>
        </p:txBody>
      </p:sp>
      <p:sp>
        <p:nvSpPr>
          <p:cNvPr id="99342" name="Text Box 14">
            <a:extLst>
              <a:ext uri="{FF2B5EF4-FFF2-40B4-BE49-F238E27FC236}">
                <a16:creationId xmlns:a16="http://schemas.microsoft.com/office/drawing/2014/main" id="{2EDDA8CF-8407-34FE-20C8-3B5C02E5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5410200"/>
            <a:ext cx="1449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ACK K+1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9" grpId="0" autoUpdateAnimBg="0"/>
      <p:bldP spid="99340" grpId="0" autoUpdateAnimBg="0"/>
      <p:bldP spid="99341" grpId="0" autoUpdateAnimBg="0"/>
      <p:bldP spid="9934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5063F06A-0A1D-EF3A-41BF-9A65F4F8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CF54BEF-C8D5-464F-A967-B50D3F1819E1}" type="slidenum">
              <a:rPr lang="en-US" altLang="en-US">
                <a:solidFill>
                  <a:schemeClr val="bg1"/>
                </a:solidFill>
              </a:rPr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AB41DA-C460-2170-9BE2-F150B9E11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Data Transport Model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9A9E1FB-31E9-3164-6FC1-BEB80DABC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Data broken into segments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Limited by maximum segment size (</a:t>
            </a:r>
            <a:r>
              <a:rPr lang="en-US" altLang="en-US" b="1">
                <a:solidFill>
                  <a:srgbClr val="CC0000"/>
                </a:solidFill>
              </a:rPr>
              <a:t>MSS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Defaults to 536 bytes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Negotiable</a:t>
            </a:r>
            <a:r>
              <a:rPr lang="en-US" altLang="en-US"/>
              <a:t> during connection setup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Typically set to MTU of directly connected network minus size of IP and TCP headers (40 bytes)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Three events send segment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&gt;= MSS bytes of data ready to be sent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Explicit PUSH operation by application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Periodic timeout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59F637A4-02A2-CEFC-0394-9A5489B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6D66AC38-F46B-4B65-9D1E-5FB63C16A67B}" type="slidenum">
              <a:rPr lang="en-US" altLang="en-US">
                <a:solidFill>
                  <a:schemeClr val="bg1"/>
                </a:solidFill>
              </a:rPr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383F34B-9F62-7584-FB40-238FD973B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Connection Teardown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280A8EA-8E39-A2AA-FC3B-CD7747EB5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8839200" cy="1433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TCP connection </a:t>
            </a:r>
            <a:r>
              <a:rPr lang="en-US" altLang="en-US" sz="2400" b="1">
                <a:solidFill>
                  <a:srgbClr val="CC0000"/>
                </a:solidFill>
              </a:rPr>
              <a:t>teardown</a:t>
            </a:r>
            <a:r>
              <a:rPr lang="en-US" altLang="en-US" sz="2400"/>
              <a:t> in 4 steps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Either client or server can initiate connection teardown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FIN is associated with sequence number space (why?)</a:t>
            </a:r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B29F73B6-26C4-3FC3-C7C4-000A8B15C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463" y="314325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2" name="Line 5">
            <a:extLst>
              <a:ext uri="{FF2B5EF4-FFF2-40B4-BE49-F238E27FC236}">
                <a16:creationId xmlns:a16="http://schemas.microsoft.com/office/drawing/2014/main" id="{6754B623-B687-84AC-82E3-16C4AD61E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314325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2" name="Line 6">
            <a:extLst>
              <a:ext uri="{FF2B5EF4-FFF2-40B4-BE49-F238E27FC236}">
                <a16:creationId xmlns:a16="http://schemas.microsoft.com/office/drawing/2014/main" id="{9F87CEFC-8A5A-EE2C-1611-5DED97090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3371850"/>
            <a:ext cx="3048000" cy="533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3" name="Line 7">
            <a:extLst>
              <a:ext uri="{FF2B5EF4-FFF2-40B4-BE49-F238E27FC236}">
                <a16:creationId xmlns:a16="http://schemas.microsoft.com/office/drawing/2014/main" id="{F92438D6-16D4-73C9-694F-6AC7D0EEB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463" y="4514850"/>
            <a:ext cx="3048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84" name="Line 8">
            <a:extLst>
              <a:ext uri="{FF2B5EF4-FFF2-40B4-BE49-F238E27FC236}">
                <a16:creationId xmlns:a16="http://schemas.microsoft.com/office/drawing/2014/main" id="{19D1C102-7270-6AF7-DEF1-1B4868672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7463" y="5353050"/>
            <a:ext cx="30480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Text Box 9">
            <a:extLst>
              <a:ext uri="{FF2B5EF4-FFF2-40B4-BE49-F238E27FC236}">
                <a16:creationId xmlns:a16="http://schemas.microsoft.com/office/drawing/2014/main" id="{5369B9A4-0F93-6B44-370C-5463DCFDC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4591050"/>
            <a:ext cx="10144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400"/>
              <a:t>clien</a:t>
            </a:r>
            <a:r>
              <a:rPr lang="en-US" altLang="en-US" sz="2800"/>
              <a:t>t</a:t>
            </a:r>
          </a:p>
        </p:txBody>
      </p:sp>
      <p:sp>
        <p:nvSpPr>
          <p:cNvPr id="45067" name="Text Box 10">
            <a:extLst>
              <a:ext uri="{FF2B5EF4-FFF2-40B4-BE49-F238E27FC236}">
                <a16:creationId xmlns:a16="http://schemas.microsoft.com/office/drawing/2014/main" id="{25515C24-C59E-80BE-7F9F-7BDE62062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4743450"/>
            <a:ext cx="1062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400"/>
              <a:t>server</a:t>
            </a:r>
          </a:p>
        </p:txBody>
      </p:sp>
      <p:sp>
        <p:nvSpPr>
          <p:cNvPr id="101387" name="Text Box 11">
            <a:extLst>
              <a:ext uri="{FF2B5EF4-FFF2-40B4-BE49-F238E27FC236}">
                <a16:creationId xmlns:a16="http://schemas.microsoft.com/office/drawing/2014/main" id="{2FD853BE-0079-DE97-591F-DDA6FEFFE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3143250"/>
            <a:ext cx="871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rgbClr val="CC0000"/>
                </a:solidFill>
              </a:rPr>
              <a:t>FIN J</a:t>
            </a:r>
          </a:p>
        </p:txBody>
      </p:sp>
      <p:sp>
        <p:nvSpPr>
          <p:cNvPr id="101388" name="Text Box 12">
            <a:extLst>
              <a:ext uri="{FF2B5EF4-FFF2-40B4-BE49-F238E27FC236}">
                <a16:creationId xmlns:a16="http://schemas.microsoft.com/office/drawing/2014/main" id="{6302D453-62BC-1CD9-EBBC-C2468FA8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463" y="4667250"/>
            <a:ext cx="973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FIN K</a:t>
            </a:r>
          </a:p>
        </p:txBody>
      </p:sp>
      <p:sp>
        <p:nvSpPr>
          <p:cNvPr id="101389" name="Text Box 13">
            <a:extLst>
              <a:ext uri="{FF2B5EF4-FFF2-40B4-BE49-F238E27FC236}">
                <a16:creationId xmlns:a16="http://schemas.microsoft.com/office/drawing/2014/main" id="{49D3EC54-F0A2-9B66-D70F-83C0064A9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5581650"/>
            <a:ext cx="1449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</a:rPr>
              <a:t>ACK K+1</a:t>
            </a:r>
          </a:p>
        </p:txBody>
      </p:sp>
      <p:sp>
        <p:nvSpPr>
          <p:cNvPr id="101390" name="Line 14">
            <a:extLst>
              <a:ext uri="{FF2B5EF4-FFF2-40B4-BE49-F238E27FC236}">
                <a16:creationId xmlns:a16="http://schemas.microsoft.com/office/drawing/2014/main" id="{61C82C1D-FA63-96B0-D732-8AE8FA332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463" y="4057650"/>
            <a:ext cx="3048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3DFE5737-06E3-275C-F113-A3477A16A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3" y="3829050"/>
            <a:ext cx="134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ACK J+1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4B00518E-C8FD-CE09-E382-D74F8B2C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3219450"/>
            <a:ext cx="161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active close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67806786-ADCA-C24D-9423-900F260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676650"/>
            <a:ext cx="178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passive close</a:t>
            </a:r>
          </a:p>
        </p:txBody>
      </p:sp>
      <p:sp>
        <p:nvSpPr>
          <p:cNvPr id="101394" name="Text Box 18">
            <a:extLst>
              <a:ext uri="{FF2B5EF4-FFF2-40B4-BE49-F238E27FC236}">
                <a16:creationId xmlns:a16="http://schemas.microsoft.com/office/drawing/2014/main" id="{D51F0CD7-E9C4-26EC-5D54-FCA873C3C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4210050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closes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 autoUpdateAnimBg="0"/>
      <p:bldP spid="101388" grpId="0" autoUpdateAnimBg="0"/>
      <p:bldP spid="101389" grpId="0" autoUpdateAnimBg="0"/>
      <p:bldP spid="101391" grpId="0" autoUpdateAnimBg="0"/>
      <p:bldP spid="101392" grpId="0" autoUpdateAnimBg="0"/>
      <p:bldP spid="101393" grpId="0" autoUpdateAnimBg="0"/>
      <p:bldP spid="10139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0FC3208C-1D20-7815-D2BF-F75E60BF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-762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215BDC0-F896-4082-B5A5-95F272A8D769}" type="slidenum">
              <a:rPr lang="en-US" altLang="en-US">
                <a:solidFill>
                  <a:schemeClr val="bg1"/>
                </a:solidFill>
              </a:rPr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7591088-64ED-E4B2-1C98-19348AA53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914400"/>
            <a:ext cx="8428037" cy="606425"/>
          </a:xfrm>
        </p:spPr>
        <p:txBody>
          <a:bodyPr/>
          <a:lstStyle/>
          <a:p>
            <a:r>
              <a:rPr lang="en-US" altLang="en-US"/>
              <a:t>TCP Segment Header &amp; Pseudo-Header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4C32C729-3FDD-4CC5-6E87-B7E557499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201863"/>
            <a:ext cx="3573462" cy="46672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source port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D3377C6C-AC16-3A2E-A6B8-70B6AE3DC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2201863"/>
            <a:ext cx="3573463" cy="46672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destination port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B93FD0B0-21B1-B778-9892-CE5A895DA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659063"/>
            <a:ext cx="7131050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sequence number</a:t>
            </a:r>
          </a:p>
        </p:txBody>
      </p:sp>
      <p:sp>
        <p:nvSpPr>
          <p:cNvPr id="46087" name="Text Box 8">
            <a:extLst>
              <a:ext uri="{FF2B5EF4-FFF2-40B4-BE49-F238E27FC236}">
                <a16:creationId xmlns:a16="http://schemas.microsoft.com/office/drawing/2014/main" id="{DDFF403A-8853-99E6-6020-285C95BFF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AEC7187A-CB35-E3ED-FDD8-4D6AB1EF2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81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46089" name="Text Box 10">
            <a:extLst>
              <a:ext uri="{FF2B5EF4-FFF2-40B4-BE49-F238E27FC236}">
                <a16:creationId xmlns:a16="http://schemas.microsoft.com/office/drawing/2014/main" id="{37E516AD-401F-D7A6-7AB1-73EE82E7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1981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31</a:t>
            </a:r>
          </a:p>
        </p:txBody>
      </p:sp>
      <p:sp>
        <p:nvSpPr>
          <p:cNvPr id="46090" name="Text Box 11">
            <a:extLst>
              <a:ext uri="{FF2B5EF4-FFF2-40B4-BE49-F238E27FC236}">
                <a16:creationId xmlns:a16="http://schemas.microsoft.com/office/drawing/2014/main" id="{0DD8ACC2-7E3B-8FA8-47BD-820390858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116263"/>
            <a:ext cx="7132637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ACK sequence number</a:t>
            </a:r>
          </a:p>
        </p:txBody>
      </p:sp>
      <p:sp>
        <p:nvSpPr>
          <p:cNvPr id="46091" name="Text Box 13">
            <a:extLst>
              <a:ext uri="{FF2B5EF4-FFF2-40B4-BE49-F238E27FC236}">
                <a16:creationId xmlns:a16="http://schemas.microsoft.com/office/drawing/2014/main" id="{CA1CD753-F69D-0C6F-A29E-B768D97D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573463"/>
            <a:ext cx="1208087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hdrlen</a:t>
            </a:r>
          </a:p>
        </p:txBody>
      </p:sp>
      <p:sp>
        <p:nvSpPr>
          <p:cNvPr id="46092" name="Text Box 14">
            <a:extLst>
              <a:ext uri="{FF2B5EF4-FFF2-40B4-BE49-F238E27FC236}">
                <a16:creationId xmlns:a16="http://schemas.microsoft.com/office/drawing/2014/main" id="{9188F410-719F-07E7-3506-047139428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573463"/>
            <a:ext cx="3573463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advertised window</a:t>
            </a:r>
          </a:p>
        </p:txBody>
      </p:sp>
      <p:sp>
        <p:nvSpPr>
          <p:cNvPr id="46093" name="Text Box 15">
            <a:extLst>
              <a:ext uri="{FF2B5EF4-FFF2-40B4-BE49-F238E27FC236}">
                <a16:creationId xmlns:a16="http://schemas.microsoft.com/office/drawing/2014/main" id="{90194A85-4B33-9574-BA96-9762FE50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3571875"/>
            <a:ext cx="1190625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  <p:sp>
        <p:nvSpPr>
          <p:cNvPr id="46094" name="Text Box 16">
            <a:extLst>
              <a:ext uri="{FF2B5EF4-FFF2-40B4-BE49-F238E27FC236}">
                <a16:creationId xmlns:a16="http://schemas.microsoft.com/office/drawing/2014/main" id="{C61EAE0C-1D5F-AF09-5A30-B0D9C482E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573463"/>
            <a:ext cx="1187450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flags</a:t>
            </a:r>
          </a:p>
        </p:txBody>
      </p:sp>
      <p:sp>
        <p:nvSpPr>
          <p:cNvPr id="46095" name="Text Box 17">
            <a:extLst>
              <a:ext uri="{FF2B5EF4-FFF2-40B4-BE49-F238E27FC236}">
                <a16:creationId xmlns:a16="http://schemas.microsoft.com/office/drawing/2014/main" id="{03251B78-FF10-4107-C0F1-56DD1A102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4030663"/>
            <a:ext cx="3592512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TCP checksum</a:t>
            </a:r>
          </a:p>
        </p:txBody>
      </p:sp>
      <p:sp>
        <p:nvSpPr>
          <p:cNvPr id="46096" name="Text Box 18">
            <a:extLst>
              <a:ext uri="{FF2B5EF4-FFF2-40B4-BE49-F238E27FC236}">
                <a16:creationId xmlns:a16="http://schemas.microsoft.com/office/drawing/2014/main" id="{B642B6F6-37D9-7F1A-F5E3-65444BC0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4030663"/>
            <a:ext cx="3573463" cy="466725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urgent pointer</a:t>
            </a:r>
          </a:p>
        </p:txBody>
      </p:sp>
      <p:sp>
        <p:nvSpPr>
          <p:cNvPr id="46097" name="Text Box 19">
            <a:extLst>
              <a:ext uri="{FF2B5EF4-FFF2-40B4-BE49-F238E27FC236}">
                <a16:creationId xmlns:a16="http://schemas.microsoft.com/office/drawing/2014/main" id="{8C275985-D261-A92F-6AE2-12EDD3A41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4487863"/>
            <a:ext cx="713105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options (variable)</a:t>
            </a:r>
          </a:p>
        </p:txBody>
      </p:sp>
      <p:sp>
        <p:nvSpPr>
          <p:cNvPr id="46098" name="Text Box 21">
            <a:extLst>
              <a:ext uri="{FF2B5EF4-FFF2-40B4-BE49-F238E27FC236}">
                <a16:creationId xmlns:a16="http://schemas.microsoft.com/office/drawing/2014/main" id="{9F785350-9AD9-64F1-A8D4-CA9F14F4C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6099" name="Text Box 22">
            <a:extLst>
              <a:ext uri="{FF2B5EF4-FFF2-40B4-BE49-F238E27FC236}">
                <a16:creationId xmlns:a16="http://schemas.microsoft.com/office/drawing/2014/main" id="{531F6AA5-D2FC-A94D-19E5-AEB8B40E0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81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46100" name="Text Box 23">
            <a:extLst>
              <a:ext uri="{FF2B5EF4-FFF2-40B4-BE49-F238E27FC236}">
                <a16:creationId xmlns:a16="http://schemas.microsoft.com/office/drawing/2014/main" id="{9767EEFA-A63F-8EF0-B59A-E9FCD2A7B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400675"/>
            <a:ext cx="7131050" cy="46672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source IP address</a:t>
            </a:r>
          </a:p>
        </p:txBody>
      </p:sp>
      <p:sp>
        <p:nvSpPr>
          <p:cNvPr id="46101" name="Text Box 24">
            <a:extLst>
              <a:ext uri="{FF2B5EF4-FFF2-40B4-BE49-F238E27FC236}">
                <a16:creationId xmlns:a16="http://schemas.microsoft.com/office/drawing/2014/main" id="{578589AA-07CD-9495-DE34-2936A6CC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5857875"/>
            <a:ext cx="7131050" cy="466725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destination IP address</a:t>
            </a:r>
          </a:p>
        </p:txBody>
      </p:sp>
      <p:sp>
        <p:nvSpPr>
          <p:cNvPr id="46102" name="Text Box 25">
            <a:extLst>
              <a:ext uri="{FF2B5EF4-FFF2-40B4-BE49-F238E27FC236}">
                <a16:creationId xmlns:a16="http://schemas.microsoft.com/office/drawing/2014/main" id="{2CFD9803-81B7-F173-78D4-583C1F401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46103" name="Text Box 26">
            <a:extLst>
              <a:ext uri="{FF2B5EF4-FFF2-40B4-BE49-F238E27FC236}">
                <a16:creationId xmlns:a16="http://schemas.microsoft.com/office/drawing/2014/main" id="{8723E724-8B03-40F9-C057-6040C3B4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5105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16</a:t>
            </a:r>
          </a:p>
        </p:txBody>
      </p:sp>
      <p:sp>
        <p:nvSpPr>
          <p:cNvPr id="46104" name="Text Box 27">
            <a:extLst>
              <a:ext uri="{FF2B5EF4-FFF2-40B4-BE49-F238E27FC236}">
                <a16:creationId xmlns:a16="http://schemas.microsoft.com/office/drawing/2014/main" id="{97CFCAC3-8C64-E01F-BE86-3CB1BC82E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5105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31</a:t>
            </a:r>
          </a:p>
        </p:txBody>
      </p:sp>
      <p:sp>
        <p:nvSpPr>
          <p:cNvPr id="46105" name="Text Box 28">
            <a:extLst>
              <a:ext uri="{FF2B5EF4-FFF2-40B4-BE49-F238E27FC236}">
                <a16:creationId xmlns:a16="http://schemas.microsoft.com/office/drawing/2014/main" id="{0AB92FE3-6126-B4EA-7268-9D62B959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6315075"/>
            <a:ext cx="1782762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0</a:t>
            </a:r>
          </a:p>
        </p:txBody>
      </p:sp>
      <p:sp>
        <p:nvSpPr>
          <p:cNvPr id="46106" name="Text Box 29">
            <a:extLst>
              <a:ext uri="{FF2B5EF4-FFF2-40B4-BE49-F238E27FC236}">
                <a16:creationId xmlns:a16="http://schemas.microsoft.com/office/drawing/2014/main" id="{B74140C5-1871-2651-D32F-711FE92E5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6315075"/>
            <a:ext cx="3573463" cy="4667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TCP length</a:t>
            </a:r>
          </a:p>
        </p:txBody>
      </p:sp>
      <p:sp>
        <p:nvSpPr>
          <p:cNvPr id="46107" name="Text Box 30">
            <a:extLst>
              <a:ext uri="{FF2B5EF4-FFF2-40B4-BE49-F238E27FC236}">
                <a16:creationId xmlns:a16="http://schemas.microsoft.com/office/drawing/2014/main" id="{4F3AAA50-7AF8-9ACA-EB14-4BD3B7432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315075"/>
            <a:ext cx="1803400" cy="4667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6 (TCP)</a:t>
            </a:r>
          </a:p>
        </p:txBody>
      </p:sp>
      <p:sp>
        <p:nvSpPr>
          <p:cNvPr id="46108" name="Text Box 31">
            <a:extLst>
              <a:ext uri="{FF2B5EF4-FFF2-40B4-BE49-F238E27FC236}">
                <a16:creationId xmlns:a16="http://schemas.microsoft.com/office/drawing/2014/main" id="{BB3F78A7-4151-C3C8-6C77-95589FB6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95A059AD-4445-82C5-7A19-D7D90ED6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9765E1FD-EA5C-4B78-A8BC-DF33A1D572FD}" type="slidenum">
              <a:rPr lang="en-US" altLang="en-US">
                <a:solidFill>
                  <a:schemeClr val="bg1"/>
                </a:solidFill>
              </a:rPr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F061593F-6A13-455E-ABF3-43FCEC9FA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06438"/>
          </a:xfrm>
        </p:spPr>
        <p:txBody>
          <a:bodyPr/>
          <a:lstStyle/>
          <a:p>
            <a:r>
              <a:rPr lang="en-US" altLang="en-US"/>
              <a:t>TCP Segment Header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81A7466-E118-C37F-F248-4B4361900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839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16-bit source and destination ports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32-bit send and ACK sequence numbers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4-bit header length in 4-byte words (minimum 5)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Six 1-bit flags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URG</a:t>
            </a:r>
            <a:r>
              <a:rPr lang="en-US" altLang="en-US"/>
              <a:t>: segment contains urgent data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ACK</a:t>
            </a:r>
            <a:r>
              <a:rPr lang="en-US" altLang="en-US"/>
              <a:t>: ACK sequence number is valid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PSH</a:t>
            </a:r>
            <a:r>
              <a:rPr lang="en-US" altLang="en-US"/>
              <a:t>: do not delay delivery of data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RST</a:t>
            </a:r>
            <a:r>
              <a:rPr lang="en-US" altLang="en-US"/>
              <a:t>: reset connection (rejection or abnormal termination); no sequence number associated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SYN</a:t>
            </a:r>
            <a:r>
              <a:rPr lang="en-US" altLang="en-US"/>
              <a:t>: synchronize segment for setup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FIN</a:t>
            </a:r>
            <a:r>
              <a:rPr lang="en-US" altLang="en-US"/>
              <a:t>: final segment for teardown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A678B6E7-3F8F-8195-C9CD-ABC44FE0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3825" y="2286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491FDEA-D9E5-42E5-9E87-343C77F9C50B}" type="slidenum">
              <a:rPr lang="en-US" altLang="en-US">
                <a:solidFill>
                  <a:schemeClr val="bg1"/>
                </a:solidFill>
              </a:rPr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78BB12-581F-73EC-A38A-1E2B3466D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38188"/>
            <a:ext cx="6345238" cy="709612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0484" name="Freeform 3">
            <a:extLst>
              <a:ext uri="{FF2B5EF4-FFF2-40B4-BE49-F238E27FC236}">
                <a16:creationId xmlns:a16="http://schemas.microsoft.com/office/drawing/2014/main" id="{CB6DFCF0-070C-A185-780F-B41C2A948A64}"/>
              </a:ext>
            </a:extLst>
          </p:cNvPr>
          <p:cNvSpPr>
            <a:spLocks/>
          </p:cNvSpPr>
          <p:nvPr/>
        </p:nvSpPr>
        <p:spPr bwMode="auto">
          <a:xfrm>
            <a:off x="76200" y="25701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990033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DCA70103-09ED-49BB-6F62-9BAE34ED9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" y="2701925"/>
            <a:ext cx="509588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Freeform 5">
            <a:extLst>
              <a:ext uri="{FF2B5EF4-FFF2-40B4-BE49-F238E27FC236}">
                <a16:creationId xmlns:a16="http://schemas.microsoft.com/office/drawing/2014/main" id="{37E58C4F-5D48-3221-651C-A6B423BCFB49}"/>
              </a:ext>
            </a:extLst>
          </p:cNvPr>
          <p:cNvSpPr>
            <a:spLocks/>
          </p:cNvSpPr>
          <p:nvPr/>
        </p:nvSpPr>
        <p:spPr bwMode="auto">
          <a:xfrm>
            <a:off x="855663" y="2570163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rgbClr val="FF9966"/>
          </a:solidFill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2ACA416F-6182-96CD-380E-68284D399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6162675"/>
            <a:ext cx="1411287" cy="3175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396EAC53-3192-218A-1888-2989DD97B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5913438"/>
            <a:ext cx="2436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You are here</a:t>
            </a:r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1CAE2E39-01B7-C9FF-FAFB-D34ED36DF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4498975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ADA42AE8-6E41-6963-DC30-48D129400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2538" y="2798763"/>
            <a:ext cx="839787" cy="928687"/>
          </a:xfrm>
          <a:prstGeom prst="line">
            <a:avLst/>
          </a:prstGeom>
          <a:noFill/>
          <a:ln w="76200">
            <a:solidFill>
              <a:srgbClr val="00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7E17DB2D-8B7E-0FE1-F2D4-DAE997188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2238375"/>
            <a:ext cx="18065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b="1"/>
              <a:t>Final exam is here</a:t>
            </a:r>
          </a:p>
        </p:txBody>
      </p:sp>
      <p:sp>
        <p:nvSpPr>
          <p:cNvPr id="20492" name="Line 11">
            <a:extLst>
              <a:ext uri="{FF2B5EF4-FFF2-40B4-BE49-F238E27FC236}">
                <a16:creationId xmlns:a16="http://schemas.microsoft.com/office/drawing/2014/main" id="{C61C290E-0FAC-A858-EC00-94BFD42989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5350" y="5659438"/>
            <a:ext cx="1216025" cy="1274762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12">
            <a:extLst>
              <a:ext uri="{FF2B5EF4-FFF2-40B4-BE49-F238E27FC236}">
                <a16:creationId xmlns:a16="http://schemas.microsoft.com/office/drawing/2014/main" id="{0CAEE1A4-6C6A-0366-AE28-1A90B10C6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738" y="2813050"/>
            <a:ext cx="796925" cy="4127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Freeform 13">
            <a:extLst>
              <a:ext uri="{FF2B5EF4-FFF2-40B4-BE49-F238E27FC236}">
                <a16:creationId xmlns:a16="http://schemas.microsoft.com/office/drawing/2014/main" id="{865D570F-8666-F0AF-82FB-8E4B924BE3D6}"/>
              </a:ext>
            </a:extLst>
          </p:cNvPr>
          <p:cNvSpPr>
            <a:spLocks/>
          </p:cNvSpPr>
          <p:nvPr/>
        </p:nvSpPr>
        <p:spPr bwMode="auto">
          <a:xfrm>
            <a:off x="3424238" y="3089275"/>
            <a:ext cx="1011237" cy="846138"/>
          </a:xfrm>
          <a:custGeom>
            <a:avLst/>
            <a:gdLst>
              <a:gd name="T0" fmla="*/ 0 w 637"/>
              <a:gd name="T1" fmla="*/ 2147483646 h 533"/>
              <a:gd name="T2" fmla="*/ 2147483646 w 637"/>
              <a:gd name="T3" fmla="*/ 2147483646 h 533"/>
              <a:gd name="T4" fmla="*/ 2147483646 w 637"/>
              <a:gd name="T5" fmla="*/ 2147483646 h 533"/>
              <a:gd name="T6" fmla="*/ 2147483646 w 637"/>
              <a:gd name="T7" fmla="*/ 2147483646 h 533"/>
              <a:gd name="T8" fmla="*/ 2147483646 w 637"/>
              <a:gd name="T9" fmla="*/ 2147483646 h 533"/>
              <a:gd name="T10" fmla="*/ 2147483646 w 637"/>
              <a:gd name="T11" fmla="*/ 2147483646 h 533"/>
              <a:gd name="T12" fmla="*/ 2147483646 w 637"/>
              <a:gd name="T13" fmla="*/ 2147483646 h 533"/>
              <a:gd name="T14" fmla="*/ 2147483646 w 637"/>
              <a:gd name="T15" fmla="*/ 0 h 533"/>
              <a:gd name="T16" fmla="*/ 2147483646 w 637"/>
              <a:gd name="T17" fmla="*/ 2147483646 h 533"/>
              <a:gd name="T18" fmla="*/ 2147483646 w 637"/>
              <a:gd name="T19" fmla="*/ 2147483646 h 533"/>
              <a:gd name="T20" fmla="*/ 2147483646 w 637"/>
              <a:gd name="T21" fmla="*/ 2147483646 h 533"/>
              <a:gd name="T22" fmla="*/ 2147483646 w 637"/>
              <a:gd name="T23" fmla="*/ 2147483646 h 533"/>
              <a:gd name="T24" fmla="*/ 2147483646 w 637"/>
              <a:gd name="T25" fmla="*/ 2147483646 h 533"/>
              <a:gd name="T26" fmla="*/ 2147483646 w 637"/>
              <a:gd name="T27" fmla="*/ 2147483646 h 533"/>
              <a:gd name="T28" fmla="*/ 2147483646 w 637"/>
              <a:gd name="T29" fmla="*/ 2147483646 h 533"/>
              <a:gd name="T30" fmla="*/ 2147483646 w 637"/>
              <a:gd name="T31" fmla="*/ 2147483646 h 533"/>
              <a:gd name="T32" fmla="*/ 2147483646 w 637"/>
              <a:gd name="T33" fmla="*/ 2147483646 h 533"/>
              <a:gd name="T34" fmla="*/ 2147483646 w 637"/>
              <a:gd name="T35" fmla="*/ 2147483646 h 533"/>
              <a:gd name="T36" fmla="*/ 2147483646 w 637"/>
              <a:gd name="T37" fmla="*/ 2147483646 h 533"/>
              <a:gd name="T38" fmla="*/ 2147483646 w 637"/>
              <a:gd name="T39" fmla="*/ 2147483646 h 533"/>
              <a:gd name="T40" fmla="*/ 2147483646 w 637"/>
              <a:gd name="T41" fmla="*/ 2147483646 h 533"/>
              <a:gd name="T42" fmla="*/ 2147483646 w 637"/>
              <a:gd name="T43" fmla="*/ 2147483646 h 533"/>
              <a:gd name="T44" fmla="*/ 2147483646 w 637"/>
              <a:gd name="T45" fmla="*/ 2147483646 h 533"/>
              <a:gd name="T46" fmla="*/ 2147483646 w 637"/>
              <a:gd name="T47" fmla="*/ 2147483646 h 533"/>
              <a:gd name="T48" fmla="*/ 2147483646 w 637"/>
              <a:gd name="T49" fmla="*/ 2147483646 h 533"/>
              <a:gd name="T50" fmla="*/ 2147483646 w 637"/>
              <a:gd name="T51" fmla="*/ 2147483646 h 533"/>
              <a:gd name="T52" fmla="*/ 2147483646 w 637"/>
              <a:gd name="T53" fmla="*/ 2147483646 h 533"/>
              <a:gd name="T54" fmla="*/ 2147483646 w 637"/>
              <a:gd name="T55" fmla="*/ 2147483646 h 533"/>
              <a:gd name="T56" fmla="*/ 2147483646 w 637"/>
              <a:gd name="T57" fmla="*/ 2147483646 h 533"/>
              <a:gd name="T58" fmla="*/ 2147483646 w 637"/>
              <a:gd name="T59" fmla="*/ 2147483646 h 533"/>
              <a:gd name="T60" fmla="*/ 2147483646 w 637"/>
              <a:gd name="T61" fmla="*/ 2147483646 h 533"/>
              <a:gd name="T62" fmla="*/ 2147483646 w 637"/>
              <a:gd name="T63" fmla="*/ 2147483646 h 533"/>
              <a:gd name="T64" fmla="*/ 2147483646 w 637"/>
              <a:gd name="T65" fmla="*/ 2147483646 h 533"/>
              <a:gd name="T66" fmla="*/ 2147483646 w 637"/>
              <a:gd name="T67" fmla="*/ 2147483646 h 533"/>
              <a:gd name="T68" fmla="*/ 2147483646 w 637"/>
              <a:gd name="T69" fmla="*/ 2147483646 h 533"/>
              <a:gd name="T70" fmla="*/ 2147483646 w 637"/>
              <a:gd name="T71" fmla="*/ 2147483646 h 533"/>
              <a:gd name="T72" fmla="*/ 2147483646 w 637"/>
              <a:gd name="T73" fmla="*/ 2147483646 h 533"/>
              <a:gd name="T74" fmla="*/ 2147483646 w 637"/>
              <a:gd name="T75" fmla="*/ 2147483646 h 533"/>
              <a:gd name="T76" fmla="*/ 2147483646 w 637"/>
              <a:gd name="T77" fmla="*/ 2147483646 h 533"/>
              <a:gd name="T78" fmla="*/ 2147483646 w 637"/>
              <a:gd name="T79" fmla="*/ 2147483646 h 533"/>
              <a:gd name="T80" fmla="*/ 2147483646 w 637"/>
              <a:gd name="T81" fmla="*/ 2147483646 h 533"/>
              <a:gd name="T82" fmla="*/ 2147483646 w 637"/>
              <a:gd name="T83" fmla="*/ 2147483646 h 533"/>
              <a:gd name="T84" fmla="*/ 2147483646 w 637"/>
              <a:gd name="T85" fmla="*/ 2147483646 h 533"/>
              <a:gd name="T86" fmla="*/ 2147483646 w 637"/>
              <a:gd name="T87" fmla="*/ 2147483646 h 533"/>
              <a:gd name="T88" fmla="*/ 2147483646 w 637"/>
              <a:gd name="T89" fmla="*/ 2147483646 h 533"/>
              <a:gd name="T90" fmla="*/ 2147483646 w 637"/>
              <a:gd name="T91" fmla="*/ 2147483646 h 533"/>
              <a:gd name="T92" fmla="*/ 2147483646 w 637"/>
              <a:gd name="T93" fmla="*/ 2147483646 h 533"/>
              <a:gd name="T94" fmla="*/ 2147483646 w 637"/>
              <a:gd name="T95" fmla="*/ 2147483646 h 533"/>
              <a:gd name="T96" fmla="*/ 2147483646 w 637"/>
              <a:gd name="T97" fmla="*/ 2147483646 h 533"/>
              <a:gd name="T98" fmla="*/ 2147483646 w 637"/>
              <a:gd name="T99" fmla="*/ 2147483646 h 533"/>
              <a:gd name="T100" fmla="*/ 2147483646 w 637"/>
              <a:gd name="T101" fmla="*/ 2147483646 h 533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7"/>
              <a:gd name="T154" fmla="*/ 0 h 533"/>
              <a:gd name="T155" fmla="*/ 637 w 637"/>
              <a:gd name="T156" fmla="*/ 533 h 533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7" h="533">
                <a:moveTo>
                  <a:pt x="0" y="56"/>
                </a:moveTo>
                <a:lnTo>
                  <a:pt x="5" y="54"/>
                </a:lnTo>
                <a:lnTo>
                  <a:pt x="15" y="45"/>
                </a:lnTo>
                <a:lnTo>
                  <a:pt x="32" y="34"/>
                </a:lnTo>
                <a:lnTo>
                  <a:pt x="53" y="24"/>
                </a:lnTo>
                <a:lnTo>
                  <a:pt x="81" y="13"/>
                </a:lnTo>
                <a:lnTo>
                  <a:pt x="111" y="5"/>
                </a:lnTo>
                <a:lnTo>
                  <a:pt x="145" y="0"/>
                </a:lnTo>
                <a:lnTo>
                  <a:pt x="179" y="3"/>
                </a:lnTo>
                <a:lnTo>
                  <a:pt x="215" y="11"/>
                </a:lnTo>
                <a:lnTo>
                  <a:pt x="251" y="30"/>
                </a:lnTo>
                <a:lnTo>
                  <a:pt x="283" y="54"/>
                </a:lnTo>
                <a:lnTo>
                  <a:pt x="307" y="77"/>
                </a:lnTo>
                <a:lnTo>
                  <a:pt x="326" y="101"/>
                </a:lnTo>
                <a:lnTo>
                  <a:pt x="337" y="122"/>
                </a:lnTo>
                <a:lnTo>
                  <a:pt x="345" y="141"/>
                </a:lnTo>
                <a:lnTo>
                  <a:pt x="349" y="156"/>
                </a:lnTo>
                <a:lnTo>
                  <a:pt x="351" y="171"/>
                </a:lnTo>
                <a:lnTo>
                  <a:pt x="351" y="181"/>
                </a:lnTo>
                <a:lnTo>
                  <a:pt x="349" y="188"/>
                </a:lnTo>
                <a:lnTo>
                  <a:pt x="349" y="190"/>
                </a:lnTo>
                <a:lnTo>
                  <a:pt x="351" y="188"/>
                </a:lnTo>
                <a:lnTo>
                  <a:pt x="358" y="184"/>
                </a:lnTo>
                <a:lnTo>
                  <a:pt x="369" y="177"/>
                </a:lnTo>
                <a:lnTo>
                  <a:pt x="383" y="171"/>
                </a:lnTo>
                <a:lnTo>
                  <a:pt x="400" y="167"/>
                </a:lnTo>
                <a:lnTo>
                  <a:pt x="420" y="162"/>
                </a:lnTo>
                <a:lnTo>
                  <a:pt x="439" y="162"/>
                </a:lnTo>
                <a:lnTo>
                  <a:pt x="462" y="167"/>
                </a:lnTo>
                <a:lnTo>
                  <a:pt x="483" y="175"/>
                </a:lnTo>
                <a:lnTo>
                  <a:pt x="505" y="190"/>
                </a:lnTo>
                <a:lnTo>
                  <a:pt x="524" y="209"/>
                </a:lnTo>
                <a:lnTo>
                  <a:pt x="539" y="230"/>
                </a:lnTo>
                <a:lnTo>
                  <a:pt x="545" y="250"/>
                </a:lnTo>
                <a:lnTo>
                  <a:pt x="549" y="271"/>
                </a:lnTo>
                <a:lnTo>
                  <a:pt x="549" y="288"/>
                </a:lnTo>
                <a:lnTo>
                  <a:pt x="547" y="305"/>
                </a:lnTo>
                <a:lnTo>
                  <a:pt x="543" y="320"/>
                </a:lnTo>
                <a:lnTo>
                  <a:pt x="539" y="331"/>
                </a:lnTo>
                <a:lnTo>
                  <a:pt x="537" y="337"/>
                </a:lnTo>
                <a:lnTo>
                  <a:pt x="535" y="341"/>
                </a:lnTo>
                <a:lnTo>
                  <a:pt x="539" y="341"/>
                </a:lnTo>
                <a:lnTo>
                  <a:pt x="545" y="348"/>
                </a:lnTo>
                <a:lnTo>
                  <a:pt x="558" y="354"/>
                </a:lnTo>
                <a:lnTo>
                  <a:pt x="571" y="367"/>
                </a:lnTo>
                <a:lnTo>
                  <a:pt x="586" y="382"/>
                </a:lnTo>
                <a:lnTo>
                  <a:pt x="601" y="403"/>
                </a:lnTo>
                <a:lnTo>
                  <a:pt x="613" y="426"/>
                </a:lnTo>
                <a:lnTo>
                  <a:pt x="626" y="456"/>
                </a:lnTo>
                <a:lnTo>
                  <a:pt x="632" y="492"/>
                </a:lnTo>
                <a:lnTo>
                  <a:pt x="637" y="5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Freeform 14">
            <a:extLst>
              <a:ext uri="{FF2B5EF4-FFF2-40B4-BE49-F238E27FC236}">
                <a16:creationId xmlns:a16="http://schemas.microsoft.com/office/drawing/2014/main" id="{2E94E1EB-304A-01B9-8E99-4925BF86BDAB}"/>
              </a:ext>
            </a:extLst>
          </p:cNvPr>
          <p:cNvSpPr>
            <a:spLocks/>
          </p:cNvSpPr>
          <p:nvPr/>
        </p:nvSpPr>
        <p:spPr bwMode="auto">
          <a:xfrm>
            <a:off x="2106613" y="3059113"/>
            <a:ext cx="1317625" cy="909637"/>
          </a:xfrm>
          <a:custGeom>
            <a:avLst/>
            <a:gdLst>
              <a:gd name="T0" fmla="*/ 0 w 830"/>
              <a:gd name="T1" fmla="*/ 2147483646 h 573"/>
              <a:gd name="T2" fmla="*/ 2147483646 w 830"/>
              <a:gd name="T3" fmla="*/ 2147483646 h 573"/>
              <a:gd name="T4" fmla="*/ 2147483646 w 830"/>
              <a:gd name="T5" fmla="*/ 2147483646 h 573"/>
              <a:gd name="T6" fmla="*/ 2147483646 w 830"/>
              <a:gd name="T7" fmla="*/ 2147483646 h 573"/>
              <a:gd name="T8" fmla="*/ 2147483646 w 830"/>
              <a:gd name="T9" fmla="*/ 2147483646 h 573"/>
              <a:gd name="T10" fmla="*/ 2147483646 w 830"/>
              <a:gd name="T11" fmla="*/ 2147483646 h 573"/>
              <a:gd name="T12" fmla="*/ 2147483646 w 830"/>
              <a:gd name="T13" fmla="*/ 2147483646 h 573"/>
              <a:gd name="T14" fmla="*/ 2147483646 w 830"/>
              <a:gd name="T15" fmla="*/ 2147483646 h 573"/>
              <a:gd name="T16" fmla="*/ 2147483646 w 830"/>
              <a:gd name="T17" fmla="*/ 2147483646 h 573"/>
              <a:gd name="T18" fmla="*/ 2147483646 w 830"/>
              <a:gd name="T19" fmla="*/ 2147483646 h 573"/>
              <a:gd name="T20" fmla="*/ 2147483646 w 830"/>
              <a:gd name="T21" fmla="*/ 2147483646 h 573"/>
              <a:gd name="T22" fmla="*/ 2147483646 w 830"/>
              <a:gd name="T23" fmla="*/ 2147483646 h 573"/>
              <a:gd name="T24" fmla="*/ 2147483646 w 830"/>
              <a:gd name="T25" fmla="*/ 2147483646 h 573"/>
              <a:gd name="T26" fmla="*/ 2147483646 w 830"/>
              <a:gd name="T27" fmla="*/ 2147483646 h 573"/>
              <a:gd name="T28" fmla="*/ 2147483646 w 830"/>
              <a:gd name="T29" fmla="*/ 2147483646 h 573"/>
              <a:gd name="T30" fmla="*/ 2147483646 w 830"/>
              <a:gd name="T31" fmla="*/ 2147483646 h 573"/>
              <a:gd name="T32" fmla="*/ 2147483646 w 830"/>
              <a:gd name="T33" fmla="*/ 2147483646 h 573"/>
              <a:gd name="T34" fmla="*/ 2147483646 w 830"/>
              <a:gd name="T35" fmla="*/ 2147483646 h 573"/>
              <a:gd name="T36" fmla="*/ 2147483646 w 830"/>
              <a:gd name="T37" fmla="*/ 2147483646 h 573"/>
              <a:gd name="T38" fmla="*/ 2147483646 w 830"/>
              <a:gd name="T39" fmla="*/ 2147483646 h 573"/>
              <a:gd name="T40" fmla="*/ 2147483646 w 830"/>
              <a:gd name="T41" fmla="*/ 2147483646 h 573"/>
              <a:gd name="T42" fmla="*/ 2147483646 w 830"/>
              <a:gd name="T43" fmla="*/ 2147483646 h 573"/>
              <a:gd name="T44" fmla="*/ 2147483646 w 830"/>
              <a:gd name="T45" fmla="*/ 2147483646 h 573"/>
              <a:gd name="T46" fmla="*/ 2147483646 w 830"/>
              <a:gd name="T47" fmla="*/ 2147483646 h 573"/>
              <a:gd name="T48" fmla="*/ 2147483646 w 830"/>
              <a:gd name="T49" fmla="*/ 2147483646 h 573"/>
              <a:gd name="T50" fmla="*/ 2147483646 w 830"/>
              <a:gd name="T51" fmla="*/ 2147483646 h 573"/>
              <a:gd name="T52" fmla="*/ 2147483646 w 830"/>
              <a:gd name="T53" fmla="*/ 2147483646 h 573"/>
              <a:gd name="T54" fmla="*/ 2147483646 w 830"/>
              <a:gd name="T55" fmla="*/ 2147483646 h 573"/>
              <a:gd name="T56" fmla="*/ 2147483646 w 830"/>
              <a:gd name="T57" fmla="*/ 2147483646 h 573"/>
              <a:gd name="T58" fmla="*/ 2147483646 w 830"/>
              <a:gd name="T59" fmla="*/ 2147483646 h 573"/>
              <a:gd name="T60" fmla="*/ 2147483646 w 830"/>
              <a:gd name="T61" fmla="*/ 0 h 573"/>
              <a:gd name="T62" fmla="*/ 2147483646 w 830"/>
              <a:gd name="T63" fmla="*/ 2147483646 h 573"/>
              <a:gd name="T64" fmla="*/ 2147483646 w 830"/>
              <a:gd name="T65" fmla="*/ 2147483646 h 573"/>
              <a:gd name="T66" fmla="*/ 2147483646 w 830"/>
              <a:gd name="T67" fmla="*/ 2147483646 h 573"/>
              <a:gd name="T68" fmla="*/ 2147483646 w 830"/>
              <a:gd name="T69" fmla="*/ 2147483646 h 573"/>
              <a:gd name="T70" fmla="*/ 2147483646 w 830"/>
              <a:gd name="T71" fmla="*/ 2147483646 h 573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830"/>
              <a:gd name="T109" fmla="*/ 0 h 573"/>
              <a:gd name="T110" fmla="*/ 830 w 830"/>
              <a:gd name="T111" fmla="*/ 573 h 573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830" h="573">
                <a:moveTo>
                  <a:pt x="2" y="573"/>
                </a:moveTo>
                <a:lnTo>
                  <a:pt x="0" y="550"/>
                </a:lnTo>
                <a:lnTo>
                  <a:pt x="2" y="509"/>
                </a:lnTo>
                <a:lnTo>
                  <a:pt x="11" y="475"/>
                </a:lnTo>
                <a:lnTo>
                  <a:pt x="21" y="445"/>
                </a:lnTo>
                <a:lnTo>
                  <a:pt x="34" y="420"/>
                </a:lnTo>
                <a:lnTo>
                  <a:pt x="49" y="399"/>
                </a:lnTo>
                <a:lnTo>
                  <a:pt x="64" y="384"/>
                </a:lnTo>
                <a:lnTo>
                  <a:pt x="79" y="371"/>
                </a:lnTo>
                <a:lnTo>
                  <a:pt x="89" y="364"/>
                </a:lnTo>
                <a:lnTo>
                  <a:pt x="98" y="358"/>
                </a:lnTo>
                <a:lnTo>
                  <a:pt x="100" y="358"/>
                </a:lnTo>
                <a:lnTo>
                  <a:pt x="98" y="356"/>
                </a:lnTo>
                <a:lnTo>
                  <a:pt x="96" y="347"/>
                </a:lnTo>
                <a:lnTo>
                  <a:pt x="92" y="337"/>
                </a:lnTo>
                <a:lnTo>
                  <a:pt x="89" y="322"/>
                </a:lnTo>
                <a:lnTo>
                  <a:pt x="87" y="307"/>
                </a:lnTo>
                <a:lnTo>
                  <a:pt x="87" y="288"/>
                </a:lnTo>
                <a:lnTo>
                  <a:pt x="89" y="266"/>
                </a:lnTo>
                <a:lnTo>
                  <a:pt x="98" y="247"/>
                </a:lnTo>
                <a:lnTo>
                  <a:pt x="111" y="226"/>
                </a:lnTo>
                <a:lnTo>
                  <a:pt x="130" y="207"/>
                </a:lnTo>
                <a:lnTo>
                  <a:pt x="151" y="192"/>
                </a:lnTo>
                <a:lnTo>
                  <a:pt x="175" y="183"/>
                </a:lnTo>
                <a:lnTo>
                  <a:pt x="196" y="179"/>
                </a:lnTo>
                <a:lnTo>
                  <a:pt x="217" y="179"/>
                </a:lnTo>
                <a:lnTo>
                  <a:pt x="236" y="183"/>
                </a:lnTo>
                <a:lnTo>
                  <a:pt x="253" y="190"/>
                </a:lnTo>
                <a:lnTo>
                  <a:pt x="266" y="194"/>
                </a:lnTo>
                <a:lnTo>
                  <a:pt x="277" y="200"/>
                </a:lnTo>
                <a:lnTo>
                  <a:pt x="283" y="205"/>
                </a:lnTo>
                <a:lnTo>
                  <a:pt x="285" y="207"/>
                </a:lnTo>
                <a:lnTo>
                  <a:pt x="285" y="205"/>
                </a:lnTo>
                <a:lnTo>
                  <a:pt x="285" y="198"/>
                </a:lnTo>
                <a:lnTo>
                  <a:pt x="285" y="188"/>
                </a:lnTo>
                <a:lnTo>
                  <a:pt x="285" y="173"/>
                </a:lnTo>
                <a:lnTo>
                  <a:pt x="290" y="158"/>
                </a:lnTo>
                <a:lnTo>
                  <a:pt x="298" y="139"/>
                </a:lnTo>
                <a:lnTo>
                  <a:pt x="311" y="117"/>
                </a:lnTo>
                <a:lnTo>
                  <a:pt x="328" y="94"/>
                </a:lnTo>
                <a:lnTo>
                  <a:pt x="351" y="71"/>
                </a:lnTo>
                <a:lnTo>
                  <a:pt x="383" y="47"/>
                </a:lnTo>
                <a:lnTo>
                  <a:pt x="419" y="28"/>
                </a:lnTo>
                <a:lnTo>
                  <a:pt x="456" y="19"/>
                </a:lnTo>
                <a:lnTo>
                  <a:pt x="492" y="17"/>
                </a:lnTo>
                <a:lnTo>
                  <a:pt x="524" y="22"/>
                </a:lnTo>
                <a:lnTo>
                  <a:pt x="556" y="30"/>
                </a:lnTo>
                <a:lnTo>
                  <a:pt x="581" y="41"/>
                </a:lnTo>
                <a:lnTo>
                  <a:pt x="605" y="53"/>
                </a:lnTo>
                <a:lnTo>
                  <a:pt x="620" y="64"/>
                </a:lnTo>
                <a:lnTo>
                  <a:pt x="632" y="71"/>
                </a:lnTo>
                <a:lnTo>
                  <a:pt x="634" y="73"/>
                </a:lnTo>
                <a:lnTo>
                  <a:pt x="634" y="71"/>
                </a:lnTo>
                <a:lnTo>
                  <a:pt x="637" y="66"/>
                </a:lnTo>
                <a:lnTo>
                  <a:pt x="639" y="58"/>
                </a:lnTo>
                <a:lnTo>
                  <a:pt x="643" y="47"/>
                </a:lnTo>
                <a:lnTo>
                  <a:pt x="649" y="36"/>
                </a:lnTo>
                <a:lnTo>
                  <a:pt x="658" y="26"/>
                </a:lnTo>
                <a:lnTo>
                  <a:pt x="671" y="15"/>
                </a:lnTo>
                <a:lnTo>
                  <a:pt x="685" y="7"/>
                </a:lnTo>
                <a:lnTo>
                  <a:pt x="707" y="2"/>
                </a:lnTo>
                <a:lnTo>
                  <a:pt x="732" y="0"/>
                </a:lnTo>
                <a:lnTo>
                  <a:pt x="758" y="2"/>
                </a:lnTo>
                <a:lnTo>
                  <a:pt x="779" y="7"/>
                </a:lnTo>
                <a:lnTo>
                  <a:pt x="796" y="15"/>
                </a:lnTo>
                <a:lnTo>
                  <a:pt x="807" y="26"/>
                </a:lnTo>
                <a:lnTo>
                  <a:pt x="817" y="36"/>
                </a:lnTo>
                <a:lnTo>
                  <a:pt x="824" y="47"/>
                </a:lnTo>
                <a:lnTo>
                  <a:pt x="826" y="58"/>
                </a:lnTo>
                <a:lnTo>
                  <a:pt x="828" y="66"/>
                </a:lnTo>
                <a:lnTo>
                  <a:pt x="830" y="71"/>
                </a:lnTo>
                <a:lnTo>
                  <a:pt x="830" y="7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Freeform 15">
            <a:extLst>
              <a:ext uri="{FF2B5EF4-FFF2-40B4-BE49-F238E27FC236}">
                <a16:creationId xmlns:a16="http://schemas.microsoft.com/office/drawing/2014/main" id="{2C4F1957-F04F-5104-1983-82A0B1C2E5AF}"/>
              </a:ext>
            </a:extLst>
          </p:cNvPr>
          <p:cNvSpPr>
            <a:spLocks/>
          </p:cNvSpPr>
          <p:nvPr/>
        </p:nvSpPr>
        <p:spPr bwMode="auto">
          <a:xfrm>
            <a:off x="2109788" y="3965575"/>
            <a:ext cx="1014412" cy="835025"/>
          </a:xfrm>
          <a:custGeom>
            <a:avLst/>
            <a:gdLst>
              <a:gd name="T0" fmla="*/ 2147483646 w 639"/>
              <a:gd name="T1" fmla="*/ 2147483646 h 526"/>
              <a:gd name="T2" fmla="*/ 2147483646 w 639"/>
              <a:gd name="T3" fmla="*/ 2147483646 h 526"/>
              <a:gd name="T4" fmla="*/ 2147483646 w 639"/>
              <a:gd name="T5" fmla="*/ 2147483646 h 526"/>
              <a:gd name="T6" fmla="*/ 2147483646 w 639"/>
              <a:gd name="T7" fmla="*/ 2147483646 h 526"/>
              <a:gd name="T8" fmla="*/ 2147483646 w 639"/>
              <a:gd name="T9" fmla="*/ 2147483646 h 526"/>
              <a:gd name="T10" fmla="*/ 2147483646 w 639"/>
              <a:gd name="T11" fmla="*/ 2147483646 h 526"/>
              <a:gd name="T12" fmla="*/ 2147483646 w 639"/>
              <a:gd name="T13" fmla="*/ 2147483646 h 526"/>
              <a:gd name="T14" fmla="*/ 2147483646 w 639"/>
              <a:gd name="T15" fmla="*/ 2147483646 h 526"/>
              <a:gd name="T16" fmla="*/ 2147483646 w 639"/>
              <a:gd name="T17" fmla="*/ 2147483646 h 526"/>
              <a:gd name="T18" fmla="*/ 2147483646 w 639"/>
              <a:gd name="T19" fmla="*/ 2147483646 h 526"/>
              <a:gd name="T20" fmla="*/ 2147483646 w 639"/>
              <a:gd name="T21" fmla="*/ 2147483646 h 526"/>
              <a:gd name="T22" fmla="*/ 2147483646 w 639"/>
              <a:gd name="T23" fmla="*/ 2147483646 h 526"/>
              <a:gd name="T24" fmla="*/ 2147483646 w 639"/>
              <a:gd name="T25" fmla="*/ 2147483646 h 526"/>
              <a:gd name="T26" fmla="*/ 2147483646 w 639"/>
              <a:gd name="T27" fmla="*/ 2147483646 h 526"/>
              <a:gd name="T28" fmla="*/ 2147483646 w 639"/>
              <a:gd name="T29" fmla="*/ 2147483646 h 526"/>
              <a:gd name="T30" fmla="*/ 2147483646 w 639"/>
              <a:gd name="T31" fmla="*/ 2147483646 h 526"/>
              <a:gd name="T32" fmla="*/ 2147483646 w 639"/>
              <a:gd name="T33" fmla="*/ 2147483646 h 526"/>
              <a:gd name="T34" fmla="*/ 2147483646 w 639"/>
              <a:gd name="T35" fmla="*/ 2147483646 h 526"/>
              <a:gd name="T36" fmla="*/ 2147483646 w 639"/>
              <a:gd name="T37" fmla="*/ 2147483646 h 526"/>
              <a:gd name="T38" fmla="*/ 2147483646 w 639"/>
              <a:gd name="T39" fmla="*/ 2147483646 h 526"/>
              <a:gd name="T40" fmla="*/ 2147483646 w 639"/>
              <a:gd name="T41" fmla="*/ 2147483646 h 526"/>
              <a:gd name="T42" fmla="*/ 2147483646 w 639"/>
              <a:gd name="T43" fmla="*/ 2147483646 h 526"/>
              <a:gd name="T44" fmla="*/ 2147483646 w 639"/>
              <a:gd name="T45" fmla="*/ 2147483646 h 526"/>
              <a:gd name="T46" fmla="*/ 2147483646 w 639"/>
              <a:gd name="T47" fmla="*/ 2147483646 h 526"/>
              <a:gd name="T48" fmla="*/ 2147483646 w 639"/>
              <a:gd name="T49" fmla="*/ 2147483646 h 526"/>
              <a:gd name="T50" fmla="*/ 2147483646 w 639"/>
              <a:gd name="T51" fmla="*/ 2147483646 h 526"/>
              <a:gd name="T52" fmla="*/ 2147483646 w 639"/>
              <a:gd name="T53" fmla="*/ 2147483646 h 526"/>
              <a:gd name="T54" fmla="*/ 2147483646 w 639"/>
              <a:gd name="T55" fmla="*/ 2147483646 h 526"/>
              <a:gd name="T56" fmla="*/ 2147483646 w 639"/>
              <a:gd name="T57" fmla="*/ 2147483646 h 526"/>
              <a:gd name="T58" fmla="*/ 2147483646 w 639"/>
              <a:gd name="T59" fmla="*/ 2147483646 h 526"/>
              <a:gd name="T60" fmla="*/ 2147483646 w 639"/>
              <a:gd name="T61" fmla="*/ 2147483646 h 526"/>
              <a:gd name="T62" fmla="*/ 2147483646 w 639"/>
              <a:gd name="T63" fmla="*/ 2147483646 h 526"/>
              <a:gd name="T64" fmla="*/ 2147483646 w 639"/>
              <a:gd name="T65" fmla="*/ 2147483646 h 526"/>
              <a:gd name="T66" fmla="*/ 2147483646 w 639"/>
              <a:gd name="T67" fmla="*/ 2147483646 h 526"/>
              <a:gd name="T68" fmla="*/ 2147483646 w 639"/>
              <a:gd name="T69" fmla="*/ 2147483646 h 526"/>
              <a:gd name="T70" fmla="*/ 2147483646 w 639"/>
              <a:gd name="T71" fmla="*/ 2147483646 h 526"/>
              <a:gd name="T72" fmla="*/ 2147483646 w 639"/>
              <a:gd name="T73" fmla="*/ 2147483646 h 526"/>
              <a:gd name="T74" fmla="*/ 2147483646 w 639"/>
              <a:gd name="T75" fmla="*/ 2147483646 h 526"/>
              <a:gd name="T76" fmla="*/ 2147483646 w 639"/>
              <a:gd name="T77" fmla="*/ 2147483646 h 526"/>
              <a:gd name="T78" fmla="*/ 2147483646 w 639"/>
              <a:gd name="T79" fmla="*/ 2147483646 h 526"/>
              <a:gd name="T80" fmla="*/ 2147483646 w 639"/>
              <a:gd name="T81" fmla="*/ 2147483646 h 526"/>
              <a:gd name="T82" fmla="*/ 2147483646 w 639"/>
              <a:gd name="T83" fmla="*/ 2147483646 h 526"/>
              <a:gd name="T84" fmla="*/ 2147483646 w 639"/>
              <a:gd name="T85" fmla="*/ 2147483646 h 526"/>
              <a:gd name="T86" fmla="*/ 2147483646 w 639"/>
              <a:gd name="T87" fmla="*/ 2147483646 h 526"/>
              <a:gd name="T88" fmla="*/ 2147483646 w 639"/>
              <a:gd name="T89" fmla="*/ 2147483646 h 526"/>
              <a:gd name="T90" fmla="*/ 2147483646 w 639"/>
              <a:gd name="T91" fmla="*/ 2147483646 h 526"/>
              <a:gd name="T92" fmla="*/ 2147483646 w 639"/>
              <a:gd name="T93" fmla="*/ 2147483646 h 526"/>
              <a:gd name="T94" fmla="*/ 2147483646 w 639"/>
              <a:gd name="T95" fmla="*/ 2147483646 h 526"/>
              <a:gd name="T96" fmla="*/ 2147483646 w 639"/>
              <a:gd name="T97" fmla="*/ 2147483646 h 526"/>
              <a:gd name="T98" fmla="*/ 2147483646 w 639"/>
              <a:gd name="T99" fmla="*/ 2147483646 h 526"/>
              <a:gd name="T100" fmla="*/ 0 w 639"/>
              <a:gd name="T101" fmla="*/ 0 h 52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39"/>
              <a:gd name="T154" fmla="*/ 0 h 526"/>
              <a:gd name="T155" fmla="*/ 639 w 639"/>
              <a:gd name="T156" fmla="*/ 526 h 52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39" h="526">
                <a:moveTo>
                  <a:pt x="639" y="469"/>
                </a:moveTo>
                <a:lnTo>
                  <a:pt x="637" y="473"/>
                </a:lnTo>
                <a:lnTo>
                  <a:pt x="626" y="479"/>
                </a:lnTo>
                <a:lnTo>
                  <a:pt x="609" y="490"/>
                </a:lnTo>
                <a:lnTo>
                  <a:pt x="588" y="503"/>
                </a:lnTo>
                <a:lnTo>
                  <a:pt x="560" y="513"/>
                </a:lnTo>
                <a:lnTo>
                  <a:pt x="530" y="522"/>
                </a:lnTo>
                <a:lnTo>
                  <a:pt x="496" y="526"/>
                </a:lnTo>
                <a:lnTo>
                  <a:pt x="462" y="524"/>
                </a:lnTo>
                <a:lnTo>
                  <a:pt x="426" y="515"/>
                </a:lnTo>
                <a:lnTo>
                  <a:pt x="390" y="496"/>
                </a:lnTo>
                <a:lnTo>
                  <a:pt x="358" y="471"/>
                </a:lnTo>
                <a:lnTo>
                  <a:pt x="332" y="447"/>
                </a:lnTo>
                <a:lnTo>
                  <a:pt x="315" y="426"/>
                </a:lnTo>
                <a:lnTo>
                  <a:pt x="302" y="405"/>
                </a:lnTo>
                <a:lnTo>
                  <a:pt x="296" y="385"/>
                </a:lnTo>
                <a:lnTo>
                  <a:pt x="292" y="368"/>
                </a:lnTo>
                <a:lnTo>
                  <a:pt x="290" y="356"/>
                </a:lnTo>
                <a:lnTo>
                  <a:pt x="290" y="345"/>
                </a:lnTo>
                <a:lnTo>
                  <a:pt x="292" y="339"/>
                </a:lnTo>
                <a:lnTo>
                  <a:pt x="292" y="337"/>
                </a:lnTo>
                <a:lnTo>
                  <a:pt x="290" y="337"/>
                </a:lnTo>
                <a:lnTo>
                  <a:pt x="283" y="341"/>
                </a:lnTo>
                <a:lnTo>
                  <a:pt x="273" y="347"/>
                </a:lnTo>
                <a:lnTo>
                  <a:pt x="258" y="354"/>
                </a:lnTo>
                <a:lnTo>
                  <a:pt x="241" y="360"/>
                </a:lnTo>
                <a:lnTo>
                  <a:pt x="222" y="362"/>
                </a:lnTo>
                <a:lnTo>
                  <a:pt x="202" y="364"/>
                </a:lnTo>
                <a:lnTo>
                  <a:pt x="179" y="360"/>
                </a:lnTo>
                <a:lnTo>
                  <a:pt x="158" y="351"/>
                </a:lnTo>
                <a:lnTo>
                  <a:pt x="134" y="337"/>
                </a:lnTo>
                <a:lnTo>
                  <a:pt x="115" y="315"/>
                </a:lnTo>
                <a:lnTo>
                  <a:pt x="102" y="296"/>
                </a:lnTo>
                <a:lnTo>
                  <a:pt x="96" y="275"/>
                </a:lnTo>
                <a:lnTo>
                  <a:pt x="92" y="256"/>
                </a:lnTo>
                <a:lnTo>
                  <a:pt x="92" y="236"/>
                </a:lnTo>
                <a:lnTo>
                  <a:pt x="94" y="219"/>
                </a:lnTo>
                <a:lnTo>
                  <a:pt x="98" y="207"/>
                </a:lnTo>
                <a:lnTo>
                  <a:pt x="100" y="194"/>
                </a:lnTo>
                <a:lnTo>
                  <a:pt x="104" y="187"/>
                </a:lnTo>
                <a:lnTo>
                  <a:pt x="104" y="185"/>
                </a:lnTo>
                <a:lnTo>
                  <a:pt x="102" y="183"/>
                </a:lnTo>
                <a:lnTo>
                  <a:pt x="94" y="179"/>
                </a:lnTo>
                <a:lnTo>
                  <a:pt x="83" y="173"/>
                </a:lnTo>
                <a:lnTo>
                  <a:pt x="68" y="162"/>
                </a:lnTo>
                <a:lnTo>
                  <a:pt x="53" y="147"/>
                </a:lnTo>
                <a:lnTo>
                  <a:pt x="36" y="128"/>
                </a:lnTo>
                <a:lnTo>
                  <a:pt x="24" y="104"/>
                </a:lnTo>
                <a:lnTo>
                  <a:pt x="11" y="75"/>
                </a:lnTo>
                <a:lnTo>
                  <a:pt x="2" y="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Freeform 16">
            <a:extLst>
              <a:ext uri="{FF2B5EF4-FFF2-40B4-BE49-F238E27FC236}">
                <a16:creationId xmlns:a16="http://schemas.microsoft.com/office/drawing/2014/main" id="{D7D69597-0366-FAA3-F416-735915F366B4}"/>
              </a:ext>
            </a:extLst>
          </p:cNvPr>
          <p:cNvSpPr>
            <a:spLocks/>
          </p:cNvSpPr>
          <p:nvPr/>
        </p:nvSpPr>
        <p:spPr bwMode="auto">
          <a:xfrm>
            <a:off x="3127375" y="3935413"/>
            <a:ext cx="1308100" cy="895350"/>
          </a:xfrm>
          <a:custGeom>
            <a:avLst/>
            <a:gdLst>
              <a:gd name="T0" fmla="*/ 2147483646 w 824"/>
              <a:gd name="T1" fmla="*/ 2147483646 h 564"/>
              <a:gd name="T2" fmla="*/ 2147483646 w 824"/>
              <a:gd name="T3" fmla="*/ 2147483646 h 564"/>
              <a:gd name="T4" fmla="*/ 2147483646 w 824"/>
              <a:gd name="T5" fmla="*/ 2147483646 h 564"/>
              <a:gd name="T6" fmla="*/ 2147483646 w 824"/>
              <a:gd name="T7" fmla="*/ 2147483646 h 564"/>
              <a:gd name="T8" fmla="*/ 2147483646 w 824"/>
              <a:gd name="T9" fmla="*/ 2147483646 h 564"/>
              <a:gd name="T10" fmla="*/ 2147483646 w 824"/>
              <a:gd name="T11" fmla="*/ 2147483646 h 564"/>
              <a:gd name="T12" fmla="*/ 2147483646 w 824"/>
              <a:gd name="T13" fmla="*/ 2147483646 h 564"/>
              <a:gd name="T14" fmla="*/ 2147483646 w 824"/>
              <a:gd name="T15" fmla="*/ 2147483646 h 564"/>
              <a:gd name="T16" fmla="*/ 2147483646 w 824"/>
              <a:gd name="T17" fmla="*/ 2147483646 h 564"/>
              <a:gd name="T18" fmla="*/ 2147483646 w 824"/>
              <a:gd name="T19" fmla="*/ 2147483646 h 564"/>
              <a:gd name="T20" fmla="*/ 2147483646 w 824"/>
              <a:gd name="T21" fmla="*/ 2147483646 h 564"/>
              <a:gd name="T22" fmla="*/ 2147483646 w 824"/>
              <a:gd name="T23" fmla="*/ 2147483646 h 564"/>
              <a:gd name="T24" fmla="*/ 2147483646 w 824"/>
              <a:gd name="T25" fmla="*/ 2147483646 h 564"/>
              <a:gd name="T26" fmla="*/ 2147483646 w 824"/>
              <a:gd name="T27" fmla="*/ 2147483646 h 564"/>
              <a:gd name="T28" fmla="*/ 2147483646 w 824"/>
              <a:gd name="T29" fmla="*/ 2147483646 h 564"/>
              <a:gd name="T30" fmla="*/ 2147483646 w 824"/>
              <a:gd name="T31" fmla="*/ 2147483646 h 564"/>
              <a:gd name="T32" fmla="*/ 2147483646 w 824"/>
              <a:gd name="T33" fmla="*/ 2147483646 h 564"/>
              <a:gd name="T34" fmla="*/ 2147483646 w 824"/>
              <a:gd name="T35" fmla="*/ 2147483646 h 564"/>
              <a:gd name="T36" fmla="*/ 2147483646 w 824"/>
              <a:gd name="T37" fmla="*/ 2147483646 h 564"/>
              <a:gd name="T38" fmla="*/ 2147483646 w 824"/>
              <a:gd name="T39" fmla="*/ 2147483646 h 564"/>
              <a:gd name="T40" fmla="*/ 2147483646 w 824"/>
              <a:gd name="T41" fmla="*/ 2147483646 h 564"/>
              <a:gd name="T42" fmla="*/ 2147483646 w 824"/>
              <a:gd name="T43" fmla="*/ 2147483646 h 564"/>
              <a:gd name="T44" fmla="*/ 2147483646 w 824"/>
              <a:gd name="T45" fmla="*/ 2147483646 h 564"/>
              <a:gd name="T46" fmla="*/ 2147483646 w 824"/>
              <a:gd name="T47" fmla="*/ 2147483646 h 564"/>
              <a:gd name="T48" fmla="*/ 2147483646 w 824"/>
              <a:gd name="T49" fmla="*/ 2147483646 h 564"/>
              <a:gd name="T50" fmla="*/ 2147483646 w 824"/>
              <a:gd name="T51" fmla="*/ 2147483646 h 564"/>
              <a:gd name="T52" fmla="*/ 2147483646 w 824"/>
              <a:gd name="T53" fmla="*/ 2147483646 h 564"/>
              <a:gd name="T54" fmla="*/ 2147483646 w 824"/>
              <a:gd name="T55" fmla="*/ 2147483646 h 564"/>
              <a:gd name="T56" fmla="*/ 2147483646 w 824"/>
              <a:gd name="T57" fmla="*/ 2147483646 h 564"/>
              <a:gd name="T58" fmla="*/ 2147483646 w 824"/>
              <a:gd name="T59" fmla="*/ 2147483646 h 564"/>
              <a:gd name="T60" fmla="*/ 2147483646 w 824"/>
              <a:gd name="T61" fmla="*/ 2147483646 h 564"/>
              <a:gd name="T62" fmla="*/ 2147483646 w 824"/>
              <a:gd name="T63" fmla="*/ 2147483646 h 564"/>
              <a:gd name="T64" fmla="*/ 2147483646 w 824"/>
              <a:gd name="T65" fmla="*/ 2147483646 h 564"/>
              <a:gd name="T66" fmla="*/ 2147483646 w 824"/>
              <a:gd name="T67" fmla="*/ 2147483646 h 564"/>
              <a:gd name="T68" fmla="*/ 0 w 824"/>
              <a:gd name="T69" fmla="*/ 2147483646 h 56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24"/>
              <a:gd name="T106" fmla="*/ 0 h 564"/>
              <a:gd name="T107" fmla="*/ 824 w 824"/>
              <a:gd name="T108" fmla="*/ 564 h 564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24" h="564">
                <a:moveTo>
                  <a:pt x="824" y="0"/>
                </a:moveTo>
                <a:lnTo>
                  <a:pt x="822" y="42"/>
                </a:lnTo>
                <a:lnTo>
                  <a:pt x="813" y="79"/>
                </a:lnTo>
                <a:lnTo>
                  <a:pt x="802" y="108"/>
                </a:lnTo>
                <a:lnTo>
                  <a:pt x="790" y="136"/>
                </a:lnTo>
                <a:lnTo>
                  <a:pt x="777" y="157"/>
                </a:lnTo>
                <a:lnTo>
                  <a:pt x="762" y="177"/>
                </a:lnTo>
                <a:lnTo>
                  <a:pt x="749" y="189"/>
                </a:lnTo>
                <a:lnTo>
                  <a:pt x="739" y="198"/>
                </a:lnTo>
                <a:lnTo>
                  <a:pt x="732" y="204"/>
                </a:lnTo>
                <a:lnTo>
                  <a:pt x="730" y="206"/>
                </a:lnTo>
                <a:lnTo>
                  <a:pt x="730" y="209"/>
                </a:lnTo>
                <a:lnTo>
                  <a:pt x="734" y="215"/>
                </a:lnTo>
                <a:lnTo>
                  <a:pt x="739" y="226"/>
                </a:lnTo>
                <a:lnTo>
                  <a:pt x="741" y="241"/>
                </a:lnTo>
                <a:lnTo>
                  <a:pt x="743" y="258"/>
                </a:lnTo>
                <a:lnTo>
                  <a:pt x="743" y="277"/>
                </a:lnTo>
                <a:lnTo>
                  <a:pt x="741" y="296"/>
                </a:lnTo>
                <a:lnTo>
                  <a:pt x="732" y="317"/>
                </a:lnTo>
                <a:lnTo>
                  <a:pt x="719" y="336"/>
                </a:lnTo>
                <a:lnTo>
                  <a:pt x="700" y="358"/>
                </a:lnTo>
                <a:lnTo>
                  <a:pt x="677" y="373"/>
                </a:lnTo>
                <a:lnTo>
                  <a:pt x="656" y="381"/>
                </a:lnTo>
                <a:lnTo>
                  <a:pt x="634" y="383"/>
                </a:lnTo>
                <a:lnTo>
                  <a:pt x="613" y="383"/>
                </a:lnTo>
                <a:lnTo>
                  <a:pt x="594" y="379"/>
                </a:lnTo>
                <a:lnTo>
                  <a:pt x="577" y="375"/>
                </a:lnTo>
                <a:lnTo>
                  <a:pt x="564" y="368"/>
                </a:lnTo>
                <a:lnTo>
                  <a:pt x="553" y="362"/>
                </a:lnTo>
                <a:lnTo>
                  <a:pt x="545" y="358"/>
                </a:lnTo>
                <a:lnTo>
                  <a:pt x="543" y="358"/>
                </a:lnTo>
                <a:lnTo>
                  <a:pt x="545" y="360"/>
                </a:lnTo>
                <a:lnTo>
                  <a:pt x="545" y="366"/>
                </a:lnTo>
                <a:lnTo>
                  <a:pt x="545" y="377"/>
                </a:lnTo>
                <a:lnTo>
                  <a:pt x="543" y="390"/>
                </a:lnTo>
                <a:lnTo>
                  <a:pt x="541" y="407"/>
                </a:lnTo>
                <a:lnTo>
                  <a:pt x="532" y="426"/>
                </a:lnTo>
                <a:lnTo>
                  <a:pt x="519" y="447"/>
                </a:lnTo>
                <a:lnTo>
                  <a:pt x="502" y="468"/>
                </a:lnTo>
                <a:lnTo>
                  <a:pt x="477" y="492"/>
                </a:lnTo>
                <a:lnTo>
                  <a:pt x="447" y="517"/>
                </a:lnTo>
                <a:lnTo>
                  <a:pt x="409" y="534"/>
                </a:lnTo>
                <a:lnTo>
                  <a:pt x="375" y="545"/>
                </a:lnTo>
                <a:lnTo>
                  <a:pt x="338" y="547"/>
                </a:lnTo>
                <a:lnTo>
                  <a:pt x="306" y="543"/>
                </a:lnTo>
                <a:lnTo>
                  <a:pt x="275" y="534"/>
                </a:lnTo>
                <a:lnTo>
                  <a:pt x="249" y="522"/>
                </a:lnTo>
                <a:lnTo>
                  <a:pt x="226" y="511"/>
                </a:lnTo>
                <a:lnTo>
                  <a:pt x="209" y="500"/>
                </a:lnTo>
                <a:lnTo>
                  <a:pt x="198" y="492"/>
                </a:lnTo>
                <a:lnTo>
                  <a:pt x="194" y="490"/>
                </a:lnTo>
                <a:lnTo>
                  <a:pt x="194" y="492"/>
                </a:lnTo>
                <a:lnTo>
                  <a:pt x="194" y="498"/>
                </a:lnTo>
                <a:lnTo>
                  <a:pt x="192" y="507"/>
                </a:lnTo>
                <a:lnTo>
                  <a:pt x="187" y="515"/>
                </a:lnTo>
                <a:lnTo>
                  <a:pt x="181" y="526"/>
                </a:lnTo>
                <a:lnTo>
                  <a:pt x="172" y="539"/>
                </a:lnTo>
                <a:lnTo>
                  <a:pt x="160" y="547"/>
                </a:lnTo>
                <a:lnTo>
                  <a:pt x="143" y="556"/>
                </a:lnTo>
                <a:lnTo>
                  <a:pt x="123" y="562"/>
                </a:lnTo>
                <a:lnTo>
                  <a:pt x="98" y="564"/>
                </a:lnTo>
                <a:lnTo>
                  <a:pt x="72" y="562"/>
                </a:lnTo>
                <a:lnTo>
                  <a:pt x="51" y="556"/>
                </a:lnTo>
                <a:lnTo>
                  <a:pt x="34" y="547"/>
                </a:lnTo>
                <a:lnTo>
                  <a:pt x="21" y="539"/>
                </a:lnTo>
                <a:lnTo>
                  <a:pt x="13" y="526"/>
                </a:lnTo>
                <a:lnTo>
                  <a:pt x="6" y="515"/>
                </a:lnTo>
                <a:lnTo>
                  <a:pt x="2" y="507"/>
                </a:lnTo>
                <a:lnTo>
                  <a:pt x="0" y="498"/>
                </a:lnTo>
                <a:lnTo>
                  <a:pt x="0" y="492"/>
                </a:lnTo>
                <a:lnTo>
                  <a:pt x="0" y="49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Freeform 17">
            <a:extLst>
              <a:ext uri="{FF2B5EF4-FFF2-40B4-BE49-F238E27FC236}">
                <a16:creationId xmlns:a16="http://schemas.microsoft.com/office/drawing/2014/main" id="{FFCEB5ED-E55C-C045-5BB3-AC82FC429682}"/>
              </a:ext>
            </a:extLst>
          </p:cNvPr>
          <p:cNvSpPr>
            <a:spLocks/>
          </p:cNvSpPr>
          <p:nvPr/>
        </p:nvSpPr>
        <p:spPr bwMode="auto">
          <a:xfrm>
            <a:off x="3148013" y="25384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9" name="Freeform 18">
            <a:extLst>
              <a:ext uri="{FF2B5EF4-FFF2-40B4-BE49-F238E27FC236}">
                <a16:creationId xmlns:a16="http://schemas.microsoft.com/office/drawing/2014/main" id="{1ABEB5C2-F676-B736-8E43-644B1D7F0438}"/>
              </a:ext>
            </a:extLst>
          </p:cNvPr>
          <p:cNvSpPr>
            <a:spLocks/>
          </p:cNvSpPr>
          <p:nvPr/>
        </p:nvSpPr>
        <p:spPr bwMode="auto">
          <a:xfrm>
            <a:off x="3148013" y="3244850"/>
            <a:ext cx="266700" cy="268288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6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Freeform 19">
            <a:extLst>
              <a:ext uri="{FF2B5EF4-FFF2-40B4-BE49-F238E27FC236}">
                <a16:creationId xmlns:a16="http://schemas.microsoft.com/office/drawing/2014/main" id="{400471B8-5290-C212-B365-FF216C2A09CA}"/>
              </a:ext>
            </a:extLst>
          </p:cNvPr>
          <p:cNvSpPr>
            <a:spLocks/>
          </p:cNvSpPr>
          <p:nvPr/>
        </p:nvSpPr>
        <p:spPr bwMode="auto">
          <a:xfrm>
            <a:off x="3668713" y="25384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1" name="Freeform 20">
            <a:extLst>
              <a:ext uri="{FF2B5EF4-FFF2-40B4-BE49-F238E27FC236}">
                <a16:creationId xmlns:a16="http://schemas.microsoft.com/office/drawing/2014/main" id="{B40F9A8B-6168-591F-B3BC-900C9D1A8482}"/>
              </a:ext>
            </a:extLst>
          </p:cNvPr>
          <p:cNvSpPr>
            <a:spLocks/>
          </p:cNvSpPr>
          <p:nvPr/>
        </p:nvSpPr>
        <p:spPr bwMode="auto">
          <a:xfrm>
            <a:off x="3148013" y="437197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Freeform 21">
            <a:extLst>
              <a:ext uri="{FF2B5EF4-FFF2-40B4-BE49-F238E27FC236}">
                <a16:creationId xmlns:a16="http://schemas.microsoft.com/office/drawing/2014/main" id="{910D056E-39A1-15A1-CA43-7ED505BF7D6D}"/>
              </a:ext>
            </a:extLst>
          </p:cNvPr>
          <p:cNvSpPr>
            <a:spLocks/>
          </p:cNvSpPr>
          <p:nvPr/>
        </p:nvSpPr>
        <p:spPr bwMode="auto">
          <a:xfrm>
            <a:off x="2627313" y="2538413"/>
            <a:ext cx="266700" cy="268287"/>
          </a:xfrm>
          <a:custGeom>
            <a:avLst/>
            <a:gdLst>
              <a:gd name="T0" fmla="*/ 2147483646 w 168"/>
              <a:gd name="T1" fmla="*/ 2147483646 h 169"/>
              <a:gd name="T2" fmla="*/ 2147483646 w 168"/>
              <a:gd name="T3" fmla="*/ 0 h 169"/>
              <a:gd name="T4" fmla="*/ 0 w 168"/>
              <a:gd name="T5" fmla="*/ 0 h 169"/>
              <a:gd name="T6" fmla="*/ 0 w 168"/>
              <a:gd name="T7" fmla="*/ 2147483646 h 169"/>
              <a:gd name="T8" fmla="*/ 2147483646 w 168"/>
              <a:gd name="T9" fmla="*/ 2147483646 h 169"/>
              <a:gd name="T10" fmla="*/ 2147483646 w 168"/>
              <a:gd name="T11" fmla="*/ 2147483646 h 1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9"/>
              <a:gd name="T20" fmla="*/ 168 w 168"/>
              <a:gd name="T21" fmla="*/ 169 h 16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9">
                <a:moveTo>
                  <a:pt x="168" y="169"/>
                </a:moveTo>
                <a:lnTo>
                  <a:pt x="168" y="0"/>
                </a:lnTo>
                <a:lnTo>
                  <a:pt x="0" y="0"/>
                </a:lnTo>
                <a:lnTo>
                  <a:pt x="0" y="169"/>
                </a:lnTo>
                <a:lnTo>
                  <a:pt x="168" y="169"/>
                </a:lnTo>
              </a:path>
            </a:pathLst>
          </a:custGeom>
          <a:solidFill>
            <a:srgbClr val="CC0000"/>
          </a:solidFill>
          <a:ln w="635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3" name="Freeform 22">
            <a:extLst>
              <a:ext uri="{FF2B5EF4-FFF2-40B4-BE49-F238E27FC236}">
                <a16:creationId xmlns:a16="http://schemas.microsoft.com/office/drawing/2014/main" id="{0A5F8C8B-A410-A336-B107-B7DB51125CE8}"/>
              </a:ext>
            </a:extLst>
          </p:cNvPr>
          <p:cNvSpPr>
            <a:spLocks/>
          </p:cNvSpPr>
          <p:nvPr/>
        </p:nvSpPr>
        <p:spPr bwMode="auto">
          <a:xfrm>
            <a:off x="3148013" y="38068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Freeform 23">
            <a:extLst>
              <a:ext uri="{FF2B5EF4-FFF2-40B4-BE49-F238E27FC236}">
                <a16:creationId xmlns:a16="http://schemas.microsoft.com/office/drawing/2014/main" id="{72A4A989-E8B8-DF96-2361-92EBF4E644B8}"/>
              </a:ext>
            </a:extLst>
          </p:cNvPr>
          <p:cNvSpPr>
            <a:spLocks/>
          </p:cNvSpPr>
          <p:nvPr/>
        </p:nvSpPr>
        <p:spPr bwMode="auto">
          <a:xfrm>
            <a:off x="3421063" y="5010150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5" name="Freeform 24">
            <a:extLst>
              <a:ext uri="{FF2B5EF4-FFF2-40B4-BE49-F238E27FC236}">
                <a16:creationId xmlns:a16="http://schemas.microsoft.com/office/drawing/2014/main" id="{BC96B2FA-4F7E-DFA8-4A79-046BBE7C14F7}"/>
              </a:ext>
            </a:extLst>
          </p:cNvPr>
          <p:cNvSpPr>
            <a:spLocks/>
          </p:cNvSpPr>
          <p:nvPr/>
        </p:nvSpPr>
        <p:spPr bwMode="auto">
          <a:xfrm>
            <a:off x="2927350" y="5010150"/>
            <a:ext cx="271463" cy="266700"/>
          </a:xfrm>
          <a:custGeom>
            <a:avLst/>
            <a:gdLst>
              <a:gd name="T0" fmla="*/ 2147483646 w 171"/>
              <a:gd name="T1" fmla="*/ 2147483646 h 168"/>
              <a:gd name="T2" fmla="*/ 2147483646 w 171"/>
              <a:gd name="T3" fmla="*/ 0 h 168"/>
              <a:gd name="T4" fmla="*/ 0 w 171"/>
              <a:gd name="T5" fmla="*/ 0 h 168"/>
              <a:gd name="T6" fmla="*/ 0 w 171"/>
              <a:gd name="T7" fmla="*/ 2147483646 h 168"/>
              <a:gd name="T8" fmla="*/ 2147483646 w 171"/>
              <a:gd name="T9" fmla="*/ 2147483646 h 168"/>
              <a:gd name="T10" fmla="*/ 2147483646 w 171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168"/>
              <a:gd name="T20" fmla="*/ 171 w 171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168">
                <a:moveTo>
                  <a:pt x="168" y="168"/>
                </a:moveTo>
                <a:lnTo>
                  <a:pt x="171" y="0"/>
                </a:lnTo>
                <a:lnTo>
                  <a:pt x="0" y="0"/>
                </a:lnTo>
                <a:lnTo>
                  <a:pt x="0" y="168"/>
                </a:lnTo>
                <a:lnTo>
                  <a:pt x="171" y="168"/>
                </a:lnTo>
              </a:path>
            </a:pathLst>
          </a:custGeom>
          <a:solidFill>
            <a:schemeClr val="accent2"/>
          </a:solidFill>
          <a:ln w="63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6" name="Freeform 25">
            <a:extLst>
              <a:ext uri="{FF2B5EF4-FFF2-40B4-BE49-F238E27FC236}">
                <a16:creationId xmlns:a16="http://schemas.microsoft.com/office/drawing/2014/main" id="{09860898-567C-0921-4648-008D8C33D20A}"/>
              </a:ext>
            </a:extLst>
          </p:cNvPr>
          <p:cNvSpPr>
            <a:spLocks/>
          </p:cNvSpPr>
          <p:nvPr/>
        </p:nvSpPr>
        <p:spPr bwMode="auto">
          <a:xfrm>
            <a:off x="1747838" y="4067175"/>
            <a:ext cx="268287" cy="269875"/>
          </a:xfrm>
          <a:custGeom>
            <a:avLst/>
            <a:gdLst>
              <a:gd name="T0" fmla="*/ 0 w 169"/>
              <a:gd name="T1" fmla="*/ 2147483646 h 170"/>
              <a:gd name="T2" fmla="*/ 2147483646 w 169"/>
              <a:gd name="T3" fmla="*/ 2147483646 h 170"/>
              <a:gd name="T4" fmla="*/ 2147483646 w 169"/>
              <a:gd name="T5" fmla="*/ 0 h 170"/>
              <a:gd name="T6" fmla="*/ 0 w 169"/>
              <a:gd name="T7" fmla="*/ 0 h 170"/>
              <a:gd name="T8" fmla="*/ 0 w 169"/>
              <a:gd name="T9" fmla="*/ 2147483646 h 170"/>
              <a:gd name="T10" fmla="*/ 0 w 169"/>
              <a:gd name="T11" fmla="*/ 2147483646 h 1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70"/>
              <a:gd name="T20" fmla="*/ 169 w 169"/>
              <a:gd name="T21" fmla="*/ 170 h 1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70">
                <a:moveTo>
                  <a:pt x="0" y="168"/>
                </a:moveTo>
                <a:lnTo>
                  <a:pt x="169" y="170"/>
                </a:lnTo>
                <a:lnTo>
                  <a:pt x="169" y="0"/>
                </a:lnTo>
                <a:lnTo>
                  <a:pt x="0" y="0"/>
                </a:lnTo>
                <a:lnTo>
                  <a:pt x="0" y="170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7" name="Freeform 26">
            <a:extLst>
              <a:ext uri="{FF2B5EF4-FFF2-40B4-BE49-F238E27FC236}">
                <a16:creationId xmlns:a16="http://schemas.microsoft.com/office/drawing/2014/main" id="{1984655F-7860-09AB-E46C-7DFEC03D4E8E}"/>
              </a:ext>
            </a:extLst>
          </p:cNvPr>
          <p:cNvSpPr>
            <a:spLocks/>
          </p:cNvSpPr>
          <p:nvPr/>
        </p:nvSpPr>
        <p:spPr bwMode="auto">
          <a:xfrm>
            <a:off x="1747838" y="3546475"/>
            <a:ext cx="268287" cy="266700"/>
          </a:xfrm>
          <a:custGeom>
            <a:avLst/>
            <a:gdLst>
              <a:gd name="T0" fmla="*/ 0 w 169"/>
              <a:gd name="T1" fmla="*/ 2147483646 h 168"/>
              <a:gd name="T2" fmla="*/ 2147483646 w 169"/>
              <a:gd name="T3" fmla="*/ 2147483646 h 168"/>
              <a:gd name="T4" fmla="*/ 2147483646 w 169"/>
              <a:gd name="T5" fmla="*/ 0 h 168"/>
              <a:gd name="T6" fmla="*/ 0 w 169"/>
              <a:gd name="T7" fmla="*/ 0 h 168"/>
              <a:gd name="T8" fmla="*/ 0 w 169"/>
              <a:gd name="T9" fmla="*/ 2147483646 h 168"/>
              <a:gd name="T10" fmla="*/ 0 w 169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9"/>
              <a:gd name="T19" fmla="*/ 0 h 168"/>
              <a:gd name="T20" fmla="*/ 169 w 169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9" h="168">
                <a:moveTo>
                  <a:pt x="0" y="168"/>
                </a:moveTo>
                <a:lnTo>
                  <a:pt x="169" y="168"/>
                </a:lnTo>
                <a:lnTo>
                  <a:pt x="169" y="0"/>
                </a:lnTo>
                <a:lnTo>
                  <a:pt x="0" y="0"/>
                </a:lnTo>
                <a:lnTo>
                  <a:pt x="0" y="168"/>
                </a:lnTo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Freeform 27">
            <a:extLst>
              <a:ext uri="{FF2B5EF4-FFF2-40B4-BE49-F238E27FC236}">
                <a16:creationId xmlns:a16="http://schemas.microsoft.com/office/drawing/2014/main" id="{6B879F04-C671-6F02-AEA0-C5F773AC6409}"/>
              </a:ext>
            </a:extLst>
          </p:cNvPr>
          <p:cNvSpPr>
            <a:spLocks/>
          </p:cNvSpPr>
          <p:nvPr/>
        </p:nvSpPr>
        <p:spPr bwMode="auto">
          <a:xfrm>
            <a:off x="2387600" y="38068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Freeform 28">
            <a:extLst>
              <a:ext uri="{FF2B5EF4-FFF2-40B4-BE49-F238E27FC236}">
                <a16:creationId xmlns:a16="http://schemas.microsoft.com/office/drawing/2014/main" id="{6310939C-259D-EB4C-B05D-142927A19F83}"/>
              </a:ext>
            </a:extLst>
          </p:cNvPr>
          <p:cNvSpPr>
            <a:spLocks/>
          </p:cNvSpPr>
          <p:nvPr/>
        </p:nvSpPr>
        <p:spPr bwMode="auto">
          <a:xfrm>
            <a:off x="3932238" y="38068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8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29">
            <a:extLst>
              <a:ext uri="{FF2B5EF4-FFF2-40B4-BE49-F238E27FC236}">
                <a16:creationId xmlns:a16="http://schemas.microsoft.com/office/drawing/2014/main" id="{B458300F-A4E8-058A-9DC1-656D1B36D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2806700"/>
            <a:ext cx="431800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0">
            <a:extLst>
              <a:ext uri="{FF2B5EF4-FFF2-40B4-BE49-F238E27FC236}">
                <a16:creationId xmlns:a16="http://schemas.microsoft.com/office/drawing/2014/main" id="{C54BED34-A10C-C38E-254D-005BEFBE9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838" y="2806700"/>
            <a:ext cx="4762" cy="4349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1">
            <a:extLst>
              <a:ext uri="{FF2B5EF4-FFF2-40B4-BE49-F238E27FC236}">
                <a16:creationId xmlns:a16="http://schemas.microsoft.com/office/drawing/2014/main" id="{8932FF12-A3D7-64CA-D3E4-4BF3AA935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0263" y="2806700"/>
            <a:ext cx="430212" cy="4381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2">
            <a:extLst>
              <a:ext uri="{FF2B5EF4-FFF2-40B4-BE49-F238E27FC236}">
                <a16:creationId xmlns:a16="http://schemas.microsoft.com/office/drawing/2014/main" id="{2E5368BF-B261-AA9B-1AA0-937C4C9169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4300" y="3376613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3">
            <a:extLst>
              <a:ext uri="{FF2B5EF4-FFF2-40B4-BE49-F238E27FC236}">
                <a16:creationId xmlns:a16="http://schemas.microsoft.com/office/drawing/2014/main" id="{D7CAB716-DD37-9A25-BFCA-87383310A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3938588"/>
            <a:ext cx="493713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Line 34">
            <a:extLst>
              <a:ext uri="{FF2B5EF4-FFF2-40B4-BE49-F238E27FC236}">
                <a16:creationId xmlns:a16="http://schemas.microsoft.com/office/drawing/2014/main" id="{B9C5BF01-E52B-BD75-99AB-1D27F5E81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938588"/>
            <a:ext cx="512762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6" name="Line 35">
            <a:extLst>
              <a:ext uri="{FF2B5EF4-FFF2-40B4-BE49-F238E27FC236}">
                <a16:creationId xmlns:a16="http://schemas.microsoft.com/office/drawing/2014/main" id="{56A48267-9BC4-09A5-5C77-6A30260BAD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888" y="3979863"/>
            <a:ext cx="514350" cy="5159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Line 36">
            <a:extLst>
              <a:ext uri="{FF2B5EF4-FFF2-40B4-BE49-F238E27FC236}">
                <a16:creationId xmlns:a16="http://schemas.microsoft.com/office/drawing/2014/main" id="{06334FAD-3189-C938-5A99-E0E15729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4002088"/>
            <a:ext cx="493713" cy="4937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8" name="Line 37">
            <a:extLst>
              <a:ext uri="{FF2B5EF4-FFF2-40B4-BE49-F238E27FC236}">
                <a16:creationId xmlns:a16="http://schemas.microsoft.com/office/drawing/2014/main" id="{74E84BE1-A3D1-44B5-8ECA-85DBF0967E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2288" y="4641850"/>
            <a:ext cx="128587" cy="36512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9" name="Line 38">
            <a:extLst>
              <a:ext uri="{FF2B5EF4-FFF2-40B4-BE49-F238E27FC236}">
                <a16:creationId xmlns:a16="http://schemas.microsoft.com/office/drawing/2014/main" id="{DE1E03E3-BBD3-85AC-F6E6-E1DB8FAF3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73438" y="4638675"/>
            <a:ext cx="179387" cy="368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Line 39">
            <a:extLst>
              <a:ext uri="{FF2B5EF4-FFF2-40B4-BE49-F238E27FC236}">
                <a16:creationId xmlns:a16="http://schemas.microsoft.com/office/drawing/2014/main" id="{2C881C8F-5AEF-2239-24D3-BF642D150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6125" y="3678238"/>
            <a:ext cx="368300" cy="17621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1" name="Line 40">
            <a:extLst>
              <a:ext uri="{FF2B5EF4-FFF2-40B4-BE49-F238E27FC236}">
                <a16:creationId xmlns:a16="http://schemas.microsoft.com/office/drawing/2014/main" id="{A13B6FE0-69C8-71C9-A54E-BCBF6A0F2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6125" y="4029075"/>
            <a:ext cx="371475" cy="1730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2" name="Line 41">
            <a:extLst>
              <a:ext uri="{FF2B5EF4-FFF2-40B4-BE49-F238E27FC236}">
                <a16:creationId xmlns:a16="http://schemas.microsoft.com/office/drawing/2014/main" id="{E31BE937-4012-7832-44E2-4C43E4165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8938" y="3938588"/>
            <a:ext cx="509587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Freeform 42">
            <a:extLst>
              <a:ext uri="{FF2B5EF4-FFF2-40B4-BE49-F238E27FC236}">
                <a16:creationId xmlns:a16="http://schemas.microsoft.com/office/drawing/2014/main" id="{0A4287B8-384F-5629-6042-2BC36B11666A}"/>
              </a:ext>
            </a:extLst>
          </p:cNvPr>
          <p:cNvSpPr>
            <a:spLocks/>
          </p:cNvSpPr>
          <p:nvPr/>
        </p:nvSpPr>
        <p:spPr bwMode="auto">
          <a:xfrm>
            <a:off x="4711700" y="3806825"/>
            <a:ext cx="266700" cy="266700"/>
          </a:xfrm>
          <a:custGeom>
            <a:avLst/>
            <a:gdLst>
              <a:gd name="T0" fmla="*/ 2147483646 w 168"/>
              <a:gd name="T1" fmla="*/ 2147483646 h 168"/>
              <a:gd name="T2" fmla="*/ 2147483646 w 168"/>
              <a:gd name="T3" fmla="*/ 0 h 168"/>
              <a:gd name="T4" fmla="*/ 0 w 168"/>
              <a:gd name="T5" fmla="*/ 0 h 168"/>
              <a:gd name="T6" fmla="*/ 0 w 168"/>
              <a:gd name="T7" fmla="*/ 2147483646 h 168"/>
              <a:gd name="T8" fmla="*/ 2147483646 w 168"/>
              <a:gd name="T9" fmla="*/ 2147483646 h 168"/>
              <a:gd name="T10" fmla="*/ 2147483646 w 168"/>
              <a:gd name="T11" fmla="*/ 2147483646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8"/>
              <a:gd name="T19" fmla="*/ 0 h 168"/>
              <a:gd name="T20" fmla="*/ 168 w 168"/>
              <a:gd name="T21" fmla="*/ 168 h 1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8" h="168">
                <a:moveTo>
                  <a:pt x="166" y="168"/>
                </a:moveTo>
                <a:lnTo>
                  <a:pt x="168" y="0"/>
                </a:lnTo>
                <a:lnTo>
                  <a:pt x="0" y="0"/>
                </a:lnTo>
                <a:lnTo>
                  <a:pt x="0" y="168"/>
                </a:lnTo>
                <a:lnTo>
                  <a:pt x="168" y="168"/>
                </a:lnTo>
              </a:path>
            </a:pathLst>
          </a:custGeom>
          <a:solidFill>
            <a:schemeClr val="hlink"/>
          </a:solidFill>
          <a:ln w="635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4" name="Freeform 43">
            <a:extLst>
              <a:ext uri="{FF2B5EF4-FFF2-40B4-BE49-F238E27FC236}">
                <a16:creationId xmlns:a16="http://schemas.microsoft.com/office/drawing/2014/main" id="{0E95EBED-D880-F331-43BD-C64DBE8001CD}"/>
              </a:ext>
            </a:extLst>
          </p:cNvPr>
          <p:cNvSpPr>
            <a:spLocks/>
          </p:cNvSpPr>
          <p:nvPr/>
        </p:nvSpPr>
        <p:spPr bwMode="auto">
          <a:xfrm>
            <a:off x="5178425" y="6464300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5" name="Freeform 44">
            <a:extLst>
              <a:ext uri="{FF2B5EF4-FFF2-40B4-BE49-F238E27FC236}">
                <a16:creationId xmlns:a16="http://schemas.microsoft.com/office/drawing/2014/main" id="{F2123E92-291E-6571-75E5-0C179AD74277}"/>
              </a:ext>
            </a:extLst>
          </p:cNvPr>
          <p:cNvSpPr>
            <a:spLocks/>
          </p:cNvSpPr>
          <p:nvPr/>
        </p:nvSpPr>
        <p:spPr bwMode="auto">
          <a:xfrm>
            <a:off x="6223000" y="6464300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6" name="Freeform 45">
            <a:extLst>
              <a:ext uri="{FF2B5EF4-FFF2-40B4-BE49-F238E27FC236}">
                <a16:creationId xmlns:a16="http://schemas.microsoft.com/office/drawing/2014/main" id="{8B4879AD-96CE-3205-8D78-84DADCF34B1F}"/>
              </a:ext>
            </a:extLst>
          </p:cNvPr>
          <p:cNvSpPr>
            <a:spLocks/>
          </p:cNvSpPr>
          <p:nvPr/>
        </p:nvSpPr>
        <p:spPr bwMode="auto">
          <a:xfrm>
            <a:off x="6545263" y="389731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7" name="Freeform 46">
            <a:extLst>
              <a:ext uri="{FF2B5EF4-FFF2-40B4-BE49-F238E27FC236}">
                <a16:creationId xmlns:a16="http://schemas.microsoft.com/office/drawing/2014/main" id="{7E07277C-161A-792C-3795-903655274DFF}"/>
              </a:ext>
            </a:extLst>
          </p:cNvPr>
          <p:cNvSpPr>
            <a:spLocks/>
          </p:cNvSpPr>
          <p:nvPr/>
        </p:nvSpPr>
        <p:spPr bwMode="auto">
          <a:xfrm>
            <a:off x="5678488" y="4386263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8" name="Freeform 47">
            <a:extLst>
              <a:ext uri="{FF2B5EF4-FFF2-40B4-BE49-F238E27FC236}">
                <a16:creationId xmlns:a16="http://schemas.microsoft.com/office/drawing/2014/main" id="{CD2FFBD1-5EF8-04E5-E410-502B80E89B75}"/>
              </a:ext>
            </a:extLst>
          </p:cNvPr>
          <p:cNvSpPr>
            <a:spLocks/>
          </p:cNvSpPr>
          <p:nvPr/>
        </p:nvSpPr>
        <p:spPr bwMode="auto">
          <a:xfrm>
            <a:off x="7423150" y="4381500"/>
            <a:ext cx="180975" cy="182563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solidFill>
            <a:srgbClr val="CC0000"/>
          </a:solidFill>
          <a:ln w="7938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9" name="Freeform 48">
            <a:extLst>
              <a:ext uri="{FF2B5EF4-FFF2-40B4-BE49-F238E27FC236}">
                <a16:creationId xmlns:a16="http://schemas.microsoft.com/office/drawing/2014/main" id="{6FFBD0DB-3867-C063-4195-03CAB7CFCF7C}"/>
              </a:ext>
            </a:extLst>
          </p:cNvPr>
          <p:cNvSpPr>
            <a:spLocks/>
          </p:cNvSpPr>
          <p:nvPr/>
        </p:nvSpPr>
        <p:spPr bwMode="auto">
          <a:xfrm>
            <a:off x="8024813" y="5302250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0" name="Freeform 49">
            <a:extLst>
              <a:ext uri="{FF2B5EF4-FFF2-40B4-BE49-F238E27FC236}">
                <a16:creationId xmlns:a16="http://schemas.microsoft.com/office/drawing/2014/main" id="{19862DE5-6F21-DCCE-620C-D66131429DFB}"/>
              </a:ext>
            </a:extLst>
          </p:cNvPr>
          <p:cNvSpPr>
            <a:spLocks/>
          </p:cNvSpPr>
          <p:nvPr/>
        </p:nvSpPr>
        <p:spPr bwMode="auto">
          <a:xfrm>
            <a:off x="5060950" y="5305425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solidFill>
            <a:schemeClr val="accent1"/>
          </a:solidFill>
          <a:ln w="7938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1" name="Freeform 50">
            <a:extLst>
              <a:ext uri="{FF2B5EF4-FFF2-40B4-BE49-F238E27FC236}">
                <a16:creationId xmlns:a16="http://schemas.microsoft.com/office/drawing/2014/main" id="{6AF9CFF0-1D02-F324-3083-8DC565C547ED}"/>
              </a:ext>
            </a:extLst>
          </p:cNvPr>
          <p:cNvSpPr>
            <a:spLocks/>
          </p:cNvSpPr>
          <p:nvPr/>
        </p:nvSpPr>
        <p:spPr bwMode="auto">
          <a:xfrm>
            <a:off x="6696075" y="4276725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2" name="Freeform 51">
            <a:extLst>
              <a:ext uri="{FF2B5EF4-FFF2-40B4-BE49-F238E27FC236}">
                <a16:creationId xmlns:a16="http://schemas.microsoft.com/office/drawing/2014/main" id="{35B2AB17-52B3-C4E2-6036-6C4AC55CB091}"/>
              </a:ext>
            </a:extLst>
          </p:cNvPr>
          <p:cNvSpPr>
            <a:spLocks/>
          </p:cNvSpPr>
          <p:nvPr/>
        </p:nvSpPr>
        <p:spPr bwMode="auto">
          <a:xfrm>
            <a:off x="6132513" y="4260850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3" name="Freeform 52">
            <a:extLst>
              <a:ext uri="{FF2B5EF4-FFF2-40B4-BE49-F238E27FC236}">
                <a16:creationId xmlns:a16="http://schemas.microsoft.com/office/drawing/2014/main" id="{C5F0F420-A45E-CD05-38F9-8496AA54C3BA}"/>
              </a:ext>
            </a:extLst>
          </p:cNvPr>
          <p:cNvSpPr>
            <a:spLocks/>
          </p:cNvSpPr>
          <p:nvPr/>
        </p:nvSpPr>
        <p:spPr bwMode="auto">
          <a:xfrm>
            <a:off x="6132513" y="4632325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4" name="Freeform 53">
            <a:extLst>
              <a:ext uri="{FF2B5EF4-FFF2-40B4-BE49-F238E27FC236}">
                <a16:creationId xmlns:a16="http://schemas.microsoft.com/office/drawing/2014/main" id="{2A32B57E-2EBC-8D86-B710-3D98A20D725E}"/>
              </a:ext>
            </a:extLst>
          </p:cNvPr>
          <p:cNvSpPr>
            <a:spLocks/>
          </p:cNvSpPr>
          <p:nvPr/>
        </p:nvSpPr>
        <p:spPr bwMode="auto">
          <a:xfrm>
            <a:off x="6567488" y="4632325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5" name="Freeform 54">
            <a:extLst>
              <a:ext uri="{FF2B5EF4-FFF2-40B4-BE49-F238E27FC236}">
                <a16:creationId xmlns:a16="http://schemas.microsoft.com/office/drawing/2014/main" id="{69F8D273-9A9A-55A8-D689-DEA582CC5A8B}"/>
              </a:ext>
            </a:extLst>
          </p:cNvPr>
          <p:cNvSpPr>
            <a:spLocks/>
          </p:cNvSpPr>
          <p:nvPr/>
        </p:nvSpPr>
        <p:spPr bwMode="auto">
          <a:xfrm>
            <a:off x="7524750" y="5468938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6" name="Freeform 55">
            <a:extLst>
              <a:ext uri="{FF2B5EF4-FFF2-40B4-BE49-F238E27FC236}">
                <a16:creationId xmlns:a16="http://schemas.microsoft.com/office/drawing/2014/main" id="{63F98F4E-5AC6-652B-0565-EA95EDAD2DBF}"/>
              </a:ext>
            </a:extLst>
          </p:cNvPr>
          <p:cNvSpPr>
            <a:spLocks/>
          </p:cNvSpPr>
          <p:nvPr/>
        </p:nvSpPr>
        <p:spPr bwMode="auto">
          <a:xfrm>
            <a:off x="6958013" y="5453063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7" name="Freeform 56">
            <a:extLst>
              <a:ext uri="{FF2B5EF4-FFF2-40B4-BE49-F238E27FC236}">
                <a16:creationId xmlns:a16="http://schemas.microsoft.com/office/drawing/2014/main" id="{992D1DFD-24C5-4466-70C9-7B3A12A3D589}"/>
              </a:ext>
            </a:extLst>
          </p:cNvPr>
          <p:cNvSpPr>
            <a:spLocks/>
          </p:cNvSpPr>
          <p:nvPr/>
        </p:nvSpPr>
        <p:spPr bwMode="auto">
          <a:xfrm>
            <a:off x="6958013" y="5819775"/>
            <a:ext cx="434975" cy="363538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8" name="Freeform 57">
            <a:extLst>
              <a:ext uri="{FF2B5EF4-FFF2-40B4-BE49-F238E27FC236}">
                <a16:creationId xmlns:a16="http://schemas.microsoft.com/office/drawing/2014/main" id="{061745D7-A435-33C7-E7ED-C5F9C5CFC888}"/>
              </a:ext>
            </a:extLst>
          </p:cNvPr>
          <p:cNvSpPr>
            <a:spLocks/>
          </p:cNvSpPr>
          <p:nvPr/>
        </p:nvSpPr>
        <p:spPr bwMode="auto">
          <a:xfrm>
            <a:off x="7392988" y="5819775"/>
            <a:ext cx="563562" cy="379413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39" name="Freeform 58">
            <a:extLst>
              <a:ext uri="{FF2B5EF4-FFF2-40B4-BE49-F238E27FC236}">
                <a16:creationId xmlns:a16="http://schemas.microsoft.com/office/drawing/2014/main" id="{99E5DA4D-B39D-5BC1-3C07-F4E3C92B152A}"/>
              </a:ext>
            </a:extLst>
          </p:cNvPr>
          <p:cNvSpPr>
            <a:spLocks/>
          </p:cNvSpPr>
          <p:nvPr/>
        </p:nvSpPr>
        <p:spPr bwMode="auto">
          <a:xfrm>
            <a:off x="5864225" y="5472113"/>
            <a:ext cx="438150" cy="363537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0" name="Freeform 59">
            <a:extLst>
              <a:ext uri="{FF2B5EF4-FFF2-40B4-BE49-F238E27FC236}">
                <a16:creationId xmlns:a16="http://schemas.microsoft.com/office/drawing/2014/main" id="{E54304C2-1144-DD76-9DDA-A333C4282910}"/>
              </a:ext>
            </a:extLst>
          </p:cNvPr>
          <p:cNvSpPr>
            <a:spLocks/>
          </p:cNvSpPr>
          <p:nvPr/>
        </p:nvSpPr>
        <p:spPr bwMode="auto">
          <a:xfrm>
            <a:off x="5299075" y="5456238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1" name="Freeform 60">
            <a:extLst>
              <a:ext uri="{FF2B5EF4-FFF2-40B4-BE49-F238E27FC236}">
                <a16:creationId xmlns:a16="http://schemas.microsoft.com/office/drawing/2014/main" id="{12E48F58-1A51-6DEF-6B13-6C4FD9ECCD3B}"/>
              </a:ext>
            </a:extLst>
          </p:cNvPr>
          <p:cNvSpPr>
            <a:spLocks/>
          </p:cNvSpPr>
          <p:nvPr/>
        </p:nvSpPr>
        <p:spPr bwMode="auto">
          <a:xfrm>
            <a:off x="5299075" y="5827713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2" name="Freeform 61">
            <a:extLst>
              <a:ext uri="{FF2B5EF4-FFF2-40B4-BE49-F238E27FC236}">
                <a16:creationId xmlns:a16="http://schemas.microsoft.com/office/drawing/2014/main" id="{5464238F-46ED-02E5-A34C-E5DC1C1D54B8}"/>
              </a:ext>
            </a:extLst>
          </p:cNvPr>
          <p:cNvSpPr>
            <a:spLocks/>
          </p:cNvSpPr>
          <p:nvPr/>
        </p:nvSpPr>
        <p:spPr bwMode="auto">
          <a:xfrm>
            <a:off x="5730875" y="5827713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rgbClr val="00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3" name="Freeform 62">
            <a:extLst>
              <a:ext uri="{FF2B5EF4-FFF2-40B4-BE49-F238E27FC236}">
                <a16:creationId xmlns:a16="http://schemas.microsoft.com/office/drawing/2014/main" id="{FB6A92E5-0B46-13E2-3D6C-CA99D9D6F680}"/>
              </a:ext>
            </a:extLst>
          </p:cNvPr>
          <p:cNvSpPr>
            <a:spLocks/>
          </p:cNvSpPr>
          <p:nvPr/>
        </p:nvSpPr>
        <p:spPr bwMode="auto">
          <a:xfrm>
            <a:off x="6854825" y="6459538"/>
            <a:ext cx="182563" cy="182562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4" name="Freeform 63">
            <a:extLst>
              <a:ext uri="{FF2B5EF4-FFF2-40B4-BE49-F238E27FC236}">
                <a16:creationId xmlns:a16="http://schemas.microsoft.com/office/drawing/2014/main" id="{DCAAAF7C-C2FF-585A-43CC-2946FC57DD53}"/>
              </a:ext>
            </a:extLst>
          </p:cNvPr>
          <p:cNvSpPr>
            <a:spLocks/>
          </p:cNvSpPr>
          <p:nvPr/>
        </p:nvSpPr>
        <p:spPr bwMode="auto">
          <a:xfrm>
            <a:off x="7869238" y="6459538"/>
            <a:ext cx="177800" cy="182562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solidFill>
            <a:schemeClr val="accent2"/>
          </a:solidFill>
          <a:ln w="7938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45" name="Line 64">
            <a:extLst>
              <a:ext uri="{FF2B5EF4-FFF2-40B4-BE49-F238E27FC236}">
                <a16:creationId xmlns:a16="http://schemas.microsoft.com/office/drawing/2014/main" id="{E635E4F0-C8BE-AB18-7E52-4C240B8BE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4071938"/>
            <a:ext cx="1588" cy="188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6" name="Line 65">
            <a:extLst>
              <a:ext uri="{FF2B5EF4-FFF2-40B4-BE49-F238E27FC236}">
                <a16:creationId xmlns:a16="http://schemas.microsoft.com/office/drawing/2014/main" id="{B0236A8D-49AF-A0EC-0C28-3E857154A3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9463" y="4476750"/>
            <a:ext cx="273050" cy="1508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7" name="Line 66">
            <a:extLst>
              <a:ext uri="{FF2B5EF4-FFF2-40B4-BE49-F238E27FC236}">
                <a16:creationId xmlns:a16="http://schemas.microsoft.com/office/drawing/2014/main" id="{5944BA08-DD5F-4F87-10B9-D509A11CC9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1050" y="4473575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8" name="Line 67">
            <a:extLst>
              <a:ext uri="{FF2B5EF4-FFF2-40B4-BE49-F238E27FC236}">
                <a16:creationId xmlns:a16="http://schemas.microsoft.com/office/drawing/2014/main" id="{EFD205AA-5B54-059D-5E68-010B024B0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313" y="4851400"/>
            <a:ext cx="401637" cy="6016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9" name="Freeform 68">
            <a:extLst>
              <a:ext uri="{FF2B5EF4-FFF2-40B4-BE49-F238E27FC236}">
                <a16:creationId xmlns:a16="http://schemas.microsoft.com/office/drawing/2014/main" id="{986141A4-08B0-24CC-6AA0-05A61487D290}"/>
              </a:ext>
            </a:extLst>
          </p:cNvPr>
          <p:cNvSpPr>
            <a:spLocks/>
          </p:cNvSpPr>
          <p:nvPr/>
        </p:nvSpPr>
        <p:spPr bwMode="auto">
          <a:xfrm>
            <a:off x="5900738" y="5089525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0" name="Freeform 69">
            <a:extLst>
              <a:ext uri="{FF2B5EF4-FFF2-40B4-BE49-F238E27FC236}">
                <a16:creationId xmlns:a16="http://schemas.microsoft.com/office/drawing/2014/main" id="{AA231977-ACF1-CBA0-A958-78DD43776520}"/>
              </a:ext>
            </a:extLst>
          </p:cNvPr>
          <p:cNvSpPr>
            <a:spLocks/>
          </p:cNvSpPr>
          <p:nvPr/>
        </p:nvSpPr>
        <p:spPr bwMode="auto">
          <a:xfrm>
            <a:off x="5900738" y="5089525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1" name="Line 70">
            <a:extLst>
              <a:ext uri="{FF2B5EF4-FFF2-40B4-BE49-F238E27FC236}">
                <a16:creationId xmlns:a16="http://schemas.microsoft.com/office/drawing/2014/main" id="{9759A38C-068F-B97A-A79E-2F6CB4724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4859338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2" name="Freeform 71">
            <a:extLst>
              <a:ext uri="{FF2B5EF4-FFF2-40B4-BE49-F238E27FC236}">
                <a16:creationId xmlns:a16="http://schemas.microsoft.com/office/drawing/2014/main" id="{E746E594-6A70-4481-D756-FA951D015D09}"/>
              </a:ext>
            </a:extLst>
          </p:cNvPr>
          <p:cNvSpPr>
            <a:spLocks/>
          </p:cNvSpPr>
          <p:nvPr/>
        </p:nvSpPr>
        <p:spPr bwMode="auto">
          <a:xfrm>
            <a:off x="7185025" y="50942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3" name="Freeform 72">
            <a:extLst>
              <a:ext uri="{FF2B5EF4-FFF2-40B4-BE49-F238E27FC236}">
                <a16:creationId xmlns:a16="http://schemas.microsoft.com/office/drawing/2014/main" id="{0EA8EC49-B1AD-EBFC-7D77-909A9B0C62E1}"/>
              </a:ext>
            </a:extLst>
          </p:cNvPr>
          <p:cNvSpPr>
            <a:spLocks/>
          </p:cNvSpPr>
          <p:nvPr/>
        </p:nvSpPr>
        <p:spPr bwMode="auto">
          <a:xfrm>
            <a:off x="7185025" y="50942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4" name="Line 73">
            <a:extLst>
              <a:ext uri="{FF2B5EF4-FFF2-40B4-BE49-F238E27FC236}">
                <a16:creationId xmlns:a16="http://schemas.microsoft.com/office/drawing/2014/main" id="{6B8042D9-3B12-DA23-3B10-CCEEA3670E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1438" y="5483225"/>
            <a:ext cx="223837" cy="125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5" name="Line 74">
            <a:extLst>
              <a:ext uri="{FF2B5EF4-FFF2-40B4-BE49-F238E27FC236}">
                <a16:creationId xmlns:a16="http://schemas.microsoft.com/office/drawing/2014/main" id="{405BBA13-00A9-37CC-832F-55ABFCC2E3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77175" y="5483225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6" name="Line 75">
            <a:extLst>
              <a:ext uri="{FF2B5EF4-FFF2-40B4-BE49-F238E27FC236}">
                <a16:creationId xmlns:a16="http://schemas.microsoft.com/office/drawing/2014/main" id="{3BA36FC5-9CE3-7E23-6B52-0BB5D03C03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8913" y="6164263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7" name="Line 76">
            <a:extLst>
              <a:ext uri="{FF2B5EF4-FFF2-40B4-BE49-F238E27FC236}">
                <a16:creationId xmlns:a16="http://schemas.microsoft.com/office/drawing/2014/main" id="{D2F79616-865D-1FC2-147F-90AF86865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6175375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8" name="Line 77">
            <a:extLst>
              <a:ext uri="{FF2B5EF4-FFF2-40B4-BE49-F238E27FC236}">
                <a16:creationId xmlns:a16="http://schemas.microsoft.com/office/drawing/2014/main" id="{FBF6300D-C971-A25B-F354-6E45564E9D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6900" y="6172200"/>
            <a:ext cx="282575" cy="287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9" name="Line 78">
            <a:extLst>
              <a:ext uri="{FF2B5EF4-FFF2-40B4-BE49-F238E27FC236}">
                <a16:creationId xmlns:a16="http://schemas.microsoft.com/office/drawing/2014/main" id="{B45D311D-1684-CBA1-87D2-EBF199E96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7313" y="6157913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0" name="Line 79">
            <a:extLst>
              <a:ext uri="{FF2B5EF4-FFF2-40B4-BE49-F238E27FC236}">
                <a16:creationId xmlns:a16="http://schemas.microsoft.com/office/drawing/2014/main" id="{2B547342-7A87-2CAC-8B4D-BC1A48EAF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5830888"/>
            <a:ext cx="6588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1" name="Freeform 80">
            <a:extLst>
              <a:ext uri="{FF2B5EF4-FFF2-40B4-BE49-F238E27FC236}">
                <a16:creationId xmlns:a16="http://schemas.microsoft.com/office/drawing/2014/main" id="{CD9F1141-F9FD-9BEB-6672-9F90E841648F}"/>
              </a:ext>
            </a:extLst>
          </p:cNvPr>
          <p:cNvSpPr>
            <a:spLocks/>
          </p:cNvSpPr>
          <p:nvPr/>
        </p:nvSpPr>
        <p:spPr bwMode="auto">
          <a:xfrm>
            <a:off x="6559550" y="574516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2" name="Freeform 81">
            <a:extLst>
              <a:ext uri="{FF2B5EF4-FFF2-40B4-BE49-F238E27FC236}">
                <a16:creationId xmlns:a16="http://schemas.microsoft.com/office/drawing/2014/main" id="{489BED81-99C5-8A7D-7001-C3C95F7D5372}"/>
              </a:ext>
            </a:extLst>
          </p:cNvPr>
          <p:cNvSpPr>
            <a:spLocks/>
          </p:cNvSpPr>
          <p:nvPr/>
        </p:nvSpPr>
        <p:spPr bwMode="auto">
          <a:xfrm>
            <a:off x="6559550" y="574516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3" name="Line 82">
            <a:extLst>
              <a:ext uri="{FF2B5EF4-FFF2-40B4-BE49-F238E27FC236}">
                <a16:creationId xmlns:a16="http://schemas.microsoft.com/office/drawing/2014/main" id="{A11DC397-05FD-DA70-26A1-8810A87CB8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7813" y="4194175"/>
            <a:ext cx="2014537" cy="1995488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64" name="Line 83">
            <a:extLst>
              <a:ext uri="{FF2B5EF4-FFF2-40B4-BE49-F238E27FC236}">
                <a16:creationId xmlns:a16="http://schemas.microsoft.com/office/drawing/2014/main" id="{6224AB4F-2516-7B46-D369-D93AEAF07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3" y="3765550"/>
            <a:ext cx="7937" cy="1898650"/>
          </a:xfrm>
          <a:prstGeom prst="line">
            <a:avLst/>
          </a:prstGeom>
          <a:noFill/>
          <a:ln w="28575">
            <a:solidFill>
              <a:srgbClr val="0099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5" name="Picture 84">
            <a:extLst>
              <a:ext uri="{FF2B5EF4-FFF2-40B4-BE49-F238E27FC236}">
                <a16:creationId xmlns:a16="http://schemas.microsoft.com/office/drawing/2014/main" id="{06F8AB6D-A00E-1A09-1FD2-26C72D30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3783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6" name="Picture 85">
            <a:extLst>
              <a:ext uri="{FF2B5EF4-FFF2-40B4-BE49-F238E27FC236}">
                <a16:creationId xmlns:a16="http://schemas.microsoft.com/office/drawing/2014/main" id="{A46074D1-2A44-05F1-910D-0E7749EBA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925" y="3783013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7" name="Picture 86">
            <a:extLst>
              <a:ext uri="{FF2B5EF4-FFF2-40B4-BE49-F238E27FC236}">
                <a16:creationId xmlns:a16="http://schemas.microsoft.com/office/drawing/2014/main" id="{34D91042-A9EB-C5B6-792A-358181D6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784600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8" name="Picture 87">
            <a:extLst>
              <a:ext uri="{FF2B5EF4-FFF2-40B4-BE49-F238E27FC236}">
                <a16:creationId xmlns:a16="http://schemas.microsoft.com/office/drawing/2014/main" id="{343A97AF-DB9F-2E7E-FB3E-74A9F5C71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4352925"/>
            <a:ext cx="4603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9" name="Picture 88">
            <a:extLst>
              <a:ext uri="{FF2B5EF4-FFF2-40B4-BE49-F238E27FC236}">
                <a16:creationId xmlns:a16="http://schemas.microsoft.com/office/drawing/2014/main" id="{8DB41ED6-0087-7D3A-3918-BD6F5DC0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3227388"/>
            <a:ext cx="460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0" name="Picture 89">
            <a:extLst>
              <a:ext uri="{FF2B5EF4-FFF2-40B4-BE49-F238E27FC236}">
                <a16:creationId xmlns:a16="http://schemas.microsoft.com/office/drawing/2014/main" id="{64519AAC-593D-0307-7B92-2C7DFB149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5708650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1" name="Picture 90">
            <a:extLst>
              <a:ext uri="{FF2B5EF4-FFF2-40B4-BE49-F238E27FC236}">
                <a16:creationId xmlns:a16="http://schemas.microsoft.com/office/drawing/2014/main" id="{C839DB05-19EA-B718-43A7-9D9A5798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5" y="5064125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2" name="Picture 91">
            <a:extLst>
              <a:ext uri="{FF2B5EF4-FFF2-40B4-BE49-F238E27FC236}">
                <a16:creationId xmlns:a16="http://schemas.microsoft.com/office/drawing/2014/main" id="{428EC9A3-EE64-B992-86A5-7EA38DA2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5048250"/>
            <a:ext cx="3746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365D468E-3BF1-AABF-4420-7D018C6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AE822D7-AF62-44B9-A453-78038453F7F8}" type="slidenum">
              <a:rPr lang="en-US" altLang="en-US">
                <a:solidFill>
                  <a:schemeClr val="bg1"/>
                </a:solidFill>
              </a:rPr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138198A-3E37-709A-B9A3-1FA69ACD3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Segment Header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E4B963AC-79B7-2DE7-849B-4FBA5EA57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4648200"/>
          </a:xfrm>
        </p:spPr>
        <p:txBody>
          <a:bodyPr/>
          <a:lstStyle/>
          <a:p>
            <a:r>
              <a:rPr lang="en-US" altLang="en-US" sz="2400"/>
              <a:t>16-bit advertised window</a:t>
            </a:r>
          </a:p>
          <a:p>
            <a:pPr lvl="1"/>
            <a:r>
              <a:rPr lang="en-US" altLang="en-US"/>
              <a:t>Space remaining in </a:t>
            </a:r>
            <a:r>
              <a:rPr lang="en-US" altLang="en-US" b="1">
                <a:solidFill>
                  <a:srgbClr val="CC0000"/>
                </a:solidFill>
              </a:rPr>
              <a:t>receive window</a:t>
            </a:r>
          </a:p>
          <a:p>
            <a:r>
              <a:rPr lang="en-US" altLang="en-US" sz="2400"/>
              <a:t>16-bit checksum</a:t>
            </a:r>
          </a:p>
          <a:p>
            <a:pPr lvl="1"/>
            <a:r>
              <a:rPr lang="en-US" altLang="en-US"/>
              <a:t>Uses IP checksum algorithm</a:t>
            </a:r>
          </a:p>
          <a:p>
            <a:pPr lvl="1"/>
            <a:r>
              <a:rPr lang="en-US" altLang="en-US"/>
              <a:t>Computed on </a:t>
            </a:r>
            <a:r>
              <a:rPr lang="en-US" altLang="en-US" b="1">
                <a:solidFill>
                  <a:srgbClr val="CC0000"/>
                </a:solidFill>
              </a:rPr>
              <a:t>header, data, and pseudo-header</a:t>
            </a:r>
          </a:p>
          <a:p>
            <a:r>
              <a:rPr lang="en-US" altLang="en-US" sz="2400"/>
              <a:t>16-bit urgent data pointer</a:t>
            </a:r>
          </a:p>
          <a:p>
            <a:pPr lvl="1"/>
            <a:r>
              <a:rPr lang="en-US" altLang="en-US"/>
              <a:t>If URG=1</a:t>
            </a:r>
          </a:p>
          <a:p>
            <a:pPr lvl="1"/>
            <a:r>
              <a:rPr lang="en-US" altLang="en-US"/>
              <a:t>Index of last byte of urgent data in segment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F04423E2-05A0-8D8E-84A4-B5C617EF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20B26FE2-3AB6-4CB4-AE85-4A3F07C1E01D}" type="slidenum">
              <a:rPr lang="en-US" altLang="en-US">
                <a:solidFill>
                  <a:schemeClr val="bg1"/>
                </a:solidFill>
              </a:rPr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9155" name="Freeform 10">
            <a:extLst>
              <a:ext uri="{FF2B5EF4-FFF2-40B4-BE49-F238E27FC236}">
                <a16:creationId xmlns:a16="http://schemas.microsoft.com/office/drawing/2014/main" id="{FEE0324D-9F8A-0083-9CF0-EF7C9F06D683}"/>
              </a:ext>
            </a:extLst>
          </p:cNvPr>
          <p:cNvSpPr>
            <a:spLocks/>
          </p:cNvSpPr>
          <p:nvPr/>
        </p:nvSpPr>
        <p:spPr bwMode="auto">
          <a:xfrm>
            <a:off x="1770063" y="4167188"/>
            <a:ext cx="1057275" cy="619125"/>
          </a:xfrm>
          <a:custGeom>
            <a:avLst/>
            <a:gdLst>
              <a:gd name="T0" fmla="*/ 2147483646 w 748"/>
              <a:gd name="T1" fmla="*/ 2147483646 h 465"/>
              <a:gd name="T2" fmla="*/ 2147483646 w 748"/>
              <a:gd name="T3" fmla="*/ 0 h 465"/>
              <a:gd name="T4" fmla="*/ 0 w 748"/>
              <a:gd name="T5" fmla="*/ 0 h 465"/>
              <a:gd name="T6" fmla="*/ 0 w 748"/>
              <a:gd name="T7" fmla="*/ 2147483646 h 465"/>
              <a:gd name="T8" fmla="*/ 2147483646 w 748"/>
              <a:gd name="T9" fmla="*/ 2147483646 h 465"/>
              <a:gd name="T10" fmla="*/ 2147483646 w 748"/>
              <a:gd name="T11" fmla="*/ 2147483646 h 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8"/>
              <a:gd name="T19" fmla="*/ 0 h 465"/>
              <a:gd name="T20" fmla="*/ 748 w 748"/>
              <a:gd name="T21" fmla="*/ 465 h 4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8" h="465">
                <a:moveTo>
                  <a:pt x="743" y="465"/>
                </a:moveTo>
                <a:lnTo>
                  <a:pt x="748" y="0"/>
                </a:lnTo>
                <a:lnTo>
                  <a:pt x="0" y="0"/>
                </a:lnTo>
                <a:lnTo>
                  <a:pt x="0" y="465"/>
                </a:lnTo>
                <a:lnTo>
                  <a:pt x="748" y="465"/>
                </a:lnTo>
              </a:path>
            </a:pathLst>
          </a:cu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9156" name="Freeform 12">
            <a:extLst>
              <a:ext uri="{FF2B5EF4-FFF2-40B4-BE49-F238E27FC236}">
                <a16:creationId xmlns:a16="http://schemas.microsoft.com/office/drawing/2014/main" id="{F02DF591-2F70-8424-8908-BA53AE4CB222}"/>
              </a:ext>
            </a:extLst>
          </p:cNvPr>
          <p:cNvSpPr>
            <a:spLocks/>
          </p:cNvSpPr>
          <p:nvPr/>
        </p:nvSpPr>
        <p:spPr bwMode="auto">
          <a:xfrm>
            <a:off x="6196013" y="4124325"/>
            <a:ext cx="1057275" cy="619125"/>
          </a:xfrm>
          <a:custGeom>
            <a:avLst/>
            <a:gdLst>
              <a:gd name="T0" fmla="*/ 2147483646 w 748"/>
              <a:gd name="T1" fmla="*/ 2147483646 h 465"/>
              <a:gd name="T2" fmla="*/ 2147483646 w 748"/>
              <a:gd name="T3" fmla="*/ 0 h 465"/>
              <a:gd name="T4" fmla="*/ 0 w 748"/>
              <a:gd name="T5" fmla="*/ 0 h 465"/>
              <a:gd name="T6" fmla="*/ 0 w 748"/>
              <a:gd name="T7" fmla="*/ 2147483646 h 465"/>
              <a:gd name="T8" fmla="*/ 2147483646 w 748"/>
              <a:gd name="T9" fmla="*/ 2147483646 h 465"/>
              <a:gd name="T10" fmla="*/ 2147483646 w 748"/>
              <a:gd name="T11" fmla="*/ 2147483646 h 46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48"/>
              <a:gd name="T19" fmla="*/ 0 h 465"/>
              <a:gd name="T20" fmla="*/ 748 w 748"/>
              <a:gd name="T21" fmla="*/ 465 h 46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48" h="465">
                <a:moveTo>
                  <a:pt x="743" y="465"/>
                </a:moveTo>
                <a:lnTo>
                  <a:pt x="748" y="0"/>
                </a:lnTo>
                <a:lnTo>
                  <a:pt x="0" y="0"/>
                </a:lnTo>
                <a:lnTo>
                  <a:pt x="0" y="465"/>
                </a:lnTo>
                <a:lnTo>
                  <a:pt x="748" y="465"/>
                </a:lnTo>
              </a:path>
            </a:pathLst>
          </a:custGeom>
          <a:solidFill>
            <a:srgbClr val="66FFFF"/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FF"/>
            </a:extrusionClr>
            <a:contourClr>
              <a:srgbClr val="66FFFF"/>
            </a:contour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273E1902-FFC0-AB03-445A-CC80ADE0F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63613"/>
          </a:xfrm>
        </p:spPr>
        <p:txBody>
          <a:bodyPr/>
          <a:lstStyle/>
          <a:p>
            <a:r>
              <a:rPr lang="en-US" altLang="en-US"/>
              <a:t>TCP Segment Format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20A2D6A6-4AF9-A52C-72B6-7A362B228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0425"/>
            <a:ext cx="8839200" cy="434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Each connection identified with </a:t>
            </a:r>
            <a:r>
              <a:rPr lang="en-US" altLang="en-US" sz="2400" b="1">
                <a:solidFill>
                  <a:srgbClr val="CC0000"/>
                </a:solidFill>
              </a:rPr>
              <a:t>4-tuple</a:t>
            </a:r>
            <a:r>
              <a:rPr lang="en-US" altLang="en-US" sz="24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(SrcPort,SrcIPAddr,DsrPort,DstIPAddr)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Sliding window + flow control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ACK, SequenceNum, AdvertisedWindow</a:t>
            </a:r>
            <a:endParaRPr lang="en-US" altLang="en-US" sz="28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endParaRPr lang="en-US" altLang="en-US" sz="2800" b="1">
              <a:latin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400"/>
              <a:t>Flags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</a:rPr>
              <a:t>SYN, FIN, RESET, PUSH, URG, ACK</a:t>
            </a:r>
          </a:p>
        </p:txBody>
      </p:sp>
      <p:sp>
        <p:nvSpPr>
          <p:cNvPr id="49159" name="Rectangle 5">
            <a:extLst>
              <a:ext uri="{FF2B5EF4-FFF2-40B4-BE49-F238E27FC236}">
                <a16:creationId xmlns:a16="http://schemas.microsoft.com/office/drawing/2014/main" id="{8DB6C2A7-96DF-73FE-DFF3-7C2BD8D6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4333875"/>
            <a:ext cx="781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Sender</a:t>
            </a:r>
            <a:endParaRPr lang="en-US" altLang="en-US"/>
          </a:p>
        </p:txBody>
      </p:sp>
      <p:sp>
        <p:nvSpPr>
          <p:cNvPr id="49160" name="Rectangle 6">
            <a:extLst>
              <a:ext uri="{FF2B5EF4-FFF2-40B4-BE49-F238E27FC236}">
                <a16:creationId xmlns:a16="http://schemas.microsoft.com/office/drawing/2014/main" id="{4A33D3AD-7E20-CC6C-39ED-E3BDAC0FF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3744913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endParaRPr lang="en-US" altLang="en-US"/>
          </a:p>
        </p:txBody>
      </p:sp>
      <p:sp>
        <p:nvSpPr>
          <p:cNvPr id="49161" name="Rectangle 7">
            <a:extLst>
              <a:ext uri="{FF2B5EF4-FFF2-40B4-BE49-F238E27FC236}">
                <a16:creationId xmlns:a16="http://schemas.microsoft.com/office/drawing/2014/main" id="{0EA014F1-2555-0CD9-777F-574A9927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38" y="3744913"/>
            <a:ext cx="17637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(SequenceNum)</a:t>
            </a:r>
            <a:endParaRPr lang="en-US" altLang="en-US"/>
          </a:p>
        </p:txBody>
      </p:sp>
      <p:sp>
        <p:nvSpPr>
          <p:cNvPr id="49162" name="Rectangle 8">
            <a:extLst>
              <a:ext uri="{FF2B5EF4-FFF2-40B4-BE49-F238E27FC236}">
                <a16:creationId xmlns:a16="http://schemas.microsoft.com/office/drawing/2014/main" id="{5EBB711D-4B2F-4F04-E0D9-7C5EAA5A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4868863"/>
            <a:ext cx="20510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Acknowledgment +</a:t>
            </a:r>
            <a:endParaRPr lang="en-US" altLang="en-US"/>
          </a:p>
        </p:txBody>
      </p:sp>
      <p:sp>
        <p:nvSpPr>
          <p:cNvPr id="49163" name="Rectangle 9">
            <a:extLst>
              <a:ext uri="{FF2B5EF4-FFF2-40B4-BE49-F238E27FC236}">
                <a16:creationId xmlns:a16="http://schemas.microsoft.com/office/drawing/2014/main" id="{90E4992D-527C-A514-FAE8-7ED6048F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5105400"/>
            <a:ext cx="20034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AdvertisedWindow</a:t>
            </a:r>
            <a:endParaRPr lang="en-US" altLang="en-US"/>
          </a:p>
        </p:txBody>
      </p:sp>
      <p:sp>
        <p:nvSpPr>
          <p:cNvPr id="49164" name="Rectangle 11">
            <a:extLst>
              <a:ext uri="{FF2B5EF4-FFF2-40B4-BE49-F238E27FC236}">
                <a16:creationId xmlns:a16="http://schemas.microsoft.com/office/drawing/2014/main" id="{5AD2CF4D-B306-6DB5-FC9F-D0AF9C9F8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4291013"/>
            <a:ext cx="9572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Receiver</a:t>
            </a:r>
            <a:endParaRPr lang="en-US" altLang="en-US"/>
          </a:p>
        </p:txBody>
      </p:sp>
      <p:sp>
        <p:nvSpPr>
          <p:cNvPr id="49165" name="Freeform 13">
            <a:extLst>
              <a:ext uri="{FF2B5EF4-FFF2-40B4-BE49-F238E27FC236}">
                <a16:creationId xmlns:a16="http://schemas.microsoft.com/office/drawing/2014/main" id="{81872039-6872-D111-2280-BAD912464EDD}"/>
              </a:ext>
            </a:extLst>
          </p:cNvPr>
          <p:cNvSpPr>
            <a:spLocks/>
          </p:cNvSpPr>
          <p:nvPr/>
        </p:nvSpPr>
        <p:spPr bwMode="auto">
          <a:xfrm>
            <a:off x="2941638" y="4083050"/>
            <a:ext cx="3243262" cy="196850"/>
          </a:xfrm>
          <a:custGeom>
            <a:avLst/>
            <a:gdLst>
              <a:gd name="T0" fmla="*/ 0 w 2296"/>
              <a:gd name="T1" fmla="*/ 2147483646 h 147"/>
              <a:gd name="T2" fmla="*/ 2147483646 w 2296"/>
              <a:gd name="T3" fmla="*/ 2147483646 h 147"/>
              <a:gd name="T4" fmla="*/ 2147483646 w 2296"/>
              <a:gd name="T5" fmla="*/ 2147483646 h 147"/>
              <a:gd name="T6" fmla="*/ 2147483646 w 2296"/>
              <a:gd name="T7" fmla="*/ 2147483646 h 147"/>
              <a:gd name="T8" fmla="*/ 2147483646 w 2296"/>
              <a:gd name="T9" fmla="*/ 2147483646 h 147"/>
              <a:gd name="T10" fmla="*/ 2147483646 w 2296"/>
              <a:gd name="T11" fmla="*/ 2147483646 h 147"/>
              <a:gd name="T12" fmla="*/ 2147483646 w 2296"/>
              <a:gd name="T13" fmla="*/ 2147483646 h 147"/>
              <a:gd name="T14" fmla="*/ 2147483646 w 2296"/>
              <a:gd name="T15" fmla="*/ 2147483646 h 147"/>
              <a:gd name="T16" fmla="*/ 2147483646 w 2296"/>
              <a:gd name="T17" fmla="*/ 2147483646 h 147"/>
              <a:gd name="T18" fmla="*/ 2147483646 w 2296"/>
              <a:gd name="T19" fmla="*/ 2147483646 h 147"/>
              <a:gd name="T20" fmla="*/ 2147483646 w 2296"/>
              <a:gd name="T21" fmla="*/ 0 h 147"/>
              <a:gd name="T22" fmla="*/ 2147483646 w 2296"/>
              <a:gd name="T23" fmla="*/ 2147483646 h 147"/>
              <a:gd name="T24" fmla="*/ 2147483646 w 2296"/>
              <a:gd name="T25" fmla="*/ 2147483646 h 147"/>
              <a:gd name="T26" fmla="*/ 2147483646 w 2296"/>
              <a:gd name="T27" fmla="*/ 2147483646 h 147"/>
              <a:gd name="T28" fmla="*/ 2147483646 w 2296"/>
              <a:gd name="T29" fmla="*/ 2147483646 h 147"/>
              <a:gd name="T30" fmla="*/ 2147483646 w 2296"/>
              <a:gd name="T31" fmla="*/ 2147483646 h 147"/>
              <a:gd name="T32" fmla="*/ 2147483646 w 2296"/>
              <a:gd name="T33" fmla="*/ 2147483646 h 147"/>
              <a:gd name="T34" fmla="*/ 2147483646 w 2296"/>
              <a:gd name="T35" fmla="*/ 2147483646 h 147"/>
              <a:gd name="T36" fmla="*/ 2147483646 w 2296"/>
              <a:gd name="T37" fmla="*/ 2147483646 h 147"/>
              <a:gd name="T38" fmla="*/ 2147483646 w 2296"/>
              <a:gd name="T39" fmla="*/ 2147483646 h 147"/>
              <a:gd name="T40" fmla="*/ 2147483646 w 2296"/>
              <a:gd name="T41" fmla="*/ 2147483646 h 14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96"/>
              <a:gd name="T64" fmla="*/ 0 h 147"/>
              <a:gd name="T65" fmla="*/ 2296 w 2296"/>
              <a:gd name="T66" fmla="*/ 147 h 14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96" h="147">
                <a:moveTo>
                  <a:pt x="0" y="147"/>
                </a:moveTo>
                <a:lnTo>
                  <a:pt x="18" y="143"/>
                </a:lnTo>
                <a:lnTo>
                  <a:pt x="67" y="134"/>
                </a:lnTo>
                <a:lnTo>
                  <a:pt x="143" y="116"/>
                </a:lnTo>
                <a:lnTo>
                  <a:pt x="246" y="94"/>
                </a:lnTo>
                <a:lnTo>
                  <a:pt x="367" y="76"/>
                </a:lnTo>
                <a:lnTo>
                  <a:pt x="510" y="54"/>
                </a:lnTo>
                <a:lnTo>
                  <a:pt x="671" y="31"/>
                </a:lnTo>
                <a:lnTo>
                  <a:pt x="841" y="13"/>
                </a:lnTo>
                <a:lnTo>
                  <a:pt x="1025" y="4"/>
                </a:lnTo>
                <a:lnTo>
                  <a:pt x="1213" y="0"/>
                </a:lnTo>
                <a:lnTo>
                  <a:pt x="1392" y="4"/>
                </a:lnTo>
                <a:lnTo>
                  <a:pt x="1557" y="9"/>
                </a:lnTo>
                <a:lnTo>
                  <a:pt x="1709" y="22"/>
                </a:lnTo>
                <a:lnTo>
                  <a:pt x="1853" y="40"/>
                </a:lnTo>
                <a:lnTo>
                  <a:pt x="1978" y="54"/>
                </a:lnTo>
                <a:lnTo>
                  <a:pt x="2085" y="71"/>
                </a:lnTo>
                <a:lnTo>
                  <a:pt x="2175" y="85"/>
                </a:lnTo>
                <a:lnTo>
                  <a:pt x="2242" y="98"/>
                </a:lnTo>
                <a:lnTo>
                  <a:pt x="2282" y="107"/>
                </a:lnTo>
                <a:lnTo>
                  <a:pt x="2296" y="112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Freeform 15">
            <a:extLst>
              <a:ext uri="{FF2B5EF4-FFF2-40B4-BE49-F238E27FC236}">
                <a16:creationId xmlns:a16="http://schemas.microsoft.com/office/drawing/2014/main" id="{A71B36E8-81AA-60CC-3C6E-64D5554FC577}"/>
              </a:ext>
            </a:extLst>
          </p:cNvPr>
          <p:cNvSpPr>
            <a:spLocks/>
          </p:cNvSpPr>
          <p:nvPr/>
        </p:nvSpPr>
        <p:spPr bwMode="auto">
          <a:xfrm>
            <a:off x="2940050" y="4576763"/>
            <a:ext cx="3238500" cy="196850"/>
          </a:xfrm>
          <a:custGeom>
            <a:avLst/>
            <a:gdLst>
              <a:gd name="T0" fmla="*/ 2147483646 w 2292"/>
              <a:gd name="T1" fmla="*/ 0 h 148"/>
              <a:gd name="T2" fmla="*/ 2147483646 w 2292"/>
              <a:gd name="T3" fmla="*/ 2147483646 h 148"/>
              <a:gd name="T4" fmla="*/ 2147483646 w 2292"/>
              <a:gd name="T5" fmla="*/ 2147483646 h 148"/>
              <a:gd name="T6" fmla="*/ 2147483646 w 2292"/>
              <a:gd name="T7" fmla="*/ 2147483646 h 148"/>
              <a:gd name="T8" fmla="*/ 2147483646 w 2292"/>
              <a:gd name="T9" fmla="*/ 2147483646 h 148"/>
              <a:gd name="T10" fmla="*/ 2147483646 w 2292"/>
              <a:gd name="T11" fmla="*/ 2147483646 h 148"/>
              <a:gd name="T12" fmla="*/ 2147483646 w 2292"/>
              <a:gd name="T13" fmla="*/ 2147483646 h 148"/>
              <a:gd name="T14" fmla="*/ 2147483646 w 2292"/>
              <a:gd name="T15" fmla="*/ 2147483646 h 148"/>
              <a:gd name="T16" fmla="*/ 2147483646 w 2292"/>
              <a:gd name="T17" fmla="*/ 2147483646 h 148"/>
              <a:gd name="T18" fmla="*/ 2147483646 w 2292"/>
              <a:gd name="T19" fmla="*/ 2147483646 h 148"/>
              <a:gd name="T20" fmla="*/ 2147483646 w 2292"/>
              <a:gd name="T21" fmla="*/ 2147483646 h 148"/>
              <a:gd name="T22" fmla="*/ 2147483646 w 2292"/>
              <a:gd name="T23" fmla="*/ 2147483646 h 148"/>
              <a:gd name="T24" fmla="*/ 2147483646 w 2292"/>
              <a:gd name="T25" fmla="*/ 2147483646 h 148"/>
              <a:gd name="T26" fmla="*/ 2147483646 w 2292"/>
              <a:gd name="T27" fmla="*/ 2147483646 h 148"/>
              <a:gd name="T28" fmla="*/ 2147483646 w 2292"/>
              <a:gd name="T29" fmla="*/ 2147483646 h 148"/>
              <a:gd name="T30" fmla="*/ 2147483646 w 2292"/>
              <a:gd name="T31" fmla="*/ 2147483646 h 148"/>
              <a:gd name="T32" fmla="*/ 2147483646 w 2292"/>
              <a:gd name="T33" fmla="*/ 2147483646 h 148"/>
              <a:gd name="T34" fmla="*/ 2147483646 w 2292"/>
              <a:gd name="T35" fmla="*/ 2147483646 h 148"/>
              <a:gd name="T36" fmla="*/ 2147483646 w 2292"/>
              <a:gd name="T37" fmla="*/ 2147483646 h 148"/>
              <a:gd name="T38" fmla="*/ 2147483646 w 2292"/>
              <a:gd name="T39" fmla="*/ 2147483646 h 148"/>
              <a:gd name="T40" fmla="*/ 0 w 2292"/>
              <a:gd name="T41" fmla="*/ 2147483646 h 14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292"/>
              <a:gd name="T64" fmla="*/ 0 h 148"/>
              <a:gd name="T65" fmla="*/ 2292 w 2292"/>
              <a:gd name="T66" fmla="*/ 148 h 14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292" h="148">
                <a:moveTo>
                  <a:pt x="2292" y="0"/>
                </a:moveTo>
                <a:lnTo>
                  <a:pt x="2278" y="5"/>
                </a:lnTo>
                <a:lnTo>
                  <a:pt x="2229" y="18"/>
                </a:lnTo>
                <a:lnTo>
                  <a:pt x="2153" y="31"/>
                </a:lnTo>
                <a:lnTo>
                  <a:pt x="2055" y="54"/>
                </a:lnTo>
                <a:lnTo>
                  <a:pt x="1929" y="76"/>
                </a:lnTo>
                <a:lnTo>
                  <a:pt x="1786" y="98"/>
                </a:lnTo>
                <a:lnTo>
                  <a:pt x="1629" y="116"/>
                </a:lnTo>
                <a:lnTo>
                  <a:pt x="1455" y="134"/>
                </a:lnTo>
                <a:lnTo>
                  <a:pt x="1271" y="148"/>
                </a:lnTo>
                <a:lnTo>
                  <a:pt x="1083" y="148"/>
                </a:lnTo>
                <a:lnTo>
                  <a:pt x="909" y="148"/>
                </a:lnTo>
                <a:lnTo>
                  <a:pt x="743" y="139"/>
                </a:lnTo>
                <a:lnTo>
                  <a:pt x="587" y="125"/>
                </a:lnTo>
                <a:lnTo>
                  <a:pt x="443" y="112"/>
                </a:lnTo>
                <a:lnTo>
                  <a:pt x="318" y="94"/>
                </a:lnTo>
                <a:lnTo>
                  <a:pt x="211" y="76"/>
                </a:lnTo>
                <a:lnTo>
                  <a:pt x="121" y="63"/>
                </a:lnTo>
                <a:lnTo>
                  <a:pt x="59" y="49"/>
                </a:lnTo>
                <a:lnTo>
                  <a:pt x="14" y="40"/>
                </a:lnTo>
                <a:lnTo>
                  <a:pt x="0" y="36"/>
                </a:lnTo>
              </a:path>
            </a:pathLst>
          </a:cu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735F171B-5E6A-202D-65C1-F632E8B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0FACE0D-E43E-4904-9E27-5B4E9A1A807C}" type="slidenum">
              <a:rPr lang="en-US" altLang="en-US">
                <a:solidFill>
                  <a:schemeClr val="bg1"/>
                </a:solidFill>
              </a:rPr>
              <a:pPr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6421FDB-A063-899B-9E74-F6753D9CA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25500"/>
          </a:xfrm>
        </p:spPr>
        <p:txBody>
          <a:bodyPr/>
          <a:lstStyle/>
          <a:p>
            <a:r>
              <a:rPr lang="en-US" altLang="en-US"/>
              <a:t>TCP Options – Existing &amp; Proposed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76B07B-0EDF-8594-24B4-EEE5CE1A7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39200" cy="3944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Negotiate maximum segment size (</a:t>
            </a:r>
            <a:r>
              <a:rPr lang="en-US" altLang="en-US" sz="2400" b="1">
                <a:solidFill>
                  <a:srgbClr val="CC0000"/>
                </a:solidFill>
              </a:rPr>
              <a:t>MSS</a:t>
            </a:r>
            <a:r>
              <a:rPr lang="en-US" alt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host suggests a value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Minimum of two values is chosen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Prevents IP fragmentation over first/last hops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Packet timestamp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Allows </a:t>
            </a:r>
            <a:r>
              <a:rPr lang="en-US" altLang="en-US" b="1">
                <a:solidFill>
                  <a:srgbClr val="CC0000"/>
                </a:solidFill>
              </a:rPr>
              <a:t>RTT</a:t>
            </a:r>
            <a:r>
              <a:rPr lang="en-US" altLang="en-US"/>
              <a:t> calculation for retransmitted packets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Extends sequence number space for identification of stray packets (packets arriving very late)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Negotiate advertised window </a:t>
            </a:r>
            <a:r>
              <a:rPr lang="en-US" altLang="en-US" sz="2400" b="1">
                <a:solidFill>
                  <a:srgbClr val="CC0000"/>
                </a:solidFill>
              </a:rPr>
              <a:t>granularity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Allows larger windows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Good for routes with large bandwidth-delay products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9F1E730-A748-23D3-278E-334037A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F6FC0761-D259-4275-BA8C-8F2DF903EB07}" type="slidenum">
              <a:rPr lang="en-US" altLang="en-US">
                <a:solidFill>
                  <a:schemeClr val="bg1"/>
                </a:solidFill>
              </a:rPr>
              <a:pPr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B43643DA-C4E4-1043-7AC6-59710696C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State Description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4083FF1-0687-67F4-AC8A-6C9E1DD7E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06613"/>
            <a:ext cx="8524875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/>
              <a:t>CLOSED		disconnected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LISTEN		waiting for incoming connection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SYN_RCVD	connection request received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2"/>
                </a:solidFill>
              </a:rPr>
              <a:t>SYN_SENT	connection request sent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accent1"/>
                </a:solidFill>
              </a:rPr>
              <a:t>ESTABLISHED	ready for data transport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CLOSE_WAIT	connection closed by peer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LAST_ACK	closed by peer, closed locally, await ACK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FIN_WAIT_1	connection closed locally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FIN_WAIT_2	closed locally and ACK’d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CLOSING		closed by both sides “simultaneously”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TIME_WAIT	wait for network to discard related packets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509E3067-9A69-4B09-588B-A5EFD0DA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2286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BDA58260-4EC6-4CC5-B697-6A9F60DA333C}" type="slidenum">
              <a:rPr lang="en-US" altLang="en-US">
                <a:solidFill>
                  <a:schemeClr val="bg1"/>
                </a:solidFill>
              </a:rPr>
              <a:pPr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2227" name="Freeform 45">
            <a:extLst>
              <a:ext uri="{FF2B5EF4-FFF2-40B4-BE49-F238E27FC236}">
                <a16:creationId xmlns:a16="http://schemas.microsoft.com/office/drawing/2014/main" id="{7BAA46BC-33D4-4580-910A-7F6909302E98}"/>
              </a:ext>
            </a:extLst>
          </p:cNvPr>
          <p:cNvSpPr>
            <a:spLocks/>
          </p:cNvSpPr>
          <p:nvPr/>
        </p:nvSpPr>
        <p:spPr bwMode="auto">
          <a:xfrm>
            <a:off x="3849688" y="1577975"/>
            <a:ext cx="1055687" cy="311150"/>
          </a:xfrm>
          <a:custGeom>
            <a:avLst/>
            <a:gdLst>
              <a:gd name="T0" fmla="*/ 690 w 690"/>
              <a:gd name="T1" fmla="*/ 202 h 202"/>
              <a:gd name="T2" fmla="*/ 690 w 690"/>
              <a:gd name="T3" fmla="*/ 0 h 202"/>
              <a:gd name="T4" fmla="*/ 0 w 690"/>
              <a:gd name="T5" fmla="*/ 0 h 202"/>
              <a:gd name="T6" fmla="*/ 0 w 690"/>
              <a:gd name="T7" fmla="*/ 202 h 202"/>
              <a:gd name="T8" fmla="*/ 690 w 690"/>
              <a:gd name="T9" fmla="*/ 202 h 202"/>
              <a:gd name="T10" fmla="*/ 690 w 690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0" h="202">
                <a:moveTo>
                  <a:pt x="690" y="202"/>
                </a:moveTo>
                <a:lnTo>
                  <a:pt x="690" y="0"/>
                </a:lnTo>
                <a:lnTo>
                  <a:pt x="0" y="0"/>
                </a:lnTo>
                <a:lnTo>
                  <a:pt x="0" y="202"/>
                </a:lnTo>
                <a:lnTo>
                  <a:pt x="690" y="202"/>
                </a:lnTo>
              </a:path>
            </a:pathLst>
          </a:custGeom>
          <a:solidFill>
            <a:srgbClr val="CC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28" name="Freeform 82">
            <a:extLst>
              <a:ext uri="{FF2B5EF4-FFF2-40B4-BE49-F238E27FC236}">
                <a16:creationId xmlns:a16="http://schemas.microsoft.com/office/drawing/2014/main" id="{EF33C1B3-1DF7-A65B-D0DB-0B212F95B645}"/>
              </a:ext>
            </a:extLst>
          </p:cNvPr>
          <p:cNvSpPr>
            <a:spLocks/>
          </p:cNvSpPr>
          <p:nvPr/>
        </p:nvSpPr>
        <p:spPr bwMode="auto">
          <a:xfrm>
            <a:off x="6067425" y="6567488"/>
            <a:ext cx="1065213" cy="314325"/>
          </a:xfrm>
          <a:custGeom>
            <a:avLst/>
            <a:gdLst>
              <a:gd name="T0" fmla="*/ 696 w 696"/>
              <a:gd name="T1" fmla="*/ 201 h 204"/>
              <a:gd name="T2" fmla="*/ 696 w 696"/>
              <a:gd name="T3" fmla="*/ 0 h 204"/>
              <a:gd name="T4" fmla="*/ 0 w 696"/>
              <a:gd name="T5" fmla="*/ 0 h 204"/>
              <a:gd name="T6" fmla="*/ 0 w 696"/>
              <a:gd name="T7" fmla="*/ 204 h 204"/>
              <a:gd name="T8" fmla="*/ 696 w 696"/>
              <a:gd name="T9" fmla="*/ 204 h 204"/>
              <a:gd name="T10" fmla="*/ 696 w 696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4">
                <a:moveTo>
                  <a:pt x="696" y="201"/>
                </a:moveTo>
                <a:lnTo>
                  <a:pt x="696" y="0"/>
                </a:lnTo>
                <a:lnTo>
                  <a:pt x="0" y="0"/>
                </a:lnTo>
                <a:lnTo>
                  <a:pt x="0" y="204"/>
                </a:lnTo>
                <a:lnTo>
                  <a:pt x="696" y="204"/>
                </a:lnTo>
              </a:path>
            </a:pathLst>
          </a:custGeom>
          <a:solidFill>
            <a:srgbClr val="CC0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29" name="Freeform 50">
            <a:extLst>
              <a:ext uri="{FF2B5EF4-FFF2-40B4-BE49-F238E27FC236}">
                <a16:creationId xmlns:a16="http://schemas.microsoft.com/office/drawing/2014/main" id="{CEC50958-0721-309A-465F-CA8E6D231277}"/>
              </a:ext>
            </a:extLst>
          </p:cNvPr>
          <p:cNvSpPr>
            <a:spLocks/>
          </p:cNvSpPr>
          <p:nvPr/>
        </p:nvSpPr>
        <p:spPr bwMode="auto">
          <a:xfrm>
            <a:off x="1676400" y="4964113"/>
            <a:ext cx="1060450" cy="312737"/>
          </a:xfrm>
          <a:custGeom>
            <a:avLst/>
            <a:gdLst>
              <a:gd name="T0" fmla="*/ 693 w 693"/>
              <a:gd name="T1" fmla="*/ 202 h 202"/>
              <a:gd name="T2" fmla="*/ 693 w 693"/>
              <a:gd name="T3" fmla="*/ 0 h 202"/>
              <a:gd name="T4" fmla="*/ 0 w 693"/>
              <a:gd name="T5" fmla="*/ 0 h 202"/>
              <a:gd name="T6" fmla="*/ 0 w 693"/>
              <a:gd name="T7" fmla="*/ 202 h 202"/>
              <a:gd name="T8" fmla="*/ 693 w 693"/>
              <a:gd name="T9" fmla="*/ 202 h 202"/>
              <a:gd name="T10" fmla="*/ 693 w 693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3" h="202">
                <a:moveTo>
                  <a:pt x="693" y="202"/>
                </a:moveTo>
                <a:lnTo>
                  <a:pt x="693" y="0"/>
                </a:lnTo>
                <a:lnTo>
                  <a:pt x="0" y="0"/>
                </a:lnTo>
                <a:lnTo>
                  <a:pt x="0" y="202"/>
                </a:lnTo>
                <a:lnTo>
                  <a:pt x="693" y="202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0" name="Freeform 64">
            <a:extLst>
              <a:ext uri="{FF2B5EF4-FFF2-40B4-BE49-F238E27FC236}">
                <a16:creationId xmlns:a16="http://schemas.microsoft.com/office/drawing/2014/main" id="{7897B2AA-C430-59F5-7886-8C32CC863E51}"/>
              </a:ext>
            </a:extLst>
          </p:cNvPr>
          <p:cNvSpPr>
            <a:spLocks/>
          </p:cNvSpPr>
          <p:nvPr/>
        </p:nvSpPr>
        <p:spPr bwMode="auto">
          <a:xfrm>
            <a:off x="3854450" y="5719763"/>
            <a:ext cx="1063625" cy="315912"/>
          </a:xfrm>
          <a:custGeom>
            <a:avLst/>
            <a:gdLst>
              <a:gd name="T0" fmla="*/ 696 w 696"/>
              <a:gd name="T1" fmla="*/ 205 h 205"/>
              <a:gd name="T2" fmla="*/ 696 w 696"/>
              <a:gd name="T3" fmla="*/ 0 h 205"/>
              <a:gd name="T4" fmla="*/ 0 w 696"/>
              <a:gd name="T5" fmla="*/ 0 h 205"/>
              <a:gd name="T6" fmla="*/ 0 w 696"/>
              <a:gd name="T7" fmla="*/ 205 h 205"/>
              <a:gd name="T8" fmla="*/ 696 w 696"/>
              <a:gd name="T9" fmla="*/ 205 h 205"/>
              <a:gd name="T10" fmla="*/ 696 w 696"/>
              <a:gd name="T11" fmla="*/ 205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5">
                <a:moveTo>
                  <a:pt x="696" y="205"/>
                </a:moveTo>
                <a:lnTo>
                  <a:pt x="696" y="0"/>
                </a:lnTo>
                <a:lnTo>
                  <a:pt x="0" y="0"/>
                </a:lnTo>
                <a:lnTo>
                  <a:pt x="0" y="205"/>
                </a:lnTo>
                <a:lnTo>
                  <a:pt x="696" y="205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1" name="Freeform 65">
            <a:extLst>
              <a:ext uri="{FF2B5EF4-FFF2-40B4-BE49-F238E27FC236}">
                <a16:creationId xmlns:a16="http://schemas.microsoft.com/office/drawing/2014/main" id="{2AB2CC47-55F3-36FA-19E8-5406817D4161}"/>
              </a:ext>
            </a:extLst>
          </p:cNvPr>
          <p:cNvSpPr>
            <a:spLocks/>
          </p:cNvSpPr>
          <p:nvPr/>
        </p:nvSpPr>
        <p:spPr bwMode="auto">
          <a:xfrm>
            <a:off x="1676400" y="5719763"/>
            <a:ext cx="1060450" cy="315912"/>
          </a:xfrm>
          <a:custGeom>
            <a:avLst/>
            <a:gdLst>
              <a:gd name="T0" fmla="*/ 693 w 693"/>
              <a:gd name="T1" fmla="*/ 205 h 205"/>
              <a:gd name="T2" fmla="*/ 693 w 693"/>
              <a:gd name="T3" fmla="*/ 0 h 205"/>
              <a:gd name="T4" fmla="*/ 0 w 693"/>
              <a:gd name="T5" fmla="*/ 0 h 205"/>
              <a:gd name="T6" fmla="*/ 0 w 693"/>
              <a:gd name="T7" fmla="*/ 205 h 205"/>
              <a:gd name="T8" fmla="*/ 693 w 693"/>
              <a:gd name="T9" fmla="*/ 205 h 205"/>
              <a:gd name="T10" fmla="*/ 693 w 693"/>
              <a:gd name="T11" fmla="*/ 205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3" h="205">
                <a:moveTo>
                  <a:pt x="693" y="205"/>
                </a:moveTo>
                <a:lnTo>
                  <a:pt x="693" y="0"/>
                </a:lnTo>
                <a:lnTo>
                  <a:pt x="0" y="0"/>
                </a:lnTo>
                <a:lnTo>
                  <a:pt x="0" y="205"/>
                </a:lnTo>
                <a:lnTo>
                  <a:pt x="693" y="205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2" name="Freeform 66">
            <a:extLst>
              <a:ext uri="{FF2B5EF4-FFF2-40B4-BE49-F238E27FC236}">
                <a16:creationId xmlns:a16="http://schemas.microsoft.com/office/drawing/2014/main" id="{F2E54D8E-87E1-C0CE-8C13-9BEC2718E016}"/>
              </a:ext>
            </a:extLst>
          </p:cNvPr>
          <p:cNvSpPr>
            <a:spLocks/>
          </p:cNvSpPr>
          <p:nvPr/>
        </p:nvSpPr>
        <p:spPr bwMode="auto">
          <a:xfrm>
            <a:off x="3854450" y="6567488"/>
            <a:ext cx="1063625" cy="314325"/>
          </a:xfrm>
          <a:custGeom>
            <a:avLst/>
            <a:gdLst>
              <a:gd name="T0" fmla="*/ 696 w 696"/>
              <a:gd name="T1" fmla="*/ 201 h 204"/>
              <a:gd name="T2" fmla="*/ 696 w 696"/>
              <a:gd name="T3" fmla="*/ 0 h 204"/>
              <a:gd name="T4" fmla="*/ 0 w 696"/>
              <a:gd name="T5" fmla="*/ 0 h 204"/>
              <a:gd name="T6" fmla="*/ 0 w 696"/>
              <a:gd name="T7" fmla="*/ 204 h 204"/>
              <a:gd name="T8" fmla="*/ 696 w 696"/>
              <a:gd name="T9" fmla="*/ 204 h 204"/>
              <a:gd name="T10" fmla="*/ 696 w 696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4">
                <a:moveTo>
                  <a:pt x="696" y="201"/>
                </a:moveTo>
                <a:lnTo>
                  <a:pt x="696" y="0"/>
                </a:lnTo>
                <a:lnTo>
                  <a:pt x="0" y="0"/>
                </a:lnTo>
                <a:lnTo>
                  <a:pt x="0" y="204"/>
                </a:lnTo>
                <a:lnTo>
                  <a:pt x="696" y="204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3" name="Freeform 79">
            <a:extLst>
              <a:ext uri="{FF2B5EF4-FFF2-40B4-BE49-F238E27FC236}">
                <a16:creationId xmlns:a16="http://schemas.microsoft.com/office/drawing/2014/main" id="{5236229D-87B4-618E-6322-8E3F181268A8}"/>
              </a:ext>
            </a:extLst>
          </p:cNvPr>
          <p:cNvSpPr>
            <a:spLocks/>
          </p:cNvSpPr>
          <p:nvPr/>
        </p:nvSpPr>
        <p:spPr bwMode="auto">
          <a:xfrm>
            <a:off x="6067425" y="4964113"/>
            <a:ext cx="1065213" cy="312737"/>
          </a:xfrm>
          <a:custGeom>
            <a:avLst/>
            <a:gdLst>
              <a:gd name="T0" fmla="*/ 696 w 696"/>
              <a:gd name="T1" fmla="*/ 202 h 202"/>
              <a:gd name="T2" fmla="*/ 696 w 696"/>
              <a:gd name="T3" fmla="*/ 0 h 202"/>
              <a:gd name="T4" fmla="*/ 0 w 696"/>
              <a:gd name="T5" fmla="*/ 0 h 202"/>
              <a:gd name="T6" fmla="*/ 0 w 696"/>
              <a:gd name="T7" fmla="*/ 202 h 202"/>
              <a:gd name="T8" fmla="*/ 696 w 696"/>
              <a:gd name="T9" fmla="*/ 202 h 202"/>
              <a:gd name="T10" fmla="*/ 696 w 696"/>
              <a:gd name="T11" fmla="*/ 202 h 2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2">
                <a:moveTo>
                  <a:pt x="696" y="202"/>
                </a:moveTo>
                <a:lnTo>
                  <a:pt x="696" y="0"/>
                </a:lnTo>
                <a:lnTo>
                  <a:pt x="0" y="0"/>
                </a:lnTo>
                <a:lnTo>
                  <a:pt x="0" y="202"/>
                </a:lnTo>
                <a:lnTo>
                  <a:pt x="696" y="202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4" name="Freeform 80">
            <a:extLst>
              <a:ext uri="{FF2B5EF4-FFF2-40B4-BE49-F238E27FC236}">
                <a16:creationId xmlns:a16="http://schemas.microsoft.com/office/drawing/2014/main" id="{F300EF22-02D4-54E7-F9D5-5B3A9174F68A}"/>
              </a:ext>
            </a:extLst>
          </p:cNvPr>
          <p:cNvSpPr>
            <a:spLocks/>
          </p:cNvSpPr>
          <p:nvPr/>
        </p:nvSpPr>
        <p:spPr bwMode="auto">
          <a:xfrm>
            <a:off x="6067425" y="5719763"/>
            <a:ext cx="1065213" cy="315912"/>
          </a:xfrm>
          <a:custGeom>
            <a:avLst/>
            <a:gdLst>
              <a:gd name="T0" fmla="*/ 696 w 696"/>
              <a:gd name="T1" fmla="*/ 205 h 205"/>
              <a:gd name="T2" fmla="*/ 696 w 696"/>
              <a:gd name="T3" fmla="*/ 0 h 205"/>
              <a:gd name="T4" fmla="*/ 0 w 696"/>
              <a:gd name="T5" fmla="*/ 0 h 205"/>
              <a:gd name="T6" fmla="*/ 0 w 696"/>
              <a:gd name="T7" fmla="*/ 205 h 205"/>
              <a:gd name="T8" fmla="*/ 696 w 696"/>
              <a:gd name="T9" fmla="*/ 205 h 205"/>
              <a:gd name="T10" fmla="*/ 696 w 696"/>
              <a:gd name="T11" fmla="*/ 205 h 2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5">
                <a:moveTo>
                  <a:pt x="696" y="205"/>
                </a:moveTo>
                <a:lnTo>
                  <a:pt x="696" y="0"/>
                </a:lnTo>
                <a:lnTo>
                  <a:pt x="0" y="0"/>
                </a:lnTo>
                <a:lnTo>
                  <a:pt x="0" y="205"/>
                </a:lnTo>
                <a:lnTo>
                  <a:pt x="696" y="205"/>
                </a:lnTo>
              </a:path>
            </a:pathLst>
          </a:custGeom>
          <a:solidFill>
            <a:srgbClr val="FFCC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5" name="Freeform 49">
            <a:extLst>
              <a:ext uri="{FF2B5EF4-FFF2-40B4-BE49-F238E27FC236}">
                <a16:creationId xmlns:a16="http://schemas.microsoft.com/office/drawing/2014/main" id="{9DE05274-640F-23F6-82A7-C15CE9069963}"/>
              </a:ext>
            </a:extLst>
          </p:cNvPr>
          <p:cNvSpPr>
            <a:spLocks/>
          </p:cNvSpPr>
          <p:nvPr/>
        </p:nvSpPr>
        <p:spPr bwMode="auto">
          <a:xfrm>
            <a:off x="3819525" y="4227513"/>
            <a:ext cx="1139825" cy="317500"/>
          </a:xfrm>
          <a:custGeom>
            <a:avLst/>
            <a:gdLst>
              <a:gd name="T0" fmla="*/ 693 w 696"/>
              <a:gd name="T1" fmla="*/ 204 h 204"/>
              <a:gd name="T2" fmla="*/ 696 w 696"/>
              <a:gd name="T3" fmla="*/ 0 h 204"/>
              <a:gd name="T4" fmla="*/ 0 w 696"/>
              <a:gd name="T5" fmla="*/ 0 h 204"/>
              <a:gd name="T6" fmla="*/ 0 w 696"/>
              <a:gd name="T7" fmla="*/ 204 h 204"/>
              <a:gd name="T8" fmla="*/ 696 w 696"/>
              <a:gd name="T9" fmla="*/ 204 h 204"/>
              <a:gd name="T10" fmla="*/ 696 w 696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4">
                <a:moveTo>
                  <a:pt x="693" y="204"/>
                </a:moveTo>
                <a:lnTo>
                  <a:pt x="696" y="0"/>
                </a:lnTo>
                <a:lnTo>
                  <a:pt x="0" y="0"/>
                </a:lnTo>
                <a:lnTo>
                  <a:pt x="0" y="204"/>
                </a:lnTo>
                <a:lnTo>
                  <a:pt x="696" y="204"/>
                </a:lnTo>
              </a:path>
            </a:pathLst>
          </a:custGeom>
          <a:solidFill>
            <a:srgbClr val="CCFF66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6" name="Freeform 46">
            <a:extLst>
              <a:ext uri="{FF2B5EF4-FFF2-40B4-BE49-F238E27FC236}">
                <a16:creationId xmlns:a16="http://schemas.microsoft.com/office/drawing/2014/main" id="{298240FC-A8D5-E976-A280-39D4CCBB551C}"/>
              </a:ext>
            </a:extLst>
          </p:cNvPr>
          <p:cNvSpPr>
            <a:spLocks/>
          </p:cNvSpPr>
          <p:nvPr/>
        </p:nvSpPr>
        <p:spPr bwMode="auto">
          <a:xfrm>
            <a:off x="3849688" y="2522538"/>
            <a:ext cx="1065212" cy="315912"/>
          </a:xfrm>
          <a:custGeom>
            <a:avLst/>
            <a:gdLst>
              <a:gd name="T0" fmla="*/ 693 w 696"/>
              <a:gd name="T1" fmla="*/ 204 h 204"/>
              <a:gd name="T2" fmla="*/ 696 w 696"/>
              <a:gd name="T3" fmla="*/ 0 h 204"/>
              <a:gd name="T4" fmla="*/ 0 w 696"/>
              <a:gd name="T5" fmla="*/ 0 h 204"/>
              <a:gd name="T6" fmla="*/ 0 w 696"/>
              <a:gd name="T7" fmla="*/ 204 h 204"/>
              <a:gd name="T8" fmla="*/ 696 w 696"/>
              <a:gd name="T9" fmla="*/ 204 h 204"/>
              <a:gd name="T10" fmla="*/ 696 w 696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4">
                <a:moveTo>
                  <a:pt x="693" y="204"/>
                </a:moveTo>
                <a:lnTo>
                  <a:pt x="696" y="0"/>
                </a:lnTo>
                <a:lnTo>
                  <a:pt x="0" y="0"/>
                </a:lnTo>
                <a:lnTo>
                  <a:pt x="0" y="204"/>
                </a:lnTo>
                <a:lnTo>
                  <a:pt x="696" y="204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7" name="Freeform 47">
            <a:extLst>
              <a:ext uri="{FF2B5EF4-FFF2-40B4-BE49-F238E27FC236}">
                <a16:creationId xmlns:a16="http://schemas.microsoft.com/office/drawing/2014/main" id="{90EDDBA7-73AB-1EEE-A0BD-4A95DCE86FF2}"/>
              </a:ext>
            </a:extLst>
          </p:cNvPr>
          <p:cNvSpPr>
            <a:spLocks/>
          </p:cNvSpPr>
          <p:nvPr/>
        </p:nvSpPr>
        <p:spPr bwMode="auto">
          <a:xfrm>
            <a:off x="1676400" y="3411538"/>
            <a:ext cx="1060450" cy="315912"/>
          </a:xfrm>
          <a:custGeom>
            <a:avLst/>
            <a:gdLst>
              <a:gd name="T0" fmla="*/ 693 w 693"/>
              <a:gd name="T1" fmla="*/ 204 h 204"/>
              <a:gd name="T2" fmla="*/ 693 w 693"/>
              <a:gd name="T3" fmla="*/ 0 h 204"/>
              <a:gd name="T4" fmla="*/ 0 w 693"/>
              <a:gd name="T5" fmla="*/ 0 h 204"/>
              <a:gd name="T6" fmla="*/ 0 w 693"/>
              <a:gd name="T7" fmla="*/ 204 h 204"/>
              <a:gd name="T8" fmla="*/ 693 w 693"/>
              <a:gd name="T9" fmla="*/ 204 h 204"/>
              <a:gd name="T10" fmla="*/ 693 w 693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3" h="204">
                <a:moveTo>
                  <a:pt x="693" y="204"/>
                </a:moveTo>
                <a:lnTo>
                  <a:pt x="693" y="0"/>
                </a:lnTo>
                <a:lnTo>
                  <a:pt x="0" y="0"/>
                </a:lnTo>
                <a:lnTo>
                  <a:pt x="0" y="204"/>
                </a:lnTo>
                <a:lnTo>
                  <a:pt x="693" y="204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8" name="Freeform 48">
            <a:extLst>
              <a:ext uri="{FF2B5EF4-FFF2-40B4-BE49-F238E27FC236}">
                <a16:creationId xmlns:a16="http://schemas.microsoft.com/office/drawing/2014/main" id="{921A8D67-2AFD-3A1F-99CD-F470CF358C04}"/>
              </a:ext>
            </a:extLst>
          </p:cNvPr>
          <p:cNvSpPr>
            <a:spLocks/>
          </p:cNvSpPr>
          <p:nvPr/>
        </p:nvSpPr>
        <p:spPr bwMode="auto">
          <a:xfrm>
            <a:off x="6002338" y="3411538"/>
            <a:ext cx="1063625" cy="315912"/>
          </a:xfrm>
          <a:custGeom>
            <a:avLst/>
            <a:gdLst>
              <a:gd name="T0" fmla="*/ 693 w 696"/>
              <a:gd name="T1" fmla="*/ 204 h 204"/>
              <a:gd name="T2" fmla="*/ 696 w 696"/>
              <a:gd name="T3" fmla="*/ 0 h 204"/>
              <a:gd name="T4" fmla="*/ 0 w 696"/>
              <a:gd name="T5" fmla="*/ 0 h 204"/>
              <a:gd name="T6" fmla="*/ 0 w 696"/>
              <a:gd name="T7" fmla="*/ 204 h 204"/>
              <a:gd name="T8" fmla="*/ 696 w 696"/>
              <a:gd name="T9" fmla="*/ 204 h 204"/>
              <a:gd name="T10" fmla="*/ 696 w 696"/>
              <a:gd name="T11" fmla="*/ 204 h 2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96" h="204">
                <a:moveTo>
                  <a:pt x="693" y="204"/>
                </a:moveTo>
                <a:lnTo>
                  <a:pt x="696" y="0"/>
                </a:lnTo>
                <a:lnTo>
                  <a:pt x="0" y="0"/>
                </a:lnTo>
                <a:lnTo>
                  <a:pt x="0" y="204"/>
                </a:lnTo>
                <a:lnTo>
                  <a:pt x="696" y="204"/>
                </a:ln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2239" name="Rectangle 2">
            <a:extLst>
              <a:ext uri="{FF2B5EF4-FFF2-40B4-BE49-F238E27FC236}">
                <a16:creationId xmlns:a16="http://schemas.microsoft.com/office/drawing/2014/main" id="{9C2293AD-1166-FE07-F87D-AACA9D07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47700"/>
          </a:xfrm>
        </p:spPr>
        <p:txBody>
          <a:bodyPr/>
          <a:lstStyle/>
          <a:p>
            <a:r>
              <a:rPr lang="en-US" altLang="en-US"/>
              <a:t>State Transition Diagram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BAAC1BE2-3FAD-AFBC-1960-A9CC4AD7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113" y="1641475"/>
            <a:ext cx="635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CLOSED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B25228C3-CBAC-7A2B-8398-FEB137213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590800"/>
            <a:ext cx="5429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LISTEN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0087F293-558A-6C06-FB40-B0D70661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82975"/>
            <a:ext cx="827087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SYN_RCVD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8AB2ACA5-34F6-53E4-A311-A0A351D9F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3482975"/>
            <a:ext cx="803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SYN_SENT</a:t>
            </a:r>
            <a:endParaRPr lang="en-US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43ABF81-166D-57BF-3A71-E7395DAC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4294188"/>
            <a:ext cx="10747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ESTABLISHED</a:t>
            </a:r>
            <a:endParaRPr lang="en-US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4" name="Rectangle 10">
            <a:extLst>
              <a:ext uri="{FF2B5EF4-FFF2-40B4-BE49-F238E27FC236}">
                <a16:creationId xmlns:a16="http://schemas.microsoft.com/office/drawing/2014/main" id="{B8E8B08B-D0A4-803F-36C9-17F49297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045075"/>
            <a:ext cx="10001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CLOSE_WAIT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5" name="Rectangle 11">
            <a:extLst>
              <a:ext uri="{FF2B5EF4-FFF2-40B4-BE49-F238E27FC236}">
                <a16:creationId xmlns:a16="http://schemas.microsoft.com/office/drawing/2014/main" id="{61D71951-9D28-7C0C-022B-15AE3D9E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5791200"/>
            <a:ext cx="81121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LAST_ACK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6" name="Rectangle 12">
            <a:extLst>
              <a:ext uri="{FF2B5EF4-FFF2-40B4-BE49-F238E27FC236}">
                <a16:creationId xmlns:a16="http://schemas.microsoft.com/office/drawing/2014/main" id="{107E5AED-C7C3-E2DA-8068-EE83A426E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5791200"/>
            <a:ext cx="6953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CLOSING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7" name="Rectangle 13">
            <a:extLst>
              <a:ext uri="{FF2B5EF4-FFF2-40B4-BE49-F238E27FC236}">
                <a16:creationId xmlns:a16="http://schemas.microsoft.com/office/drawing/2014/main" id="{E266E9D9-50A0-1187-80DD-7049BF29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6632575"/>
            <a:ext cx="8397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TIME_WAIT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8" name="Rectangle 14">
            <a:extLst>
              <a:ext uri="{FF2B5EF4-FFF2-40B4-BE49-F238E27FC236}">
                <a16:creationId xmlns:a16="http://schemas.microsoft.com/office/drawing/2014/main" id="{BB823CCF-6F54-3BA2-1A06-086544D7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5778500"/>
            <a:ext cx="889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FIN_WAIT_2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8559" name="Rectangle 15">
            <a:extLst>
              <a:ext uri="{FF2B5EF4-FFF2-40B4-BE49-F238E27FC236}">
                <a16:creationId xmlns:a16="http://schemas.microsoft.com/office/drawing/2014/main" id="{7EC1C8F6-013C-5CA5-0879-209F8B91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037138"/>
            <a:ext cx="8890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FIN_WAIT_1</a:t>
            </a:r>
            <a:endParaRPr lang="en-US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51" name="Rectangle 16">
            <a:extLst>
              <a:ext uri="{FF2B5EF4-FFF2-40B4-BE49-F238E27FC236}">
                <a16:creationId xmlns:a16="http://schemas.microsoft.com/office/drawing/2014/main" id="{85171896-BBEE-FFB4-BC6B-A447ADFEB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255838"/>
            <a:ext cx="9112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Passive open</a:t>
            </a:r>
            <a:endParaRPr lang="en-US" altLang="en-US"/>
          </a:p>
        </p:txBody>
      </p:sp>
      <p:sp>
        <p:nvSpPr>
          <p:cNvPr id="52252" name="Rectangle 17">
            <a:extLst>
              <a:ext uri="{FF2B5EF4-FFF2-40B4-BE49-F238E27FC236}">
                <a16:creationId xmlns:a16="http://schemas.microsoft.com/office/drawing/2014/main" id="{A05A9382-5B1B-D16F-6C42-2B59E914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255838"/>
            <a:ext cx="38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endParaRPr lang="en-US" altLang="en-US"/>
          </a:p>
        </p:txBody>
      </p:sp>
      <p:sp>
        <p:nvSpPr>
          <p:cNvPr id="52253" name="Line 18">
            <a:extLst>
              <a:ext uri="{FF2B5EF4-FFF2-40B4-BE49-F238E27FC236}">
                <a16:creationId xmlns:a16="http://schemas.microsoft.com/office/drawing/2014/main" id="{A6403AFF-C9D0-5120-74E9-26EEB2EDF4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0825" y="3581400"/>
            <a:ext cx="3206750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20">
            <a:extLst>
              <a:ext uri="{FF2B5EF4-FFF2-40B4-BE49-F238E27FC236}">
                <a16:creationId xmlns:a16="http://schemas.microsoft.com/office/drawing/2014/main" id="{E0BDE9C8-3F9E-D194-095D-B69640D66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3727450"/>
            <a:ext cx="1587" cy="1241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22">
            <a:extLst>
              <a:ext uri="{FF2B5EF4-FFF2-40B4-BE49-F238E27FC236}">
                <a16:creationId xmlns:a16="http://schemas.microsoft.com/office/drawing/2014/main" id="{78561E2A-CD46-85F9-B042-AD14EC22F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7475" y="5276850"/>
            <a:ext cx="1279525" cy="128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Rectangle 24">
            <a:extLst>
              <a:ext uri="{FF2B5EF4-FFF2-40B4-BE49-F238E27FC236}">
                <a16:creationId xmlns:a16="http://schemas.microsoft.com/office/drawing/2014/main" id="{8460881A-86FF-3B17-2945-D1BD65FE5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050" y="3189288"/>
            <a:ext cx="3968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Send/</a:t>
            </a:r>
            <a:endParaRPr lang="en-US" altLang="en-US"/>
          </a:p>
        </p:txBody>
      </p:sp>
      <p:sp>
        <p:nvSpPr>
          <p:cNvPr id="52257" name="Rectangle 25">
            <a:extLst>
              <a:ext uri="{FF2B5EF4-FFF2-40B4-BE49-F238E27FC236}">
                <a16:creationId xmlns:a16="http://schemas.microsoft.com/office/drawing/2014/main" id="{F4EF856D-BF34-0AA1-B871-D1E9A587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3189288"/>
            <a:ext cx="312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SYN</a:t>
            </a:r>
            <a:endParaRPr lang="en-US" altLang="en-US"/>
          </a:p>
        </p:txBody>
      </p:sp>
      <p:sp>
        <p:nvSpPr>
          <p:cNvPr id="52258" name="Rectangle 26">
            <a:extLst>
              <a:ext uri="{FF2B5EF4-FFF2-40B4-BE49-F238E27FC236}">
                <a16:creationId xmlns:a16="http://schemas.microsoft.com/office/drawing/2014/main" id="{3C7A1C5F-6869-9EF8-32F2-92CBC7EAF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376613"/>
            <a:ext cx="1155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SYN/SYN + ACK</a:t>
            </a:r>
            <a:endParaRPr lang="en-US" altLang="en-US"/>
          </a:p>
        </p:txBody>
      </p:sp>
      <p:sp>
        <p:nvSpPr>
          <p:cNvPr id="52259" name="Rectangle 27">
            <a:extLst>
              <a:ext uri="{FF2B5EF4-FFF2-40B4-BE49-F238E27FC236}">
                <a16:creationId xmlns:a16="http://schemas.microsoft.com/office/drawing/2014/main" id="{EC493769-FDC6-53CD-1E2C-7EDEFACB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740150"/>
            <a:ext cx="11557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SYN + ACK/ACK</a:t>
            </a:r>
            <a:endParaRPr lang="en-US" altLang="en-US"/>
          </a:p>
        </p:txBody>
      </p:sp>
      <p:sp>
        <p:nvSpPr>
          <p:cNvPr id="52260" name="Rectangle 28">
            <a:extLst>
              <a:ext uri="{FF2B5EF4-FFF2-40B4-BE49-F238E27FC236}">
                <a16:creationId xmlns:a16="http://schemas.microsoft.com/office/drawing/2014/main" id="{4E4C108F-7180-2228-3C47-37AE892A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189288"/>
            <a:ext cx="11557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SYN/SYN + ACK</a:t>
            </a:r>
            <a:endParaRPr lang="en-US" altLang="en-US"/>
          </a:p>
        </p:txBody>
      </p:sp>
      <p:sp>
        <p:nvSpPr>
          <p:cNvPr id="52261" name="Rectangle 29">
            <a:extLst>
              <a:ext uri="{FF2B5EF4-FFF2-40B4-BE49-F238E27FC236}">
                <a16:creationId xmlns:a16="http://schemas.microsoft.com/office/drawing/2014/main" id="{1E1B28A0-B161-7ADA-16C8-11D34893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3740150"/>
            <a:ext cx="3127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  <a:endParaRPr lang="en-US" altLang="en-US"/>
          </a:p>
        </p:txBody>
      </p:sp>
      <p:sp>
        <p:nvSpPr>
          <p:cNvPr id="52262" name="Rectangle 30">
            <a:extLst>
              <a:ext uri="{FF2B5EF4-FFF2-40B4-BE49-F238E27FC236}">
                <a16:creationId xmlns:a16="http://schemas.microsoft.com/office/drawing/2014/main" id="{ED601262-8024-8D6F-57DC-DE3AC126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294188"/>
            <a:ext cx="38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endParaRPr lang="en-US" altLang="en-US"/>
          </a:p>
        </p:txBody>
      </p:sp>
      <p:sp>
        <p:nvSpPr>
          <p:cNvPr id="52263" name="Rectangle 31">
            <a:extLst>
              <a:ext uri="{FF2B5EF4-FFF2-40B4-BE49-F238E27FC236}">
                <a16:creationId xmlns:a16="http://schemas.microsoft.com/office/drawing/2014/main" id="{A740002E-ED1A-A514-CBB8-8A897C29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4294188"/>
            <a:ext cx="2889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/FIN</a:t>
            </a:r>
            <a:endParaRPr lang="en-US" altLang="en-US"/>
          </a:p>
        </p:txBody>
      </p:sp>
      <p:sp>
        <p:nvSpPr>
          <p:cNvPr id="52264" name="Rectangle 32">
            <a:extLst>
              <a:ext uri="{FF2B5EF4-FFF2-40B4-BE49-F238E27FC236}">
                <a16:creationId xmlns:a16="http://schemas.microsoft.com/office/drawing/2014/main" id="{ADBBD4AE-DFA7-665D-EE0B-36AA5965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4824413"/>
            <a:ext cx="6016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FIN/ACK</a:t>
            </a:r>
            <a:endParaRPr lang="en-US" altLang="en-US"/>
          </a:p>
        </p:txBody>
      </p:sp>
      <p:sp>
        <p:nvSpPr>
          <p:cNvPr id="52265" name="Rectangle 33">
            <a:extLst>
              <a:ext uri="{FF2B5EF4-FFF2-40B4-BE49-F238E27FC236}">
                <a16:creationId xmlns:a16="http://schemas.microsoft.com/office/drawing/2014/main" id="{6A0A59A0-7D5B-7F9A-F1B6-8E470638A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063" y="4824413"/>
            <a:ext cx="38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endParaRPr lang="en-US" altLang="en-US"/>
          </a:p>
        </p:txBody>
      </p:sp>
      <p:sp>
        <p:nvSpPr>
          <p:cNvPr id="52266" name="Rectangle 34">
            <a:extLst>
              <a:ext uri="{FF2B5EF4-FFF2-40B4-BE49-F238E27FC236}">
                <a16:creationId xmlns:a16="http://schemas.microsoft.com/office/drawing/2014/main" id="{91FD5AED-BD35-FD9E-5F38-40559A00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4824413"/>
            <a:ext cx="2889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/FIN</a:t>
            </a:r>
            <a:endParaRPr lang="en-US" altLang="en-US"/>
          </a:p>
        </p:txBody>
      </p:sp>
      <p:sp>
        <p:nvSpPr>
          <p:cNvPr id="52267" name="Rectangle 35">
            <a:extLst>
              <a:ext uri="{FF2B5EF4-FFF2-40B4-BE49-F238E27FC236}">
                <a16:creationId xmlns:a16="http://schemas.microsoft.com/office/drawing/2014/main" id="{F67FDF47-A93F-78A0-A99D-0F250FD26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5245100"/>
            <a:ext cx="601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FIN/ACK</a:t>
            </a:r>
            <a:endParaRPr lang="en-US" altLang="en-US"/>
          </a:p>
        </p:txBody>
      </p:sp>
      <p:sp>
        <p:nvSpPr>
          <p:cNvPr id="52268" name="Rectangle 36">
            <a:extLst>
              <a:ext uri="{FF2B5EF4-FFF2-40B4-BE49-F238E27FC236}">
                <a16:creationId xmlns:a16="http://schemas.microsoft.com/office/drawing/2014/main" id="{7A34A75F-407C-142C-5600-F4032A3B6243}"/>
              </a:ext>
            </a:extLst>
          </p:cNvPr>
          <p:cNvSpPr>
            <a:spLocks noChangeArrowheads="1"/>
          </p:cNvSpPr>
          <p:nvPr/>
        </p:nvSpPr>
        <p:spPr bwMode="auto">
          <a:xfrm rot="2640000">
            <a:off x="2749550" y="5670550"/>
            <a:ext cx="108902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ACK + FIN/ACK</a:t>
            </a:r>
            <a:endParaRPr lang="en-US" altLang="en-US"/>
          </a:p>
        </p:txBody>
      </p:sp>
      <p:sp>
        <p:nvSpPr>
          <p:cNvPr id="52269" name="Rectangle 37">
            <a:extLst>
              <a:ext uri="{FF2B5EF4-FFF2-40B4-BE49-F238E27FC236}">
                <a16:creationId xmlns:a16="http://schemas.microsoft.com/office/drawing/2014/main" id="{96C68C76-CD58-CE47-6B58-E9BB3FBB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6354763"/>
            <a:ext cx="10969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Timeout after two segment lifetimes</a:t>
            </a:r>
          </a:p>
        </p:txBody>
      </p:sp>
      <p:sp>
        <p:nvSpPr>
          <p:cNvPr id="52270" name="Rectangle 39">
            <a:extLst>
              <a:ext uri="{FF2B5EF4-FFF2-40B4-BE49-F238E27FC236}">
                <a16:creationId xmlns:a16="http://schemas.microsoft.com/office/drawing/2014/main" id="{19AE5E7C-5C97-081C-7B07-0D9C0056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6467475"/>
            <a:ext cx="6016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FIN/ACK</a:t>
            </a:r>
            <a:endParaRPr lang="en-US" altLang="en-US"/>
          </a:p>
        </p:txBody>
      </p:sp>
      <p:sp>
        <p:nvSpPr>
          <p:cNvPr id="52271" name="Rectangle 40">
            <a:extLst>
              <a:ext uri="{FF2B5EF4-FFF2-40B4-BE49-F238E27FC236}">
                <a16:creationId xmlns:a16="http://schemas.microsoft.com/office/drawing/2014/main" id="{7D1D570E-2C7B-75D9-35A1-91556D9A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050" y="6202363"/>
            <a:ext cx="312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  <a:endParaRPr lang="en-US" altLang="en-US"/>
          </a:p>
        </p:txBody>
      </p:sp>
      <p:sp>
        <p:nvSpPr>
          <p:cNvPr id="52272" name="Rectangle 41">
            <a:extLst>
              <a:ext uri="{FF2B5EF4-FFF2-40B4-BE49-F238E27FC236}">
                <a16:creationId xmlns:a16="http://schemas.microsoft.com/office/drawing/2014/main" id="{B780B625-3DAA-F8F2-A8B2-32A9B9EF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5395913"/>
            <a:ext cx="3127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  <a:endParaRPr lang="en-US" altLang="en-US"/>
          </a:p>
        </p:txBody>
      </p:sp>
      <p:sp>
        <p:nvSpPr>
          <p:cNvPr id="52273" name="Rectangle 42">
            <a:extLst>
              <a:ext uri="{FF2B5EF4-FFF2-40B4-BE49-F238E27FC236}">
                <a16:creationId xmlns:a16="http://schemas.microsoft.com/office/drawing/2014/main" id="{AC0166EB-0AA8-E32E-A59A-65B77758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900" y="6229350"/>
            <a:ext cx="3127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ACK</a:t>
            </a:r>
            <a:endParaRPr lang="en-US" altLang="en-US"/>
          </a:p>
        </p:txBody>
      </p:sp>
      <p:sp>
        <p:nvSpPr>
          <p:cNvPr id="52274" name="Rectangle 43">
            <a:extLst>
              <a:ext uri="{FF2B5EF4-FFF2-40B4-BE49-F238E27FC236}">
                <a16:creationId xmlns:a16="http://schemas.microsoft.com/office/drawing/2014/main" id="{82D96A66-A175-9AB6-65AC-4DFA43981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395913"/>
            <a:ext cx="38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endParaRPr lang="en-US" altLang="en-US"/>
          </a:p>
        </p:txBody>
      </p:sp>
      <p:sp>
        <p:nvSpPr>
          <p:cNvPr id="52275" name="Rectangle 44">
            <a:extLst>
              <a:ext uri="{FF2B5EF4-FFF2-40B4-BE49-F238E27FC236}">
                <a16:creationId xmlns:a16="http://schemas.microsoft.com/office/drawing/2014/main" id="{B092229A-B1A8-A874-12CF-90A47865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75" y="5395913"/>
            <a:ext cx="2889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/FIN</a:t>
            </a:r>
            <a:endParaRPr lang="en-US" altLang="en-US"/>
          </a:p>
        </p:txBody>
      </p:sp>
      <p:sp>
        <p:nvSpPr>
          <p:cNvPr id="52276" name="Line 51">
            <a:extLst>
              <a:ext uri="{FF2B5EF4-FFF2-40B4-BE49-F238E27FC236}">
                <a16:creationId xmlns:a16="http://schemas.microsoft.com/office/drawing/2014/main" id="{7A338206-E917-F0F8-766A-584F0AF98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575" y="1893888"/>
            <a:ext cx="158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7" name="Line 53">
            <a:extLst>
              <a:ext uri="{FF2B5EF4-FFF2-40B4-BE49-F238E27FC236}">
                <a16:creationId xmlns:a16="http://schemas.microsoft.com/office/drawing/2014/main" id="{9BBC49B3-1017-492D-8F2B-B8C0A2A6A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8188" y="1919288"/>
            <a:ext cx="1587" cy="582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Rectangle 55">
            <a:extLst>
              <a:ext uri="{FF2B5EF4-FFF2-40B4-BE49-F238E27FC236}">
                <a16:creationId xmlns:a16="http://schemas.microsoft.com/office/drawing/2014/main" id="{08F9C113-9A8C-4CF5-F181-5ED75449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2560638"/>
            <a:ext cx="387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Close</a:t>
            </a:r>
            <a:endParaRPr lang="en-US" altLang="en-US"/>
          </a:p>
        </p:txBody>
      </p:sp>
      <p:sp>
        <p:nvSpPr>
          <p:cNvPr id="52279" name="Freeform 56">
            <a:extLst>
              <a:ext uri="{FF2B5EF4-FFF2-40B4-BE49-F238E27FC236}">
                <a16:creationId xmlns:a16="http://schemas.microsoft.com/office/drawing/2014/main" id="{079FF159-9848-7E1F-5308-627C822F8B3D}"/>
              </a:ext>
            </a:extLst>
          </p:cNvPr>
          <p:cNvSpPr>
            <a:spLocks/>
          </p:cNvSpPr>
          <p:nvPr/>
        </p:nvSpPr>
        <p:spPr bwMode="auto">
          <a:xfrm>
            <a:off x="2755900" y="2838450"/>
            <a:ext cx="1458913" cy="661988"/>
          </a:xfrm>
          <a:custGeom>
            <a:avLst/>
            <a:gdLst>
              <a:gd name="T0" fmla="*/ 2147483646 w 915"/>
              <a:gd name="T1" fmla="*/ 0 h 429"/>
              <a:gd name="T2" fmla="*/ 2147483646 w 915"/>
              <a:gd name="T3" fmla="*/ 2147483646 h 429"/>
              <a:gd name="T4" fmla="*/ 2147483646 w 915"/>
              <a:gd name="T5" fmla="*/ 2147483646 h 429"/>
              <a:gd name="T6" fmla="*/ 2147483646 w 915"/>
              <a:gd name="T7" fmla="*/ 2147483646 h 429"/>
              <a:gd name="T8" fmla="*/ 2147483646 w 915"/>
              <a:gd name="T9" fmla="*/ 2147483646 h 429"/>
              <a:gd name="T10" fmla="*/ 2147483646 w 915"/>
              <a:gd name="T11" fmla="*/ 2147483646 h 429"/>
              <a:gd name="T12" fmla="*/ 2147483646 w 915"/>
              <a:gd name="T13" fmla="*/ 2147483646 h 429"/>
              <a:gd name="T14" fmla="*/ 2147483646 w 915"/>
              <a:gd name="T15" fmla="*/ 2147483646 h 429"/>
              <a:gd name="T16" fmla="*/ 2147483646 w 915"/>
              <a:gd name="T17" fmla="*/ 2147483646 h 429"/>
              <a:gd name="T18" fmla="*/ 2147483646 w 915"/>
              <a:gd name="T19" fmla="*/ 2147483646 h 429"/>
              <a:gd name="T20" fmla="*/ 2147483646 w 915"/>
              <a:gd name="T21" fmla="*/ 2147483646 h 429"/>
              <a:gd name="T22" fmla="*/ 2147483646 w 915"/>
              <a:gd name="T23" fmla="*/ 2147483646 h 429"/>
              <a:gd name="T24" fmla="*/ 2147483646 w 915"/>
              <a:gd name="T25" fmla="*/ 2147483646 h 429"/>
              <a:gd name="T26" fmla="*/ 2147483646 w 915"/>
              <a:gd name="T27" fmla="*/ 2147483646 h 429"/>
              <a:gd name="T28" fmla="*/ 2147483646 w 915"/>
              <a:gd name="T29" fmla="*/ 2147483646 h 429"/>
              <a:gd name="T30" fmla="*/ 2147483646 w 915"/>
              <a:gd name="T31" fmla="*/ 2147483646 h 429"/>
              <a:gd name="T32" fmla="*/ 2147483646 w 915"/>
              <a:gd name="T33" fmla="*/ 2147483646 h 429"/>
              <a:gd name="T34" fmla="*/ 2147483646 w 915"/>
              <a:gd name="T35" fmla="*/ 2147483646 h 429"/>
              <a:gd name="T36" fmla="*/ 2147483646 w 915"/>
              <a:gd name="T37" fmla="*/ 2147483646 h 429"/>
              <a:gd name="T38" fmla="*/ 2147483646 w 915"/>
              <a:gd name="T39" fmla="*/ 2147483646 h 429"/>
              <a:gd name="T40" fmla="*/ 2147483646 w 915"/>
              <a:gd name="T41" fmla="*/ 2147483646 h 429"/>
              <a:gd name="T42" fmla="*/ 2147483646 w 915"/>
              <a:gd name="T43" fmla="*/ 2147483646 h 429"/>
              <a:gd name="T44" fmla="*/ 2147483646 w 915"/>
              <a:gd name="T45" fmla="*/ 2147483646 h 429"/>
              <a:gd name="T46" fmla="*/ 2147483646 w 915"/>
              <a:gd name="T47" fmla="*/ 2147483646 h 429"/>
              <a:gd name="T48" fmla="*/ 2147483646 w 915"/>
              <a:gd name="T49" fmla="*/ 2147483646 h 429"/>
              <a:gd name="T50" fmla="*/ 2147483646 w 915"/>
              <a:gd name="T51" fmla="*/ 2147483646 h 429"/>
              <a:gd name="T52" fmla="*/ 2147483646 w 915"/>
              <a:gd name="T53" fmla="*/ 2147483646 h 429"/>
              <a:gd name="T54" fmla="*/ 2147483646 w 915"/>
              <a:gd name="T55" fmla="*/ 2147483646 h 429"/>
              <a:gd name="T56" fmla="*/ 2147483646 w 915"/>
              <a:gd name="T57" fmla="*/ 2147483646 h 429"/>
              <a:gd name="T58" fmla="*/ 2147483646 w 915"/>
              <a:gd name="T59" fmla="*/ 2147483646 h 429"/>
              <a:gd name="T60" fmla="*/ 2147483646 w 915"/>
              <a:gd name="T61" fmla="*/ 2147483646 h 429"/>
              <a:gd name="T62" fmla="*/ 2147483646 w 915"/>
              <a:gd name="T63" fmla="*/ 2147483646 h 429"/>
              <a:gd name="T64" fmla="*/ 2147483646 w 915"/>
              <a:gd name="T65" fmla="*/ 2147483646 h 429"/>
              <a:gd name="T66" fmla="*/ 2147483646 w 915"/>
              <a:gd name="T67" fmla="*/ 2147483646 h 429"/>
              <a:gd name="T68" fmla="*/ 2147483646 w 915"/>
              <a:gd name="T69" fmla="*/ 2147483646 h 429"/>
              <a:gd name="T70" fmla="*/ 2147483646 w 915"/>
              <a:gd name="T71" fmla="*/ 2147483646 h 429"/>
              <a:gd name="T72" fmla="*/ 2147483646 w 915"/>
              <a:gd name="T73" fmla="*/ 2147483646 h 429"/>
              <a:gd name="T74" fmla="*/ 2147483646 w 915"/>
              <a:gd name="T75" fmla="*/ 2147483646 h 429"/>
              <a:gd name="T76" fmla="*/ 2147483646 w 915"/>
              <a:gd name="T77" fmla="*/ 2147483646 h 429"/>
              <a:gd name="T78" fmla="*/ 2147483646 w 915"/>
              <a:gd name="T79" fmla="*/ 2147483646 h 429"/>
              <a:gd name="T80" fmla="*/ 0 w 915"/>
              <a:gd name="T81" fmla="*/ 2147483646 h 4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15"/>
              <a:gd name="T124" fmla="*/ 0 h 429"/>
              <a:gd name="T125" fmla="*/ 915 w 915"/>
              <a:gd name="T126" fmla="*/ 429 h 42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15" h="429">
                <a:moveTo>
                  <a:pt x="915" y="0"/>
                </a:moveTo>
                <a:lnTo>
                  <a:pt x="915" y="6"/>
                </a:lnTo>
                <a:lnTo>
                  <a:pt x="915" y="15"/>
                </a:lnTo>
                <a:lnTo>
                  <a:pt x="915" y="26"/>
                </a:lnTo>
                <a:lnTo>
                  <a:pt x="912" y="44"/>
                </a:lnTo>
                <a:lnTo>
                  <a:pt x="909" y="67"/>
                </a:lnTo>
                <a:lnTo>
                  <a:pt x="906" y="90"/>
                </a:lnTo>
                <a:lnTo>
                  <a:pt x="900" y="116"/>
                </a:lnTo>
                <a:lnTo>
                  <a:pt x="892" y="141"/>
                </a:lnTo>
                <a:lnTo>
                  <a:pt x="877" y="167"/>
                </a:lnTo>
                <a:lnTo>
                  <a:pt x="863" y="193"/>
                </a:lnTo>
                <a:lnTo>
                  <a:pt x="826" y="239"/>
                </a:lnTo>
                <a:lnTo>
                  <a:pt x="780" y="282"/>
                </a:lnTo>
                <a:lnTo>
                  <a:pt x="725" y="317"/>
                </a:lnTo>
                <a:lnTo>
                  <a:pt x="667" y="346"/>
                </a:lnTo>
                <a:lnTo>
                  <a:pt x="607" y="369"/>
                </a:lnTo>
                <a:lnTo>
                  <a:pt x="544" y="389"/>
                </a:lnTo>
                <a:lnTo>
                  <a:pt x="483" y="403"/>
                </a:lnTo>
                <a:lnTo>
                  <a:pt x="426" y="415"/>
                </a:lnTo>
                <a:lnTo>
                  <a:pt x="374" y="423"/>
                </a:lnTo>
                <a:lnTo>
                  <a:pt x="328" y="426"/>
                </a:lnTo>
                <a:lnTo>
                  <a:pt x="316" y="426"/>
                </a:lnTo>
                <a:lnTo>
                  <a:pt x="305" y="426"/>
                </a:lnTo>
                <a:lnTo>
                  <a:pt x="296" y="429"/>
                </a:lnTo>
                <a:lnTo>
                  <a:pt x="285" y="429"/>
                </a:lnTo>
                <a:lnTo>
                  <a:pt x="276" y="429"/>
                </a:lnTo>
                <a:lnTo>
                  <a:pt x="265" y="429"/>
                </a:lnTo>
                <a:lnTo>
                  <a:pt x="256" y="429"/>
                </a:lnTo>
                <a:lnTo>
                  <a:pt x="247" y="429"/>
                </a:lnTo>
                <a:lnTo>
                  <a:pt x="242" y="429"/>
                </a:lnTo>
                <a:lnTo>
                  <a:pt x="236" y="429"/>
                </a:lnTo>
                <a:lnTo>
                  <a:pt x="221" y="429"/>
                </a:lnTo>
                <a:lnTo>
                  <a:pt x="198" y="429"/>
                </a:lnTo>
                <a:lnTo>
                  <a:pt x="170" y="429"/>
                </a:lnTo>
                <a:lnTo>
                  <a:pt x="138" y="429"/>
                </a:lnTo>
                <a:lnTo>
                  <a:pt x="106" y="429"/>
                </a:lnTo>
                <a:lnTo>
                  <a:pt x="75" y="429"/>
                </a:lnTo>
                <a:lnTo>
                  <a:pt x="46" y="429"/>
                </a:lnTo>
                <a:lnTo>
                  <a:pt x="23" y="429"/>
                </a:lnTo>
                <a:lnTo>
                  <a:pt x="6" y="429"/>
                </a:lnTo>
                <a:lnTo>
                  <a:pt x="0" y="42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0" name="Freeform 58">
            <a:extLst>
              <a:ext uri="{FF2B5EF4-FFF2-40B4-BE49-F238E27FC236}">
                <a16:creationId xmlns:a16="http://schemas.microsoft.com/office/drawing/2014/main" id="{AE2B6BB6-59A0-F3FC-D55C-F5D2B103E1EB}"/>
              </a:ext>
            </a:extLst>
          </p:cNvPr>
          <p:cNvSpPr>
            <a:spLocks/>
          </p:cNvSpPr>
          <p:nvPr/>
        </p:nvSpPr>
        <p:spPr bwMode="auto">
          <a:xfrm>
            <a:off x="4527550" y="2838450"/>
            <a:ext cx="1473200" cy="661988"/>
          </a:xfrm>
          <a:custGeom>
            <a:avLst/>
            <a:gdLst>
              <a:gd name="T0" fmla="*/ 0 w 915"/>
              <a:gd name="T1" fmla="*/ 0 h 429"/>
              <a:gd name="T2" fmla="*/ 2147483646 w 915"/>
              <a:gd name="T3" fmla="*/ 2147483646 h 429"/>
              <a:gd name="T4" fmla="*/ 2147483646 w 915"/>
              <a:gd name="T5" fmla="*/ 2147483646 h 429"/>
              <a:gd name="T6" fmla="*/ 2147483646 w 915"/>
              <a:gd name="T7" fmla="*/ 2147483646 h 429"/>
              <a:gd name="T8" fmla="*/ 2147483646 w 915"/>
              <a:gd name="T9" fmla="*/ 2147483646 h 429"/>
              <a:gd name="T10" fmla="*/ 2147483646 w 915"/>
              <a:gd name="T11" fmla="*/ 2147483646 h 429"/>
              <a:gd name="T12" fmla="*/ 2147483646 w 915"/>
              <a:gd name="T13" fmla="*/ 2147483646 h 429"/>
              <a:gd name="T14" fmla="*/ 2147483646 w 915"/>
              <a:gd name="T15" fmla="*/ 2147483646 h 429"/>
              <a:gd name="T16" fmla="*/ 2147483646 w 915"/>
              <a:gd name="T17" fmla="*/ 2147483646 h 429"/>
              <a:gd name="T18" fmla="*/ 2147483646 w 915"/>
              <a:gd name="T19" fmla="*/ 2147483646 h 429"/>
              <a:gd name="T20" fmla="*/ 2147483646 w 915"/>
              <a:gd name="T21" fmla="*/ 2147483646 h 429"/>
              <a:gd name="T22" fmla="*/ 2147483646 w 915"/>
              <a:gd name="T23" fmla="*/ 2147483646 h 429"/>
              <a:gd name="T24" fmla="*/ 2147483646 w 915"/>
              <a:gd name="T25" fmla="*/ 2147483646 h 429"/>
              <a:gd name="T26" fmla="*/ 2147483646 w 915"/>
              <a:gd name="T27" fmla="*/ 2147483646 h 429"/>
              <a:gd name="T28" fmla="*/ 2147483646 w 915"/>
              <a:gd name="T29" fmla="*/ 2147483646 h 429"/>
              <a:gd name="T30" fmla="*/ 2147483646 w 915"/>
              <a:gd name="T31" fmla="*/ 2147483646 h 429"/>
              <a:gd name="T32" fmla="*/ 2147483646 w 915"/>
              <a:gd name="T33" fmla="*/ 2147483646 h 429"/>
              <a:gd name="T34" fmla="*/ 2147483646 w 915"/>
              <a:gd name="T35" fmla="*/ 2147483646 h 429"/>
              <a:gd name="T36" fmla="*/ 2147483646 w 915"/>
              <a:gd name="T37" fmla="*/ 2147483646 h 429"/>
              <a:gd name="T38" fmla="*/ 2147483646 w 915"/>
              <a:gd name="T39" fmla="*/ 2147483646 h 429"/>
              <a:gd name="T40" fmla="*/ 2147483646 w 915"/>
              <a:gd name="T41" fmla="*/ 2147483646 h 429"/>
              <a:gd name="T42" fmla="*/ 2147483646 w 915"/>
              <a:gd name="T43" fmla="*/ 2147483646 h 429"/>
              <a:gd name="T44" fmla="*/ 2147483646 w 915"/>
              <a:gd name="T45" fmla="*/ 2147483646 h 429"/>
              <a:gd name="T46" fmla="*/ 2147483646 w 915"/>
              <a:gd name="T47" fmla="*/ 2147483646 h 429"/>
              <a:gd name="T48" fmla="*/ 2147483646 w 915"/>
              <a:gd name="T49" fmla="*/ 2147483646 h 429"/>
              <a:gd name="T50" fmla="*/ 2147483646 w 915"/>
              <a:gd name="T51" fmla="*/ 2147483646 h 429"/>
              <a:gd name="T52" fmla="*/ 2147483646 w 915"/>
              <a:gd name="T53" fmla="*/ 2147483646 h 429"/>
              <a:gd name="T54" fmla="*/ 2147483646 w 915"/>
              <a:gd name="T55" fmla="*/ 2147483646 h 429"/>
              <a:gd name="T56" fmla="*/ 2147483646 w 915"/>
              <a:gd name="T57" fmla="*/ 2147483646 h 429"/>
              <a:gd name="T58" fmla="*/ 2147483646 w 915"/>
              <a:gd name="T59" fmla="*/ 2147483646 h 429"/>
              <a:gd name="T60" fmla="*/ 2147483646 w 915"/>
              <a:gd name="T61" fmla="*/ 2147483646 h 429"/>
              <a:gd name="T62" fmla="*/ 2147483646 w 915"/>
              <a:gd name="T63" fmla="*/ 2147483646 h 429"/>
              <a:gd name="T64" fmla="*/ 2147483646 w 915"/>
              <a:gd name="T65" fmla="*/ 2147483646 h 429"/>
              <a:gd name="T66" fmla="*/ 2147483646 w 915"/>
              <a:gd name="T67" fmla="*/ 2147483646 h 429"/>
              <a:gd name="T68" fmla="*/ 2147483646 w 915"/>
              <a:gd name="T69" fmla="*/ 2147483646 h 429"/>
              <a:gd name="T70" fmla="*/ 2147483646 w 915"/>
              <a:gd name="T71" fmla="*/ 2147483646 h 429"/>
              <a:gd name="T72" fmla="*/ 2147483646 w 915"/>
              <a:gd name="T73" fmla="*/ 2147483646 h 429"/>
              <a:gd name="T74" fmla="*/ 2147483646 w 915"/>
              <a:gd name="T75" fmla="*/ 2147483646 h 429"/>
              <a:gd name="T76" fmla="*/ 2147483646 w 915"/>
              <a:gd name="T77" fmla="*/ 2147483646 h 429"/>
              <a:gd name="T78" fmla="*/ 2147483646 w 915"/>
              <a:gd name="T79" fmla="*/ 2147483646 h 429"/>
              <a:gd name="T80" fmla="*/ 2147483646 w 915"/>
              <a:gd name="T81" fmla="*/ 2147483646 h 4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915"/>
              <a:gd name="T124" fmla="*/ 0 h 429"/>
              <a:gd name="T125" fmla="*/ 915 w 915"/>
              <a:gd name="T126" fmla="*/ 429 h 42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915" h="429">
                <a:moveTo>
                  <a:pt x="0" y="0"/>
                </a:moveTo>
                <a:lnTo>
                  <a:pt x="3" y="6"/>
                </a:lnTo>
                <a:lnTo>
                  <a:pt x="3" y="15"/>
                </a:lnTo>
                <a:lnTo>
                  <a:pt x="3" y="26"/>
                </a:lnTo>
                <a:lnTo>
                  <a:pt x="3" y="44"/>
                </a:lnTo>
                <a:lnTo>
                  <a:pt x="6" y="67"/>
                </a:lnTo>
                <a:lnTo>
                  <a:pt x="12" y="90"/>
                </a:lnTo>
                <a:lnTo>
                  <a:pt x="17" y="116"/>
                </a:lnTo>
                <a:lnTo>
                  <a:pt x="26" y="141"/>
                </a:lnTo>
                <a:lnTo>
                  <a:pt x="37" y="167"/>
                </a:lnTo>
                <a:lnTo>
                  <a:pt x="52" y="193"/>
                </a:lnTo>
                <a:lnTo>
                  <a:pt x="89" y="239"/>
                </a:lnTo>
                <a:lnTo>
                  <a:pt x="135" y="279"/>
                </a:lnTo>
                <a:lnTo>
                  <a:pt x="187" y="314"/>
                </a:lnTo>
                <a:lnTo>
                  <a:pt x="242" y="343"/>
                </a:lnTo>
                <a:lnTo>
                  <a:pt x="302" y="366"/>
                </a:lnTo>
                <a:lnTo>
                  <a:pt x="360" y="386"/>
                </a:lnTo>
                <a:lnTo>
                  <a:pt x="420" y="400"/>
                </a:lnTo>
                <a:lnTo>
                  <a:pt x="478" y="412"/>
                </a:lnTo>
                <a:lnTo>
                  <a:pt x="532" y="420"/>
                </a:lnTo>
                <a:lnTo>
                  <a:pt x="581" y="426"/>
                </a:lnTo>
                <a:lnTo>
                  <a:pt x="593" y="426"/>
                </a:lnTo>
                <a:lnTo>
                  <a:pt x="604" y="426"/>
                </a:lnTo>
                <a:lnTo>
                  <a:pt x="616" y="429"/>
                </a:lnTo>
                <a:lnTo>
                  <a:pt x="627" y="429"/>
                </a:lnTo>
                <a:lnTo>
                  <a:pt x="636" y="429"/>
                </a:lnTo>
                <a:lnTo>
                  <a:pt x="647" y="429"/>
                </a:lnTo>
                <a:lnTo>
                  <a:pt x="659" y="429"/>
                </a:lnTo>
                <a:lnTo>
                  <a:pt x="668" y="429"/>
                </a:lnTo>
                <a:lnTo>
                  <a:pt x="676" y="429"/>
                </a:lnTo>
                <a:lnTo>
                  <a:pt x="682" y="429"/>
                </a:lnTo>
                <a:lnTo>
                  <a:pt x="696" y="429"/>
                </a:lnTo>
                <a:lnTo>
                  <a:pt x="719" y="429"/>
                </a:lnTo>
                <a:lnTo>
                  <a:pt x="745" y="429"/>
                </a:lnTo>
                <a:lnTo>
                  <a:pt x="777" y="429"/>
                </a:lnTo>
                <a:lnTo>
                  <a:pt x="811" y="429"/>
                </a:lnTo>
                <a:lnTo>
                  <a:pt x="843" y="429"/>
                </a:lnTo>
                <a:lnTo>
                  <a:pt x="872" y="429"/>
                </a:lnTo>
                <a:lnTo>
                  <a:pt x="895" y="429"/>
                </a:lnTo>
                <a:lnTo>
                  <a:pt x="909" y="429"/>
                </a:lnTo>
                <a:lnTo>
                  <a:pt x="915" y="429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1" name="Freeform 60">
            <a:extLst>
              <a:ext uri="{FF2B5EF4-FFF2-40B4-BE49-F238E27FC236}">
                <a16:creationId xmlns:a16="http://schemas.microsoft.com/office/drawing/2014/main" id="{075EE4E9-4C48-0C02-1367-7A423409674D}"/>
              </a:ext>
            </a:extLst>
          </p:cNvPr>
          <p:cNvSpPr>
            <a:spLocks/>
          </p:cNvSpPr>
          <p:nvPr/>
        </p:nvSpPr>
        <p:spPr bwMode="auto">
          <a:xfrm>
            <a:off x="4540250" y="4543425"/>
            <a:ext cx="1517650" cy="511175"/>
          </a:xfrm>
          <a:custGeom>
            <a:avLst/>
            <a:gdLst>
              <a:gd name="T0" fmla="*/ 0 w 952"/>
              <a:gd name="T1" fmla="*/ 0 h 331"/>
              <a:gd name="T2" fmla="*/ 0 w 952"/>
              <a:gd name="T3" fmla="*/ 2147483646 h 331"/>
              <a:gd name="T4" fmla="*/ 0 w 952"/>
              <a:gd name="T5" fmla="*/ 2147483646 h 331"/>
              <a:gd name="T6" fmla="*/ 2147483646 w 952"/>
              <a:gd name="T7" fmla="*/ 2147483646 h 331"/>
              <a:gd name="T8" fmla="*/ 2147483646 w 952"/>
              <a:gd name="T9" fmla="*/ 2147483646 h 331"/>
              <a:gd name="T10" fmla="*/ 2147483646 w 952"/>
              <a:gd name="T11" fmla="*/ 2147483646 h 331"/>
              <a:gd name="T12" fmla="*/ 2147483646 w 952"/>
              <a:gd name="T13" fmla="*/ 2147483646 h 331"/>
              <a:gd name="T14" fmla="*/ 2147483646 w 952"/>
              <a:gd name="T15" fmla="*/ 2147483646 h 331"/>
              <a:gd name="T16" fmla="*/ 2147483646 w 952"/>
              <a:gd name="T17" fmla="*/ 2147483646 h 331"/>
              <a:gd name="T18" fmla="*/ 2147483646 w 952"/>
              <a:gd name="T19" fmla="*/ 2147483646 h 331"/>
              <a:gd name="T20" fmla="*/ 2147483646 w 952"/>
              <a:gd name="T21" fmla="*/ 2147483646 h 331"/>
              <a:gd name="T22" fmla="*/ 2147483646 w 952"/>
              <a:gd name="T23" fmla="*/ 2147483646 h 331"/>
              <a:gd name="T24" fmla="*/ 2147483646 w 952"/>
              <a:gd name="T25" fmla="*/ 2147483646 h 331"/>
              <a:gd name="T26" fmla="*/ 2147483646 w 952"/>
              <a:gd name="T27" fmla="*/ 2147483646 h 331"/>
              <a:gd name="T28" fmla="*/ 2147483646 w 952"/>
              <a:gd name="T29" fmla="*/ 2147483646 h 331"/>
              <a:gd name="T30" fmla="*/ 2147483646 w 952"/>
              <a:gd name="T31" fmla="*/ 2147483646 h 331"/>
              <a:gd name="T32" fmla="*/ 2147483646 w 952"/>
              <a:gd name="T33" fmla="*/ 2147483646 h 331"/>
              <a:gd name="T34" fmla="*/ 2147483646 w 952"/>
              <a:gd name="T35" fmla="*/ 2147483646 h 331"/>
              <a:gd name="T36" fmla="*/ 2147483646 w 952"/>
              <a:gd name="T37" fmla="*/ 2147483646 h 331"/>
              <a:gd name="T38" fmla="*/ 2147483646 w 952"/>
              <a:gd name="T39" fmla="*/ 2147483646 h 331"/>
              <a:gd name="T40" fmla="*/ 2147483646 w 952"/>
              <a:gd name="T41" fmla="*/ 2147483646 h 331"/>
              <a:gd name="T42" fmla="*/ 2147483646 w 952"/>
              <a:gd name="T43" fmla="*/ 2147483646 h 3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52"/>
              <a:gd name="T67" fmla="*/ 0 h 331"/>
              <a:gd name="T68" fmla="*/ 952 w 952"/>
              <a:gd name="T69" fmla="*/ 331 h 33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52" h="331">
                <a:moveTo>
                  <a:pt x="0" y="0"/>
                </a:moveTo>
                <a:lnTo>
                  <a:pt x="0" y="6"/>
                </a:lnTo>
                <a:lnTo>
                  <a:pt x="0" y="15"/>
                </a:lnTo>
                <a:lnTo>
                  <a:pt x="3" y="32"/>
                </a:lnTo>
                <a:lnTo>
                  <a:pt x="3" y="52"/>
                </a:lnTo>
                <a:lnTo>
                  <a:pt x="5" y="75"/>
                </a:lnTo>
                <a:lnTo>
                  <a:pt x="8" y="101"/>
                </a:lnTo>
                <a:lnTo>
                  <a:pt x="17" y="127"/>
                </a:lnTo>
                <a:lnTo>
                  <a:pt x="26" y="155"/>
                </a:lnTo>
                <a:lnTo>
                  <a:pt x="34" y="181"/>
                </a:lnTo>
                <a:lnTo>
                  <a:pt x="49" y="207"/>
                </a:lnTo>
                <a:lnTo>
                  <a:pt x="92" y="245"/>
                </a:lnTo>
                <a:lnTo>
                  <a:pt x="152" y="273"/>
                </a:lnTo>
                <a:lnTo>
                  <a:pt x="230" y="294"/>
                </a:lnTo>
                <a:lnTo>
                  <a:pt x="316" y="311"/>
                </a:lnTo>
                <a:lnTo>
                  <a:pt x="405" y="319"/>
                </a:lnTo>
                <a:lnTo>
                  <a:pt x="492" y="328"/>
                </a:lnTo>
                <a:lnTo>
                  <a:pt x="569" y="331"/>
                </a:lnTo>
                <a:lnTo>
                  <a:pt x="633" y="331"/>
                </a:lnTo>
                <a:lnTo>
                  <a:pt x="673" y="331"/>
                </a:lnTo>
                <a:lnTo>
                  <a:pt x="690" y="331"/>
                </a:lnTo>
                <a:lnTo>
                  <a:pt x="952" y="3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2" name="Freeform 62">
            <a:extLst>
              <a:ext uri="{FF2B5EF4-FFF2-40B4-BE49-F238E27FC236}">
                <a16:creationId xmlns:a16="http://schemas.microsoft.com/office/drawing/2014/main" id="{077AF051-C377-3409-3E51-2940C6222CEF}"/>
              </a:ext>
            </a:extLst>
          </p:cNvPr>
          <p:cNvSpPr>
            <a:spLocks/>
          </p:cNvSpPr>
          <p:nvPr/>
        </p:nvSpPr>
        <p:spPr bwMode="auto">
          <a:xfrm>
            <a:off x="2786063" y="4543425"/>
            <a:ext cx="1428750" cy="514350"/>
          </a:xfrm>
          <a:custGeom>
            <a:avLst/>
            <a:gdLst>
              <a:gd name="T0" fmla="*/ 2147483646 w 915"/>
              <a:gd name="T1" fmla="*/ 0 h 334"/>
              <a:gd name="T2" fmla="*/ 2147483646 w 915"/>
              <a:gd name="T3" fmla="*/ 2147483646 h 334"/>
              <a:gd name="T4" fmla="*/ 2147483646 w 915"/>
              <a:gd name="T5" fmla="*/ 2147483646 h 334"/>
              <a:gd name="T6" fmla="*/ 2147483646 w 915"/>
              <a:gd name="T7" fmla="*/ 2147483646 h 334"/>
              <a:gd name="T8" fmla="*/ 2147483646 w 915"/>
              <a:gd name="T9" fmla="*/ 2147483646 h 334"/>
              <a:gd name="T10" fmla="*/ 2147483646 w 915"/>
              <a:gd name="T11" fmla="*/ 2147483646 h 334"/>
              <a:gd name="T12" fmla="*/ 2147483646 w 915"/>
              <a:gd name="T13" fmla="*/ 2147483646 h 334"/>
              <a:gd name="T14" fmla="*/ 2147483646 w 915"/>
              <a:gd name="T15" fmla="*/ 2147483646 h 334"/>
              <a:gd name="T16" fmla="*/ 2147483646 w 915"/>
              <a:gd name="T17" fmla="*/ 2147483646 h 334"/>
              <a:gd name="T18" fmla="*/ 2147483646 w 915"/>
              <a:gd name="T19" fmla="*/ 2147483646 h 334"/>
              <a:gd name="T20" fmla="*/ 2147483646 w 915"/>
              <a:gd name="T21" fmla="*/ 2147483646 h 334"/>
              <a:gd name="T22" fmla="*/ 2147483646 w 915"/>
              <a:gd name="T23" fmla="*/ 2147483646 h 334"/>
              <a:gd name="T24" fmla="*/ 2147483646 w 915"/>
              <a:gd name="T25" fmla="*/ 2147483646 h 334"/>
              <a:gd name="T26" fmla="*/ 2147483646 w 915"/>
              <a:gd name="T27" fmla="*/ 2147483646 h 334"/>
              <a:gd name="T28" fmla="*/ 2147483646 w 915"/>
              <a:gd name="T29" fmla="*/ 2147483646 h 334"/>
              <a:gd name="T30" fmla="*/ 2147483646 w 915"/>
              <a:gd name="T31" fmla="*/ 2147483646 h 334"/>
              <a:gd name="T32" fmla="*/ 2147483646 w 915"/>
              <a:gd name="T33" fmla="*/ 2147483646 h 334"/>
              <a:gd name="T34" fmla="*/ 2147483646 w 915"/>
              <a:gd name="T35" fmla="*/ 2147483646 h 334"/>
              <a:gd name="T36" fmla="*/ 2147483646 w 915"/>
              <a:gd name="T37" fmla="*/ 2147483646 h 334"/>
              <a:gd name="T38" fmla="*/ 2147483646 w 915"/>
              <a:gd name="T39" fmla="*/ 2147483646 h 334"/>
              <a:gd name="T40" fmla="*/ 2147483646 w 915"/>
              <a:gd name="T41" fmla="*/ 2147483646 h 334"/>
              <a:gd name="T42" fmla="*/ 0 w 915"/>
              <a:gd name="T43" fmla="*/ 2147483646 h 3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15"/>
              <a:gd name="T67" fmla="*/ 0 h 334"/>
              <a:gd name="T68" fmla="*/ 915 w 915"/>
              <a:gd name="T69" fmla="*/ 334 h 334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915" h="334">
                <a:moveTo>
                  <a:pt x="915" y="0"/>
                </a:moveTo>
                <a:lnTo>
                  <a:pt x="915" y="6"/>
                </a:lnTo>
                <a:lnTo>
                  <a:pt x="915" y="15"/>
                </a:lnTo>
                <a:lnTo>
                  <a:pt x="915" y="29"/>
                </a:lnTo>
                <a:lnTo>
                  <a:pt x="912" y="46"/>
                </a:lnTo>
                <a:lnTo>
                  <a:pt x="909" y="66"/>
                </a:lnTo>
                <a:lnTo>
                  <a:pt x="906" y="89"/>
                </a:lnTo>
                <a:lnTo>
                  <a:pt x="898" y="115"/>
                </a:lnTo>
                <a:lnTo>
                  <a:pt x="889" y="144"/>
                </a:lnTo>
                <a:lnTo>
                  <a:pt x="877" y="170"/>
                </a:lnTo>
                <a:lnTo>
                  <a:pt x="863" y="199"/>
                </a:lnTo>
                <a:lnTo>
                  <a:pt x="826" y="236"/>
                </a:lnTo>
                <a:lnTo>
                  <a:pt x="765" y="268"/>
                </a:lnTo>
                <a:lnTo>
                  <a:pt x="690" y="291"/>
                </a:lnTo>
                <a:lnTo>
                  <a:pt x="607" y="308"/>
                </a:lnTo>
                <a:lnTo>
                  <a:pt x="521" y="322"/>
                </a:lnTo>
                <a:lnTo>
                  <a:pt x="440" y="328"/>
                </a:lnTo>
                <a:lnTo>
                  <a:pt x="365" y="334"/>
                </a:lnTo>
                <a:lnTo>
                  <a:pt x="305" y="334"/>
                </a:lnTo>
                <a:lnTo>
                  <a:pt x="262" y="334"/>
                </a:lnTo>
                <a:lnTo>
                  <a:pt x="247" y="334"/>
                </a:lnTo>
                <a:lnTo>
                  <a:pt x="0" y="33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3" name="Freeform 67">
            <a:extLst>
              <a:ext uri="{FF2B5EF4-FFF2-40B4-BE49-F238E27FC236}">
                <a16:creationId xmlns:a16="http://schemas.microsoft.com/office/drawing/2014/main" id="{B2C993E1-0334-CED9-5A7F-5DFA1D152018}"/>
              </a:ext>
            </a:extLst>
          </p:cNvPr>
          <p:cNvSpPr>
            <a:spLocks/>
          </p:cNvSpPr>
          <p:nvPr/>
        </p:nvSpPr>
        <p:spPr bwMode="auto">
          <a:xfrm>
            <a:off x="2749550" y="5214938"/>
            <a:ext cx="1627188" cy="481012"/>
          </a:xfrm>
          <a:custGeom>
            <a:avLst/>
            <a:gdLst>
              <a:gd name="T0" fmla="*/ 2147483646 w 1064"/>
              <a:gd name="T1" fmla="*/ 2147483646 h 264"/>
              <a:gd name="T2" fmla="*/ 2147483646 w 1064"/>
              <a:gd name="T3" fmla="*/ 2147483646 h 264"/>
              <a:gd name="T4" fmla="*/ 2147483646 w 1064"/>
              <a:gd name="T5" fmla="*/ 2147483646 h 264"/>
              <a:gd name="T6" fmla="*/ 2147483646 w 1064"/>
              <a:gd name="T7" fmla="*/ 2147483646 h 264"/>
              <a:gd name="T8" fmla="*/ 2147483646 w 1064"/>
              <a:gd name="T9" fmla="*/ 2147483646 h 264"/>
              <a:gd name="T10" fmla="*/ 2147483646 w 1064"/>
              <a:gd name="T11" fmla="*/ 2147483646 h 264"/>
              <a:gd name="T12" fmla="*/ 2147483646 w 1064"/>
              <a:gd name="T13" fmla="*/ 2147483646 h 264"/>
              <a:gd name="T14" fmla="*/ 2147483646 w 1064"/>
              <a:gd name="T15" fmla="*/ 2147483646 h 264"/>
              <a:gd name="T16" fmla="*/ 2147483646 w 1064"/>
              <a:gd name="T17" fmla="*/ 2147483646 h 264"/>
              <a:gd name="T18" fmla="*/ 2147483646 w 1064"/>
              <a:gd name="T19" fmla="*/ 2147483646 h 264"/>
              <a:gd name="T20" fmla="*/ 2147483646 w 1064"/>
              <a:gd name="T21" fmla="*/ 2147483646 h 264"/>
              <a:gd name="T22" fmla="*/ 2147483646 w 1064"/>
              <a:gd name="T23" fmla="*/ 2147483646 h 264"/>
              <a:gd name="T24" fmla="*/ 2147483646 w 1064"/>
              <a:gd name="T25" fmla="*/ 2147483646 h 264"/>
              <a:gd name="T26" fmla="*/ 2147483646 w 1064"/>
              <a:gd name="T27" fmla="*/ 2147483646 h 264"/>
              <a:gd name="T28" fmla="*/ 2147483646 w 1064"/>
              <a:gd name="T29" fmla="*/ 2147483646 h 264"/>
              <a:gd name="T30" fmla="*/ 2147483646 w 1064"/>
              <a:gd name="T31" fmla="*/ 2147483646 h 264"/>
              <a:gd name="T32" fmla="*/ 2147483646 w 1064"/>
              <a:gd name="T33" fmla="*/ 2147483646 h 264"/>
              <a:gd name="T34" fmla="*/ 2147483646 w 1064"/>
              <a:gd name="T35" fmla="*/ 2147483646 h 264"/>
              <a:gd name="T36" fmla="*/ 2147483646 w 1064"/>
              <a:gd name="T37" fmla="*/ 2147483646 h 264"/>
              <a:gd name="T38" fmla="*/ 2147483646 w 1064"/>
              <a:gd name="T39" fmla="*/ 2147483646 h 264"/>
              <a:gd name="T40" fmla="*/ 2147483646 w 1064"/>
              <a:gd name="T41" fmla="*/ 2147483646 h 264"/>
              <a:gd name="T42" fmla="*/ 2147483646 w 1064"/>
              <a:gd name="T43" fmla="*/ 2147483646 h 264"/>
              <a:gd name="T44" fmla="*/ 2147483646 w 1064"/>
              <a:gd name="T45" fmla="*/ 2147483646 h 264"/>
              <a:gd name="T46" fmla="*/ 2147483646 w 1064"/>
              <a:gd name="T47" fmla="*/ 2147483646 h 264"/>
              <a:gd name="T48" fmla="*/ 2147483646 w 1064"/>
              <a:gd name="T49" fmla="*/ 2147483646 h 264"/>
              <a:gd name="T50" fmla="*/ 2147483646 w 1064"/>
              <a:gd name="T51" fmla="*/ 2147483646 h 264"/>
              <a:gd name="T52" fmla="*/ 2147483646 w 1064"/>
              <a:gd name="T53" fmla="*/ 2147483646 h 264"/>
              <a:gd name="T54" fmla="*/ 2147483646 w 1064"/>
              <a:gd name="T55" fmla="*/ 2147483646 h 264"/>
              <a:gd name="T56" fmla="*/ 2147483646 w 1064"/>
              <a:gd name="T57" fmla="*/ 2147483646 h 264"/>
              <a:gd name="T58" fmla="*/ 2147483646 w 1064"/>
              <a:gd name="T59" fmla="*/ 0 h 264"/>
              <a:gd name="T60" fmla="*/ 2147483646 w 1064"/>
              <a:gd name="T61" fmla="*/ 0 h 264"/>
              <a:gd name="T62" fmla="*/ 0 w 1064"/>
              <a:gd name="T63" fmla="*/ 0 h 26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064"/>
              <a:gd name="T97" fmla="*/ 0 h 264"/>
              <a:gd name="T98" fmla="*/ 1064 w 1064"/>
              <a:gd name="T99" fmla="*/ 264 h 26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064" h="264">
                <a:moveTo>
                  <a:pt x="1061" y="264"/>
                </a:moveTo>
                <a:lnTo>
                  <a:pt x="1064" y="264"/>
                </a:lnTo>
                <a:lnTo>
                  <a:pt x="1064" y="258"/>
                </a:lnTo>
                <a:lnTo>
                  <a:pt x="1061" y="247"/>
                </a:lnTo>
                <a:lnTo>
                  <a:pt x="1058" y="233"/>
                </a:lnTo>
                <a:lnTo>
                  <a:pt x="1053" y="218"/>
                </a:lnTo>
                <a:lnTo>
                  <a:pt x="1047" y="198"/>
                </a:lnTo>
                <a:lnTo>
                  <a:pt x="1038" y="178"/>
                </a:lnTo>
                <a:lnTo>
                  <a:pt x="1027" y="155"/>
                </a:lnTo>
                <a:lnTo>
                  <a:pt x="1012" y="132"/>
                </a:lnTo>
                <a:lnTo>
                  <a:pt x="992" y="109"/>
                </a:lnTo>
                <a:lnTo>
                  <a:pt x="989" y="106"/>
                </a:lnTo>
                <a:lnTo>
                  <a:pt x="984" y="100"/>
                </a:lnTo>
                <a:lnTo>
                  <a:pt x="978" y="94"/>
                </a:lnTo>
                <a:lnTo>
                  <a:pt x="972" y="89"/>
                </a:lnTo>
                <a:lnTo>
                  <a:pt x="964" y="83"/>
                </a:lnTo>
                <a:lnTo>
                  <a:pt x="955" y="77"/>
                </a:lnTo>
                <a:lnTo>
                  <a:pt x="949" y="71"/>
                </a:lnTo>
                <a:lnTo>
                  <a:pt x="941" y="66"/>
                </a:lnTo>
                <a:lnTo>
                  <a:pt x="935" y="60"/>
                </a:lnTo>
                <a:lnTo>
                  <a:pt x="929" y="57"/>
                </a:lnTo>
                <a:lnTo>
                  <a:pt x="897" y="43"/>
                </a:lnTo>
                <a:lnTo>
                  <a:pt x="860" y="31"/>
                </a:lnTo>
                <a:lnTo>
                  <a:pt x="823" y="20"/>
                </a:lnTo>
                <a:lnTo>
                  <a:pt x="785" y="14"/>
                </a:lnTo>
                <a:lnTo>
                  <a:pt x="748" y="8"/>
                </a:lnTo>
                <a:lnTo>
                  <a:pt x="716" y="5"/>
                </a:lnTo>
                <a:lnTo>
                  <a:pt x="687" y="2"/>
                </a:lnTo>
                <a:lnTo>
                  <a:pt x="664" y="2"/>
                </a:lnTo>
                <a:lnTo>
                  <a:pt x="650" y="0"/>
                </a:lnTo>
                <a:lnTo>
                  <a:pt x="644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4" name="Freeform 69">
            <a:extLst>
              <a:ext uri="{FF2B5EF4-FFF2-40B4-BE49-F238E27FC236}">
                <a16:creationId xmlns:a16="http://schemas.microsoft.com/office/drawing/2014/main" id="{1BC15D9D-4177-F84F-B98E-5FE392395D46}"/>
              </a:ext>
            </a:extLst>
          </p:cNvPr>
          <p:cNvSpPr>
            <a:spLocks/>
          </p:cNvSpPr>
          <p:nvPr/>
        </p:nvSpPr>
        <p:spPr bwMode="auto">
          <a:xfrm>
            <a:off x="2741613" y="3660775"/>
            <a:ext cx="1482725" cy="549275"/>
          </a:xfrm>
          <a:custGeom>
            <a:avLst/>
            <a:gdLst>
              <a:gd name="T0" fmla="*/ 2147483646 w 970"/>
              <a:gd name="T1" fmla="*/ 2147483646 h 356"/>
              <a:gd name="T2" fmla="*/ 2147483646 w 970"/>
              <a:gd name="T3" fmla="*/ 2147483646 h 356"/>
              <a:gd name="T4" fmla="*/ 2147483646 w 970"/>
              <a:gd name="T5" fmla="*/ 2147483646 h 356"/>
              <a:gd name="T6" fmla="*/ 2147483646 w 970"/>
              <a:gd name="T7" fmla="*/ 2147483646 h 356"/>
              <a:gd name="T8" fmla="*/ 2147483646 w 970"/>
              <a:gd name="T9" fmla="*/ 2147483646 h 356"/>
              <a:gd name="T10" fmla="*/ 2147483646 w 970"/>
              <a:gd name="T11" fmla="*/ 2147483646 h 356"/>
              <a:gd name="T12" fmla="*/ 2147483646 w 970"/>
              <a:gd name="T13" fmla="*/ 2147483646 h 356"/>
              <a:gd name="T14" fmla="*/ 2147483646 w 970"/>
              <a:gd name="T15" fmla="*/ 2147483646 h 356"/>
              <a:gd name="T16" fmla="*/ 2147483646 w 970"/>
              <a:gd name="T17" fmla="*/ 2147483646 h 356"/>
              <a:gd name="T18" fmla="*/ 2147483646 w 970"/>
              <a:gd name="T19" fmla="*/ 2147483646 h 356"/>
              <a:gd name="T20" fmla="*/ 2147483646 w 970"/>
              <a:gd name="T21" fmla="*/ 2147483646 h 356"/>
              <a:gd name="T22" fmla="*/ 2147483646 w 970"/>
              <a:gd name="T23" fmla="*/ 2147483646 h 356"/>
              <a:gd name="T24" fmla="*/ 2147483646 w 970"/>
              <a:gd name="T25" fmla="*/ 2147483646 h 356"/>
              <a:gd name="T26" fmla="*/ 2147483646 w 970"/>
              <a:gd name="T27" fmla="*/ 2147483646 h 356"/>
              <a:gd name="T28" fmla="*/ 2147483646 w 970"/>
              <a:gd name="T29" fmla="*/ 2147483646 h 356"/>
              <a:gd name="T30" fmla="*/ 2147483646 w 970"/>
              <a:gd name="T31" fmla="*/ 2147483646 h 356"/>
              <a:gd name="T32" fmla="*/ 2147483646 w 970"/>
              <a:gd name="T33" fmla="*/ 2147483646 h 356"/>
              <a:gd name="T34" fmla="*/ 2147483646 w 970"/>
              <a:gd name="T35" fmla="*/ 2147483646 h 356"/>
              <a:gd name="T36" fmla="*/ 2147483646 w 970"/>
              <a:gd name="T37" fmla="*/ 2147483646 h 356"/>
              <a:gd name="T38" fmla="*/ 2147483646 w 970"/>
              <a:gd name="T39" fmla="*/ 2147483646 h 356"/>
              <a:gd name="T40" fmla="*/ 2147483646 w 970"/>
              <a:gd name="T41" fmla="*/ 2147483646 h 356"/>
              <a:gd name="T42" fmla="*/ 2147483646 w 970"/>
              <a:gd name="T43" fmla="*/ 2147483646 h 356"/>
              <a:gd name="T44" fmla="*/ 2147483646 w 970"/>
              <a:gd name="T45" fmla="*/ 2147483646 h 356"/>
              <a:gd name="T46" fmla="*/ 2147483646 w 970"/>
              <a:gd name="T47" fmla="*/ 2147483646 h 356"/>
              <a:gd name="T48" fmla="*/ 2147483646 w 970"/>
              <a:gd name="T49" fmla="*/ 2147483646 h 356"/>
              <a:gd name="T50" fmla="*/ 2147483646 w 970"/>
              <a:gd name="T51" fmla="*/ 2147483646 h 356"/>
              <a:gd name="T52" fmla="*/ 2147483646 w 970"/>
              <a:gd name="T53" fmla="*/ 2147483646 h 356"/>
              <a:gd name="T54" fmla="*/ 2147483646 w 970"/>
              <a:gd name="T55" fmla="*/ 0 h 356"/>
              <a:gd name="T56" fmla="*/ 2147483646 w 970"/>
              <a:gd name="T57" fmla="*/ 0 h 356"/>
              <a:gd name="T58" fmla="*/ 2147483646 w 970"/>
              <a:gd name="T59" fmla="*/ 0 h 356"/>
              <a:gd name="T60" fmla="*/ 2147483646 w 970"/>
              <a:gd name="T61" fmla="*/ 0 h 356"/>
              <a:gd name="T62" fmla="*/ 0 w 970"/>
              <a:gd name="T63" fmla="*/ 0 h 35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970"/>
              <a:gd name="T97" fmla="*/ 0 h 356"/>
              <a:gd name="T98" fmla="*/ 970 w 970"/>
              <a:gd name="T99" fmla="*/ 356 h 35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970" h="356">
                <a:moveTo>
                  <a:pt x="967" y="356"/>
                </a:moveTo>
                <a:lnTo>
                  <a:pt x="970" y="356"/>
                </a:lnTo>
                <a:lnTo>
                  <a:pt x="970" y="345"/>
                </a:lnTo>
                <a:lnTo>
                  <a:pt x="970" y="330"/>
                </a:lnTo>
                <a:lnTo>
                  <a:pt x="967" y="313"/>
                </a:lnTo>
                <a:lnTo>
                  <a:pt x="964" y="290"/>
                </a:lnTo>
                <a:lnTo>
                  <a:pt x="961" y="261"/>
                </a:lnTo>
                <a:lnTo>
                  <a:pt x="952" y="233"/>
                </a:lnTo>
                <a:lnTo>
                  <a:pt x="944" y="204"/>
                </a:lnTo>
                <a:lnTo>
                  <a:pt x="932" y="169"/>
                </a:lnTo>
                <a:lnTo>
                  <a:pt x="918" y="138"/>
                </a:lnTo>
                <a:lnTo>
                  <a:pt x="912" y="129"/>
                </a:lnTo>
                <a:lnTo>
                  <a:pt x="906" y="120"/>
                </a:lnTo>
                <a:lnTo>
                  <a:pt x="900" y="115"/>
                </a:lnTo>
                <a:lnTo>
                  <a:pt x="895" y="106"/>
                </a:lnTo>
                <a:lnTo>
                  <a:pt x="892" y="100"/>
                </a:lnTo>
                <a:lnTo>
                  <a:pt x="886" y="97"/>
                </a:lnTo>
                <a:lnTo>
                  <a:pt x="880" y="92"/>
                </a:lnTo>
                <a:lnTo>
                  <a:pt x="875" y="86"/>
                </a:lnTo>
                <a:lnTo>
                  <a:pt x="872" y="83"/>
                </a:lnTo>
                <a:lnTo>
                  <a:pt x="866" y="77"/>
                </a:lnTo>
                <a:lnTo>
                  <a:pt x="831" y="54"/>
                </a:lnTo>
                <a:lnTo>
                  <a:pt x="788" y="37"/>
                </a:lnTo>
                <a:lnTo>
                  <a:pt x="739" y="23"/>
                </a:lnTo>
                <a:lnTo>
                  <a:pt x="685" y="14"/>
                </a:lnTo>
                <a:lnTo>
                  <a:pt x="633" y="5"/>
                </a:lnTo>
                <a:lnTo>
                  <a:pt x="584" y="3"/>
                </a:lnTo>
                <a:lnTo>
                  <a:pt x="541" y="0"/>
                </a:lnTo>
                <a:lnTo>
                  <a:pt x="506" y="0"/>
                </a:lnTo>
                <a:lnTo>
                  <a:pt x="483" y="0"/>
                </a:lnTo>
                <a:lnTo>
                  <a:pt x="475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5" name="Freeform 71">
            <a:extLst>
              <a:ext uri="{FF2B5EF4-FFF2-40B4-BE49-F238E27FC236}">
                <a16:creationId xmlns:a16="http://schemas.microsoft.com/office/drawing/2014/main" id="{5CE5AE7A-0007-0337-9B94-9EA3B49E1C53}"/>
              </a:ext>
            </a:extLst>
          </p:cNvPr>
          <p:cNvSpPr>
            <a:spLocks/>
          </p:cNvSpPr>
          <p:nvPr/>
        </p:nvSpPr>
        <p:spPr bwMode="auto">
          <a:xfrm>
            <a:off x="4545013" y="3660775"/>
            <a:ext cx="1457325" cy="549275"/>
          </a:xfrm>
          <a:custGeom>
            <a:avLst/>
            <a:gdLst>
              <a:gd name="T0" fmla="*/ 0 w 952"/>
              <a:gd name="T1" fmla="*/ 2147483646 h 356"/>
              <a:gd name="T2" fmla="*/ 0 w 952"/>
              <a:gd name="T3" fmla="*/ 2147483646 h 356"/>
              <a:gd name="T4" fmla="*/ 0 w 952"/>
              <a:gd name="T5" fmla="*/ 2147483646 h 356"/>
              <a:gd name="T6" fmla="*/ 0 w 952"/>
              <a:gd name="T7" fmla="*/ 2147483646 h 356"/>
              <a:gd name="T8" fmla="*/ 2147483646 w 952"/>
              <a:gd name="T9" fmla="*/ 2147483646 h 356"/>
              <a:gd name="T10" fmla="*/ 2147483646 w 952"/>
              <a:gd name="T11" fmla="*/ 2147483646 h 356"/>
              <a:gd name="T12" fmla="*/ 2147483646 w 952"/>
              <a:gd name="T13" fmla="*/ 2147483646 h 356"/>
              <a:gd name="T14" fmla="*/ 2147483646 w 952"/>
              <a:gd name="T15" fmla="*/ 2147483646 h 356"/>
              <a:gd name="T16" fmla="*/ 2147483646 w 952"/>
              <a:gd name="T17" fmla="*/ 2147483646 h 356"/>
              <a:gd name="T18" fmla="*/ 2147483646 w 952"/>
              <a:gd name="T19" fmla="*/ 2147483646 h 356"/>
              <a:gd name="T20" fmla="*/ 2147483646 w 952"/>
              <a:gd name="T21" fmla="*/ 2147483646 h 356"/>
              <a:gd name="T22" fmla="*/ 2147483646 w 952"/>
              <a:gd name="T23" fmla="*/ 2147483646 h 356"/>
              <a:gd name="T24" fmla="*/ 2147483646 w 952"/>
              <a:gd name="T25" fmla="*/ 2147483646 h 356"/>
              <a:gd name="T26" fmla="*/ 2147483646 w 952"/>
              <a:gd name="T27" fmla="*/ 2147483646 h 356"/>
              <a:gd name="T28" fmla="*/ 2147483646 w 952"/>
              <a:gd name="T29" fmla="*/ 2147483646 h 356"/>
              <a:gd name="T30" fmla="*/ 2147483646 w 952"/>
              <a:gd name="T31" fmla="*/ 2147483646 h 356"/>
              <a:gd name="T32" fmla="*/ 2147483646 w 952"/>
              <a:gd name="T33" fmla="*/ 2147483646 h 356"/>
              <a:gd name="T34" fmla="*/ 2147483646 w 952"/>
              <a:gd name="T35" fmla="*/ 2147483646 h 356"/>
              <a:gd name="T36" fmla="*/ 2147483646 w 952"/>
              <a:gd name="T37" fmla="*/ 2147483646 h 356"/>
              <a:gd name="T38" fmla="*/ 2147483646 w 952"/>
              <a:gd name="T39" fmla="*/ 2147483646 h 356"/>
              <a:gd name="T40" fmla="*/ 2147483646 w 952"/>
              <a:gd name="T41" fmla="*/ 2147483646 h 356"/>
              <a:gd name="T42" fmla="*/ 2147483646 w 952"/>
              <a:gd name="T43" fmla="*/ 2147483646 h 356"/>
              <a:gd name="T44" fmla="*/ 2147483646 w 952"/>
              <a:gd name="T45" fmla="*/ 2147483646 h 356"/>
              <a:gd name="T46" fmla="*/ 2147483646 w 952"/>
              <a:gd name="T47" fmla="*/ 2147483646 h 356"/>
              <a:gd name="T48" fmla="*/ 2147483646 w 952"/>
              <a:gd name="T49" fmla="*/ 2147483646 h 356"/>
              <a:gd name="T50" fmla="*/ 2147483646 w 952"/>
              <a:gd name="T51" fmla="*/ 2147483646 h 356"/>
              <a:gd name="T52" fmla="*/ 2147483646 w 952"/>
              <a:gd name="T53" fmla="*/ 2147483646 h 356"/>
              <a:gd name="T54" fmla="*/ 2147483646 w 952"/>
              <a:gd name="T55" fmla="*/ 0 h 356"/>
              <a:gd name="T56" fmla="*/ 2147483646 w 952"/>
              <a:gd name="T57" fmla="*/ 0 h 356"/>
              <a:gd name="T58" fmla="*/ 2147483646 w 952"/>
              <a:gd name="T59" fmla="*/ 0 h 356"/>
              <a:gd name="T60" fmla="*/ 2147483646 w 952"/>
              <a:gd name="T61" fmla="*/ 0 h 356"/>
              <a:gd name="T62" fmla="*/ 2147483646 w 952"/>
              <a:gd name="T63" fmla="*/ 0 h 35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952"/>
              <a:gd name="T97" fmla="*/ 0 h 356"/>
              <a:gd name="T98" fmla="*/ 952 w 952"/>
              <a:gd name="T99" fmla="*/ 356 h 35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952" h="356">
                <a:moveTo>
                  <a:pt x="0" y="356"/>
                </a:moveTo>
                <a:lnTo>
                  <a:pt x="0" y="356"/>
                </a:lnTo>
                <a:lnTo>
                  <a:pt x="0" y="345"/>
                </a:lnTo>
                <a:lnTo>
                  <a:pt x="0" y="330"/>
                </a:lnTo>
                <a:lnTo>
                  <a:pt x="2" y="313"/>
                </a:lnTo>
                <a:lnTo>
                  <a:pt x="5" y="290"/>
                </a:lnTo>
                <a:lnTo>
                  <a:pt x="8" y="261"/>
                </a:lnTo>
                <a:lnTo>
                  <a:pt x="17" y="233"/>
                </a:lnTo>
                <a:lnTo>
                  <a:pt x="25" y="204"/>
                </a:lnTo>
                <a:lnTo>
                  <a:pt x="37" y="169"/>
                </a:lnTo>
                <a:lnTo>
                  <a:pt x="51" y="138"/>
                </a:lnTo>
                <a:lnTo>
                  <a:pt x="57" y="129"/>
                </a:lnTo>
                <a:lnTo>
                  <a:pt x="63" y="120"/>
                </a:lnTo>
                <a:lnTo>
                  <a:pt x="69" y="115"/>
                </a:lnTo>
                <a:lnTo>
                  <a:pt x="74" y="106"/>
                </a:lnTo>
                <a:lnTo>
                  <a:pt x="77" y="100"/>
                </a:lnTo>
                <a:lnTo>
                  <a:pt x="83" y="97"/>
                </a:lnTo>
                <a:lnTo>
                  <a:pt x="89" y="92"/>
                </a:lnTo>
                <a:lnTo>
                  <a:pt x="95" y="86"/>
                </a:lnTo>
                <a:lnTo>
                  <a:pt x="97" y="83"/>
                </a:lnTo>
                <a:lnTo>
                  <a:pt x="103" y="77"/>
                </a:lnTo>
                <a:lnTo>
                  <a:pt x="138" y="54"/>
                </a:lnTo>
                <a:lnTo>
                  <a:pt x="181" y="37"/>
                </a:lnTo>
                <a:lnTo>
                  <a:pt x="230" y="23"/>
                </a:lnTo>
                <a:lnTo>
                  <a:pt x="284" y="14"/>
                </a:lnTo>
                <a:lnTo>
                  <a:pt x="336" y="5"/>
                </a:lnTo>
                <a:lnTo>
                  <a:pt x="385" y="3"/>
                </a:lnTo>
                <a:lnTo>
                  <a:pt x="428" y="0"/>
                </a:lnTo>
                <a:lnTo>
                  <a:pt x="463" y="0"/>
                </a:lnTo>
                <a:lnTo>
                  <a:pt x="486" y="0"/>
                </a:lnTo>
                <a:lnTo>
                  <a:pt x="494" y="0"/>
                </a:lnTo>
                <a:lnTo>
                  <a:pt x="95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6" name="Freeform 73">
            <a:extLst>
              <a:ext uri="{FF2B5EF4-FFF2-40B4-BE49-F238E27FC236}">
                <a16:creationId xmlns:a16="http://schemas.microsoft.com/office/drawing/2014/main" id="{840C3912-AD9A-A6C1-A333-15831E460E66}"/>
              </a:ext>
            </a:extLst>
          </p:cNvPr>
          <p:cNvSpPr>
            <a:spLocks/>
          </p:cNvSpPr>
          <p:nvPr/>
        </p:nvSpPr>
        <p:spPr bwMode="auto">
          <a:xfrm>
            <a:off x="2195513" y="6035675"/>
            <a:ext cx="1635125" cy="688975"/>
          </a:xfrm>
          <a:custGeom>
            <a:avLst/>
            <a:gdLst>
              <a:gd name="T0" fmla="*/ 0 w 1039"/>
              <a:gd name="T1" fmla="*/ 0 h 331"/>
              <a:gd name="T2" fmla="*/ 2147483646 w 1039"/>
              <a:gd name="T3" fmla="*/ 2147483646 h 331"/>
              <a:gd name="T4" fmla="*/ 2147483646 w 1039"/>
              <a:gd name="T5" fmla="*/ 2147483646 h 331"/>
              <a:gd name="T6" fmla="*/ 2147483646 w 1039"/>
              <a:gd name="T7" fmla="*/ 2147483646 h 331"/>
              <a:gd name="T8" fmla="*/ 2147483646 w 1039"/>
              <a:gd name="T9" fmla="*/ 2147483646 h 331"/>
              <a:gd name="T10" fmla="*/ 2147483646 w 1039"/>
              <a:gd name="T11" fmla="*/ 2147483646 h 331"/>
              <a:gd name="T12" fmla="*/ 2147483646 w 1039"/>
              <a:gd name="T13" fmla="*/ 2147483646 h 331"/>
              <a:gd name="T14" fmla="*/ 2147483646 w 1039"/>
              <a:gd name="T15" fmla="*/ 2147483646 h 331"/>
              <a:gd name="T16" fmla="*/ 2147483646 w 1039"/>
              <a:gd name="T17" fmla="*/ 2147483646 h 331"/>
              <a:gd name="T18" fmla="*/ 2147483646 w 1039"/>
              <a:gd name="T19" fmla="*/ 2147483646 h 331"/>
              <a:gd name="T20" fmla="*/ 2147483646 w 1039"/>
              <a:gd name="T21" fmla="*/ 2147483646 h 331"/>
              <a:gd name="T22" fmla="*/ 2147483646 w 1039"/>
              <a:gd name="T23" fmla="*/ 2147483646 h 331"/>
              <a:gd name="T24" fmla="*/ 2147483646 w 1039"/>
              <a:gd name="T25" fmla="*/ 2147483646 h 331"/>
              <a:gd name="T26" fmla="*/ 2147483646 w 1039"/>
              <a:gd name="T27" fmla="*/ 2147483646 h 331"/>
              <a:gd name="T28" fmla="*/ 2147483646 w 1039"/>
              <a:gd name="T29" fmla="*/ 2147483646 h 331"/>
              <a:gd name="T30" fmla="*/ 2147483646 w 1039"/>
              <a:gd name="T31" fmla="*/ 2147483646 h 331"/>
              <a:gd name="T32" fmla="*/ 2147483646 w 1039"/>
              <a:gd name="T33" fmla="*/ 2147483646 h 331"/>
              <a:gd name="T34" fmla="*/ 2147483646 w 1039"/>
              <a:gd name="T35" fmla="*/ 2147483646 h 331"/>
              <a:gd name="T36" fmla="*/ 2147483646 w 1039"/>
              <a:gd name="T37" fmla="*/ 2147483646 h 331"/>
              <a:gd name="T38" fmla="*/ 2147483646 w 1039"/>
              <a:gd name="T39" fmla="*/ 2147483646 h 331"/>
              <a:gd name="T40" fmla="*/ 2147483646 w 1039"/>
              <a:gd name="T41" fmla="*/ 2147483646 h 331"/>
              <a:gd name="T42" fmla="*/ 2147483646 w 1039"/>
              <a:gd name="T43" fmla="*/ 2147483646 h 3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39"/>
              <a:gd name="T67" fmla="*/ 0 h 331"/>
              <a:gd name="T68" fmla="*/ 1039 w 1039"/>
              <a:gd name="T69" fmla="*/ 331 h 331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39" h="331">
                <a:moveTo>
                  <a:pt x="0" y="0"/>
                </a:moveTo>
                <a:lnTo>
                  <a:pt x="3" y="5"/>
                </a:lnTo>
                <a:lnTo>
                  <a:pt x="3" y="17"/>
                </a:lnTo>
                <a:lnTo>
                  <a:pt x="3" y="37"/>
                </a:lnTo>
                <a:lnTo>
                  <a:pt x="3" y="60"/>
                </a:lnTo>
                <a:lnTo>
                  <a:pt x="6" y="89"/>
                </a:lnTo>
                <a:lnTo>
                  <a:pt x="9" y="118"/>
                </a:lnTo>
                <a:lnTo>
                  <a:pt x="12" y="149"/>
                </a:lnTo>
                <a:lnTo>
                  <a:pt x="20" y="181"/>
                </a:lnTo>
                <a:lnTo>
                  <a:pt x="29" y="210"/>
                </a:lnTo>
                <a:lnTo>
                  <a:pt x="43" y="239"/>
                </a:lnTo>
                <a:lnTo>
                  <a:pt x="64" y="262"/>
                </a:lnTo>
                <a:lnTo>
                  <a:pt x="92" y="282"/>
                </a:lnTo>
                <a:lnTo>
                  <a:pt x="124" y="299"/>
                </a:lnTo>
                <a:lnTo>
                  <a:pt x="161" y="310"/>
                </a:lnTo>
                <a:lnTo>
                  <a:pt x="199" y="319"/>
                </a:lnTo>
                <a:lnTo>
                  <a:pt x="233" y="325"/>
                </a:lnTo>
                <a:lnTo>
                  <a:pt x="265" y="328"/>
                </a:lnTo>
                <a:lnTo>
                  <a:pt x="291" y="328"/>
                </a:lnTo>
                <a:lnTo>
                  <a:pt x="308" y="331"/>
                </a:lnTo>
                <a:lnTo>
                  <a:pt x="314" y="331"/>
                </a:lnTo>
                <a:lnTo>
                  <a:pt x="1039" y="331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7" name="Line 75">
            <a:extLst>
              <a:ext uri="{FF2B5EF4-FFF2-40B4-BE49-F238E27FC236}">
                <a16:creationId xmlns:a16="http://schemas.microsoft.com/office/drawing/2014/main" id="{505F1F2A-A801-31F2-FC45-B2813FD4D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688" y="5276850"/>
            <a:ext cx="1587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8" name="Line 77">
            <a:extLst>
              <a:ext uri="{FF2B5EF4-FFF2-40B4-BE49-F238E27FC236}">
                <a16:creationId xmlns:a16="http://schemas.microsoft.com/office/drawing/2014/main" id="{C433BDC1-A7FB-CB63-92C0-8A07436F8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6040438"/>
            <a:ext cx="4762" cy="5159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25" name="Rectangle 81">
            <a:extLst>
              <a:ext uri="{FF2B5EF4-FFF2-40B4-BE49-F238E27FC236}">
                <a16:creationId xmlns:a16="http://schemas.microsoft.com/office/drawing/2014/main" id="{119FBAD3-B119-B97D-6E86-2EC84716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6632575"/>
            <a:ext cx="635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CLOSED</a:t>
            </a:r>
            <a:endParaRPr lang="en-US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90" name="Line 83">
            <a:extLst>
              <a:ext uri="{FF2B5EF4-FFF2-40B4-BE49-F238E27FC236}">
                <a16:creationId xmlns:a16="http://schemas.microsoft.com/office/drawing/2014/main" id="{49F3976C-568D-D37F-A44D-4270A01FC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6040438"/>
            <a:ext cx="4762" cy="517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1" name="Line 85">
            <a:extLst>
              <a:ext uri="{FF2B5EF4-FFF2-40B4-BE49-F238E27FC236}">
                <a16:creationId xmlns:a16="http://schemas.microsoft.com/office/drawing/2014/main" id="{1B518D79-4573-E4F0-9FFF-3193D57E4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9713" y="5276850"/>
            <a:ext cx="4762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2" name="Freeform 87">
            <a:extLst>
              <a:ext uri="{FF2B5EF4-FFF2-40B4-BE49-F238E27FC236}">
                <a16:creationId xmlns:a16="http://schemas.microsoft.com/office/drawing/2014/main" id="{59EBD2EF-7D6E-7658-3441-C60C158BBCF2}"/>
              </a:ext>
            </a:extLst>
          </p:cNvPr>
          <p:cNvSpPr>
            <a:spLocks/>
          </p:cNvSpPr>
          <p:nvPr/>
        </p:nvSpPr>
        <p:spPr bwMode="auto">
          <a:xfrm>
            <a:off x="4941888" y="1839913"/>
            <a:ext cx="1350962" cy="1576387"/>
          </a:xfrm>
          <a:custGeom>
            <a:avLst/>
            <a:gdLst>
              <a:gd name="T0" fmla="*/ 2147483646 w 855"/>
              <a:gd name="T1" fmla="*/ 2147483646 h 1108"/>
              <a:gd name="T2" fmla="*/ 2147483646 w 855"/>
              <a:gd name="T3" fmla="*/ 2147483646 h 1108"/>
              <a:gd name="T4" fmla="*/ 2147483646 w 855"/>
              <a:gd name="T5" fmla="*/ 2147483646 h 1108"/>
              <a:gd name="T6" fmla="*/ 2147483646 w 855"/>
              <a:gd name="T7" fmla="*/ 2147483646 h 1108"/>
              <a:gd name="T8" fmla="*/ 2147483646 w 855"/>
              <a:gd name="T9" fmla="*/ 2147483646 h 1108"/>
              <a:gd name="T10" fmla="*/ 2147483646 w 855"/>
              <a:gd name="T11" fmla="*/ 2147483646 h 1108"/>
              <a:gd name="T12" fmla="*/ 2147483646 w 855"/>
              <a:gd name="T13" fmla="*/ 2147483646 h 1108"/>
              <a:gd name="T14" fmla="*/ 2147483646 w 855"/>
              <a:gd name="T15" fmla="*/ 2147483646 h 1108"/>
              <a:gd name="T16" fmla="*/ 2147483646 w 855"/>
              <a:gd name="T17" fmla="*/ 2147483646 h 1108"/>
              <a:gd name="T18" fmla="*/ 2147483646 w 855"/>
              <a:gd name="T19" fmla="*/ 2147483646 h 1108"/>
              <a:gd name="T20" fmla="*/ 2147483646 w 855"/>
              <a:gd name="T21" fmla="*/ 2147483646 h 1108"/>
              <a:gd name="T22" fmla="*/ 2147483646 w 855"/>
              <a:gd name="T23" fmla="*/ 2147483646 h 1108"/>
              <a:gd name="T24" fmla="*/ 2147483646 w 855"/>
              <a:gd name="T25" fmla="*/ 2147483646 h 1108"/>
              <a:gd name="T26" fmla="*/ 2147483646 w 855"/>
              <a:gd name="T27" fmla="*/ 2147483646 h 1108"/>
              <a:gd name="T28" fmla="*/ 2147483646 w 855"/>
              <a:gd name="T29" fmla="*/ 2147483646 h 1108"/>
              <a:gd name="T30" fmla="*/ 2147483646 w 855"/>
              <a:gd name="T31" fmla="*/ 2147483646 h 1108"/>
              <a:gd name="T32" fmla="*/ 2147483646 w 855"/>
              <a:gd name="T33" fmla="*/ 2147483646 h 1108"/>
              <a:gd name="T34" fmla="*/ 2147483646 w 855"/>
              <a:gd name="T35" fmla="*/ 2147483646 h 1108"/>
              <a:gd name="T36" fmla="*/ 2147483646 w 855"/>
              <a:gd name="T37" fmla="*/ 2147483646 h 1108"/>
              <a:gd name="T38" fmla="*/ 2147483646 w 855"/>
              <a:gd name="T39" fmla="*/ 0 h 1108"/>
              <a:gd name="T40" fmla="*/ 2147483646 w 855"/>
              <a:gd name="T41" fmla="*/ 0 h 1108"/>
              <a:gd name="T42" fmla="*/ 0 w 855"/>
              <a:gd name="T43" fmla="*/ 0 h 110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855"/>
              <a:gd name="T67" fmla="*/ 0 h 1108"/>
              <a:gd name="T68" fmla="*/ 855 w 855"/>
              <a:gd name="T69" fmla="*/ 1108 h 110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855" h="1108">
                <a:moveTo>
                  <a:pt x="855" y="1108"/>
                </a:moveTo>
                <a:lnTo>
                  <a:pt x="855" y="1099"/>
                </a:lnTo>
                <a:lnTo>
                  <a:pt x="855" y="1065"/>
                </a:lnTo>
                <a:lnTo>
                  <a:pt x="852" y="1013"/>
                </a:lnTo>
                <a:lnTo>
                  <a:pt x="846" y="947"/>
                </a:lnTo>
                <a:lnTo>
                  <a:pt x="837" y="866"/>
                </a:lnTo>
                <a:lnTo>
                  <a:pt x="820" y="777"/>
                </a:lnTo>
                <a:lnTo>
                  <a:pt x="797" y="679"/>
                </a:lnTo>
                <a:lnTo>
                  <a:pt x="766" y="578"/>
                </a:lnTo>
                <a:lnTo>
                  <a:pt x="722" y="475"/>
                </a:lnTo>
                <a:lnTo>
                  <a:pt x="668" y="374"/>
                </a:lnTo>
                <a:lnTo>
                  <a:pt x="596" y="279"/>
                </a:lnTo>
                <a:lnTo>
                  <a:pt x="518" y="204"/>
                </a:lnTo>
                <a:lnTo>
                  <a:pt x="432" y="141"/>
                </a:lnTo>
                <a:lnTo>
                  <a:pt x="343" y="95"/>
                </a:lnTo>
                <a:lnTo>
                  <a:pt x="259" y="58"/>
                </a:lnTo>
                <a:lnTo>
                  <a:pt x="179" y="32"/>
                </a:lnTo>
                <a:lnTo>
                  <a:pt x="110" y="14"/>
                </a:lnTo>
                <a:lnTo>
                  <a:pt x="55" y="6"/>
                </a:lnTo>
                <a:lnTo>
                  <a:pt x="20" y="0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3" name="Freeform 88">
            <a:extLst>
              <a:ext uri="{FF2B5EF4-FFF2-40B4-BE49-F238E27FC236}">
                <a16:creationId xmlns:a16="http://schemas.microsoft.com/office/drawing/2014/main" id="{9C3B1DF9-2D1D-2807-20F2-484B0CA52BC5}"/>
              </a:ext>
            </a:extLst>
          </p:cNvPr>
          <p:cNvSpPr>
            <a:spLocks/>
          </p:cNvSpPr>
          <p:nvPr/>
        </p:nvSpPr>
        <p:spPr bwMode="auto">
          <a:xfrm>
            <a:off x="4910138" y="1641475"/>
            <a:ext cx="1927225" cy="1757363"/>
          </a:xfrm>
          <a:custGeom>
            <a:avLst/>
            <a:gdLst>
              <a:gd name="T0" fmla="*/ 0 w 1260"/>
              <a:gd name="T1" fmla="*/ 2147483646 h 1188"/>
              <a:gd name="T2" fmla="*/ 2147483646 w 1260"/>
              <a:gd name="T3" fmla="*/ 2147483646 h 1188"/>
              <a:gd name="T4" fmla="*/ 2147483646 w 1260"/>
              <a:gd name="T5" fmla="*/ 0 h 1188"/>
              <a:gd name="T6" fmla="*/ 2147483646 w 1260"/>
              <a:gd name="T7" fmla="*/ 2147483646 h 1188"/>
              <a:gd name="T8" fmla="*/ 2147483646 w 1260"/>
              <a:gd name="T9" fmla="*/ 2147483646 h 1188"/>
              <a:gd name="T10" fmla="*/ 2147483646 w 1260"/>
              <a:gd name="T11" fmla="*/ 2147483646 h 1188"/>
              <a:gd name="T12" fmla="*/ 2147483646 w 1260"/>
              <a:gd name="T13" fmla="*/ 2147483646 h 1188"/>
              <a:gd name="T14" fmla="*/ 2147483646 w 1260"/>
              <a:gd name="T15" fmla="*/ 2147483646 h 1188"/>
              <a:gd name="T16" fmla="*/ 2147483646 w 1260"/>
              <a:gd name="T17" fmla="*/ 2147483646 h 1188"/>
              <a:gd name="T18" fmla="*/ 2147483646 w 1260"/>
              <a:gd name="T19" fmla="*/ 2147483646 h 1188"/>
              <a:gd name="T20" fmla="*/ 2147483646 w 1260"/>
              <a:gd name="T21" fmla="*/ 2147483646 h 1188"/>
              <a:gd name="T22" fmla="*/ 2147483646 w 1260"/>
              <a:gd name="T23" fmla="*/ 2147483646 h 1188"/>
              <a:gd name="T24" fmla="*/ 2147483646 w 1260"/>
              <a:gd name="T25" fmla="*/ 2147483646 h 1188"/>
              <a:gd name="T26" fmla="*/ 2147483646 w 1260"/>
              <a:gd name="T27" fmla="*/ 2147483646 h 1188"/>
              <a:gd name="T28" fmla="*/ 2147483646 w 1260"/>
              <a:gd name="T29" fmla="*/ 2147483646 h 1188"/>
              <a:gd name="T30" fmla="*/ 2147483646 w 1260"/>
              <a:gd name="T31" fmla="*/ 2147483646 h 1188"/>
              <a:gd name="T32" fmla="*/ 2147483646 w 1260"/>
              <a:gd name="T33" fmla="*/ 2147483646 h 1188"/>
              <a:gd name="T34" fmla="*/ 2147483646 w 1260"/>
              <a:gd name="T35" fmla="*/ 2147483646 h 1188"/>
              <a:gd name="T36" fmla="*/ 2147483646 w 1260"/>
              <a:gd name="T37" fmla="*/ 2147483646 h 1188"/>
              <a:gd name="T38" fmla="*/ 2147483646 w 1260"/>
              <a:gd name="T39" fmla="*/ 2147483646 h 1188"/>
              <a:gd name="T40" fmla="*/ 2147483646 w 1260"/>
              <a:gd name="T41" fmla="*/ 2147483646 h 1188"/>
              <a:gd name="T42" fmla="*/ 2147483646 w 1260"/>
              <a:gd name="T43" fmla="*/ 2147483646 h 11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60"/>
              <a:gd name="T67" fmla="*/ 0 h 1188"/>
              <a:gd name="T68" fmla="*/ 1260 w 1260"/>
              <a:gd name="T69" fmla="*/ 1188 h 118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60" h="1188">
                <a:moveTo>
                  <a:pt x="0" y="3"/>
                </a:moveTo>
                <a:lnTo>
                  <a:pt x="18" y="3"/>
                </a:lnTo>
                <a:lnTo>
                  <a:pt x="61" y="0"/>
                </a:lnTo>
                <a:lnTo>
                  <a:pt x="124" y="3"/>
                </a:lnTo>
                <a:lnTo>
                  <a:pt x="207" y="5"/>
                </a:lnTo>
                <a:lnTo>
                  <a:pt x="305" y="17"/>
                </a:lnTo>
                <a:lnTo>
                  <a:pt x="412" y="37"/>
                </a:lnTo>
                <a:lnTo>
                  <a:pt x="524" y="69"/>
                </a:lnTo>
                <a:lnTo>
                  <a:pt x="636" y="109"/>
                </a:lnTo>
                <a:lnTo>
                  <a:pt x="745" y="167"/>
                </a:lnTo>
                <a:lnTo>
                  <a:pt x="846" y="241"/>
                </a:lnTo>
                <a:lnTo>
                  <a:pt x="958" y="353"/>
                </a:lnTo>
                <a:lnTo>
                  <a:pt x="1048" y="469"/>
                </a:lnTo>
                <a:lnTo>
                  <a:pt x="1117" y="584"/>
                </a:lnTo>
                <a:lnTo>
                  <a:pt x="1168" y="696"/>
                </a:lnTo>
                <a:lnTo>
                  <a:pt x="1209" y="799"/>
                </a:lnTo>
                <a:lnTo>
                  <a:pt x="1235" y="894"/>
                </a:lnTo>
                <a:lnTo>
                  <a:pt x="1249" y="975"/>
                </a:lnTo>
                <a:lnTo>
                  <a:pt x="1258" y="1035"/>
                </a:lnTo>
                <a:lnTo>
                  <a:pt x="1260" y="1076"/>
                </a:lnTo>
                <a:lnTo>
                  <a:pt x="1260" y="1090"/>
                </a:lnTo>
                <a:lnTo>
                  <a:pt x="1260" y="11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4" name="Line 89">
            <a:extLst>
              <a:ext uri="{FF2B5EF4-FFF2-40B4-BE49-F238E27FC236}">
                <a16:creationId xmlns:a16="http://schemas.microsoft.com/office/drawing/2014/main" id="{036F599C-1997-15F2-5FFF-4E59C24F7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6718300"/>
            <a:ext cx="1128713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5" name="Rectangle 93">
            <a:extLst>
              <a:ext uri="{FF2B5EF4-FFF2-40B4-BE49-F238E27FC236}">
                <a16:creationId xmlns:a16="http://schemas.microsoft.com/office/drawing/2014/main" id="{E3C08229-61BB-ED0A-AF3F-F5BDA56A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2103438"/>
            <a:ext cx="793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Active open</a:t>
            </a:r>
            <a:endParaRPr lang="en-US" altLang="en-US"/>
          </a:p>
        </p:txBody>
      </p:sp>
      <p:sp>
        <p:nvSpPr>
          <p:cNvPr id="52296" name="Rectangle 94">
            <a:extLst>
              <a:ext uri="{FF2B5EF4-FFF2-40B4-BE49-F238E27FC236}">
                <a16:creationId xmlns:a16="http://schemas.microsoft.com/office/drawing/2014/main" id="{8C9FBCC1-7AA9-34E9-E3AE-84A03DCC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2330450"/>
            <a:ext cx="355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/SYN</a:t>
            </a:r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7FCA1994-E880-BD83-DE44-B795DAB7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8A2E01D-C548-4463-82D0-50DAF792D956}" type="slidenum">
              <a:rPr lang="en-US" altLang="en-US">
                <a:solidFill>
                  <a:schemeClr val="bg1"/>
                </a:solidFill>
              </a:rPr>
              <a:pPr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17B024E-5FA7-8A36-18A8-AB04C4CB0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Think-Pair-Share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52A53473-5AC0-4B30-BFBF-1C07BB08E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915400" cy="4038600"/>
          </a:xfrm>
        </p:spPr>
        <p:txBody>
          <a:bodyPr/>
          <a:lstStyle/>
          <a:p>
            <a:r>
              <a:rPr lang="en-US" altLang="en-US" sz="2400"/>
              <a:t>Describe the path taken</a:t>
            </a:r>
          </a:p>
          <a:p>
            <a:pPr lvl="1"/>
            <a:r>
              <a:rPr lang="en-US" altLang="en-US"/>
              <a:t>By a server under normal conditions, and</a:t>
            </a:r>
          </a:p>
          <a:p>
            <a:pPr lvl="1"/>
            <a:r>
              <a:rPr lang="en-US" altLang="en-US"/>
              <a:t>By a client under normal conditions,</a:t>
            </a:r>
          </a:p>
          <a:p>
            <a:pPr lvl="1"/>
            <a:r>
              <a:rPr lang="en-US" altLang="en-US"/>
              <a:t>Assuming that the client closes the connection first.</a:t>
            </a:r>
          </a:p>
          <a:p>
            <a:r>
              <a:rPr lang="en-US" altLang="en-US" sz="2400"/>
              <a:t>Consider the </a:t>
            </a:r>
            <a:r>
              <a:rPr lang="en-US" altLang="en-US" sz="2400" b="1">
                <a:solidFill>
                  <a:srgbClr val="CC0000"/>
                </a:solidFill>
              </a:rPr>
              <a:t>TIME_WAIT</a:t>
            </a:r>
            <a:r>
              <a:rPr lang="en-US" altLang="en-US" sz="2400"/>
              <a:t> state</a:t>
            </a:r>
          </a:p>
          <a:p>
            <a:pPr lvl="1"/>
            <a:r>
              <a:rPr lang="en-US" altLang="en-US"/>
              <a:t>What purpose does this state serve ?</a:t>
            </a:r>
          </a:p>
          <a:p>
            <a:pPr lvl="1"/>
            <a:r>
              <a:rPr lang="en-US" altLang="en-US"/>
              <a:t>Prove that </a:t>
            </a:r>
            <a:r>
              <a:rPr lang="en-US" altLang="en-US" b="1">
                <a:solidFill>
                  <a:srgbClr val="CC0000"/>
                </a:solidFill>
              </a:rPr>
              <a:t>at least one</a:t>
            </a:r>
            <a:r>
              <a:rPr lang="en-US" altLang="en-US"/>
              <a:t> side of a connection enters this state before returning to CLOSED</a:t>
            </a:r>
          </a:p>
          <a:p>
            <a:pPr lvl="1"/>
            <a:r>
              <a:rPr lang="en-US" altLang="en-US"/>
              <a:t>Explain how </a:t>
            </a:r>
            <a:r>
              <a:rPr lang="en-US" altLang="en-US" b="1">
                <a:solidFill>
                  <a:srgbClr val="CC0000"/>
                </a:solidFill>
              </a:rPr>
              <a:t>both</a:t>
            </a:r>
            <a:r>
              <a:rPr lang="en-US" altLang="en-US"/>
              <a:t> sides might enter this state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C41C67B8-CED7-D753-0B8F-C388BFFA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E9110E0-8509-475E-AEDC-266B21F8464B}" type="slidenum">
              <a:rPr lang="en-US" altLang="en-US">
                <a:solidFill>
                  <a:schemeClr val="bg1"/>
                </a:solidFill>
              </a:rPr>
              <a:pPr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44C26F93-F8A8-3701-8CF9-840A9C7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927100"/>
            <a:ext cx="7212013" cy="709613"/>
          </a:xfrm>
        </p:spPr>
        <p:txBody>
          <a:bodyPr/>
          <a:lstStyle/>
          <a:p>
            <a:r>
              <a:rPr lang="en-US" altLang="en-US"/>
              <a:t>Sliding Window Implementation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5229459-469F-FEC0-1F39-9631A3DAE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322513"/>
            <a:ext cx="8839200" cy="4002087"/>
          </a:xfrm>
        </p:spPr>
        <p:txBody>
          <a:bodyPr/>
          <a:lstStyle/>
          <a:p>
            <a:r>
              <a:rPr lang="en-US" altLang="en-US" sz="2400"/>
              <a:t>Sequence numbers are </a:t>
            </a:r>
            <a:r>
              <a:rPr lang="en-US" altLang="en-US" sz="2400" b="1">
                <a:solidFill>
                  <a:srgbClr val="CC0000"/>
                </a:solidFill>
              </a:rPr>
              <a:t>indices</a:t>
            </a:r>
            <a:r>
              <a:rPr lang="en-US" altLang="en-US" sz="2400"/>
              <a:t> into byte stream</a:t>
            </a:r>
          </a:p>
          <a:p>
            <a:r>
              <a:rPr lang="en-US" altLang="en-US" sz="2400"/>
              <a:t>ACK sequence number is actually </a:t>
            </a:r>
            <a:r>
              <a:rPr lang="en-US" altLang="en-US" sz="2400" b="1">
                <a:solidFill>
                  <a:srgbClr val="CC0000"/>
                </a:solidFill>
              </a:rPr>
              <a:t>next</a:t>
            </a:r>
            <a:r>
              <a:rPr lang="en-US" altLang="en-US" sz="2400"/>
              <a:t> byte expected (as opposed to last byte received)</a:t>
            </a:r>
          </a:p>
          <a:p>
            <a:r>
              <a:rPr lang="en-US" altLang="en-US" sz="2400"/>
              <a:t>Receiver buffers contain</a:t>
            </a:r>
          </a:p>
          <a:p>
            <a:pPr lvl="1"/>
            <a:r>
              <a:rPr lang="en-US" altLang="en-US"/>
              <a:t>Data ready for delivery to application until requested</a:t>
            </a:r>
          </a:p>
          <a:p>
            <a:pPr lvl="1"/>
            <a:r>
              <a:rPr lang="en-US" altLang="en-US"/>
              <a:t>Out-of-order data out to maximum buffer capacity</a:t>
            </a:r>
          </a:p>
          <a:p>
            <a:r>
              <a:rPr lang="en-US" altLang="en-US" sz="2400"/>
              <a:t>Sender buffers contain</a:t>
            </a:r>
          </a:p>
          <a:p>
            <a:pPr lvl="1"/>
            <a:r>
              <a:rPr lang="en-US" altLang="en-US"/>
              <a:t>Unacknowledged data</a:t>
            </a:r>
          </a:p>
          <a:p>
            <a:pPr lvl="1"/>
            <a:r>
              <a:rPr lang="en-US" altLang="en-US"/>
              <a:t>Unsent data out to maximum buffer capacity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3D897B13-A134-C387-573C-9C5D53C9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3810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7F287544-7E39-4640-AC5F-05330880D837}" type="slidenum">
              <a:rPr lang="en-US" altLang="en-US">
                <a:solidFill>
                  <a:schemeClr val="bg1"/>
                </a:solidFill>
              </a:rPr>
              <a:pPr/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07D9DDA-81BB-4F20-2347-B7FC5B33D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38188"/>
            <a:ext cx="6343650" cy="709612"/>
          </a:xfrm>
        </p:spPr>
        <p:txBody>
          <a:bodyPr/>
          <a:lstStyle/>
          <a:p>
            <a:r>
              <a:rPr lang="en-US" altLang="en-US"/>
              <a:t>Sliding Window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EC8DBE1-B1A9-5217-FBFF-90C06CCC0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6818313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CC0000"/>
                </a:solidFill>
              </a:rPr>
              <a:t>Sender side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Green: sent and acknowledged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Red: sent (or can be sent) but not acknowledged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Blue: available but not within send window</a:t>
            </a: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A848E08C-C781-CA4C-0DBD-F4866A57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925" y="4284663"/>
            <a:ext cx="676275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66ADBB2B-976A-AF89-D09E-F2B725B99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4284663"/>
            <a:ext cx="676275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628DA05B-547B-A9C3-DD47-85F4D607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E2D498A8-CCF8-CA97-3C0B-D7F3F364E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13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Rectangle 8">
            <a:extLst>
              <a:ext uri="{FF2B5EF4-FFF2-40B4-BE49-F238E27FC236}">
                <a16:creationId xmlns:a16="http://schemas.microsoft.com/office/drawing/2014/main" id="{E728B7E8-62D8-7E35-503A-C04DD36C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Rectangle 9">
            <a:extLst>
              <a:ext uri="{FF2B5EF4-FFF2-40B4-BE49-F238E27FC236}">
                <a16:creationId xmlns:a16="http://schemas.microsoft.com/office/drawing/2014/main" id="{7169E881-0A02-4E88-3A64-700DF32D3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Rectangle 10">
            <a:extLst>
              <a:ext uri="{FF2B5EF4-FFF2-40B4-BE49-F238E27FC236}">
                <a16:creationId xmlns:a16="http://schemas.microsoft.com/office/drawing/2014/main" id="{1C0D4798-0631-3CBE-8E83-A90F82E5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4284663"/>
            <a:ext cx="676275" cy="29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Rectangle 11">
            <a:extLst>
              <a:ext uri="{FF2B5EF4-FFF2-40B4-BE49-F238E27FC236}">
                <a16:creationId xmlns:a16="http://schemas.microsoft.com/office/drawing/2014/main" id="{849332F4-C480-7C70-721A-CDDBF816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4284663"/>
            <a:ext cx="676275" cy="29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Rectangle 12">
            <a:extLst>
              <a:ext uri="{FF2B5EF4-FFF2-40B4-BE49-F238E27FC236}">
                <a16:creationId xmlns:a16="http://schemas.microsoft.com/office/drawing/2014/main" id="{093D6784-0B17-8E1D-D4E8-877EC502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284663"/>
            <a:ext cx="676275" cy="29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Rectangle 13">
            <a:extLst>
              <a:ext uri="{FF2B5EF4-FFF2-40B4-BE49-F238E27FC236}">
                <a16:creationId xmlns:a16="http://schemas.microsoft.com/office/drawing/2014/main" id="{1A31567D-338C-6F9B-A210-78A93925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4165600"/>
            <a:ext cx="2881312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Line 14">
            <a:extLst>
              <a:ext uri="{FF2B5EF4-FFF2-40B4-BE49-F238E27FC236}">
                <a16:creationId xmlns:a16="http://schemas.microsoft.com/office/drawing/2014/main" id="{7D930A46-7FF0-9A61-13CD-F84A6EC9B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5688" y="4764088"/>
            <a:ext cx="1073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2" name="Text Box 15">
            <a:extLst>
              <a:ext uri="{FF2B5EF4-FFF2-40B4-BE49-F238E27FC236}">
                <a16:creationId xmlns:a16="http://schemas.microsoft.com/office/drawing/2014/main" id="{BAFF488D-7FB5-BA8E-F802-A8D95011C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47005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time</a:t>
            </a:r>
          </a:p>
        </p:txBody>
      </p:sp>
      <p:sp>
        <p:nvSpPr>
          <p:cNvPr id="55313" name="Rectangle 16">
            <a:extLst>
              <a:ext uri="{FF2B5EF4-FFF2-40B4-BE49-F238E27FC236}">
                <a16:creationId xmlns:a16="http://schemas.microsoft.com/office/drawing/2014/main" id="{37DB5C2E-BCB0-E538-2970-91FC21EFA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588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4" name="Rectangle 17">
            <a:extLst>
              <a:ext uri="{FF2B5EF4-FFF2-40B4-BE49-F238E27FC236}">
                <a16:creationId xmlns:a16="http://schemas.microsoft.com/office/drawing/2014/main" id="{026DC61D-AA26-BACE-C251-754F68A51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4284663"/>
            <a:ext cx="676275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15" name="Text Box 18">
            <a:extLst>
              <a:ext uri="{FF2B5EF4-FFF2-40B4-BE49-F238E27FC236}">
                <a16:creationId xmlns:a16="http://schemas.microsoft.com/office/drawing/2014/main" id="{935B3CA3-6AE7-1735-1A54-E5D0A7CE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340995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LastByteAcked</a:t>
            </a: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65AADDEE-AC8A-4DB8-3995-196252C92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408363"/>
            <a:ext cx="1824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LastByteSent</a:t>
            </a:r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83205A7A-39C0-3B2C-7EF2-F646531C1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3406775"/>
            <a:ext cx="2211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LastByteWritten</a:t>
            </a:r>
          </a:p>
        </p:txBody>
      </p:sp>
      <p:sp>
        <p:nvSpPr>
          <p:cNvPr id="55318" name="Line 21">
            <a:extLst>
              <a:ext uri="{FF2B5EF4-FFF2-40B4-BE49-F238E27FC236}">
                <a16:creationId xmlns:a16="http://schemas.microsoft.com/office/drawing/2014/main" id="{5BFB5DF3-42B7-30B7-03B8-52F5EFCD6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988" y="3848100"/>
            <a:ext cx="219075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Line 22">
            <a:extLst>
              <a:ext uri="{FF2B5EF4-FFF2-40B4-BE49-F238E27FC236}">
                <a16:creationId xmlns:a16="http://schemas.microsoft.com/office/drawing/2014/main" id="{3CB66347-2096-A964-3567-2FA3FAB23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7825" y="3846513"/>
            <a:ext cx="238125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0" name="Line 23">
            <a:extLst>
              <a:ext uri="{FF2B5EF4-FFF2-40B4-BE49-F238E27FC236}">
                <a16:creationId xmlns:a16="http://schemas.microsoft.com/office/drawing/2014/main" id="{1C8EDB50-1C36-61E1-2759-D0E4C7FC24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2250" y="3827463"/>
            <a:ext cx="239713" cy="398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1" name="Oval 24">
            <a:extLst>
              <a:ext uri="{FF2B5EF4-FFF2-40B4-BE49-F238E27FC236}">
                <a16:creationId xmlns:a16="http://schemas.microsoft.com/office/drawing/2014/main" id="{84D3298B-A108-51FA-8C0F-823589B4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0" y="2197100"/>
            <a:ext cx="1828800" cy="536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322" name="Text Box 25">
            <a:extLst>
              <a:ext uri="{FF2B5EF4-FFF2-40B4-BE49-F238E27FC236}">
                <a16:creationId xmlns:a16="http://schemas.microsoft.com/office/drawing/2014/main" id="{DFC72DEA-8EFB-B578-4811-176F772A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22161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application</a:t>
            </a:r>
          </a:p>
        </p:txBody>
      </p:sp>
      <p:sp>
        <p:nvSpPr>
          <p:cNvPr id="55323" name="Line 26">
            <a:extLst>
              <a:ext uri="{FF2B5EF4-FFF2-40B4-BE49-F238E27FC236}">
                <a16:creationId xmlns:a16="http://schemas.microsoft.com/office/drawing/2014/main" id="{9AA4AA9A-0F8D-DDDA-DE4A-CB37F667C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7550" y="3073400"/>
            <a:ext cx="177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27">
            <a:extLst>
              <a:ext uri="{FF2B5EF4-FFF2-40B4-BE49-F238E27FC236}">
                <a16:creationId xmlns:a16="http://schemas.microsoft.com/office/drawing/2014/main" id="{2CA4DADB-58CA-5980-BAFD-6DE78A159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2794000"/>
            <a:ext cx="257175" cy="6365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Text Box 28">
            <a:extLst>
              <a:ext uri="{FF2B5EF4-FFF2-40B4-BE49-F238E27FC236}">
                <a16:creationId xmlns:a16="http://schemas.microsoft.com/office/drawing/2014/main" id="{3FF29497-C4AA-1DCC-FE8E-7EFB7DB7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30099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TCP</a:t>
            </a:r>
          </a:p>
        </p:txBody>
      </p:sp>
      <p:sp>
        <p:nvSpPr>
          <p:cNvPr id="55326" name="Text Box 29">
            <a:extLst>
              <a:ext uri="{FF2B5EF4-FFF2-40B4-BE49-F238E27FC236}">
                <a16:creationId xmlns:a16="http://schemas.microsoft.com/office/drawing/2014/main" id="{22D9FB36-835D-490B-5377-3E99316DA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4660900"/>
            <a:ext cx="1233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Window</a:t>
            </a:r>
          </a:p>
        </p:txBody>
      </p:sp>
      <p:sp>
        <p:nvSpPr>
          <p:cNvPr id="55327" name="Line 30">
            <a:extLst>
              <a:ext uri="{FF2B5EF4-FFF2-40B4-BE49-F238E27FC236}">
                <a16:creationId xmlns:a16="http://schemas.microsoft.com/office/drawing/2014/main" id="{198389F5-B5AB-7861-5349-BBC50CE8F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8713" y="4760913"/>
            <a:ext cx="258762" cy="15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8" name="Text Box 33">
            <a:extLst>
              <a:ext uri="{FF2B5EF4-FFF2-40B4-BE49-F238E27FC236}">
                <a16:creationId xmlns:a16="http://schemas.microsoft.com/office/drawing/2014/main" id="{CA31B46C-2E70-3BB5-1B4C-695D023E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400" y="4975225"/>
            <a:ext cx="207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max buffer size</a:t>
            </a:r>
          </a:p>
        </p:txBody>
      </p:sp>
      <p:sp>
        <p:nvSpPr>
          <p:cNvPr id="55329" name="Line 34">
            <a:extLst>
              <a:ext uri="{FF2B5EF4-FFF2-40B4-BE49-F238E27FC236}">
                <a16:creationId xmlns:a16="http://schemas.microsoft.com/office/drawing/2014/main" id="{06C26071-11B8-AE2D-7234-B5AF6D6A7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5218113"/>
            <a:ext cx="2043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Line 35">
            <a:extLst>
              <a:ext uri="{FF2B5EF4-FFF2-40B4-BE49-F238E27FC236}">
                <a16:creationId xmlns:a16="http://schemas.microsoft.com/office/drawing/2014/main" id="{8B390023-F4D3-5C7B-05FC-3C838FF9A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9450" y="5238750"/>
            <a:ext cx="1362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67B4B18F-96C1-131D-6C6E-56BC857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6200" y="228600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633A408-75DC-4996-AE7D-4172F323C750}" type="slidenum">
              <a:rPr lang="en-US" altLang="en-US">
                <a:solidFill>
                  <a:schemeClr val="bg1"/>
                </a:solidFill>
              </a:rPr>
              <a:pPr/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D0D3586-8E38-55E6-BA0C-13CE045C6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343650" cy="709613"/>
          </a:xfrm>
        </p:spPr>
        <p:txBody>
          <a:bodyPr/>
          <a:lstStyle/>
          <a:p>
            <a:r>
              <a:rPr lang="en-US" altLang="en-US"/>
              <a:t>Sliding Window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FD6F35C-487A-869C-555F-4BBA385F8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743200"/>
            <a:ext cx="86868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CC0000"/>
                </a:solidFill>
              </a:rPr>
              <a:t>Receiver side</a:t>
            </a:r>
          </a:p>
          <a:p>
            <a:pPr>
              <a:lnSpc>
                <a:spcPct val="90000"/>
              </a:lnSpc>
            </a:pPr>
            <a:endParaRPr lang="en-US" altLang="en-US" b="1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/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Green: received and ready to be delivered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Red: received and buffered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Blue: received and discarded</a:t>
            </a: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7471AE32-C33C-2120-B387-75DC2AC6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4284663"/>
            <a:ext cx="676275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6" name="Rectangle 5">
            <a:extLst>
              <a:ext uri="{FF2B5EF4-FFF2-40B4-BE49-F238E27FC236}">
                <a16:creationId xmlns:a16="http://schemas.microsoft.com/office/drawing/2014/main" id="{80E93A6C-A271-1390-677D-442CA98B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4284663"/>
            <a:ext cx="676275" cy="29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7" name="Rectangle 6">
            <a:extLst>
              <a:ext uri="{FF2B5EF4-FFF2-40B4-BE49-F238E27FC236}">
                <a16:creationId xmlns:a16="http://schemas.microsoft.com/office/drawing/2014/main" id="{30152016-FC51-70B9-90E0-53F5082A4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8" name="Rectangle 7">
            <a:extLst>
              <a:ext uri="{FF2B5EF4-FFF2-40B4-BE49-F238E27FC236}">
                <a16:creationId xmlns:a16="http://schemas.microsoft.com/office/drawing/2014/main" id="{1B05D820-E683-B32D-AE1F-3DBE288D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675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29" name="Rectangle 8">
            <a:extLst>
              <a:ext uri="{FF2B5EF4-FFF2-40B4-BE49-F238E27FC236}">
                <a16:creationId xmlns:a16="http://schemas.microsoft.com/office/drawing/2014/main" id="{47816AFB-C76D-DE5A-FC6C-1200F81B3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0" name="Rectangle 9">
            <a:extLst>
              <a:ext uri="{FF2B5EF4-FFF2-40B4-BE49-F238E27FC236}">
                <a16:creationId xmlns:a16="http://schemas.microsoft.com/office/drawing/2014/main" id="{FF33DD89-13CC-F5F2-208D-CF85833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225" y="4284663"/>
            <a:ext cx="676275" cy="298450"/>
          </a:xfrm>
          <a:prstGeom prst="rect">
            <a:avLst/>
          </a:prstGeom>
          <a:solidFill>
            <a:srgbClr val="99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31" name="Rectangle 10">
            <a:extLst>
              <a:ext uri="{FF2B5EF4-FFF2-40B4-BE49-F238E27FC236}">
                <a16:creationId xmlns:a16="http://schemas.microsoft.com/office/drawing/2014/main" id="{33844FE6-DB2D-DC0A-B5DE-1113A977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2" name="Rectangle 11">
            <a:extLst>
              <a:ext uri="{FF2B5EF4-FFF2-40B4-BE49-F238E27FC236}">
                <a16:creationId xmlns:a16="http://schemas.microsoft.com/office/drawing/2014/main" id="{4108F4E3-A671-B977-39C1-3899DB0D3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4284663"/>
            <a:ext cx="676275" cy="29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3" name="Rectangle 12">
            <a:extLst>
              <a:ext uri="{FF2B5EF4-FFF2-40B4-BE49-F238E27FC236}">
                <a16:creationId xmlns:a16="http://schemas.microsoft.com/office/drawing/2014/main" id="{977BAEB8-F35F-9F27-7C07-E6DAECAB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4284663"/>
            <a:ext cx="676275" cy="2984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4" name="Rectangle 13">
            <a:extLst>
              <a:ext uri="{FF2B5EF4-FFF2-40B4-BE49-F238E27FC236}">
                <a16:creationId xmlns:a16="http://schemas.microsoft.com/office/drawing/2014/main" id="{B024C0D7-FBBA-449E-9592-1E3F1F75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200" y="4165600"/>
            <a:ext cx="3557588" cy="5572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5" name="Line 14">
            <a:extLst>
              <a:ext uri="{FF2B5EF4-FFF2-40B4-BE49-F238E27FC236}">
                <a16:creationId xmlns:a16="http://schemas.microsoft.com/office/drawing/2014/main" id="{43BCEFB1-6CC4-33FF-72A1-BB4A07D13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6250" y="4764088"/>
            <a:ext cx="1073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Text Box 15">
            <a:extLst>
              <a:ext uri="{FF2B5EF4-FFF2-40B4-BE49-F238E27FC236}">
                <a16:creationId xmlns:a16="http://schemas.microsoft.com/office/drawing/2014/main" id="{DDC22A6B-AFBB-DBBF-4564-04A91D68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00588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b="1"/>
              <a:t>time</a:t>
            </a:r>
          </a:p>
        </p:txBody>
      </p:sp>
      <p:sp>
        <p:nvSpPr>
          <p:cNvPr id="56337" name="Rectangle 16">
            <a:extLst>
              <a:ext uri="{FF2B5EF4-FFF2-40B4-BE49-F238E27FC236}">
                <a16:creationId xmlns:a16="http://schemas.microsoft.com/office/drawing/2014/main" id="{9F1317EA-BED7-5464-753B-077F1F9F4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8" name="Rectangle 17">
            <a:extLst>
              <a:ext uri="{FF2B5EF4-FFF2-40B4-BE49-F238E27FC236}">
                <a16:creationId xmlns:a16="http://schemas.microsoft.com/office/drawing/2014/main" id="{FE70B8A2-8E3B-D96C-F950-2C2260C5C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84663"/>
            <a:ext cx="676275" cy="29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39" name="Text Box 18">
            <a:extLst>
              <a:ext uri="{FF2B5EF4-FFF2-40B4-BE49-F238E27FC236}">
                <a16:creationId xmlns:a16="http://schemas.microsoft.com/office/drawing/2014/main" id="{9E783383-3D15-D455-302C-1B94C551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09950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NextByteRead</a:t>
            </a:r>
          </a:p>
        </p:txBody>
      </p:sp>
      <p:sp>
        <p:nvSpPr>
          <p:cNvPr id="56340" name="Text Box 19">
            <a:extLst>
              <a:ext uri="{FF2B5EF4-FFF2-40B4-BE49-F238E27FC236}">
                <a16:creationId xmlns:a16="http://schemas.microsoft.com/office/drawing/2014/main" id="{9FD188E5-96B2-AE92-3478-B5AB50C0B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513" y="3408363"/>
            <a:ext cx="248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NextByteExpected</a:t>
            </a:r>
          </a:p>
        </p:txBody>
      </p:sp>
      <p:sp>
        <p:nvSpPr>
          <p:cNvPr id="56341" name="Text Box 20">
            <a:extLst>
              <a:ext uri="{FF2B5EF4-FFF2-40B4-BE49-F238E27FC236}">
                <a16:creationId xmlns:a16="http://schemas.microsoft.com/office/drawing/2014/main" id="{2E97B5DA-B651-D150-64AD-0933D6991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1650" y="3406775"/>
            <a:ext cx="241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LastByteReceived</a:t>
            </a:r>
          </a:p>
        </p:txBody>
      </p:sp>
      <p:sp>
        <p:nvSpPr>
          <p:cNvPr id="56342" name="Line 21">
            <a:extLst>
              <a:ext uri="{FF2B5EF4-FFF2-40B4-BE49-F238E27FC236}">
                <a16:creationId xmlns:a16="http://schemas.microsoft.com/office/drawing/2014/main" id="{8453AFF8-A86C-F4DC-7668-C4019AB1D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7363" y="3827463"/>
            <a:ext cx="258762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2">
            <a:extLst>
              <a:ext uri="{FF2B5EF4-FFF2-40B4-BE49-F238E27FC236}">
                <a16:creationId xmlns:a16="http://schemas.microsoft.com/office/drawing/2014/main" id="{88B1261E-250E-55DF-928A-2892CE28EA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13" y="3867150"/>
            <a:ext cx="617537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3">
            <a:extLst>
              <a:ext uri="{FF2B5EF4-FFF2-40B4-BE49-F238E27FC236}">
                <a16:creationId xmlns:a16="http://schemas.microsoft.com/office/drawing/2014/main" id="{9FD51FB7-D18D-FB89-7648-D5744C002F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1613" y="3827463"/>
            <a:ext cx="458787" cy="377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Oval 24">
            <a:extLst>
              <a:ext uri="{FF2B5EF4-FFF2-40B4-BE49-F238E27FC236}">
                <a16:creationId xmlns:a16="http://schemas.microsoft.com/office/drawing/2014/main" id="{0FEB914A-C5A8-FD8B-F59F-FB6000A61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2273300"/>
            <a:ext cx="1828800" cy="536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6346" name="Text Box 25">
            <a:extLst>
              <a:ext uri="{FF2B5EF4-FFF2-40B4-BE49-F238E27FC236}">
                <a16:creationId xmlns:a16="http://schemas.microsoft.com/office/drawing/2014/main" id="{91AA5729-D18A-400A-B4A6-45EBC6C3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38" y="2292350"/>
            <a:ext cx="1535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application</a:t>
            </a:r>
          </a:p>
        </p:txBody>
      </p:sp>
      <p:sp>
        <p:nvSpPr>
          <p:cNvPr id="56347" name="Line 26">
            <a:extLst>
              <a:ext uri="{FF2B5EF4-FFF2-40B4-BE49-F238E27FC236}">
                <a16:creationId xmlns:a16="http://schemas.microsoft.com/office/drawing/2014/main" id="{48D28430-1069-D238-5D4E-AA1F54AE4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263" y="2897188"/>
            <a:ext cx="177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8" name="Line 27">
            <a:extLst>
              <a:ext uri="{FF2B5EF4-FFF2-40B4-BE49-F238E27FC236}">
                <a16:creationId xmlns:a16="http://schemas.microsoft.com/office/drawing/2014/main" id="{EAA0BE54-A342-656C-F735-06C01476A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2688" y="2814638"/>
            <a:ext cx="2047875" cy="6778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9" name="Text Box 28">
            <a:extLst>
              <a:ext uri="{FF2B5EF4-FFF2-40B4-BE49-F238E27FC236}">
                <a16:creationId xmlns:a16="http://schemas.microsoft.com/office/drawing/2014/main" id="{6A84FD42-FC6A-E618-3F50-0F495FCE0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2909888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TCP</a:t>
            </a:r>
          </a:p>
        </p:txBody>
      </p:sp>
      <p:sp>
        <p:nvSpPr>
          <p:cNvPr id="56350" name="Text Box 29">
            <a:extLst>
              <a:ext uri="{FF2B5EF4-FFF2-40B4-BE49-F238E27FC236}">
                <a16:creationId xmlns:a16="http://schemas.microsoft.com/office/drawing/2014/main" id="{BED2AD14-33F2-B37B-3E4D-FAFE16B7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46609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Advertised window</a:t>
            </a:r>
          </a:p>
        </p:txBody>
      </p:sp>
      <p:sp>
        <p:nvSpPr>
          <p:cNvPr id="56351" name="Line 30">
            <a:extLst>
              <a:ext uri="{FF2B5EF4-FFF2-40B4-BE49-F238E27FC236}">
                <a16:creationId xmlns:a16="http://schemas.microsoft.com/office/drawing/2014/main" id="{8E7FA71D-13EC-8B97-46E1-DF7AC3BC3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9275" y="4760913"/>
            <a:ext cx="258763" cy="15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2" name="Text Box 31">
            <a:extLst>
              <a:ext uri="{FF2B5EF4-FFF2-40B4-BE49-F238E27FC236}">
                <a16:creationId xmlns:a16="http://schemas.microsoft.com/office/drawing/2014/main" id="{755ED753-3F6E-A53F-7B57-F061261E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4975225"/>
            <a:ext cx="207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/>
              <a:t>max buffer size</a:t>
            </a:r>
          </a:p>
        </p:txBody>
      </p:sp>
      <p:sp>
        <p:nvSpPr>
          <p:cNvPr id="56353" name="Line 32">
            <a:extLst>
              <a:ext uri="{FF2B5EF4-FFF2-40B4-BE49-F238E27FC236}">
                <a16:creationId xmlns:a16="http://schemas.microsoft.com/office/drawing/2014/main" id="{CD82C2C1-BE3F-E705-31F5-B497251F0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5218113"/>
            <a:ext cx="1654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3">
            <a:extLst>
              <a:ext uri="{FF2B5EF4-FFF2-40B4-BE49-F238E27FC236}">
                <a16:creationId xmlns:a16="http://schemas.microsoft.com/office/drawing/2014/main" id="{F32F11B3-0DAF-1602-4BF2-F3EF590F55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0325" y="5238750"/>
            <a:ext cx="1090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D27D822D-F049-48CD-A757-7C82E653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0E3B751-9EAB-4A77-AC0B-41E0DE7D7B50}" type="slidenum">
              <a:rPr lang="en-US" altLang="en-US">
                <a:solidFill>
                  <a:schemeClr val="bg1"/>
                </a:solidFill>
              </a:rPr>
              <a:pPr/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900C498F-EB10-7A5A-973D-7D4436802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Flow vs. Congestion Control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0870ED6-EB67-CFF2-591E-2A7FEB5E6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915400" cy="4114800"/>
          </a:xfrm>
        </p:spPr>
        <p:txBody>
          <a:bodyPr/>
          <a:lstStyle/>
          <a:p>
            <a:r>
              <a:rPr lang="en-US" altLang="en-US" sz="2400"/>
              <a:t>Flow control prevents </a:t>
            </a:r>
            <a:r>
              <a:rPr lang="en-US" altLang="en-US" sz="2400" b="1">
                <a:solidFill>
                  <a:srgbClr val="CC0000"/>
                </a:solidFill>
              </a:rPr>
              <a:t>buffer overflow</a:t>
            </a:r>
            <a:r>
              <a:rPr lang="en-US" altLang="en-US" sz="2400"/>
              <a:t> at receiver (only source and dest. are relevant)</a:t>
            </a:r>
          </a:p>
          <a:p>
            <a:r>
              <a:rPr lang="en-US" altLang="en-US" sz="2400"/>
              <a:t>Congestion control addresses </a:t>
            </a:r>
            <a:r>
              <a:rPr lang="en-US" altLang="en-US" sz="2400" b="1">
                <a:solidFill>
                  <a:srgbClr val="CC0000"/>
                </a:solidFill>
              </a:rPr>
              <a:t>bandwidth</a:t>
            </a:r>
            <a:r>
              <a:rPr lang="en-US" altLang="en-US" sz="2400"/>
              <a:t> interactions between distinct packet flows</a:t>
            </a:r>
          </a:p>
          <a:p>
            <a:endParaRPr lang="en-US" altLang="en-US" sz="2400"/>
          </a:p>
          <a:p>
            <a:r>
              <a:rPr lang="en-US" altLang="en-US" sz="2400"/>
              <a:t>TCP provides both</a:t>
            </a:r>
          </a:p>
          <a:p>
            <a:pPr lvl="1"/>
            <a:r>
              <a:rPr lang="en-US" altLang="en-US"/>
              <a:t>flow control based on advertised window</a:t>
            </a:r>
          </a:p>
          <a:p>
            <a:pPr lvl="1"/>
            <a:r>
              <a:rPr lang="en-US" altLang="en-US"/>
              <a:t>congestion control will be discussed later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03B4C287-4F1F-2A93-8902-5AE4BD71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78738" y="714375"/>
            <a:ext cx="790575" cy="768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05951B39-8564-4D7A-8196-B5363E4F3F85}" type="slidenum">
              <a:rPr lang="en-US" altLang="en-US">
                <a:solidFill>
                  <a:schemeClr val="bg1"/>
                </a:solidFill>
              </a:rPr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A76EAE2-C06F-961E-9AA1-96F6C919D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9575"/>
            <a:ext cx="7772400" cy="1143000"/>
          </a:xfrm>
        </p:spPr>
        <p:txBody>
          <a:bodyPr/>
          <a:lstStyle/>
          <a:p>
            <a:r>
              <a:rPr lang="en-US" altLang="en-US"/>
              <a:t>The Big Picture</a:t>
            </a:r>
          </a:p>
        </p:txBody>
      </p:sp>
      <p:sp>
        <p:nvSpPr>
          <p:cNvPr id="21508" name="Freeform 4">
            <a:extLst>
              <a:ext uri="{FF2B5EF4-FFF2-40B4-BE49-F238E27FC236}">
                <a16:creationId xmlns:a16="http://schemas.microsoft.com/office/drawing/2014/main" id="{F01B78E6-B5B1-91BD-EA08-6D7F9369065A}"/>
              </a:ext>
            </a:extLst>
          </p:cNvPr>
          <p:cNvSpPr>
            <a:spLocks/>
          </p:cNvSpPr>
          <p:nvPr/>
        </p:nvSpPr>
        <p:spPr bwMode="auto">
          <a:xfrm>
            <a:off x="5661025" y="5229225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Freeform 5">
            <a:extLst>
              <a:ext uri="{FF2B5EF4-FFF2-40B4-BE49-F238E27FC236}">
                <a16:creationId xmlns:a16="http://schemas.microsoft.com/office/drawing/2014/main" id="{02CF9B2E-7214-F3C8-EDDB-83DCBAB21212}"/>
              </a:ext>
            </a:extLst>
          </p:cNvPr>
          <p:cNvSpPr>
            <a:spLocks/>
          </p:cNvSpPr>
          <p:nvPr/>
        </p:nvSpPr>
        <p:spPr bwMode="auto">
          <a:xfrm>
            <a:off x="6705600" y="5229225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0" name="Freeform 6">
            <a:extLst>
              <a:ext uri="{FF2B5EF4-FFF2-40B4-BE49-F238E27FC236}">
                <a16:creationId xmlns:a16="http://schemas.microsoft.com/office/drawing/2014/main" id="{9A9C5D95-D326-6F6F-FC2C-E5230FCE58B8}"/>
              </a:ext>
            </a:extLst>
          </p:cNvPr>
          <p:cNvSpPr>
            <a:spLocks/>
          </p:cNvSpPr>
          <p:nvPr/>
        </p:nvSpPr>
        <p:spPr bwMode="auto">
          <a:xfrm>
            <a:off x="7027863" y="266223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Freeform 7">
            <a:extLst>
              <a:ext uri="{FF2B5EF4-FFF2-40B4-BE49-F238E27FC236}">
                <a16:creationId xmlns:a16="http://schemas.microsoft.com/office/drawing/2014/main" id="{07952124-F1D4-050E-7CD0-829B153F4944}"/>
              </a:ext>
            </a:extLst>
          </p:cNvPr>
          <p:cNvSpPr>
            <a:spLocks/>
          </p:cNvSpPr>
          <p:nvPr/>
        </p:nvSpPr>
        <p:spPr bwMode="auto">
          <a:xfrm>
            <a:off x="6161088" y="3151188"/>
            <a:ext cx="180975" cy="177800"/>
          </a:xfrm>
          <a:custGeom>
            <a:avLst/>
            <a:gdLst>
              <a:gd name="T0" fmla="*/ 2147483646 w 114"/>
              <a:gd name="T1" fmla="*/ 2147483646 h 112"/>
              <a:gd name="T2" fmla="*/ 2147483646 w 114"/>
              <a:gd name="T3" fmla="*/ 0 h 112"/>
              <a:gd name="T4" fmla="*/ 0 w 114"/>
              <a:gd name="T5" fmla="*/ 0 h 112"/>
              <a:gd name="T6" fmla="*/ 0 w 114"/>
              <a:gd name="T7" fmla="*/ 2147483646 h 112"/>
              <a:gd name="T8" fmla="*/ 2147483646 w 114"/>
              <a:gd name="T9" fmla="*/ 2147483646 h 112"/>
              <a:gd name="T10" fmla="*/ 2147483646 w 114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2"/>
              <a:gd name="T20" fmla="*/ 114 w 114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2">
                <a:moveTo>
                  <a:pt x="112" y="112"/>
                </a:moveTo>
                <a:lnTo>
                  <a:pt x="114" y="0"/>
                </a:lnTo>
                <a:lnTo>
                  <a:pt x="0" y="0"/>
                </a:lnTo>
                <a:lnTo>
                  <a:pt x="0" y="112"/>
                </a:lnTo>
                <a:lnTo>
                  <a:pt x="114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Freeform 8">
            <a:extLst>
              <a:ext uri="{FF2B5EF4-FFF2-40B4-BE49-F238E27FC236}">
                <a16:creationId xmlns:a16="http://schemas.microsoft.com/office/drawing/2014/main" id="{7C42B3F7-9313-2E21-4742-9ECA9B6B120B}"/>
              </a:ext>
            </a:extLst>
          </p:cNvPr>
          <p:cNvSpPr>
            <a:spLocks/>
          </p:cNvSpPr>
          <p:nvPr/>
        </p:nvSpPr>
        <p:spPr bwMode="auto">
          <a:xfrm>
            <a:off x="7905750" y="3146425"/>
            <a:ext cx="180975" cy="182563"/>
          </a:xfrm>
          <a:custGeom>
            <a:avLst/>
            <a:gdLst>
              <a:gd name="T0" fmla="*/ 0 w 114"/>
              <a:gd name="T1" fmla="*/ 2147483646 h 115"/>
              <a:gd name="T2" fmla="*/ 2147483646 w 114"/>
              <a:gd name="T3" fmla="*/ 2147483646 h 115"/>
              <a:gd name="T4" fmla="*/ 2147483646 w 114"/>
              <a:gd name="T5" fmla="*/ 0 h 115"/>
              <a:gd name="T6" fmla="*/ 2147483646 w 114"/>
              <a:gd name="T7" fmla="*/ 0 h 115"/>
              <a:gd name="T8" fmla="*/ 2147483646 w 114"/>
              <a:gd name="T9" fmla="*/ 2147483646 h 115"/>
              <a:gd name="T10" fmla="*/ 2147483646 w 114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115"/>
              <a:gd name="T20" fmla="*/ 114 w 114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115">
                <a:moveTo>
                  <a:pt x="0" y="112"/>
                </a:moveTo>
                <a:lnTo>
                  <a:pt x="114" y="115"/>
                </a:lnTo>
                <a:lnTo>
                  <a:pt x="114" y="0"/>
                </a:lnTo>
                <a:lnTo>
                  <a:pt x="2" y="0"/>
                </a:lnTo>
                <a:lnTo>
                  <a:pt x="2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Freeform 9">
            <a:extLst>
              <a:ext uri="{FF2B5EF4-FFF2-40B4-BE49-F238E27FC236}">
                <a16:creationId xmlns:a16="http://schemas.microsoft.com/office/drawing/2014/main" id="{00B6BD66-CBCA-D65C-39B7-157C23940CED}"/>
              </a:ext>
            </a:extLst>
          </p:cNvPr>
          <p:cNvSpPr>
            <a:spLocks/>
          </p:cNvSpPr>
          <p:nvPr/>
        </p:nvSpPr>
        <p:spPr bwMode="auto">
          <a:xfrm>
            <a:off x="8507413" y="4067175"/>
            <a:ext cx="177800" cy="180975"/>
          </a:xfrm>
          <a:custGeom>
            <a:avLst/>
            <a:gdLst>
              <a:gd name="T0" fmla="*/ 0 w 112"/>
              <a:gd name="T1" fmla="*/ 2147483646 h 114"/>
              <a:gd name="T2" fmla="*/ 2147483646 w 112"/>
              <a:gd name="T3" fmla="*/ 2147483646 h 114"/>
              <a:gd name="T4" fmla="*/ 2147483646 w 112"/>
              <a:gd name="T5" fmla="*/ 0 h 114"/>
              <a:gd name="T6" fmla="*/ 0 w 112"/>
              <a:gd name="T7" fmla="*/ 0 h 114"/>
              <a:gd name="T8" fmla="*/ 0 w 112"/>
              <a:gd name="T9" fmla="*/ 2147483646 h 114"/>
              <a:gd name="T10" fmla="*/ 0 w 112"/>
              <a:gd name="T11" fmla="*/ 2147483646 h 1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4"/>
              <a:gd name="T20" fmla="*/ 112 w 112"/>
              <a:gd name="T21" fmla="*/ 114 h 1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4">
                <a:moveTo>
                  <a:pt x="0" y="112"/>
                </a:moveTo>
                <a:lnTo>
                  <a:pt x="112" y="114"/>
                </a:lnTo>
                <a:lnTo>
                  <a:pt x="112" y="0"/>
                </a:lnTo>
                <a:lnTo>
                  <a:pt x="0" y="0"/>
                </a:lnTo>
                <a:lnTo>
                  <a:pt x="0" y="114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Freeform 10">
            <a:extLst>
              <a:ext uri="{FF2B5EF4-FFF2-40B4-BE49-F238E27FC236}">
                <a16:creationId xmlns:a16="http://schemas.microsoft.com/office/drawing/2014/main" id="{EC1014C0-1B24-8189-6F62-9E67FACE2BBE}"/>
              </a:ext>
            </a:extLst>
          </p:cNvPr>
          <p:cNvSpPr>
            <a:spLocks/>
          </p:cNvSpPr>
          <p:nvPr/>
        </p:nvSpPr>
        <p:spPr bwMode="auto">
          <a:xfrm>
            <a:off x="5543550" y="4070350"/>
            <a:ext cx="182563" cy="177800"/>
          </a:xfrm>
          <a:custGeom>
            <a:avLst/>
            <a:gdLst>
              <a:gd name="T0" fmla="*/ 2147483646 w 115"/>
              <a:gd name="T1" fmla="*/ 2147483646 h 112"/>
              <a:gd name="T2" fmla="*/ 2147483646 w 115"/>
              <a:gd name="T3" fmla="*/ 0 h 112"/>
              <a:gd name="T4" fmla="*/ 0 w 115"/>
              <a:gd name="T5" fmla="*/ 0 h 112"/>
              <a:gd name="T6" fmla="*/ 0 w 115"/>
              <a:gd name="T7" fmla="*/ 2147483646 h 112"/>
              <a:gd name="T8" fmla="*/ 2147483646 w 115"/>
              <a:gd name="T9" fmla="*/ 2147483646 h 112"/>
              <a:gd name="T10" fmla="*/ 2147483646 w 115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2"/>
              <a:gd name="T20" fmla="*/ 115 w 115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2">
                <a:moveTo>
                  <a:pt x="115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2"/>
                </a:lnTo>
                <a:lnTo>
                  <a:pt x="115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Freeform 11">
            <a:extLst>
              <a:ext uri="{FF2B5EF4-FFF2-40B4-BE49-F238E27FC236}">
                <a16:creationId xmlns:a16="http://schemas.microsoft.com/office/drawing/2014/main" id="{01D08D06-E710-B44C-B729-28F3F4DFB0A8}"/>
              </a:ext>
            </a:extLst>
          </p:cNvPr>
          <p:cNvSpPr>
            <a:spLocks/>
          </p:cNvSpPr>
          <p:nvPr/>
        </p:nvSpPr>
        <p:spPr bwMode="auto">
          <a:xfrm>
            <a:off x="7178675" y="3041650"/>
            <a:ext cx="439738" cy="361950"/>
          </a:xfrm>
          <a:custGeom>
            <a:avLst/>
            <a:gdLst>
              <a:gd name="T0" fmla="*/ 0 w 277"/>
              <a:gd name="T1" fmla="*/ 2147483646 h 228"/>
              <a:gd name="T2" fmla="*/ 2147483646 w 277"/>
              <a:gd name="T3" fmla="*/ 2147483646 h 228"/>
              <a:gd name="T4" fmla="*/ 2147483646 w 277"/>
              <a:gd name="T5" fmla="*/ 2147483646 h 228"/>
              <a:gd name="T6" fmla="*/ 2147483646 w 277"/>
              <a:gd name="T7" fmla="*/ 2147483646 h 228"/>
              <a:gd name="T8" fmla="*/ 2147483646 w 277"/>
              <a:gd name="T9" fmla="*/ 2147483646 h 228"/>
              <a:gd name="T10" fmla="*/ 2147483646 w 277"/>
              <a:gd name="T11" fmla="*/ 2147483646 h 228"/>
              <a:gd name="T12" fmla="*/ 2147483646 w 277"/>
              <a:gd name="T13" fmla="*/ 2147483646 h 228"/>
              <a:gd name="T14" fmla="*/ 2147483646 w 277"/>
              <a:gd name="T15" fmla="*/ 0 h 228"/>
              <a:gd name="T16" fmla="*/ 2147483646 w 277"/>
              <a:gd name="T17" fmla="*/ 0 h 228"/>
              <a:gd name="T18" fmla="*/ 2147483646 w 277"/>
              <a:gd name="T19" fmla="*/ 2147483646 h 228"/>
              <a:gd name="T20" fmla="*/ 2147483646 w 277"/>
              <a:gd name="T21" fmla="*/ 2147483646 h 228"/>
              <a:gd name="T22" fmla="*/ 2147483646 w 277"/>
              <a:gd name="T23" fmla="*/ 2147483646 h 228"/>
              <a:gd name="T24" fmla="*/ 2147483646 w 277"/>
              <a:gd name="T25" fmla="*/ 2147483646 h 228"/>
              <a:gd name="T26" fmla="*/ 2147483646 w 277"/>
              <a:gd name="T27" fmla="*/ 2147483646 h 228"/>
              <a:gd name="T28" fmla="*/ 2147483646 w 277"/>
              <a:gd name="T29" fmla="*/ 2147483646 h 228"/>
              <a:gd name="T30" fmla="*/ 2147483646 w 277"/>
              <a:gd name="T31" fmla="*/ 2147483646 h 228"/>
              <a:gd name="T32" fmla="*/ 2147483646 w 277"/>
              <a:gd name="T33" fmla="*/ 2147483646 h 228"/>
              <a:gd name="T34" fmla="*/ 2147483646 w 277"/>
              <a:gd name="T35" fmla="*/ 2147483646 h 228"/>
              <a:gd name="T36" fmla="*/ 2147483646 w 277"/>
              <a:gd name="T37" fmla="*/ 2147483646 h 228"/>
              <a:gd name="T38" fmla="*/ 2147483646 w 277"/>
              <a:gd name="T39" fmla="*/ 2147483646 h 228"/>
              <a:gd name="T40" fmla="*/ 2147483646 w 277"/>
              <a:gd name="T41" fmla="*/ 2147483646 h 228"/>
              <a:gd name="T42" fmla="*/ 2147483646 w 277"/>
              <a:gd name="T43" fmla="*/ 2147483646 h 228"/>
              <a:gd name="T44" fmla="*/ 2147483646 w 277"/>
              <a:gd name="T45" fmla="*/ 2147483646 h 228"/>
              <a:gd name="T46" fmla="*/ 2147483646 w 277"/>
              <a:gd name="T47" fmla="*/ 2147483646 h 228"/>
              <a:gd name="T48" fmla="*/ 2147483646 w 277"/>
              <a:gd name="T49" fmla="*/ 2147483646 h 228"/>
              <a:gd name="T50" fmla="*/ 2147483646 w 277"/>
              <a:gd name="T51" fmla="*/ 2147483646 h 228"/>
              <a:gd name="T52" fmla="*/ 2147483646 w 277"/>
              <a:gd name="T53" fmla="*/ 2147483646 h 228"/>
              <a:gd name="T54" fmla="*/ 2147483646 w 277"/>
              <a:gd name="T55" fmla="*/ 2147483646 h 228"/>
              <a:gd name="T56" fmla="*/ 2147483646 w 277"/>
              <a:gd name="T57" fmla="*/ 2147483646 h 228"/>
              <a:gd name="T58" fmla="*/ 2147483646 w 277"/>
              <a:gd name="T59" fmla="*/ 2147483646 h 228"/>
              <a:gd name="T60" fmla="*/ 2147483646 w 277"/>
              <a:gd name="T61" fmla="*/ 2147483646 h 228"/>
              <a:gd name="T62" fmla="*/ 2147483646 w 277"/>
              <a:gd name="T63" fmla="*/ 2147483646 h 228"/>
              <a:gd name="T64" fmla="*/ 2147483646 w 277"/>
              <a:gd name="T65" fmla="*/ 2147483646 h 228"/>
              <a:gd name="T66" fmla="*/ 2147483646 w 277"/>
              <a:gd name="T67" fmla="*/ 2147483646 h 228"/>
              <a:gd name="T68" fmla="*/ 2147483646 w 277"/>
              <a:gd name="T69" fmla="*/ 2147483646 h 228"/>
              <a:gd name="T70" fmla="*/ 2147483646 w 277"/>
              <a:gd name="T71" fmla="*/ 2147483646 h 228"/>
              <a:gd name="T72" fmla="*/ 2147483646 w 277"/>
              <a:gd name="T73" fmla="*/ 2147483646 h 228"/>
              <a:gd name="T74" fmla="*/ 2147483646 w 277"/>
              <a:gd name="T75" fmla="*/ 2147483646 h 228"/>
              <a:gd name="T76" fmla="*/ 2147483646 w 277"/>
              <a:gd name="T77" fmla="*/ 2147483646 h 228"/>
              <a:gd name="T78" fmla="*/ 2147483646 w 277"/>
              <a:gd name="T79" fmla="*/ 2147483646 h 228"/>
              <a:gd name="T80" fmla="*/ 2147483646 w 277"/>
              <a:gd name="T81" fmla="*/ 2147483646 h 228"/>
              <a:gd name="T82" fmla="*/ 2147483646 w 277"/>
              <a:gd name="T83" fmla="*/ 2147483646 h 228"/>
              <a:gd name="T84" fmla="*/ 2147483646 w 277"/>
              <a:gd name="T85" fmla="*/ 2147483646 h 228"/>
              <a:gd name="T86" fmla="*/ 2147483646 w 277"/>
              <a:gd name="T87" fmla="*/ 2147483646 h 228"/>
              <a:gd name="T88" fmla="*/ 2147483646 w 277"/>
              <a:gd name="T89" fmla="*/ 2147483646 h 228"/>
              <a:gd name="T90" fmla="*/ 2147483646 w 277"/>
              <a:gd name="T91" fmla="*/ 2147483646 h 228"/>
              <a:gd name="T92" fmla="*/ 2147483646 w 277"/>
              <a:gd name="T93" fmla="*/ 2147483646 h 228"/>
              <a:gd name="T94" fmla="*/ 2147483646 w 277"/>
              <a:gd name="T95" fmla="*/ 2147483646 h 228"/>
              <a:gd name="T96" fmla="*/ 2147483646 w 277"/>
              <a:gd name="T97" fmla="*/ 2147483646 h 228"/>
              <a:gd name="T98" fmla="*/ 2147483646 w 277"/>
              <a:gd name="T99" fmla="*/ 2147483646 h 228"/>
              <a:gd name="T100" fmla="*/ 2147483646 w 277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7"/>
              <a:gd name="T154" fmla="*/ 0 h 228"/>
              <a:gd name="T155" fmla="*/ 277 w 277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7" h="228">
                <a:moveTo>
                  <a:pt x="0" y="23"/>
                </a:moveTo>
                <a:lnTo>
                  <a:pt x="5" y="23"/>
                </a:lnTo>
                <a:lnTo>
                  <a:pt x="10" y="19"/>
                </a:lnTo>
                <a:lnTo>
                  <a:pt x="17" y="14"/>
                </a:lnTo>
                <a:lnTo>
                  <a:pt x="26" y="9"/>
                </a:lnTo>
                <a:lnTo>
                  <a:pt x="36" y="4"/>
                </a:lnTo>
                <a:lnTo>
                  <a:pt x="50" y="2"/>
                </a:lnTo>
                <a:lnTo>
                  <a:pt x="65" y="0"/>
                </a:lnTo>
                <a:lnTo>
                  <a:pt x="79" y="0"/>
                </a:lnTo>
                <a:lnTo>
                  <a:pt x="96" y="4"/>
                </a:lnTo>
                <a:lnTo>
                  <a:pt x="110" y="11"/>
                </a:lnTo>
                <a:lnTo>
                  <a:pt x="124" y="23"/>
                </a:lnTo>
                <a:lnTo>
                  <a:pt x="134" y="33"/>
                </a:lnTo>
                <a:lnTo>
                  <a:pt x="143" y="42"/>
                </a:lnTo>
                <a:lnTo>
                  <a:pt x="148" y="52"/>
                </a:lnTo>
                <a:lnTo>
                  <a:pt x="150" y="59"/>
                </a:lnTo>
                <a:lnTo>
                  <a:pt x="153" y="66"/>
                </a:lnTo>
                <a:lnTo>
                  <a:pt x="153" y="73"/>
                </a:lnTo>
                <a:lnTo>
                  <a:pt x="153" y="78"/>
                </a:lnTo>
                <a:lnTo>
                  <a:pt x="153" y="81"/>
                </a:lnTo>
                <a:lnTo>
                  <a:pt x="155" y="78"/>
                </a:lnTo>
                <a:lnTo>
                  <a:pt x="160" y="76"/>
                </a:lnTo>
                <a:lnTo>
                  <a:pt x="167" y="73"/>
                </a:lnTo>
                <a:lnTo>
                  <a:pt x="174" y="71"/>
                </a:lnTo>
                <a:lnTo>
                  <a:pt x="181" y="69"/>
                </a:lnTo>
                <a:lnTo>
                  <a:pt x="191" y="69"/>
                </a:lnTo>
                <a:lnTo>
                  <a:pt x="200" y="71"/>
                </a:lnTo>
                <a:lnTo>
                  <a:pt x="210" y="73"/>
                </a:lnTo>
                <a:lnTo>
                  <a:pt x="219" y="81"/>
                </a:lnTo>
                <a:lnTo>
                  <a:pt x="229" y="90"/>
                </a:lnTo>
                <a:lnTo>
                  <a:pt x="234" y="97"/>
                </a:lnTo>
                <a:lnTo>
                  <a:pt x="236" y="107"/>
                </a:lnTo>
                <a:lnTo>
                  <a:pt x="239" y="116"/>
                </a:lnTo>
                <a:lnTo>
                  <a:pt x="239" y="124"/>
                </a:lnTo>
                <a:lnTo>
                  <a:pt x="236" y="131"/>
                </a:lnTo>
                <a:lnTo>
                  <a:pt x="236" y="138"/>
                </a:lnTo>
                <a:lnTo>
                  <a:pt x="234" y="143"/>
                </a:lnTo>
                <a:lnTo>
                  <a:pt x="234" y="145"/>
                </a:lnTo>
                <a:lnTo>
                  <a:pt x="231" y="145"/>
                </a:lnTo>
                <a:lnTo>
                  <a:pt x="234" y="147"/>
                </a:lnTo>
                <a:lnTo>
                  <a:pt x="236" y="147"/>
                </a:lnTo>
                <a:lnTo>
                  <a:pt x="241" y="152"/>
                </a:lnTo>
                <a:lnTo>
                  <a:pt x="248" y="157"/>
                </a:lnTo>
                <a:lnTo>
                  <a:pt x="253" y="164"/>
                </a:lnTo>
                <a:lnTo>
                  <a:pt x="260" y="174"/>
                </a:lnTo>
                <a:lnTo>
                  <a:pt x="267" y="183"/>
                </a:lnTo>
                <a:lnTo>
                  <a:pt x="272" y="195"/>
                </a:lnTo>
                <a:lnTo>
                  <a:pt x="274" y="212"/>
                </a:lnTo>
                <a:lnTo>
                  <a:pt x="277" y="228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Freeform 12">
            <a:extLst>
              <a:ext uri="{FF2B5EF4-FFF2-40B4-BE49-F238E27FC236}">
                <a16:creationId xmlns:a16="http://schemas.microsoft.com/office/drawing/2014/main" id="{1546D2A8-8459-7444-52C9-D5278E6CC42E}"/>
              </a:ext>
            </a:extLst>
          </p:cNvPr>
          <p:cNvSpPr>
            <a:spLocks/>
          </p:cNvSpPr>
          <p:nvPr/>
        </p:nvSpPr>
        <p:spPr bwMode="auto">
          <a:xfrm>
            <a:off x="6615113" y="3025775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2" y="219"/>
                </a:lnTo>
                <a:lnTo>
                  <a:pt x="5" y="205"/>
                </a:lnTo>
                <a:lnTo>
                  <a:pt x="9" y="193"/>
                </a:lnTo>
                <a:lnTo>
                  <a:pt x="14" y="181"/>
                </a:lnTo>
                <a:lnTo>
                  <a:pt x="21" y="174"/>
                </a:lnTo>
                <a:lnTo>
                  <a:pt x="29" y="167"/>
                </a:lnTo>
                <a:lnTo>
                  <a:pt x="33" y="162"/>
                </a:lnTo>
                <a:lnTo>
                  <a:pt x="38" y="157"/>
                </a:lnTo>
                <a:lnTo>
                  <a:pt x="43" y="155"/>
                </a:lnTo>
                <a:lnTo>
                  <a:pt x="40" y="150"/>
                </a:lnTo>
                <a:lnTo>
                  <a:pt x="40" y="145"/>
                </a:lnTo>
                <a:lnTo>
                  <a:pt x="38" y="141"/>
                </a:lnTo>
                <a:lnTo>
                  <a:pt x="38" y="134"/>
                </a:lnTo>
                <a:lnTo>
                  <a:pt x="38" y="124"/>
                </a:lnTo>
                <a:lnTo>
                  <a:pt x="38" y="117"/>
                </a:lnTo>
                <a:lnTo>
                  <a:pt x="43" y="107"/>
                </a:lnTo>
                <a:lnTo>
                  <a:pt x="48" y="98"/>
                </a:lnTo>
                <a:lnTo>
                  <a:pt x="55" y="91"/>
                </a:lnTo>
                <a:lnTo>
                  <a:pt x="67" y="83"/>
                </a:lnTo>
                <a:lnTo>
                  <a:pt x="76" y="81"/>
                </a:lnTo>
                <a:lnTo>
                  <a:pt x="83" y="79"/>
                </a:lnTo>
                <a:lnTo>
                  <a:pt x="93" y="79"/>
                </a:lnTo>
                <a:lnTo>
                  <a:pt x="102" y="81"/>
                </a:lnTo>
                <a:lnTo>
                  <a:pt x="110" y="83"/>
                </a:lnTo>
                <a:lnTo>
                  <a:pt x="114" y="86"/>
                </a:lnTo>
                <a:lnTo>
                  <a:pt x="119" y="88"/>
                </a:lnTo>
                <a:lnTo>
                  <a:pt x="121" y="91"/>
                </a:lnTo>
                <a:lnTo>
                  <a:pt x="124" y="91"/>
                </a:lnTo>
                <a:lnTo>
                  <a:pt x="124" y="88"/>
                </a:lnTo>
                <a:lnTo>
                  <a:pt x="121" y="86"/>
                </a:lnTo>
                <a:lnTo>
                  <a:pt x="121" y="81"/>
                </a:lnTo>
                <a:lnTo>
                  <a:pt x="124" y="76"/>
                </a:lnTo>
                <a:lnTo>
                  <a:pt x="124" y="69"/>
                </a:lnTo>
                <a:lnTo>
                  <a:pt x="129" y="60"/>
                </a:lnTo>
                <a:lnTo>
                  <a:pt x="133" y="52"/>
                </a:lnTo>
                <a:lnTo>
                  <a:pt x="141" y="43"/>
                </a:lnTo>
                <a:lnTo>
                  <a:pt x="152" y="31"/>
                </a:lnTo>
                <a:lnTo>
                  <a:pt x="164" y="21"/>
                </a:lnTo>
                <a:lnTo>
                  <a:pt x="181" y="14"/>
                </a:lnTo>
                <a:lnTo>
                  <a:pt x="195" y="10"/>
                </a:lnTo>
                <a:lnTo>
                  <a:pt x="212" y="10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1"/>
                </a:lnTo>
                <a:lnTo>
                  <a:pt x="279" y="17"/>
                </a:lnTo>
                <a:lnTo>
                  <a:pt x="284" y="12"/>
                </a:lnTo>
                <a:lnTo>
                  <a:pt x="288" y="7"/>
                </a:lnTo>
                <a:lnTo>
                  <a:pt x="296" y="5"/>
                </a:lnTo>
                <a:lnTo>
                  <a:pt x="305" y="2"/>
                </a:lnTo>
                <a:lnTo>
                  <a:pt x="315" y="0"/>
                </a:lnTo>
                <a:lnTo>
                  <a:pt x="327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0" y="17"/>
                </a:lnTo>
                <a:lnTo>
                  <a:pt x="355" y="21"/>
                </a:lnTo>
                <a:lnTo>
                  <a:pt x="355" y="26"/>
                </a:lnTo>
                <a:lnTo>
                  <a:pt x="358" y="29"/>
                </a:lnTo>
                <a:lnTo>
                  <a:pt x="358" y="31"/>
                </a:lnTo>
                <a:lnTo>
                  <a:pt x="358" y="33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Freeform 13">
            <a:extLst>
              <a:ext uri="{FF2B5EF4-FFF2-40B4-BE49-F238E27FC236}">
                <a16:creationId xmlns:a16="http://schemas.microsoft.com/office/drawing/2014/main" id="{B586C40B-751D-6CD1-CBED-25FDC0DFEA2B}"/>
              </a:ext>
            </a:extLst>
          </p:cNvPr>
          <p:cNvSpPr>
            <a:spLocks/>
          </p:cNvSpPr>
          <p:nvPr/>
        </p:nvSpPr>
        <p:spPr bwMode="auto">
          <a:xfrm>
            <a:off x="6615113" y="3397250"/>
            <a:ext cx="431800" cy="363538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2"/>
                </a:moveTo>
                <a:lnTo>
                  <a:pt x="272" y="205"/>
                </a:lnTo>
                <a:lnTo>
                  <a:pt x="267" y="207"/>
                </a:lnTo>
                <a:lnTo>
                  <a:pt x="260" y="212"/>
                </a:lnTo>
                <a:lnTo>
                  <a:pt x="250" y="217"/>
                </a:lnTo>
                <a:lnTo>
                  <a:pt x="238" y="221"/>
                </a:lnTo>
                <a:lnTo>
                  <a:pt x="226" y="226"/>
                </a:lnTo>
                <a:lnTo>
                  <a:pt x="212" y="229"/>
                </a:lnTo>
                <a:lnTo>
                  <a:pt x="195" y="226"/>
                </a:lnTo>
                <a:lnTo>
                  <a:pt x="181" y="224"/>
                </a:lnTo>
                <a:lnTo>
                  <a:pt x="164" y="214"/>
                </a:lnTo>
                <a:lnTo>
                  <a:pt x="152" y="205"/>
                </a:lnTo>
                <a:lnTo>
                  <a:pt x="141" y="195"/>
                </a:lnTo>
                <a:lnTo>
                  <a:pt x="133" y="186"/>
                </a:lnTo>
                <a:lnTo>
                  <a:pt x="129" y="176"/>
                </a:lnTo>
                <a:lnTo>
                  <a:pt x="124" y="167"/>
                </a:lnTo>
                <a:lnTo>
                  <a:pt x="124" y="159"/>
                </a:lnTo>
                <a:lnTo>
                  <a:pt x="121" y="155"/>
                </a:lnTo>
                <a:lnTo>
                  <a:pt x="121" y="150"/>
                </a:lnTo>
                <a:lnTo>
                  <a:pt x="124" y="148"/>
                </a:lnTo>
                <a:lnTo>
                  <a:pt x="124" y="145"/>
                </a:lnTo>
                <a:lnTo>
                  <a:pt x="121" y="148"/>
                </a:lnTo>
                <a:lnTo>
                  <a:pt x="119" y="150"/>
                </a:lnTo>
                <a:lnTo>
                  <a:pt x="114" y="152"/>
                </a:lnTo>
                <a:lnTo>
                  <a:pt x="110" y="155"/>
                </a:lnTo>
                <a:lnTo>
                  <a:pt x="102" y="157"/>
                </a:lnTo>
                <a:lnTo>
                  <a:pt x="93" y="157"/>
                </a:lnTo>
                <a:lnTo>
                  <a:pt x="83" y="157"/>
                </a:lnTo>
                <a:lnTo>
                  <a:pt x="76" y="157"/>
                </a:lnTo>
                <a:lnTo>
                  <a:pt x="67" y="152"/>
                </a:lnTo>
                <a:lnTo>
                  <a:pt x="55" y="145"/>
                </a:lnTo>
                <a:lnTo>
                  <a:pt x="48" y="138"/>
                </a:lnTo>
                <a:lnTo>
                  <a:pt x="43" y="128"/>
                </a:lnTo>
                <a:lnTo>
                  <a:pt x="38" y="121"/>
                </a:lnTo>
                <a:lnTo>
                  <a:pt x="38" y="112"/>
                </a:lnTo>
                <a:lnTo>
                  <a:pt x="38" y="105"/>
                </a:lnTo>
                <a:lnTo>
                  <a:pt x="38" y="97"/>
                </a:lnTo>
                <a:lnTo>
                  <a:pt x="40" y="90"/>
                </a:lnTo>
                <a:lnTo>
                  <a:pt x="40" y="86"/>
                </a:lnTo>
                <a:lnTo>
                  <a:pt x="43" y="83"/>
                </a:lnTo>
                <a:lnTo>
                  <a:pt x="43" y="81"/>
                </a:lnTo>
                <a:lnTo>
                  <a:pt x="38" y="78"/>
                </a:lnTo>
                <a:lnTo>
                  <a:pt x="33" y="76"/>
                </a:lnTo>
                <a:lnTo>
                  <a:pt x="29" y="71"/>
                </a:lnTo>
                <a:lnTo>
                  <a:pt x="21" y="64"/>
                </a:lnTo>
                <a:lnTo>
                  <a:pt x="14" y="55"/>
                </a:lnTo>
                <a:lnTo>
                  <a:pt x="9" y="45"/>
                </a:lnTo>
                <a:lnTo>
                  <a:pt x="5" y="31"/>
                </a:lnTo>
                <a:lnTo>
                  <a:pt x="2" y="1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Freeform 14">
            <a:extLst>
              <a:ext uri="{FF2B5EF4-FFF2-40B4-BE49-F238E27FC236}">
                <a16:creationId xmlns:a16="http://schemas.microsoft.com/office/drawing/2014/main" id="{5FC0B0B8-23AB-A357-5091-95BFCACAB7FC}"/>
              </a:ext>
            </a:extLst>
          </p:cNvPr>
          <p:cNvSpPr>
            <a:spLocks/>
          </p:cNvSpPr>
          <p:nvPr/>
        </p:nvSpPr>
        <p:spPr bwMode="auto">
          <a:xfrm>
            <a:off x="7050088" y="3397250"/>
            <a:ext cx="563562" cy="374650"/>
          </a:xfrm>
          <a:custGeom>
            <a:avLst/>
            <a:gdLst>
              <a:gd name="T0" fmla="*/ 2147483646 w 355"/>
              <a:gd name="T1" fmla="*/ 2147483646 h 236"/>
              <a:gd name="T2" fmla="*/ 2147483646 w 355"/>
              <a:gd name="T3" fmla="*/ 2147483646 h 236"/>
              <a:gd name="T4" fmla="*/ 2147483646 w 355"/>
              <a:gd name="T5" fmla="*/ 2147483646 h 236"/>
              <a:gd name="T6" fmla="*/ 2147483646 w 355"/>
              <a:gd name="T7" fmla="*/ 2147483646 h 236"/>
              <a:gd name="T8" fmla="*/ 2147483646 w 355"/>
              <a:gd name="T9" fmla="*/ 2147483646 h 236"/>
              <a:gd name="T10" fmla="*/ 2147483646 w 355"/>
              <a:gd name="T11" fmla="*/ 2147483646 h 236"/>
              <a:gd name="T12" fmla="*/ 2147483646 w 355"/>
              <a:gd name="T13" fmla="*/ 2147483646 h 236"/>
              <a:gd name="T14" fmla="*/ 2147483646 w 355"/>
              <a:gd name="T15" fmla="*/ 2147483646 h 236"/>
              <a:gd name="T16" fmla="*/ 2147483646 w 355"/>
              <a:gd name="T17" fmla="*/ 2147483646 h 236"/>
              <a:gd name="T18" fmla="*/ 2147483646 w 355"/>
              <a:gd name="T19" fmla="*/ 2147483646 h 236"/>
              <a:gd name="T20" fmla="*/ 2147483646 w 355"/>
              <a:gd name="T21" fmla="*/ 2147483646 h 236"/>
              <a:gd name="T22" fmla="*/ 2147483646 w 355"/>
              <a:gd name="T23" fmla="*/ 2147483646 h 236"/>
              <a:gd name="T24" fmla="*/ 2147483646 w 355"/>
              <a:gd name="T25" fmla="*/ 2147483646 h 236"/>
              <a:gd name="T26" fmla="*/ 2147483646 w 355"/>
              <a:gd name="T27" fmla="*/ 2147483646 h 236"/>
              <a:gd name="T28" fmla="*/ 2147483646 w 355"/>
              <a:gd name="T29" fmla="*/ 2147483646 h 236"/>
              <a:gd name="T30" fmla="*/ 2147483646 w 355"/>
              <a:gd name="T31" fmla="*/ 2147483646 h 236"/>
              <a:gd name="T32" fmla="*/ 2147483646 w 355"/>
              <a:gd name="T33" fmla="*/ 2147483646 h 236"/>
              <a:gd name="T34" fmla="*/ 2147483646 w 355"/>
              <a:gd name="T35" fmla="*/ 2147483646 h 236"/>
              <a:gd name="T36" fmla="*/ 2147483646 w 355"/>
              <a:gd name="T37" fmla="*/ 2147483646 h 236"/>
              <a:gd name="T38" fmla="*/ 2147483646 w 355"/>
              <a:gd name="T39" fmla="*/ 2147483646 h 236"/>
              <a:gd name="T40" fmla="*/ 2147483646 w 355"/>
              <a:gd name="T41" fmla="*/ 2147483646 h 236"/>
              <a:gd name="T42" fmla="*/ 2147483646 w 355"/>
              <a:gd name="T43" fmla="*/ 2147483646 h 236"/>
              <a:gd name="T44" fmla="*/ 2147483646 w 355"/>
              <a:gd name="T45" fmla="*/ 2147483646 h 236"/>
              <a:gd name="T46" fmla="*/ 2147483646 w 355"/>
              <a:gd name="T47" fmla="*/ 2147483646 h 236"/>
              <a:gd name="T48" fmla="*/ 2147483646 w 355"/>
              <a:gd name="T49" fmla="*/ 2147483646 h 236"/>
              <a:gd name="T50" fmla="*/ 2147483646 w 355"/>
              <a:gd name="T51" fmla="*/ 2147483646 h 236"/>
              <a:gd name="T52" fmla="*/ 2147483646 w 355"/>
              <a:gd name="T53" fmla="*/ 2147483646 h 236"/>
              <a:gd name="T54" fmla="*/ 2147483646 w 355"/>
              <a:gd name="T55" fmla="*/ 2147483646 h 236"/>
              <a:gd name="T56" fmla="*/ 2147483646 w 355"/>
              <a:gd name="T57" fmla="*/ 2147483646 h 236"/>
              <a:gd name="T58" fmla="*/ 2147483646 w 355"/>
              <a:gd name="T59" fmla="*/ 2147483646 h 236"/>
              <a:gd name="T60" fmla="*/ 2147483646 w 355"/>
              <a:gd name="T61" fmla="*/ 2147483646 h 236"/>
              <a:gd name="T62" fmla="*/ 2147483646 w 355"/>
              <a:gd name="T63" fmla="*/ 2147483646 h 236"/>
              <a:gd name="T64" fmla="*/ 2147483646 w 355"/>
              <a:gd name="T65" fmla="*/ 2147483646 h 236"/>
              <a:gd name="T66" fmla="*/ 0 w 355"/>
              <a:gd name="T67" fmla="*/ 2147483646 h 236"/>
              <a:gd name="T68" fmla="*/ 0 w 355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6"/>
              <a:gd name="T107" fmla="*/ 355 w 355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6">
                <a:moveTo>
                  <a:pt x="355" y="0"/>
                </a:moveTo>
                <a:lnTo>
                  <a:pt x="355" y="16"/>
                </a:lnTo>
                <a:lnTo>
                  <a:pt x="353" y="33"/>
                </a:lnTo>
                <a:lnTo>
                  <a:pt x="348" y="45"/>
                </a:lnTo>
                <a:lnTo>
                  <a:pt x="341" y="55"/>
                </a:lnTo>
                <a:lnTo>
                  <a:pt x="334" y="64"/>
                </a:lnTo>
                <a:lnTo>
                  <a:pt x="329" y="71"/>
                </a:lnTo>
                <a:lnTo>
                  <a:pt x="322" y="76"/>
                </a:lnTo>
                <a:lnTo>
                  <a:pt x="317" y="78"/>
                </a:lnTo>
                <a:lnTo>
                  <a:pt x="315" y="81"/>
                </a:lnTo>
                <a:lnTo>
                  <a:pt x="312" y="83"/>
                </a:lnTo>
                <a:lnTo>
                  <a:pt x="315" y="83"/>
                </a:lnTo>
                <a:lnTo>
                  <a:pt x="315" y="86"/>
                </a:lnTo>
                <a:lnTo>
                  <a:pt x="317" y="90"/>
                </a:lnTo>
                <a:lnTo>
                  <a:pt x="317" y="97"/>
                </a:lnTo>
                <a:lnTo>
                  <a:pt x="320" y="105"/>
                </a:lnTo>
                <a:lnTo>
                  <a:pt x="320" y="112"/>
                </a:lnTo>
                <a:lnTo>
                  <a:pt x="317" y="121"/>
                </a:lnTo>
                <a:lnTo>
                  <a:pt x="315" y="131"/>
                </a:lnTo>
                <a:lnTo>
                  <a:pt x="310" y="138"/>
                </a:lnTo>
                <a:lnTo>
                  <a:pt x="300" y="148"/>
                </a:lnTo>
                <a:lnTo>
                  <a:pt x="291" y="152"/>
                </a:lnTo>
                <a:lnTo>
                  <a:pt x="281" y="157"/>
                </a:lnTo>
                <a:lnTo>
                  <a:pt x="272" y="159"/>
                </a:lnTo>
                <a:lnTo>
                  <a:pt x="262" y="159"/>
                </a:lnTo>
                <a:lnTo>
                  <a:pt x="255" y="157"/>
                </a:lnTo>
                <a:lnTo>
                  <a:pt x="248" y="155"/>
                </a:lnTo>
                <a:lnTo>
                  <a:pt x="241" y="152"/>
                </a:lnTo>
                <a:lnTo>
                  <a:pt x="236" y="150"/>
                </a:lnTo>
                <a:lnTo>
                  <a:pt x="234" y="148"/>
                </a:lnTo>
                <a:lnTo>
                  <a:pt x="234" y="150"/>
                </a:lnTo>
                <a:lnTo>
                  <a:pt x="234" y="155"/>
                </a:lnTo>
                <a:lnTo>
                  <a:pt x="234" y="162"/>
                </a:lnTo>
                <a:lnTo>
                  <a:pt x="231" y="169"/>
                </a:lnTo>
                <a:lnTo>
                  <a:pt x="229" y="176"/>
                </a:lnTo>
                <a:lnTo>
                  <a:pt x="224" y="186"/>
                </a:lnTo>
                <a:lnTo>
                  <a:pt x="215" y="195"/>
                </a:lnTo>
                <a:lnTo>
                  <a:pt x="205" y="205"/>
                </a:lnTo>
                <a:lnTo>
                  <a:pt x="191" y="217"/>
                </a:lnTo>
                <a:lnTo>
                  <a:pt x="177" y="224"/>
                </a:lnTo>
                <a:lnTo>
                  <a:pt x="160" y="229"/>
                </a:lnTo>
                <a:lnTo>
                  <a:pt x="146" y="229"/>
                </a:lnTo>
                <a:lnTo>
                  <a:pt x="131" y="226"/>
                </a:lnTo>
                <a:lnTo>
                  <a:pt x="117" y="224"/>
                </a:lnTo>
                <a:lnTo>
                  <a:pt x="107" y="219"/>
                </a:lnTo>
                <a:lnTo>
                  <a:pt x="98" y="214"/>
                </a:lnTo>
                <a:lnTo>
                  <a:pt x="91" y="209"/>
                </a:lnTo>
                <a:lnTo>
                  <a:pt x="86" y="205"/>
                </a:lnTo>
                <a:lnTo>
                  <a:pt x="84" y="205"/>
                </a:lnTo>
                <a:lnTo>
                  <a:pt x="84" y="207"/>
                </a:lnTo>
                <a:lnTo>
                  <a:pt x="81" y="212"/>
                </a:lnTo>
                <a:lnTo>
                  <a:pt x="81" y="214"/>
                </a:lnTo>
                <a:lnTo>
                  <a:pt x="76" y="219"/>
                </a:lnTo>
                <a:lnTo>
                  <a:pt x="74" y="224"/>
                </a:lnTo>
                <a:lnTo>
                  <a:pt x="69" y="229"/>
                </a:lnTo>
                <a:lnTo>
                  <a:pt x="62" y="233"/>
                </a:lnTo>
                <a:lnTo>
                  <a:pt x="53" y="236"/>
                </a:lnTo>
                <a:lnTo>
                  <a:pt x="41" y="236"/>
                </a:lnTo>
                <a:lnTo>
                  <a:pt x="31" y="236"/>
                </a:lnTo>
                <a:lnTo>
                  <a:pt x="22" y="233"/>
                </a:lnTo>
                <a:lnTo>
                  <a:pt x="14" y="229"/>
                </a:lnTo>
                <a:lnTo>
                  <a:pt x="10" y="224"/>
                </a:lnTo>
                <a:lnTo>
                  <a:pt x="5" y="219"/>
                </a:lnTo>
                <a:lnTo>
                  <a:pt x="2" y="214"/>
                </a:lnTo>
                <a:lnTo>
                  <a:pt x="0" y="212"/>
                </a:lnTo>
                <a:lnTo>
                  <a:pt x="0" y="207"/>
                </a:lnTo>
                <a:lnTo>
                  <a:pt x="0" y="205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Freeform 15">
            <a:extLst>
              <a:ext uri="{FF2B5EF4-FFF2-40B4-BE49-F238E27FC236}">
                <a16:creationId xmlns:a16="http://schemas.microsoft.com/office/drawing/2014/main" id="{FD624FB1-30AF-C94E-6AFC-7F4B41AADEB0}"/>
              </a:ext>
            </a:extLst>
          </p:cNvPr>
          <p:cNvSpPr>
            <a:spLocks/>
          </p:cNvSpPr>
          <p:nvPr/>
        </p:nvSpPr>
        <p:spPr bwMode="auto">
          <a:xfrm>
            <a:off x="8007350" y="4233863"/>
            <a:ext cx="434975" cy="361950"/>
          </a:xfrm>
          <a:custGeom>
            <a:avLst/>
            <a:gdLst>
              <a:gd name="T0" fmla="*/ 0 w 274"/>
              <a:gd name="T1" fmla="*/ 2147483646 h 228"/>
              <a:gd name="T2" fmla="*/ 2147483646 w 274"/>
              <a:gd name="T3" fmla="*/ 2147483646 h 228"/>
              <a:gd name="T4" fmla="*/ 2147483646 w 274"/>
              <a:gd name="T5" fmla="*/ 2147483646 h 228"/>
              <a:gd name="T6" fmla="*/ 2147483646 w 274"/>
              <a:gd name="T7" fmla="*/ 2147483646 h 228"/>
              <a:gd name="T8" fmla="*/ 2147483646 w 274"/>
              <a:gd name="T9" fmla="*/ 2147483646 h 228"/>
              <a:gd name="T10" fmla="*/ 2147483646 w 274"/>
              <a:gd name="T11" fmla="*/ 2147483646 h 228"/>
              <a:gd name="T12" fmla="*/ 2147483646 w 274"/>
              <a:gd name="T13" fmla="*/ 0 h 228"/>
              <a:gd name="T14" fmla="*/ 2147483646 w 274"/>
              <a:gd name="T15" fmla="*/ 0 h 228"/>
              <a:gd name="T16" fmla="*/ 2147483646 w 274"/>
              <a:gd name="T17" fmla="*/ 0 h 228"/>
              <a:gd name="T18" fmla="*/ 2147483646 w 274"/>
              <a:gd name="T19" fmla="*/ 2147483646 h 228"/>
              <a:gd name="T20" fmla="*/ 2147483646 w 274"/>
              <a:gd name="T21" fmla="*/ 2147483646 h 228"/>
              <a:gd name="T22" fmla="*/ 2147483646 w 274"/>
              <a:gd name="T23" fmla="*/ 2147483646 h 228"/>
              <a:gd name="T24" fmla="*/ 2147483646 w 274"/>
              <a:gd name="T25" fmla="*/ 2147483646 h 228"/>
              <a:gd name="T26" fmla="*/ 2147483646 w 274"/>
              <a:gd name="T27" fmla="*/ 2147483646 h 228"/>
              <a:gd name="T28" fmla="*/ 2147483646 w 274"/>
              <a:gd name="T29" fmla="*/ 2147483646 h 228"/>
              <a:gd name="T30" fmla="*/ 2147483646 w 274"/>
              <a:gd name="T31" fmla="*/ 2147483646 h 228"/>
              <a:gd name="T32" fmla="*/ 2147483646 w 274"/>
              <a:gd name="T33" fmla="*/ 2147483646 h 228"/>
              <a:gd name="T34" fmla="*/ 2147483646 w 274"/>
              <a:gd name="T35" fmla="*/ 2147483646 h 228"/>
              <a:gd name="T36" fmla="*/ 2147483646 w 274"/>
              <a:gd name="T37" fmla="*/ 2147483646 h 228"/>
              <a:gd name="T38" fmla="*/ 2147483646 w 274"/>
              <a:gd name="T39" fmla="*/ 2147483646 h 228"/>
              <a:gd name="T40" fmla="*/ 2147483646 w 274"/>
              <a:gd name="T41" fmla="*/ 2147483646 h 228"/>
              <a:gd name="T42" fmla="*/ 2147483646 w 274"/>
              <a:gd name="T43" fmla="*/ 2147483646 h 228"/>
              <a:gd name="T44" fmla="*/ 2147483646 w 274"/>
              <a:gd name="T45" fmla="*/ 2147483646 h 228"/>
              <a:gd name="T46" fmla="*/ 2147483646 w 274"/>
              <a:gd name="T47" fmla="*/ 2147483646 h 228"/>
              <a:gd name="T48" fmla="*/ 2147483646 w 274"/>
              <a:gd name="T49" fmla="*/ 2147483646 h 228"/>
              <a:gd name="T50" fmla="*/ 2147483646 w 274"/>
              <a:gd name="T51" fmla="*/ 2147483646 h 228"/>
              <a:gd name="T52" fmla="*/ 2147483646 w 274"/>
              <a:gd name="T53" fmla="*/ 2147483646 h 228"/>
              <a:gd name="T54" fmla="*/ 2147483646 w 274"/>
              <a:gd name="T55" fmla="*/ 2147483646 h 228"/>
              <a:gd name="T56" fmla="*/ 2147483646 w 274"/>
              <a:gd name="T57" fmla="*/ 2147483646 h 228"/>
              <a:gd name="T58" fmla="*/ 2147483646 w 274"/>
              <a:gd name="T59" fmla="*/ 2147483646 h 228"/>
              <a:gd name="T60" fmla="*/ 2147483646 w 274"/>
              <a:gd name="T61" fmla="*/ 2147483646 h 228"/>
              <a:gd name="T62" fmla="*/ 2147483646 w 274"/>
              <a:gd name="T63" fmla="*/ 2147483646 h 228"/>
              <a:gd name="T64" fmla="*/ 2147483646 w 274"/>
              <a:gd name="T65" fmla="*/ 2147483646 h 228"/>
              <a:gd name="T66" fmla="*/ 2147483646 w 274"/>
              <a:gd name="T67" fmla="*/ 2147483646 h 228"/>
              <a:gd name="T68" fmla="*/ 2147483646 w 274"/>
              <a:gd name="T69" fmla="*/ 2147483646 h 228"/>
              <a:gd name="T70" fmla="*/ 2147483646 w 274"/>
              <a:gd name="T71" fmla="*/ 2147483646 h 228"/>
              <a:gd name="T72" fmla="*/ 2147483646 w 274"/>
              <a:gd name="T73" fmla="*/ 2147483646 h 228"/>
              <a:gd name="T74" fmla="*/ 2147483646 w 274"/>
              <a:gd name="T75" fmla="*/ 2147483646 h 228"/>
              <a:gd name="T76" fmla="*/ 2147483646 w 274"/>
              <a:gd name="T77" fmla="*/ 2147483646 h 228"/>
              <a:gd name="T78" fmla="*/ 2147483646 w 274"/>
              <a:gd name="T79" fmla="*/ 2147483646 h 228"/>
              <a:gd name="T80" fmla="*/ 2147483646 w 274"/>
              <a:gd name="T81" fmla="*/ 2147483646 h 228"/>
              <a:gd name="T82" fmla="*/ 2147483646 w 274"/>
              <a:gd name="T83" fmla="*/ 2147483646 h 228"/>
              <a:gd name="T84" fmla="*/ 2147483646 w 274"/>
              <a:gd name="T85" fmla="*/ 2147483646 h 228"/>
              <a:gd name="T86" fmla="*/ 2147483646 w 274"/>
              <a:gd name="T87" fmla="*/ 2147483646 h 228"/>
              <a:gd name="T88" fmla="*/ 2147483646 w 274"/>
              <a:gd name="T89" fmla="*/ 2147483646 h 228"/>
              <a:gd name="T90" fmla="*/ 2147483646 w 274"/>
              <a:gd name="T91" fmla="*/ 2147483646 h 228"/>
              <a:gd name="T92" fmla="*/ 2147483646 w 274"/>
              <a:gd name="T93" fmla="*/ 2147483646 h 228"/>
              <a:gd name="T94" fmla="*/ 2147483646 w 274"/>
              <a:gd name="T95" fmla="*/ 2147483646 h 228"/>
              <a:gd name="T96" fmla="*/ 2147483646 w 274"/>
              <a:gd name="T97" fmla="*/ 2147483646 h 228"/>
              <a:gd name="T98" fmla="*/ 2147483646 w 274"/>
              <a:gd name="T99" fmla="*/ 2147483646 h 228"/>
              <a:gd name="T100" fmla="*/ 2147483646 w 274"/>
              <a:gd name="T101" fmla="*/ 2147483646 h 2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8"/>
              <a:gd name="T155" fmla="*/ 274 w 274"/>
              <a:gd name="T156" fmla="*/ 228 h 2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8">
                <a:moveTo>
                  <a:pt x="0" y="23"/>
                </a:moveTo>
                <a:lnTo>
                  <a:pt x="3" y="21"/>
                </a:lnTo>
                <a:lnTo>
                  <a:pt x="7" y="19"/>
                </a:lnTo>
                <a:lnTo>
                  <a:pt x="15" y="14"/>
                </a:lnTo>
                <a:lnTo>
                  <a:pt x="24" y="9"/>
                </a:lnTo>
                <a:lnTo>
                  <a:pt x="36" y="4"/>
                </a:lnTo>
                <a:lnTo>
                  <a:pt x="48" y="0"/>
                </a:lnTo>
                <a:lnTo>
                  <a:pt x="62" y="0"/>
                </a:lnTo>
                <a:lnTo>
                  <a:pt x="77" y="0"/>
                </a:lnTo>
                <a:lnTo>
                  <a:pt x="93" y="4"/>
                </a:lnTo>
                <a:lnTo>
                  <a:pt x="108" y="12"/>
                </a:lnTo>
                <a:lnTo>
                  <a:pt x="122" y="21"/>
                </a:lnTo>
                <a:lnTo>
                  <a:pt x="134" y="33"/>
                </a:lnTo>
                <a:lnTo>
                  <a:pt x="141" y="43"/>
                </a:lnTo>
                <a:lnTo>
                  <a:pt x="146" y="52"/>
                </a:lnTo>
                <a:lnTo>
                  <a:pt x="148" y="59"/>
                </a:lnTo>
                <a:lnTo>
                  <a:pt x="151" y="66"/>
                </a:lnTo>
                <a:lnTo>
                  <a:pt x="151" y="71"/>
                </a:lnTo>
                <a:lnTo>
                  <a:pt x="151" y="76"/>
                </a:lnTo>
                <a:lnTo>
                  <a:pt x="151" y="78"/>
                </a:lnTo>
                <a:lnTo>
                  <a:pt x="151" y="81"/>
                </a:lnTo>
                <a:lnTo>
                  <a:pt x="155" y="78"/>
                </a:lnTo>
                <a:lnTo>
                  <a:pt x="160" y="76"/>
                </a:lnTo>
                <a:lnTo>
                  <a:pt x="165" y="74"/>
                </a:lnTo>
                <a:lnTo>
                  <a:pt x="172" y="71"/>
                </a:lnTo>
                <a:lnTo>
                  <a:pt x="182" y="69"/>
                </a:lnTo>
                <a:lnTo>
                  <a:pt x="189" y="69"/>
                </a:lnTo>
                <a:lnTo>
                  <a:pt x="198" y="71"/>
                </a:lnTo>
                <a:lnTo>
                  <a:pt x="208" y="74"/>
                </a:lnTo>
                <a:lnTo>
                  <a:pt x="217" y="81"/>
                </a:lnTo>
                <a:lnTo>
                  <a:pt x="227" y="88"/>
                </a:lnTo>
                <a:lnTo>
                  <a:pt x="232" y="97"/>
                </a:lnTo>
                <a:lnTo>
                  <a:pt x="234" y="107"/>
                </a:lnTo>
                <a:lnTo>
                  <a:pt x="236" y="114"/>
                </a:lnTo>
                <a:lnTo>
                  <a:pt x="236" y="124"/>
                </a:lnTo>
                <a:lnTo>
                  <a:pt x="236" y="131"/>
                </a:lnTo>
                <a:lnTo>
                  <a:pt x="234" y="135"/>
                </a:lnTo>
                <a:lnTo>
                  <a:pt x="232" y="140"/>
                </a:lnTo>
                <a:lnTo>
                  <a:pt x="232" y="145"/>
                </a:lnTo>
                <a:lnTo>
                  <a:pt x="236" y="147"/>
                </a:lnTo>
                <a:lnTo>
                  <a:pt x="241" y="152"/>
                </a:lnTo>
                <a:lnTo>
                  <a:pt x="246" y="157"/>
                </a:lnTo>
                <a:lnTo>
                  <a:pt x="253" y="164"/>
                </a:lnTo>
                <a:lnTo>
                  <a:pt x="258" y="171"/>
                </a:lnTo>
                <a:lnTo>
                  <a:pt x="265" y="183"/>
                </a:lnTo>
                <a:lnTo>
                  <a:pt x="270" y="195"/>
                </a:lnTo>
                <a:lnTo>
                  <a:pt x="272" y="209"/>
                </a:lnTo>
                <a:lnTo>
                  <a:pt x="274" y="228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Freeform 16">
            <a:extLst>
              <a:ext uri="{FF2B5EF4-FFF2-40B4-BE49-F238E27FC236}">
                <a16:creationId xmlns:a16="http://schemas.microsoft.com/office/drawing/2014/main" id="{D9FE5852-30C4-0387-ABAF-AFAC4788308E}"/>
              </a:ext>
            </a:extLst>
          </p:cNvPr>
          <p:cNvSpPr>
            <a:spLocks/>
          </p:cNvSpPr>
          <p:nvPr/>
        </p:nvSpPr>
        <p:spPr bwMode="auto">
          <a:xfrm>
            <a:off x="7440613" y="4217988"/>
            <a:ext cx="566737" cy="374650"/>
          </a:xfrm>
          <a:custGeom>
            <a:avLst/>
            <a:gdLst>
              <a:gd name="T0" fmla="*/ 2147483646 w 357"/>
              <a:gd name="T1" fmla="*/ 2147483646 h 236"/>
              <a:gd name="T2" fmla="*/ 2147483646 w 357"/>
              <a:gd name="T3" fmla="*/ 2147483646 h 236"/>
              <a:gd name="T4" fmla="*/ 2147483646 w 357"/>
              <a:gd name="T5" fmla="*/ 2147483646 h 236"/>
              <a:gd name="T6" fmla="*/ 2147483646 w 357"/>
              <a:gd name="T7" fmla="*/ 2147483646 h 236"/>
              <a:gd name="T8" fmla="*/ 2147483646 w 357"/>
              <a:gd name="T9" fmla="*/ 2147483646 h 236"/>
              <a:gd name="T10" fmla="*/ 2147483646 w 357"/>
              <a:gd name="T11" fmla="*/ 2147483646 h 236"/>
              <a:gd name="T12" fmla="*/ 2147483646 w 357"/>
              <a:gd name="T13" fmla="*/ 2147483646 h 236"/>
              <a:gd name="T14" fmla="*/ 2147483646 w 357"/>
              <a:gd name="T15" fmla="*/ 2147483646 h 236"/>
              <a:gd name="T16" fmla="*/ 2147483646 w 357"/>
              <a:gd name="T17" fmla="*/ 2147483646 h 236"/>
              <a:gd name="T18" fmla="*/ 2147483646 w 357"/>
              <a:gd name="T19" fmla="*/ 2147483646 h 236"/>
              <a:gd name="T20" fmla="*/ 2147483646 w 357"/>
              <a:gd name="T21" fmla="*/ 2147483646 h 236"/>
              <a:gd name="T22" fmla="*/ 2147483646 w 357"/>
              <a:gd name="T23" fmla="*/ 2147483646 h 236"/>
              <a:gd name="T24" fmla="*/ 2147483646 w 357"/>
              <a:gd name="T25" fmla="*/ 2147483646 h 236"/>
              <a:gd name="T26" fmla="*/ 2147483646 w 357"/>
              <a:gd name="T27" fmla="*/ 2147483646 h 236"/>
              <a:gd name="T28" fmla="*/ 2147483646 w 357"/>
              <a:gd name="T29" fmla="*/ 2147483646 h 236"/>
              <a:gd name="T30" fmla="*/ 2147483646 w 357"/>
              <a:gd name="T31" fmla="*/ 2147483646 h 236"/>
              <a:gd name="T32" fmla="*/ 2147483646 w 357"/>
              <a:gd name="T33" fmla="*/ 2147483646 h 236"/>
              <a:gd name="T34" fmla="*/ 2147483646 w 357"/>
              <a:gd name="T35" fmla="*/ 2147483646 h 236"/>
              <a:gd name="T36" fmla="*/ 2147483646 w 357"/>
              <a:gd name="T37" fmla="*/ 2147483646 h 236"/>
              <a:gd name="T38" fmla="*/ 2147483646 w 357"/>
              <a:gd name="T39" fmla="*/ 2147483646 h 236"/>
              <a:gd name="T40" fmla="*/ 2147483646 w 357"/>
              <a:gd name="T41" fmla="*/ 2147483646 h 236"/>
              <a:gd name="T42" fmla="*/ 2147483646 w 357"/>
              <a:gd name="T43" fmla="*/ 2147483646 h 236"/>
              <a:gd name="T44" fmla="*/ 2147483646 w 357"/>
              <a:gd name="T45" fmla="*/ 2147483646 h 236"/>
              <a:gd name="T46" fmla="*/ 2147483646 w 357"/>
              <a:gd name="T47" fmla="*/ 2147483646 h 236"/>
              <a:gd name="T48" fmla="*/ 2147483646 w 357"/>
              <a:gd name="T49" fmla="*/ 2147483646 h 236"/>
              <a:gd name="T50" fmla="*/ 2147483646 w 357"/>
              <a:gd name="T51" fmla="*/ 2147483646 h 236"/>
              <a:gd name="T52" fmla="*/ 2147483646 w 357"/>
              <a:gd name="T53" fmla="*/ 2147483646 h 236"/>
              <a:gd name="T54" fmla="*/ 2147483646 w 357"/>
              <a:gd name="T55" fmla="*/ 2147483646 h 236"/>
              <a:gd name="T56" fmla="*/ 2147483646 w 357"/>
              <a:gd name="T57" fmla="*/ 2147483646 h 236"/>
              <a:gd name="T58" fmla="*/ 2147483646 w 357"/>
              <a:gd name="T59" fmla="*/ 2147483646 h 236"/>
              <a:gd name="T60" fmla="*/ 2147483646 w 357"/>
              <a:gd name="T61" fmla="*/ 2147483646 h 236"/>
              <a:gd name="T62" fmla="*/ 2147483646 w 357"/>
              <a:gd name="T63" fmla="*/ 2147483646 h 236"/>
              <a:gd name="T64" fmla="*/ 2147483646 w 357"/>
              <a:gd name="T65" fmla="*/ 2147483646 h 236"/>
              <a:gd name="T66" fmla="*/ 2147483646 w 357"/>
              <a:gd name="T67" fmla="*/ 2147483646 h 236"/>
              <a:gd name="T68" fmla="*/ 2147483646 w 357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7"/>
              <a:gd name="T106" fmla="*/ 0 h 236"/>
              <a:gd name="T107" fmla="*/ 357 w 357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7" h="236">
                <a:moveTo>
                  <a:pt x="0" y="236"/>
                </a:moveTo>
                <a:lnTo>
                  <a:pt x="2" y="219"/>
                </a:lnTo>
                <a:lnTo>
                  <a:pt x="4" y="205"/>
                </a:lnTo>
                <a:lnTo>
                  <a:pt x="9" y="191"/>
                </a:lnTo>
                <a:lnTo>
                  <a:pt x="16" y="181"/>
                </a:lnTo>
                <a:lnTo>
                  <a:pt x="21" y="172"/>
                </a:lnTo>
                <a:lnTo>
                  <a:pt x="28" y="165"/>
                </a:lnTo>
                <a:lnTo>
                  <a:pt x="33" y="160"/>
                </a:lnTo>
                <a:lnTo>
                  <a:pt x="38" y="157"/>
                </a:lnTo>
                <a:lnTo>
                  <a:pt x="43" y="155"/>
                </a:lnTo>
                <a:lnTo>
                  <a:pt x="43" y="153"/>
                </a:lnTo>
                <a:lnTo>
                  <a:pt x="43" y="150"/>
                </a:lnTo>
                <a:lnTo>
                  <a:pt x="40" y="145"/>
                </a:lnTo>
                <a:lnTo>
                  <a:pt x="38" y="138"/>
                </a:lnTo>
                <a:lnTo>
                  <a:pt x="38" y="131"/>
                </a:lnTo>
                <a:lnTo>
                  <a:pt x="38" y="124"/>
                </a:lnTo>
                <a:lnTo>
                  <a:pt x="40" y="114"/>
                </a:lnTo>
                <a:lnTo>
                  <a:pt x="43" y="107"/>
                </a:lnTo>
                <a:lnTo>
                  <a:pt x="47" y="98"/>
                </a:lnTo>
                <a:lnTo>
                  <a:pt x="57" y="91"/>
                </a:lnTo>
                <a:lnTo>
                  <a:pt x="66" y="84"/>
                </a:lnTo>
                <a:lnTo>
                  <a:pt x="76" y="79"/>
                </a:lnTo>
                <a:lnTo>
                  <a:pt x="85" y="79"/>
                </a:lnTo>
                <a:lnTo>
                  <a:pt x="93" y="79"/>
                </a:lnTo>
                <a:lnTo>
                  <a:pt x="102" y="79"/>
                </a:lnTo>
                <a:lnTo>
                  <a:pt x="109" y="81"/>
                </a:lnTo>
                <a:lnTo>
                  <a:pt x="114" y="84"/>
                </a:lnTo>
                <a:lnTo>
                  <a:pt x="119" y="86"/>
                </a:lnTo>
                <a:lnTo>
                  <a:pt x="124" y="88"/>
                </a:lnTo>
                <a:lnTo>
                  <a:pt x="124" y="91"/>
                </a:lnTo>
                <a:lnTo>
                  <a:pt x="124" y="88"/>
                </a:lnTo>
                <a:lnTo>
                  <a:pt x="124" y="86"/>
                </a:lnTo>
                <a:lnTo>
                  <a:pt x="124" y="81"/>
                </a:lnTo>
                <a:lnTo>
                  <a:pt x="124" y="76"/>
                </a:lnTo>
                <a:lnTo>
                  <a:pt x="126" y="69"/>
                </a:lnTo>
                <a:lnTo>
                  <a:pt x="128" y="60"/>
                </a:lnTo>
                <a:lnTo>
                  <a:pt x="133" y="50"/>
                </a:lnTo>
                <a:lnTo>
                  <a:pt x="140" y="41"/>
                </a:lnTo>
                <a:lnTo>
                  <a:pt x="152" y="31"/>
                </a:lnTo>
                <a:lnTo>
                  <a:pt x="167" y="22"/>
                </a:lnTo>
                <a:lnTo>
                  <a:pt x="181" y="12"/>
                </a:lnTo>
                <a:lnTo>
                  <a:pt x="198" y="10"/>
                </a:lnTo>
                <a:lnTo>
                  <a:pt x="212" y="7"/>
                </a:lnTo>
                <a:lnTo>
                  <a:pt x="226" y="10"/>
                </a:lnTo>
                <a:lnTo>
                  <a:pt x="238" y="14"/>
                </a:lnTo>
                <a:lnTo>
                  <a:pt x="250" y="19"/>
                </a:lnTo>
                <a:lnTo>
                  <a:pt x="260" y="24"/>
                </a:lnTo>
                <a:lnTo>
                  <a:pt x="267" y="29"/>
                </a:lnTo>
                <a:lnTo>
                  <a:pt x="271" y="31"/>
                </a:lnTo>
                <a:lnTo>
                  <a:pt x="274" y="33"/>
                </a:lnTo>
                <a:lnTo>
                  <a:pt x="274" y="31"/>
                </a:lnTo>
                <a:lnTo>
                  <a:pt x="274" y="29"/>
                </a:lnTo>
                <a:lnTo>
                  <a:pt x="274" y="26"/>
                </a:lnTo>
                <a:lnTo>
                  <a:pt x="276" y="22"/>
                </a:lnTo>
                <a:lnTo>
                  <a:pt x="279" y="17"/>
                </a:lnTo>
                <a:lnTo>
                  <a:pt x="283" y="12"/>
                </a:lnTo>
                <a:lnTo>
                  <a:pt x="288" y="7"/>
                </a:lnTo>
                <a:lnTo>
                  <a:pt x="295" y="5"/>
                </a:lnTo>
                <a:lnTo>
                  <a:pt x="305" y="2"/>
                </a:lnTo>
                <a:lnTo>
                  <a:pt x="317" y="0"/>
                </a:lnTo>
                <a:lnTo>
                  <a:pt x="326" y="2"/>
                </a:lnTo>
                <a:lnTo>
                  <a:pt x="336" y="5"/>
                </a:lnTo>
                <a:lnTo>
                  <a:pt x="343" y="7"/>
                </a:lnTo>
                <a:lnTo>
                  <a:pt x="348" y="12"/>
                </a:lnTo>
                <a:lnTo>
                  <a:pt x="353" y="17"/>
                </a:lnTo>
                <a:lnTo>
                  <a:pt x="355" y="22"/>
                </a:lnTo>
                <a:lnTo>
                  <a:pt x="357" y="26"/>
                </a:lnTo>
                <a:lnTo>
                  <a:pt x="357" y="29"/>
                </a:lnTo>
                <a:lnTo>
                  <a:pt x="357" y="31"/>
                </a:lnTo>
                <a:lnTo>
                  <a:pt x="357" y="33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Freeform 17">
            <a:extLst>
              <a:ext uri="{FF2B5EF4-FFF2-40B4-BE49-F238E27FC236}">
                <a16:creationId xmlns:a16="http://schemas.microsoft.com/office/drawing/2014/main" id="{89543303-CE09-12D0-AD8D-303A56388B45}"/>
              </a:ext>
            </a:extLst>
          </p:cNvPr>
          <p:cNvSpPr>
            <a:spLocks/>
          </p:cNvSpPr>
          <p:nvPr/>
        </p:nvSpPr>
        <p:spPr bwMode="auto">
          <a:xfrm>
            <a:off x="7440613" y="4584700"/>
            <a:ext cx="434975" cy="363538"/>
          </a:xfrm>
          <a:custGeom>
            <a:avLst/>
            <a:gdLst>
              <a:gd name="T0" fmla="*/ 2147483646 w 274"/>
              <a:gd name="T1" fmla="*/ 2147483646 h 229"/>
              <a:gd name="T2" fmla="*/ 2147483646 w 274"/>
              <a:gd name="T3" fmla="*/ 2147483646 h 229"/>
              <a:gd name="T4" fmla="*/ 2147483646 w 274"/>
              <a:gd name="T5" fmla="*/ 2147483646 h 229"/>
              <a:gd name="T6" fmla="*/ 2147483646 w 274"/>
              <a:gd name="T7" fmla="*/ 2147483646 h 229"/>
              <a:gd name="T8" fmla="*/ 2147483646 w 274"/>
              <a:gd name="T9" fmla="*/ 2147483646 h 229"/>
              <a:gd name="T10" fmla="*/ 2147483646 w 274"/>
              <a:gd name="T11" fmla="*/ 2147483646 h 229"/>
              <a:gd name="T12" fmla="*/ 2147483646 w 274"/>
              <a:gd name="T13" fmla="*/ 2147483646 h 229"/>
              <a:gd name="T14" fmla="*/ 2147483646 w 274"/>
              <a:gd name="T15" fmla="*/ 2147483646 h 229"/>
              <a:gd name="T16" fmla="*/ 2147483646 w 274"/>
              <a:gd name="T17" fmla="*/ 2147483646 h 229"/>
              <a:gd name="T18" fmla="*/ 2147483646 w 274"/>
              <a:gd name="T19" fmla="*/ 2147483646 h 229"/>
              <a:gd name="T20" fmla="*/ 2147483646 w 274"/>
              <a:gd name="T21" fmla="*/ 2147483646 h 229"/>
              <a:gd name="T22" fmla="*/ 2147483646 w 274"/>
              <a:gd name="T23" fmla="*/ 2147483646 h 229"/>
              <a:gd name="T24" fmla="*/ 2147483646 w 274"/>
              <a:gd name="T25" fmla="*/ 2147483646 h 229"/>
              <a:gd name="T26" fmla="*/ 2147483646 w 274"/>
              <a:gd name="T27" fmla="*/ 2147483646 h 229"/>
              <a:gd name="T28" fmla="*/ 2147483646 w 274"/>
              <a:gd name="T29" fmla="*/ 2147483646 h 229"/>
              <a:gd name="T30" fmla="*/ 2147483646 w 274"/>
              <a:gd name="T31" fmla="*/ 2147483646 h 229"/>
              <a:gd name="T32" fmla="*/ 2147483646 w 274"/>
              <a:gd name="T33" fmla="*/ 2147483646 h 229"/>
              <a:gd name="T34" fmla="*/ 2147483646 w 274"/>
              <a:gd name="T35" fmla="*/ 2147483646 h 229"/>
              <a:gd name="T36" fmla="*/ 2147483646 w 274"/>
              <a:gd name="T37" fmla="*/ 2147483646 h 229"/>
              <a:gd name="T38" fmla="*/ 2147483646 w 274"/>
              <a:gd name="T39" fmla="*/ 2147483646 h 229"/>
              <a:gd name="T40" fmla="*/ 2147483646 w 274"/>
              <a:gd name="T41" fmla="*/ 2147483646 h 229"/>
              <a:gd name="T42" fmla="*/ 2147483646 w 274"/>
              <a:gd name="T43" fmla="*/ 2147483646 h 229"/>
              <a:gd name="T44" fmla="*/ 2147483646 w 274"/>
              <a:gd name="T45" fmla="*/ 2147483646 h 229"/>
              <a:gd name="T46" fmla="*/ 2147483646 w 274"/>
              <a:gd name="T47" fmla="*/ 2147483646 h 229"/>
              <a:gd name="T48" fmla="*/ 2147483646 w 274"/>
              <a:gd name="T49" fmla="*/ 2147483646 h 229"/>
              <a:gd name="T50" fmla="*/ 2147483646 w 274"/>
              <a:gd name="T51" fmla="*/ 2147483646 h 229"/>
              <a:gd name="T52" fmla="*/ 2147483646 w 274"/>
              <a:gd name="T53" fmla="*/ 2147483646 h 229"/>
              <a:gd name="T54" fmla="*/ 2147483646 w 274"/>
              <a:gd name="T55" fmla="*/ 2147483646 h 229"/>
              <a:gd name="T56" fmla="*/ 2147483646 w 274"/>
              <a:gd name="T57" fmla="*/ 2147483646 h 229"/>
              <a:gd name="T58" fmla="*/ 2147483646 w 274"/>
              <a:gd name="T59" fmla="*/ 2147483646 h 229"/>
              <a:gd name="T60" fmla="*/ 2147483646 w 274"/>
              <a:gd name="T61" fmla="*/ 2147483646 h 229"/>
              <a:gd name="T62" fmla="*/ 2147483646 w 274"/>
              <a:gd name="T63" fmla="*/ 2147483646 h 229"/>
              <a:gd name="T64" fmla="*/ 2147483646 w 274"/>
              <a:gd name="T65" fmla="*/ 2147483646 h 229"/>
              <a:gd name="T66" fmla="*/ 2147483646 w 274"/>
              <a:gd name="T67" fmla="*/ 2147483646 h 229"/>
              <a:gd name="T68" fmla="*/ 2147483646 w 274"/>
              <a:gd name="T69" fmla="*/ 2147483646 h 229"/>
              <a:gd name="T70" fmla="*/ 2147483646 w 274"/>
              <a:gd name="T71" fmla="*/ 2147483646 h 229"/>
              <a:gd name="T72" fmla="*/ 2147483646 w 274"/>
              <a:gd name="T73" fmla="*/ 2147483646 h 229"/>
              <a:gd name="T74" fmla="*/ 2147483646 w 274"/>
              <a:gd name="T75" fmla="*/ 2147483646 h 229"/>
              <a:gd name="T76" fmla="*/ 2147483646 w 274"/>
              <a:gd name="T77" fmla="*/ 2147483646 h 229"/>
              <a:gd name="T78" fmla="*/ 2147483646 w 274"/>
              <a:gd name="T79" fmla="*/ 2147483646 h 229"/>
              <a:gd name="T80" fmla="*/ 2147483646 w 274"/>
              <a:gd name="T81" fmla="*/ 2147483646 h 229"/>
              <a:gd name="T82" fmla="*/ 2147483646 w 274"/>
              <a:gd name="T83" fmla="*/ 2147483646 h 229"/>
              <a:gd name="T84" fmla="*/ 2147483646 w 274"/>
              <a:gd name="T85" fmla="*/ 2147483646 h 229"/>
              <a:gd name="T86" fmla="*/ 2147483646 w 274"/>
              <a:gd name="T87" fmla="*/ 2147483646 h 229"/>
              <a:gd name="T88" fmla="*/ 2147483646 w 274"/>
              <a:gd name="T89" fmla="*/ 2147483646 h 229"/>
              <a:gd name="T90" fmla="*/ 2147483646 w 274"/>
              <a:gd name="T91" fmla="*/ 2147483646 h 229"/>
              <a:gd name="T92" fmla="*/ 2147483646 w 274"/>
              <a:gd name="T93" fmla="*/ 2147483646 h 229"/>
              <a:gd name="T94" fmla="*/ 2147483646 w 274"/>
              <a:gd name="T95" fmla="*/ 2147483646 h 229"/>
              <a:gd name="T96" fmla="*/ 2147483646 w 274"/>
              <a:gd name="T97" fmla="*/ 2147483646 h 229"/>
              <a:gd name="T98" fmla="*/ 2147483646 w 274"/>
              <a:gd name="T99" fmla="*/ 2147483646 h 229"/>
              <a:gd name="T100" fmla="*/ 0 w 274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4"/>
              <a:gd name="T154" fmla="*/ 0 h 229"/>
              <a:gd name="T155" fmla="*/ 274 w 274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4" h="229">
                <a:moveTo>
                  <a:pt x="274" y="205"/>
                </a:moveTo>
                <a:lnTo>
                  <a:pt x="271" y="208"/>
                </a:lnTo>
                <a:lnTo>
                  <a:pt x="267" y="210"/>
                </a:lnTo>
                <a:lnTo>
                  <a:pt x="260" y="215"/>
                </a:lnTo>
                <a:lnTo>
                  <a:pt x="250" y="220"/>
                </a:lnTo>
                <a:lnTo>
                  <a:pt x="238" y="224"/>
                </a:lnTo>
                <a:lnTo>
                  <a:pt x="226" y="229"/>
                </a:lnTo>
                <a:lnTo>
                  <a:pt x="212" y="229"/>
                </a:lnTo>
                <a:lnTo>
                  <a:pt x="198" y="229"/>
                </a:lnTo>
                <a:lnTo>
                  <a:pt x="181" y="224"/>
                </a:lnTo>
                <a:lnTo>
                  <a:pt x="167" y="217"/>
                </a:lnTo>
                <a:lnTo>
                  <a:pt x="152" y="208"/>
                </a:lnTo>
                <a:lnTo>
                  <a:pt x="140" y="196"/>
                </a:lnTo>
                <a:lnTo>
                  <a:pt x="133" y="186"/>
                </a:lnTo>
                <a:lnTo>
                  <a:pt x="128" y="179"/>
                </a:lnTo>
                <a:lnTo>
                  <a:pt x="126" y="170"/>
                </a:lnTo>
                <a:lnTo>
                  <a:pt x="124" y="162"/>
                </a:lnTo>
                <a:lnTo>
                  <a:pt x="124" y="158"/>
                </a:lnTo>
                <a:lnTo>
                  <a:pt x="124" y="153"/>
                </a:lnTo>
                <a:lnTo>
                  <a:pt x="124" y="151"/>
                </a:lnTo>
                <a:lnTo>
                  <a:pt x="124" y="148"/>
                </a:lnTo>
                <a:lnTo>
                  <a:pt x="119" y="151"/>
                </a:lnTo>
                <a:lnTo>
                  <a:pt x="114" y="153"/>
                </a:lnTo>
                <a:lnTo>
                  <a:pt x="109" y="155"/>
                </a:lnTo>
                <a:lnTo>
                  <a:pt x="102" y="158"/>
                </a:lnTo>
                <a:lnTo>
                  <a:pt x="93" y="160"/>
                </a:lnTo>
                <a:lnTo>
                  <a:pt x="85" y="160"/>
                </a:lnTo>
                <a:lnTo>
                  <a:pt x="76" y="158"/>
                </a:lnTo>
                <a:lnTo>
                  <a:pt x="66" y="155"/>
                </a:lnTo>
                <a:lnTo>
                  <a:pt x="57" y="148"/>
                </a:lnTo>
                <a:lnTo>
                  <a:pt x="47" y="141"/>
                </a:lnTo>
                <a:lnTo>
                  <a:pt x="43" y="131"/>
                </a:lnTo>
                <a:lnTo>
                  <a:pt x="40" y="122"/>
                </a:lnTo>
                <a:lnTo>
                  <a:pt x="38" y="115"/>
                </a:lnTo>
                <a:lnTo>
                  <a:pt x="38" y="105"/>
                </a:lnTo>
                <a:lnTo>
                  <a:pt x="38" y="98"/>
                </a:lnTo>
                <a:lnTo>
                  <a:pt x="40" y="93"/>
                </a:lnTo>
                <a:lnTo>
                  <a:pt x="43" y="89"/>
                </a:lnTo>
                <a:lnTo>
                  <a:pt x="43" y="84"/>
                </a:lnTo>
                <a:lnTo>
                  <a:pt x="38" y="81"/>
                </a:lnTo>
                <a:lnTo>
                  <a:pt x="33" y="77"/>
                </a:lnTo>
                <a:lnTo>
                  <a:pt x="28" y="72"/>
                </a:lnTo>
                <a:lnTo>
                  <a:pt x="21" y="65"/>
                </a:lnTo>
                <a:lnTo>
                  <a:pt x="16" y="58"/>
                </a:lnTo>
                <a:lnTo>
                  <a:pt x="9" y="46"/>
                </a:lnTo>
                <a:lnTo>
                  <a:pt x="4" y="34"/>
                </a:lnTo>
                <a:lnTo>
                  <a:pt x="2" y="19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Freeform 18">
            <a:extLst>
              <a:ext uri="{FF2B5EF4-FFF2-40B4-BE49-F238E27FC236}">
                <a16:creationId xmlns:a16="http://schemas.microsoft.com/office/drawing/2014/main" id="{4597C9C8-30E1-A8C6-2F51-A86F6EB9AA4D}"/>
              </a:ext>
            </a:extLst>
          </p:cNvPr>
          <p:cNvSpPr>
            <a:spLocks/>
          </p:cNvSpPr>
          <p:nvPr/>
        </p:nvSpPr>
        <p:spPr bwMode="auto">
          <a:xfrm>
            <a:off x="7875588" y="4584700"/>
            <a:ext cx="563562" cy="379413"/>
          </a:xfrm>
          <a:custGeom>
            <a:avLst/>
            <a:gdLst>
              <a:gd name="T0" fmla="*/ 2147483646 w 355"/>
              <a:gd name="T1" fmla="*/ 2147483646 h 239"/>
              <a:gd name="T2" fmla="*/ 2147483646 w 355"/>
              <a:gd name="T3" fmla="*/ 2147483646 h 239"/>
              <a:gd name="T4" fmla="*/ 2147483646 w 355"/>
              <a:gd name="T5" fmla="*/ 2147483646 h 239"/>
              <a:gd name="T6" fmla="*/ 2147483646 w 355"/>
              <a:gd name="T7" fmla="*/ 2147483646 h 239"/>
              <a:gd name="T8" fmla="*/ 2147483646 w 355"/>
              <a:gd name="T9" fmla="*/ 2147483646 h 239"/>
              <a:gd name="T10" fmla="*/ 2147483646 w 355"/>
              <a:gd name="T11" fmla="*/ 2147483646 h 239"/>
              <a:gd name="T12" fmla="*/ 2147483646 w 355"/>
              <a:gd name="T13" fmla="*/ 2147483646 h 239"/>
              <a:gd name="T14" fmla="*/ 2147483646 w 355"/>
              <a:gd name="T15" fmla="*/ 2147483646 h 239"/>
              <a:gd name="T16" fmla="*/ 2147483646 w 355"/>
              <a:gd name="T17" fmla="*/ 2147483646 h 239"/>
              <a:gd name="T18" fmla="*/ 2147483646 w 355"/>
              <a:gd name="T19" fmla="*/ 2147483646 h 239"/>
              <a:gd name="T20" fmla="*/ 2147483646 w 355"/>
              <a:gd name="T21" fmla="*/ 2147483646 h 239"/>
              <a:gd name="T22" fmla="*/ 2147483646 w 355"/>
              <a:gd name="T23" fmla="*/ 2147483646 h 239"/>
              <a:gd name="T24" fmla="*/ 2147483646 w 355"/>
              <a:gd name="T25" fmla="*/ 2147483646 h 239"/>
              <a:gd name="T26" fmla="*/ 2147483646 w 355"/>
              <a:gd name="T27" fmla="*/ 2147483646 h 239"/>
              <a:gd name="T28" fmla="*/ 2147483646 w 355"/>
              <a:gd name="T29" fmla="*/ 2147483646 h 239"/>
              <a:gd name="T30" fmla="*/ 2147483646 w 355"/>
              <a:gd name="T31" fmla="*/ 2147483646 h 239"/>
              <a:gd name="T32" fmla="*/ 2147483646 w 355"/>
              <a:gd name="T33" fmla="*/ 2147483646 h 239"/>
              <a:gd name="T34" fmla="*/ 2147483646 w 355"/>
              <a:gd name="T35" fmla="*/ 2147483646 h 239"/>
              <a:gd name="T36" fmla="*/ 2147483646 w 355"/>
              <a:gd name="T37" fmla="*/ 2147483646 h 239"/>
              <a:gd name="T38" fmla="*/ 2147483646 w 355"/>
              <a:gd name="T39" fmla="*/ 2147483646 h 239"/>
              <a:gd name="T40" fmla="*/ 2147483646 w 355"/>
              <a:gd name="T41" fmla="*/ 2147483646 h 239"/>
              <a:gd name="T42" fmla="*/ 2147483646 w 355"/>
              <a:gd name="T43" fmla="*/ 2147483646 h 239"/>
              <a:gd name="T44" fmla="*/ 2147483646 w 355"/>
              <a:gd name="T45" fmla="*/ 2147483646 h 239"/>
              <a:gd name="T46" fmla="*/ 2147483646 w 355"/>
              <a:gd name="T47" fmla="*/ 2147483646 h 239"/>
              <a:gd name="T48" fmla="*/ 2147483646 w 355"/>
              <a:gd name="T49" fmla="*/ 2147483646 h 239"/>
              <a:gd name="T50" fmla="*/ 2147483646 w 355"/>
              <a:gd name="T51" fmla="*/ 2147483646 h 239"/>
              <a:gd name="T52" fmla="*/ 2147483646 w 355"/>
              <a:gd name="T53" fmla="*/ 2147483646 h 239"/>
              <a:gd name="T54" fmla="*/ 2147483646 w 355"/>
              <a:gd name="T55" fmla="*/ 2147483646 h 239"/>
              <a:gd name="T56" fmla="*/ 2147483646 w 355"/>
              <a:gd name="T57" fmla="*/ 2147483646 h 239"/>
              <a:gd name="T58" fmla="*/ 2147483646 w 355"/>
              <a:gd name="T59" fmla="*/ 2147483646 h 239"/>
              <a:gd name="T60" fmla="*/ 2147483646 w 355"/>
              <a:gd name="T61" fmla="*/ 2147483646 h 239"/>
              <a:gd name="T62" fmla="*/ 2147483646 w 355"/>
              <a:gd name="T63" fmla="*/ 2147483646 h 239"/>
              <a:gd name="T64" fmla="*/ 2147483646 w 355"/>
              <a:gd name="T65" fmla="*/ 2147483646 h 239"/>
              <a:gd name="T66" fmla="*/ 0 w 355"/>
              <a:gd name="T67" fmla="*/ 2147483646 h 239"/>
              <a:gd name="T68" fmla="*/ 0 w 355"/>
              <a:gd name="T69" fmla="*/ 2147483646 h 2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5"/>
              <a:gd name="T106" fmla="*/ 0 h 239"/>
              <a:gd name="T107" fmla="*/ 355 w 355"/>
              <a:gd name="T108" fmla="*/ 239 h 23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5" h="239">
                <a:moveTo>
                  <a:pt x="355" y="0"/>
                </a:moveTo>
                <a:lnTo>
                  <a:pt x="355" y="19"/>
                </a:lnTo>
                <a:lnTo>
                  <a:pt x="353" y="34"/>
                </a:lnTo>
                <a:lnTo>
                  <a:pt x="348" y="48"/>
                </a:lnTo>
                <a:lnTo>
                  <a:pt x="341" y="58"/>
                </a:lnTo>
                <a:lnTo>
                  <a:pt x="336" y="67"/>
                </a:lnTo>
                <a:lnTo>
                  <a:pt x="329" y="74"/>
                </a:lnTo>
                <a:lnTo>
                  <a:pt x="324" y="79"/>
                </a:lnTo>
                <a:lnTo>
                  <a:pt x="319" y="81"/>
                </a:lnTo>
                <a:lnTo>
                  <a:pt x="315" y="84"/>
                </a:lnTo>
                <a:lnTo>
                  <a:pt x="315" y="86"/>
                </a:lnTo>
                <a:lnTo>
                  <a:pt x="315" y="89"/>
                </a:lnTo>
                <a:lnTo>
                  <a:pt x="317" y="93"/>
                </a:lnTo>
                <a:lnTo>
                  <a:pt x="319" y="100"/>
                </a:lnTo>
                <a:lnTo>
                  <a:pt x="319" y="108"/>
                </a:lnTo>
                <a:lnTo>
                  <a:pt x="319" y="115"/>
                </a:lnTo>
                <a:lnTo>
                  <a:pt x="317" y="124"/>
                </a:lnTo>
                <a:lnTo>
                  <a:pt x="315" y="131"/>
                </a:lnTo>
                <a:lnTo>
                  <a:pt x="310" y="141"/>
                </a:lnTo>
                <a:lnTo>
                  <a:pt x="300" y="151"/>
                </a:lnTo>
                <a:lnTo>
                  <a:pt x="291" y="155"/>
                </a:lnTo>
                <a:lnTo>
                  <a:pt x="281" y="160"/>
                </a:lnTo>
                <a:lnTo>
                  <a:pt x="272" y="160"/>
                </a:lnTo>
                <a:lnTo>
                  <a:pt x="265" y="160"/>
                </a:lnTo>
                <a:lnTo>
                  <a:pt x="255" y="160"/>
                </a:lnTo>
                <a:lnTo>
                  <a:pt x="248" y="158"/>
                </a:lnTo>
                <a:lnTo>
                  <a:pt x="243" y="155"/>
                </a:lnTo>
                <a:lnTo>
                  <a:pt x="238" y="153"/>
                </a:lnTo>
                <a:lnTo>
                  <a:pt x="234" y="151"/>
                </a:lnTo>
                <a:lnTo>
                  <a:pt x="234" y="153"/>
                </a:lnTo>
                <a:lnTo>
                  <a:pt x="234" y="158"/>
                </a:lnTo>
                <a:lnTo>
                  <a:pt x="234" y="162"/>
                </a:lnTo>
                <a:lnTo>
                  <a:pt x="231" y="170"/>
                </a:lnTo>
                <a:lnTo>
                  <a:pt x="229" y="179"/>
                </a:lnTo>
                <a:lnTo>
                  <a:pt x="224" y="189"/>
                </a:lnTo>
                <a:lnTo>
                  <a:pt x="217" y="198"/>
                </a:lnTo>
                <a:lnTo>
                  <a:pt x="205" y="208"/>
                </a:lnTo>
                <a:lnTo>
                  <a:pt x="191" y="217"/>
                </a:lnTo>
                <a:lnTo>
                  <a:pt x="176" y="227"/>
                </a:lnTo>
                <a:lnTo>
                  <a:pt x="160" y="229"/>
                </a:lnTo>
                <a:lnTo>
                  <a:pt x="145" y="232"/>
                </a:lnTo>
                <a:lnTo>
                  <a:pt x="131" y="229"/>
                </a:lnTo>
                <a:lnTo>
                  <a:pt x="119" y="224"/>
                </a:lnTo>
                <a:lnTo>
                  <a:pt x="107" y="220"/>
                </a:lnTo>
                <a:lnTo>
                  <a:pt x="98" y="215"/>
                </a:lnTo>
                <a:lnTo>
                  <a:pt x="90" y="210"/>
                </a:lnTo>
                <a:lnTo>
                  <a:pt x="86" y="208"/>
                </a:lnTo>
                <a:lnTo>
                  <a:pt x="83" y="208"/>
                </a:lnTo>
                <a:lnTo>
                  <a:pt x="83" y="210"/>
                </a:lnTo>
                <a:lnTo>
                  <a:pt x="83" y="213"/>
                </a:lnTo>
                <a:lnTo>
                  <a:pt x="81" y="217"/>
                </a:lnTo>
                <a:lnTo>
                  <a:pt x="79" y="222"/>
                </a:lnTo>
                <a:lnTo>
                  <a:pt x="74" y="227"/>
                </a:lnTo>
                <a:lnTo>
                  <a:pt x="69" y="232"/>
                </a:lnTo>
                <a:lnTo>
                  <a:pt x="62" y="234"/>
                </a:lnTo>
                <a:lnTo>
                  <a:pt x="52" y="236"/>
                </a:lnTo>
                <a:lnTo>
                  <a:pt x="43" y="239"/>
                </a:lnTo>
                <a:lnTo>
                  <a:pt x="31" y="236"/>
                </a:lnTo>
                <a:lnTo>
                  <a:pt x="21" y="234"/>
                </a:lnTo>
                <a:lnTo>
                  <a:pt x="14" y="232"/>
                </a:lnTo>
                <a:lnTo>
                  <a:pt x="9" y="227"/>
                </a:lnTo>
                <a:lnTo>
                  <a:pt x="5" y="222"/>
                </a:lnTo>
                <a:lnTo>
                  <a:pt x="2" y="217"/>
                </a:lnTo>
                <a:lnTo>
                  <a:pt x="0" y="213"/>
                </a:lnTo>
                <a:lnTo>
                  <a:pt x="0" y="210"/>
                </a:lnTo>
                <a:lnTo>
                  <a:pt x="0" y="208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A394DF77-E91C-168C-24D1-4D99CAC841A9}"/>
              </a:ext>
            </a:extLst>
          </p:cNvPr>
          <p:cNvSpPr>
            <a:spLocks/>
          </p:cNvSpPr>
          <p:nvPr/>
        </p:nvSpPr>
        <p:spPr bwMode="auto">
          <a:xfrm>
            <a:off x="6346825" y="4237038"/>
            <a:ext cx="438150" cy="363537"/>
          </a:xfrm>
          <a:custGeom>
            <a:avLst/>
            <a:gdLst>
              <a:gd name="T0" fmla="*/ 0 w 276"/>
              <a:gd name="T1" fmla="*/ 2147483646 h 229"/>
              <a:gd name="T2" fmla="*/ 2147483646 w 276"/>
              <a:gd name="T3" fmla="*/ 2147483646 h 229"/>
              <a:gd name="T4" fmla="*/ 2147483646 w 276"/>
              <a:gd name="T5" fmla="*/ 2147483646 h 229"/>
              <a:gd name="T6" fmla="*/ 2147483646 w 276"/>
              <a:gd name="T7" fmla="*/ 2147483646 h 229"/>
              <a:gd name="T8" fmla="*/ 2147483646 w 276"/>
              <a:gd name="T9" fmla="*/ 2147483646 h 229"/>
              <a:gd name="T10" fmla="*/ 2147483646 w 276"/>
              <a:gd name="T11" fmla="*/ 2147483646 h 229"/>
              <a:gd name="T12" fmla="*/ 2147483646 w 276"/>
              <a:gd name="T13" fmla="*/ 2147483646 h 229"/>
              <a:gd name="T14" fmla="*/ 2147483646 w 276"/>
              <a:gd name="T15" fmla="*/ 0 h 229"/>
              <a:gd name="T16" fmla="*/ 2147483646 w 276"/>
              <a:gd name="T17" fmla="*/ 0 h 229"/>
              <a:gd name="T18" fmla="*/ 2147483646 w 276"/>
              <a:gd name="T19" fmla="*/ 2147483646 h 229"/>
              <a:gd name="T20" fmla="*/ 2147483646 w 276"/>
              <a:gd name="T21" fmla="*/ 2147483646 h 229"/>
              <a:gd name="T22" fmla="*/ 2147483646 w 276"/>
              <a:gd name="T23" fmla="*/ 2147483646 h 229"/>
              <a:gd name="T24" fmla="*/ 2147483646 w 276"/>
              <a:gd name="T25" fmla="*/ 2147483646 h 229"/>
              <a:gd name="T26" fmla="*/ 2147483646 w 276"/>
              <a:gd name="T27" fmla="*/ 2147483646 h 229"/>
              <a:gd name="T28" fmla="*/ 2147483646 w 276"/>
              <a:gd name="T29" fmla="*/ 2147483646 h 229"/>
              <a:gd name="T30" fmla="*/ 2147483646 w 276"/>
              <a:gd name="T31" fmla="*/ 2147483646 h 229"/>
              <a:gd name="T32" fmla="*/ 2147483646 w 276"/>
              <a:gd name="T33" fmla="*/ 2147483646 h 229"/>
              <a:gd name="T34" fmla="*/ 2147483646 w 276"/>
              <a:gd name="T35" fmla="*/ 2147483646 h 229"/>
              <a:gd name="T36" fmla="*/ 2147483646 w 276"/>
              <a:gd name="T37" fmla="*/ 2147483646 h 229"/>
              <a:gd name="T38" fmla="*/ 2147483646 w 276"/>
              <a:gd name="T39" fmla="*/ 2147483646 h 229"/>
              <a:gd name="T40" fmla="*/ 2147483646 w 276"/>
              <a:gd name="T41" fmla="*/ 2147483646 h 229"/>
              <a:gd name="T42" fmla="*/ 2147483646 w 276"/>
              <a:gd name="T43" fmla="*/ 2147483646 h 229"/>
              <a:gd name="T44" fmla="*/ 2147483646 w 276"/>
              <a:gd name="T45" fmla="*/ 2147483646 h 229"/>
              <a:gd name="T46" fmla="*/ 2147483646 w 276"/>
              <a:gd name="T47" fmla="*/ 2147483646 h 229"/>
              <a:gd name="T48" fmla="*/ 2147483646 w 276"/>
              <a:gd name="T49" fmla="*/ 2147483646 h 229"/>
              <a:gd name="T50" fmla="*/ 2147483646 w 276"/>
              <a:gd name="T51" fmla="*/ 2147483646 h 229"/>
              <a:gd name="T52" fmla="*/ 2147483646 w 276"/>
              <a:gd name="T53" fmla="*/ 2147483646 h 229"/>
              <a:gd name="T54" fmla="*/ 2147483646 w 276"/>
              <a:gd name="T55" fmla="*/ 2147483646 h 229"/>
              <a:gd name="T56" fmla="*/ 2147483646 w 276"/>
              <a:gd name="T57" fmla="*/ 2147483646 h 229"/>
              <a:gd name="T58" fmla="*/ 2147483646 w 276"/>
              <a:gd name="T59" fmla="*/ 2147483646 h 229"/>
              <a:gd name="T60" fmla="*/ 2147483646 w 276"/>
              <a:gd name="T61" fmla="*/ 2147483646 h 229"/>
              <a:gd name="T62" fmla="*/ 2147483646 w 276"/>
              <a:gd name="T63" fmla="*/ 2147483646 h 229"/>
              <a:gd name="T64" fmla="*/ 2147483646 w 276"/>
              <a:gd name="T65" fmla="*/ 2147483646 h 229"/>
              <a:gd name="T66" fmla="*/ 2147483646 w 276"/>
              <a:gd name="T67" fmla="*/ 2147483646 h 229"/>
              <a:gd name="T68" fmla="*/ 2147483646 w 276"/>
              <a:gd name="T69" fmla="*/ 2147483646 h 229"/>
              <a:gd name="T70" fmla="*/ 2147483646 w 276"/>
              <a:gd name="T71" fmla="*/ 2147483646 h 229"/>
              <a:gd name="T72" fmla="*/ 2147483646 w 276"/>
              <a:gd name="T73" fmla="*/ 2147483646 h 229"/>
              <a:gd name="T74" fmla="*/ 2147483646 w 276"/>
              <a:gd name="T75" fmla="*/ 2147483646 h 229"/>
              <a:gd name="T76" fmla="*/ 2147483646 w 276"/>
              <a:gd name="T77" fmla="*/ 2147483646 h 229"/>
              <a:gd name="T78" fmla="*/ 2147483646 w 276"/>
              <a:gd name="T79" fmla="*/ 2147483646 h 229"/>
              <a:gd name="T80" fmla="*/ 2147483646 w 276"/>
              <a:gd name="T81" fmla="*/ 2147483646 h 229"/>
              <a:gd name="T82" fmla="*/ 2147483646 w 276"/>
              <a:gd name="T83" fmla="*/ 2147483646 h 229"/>
              <a:gd name="T84" fmla="*/ 2147483646 w 276"/>
              <a:gd name="T85" fmla="*/ 2147483646 h 229"/>
              <a:gd name="T86" fmla="*/ 2147483646 w 276"/>
              <a:gd name="T87" fmla="*/ 2147483646 h 229"/>
              <a:gd name="T88" fmla="*/ 2147483646 w 276"/>
              <a:gd name="T89" fmla="*/ 2147483646 h 229"/>
              <a:gd name="T90" fmla="*/ 2147483646 w 276"/>
              <a:gd name="T91" fmla="*/ 2147483646 h 229"/>
              <a:gd name="T92" fmla="*/ 2147483646 w 276"/>
              <a:gd name="T93" fmla="*/ 2147483646 h 229"/>
              <a:gd name="T94" fmla="*/ 2147483646 w 276"/>
              <a:gd name="T95" fmla="*/ 2147483646 h 229"/>
              <a:gd name="T96" fmla="*/ 2147483646 w 276"/>
              <a:gd name="T97" fmla="*/ 2147483646 h 229"/>
              <a:gd name="T98" fmla="*/ 2147483646 w 276"/>
              <a:gd name="T99" fmla="*/ 2147483646 h 229"/>
              <a:gd name="T100" fmla="*/ 2147483646 w 276"/>
              <a:gd name="T101" fmla="*/ 2147483646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6"/>
              <a:gd name="T154" fmla="*/ 0 h 229"/>
              <a:gd name="T155" fmla="*/ 276 w 276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6" h="229">
                <a:moveTo>
                  <a:pt x="0" y="24"/>
                </a:moveTo>
                <a:lnTo>
                  <a:pt x="4" y="24"/>
                </a:lnTo>
                <a:lnTo>
                  <a:pt x="7" y="19"/>
                </a:lnTo>
                <a:lnTo>
                  <a:pt x="16" y="14"/>
                </a:lnTo>
                <a:lnTo>
                  <a:pt x="26" y="10"/>
                </a:lnTo>
                <a:lnTo>
                  <a:pt x="35" y="5"/>
                </a:lnTo>
                <a:lnTo>
                  <a:pt x="50" y="2"/>
                </a:lnTo>
                <a:lnTo>
                  <a:pt x="64" y="0"/>
                </a:lnTo>
                <a:lnTo>
                  <a:pt x="78" y="0"/>
                </a:lnTo>
                <a:lnTo>
                  <a:pt x="95" y="5"/>
                </a:lnTo>
                <a:lnTo>
                  <a:pt x="109" y="12"/>
                </a:lnTo>
                <a:lnTo>
                  <a:pt x="124" y="24"/>
                </a:lnTo>
                <a:lnTo>
                  <a:pt x="133" y="33"/>
                </a:lnTo>
                <a:lnTo>
                  <a:pt x="143" y="43"/>
                </a:lnTo>
                <a:lnTo>
                  <a:pt x="147" y="52"/>
                </a:lnTo>
                <a:lnTo>
                  <a:pt x="150" y="60"/>
                </a:lnTo>
                <a:lnTo>
                  <a:pt x="152" y="67"/>
                </a:lnTo>
                <a:lnTo>
                  <a:pt x="152" y="74"/>
                </a:lnTo>
                <a:lnTo>
                  <a:pt x="152" y="79"/>
                </a:lnTo>
                <a:lnTo>
                  <a:pt x="152" y="81"/>
                </a:lnTo>
                <a:lnTo>
                  <a:pt x="155" y="79"/>
                </a:lnTo>
                <a:lnTo>
                  <a:pt x="159" y="76"/>
                </a:lnTo>
                <a:lnTo>
                  <a:pt x="167" y="74"/>
                </a:lnTo>
                <a:lnTo>
                  <a:pt x="174" y="72"/>
                </a:lnTo>
                <a:lnTo>
                  <a:pt x="181" y="69"/>
                </a:lnTo>
                <a:lnTo>
                  <a:pt x="190" y="69"/>
                </a:lnTo>
                <a:lnTo>
                  <a:pt x="200" y="72"/>
                </a:lnTo>
                <a:lnTo>
                  <a:pt x="209" y="74"/>
                </a:lnTo>
                <a:lnTo>
                  <a:pt x="219" y="81"/>
                </a:lnTo>
                <a:lnTo>
                  <a:pt x="229" y="91"/>
                </a:lnTo>
                <a:lnTo>
                  <a:pt x="233" y="98"/>
                </a:lnTo>
                <a:lnTo>
                  <a:pt x="236" y="107"/>
                </a:lnTo>
                <a:lnTo>
                  <a:pt x="238" y="117"/>
                </a:lnTo>
                <a:lnTo>
                  <a:pt x="238" y="124"/>
                </a:lnTo>
                <a:lnTo>
                  <a:pt x="236" y="131"/>
                </a:lnTo>
                <a:lnTo>
                  <a:pt x="236" y="138"/>
                </a:lnTo>
                <a:lnTo>
                  <a:pt x="233" y="143"/>
                </a:lnTo>
                <a:lnTo>
                  <a:pt x="233" y="145"/>
                </a:lnTo>
                <a:lnTo>
                  <a:pt x="231" y="145"/>
                </a:lnTo>
                <a:lnTo>
                  <a:pt x="233" y="148"/>
                </a:lnTo>
                <a:lnTo>
                  <a:pt x="236" y="148"/>
                </a:lnTo>
                <a:lnTo>
                  <a:pt x="240" y="153"/>
                </a:lnTo>
                <a:lnTo>
                  <a:pt x="248" y="157"/>
                </a:lnTo>
                <a:lnTo>
                  <a:pt x="252" y="164"/>
                </a:lnTo>
                <a:lnTo>
                  <a:pt x="259" y="174"/>
                </a:lnTo>
                <a:lnTo>
                  <a:pt x="267" y="184"/>
                </a:lnTo>
                <a:lnTo>
                  <a:pt x="271" y="195"/>
                </a:lnTo>
                <a:lnTo>
                  <a:pt x="274" y="212"/>
                </a:lnTo>
                <a:lnTo>
                  <a:pt x="276" y="229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C865D614-A83A-0CF0-EB5E-3C87CB9B9849}"/>
              </a:ext>
            </a:extLst>
          </p:cNvPr>
          <p:cNvSpPr>
            <a:spLocks/>
          </p:cNvSpPr>
          <p:nvPr/>
        </p:nvSpPr>
        <p:spPr bwMode="auto">
          <a:xfrm>
            <a:off x="5781675" y="4221163"/>
            <a:ext cx="568325" cy="374650"/>
          </a:xfrm>
          <a:custGeom>
            <a:avLst/>
            <a:gdLst>
              <a:gd name="T0" fmla="*/ 2147483646 w 358"/>
              <a:gd name="T1" fmla="*/ 2147483646 h 236"/>
              <a:gd name="T2" fmla="*/ 2147483646 w 358"/>
              <a:gd name="T3" fmla="*/ 2147483646 h 236"/>
              <a:gd name="T4" fmla="*/ 2147483646 w 358"/>
              <a:gd name="T5" fmla="*/ 2147483646 h 236"/>
              <a:gd name="T6" fmla="*/ 2147483646 w 358"/>
              <a:gd name="T7" fmla="*/ 2147483646 h 236"/>
              <a:gd name="T8" fmla="*/ 2147483646 w 358"/>
              <a:gd name="T9" fmla="*/ 2147483646 h 236"/>
              <a:gd name="T10" fmla="*/ 2147483646 w 358"/>
              <a:gd name="T11" fmla="*/ 2147483646 h 236"/>
              <a:gd name="T12" fmla="*/ 2147483646 w 358"/>
              <a:gd name="T13" fmla="*/ 2147483646 h 236"/>
              <a:gd name="T14" fmla="*/ 2147483646 w 358"/>
              <a:gd name="T15" fmla="*/ 2147483646 h 236"/>
              <a:gd name="T16" fmla="*/ 2147483646 w 358"/>
              <a:gd name="T17" fmla="*/ 2147483646 h 236"/>
              <a:gd name="T18" fmla="*/ 2147483646 w 358"/>
              <a:gd name="T19" fmla="*/ 2147483646 h 236"/>
              <a:gd name="T20" fmla="*/ 2147483646 w 358"/>
              <a:gd name="T21" fmla="*/ 2147483646 h 236"/>
              <a:gd name="T22" fmla="*/ 2147483646 w 358"/>
              <a:gd name="T23" fmla="*/ 2147483646 h 236"/>
              <a:gd name="T24" fmla="*/ 2147483646 w 358"/>
              <a:gd name="T25" fmla="*/ 2147483646 h 236"/>
              <a:gd name="T26" fmla="*/ 2147483646 w 358"/>
              <a:gd name="T27" fmla="*/ 2147483646 h 236"/>
              <a:gd name="T28" fmla="*/ 2147483646 w 358"/>
              <a:gd name="T29" fmla="*/ 2147483646 h 236"/>
              <a:gd name="T30" fmla="*/ 2147483646 w 358"/>
              <a:gd name="T31" fmla="*/ 2147483646 h 236"/>
              <a:gd name="T32" fmla="*/ 2147483646 w 358"/>
              <a:gd name="T33" fmla="*/ 2147483646 h 236"/>
              <a:gd name="T34" fmla="*/ 2147483646 w 358"/>
              <a:gd name="T35" fmla="*/ 2147483646 h 236"/>
              <a:gd name="T36" fmla="*/ 2147483646 w 358"/>
              <a:gd name="T37" fmla="*/ 2147483646 h 236"/>
              <a:gd name="T38" fmla="*/ 2147483646 w 358"/>
              <a:gd name="T39" fmla="*/ 2147483646 h 236"/>
              <a:gd name="T40" fmla="*/ 2147483646 w 358"/>
              <a:gd name="T41" fmla="*/ 2147483646 h 236"/>
              <a:gd name="T42" fmla="*/ 2147483646 w 358"/>
              <a:gd name="T43" fmla="*/ 2147483646 h 236"/>
              <a:gd name="T44" fmla="*/ 2147483646 w 358"/>
              <a:gd name="T45" fmla="*/ 2147483646 h 236"/>
              <a:gd name="T46" fmla="*/ 2147483646 w 358"/>
              <a:gd name="T47" fmla="*/ 2147483646 h 236"/>
              <a:gd name="T48" fmla="*/ 2147483646 w 358"/>
              <a:gd name="T49" fmla="*/ 2147483646 h 236"/>
              <a:gd name="T50" fmla="*/ 2147483646 w 358"/>
              <a:gd name="T51" fmla="*/ 2147483646 h 236"/>
              <a:gd name="T52" fmla="*/ 2147483646 w 358"/>
              <a:gd name="T53" fmla="*/ 2147483646 h 236"/>
              <a:gd name="T54" fmla="*/ 2147483646 w 358"/>
              <a:gd name="T55" fmla="*/ 2147483646 h 236"/>
              <a:gd name="T56" fmla="*/ 2147483646 w 358"/>
              <a:gd name="T57" fmla="*/ 2147483646 h 236"/>
              <a:gd name="T58" fmla="*/ 2147483646 w 358"/>
              <a:gd name="T59" fmla="*/ 2147483646 h 236"/>
              <a:gd name="T60" fmla="*/ 2147483646 w 358"/>
              <a:gd name="T61" fmla="*/ 2147483646 h 236"/>
              <a:gd name="T62" fmla="*/ 2147483646 w 358"/>
              <a:gd name="T63" fmla="*/ 2147483646 h 236"/>
              <a:gd name="T64" fmla="*/ 2147483646 w 358"/>
              <a:gd name="T65" fmla="*/ 2147483646 h 236"/>
              <a:gd name="T66" fmla="*/ 2147483646 w 358"/>
              <a:gd name="T67" fmla="*/ 2147483646 h 236"/>
              <a:gd name="T68" fmla="*/ 2147483646 w 358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58"/>
              <a:gd name="T106" fmla="*/ 0 h 236"/>
              <a:gd name="T107" fmla="*/ 358 w 358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58" h="236">
                <a:moveTo>
                  <a:pt x="0" y="236"/>
                </a:moveTo>
                <a:lnTo>
                  <a:pt x="3" y="220"/>
                </a:lnTo>
                <a:lnTo>
                  <a:pt x="5" y="205"/>
                </a:lnTo>
                <a:lnTo>
                  <a:pt x="10" y="194"/>
                </a:lnTo>
                <a:lnTo>
                  <a:pt x="15" y="182"/>
                </a:lnTo>
                <a:lnTo>
                  <a:pt x="22" y="174"/>
                </a:lnTo>
                <a:lnTo>
                  <a:pt x="29" y="167"/>
                </a:lnTo>
                <a:lnTo>
                  <a:pt x="34" y="163"/>
                </a:lnTo>
                <a:lnTo>
                  <a:pt x="39" y="158"/>
                </a:lnTo>
                <a:lnTo>
                  <a:pt x="43" y="155"/>
                </a:lnTo>
                <a:lnTo>
                  <a:pt x="41" y="151"/>
                </a:lnTo>
                <a:lnTo>
                  <a:pt x="41" y="146"/>
                </a:lnTo>
                <a:lnTo>
                  <a:pt x="39" y="141"/>
                </a:lnTo>
                <a:lnTo>
                  <a:pt x="39" y="134"/>
                </a:lnTo>
                <a:lnTo>
                  <a:pt x="39" y="124"/>
                </a:lnTo>
                <a:lnTo>
                  <a:pt x="39" y="117"/>
                </a:lnTo>
                <a:lnTo>
                  <a:pt x="43" y="108"/>
                </a:lnTo>
                <a:lnTo>
                  <a:pt x="48" y="98"/>
                </a:lnTo>
                <a:lnTo>
                  <a:pt x="55" y="91"/>
                </a:lnTo>
                <a:lnTo>
                  <a:pt x="65" y="84"/>
                </a:lnTo>
                <a:lnTo>
                  <a:pt x="77" y="82"/>
                </a:lnTo>
                <a:lnTo>
                  <a:pt x="84" y="79"/>
                </a:lnTo>
                <a:lnTo>
                  <a:pt x="93" y="79"/>
                </a:lnTo>
                <a:lnTo>
                  <a:pt x="103" y="82"/>
                </a:lnTo>
                <a:lnTo>
                  <a:pt x="110" y="84"/>
                </a:lnTo>
                <a:lnTo>
                  <a:pt x="115" y="86"/>
                </a:lnTo>
                <a:lnTo>
                  <a:pt x="120" y="89"/>
                </a:lnTo>
                <a:lnTo>
                  <a:pt x="122" y="91"/>
                </a:lnTo>
                <a:lnTo>
                  <a:pt x="124" y="91"/>
                </a:lnTo>
                <a:lnTo>
                  <a:pt x="124" y="89"/>
                </a:lnTo>
                <a:lnTo>
                  <a:pt x="122" y="86"/>
                </a:lnTo>
                <a:lnTo>
                  <a:pt x="122" y="82"/>
                </a:lnTo>
                <a:lnTo>
                  <a:pt x="124" y="77"/>
                </a:lnTo>
                <a:lnTo>
                  <a:pt x="124" y="70"/>
                </a:lnTo>
                <a:lnTo>
                  <a:pt x="129" y="60"/>
                </a:lnTo>
                <a:lnTo>
                  <a:pt x="134" y="53"/>
                </a:lnTo>
                <a:lnTo>
                  <a:pt x="141" y="43"/>
                </a:lnTo>
                <a:lnTo>
                  <a:pt x="153" y="31"/>
                </a:lnTo>
                <a:lnTo>
                  <a:pt x="165" y="22"/>
                </a:lnTo>
                <a:lnTo>
                  <a:pt x="182" y="15"/>
                </a:lnTo>
                <a:lnTo>
                  <a:pt x="196" y="10"/>
                </a:lnTo>
                <a:lnTo>
                  <a:pt x="213" y="10"/>
                </a:lnTo>
                <a:lnTo>
                  <a:pt x="227" y="10"/>
                </a:lnTo>
                <a:lnTo>
                  <a:pt x="239" y="15"/>
                </a:lnTo>
                <a:lnTo>
                  <a:pt x="251" y="20"/>
                </a:lnTo>
                <a:lnTo>
                  <a:pt x="260" y="24"/>
                </a:lnTo>
                <a:lnTo>
                  <a:pt x="267" y="29"/>
                </a:lnTo>
                <a:lnTo>
                  <a:pt x="272" y="31"/>
                </a:lnTo>
                <a:lnTo>
                  <a:pt x="275" y="34"/>
                </a:lnTo>
                <a:lnTo>
                  <a:pt x="275" y="31"/>
                </a:lnTo>
                <a:lnTo>
                  <a:pt x="275" y="29"/>
                </a:lnTo>
                <a:lnTo>
                  <a:pt x="275" y="27"/>
                </a:lnTo>
                <a:lnTo>
                  <a:pt x="277" y="22"/>
                </a:lnTo>
                <a:lnTo>
                  <a:pt x="279" y="17"/>
                </a:lnTo>
                <a:lnTo>
                  <a:pt x="284" y="12"/>
                </a:lnTo>
                <a:lnTo>
                  <a:pt x="289" y="8"/>
                </a:lnTo>
                <a:lnTo>
                  <a:pt x="296" y="5"/>
                </a:lnTo>
                <a:lnTo>
                  <a:pt x="306" y="3"/>
                </a:lnTo>
                <a:lnTo>
                  <a:pt x="315" y="0"/>
                </a:lnTo>
                <a:lnTo>
                  <a:pt x="327" y="3"/>
                </a:lnTo>
                <a:lnTo>
                  <a:pt x="337" y="5"/>
                </a:lnTo>
                <a:lnTo>
                  <a:pt x="344" y="8"/>
                </a:lnTo>
                <a:lnTo>
                  <a:pt x="348" y="12"/>
                </a:lnTo>
                <a:lnTo>
                  <a:pt x="351" y="17"/>
                </a:lnTo>
                <a:lnTo>
                  <a:pt x="356" y="22"/>
                </a:lnTo>
                <a:lnTo>
                  <a:pt x="356" y="27"/>
                </a:lnTo>
                <a:lnTo>
                  <a:pt x="358" y="29"/>
                </a:lnTo>
                <a:lnTo>
                  <a:pt x="358" y="31"/>
                </a:lnTo>
                <a:lnTo>
                  <a:pt x="358" y="34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Freeform 21">
            <a:extLst>
              <a:ext uri="{FF2B5EF4-FFF2-40B4-BE49-F238E27FC236}">
                <a16:creationId xmlns:a16="http://schemas.microsoft.com/office/drawing/2014/main" id="{EE5224A6-43BF-BD03-20BF-2AA875F33DC4}"/>
              </a:ext>
            </a:extLst>
          </p:cNvPr>
          <p:cNvSpPr>
            <a:spLocks/>
          </p:cNvSpPr>
          <p:nvPr/>
        </p:nvSpPr>
        <p:spPr bwMode="auto">
          <a:xfrm>
            <a:off x="5781675" y="4592638"/>
            <a:ext cx="431800" cy="363537"/>
          </a:xfrm>
          <a:custGeom>
            <a:avLst/>
            <a:gdLst>
              <a:gd name="T0" fmla="*/ 2147483646 w 272"/>
              <a:gd name="T1" fmla="*/ 2147483646 h 229"/>
              <a:gd name="T2" fmla="*/ 2147483646 w 272"/>
              <a:gd name="T3" fmla="*/ 2147483646 h 229"/>
              <a:gd name="T4" fmla="*/ 2147483646 w 272"/>
              <a:gd name="T5" fmla="*/ 2147483646 h 229"/>
              <a:gd name="T6" fmla="*/ 2147483646 w 272"/>
              <a:gd name="T7" fmla="*/ 2147483646 h 229"/>
              <a:gd name="T8" fmla="*/ 2147483646 w 272"/>
              <a:gd name="T9" fmla="*/ 2147483646 h 229"/>
              <a:gd name="T10" fmla="*/ 2147483646 w 272"/>
              <a:gd name="T11" fmla="*/ 2147483646 h 229"/>
              <a:gd name="T12" fmla="*/ 2147483646 w 272"/>
              <a:gd name="T13" fmla="*/ 2147483646 h 229"/>
              <a:gd name="T14" fmla="*/ 2147483646 w 272"/>
              <a:gd name="T15" fmla="*/ 2147483646 h 229"/>
              <a:gd name="T16" fmla="*/ 2147483646 w 272"/>
              <a:gd name="T17" fmla="*/ 2147483646 h 229"/>
              <a:gd name="T18" fmla="*/ 2147483646 w 272"/>
              <a:gd name="T19" fmla="*/ 2147483646 h 229"/>
              <a:gd name="T20" fmla="*/ 2147483646 w 272"/>
              <a:gd name="T21" fmla="*/ 2147483646 h 229"/>
              <a:gd name="T22" fmla="*/ 2147483646 w 272"/>
              <a:gd name="T23" fmla="*/ 2147483646 h 229"/>
              <a:gd name="T24" fmla="*/ 2147483646 w 272"/>
              <a:gd name="T25" fmla="*/ 2147483646 h 229"/>
              <a:gd name="T26" fmla="*/ 2147483646 w 272"/>
              <a:gd name="T27" fmla="*/ 2147483646 h 229"/>
              <a:gd name="T28" fmla="*/ 2147483646 w 272"/>
              <a:gd name="T29" fmla="*/ 2147483646 h 229"/>
              <a:gd name="T30" fmla="*/ 2147483646 w 272"/>
              <a:gd name="T31" fmla="*/ 2147483646 h 229"/>
              <a:gd name="T32" fmla="*/ 2147483646 w 272"/>
              <a:gd name="T33" fmla="*/ 2147483646 h 229"/>
              <a:gd name="T34" fmla="*/ 2147483646 w 272"/>
              <a:gd name="T35" fmla="*/ 2147483646 h 229"/>
              <a:gd name="T36" fmla="*/ 2147483646 w 272"/>
              <a:gd name="T37" fmla="*/ 2147483646 h 229"/>
              <a:gd name="T38" fmla="*/ 2147483646 w 272"/>
              <a:gd name="T39" fmla="*/ 2147483646 h 229"/>
              <a:gd name="T40" fmla="*/ 2147483646 w 272"/>
              <a:gd name="T41" fmla="*/ 2147483646 h 229"/>
              <a:gd name="T42" fmla="*/ 2147483646 w 272"/>
              <a:gd name="T43" fmla="*/ 2147483646 h 229"/>
              <a:gd name="T44" fmla="*/ 2147483646 w 272"/>
              <a:gd name="T45" fmla="*/ 2147483646 h 229"/>
              <a:gd name="T46" fmla="*/ 2147483646 w 272"/>
              <a:gd name="T47" fmla="*/ 2147483646 h 229"/>
              <a:gd name="T48" fmla="*/ 2147483646 w 272"/>
              <a:gd name="T49" fmla="*/ 2147483646 h 229"/>
              <a:gd name="T50" fmla="*/ 2147483646 w 272"/>
              <a:gd name="T51" fmla="*/ 2147483646 h 229"/>
              <a:gd name="T52" fmla="*/ 2147483646 w 272"/>
              <a:gd name="T53" fmla="*/ 2147483646 h 229"/>
              <a:gd name="T54" fmla="*/ 2147483646 w 272"/>
              <a:gd name="T55" fmla="*/ 2147483646 h 229"/>
              <a:gd name="T56" fmla="*/ 2147483646 w 272"/>
              <a:gd name="T57" fmla="*/ 2147483646 h 229"/>
              <a:gd name="T58" fmla="*/ 2147483646 w 272"/>
              <a:gd name="T59" fmla="*/ 2147483646 h 229"/>
              <a:gd name="T60" fmla="*/ 2147483646 w 272"/>
              <a:gd name="T61" fmla="*/ 2147483646 h 229"/>
              <a:gd name="T62" fmla="*/ 2147483646 w 272"/>
              <a:gd name="T63" fmla="*/ 2147483646 h 229"/>
              <a:gd name="T64" fmla="*/ 2147483646 w 272"/>
              <a:gd name="T65" fmla="*/ 2147483646 h 229"/>
              <a:gd name="T66" fmla="*/ 2147483646 w 272"/>
              <a:gd name="T67" fmla="*/ 2147483646 h 229"/>
              <a:gd name="T68" fmla="*/ 2147483646 w 272"/>
              <a:gd name="T69" fmla="*/ 2147483646 h 229"/>
              <a:gd name="T70" fmla="*/ 2147483646 w 272"/>
              <a:gd name="T71" fmla="*/ 2147483646 h 229"/>
              <a:gd name="T72" fmla="*/ 2147483646 w 272"/>
              <a:gd name="T73" fmla="*/ 2147483646 h 229"/>
              <a:gd name="T74" fmla="*/ 2147483646 w 272"/>
              <a:gd name="T75" fmla="*/ 2147483646 h 229"/>
              <a:gd name="T76" fmla="*/ 2147483646 w 272"/>
              <a:gd name="T77" fmla="*/ 2147483646 h 229"/>
              <a:gd name="T78" fmla="*/ 2147483646 w 272"/>
              <a:gd name="T79" fmla="*/ 2147483646 h 229"/>
              <a:gd name="T80" fmla="*/ 2147483646 w 272"/>
              <a:gd name="T81" fmla="*/ 2147483646 h 229"/>
              <a:gd name="T82" fmla="*/ 2147483646 w 272"/>
              <a:gd name="T83" fmla="*/ 2147483646 h 229"/>
              <a:gd name="T84" fmla="*/ 2147483646 w 272"/>
              <a:gd name="T85" fmla="*/ 2147483646 h 229"/>
              <a:gd name="T86" fmla="*/ 2147483646 w 272"/>
              <a:gd name="T87" fmla="*/ 2147483646 h 229"/>
              <a:gd name="T88" fmla="*/ 2147483646 w 272"/>
              <a:gd name="T89" fmla="*/ 2147483646 h 229"/>
              <a:gd name="T90" fmla="*/ 2147483646 w 272"/>
              <a:gd name="T91" fmla="*/ 2147483646 h 229"/>
              <a:gd name="T92" fmla="*/ 2147483646 w 272"/>
              <a:gd name="T93" fmla="*/ 2147483646 h 229"/>
              <a:gd name="T94" fmla="*/ 2147483646 w 272"/>
              <a:gd name="T95" fmla="*/ 2147483646 h 229"/>
              <a:gd name="T96" fmla="*/ 2147483646 w 272"/>
              <a:gd name="T97" fmla="*/ 2147483646 h 229"/>
              <a:gd name="T98" fmla="*/ 2147483646 w 272"/>
              <a:gd name="T99" fmla="*/ 2147483646 h 229"/>
              <a:gd name="T100" fmla="*/ 0 w 272"/>
              <a:gd name="T101" fmla="*/ 0 h 22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72"/>
              <a:gd name="T154" fmla="*/ 0 h 229"/>
              <a:gd name="T155" fmla="*/ 272 w 272"/>
              <a:gd name="T156" fmla="*/ 229 h 22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72" h="229">
                <a:moveTo>
                  <a:pt x="272" y="203"/>
                </a:moveTo>
                <a:lnTo>
                  <a:pt x="272" y="205"/>
                </a:lnTo>
                <a:lnTo>
                  <a:pt x="267" y="208"/>
                </a:lnTo>
                <a:lnTo>
                  <a:pt x="260" y="212"/>
                </a:lnTo>
                <a:lnTo>
                  <a:pt x="251" y="217"/>
                </a:lnTo>
                <a:lnTo>
                  <a:pt x="239" y="222"/>
                </a:lnTo>
                <a:lnTo>
                  <a:pt x="227" y="227"/>
                </a:lnTo>
                <a:lnTo>
                  <a:pt x="213" y="229"/>
                </a:lnTo>
                <a:lnTo>
                  <a:pt x="196" y="227"/>
                </a:lnTo>
                <a:lnTo>
                  <a:pt x="182" y="224"/>
                </a:lnTo>
                <a:lnTo>
                  <a:pt x="165" y="215"/>
                </a:lnTo>
                <a:lnTo>
                  <a:pt x="153" y="205"/>
                </a:lnTo>
                <a:lnTo>
                  <a:pt x="141" y="196"/>
                </a:lnTo>
                <a:lnTo>
                  <a:pt x="134" y="186"/>
                </a:lnTo>
                <a:lnTo>
                  <a:pt x="129" y="177"/>
                </a:lnTo>
                <a:lnTo>
                  <a:pt x="124" y="167"/>
                </a:lnTo>
                <a:lnTo>
                  <a:pt x="124" y="160"/>
                </a:lnTo>
                <a:lnTo>
                  <a:pt x="122" y="155"/>
                </a:lnTo>
                <a:lnTo>
                  <a:pt x="122" y="150"/>
                </a:lnTo>
                <a:lnTo>
                  <a:pt x="124" y="148"/>
                </a:lnTo>
                <a:lnTo>
                  <a:pt x="124" y="146"/>
                </a:lnTo>
                <a:lnTo>
                  <a:pt x="122" y="148"/>
                </a:lnTo>
                <a:lnTo>
                  <a:pt x="120" y="150"/>
                </a:lnTo>
                <a:lnTo>
                  <a:pt x="115" y="153"/>
                </a:lnTo>
                <a:lnTo>
                  <a:pt x="110" y="155"/>
                </a:lnTo>
                <a:lnTo>
                  <a:pt x="103" y="157"/>
                </a:lnTo>
                <a:lnTo>
                  <a:pt x="93" y="157"/>
                </a:lnTo>
                <a:lnTo>
                  <a:pt x="84" y="157"/>
                </a:lnTo>
                <a:lnTo>
                  <a:pt x="77" y="157"/>
                </a:lnTo>
                <a:lnTo>
                  <a:pt x="65" y="153"/>
                </a:lnTo>
                <a:lnTo>
                  <a:pt x="55" y="146"/>
                </a:lnTo>
                <a:lnTo>
                  <a:pt x="48" y="138"/>
                </a:lnTo>
                <a:lnTo>
                  <a:pt x="43" y="129"/>
                </a:lnTo>
                <a:lnTo>
                  <a:pt x="39" y="122"/>
                </a:lnTo>
                <a:lnTo>
                  <a:pt x="39" y="112"/>
                </a:lnTo>
                <a:lnTo>
                  <a:pt x="39" y="105"/>
                </a:lnTo>
                <a:lnTo>
                  <a:pt x="39" y="98"/>
                </a:lnTo>
                <a:lnTo>
                  <a:pt x="41" y="91"/>
                </a:lnTo>
                <a:lnTo>
                  <a:pt x="41" y="86"/>
                </a:lnTo>
                <a:lnTo>
                  <a:pt x="43" y="84"/>
                </a:lnTo>
                <a:lnTo>
                  <a:pt x="43" y="81"/>
                </a:lnTo>
                <a:lnTo>
                  <a:pt x="39" y="79"/>
                </a:lnTo>
                <a:lnTo>
                  <a:pt x="34" y="76"/>
                </a:lnTo>
                <a:lnTo>
                  <a:pt x="29" y="72"/>
                </a:lnTo>
                <a:lnTo>
                  <a:pt x="22" y="64"/>
                </a:lnTo>
                <a:lnTo>
                  <a:pt x="15" y="55"/>
                </a:lnTo>
                <a:lnTo>
                  <a:pt x="10" y="45"/>
                </a:lnTo>
                <a:lnTo>
                  <a:pt x="5" y="31"/>
                </a:lnTo>
                <a:lnTo>
                  <a:pt x="3" y="17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Freeform 22">
            <a:extLst>
              <a:ext uri="{FF2B5EF4-FFF2-40B4-BE49-F238E27FC236}">
                <a16:creationId xmlns:a16="http://schemas.microsoft.com/office/drawing/2014/main" id="{7A0CA2C7-34A9-DE4D-BCA8-1C25B1EF1CF2}"/>
              </a:ext>
            </a:extLst>
          </p:cNvPr>
          <p:cNvSpPr>
            <a:spLocks/>
          </p:cNvSpPr>
          <p:nvPr/>
        </p:nvSpPr>
        <p:spPr bwMode="auto">
          <a:xfrm>
            <a:off x="6213475" y="4592638"/>
            <a:ext cx="571500" cy="374650"/>
          </a:xfrm>
          <a:custGeom>
            <a:avLst/>
            <a:gdLst>
              <a:gd name="T0" fmla="*/ 2147483646 w 360"/>
              <a:gd name="T1" fmla="*/ 2147483646 h 236"/>
              <a:gd name="T2" fmla="*/ 2147483646 w 360"/>
              <a:gd name="T3" fmla="*/ 2147483646 h 236"/>
              <a:gd name="T4" fmla="*/ 2147483646 w 360"/>
              <a:gd name="T5" fmla="*/ 2147483646 h 236"/>
              <a:gd name="T6" fmla="*/ 2147483646 w 360"/>
              <a:gd name="T7" fmla="*/ 2147483646 h 236"/>
              <a:gd name="T8" fmla="*/ 2147483646 w 360"/>
              <a:gd name="T9" fmla="*/ 2147483646 h 236"/>
              <a:gd name="T10" fmla="*/ 2147483646 w 360"/>
              <a:gd name="T11" fmla="*/ 2147483646 h 236"/>
              <a:gd name="T12" fmla="*/ 2147483646 w 360"/>
              <a:gd name="T13" fmla="*/ 2147483646 h 236"/>
              <a:gd name="T14" fmla="*/ 2147483646 w 360"/>
              <a:gd name="T15" fmla="*/ 2147483646 h 236"/>
              <a:gd name="T16" fmla="*/ 2147483646 w 360"/>
              <a:gd name="T17" fmla="*/ 2147483646 h 236"/>
              <a:gd name="T18" fmla="*/ 2147483646 w 360"/>
              <a:gd name="T19" fmla="*/ 2147483646 h 236"/>
              <a:gd name="T20" fmla="*/ 2147483646 w 360"/>
              <a:gd name="T21" fmla="*/ 2147483646 h 236"/>
              <a:gd name="T22" fmla="*/ 2147483646 w 360"/>
              <a:gd name="T23" fmla="*/ 2147483646 h 236"/>
              <a:gd name="T24" fmla="*/ 2147483646 w 360"/>
              <a:gd name="T25" fmla="*/ 2147483646 h 236"/>
              <a:gd name="T26" fmla="*/ 2147483646 w 360"/>
              <a:gd name="T27" fmla="*/ 2147483646 h 236"/>
              <a:gd name="T28" fmla="*/ 2147483646 w 360"/>
              <a:gd name="T29" fmla="*/ 2147483646 h 236"/>
              <a:gd name="T30" fmla="*/ 2147483646 w 360"/>
              <a:gd name="T31" fmla="*/ 2147483646 h 236"/>
              <a:gd name="T32" fmla="*/ 2147483646 w 360"/>
              <a:gd name="T33" fmla="*/ 2147483646 h 236"/>
              <a:gd name="T34" fmla="*/ 2147483646 w 360"/>
              <a:gd name="T35" fmla="*/ 2147483646 h 236"/>
              <a:gd name="T36" fmla="*/ 2147483646 w 360"/>
              <a:gd name="T37" fmla="*/ 2147483646 h 236"/>
              <a:gd name="T38" fmla="*/ 2147483646 w 360"/>
              <a:gd name="T39" fmla="*/ 2147483646 h 236"/>
              <a:gd name="T40" fmla="*/ 2147483646 w 360"/>
              <a:gd name="T41" fmla="*/ 2147483646 h 236"/>
              <a:gd name="T42" fmla="*/ 2147483646 w 360"/>
              <a:gd name="T43" fmla="*/ 2147483646 h 236"/>
              <a:gd name="T44" fmla="*/ 2147483646 w 360"/>
              <a:gd name="T45" fmla="*/ 2147483646 h 236"/>
              <a:gd name="T46" fmla="*/ 2147483646 w 360"/>
              <a:gd name="T47" fmla="*/ 2147483646 h 236"/>
              <a:gd name="T48" fmla="*/ 2147483646 w 360"/>
              <a:gd name="T49" fmla="*/ 2147483646 h 236"/>
              <a:gd name="T50" fmla="*/ 2147483646 w 360"/>
              <a:gd name="T51" fmla="*/ 2147483646 h 236"/>
              <a:gd name="T52" fmla="*/ 2147483646 w 360"/>
              <a:gd name="T53" fmla="*/ 2147483646 h 236"/>
              <a:gd name="T54" fmla="*/ 2147483646 w 360"/>
              <a:gd name="T55" fmla="*/ 2147483646 h 236"/>
              <a:gd name="T56" fmla="*/ 2147483646 w 360"/>
              <a:gd name="T57" fmla="*/ 2147483646 h 236"/>
              <a:gd name="T58" fmla="*/ 2147483646 w 360"/>
              <a:gd name="T59" fmla="*/ 2147483646 h 236"/>
              <a:gd name="T60" fmla="*/ 2147483646 w 360"/>
              <a:gd name="T61" fmla="*/ 2147483646 h 236"/>
              <a:gd name="T62" fmla="*/ 2147483646 w 360"/>
              <a:gd name="T63" fmla="*/ 2147483646 h 236"/>
              <a:gd name="T64" fmla="*/ 2147483646 w 360"/>
              <a:gd name="T65" fmla="*/ 2147483646 h 236"/>
              <a:gd name="T66" fmla="*/ 2147483646 w 360"/>
              <a:gd name="T67" fmla="*/ 2147483646 h 236"/>
              <a:gd name="T68" fmla="*/ 2147483646 w 360"/>
              <a:gd name="T69" fmla="*/ 2147483646 h 2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60"/>
              <a:gd name="T106" fmla="*/ 0 h 236"/>
              <a:gd name="T107" fmla="*/ 360 w 360"/>
              <a:gd name="T108" fmla="*/ 236 h 2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60" h="236">
                <a:moveTo>
                  <a:pt x="0" y="203"/>
                </a:moveTo>
                <a:lnTo>
                  <a:pt x="3" y="205"/>
                </a:lnTo>
                <a:lnTo>
                  <a:pt x="3" y="208"/>
                </a:lnTo>
                <a:lnTo>
                  <a:pt x="3" y="212"/>
                </a:lnTo>
                <a:lnTo>
                  <a:pt x="5" y="215"/>
                </a:lnTo>
                <a:lnTo>
                  <a:pt x="7" y="219"/>
                </a:lnTo>
                <a:lnTo>
                  <a:pt x="12" y="224"/>
                </a:lnTo>
                <a:lnTo>
                  <a:pt x="17" y="229"/>
                </a:lnTo>
                <a:lnTo>
                  <a:pt x="24" y="234"/>
                </a:lnTo>
                <a:lnTo>
                  <a:pt x="34" y="236"/>
                </a:lnTo>
                <a:lnTo>
                  <a:pt x="43" y="236"/>
                </a:lnTo>
                <a:lnTo>
                  <a:pt x="55" y="236"/>
                </a:lnTo>
                <a:lnTo>
                  <a:pt x="65" y="234"/>
                </a:lnTo>
                <a:lnTo>
                  <a:pt x="72" y="229"/>
                </a:lnTo>
                <a:lnTo>
                  <a:pt x="76" y="224"/>
                </a:lnTo>
                <a:lnTo>
                  <a:pt x="79" y="219"/>
                </a:lnTo>
                <a:lnTo>
                  <a:pt x="84" y="215"/>
                </a:lnTo>
                <a:lnTo>
                  <a:pt x="84" y="212"/>
                </a:lnTo>
                <a:lnTo>
                  <a:pt x="86" y="208"/>
                </a:lnTo>
                <a:lnTo>
                  <a:pt x="86" y="205"/>
                </a:lnTo>
                <a:lnTo>
                  <a:pt x="88" y="205"/>
                </a:lnTo>
                <a:lnTo>
                  <a:pt x="91" y="210"/>
                </a:lnTo>
                <a:lnTo>
                  <a:pt x="100" y="215"/>
                </a:lnTo>
                <a:lnTo>
                  <a:pt x="110" y="219"/>
                </a:lnTo>
                <a:lnTo>
                  <a:pt x="119" y="224"/>
                </a:lnTo>
                <a:lnTo>
                  <a:pt x="134" y="227"/>
                </a:lnTo>
                <a:lnTo>
                  <a:pt x="148" y="229"/>
                </a:lnTo>
                <a:lnTo>
                  <a:pt x="162" y="229"/>
                </a:lnTo>
                <a:lnTo>
                  <a:pt x="179" y="224"/>
                </a:lnTo>
                <a:lnTo>
                  <a:pt x="193" y="217"/>
                </a:lnTo>
                <a:lnTo>
                  <a:pt x="208" y="205"/>
                </a:lnTo>
                <a:lnTo>
                  <a:pt x="217" y="196"/>
                </a:lnTo>
                <a:lnTo>
                  <a:pt x="227" y="186"/>
                </a:lnTo>
                <a:lnTo>
                  <a:pt x="231" y="177"/>
                </a:lnTo>
                <a:lnTo>
                  <a:pt x="234" y="169"/>
                </a:lnTo>
                <a:lnTo>
                  <a:pt x="236" y="162"/>
                </a:lnTo>
                <a:lnTo>
                  <a:pt x="236" y="155"/>
                </a:lnTo>
                <a:lnTo>
                  <a:pt x="236" y="150"/>
                </a:lnTo>
                <a:lnTo>
                  <a:pt x="236" y="148"/>
                </a:lnTo>
                <a:lnTo>
                  <a:pt x="239" y="150"/>
                </a:lnTo>
                <a:lnTo>
                  <a:pt x="243" y="153"/>
                </a:lnTo>
                <a:lnTo>
                  <a:pt x="251" y="155"/>
                </a:lnTo>
                <a:lnTo>
                  <a:pt x="258" y="157"/>
                </a:lnTo>
                <a:lnTo>
                  <a:pt x="265" y="160"/>
                </a:lnTo>
                <a:lnTo>
                  <a:pt x="274" y="160"/>
                </a:lnTo>
                <a:lnTo>
                  <a:pt x="284" y="157"/>
                </a:lnTo>
                <a:lnTo>
                  <a:pt x="293" y="153"/>
                </a:lnTo>
                <a:lnTo>
                  <a:pt x="303" y="148"/>
                </a:lnTo>
                <a:lnTo>
                  <a:pt x="313" y="138"/>
                </a:lnTo>
                <a:lnTo>
                  <a:pt x="317" y="131"/>
                </a:lnTo>
                <a:lnTo>
                  <a:pt x="320" y="122"/>
                </a:lnTo>
                <a:lnTo>
                  <a:pt x="322" y="112"/>
                </a:lnTo>
                <a:lnTo>
                  <a:pt x="322" y="105"/>
                </a:lnTo>
                <a:lnTo>
                  <a:pt x="320" y="98"/>
                </a:lnTo>
                <a:lnTo>
                  <a:pt x="320" y="91"/>
                </a:lnTo>
                <a:lnTo>
                  <a:pt x="317" y="86"/>
                </a:lnTo>
                <a:lnTo>
                  <a:pt x="317" y="84"/>
                </a:lnTo>
                <a:lnTo>
                  <a:pt x="315" y="84"/>
                </a:lnTo>
                <a:lnTo>
                  <a:pt x="317" y="81"/>
                </a:lnTo>
                <a:lnTo>
                  <a:pt x="320" y="79"/>
                </a:lnTo>
                <a:lnTo>
                  <a:pt x="324" y="76"/>
                </a:lnTo>
                <a:lnTo>
                  <a:pt x="332" y="72"/>
                </a:lnTo>
                <a:lnTo>
                  <a:pt x="336" y="64"/>
                </a:lnTo>
                <a:lnTo>
                  <a:pt x="343" y="55"/>
                </a:lnTo>
                <a:lnTo>
                  <a:pt x="351" y="45"/>
                </a:lnTo>
                <a:lnTo>
                  <a:pt x="355" y="33"/>
                </a:lnTo>
                <a:lnTo>
                  <a:pt x="358" y="17"/>
                </a:lnTo>
                <a:lnTo>
                  <a:pt x="360" y="0"/>
                </a:lnTo>
              </a:path>
            </a:pathLst>
          </a:cu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Freeform 23">
            <a:extLst>
              <a:ext uri="{FF2B5EF4-FFF2-40B4-BE49-F238E27FC236}">
                <a16:creationId xmlns:a16="http://schemas.microsoft.com/office/drawing/2014/main" id="{65F0119C-0D93-89AD-5C79-5A384E2C60F8}"/>
              </a:ext>
            </a:extLst>
          </p:cNvPr>
          <p:cNvSpPr>
            <a:spLocks/>
          </p:cNvSpPr>
          <p:nvPr/>
        </p:nvSpPr>
        <p:spPr bwMode="auto">
          <a:xfrm>
            <a:off x="7337425" y="5224463"/>
            <a:ext cx="182563" cy="182562"/>
          </a:xfrm>
          <a:custGeom>
            <a:avLst/>
            <a:gdLst>
              <a:gd name="T0" fmla="*/ 2147483646 w 115"/>
              <a:gd name="T1" fmla="*/ 2147483646 h 115"/>
              <a:gd name="T2" fmla="*/ 2147483646 w 115"/>
              <a:gd name="T3" fmla="*/ 0 h 115"/>
              <a:gd name="T4" fmla="*/ 0 w 115"/>
              <a:gd name="T5" fmla="*/ 0 h 115"/>
              <a:gd name="T6" fmla="*/ 0 w 115"/>
              <a:gd name="T7" fmla="*/ 2147483646 h 115"/>
              <a:gd name="T8" fmla="*/ 2147483646 w 115"/>
              <a:gd name="T9" fmla="*/ 2147483646 h 115"/>
              <a:gd name="T10" fmla="*/ 2147483646 w 115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"/>
              <a:gd name="T19" fmla="*/ 0 h 115"/>
              <a:gd name="T20" fmla="*/ 115 w 115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" h="115">
                <a:moveTo>
                  <a:pt x="112" y="112"/>
                </a:moveTo>
                <a:lnTo>
                  <a:pt x="115" y="0"/>
                </a:lnTo>
                <a:lnTo>
                  <a:pt x="0" y="0"/>
                </a:lnTo>
                <a:lnTo>
                  <a:pt x="0" y="115"/>
                </a:lnTo>
                <a:lnTo>
                  <a:pt x="115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Freeform 24">
            <a:extLst>
              <a:ext uri="{FF2B5EF4-FFF2-40B4-BE49-F238E27FC236}">
                <a16:creationId xmlns:a16="http://schemas.microsoft.com/office/drawing/2014/main" id="{D6D843F1-A64F-84C4-4D55-7E22571722D4}"/>
              </a:ext>
            </a:extLst>
          </p:cNvPr>
          <p:cNvSpPr>
            <a:spLocks/>
          </p:cNvSpPr>
          <p:nvPr/>
        </p:nvSpPr>
        <p:spPr bwMode="auto">
          <a:xfrm>
            <a:off x="8351838" y="5224463"/>
            <a:ext cx="177800" cy="182562"/>
          </a:xfrm>
          <a:custGeom>
            <a:avLst/>
            <a:gdLst>
              <a:gd name="T0" fmla="*/ 2147483646 w 112"/>
              <a:gd name="T1" fmla="*/ 2147483646 h 115"/>
              <a:gd name="T2" fmla="*/ 2147483646 w 112"/>
              <a:gd name="T3" fmla="*/ 0 h 115"/>
              <a:gd name="T4" fmla="*/ 0 w 112"/>
              <a:gd name="T5" fmla="*/ 0 h 115"/>
              <a:gd name="T6" fmla="*/ 0 w 112"/>
              <a:gd name="T7" fmla="*/ 2147483646 h 115"/>
              <a:gd name="T8" fmla="*/ 2147483646 w 112"/>
              <a:gd name="T9" fmla="*/ 2147483646 h 115"/>
              <a:gd name="T10" fmla="*/ 2147483646 w 112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5"/>
              <a:gd name="T20" fmla="*/ 112 w 112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5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5"/>
                </a:lnTo>
                <a:lnTo>
                  <a:pt x="112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5">
            <a:extLst>
              <a:ext uri="{FF2B5EF4-FFF2-40B4-BE49-F238E27FC236}">
                <a16:creationId xmlns:a16="http://schemas.microsoft.com/office/drawing/2014/main" id="{4A01218F-A472-4A1D-5F9E-C38AF5C41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836863"/>
            <a:ext cx="1588" cy="188912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6">
            <a:extLst>
              <a:ext uri="{FF2B5EF4-FFF2-40B4-BE49-F238E27FC236}">
                <a16:creationId xmlns:a16="http://schemas.microsoft.com/office/drawing/2014/main" id="{9B023AF2-A998-D02A-00A6-9A1C85CF15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2063" y="3241675"/>
            <a:ext cx="273050" cy="1508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7">
            <a:extLst>
              <a:ext uri="{FF2B5EF4-FFF2-40B4-BE49-F238E27FC236}">
                <a16:creationId xmlns:a16="http://schemas.microsoft.com/office/drawing/2014/main" id="{593F0136-868E-66B4-AFDB-772F975F6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3650" y="3238500"/>
            <a:ext cx="292100" cy="161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8">
            <a:extLst>
              <a:ext uri="{FF2B5EF4-FFF2-40B4-BE49-F238E27FC236}">
                <a16:creationId xmlns:a16="http://schemas.microsoft.com/office/drawing/2014/main" id="{95242F90-4BB7-FACC-7A4C-8B2C351379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4913" y="3616325"/>
            <a:ext cx="401637" cy="60166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Freeform 29">
            <a:extLst>
              <a:ext uri="{FF2B5EF4-FFF2-40B4-BE49-F238E27FC236}">
                <a16:creationId xmlns:a16="http://schemas.microsoft.com/office/drawing/2014/main" id="{4D6CC9AB-EBBB-EF50-0AC7-FD0378D04CEA}"/>
              </a:ext>
            </a:extLst>
          </p:cNvPr>
          <p:cNvSpPr>
            <a:spLocks/>
          </p:cNvSpPr>
          <p:nvPr/>
        </p:nvSpPr>
        <p:spPr bwMode="auto">
          <a:xfrm>
            <a:off x="6383338" y="3854450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2147483646 w 113"/>
              <a:gd name="T13" fmla="*/ 2147483646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115"/>
              <a:gd name="T23" fmla="*/ 113 w 113"/>
              <a:gd name="T24" fmla="*/ 115 h 1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  <a:lnTo>
                  <a:pt x="113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Freeform 30">
            <a:extLst>
              <a:ext uri="{FF2B5EF4-FFF2-40B4-BE49-F238E27FC236}">
                <a16:creationId xmlns:a16="http://schemas.microsoft.com/office/drawing/2014/main" id="{40D44540-5BEA-F877-46A7-631D07353044}"/>
              </a:ext>
            </a:extLst>
          </p:cNvPr>
          <p:cNvSpPr>
            <a:spLocks/>
          </p:cNvSpPr>
          <p:nvPr/>
        </p:nvSpPr>
        <p:spPr bwMode="auto">
          <a:xfrm>
            <a:off x="6383338" y="3854450"/>
            <a:ext cx="179387" cy="182563"/>
          </a:xfrm>
          <a:custGeom>
            <a:avLst/>
            <a:gdLst>
              <a:gd name="T0" fmla="*/ 2147483646 w 113"/>
              <a:gd name="T1" fmla="*/ 2147483646 h 115"/>
              <a:gd name="T2" fmla="*/ 2147483646 w 113"/>
              <a:gd name="T3" fmla="*/ 0 h 115"/>
              <a:gd name="T4" fmla="*/ 0 w 113"/>
              <a:gd name="T5" fmla="*/ 0 h 115"/>
              <a:gd name="T6" fmla="*/ 0 w 113"/>
              <a:gd name="T7" fmla="*/ 2147483646 h 115"/>
              <a:gd name="T8" fmla="*/ 2147483646 w 113"/>
              <a:gd name="T9" fmla="*/ 2147483646 h 115"/>
              <a:gd name="T10" fmla="*/ 2147483646 w 113"/>
              <a:gd name="T11" fmla="*/ 2147483646 h 1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3"/>
              <a:gd name="T19" fmla="*/ 0 h 115"/>
              <a:gd name="T20" fmla="*/ 113 w 113"/>
              <a:gd name="T21" fmla="*/ 115 h 1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3" h="115">
                <a:moveTo>
                  <a:pt x="113" y="112"/>
                </a:moveTo>
                <a:lnTo>
                  <a:pt x="113" y="0"/>
                </a:lnTo>
                <a:lnTo>
                  <a:pt x="0" y="0"/>
                </a:lnTo>
                <a:lnTo>
                  <a:pt x="0" y="115"/>
                </a:lnTo>
                <a:lnTo>
                  <a:pt x="113" y="115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5" name="Line 31">
            <a:extLst>
              <a:ext uri="{FF2B5EF4-FFF2-40B4-BE49-F238E27FC236}">
                <a16:creationId xmlns:a16="http://schemas.microsoft.com/office/drawing/2014/main" id="{6DE52C02-0E8F-09C7-21C1-076626785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0" y="3624263"/>
            <a:ext cx="412750" cy="5937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6" name="Freeform 32">
            <a:extLst>
              <a:ext uri="{FF2B5EF4-FFF2-40B4-BE49-F238E27FC236}">
                <a16:creationId xmlns:a16="http://schemas.microsoft.com/office/drawing/2014/main" id="{7735BCDC-B904-FD08-10E1-CC053CFC4209}"/>
              </a:ext>
            </a:extLst>
          </p:cNvPr>
          <p:cNvSpPr>
            <a:spLocks/>
          </p:cNvSpPr>
          <p:nvPr/>
        </p:nvSpPr>
        <p:spPr bwMode="auto">
          <a:xfrm>
            <a:off x="7667625" y="385921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7" name="Freeform 33">
            <a:extLst>
              <a:ext uri="{FF2B5EF4-FFF2-40B4-BE49-F238E27FC236}">
                <a16:creationId xmlns:a16="http://schemas.microsoft.com/office/drawing/2014/main" id="{33EABFBC-2B92-714F-C744-DB4CCB8B4E74}"/>
              </a:ext>
            </a:extLst>
          </p:cNvPr>
          <p:cNvSpPr>
            <a:spLocks/>
          </p:cNvSpPr>
          <p:nvPr/>
        </p:nvSpPr>
        <p:spPr bwMode="auto">
          <a:xfrm>
            <a:off x="7667625" y="3859213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C11333CA-14F6-5325-3B40-BCF353C4CE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4038" y="4248150"/>
            <a:ext cx="223837" cy="1254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74131715-C574-7DB7-50C7-27966190A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59775" y="4248150"/>
            <a:ext cx="234950" cy="1174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0" name="Line 36">
            <a:extLst>
              <a:ext uri="{FF2B5EF4-FFF2-40B4-BE49-F238E27FC236}">
                <a16:creationId xmlns:a16="http://schemas.microsoft.com/office/drawing/2014/main" id="{1F6192B7-756A-D798-3FF6-A52FFF9C7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513" y="4929188"/>
            <a:ext cx="287337" cy="2952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4870CC3E-72F0-F30B-FB51-22A187979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5575" y="4940300"/>
            <a:ext cx="290513" cy="2889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A7248406-416E-45C5-A4AD-4C2744D102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9500" y="4937125"/>
            <a:ext cx="282575" cy="28733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C8F7569F-4C6D-0B56-3037-408A9F5EF9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913" y="4922838"/>
            <a:ext cx="249237" cy="30162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4" name="Line 40">
            <a:extLst>
              <a:ext uri="{FF2B5EF4-FFF2-40B4-BE49-F238E27FC236}">
                <a16:creationId xmlns:a16="http://schemas.microsoft.com/office/drawing/2014/main" id="{6BA6D033-16CA-BD5D-0063-A847C87A9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95813"/>
            <a:ext cx="658813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Freeform 41">
            <a:extLst>
              <a:ext uri="{FF2B5EF4-FFF2-40B4-BE49-F238E27FC236}">
                <a16:creationId xmlns:a16="http://schemas.microsoft.com/office/drawing/2014/main" id="{44D794C6-BAC0-2588-44B3-1EF5C8019CE7}"/>
              </a:ext>
            </a:extLst>
          </p:cNvPr>
          <p:cNvSpPr>
            <a:spLocks/>
          </p:cNvSpPr>
          <p:nvPr/>
        </p:nvSpPr>
        <p:spPr bwMode="auto">
          <a:xfrm>
            <a:off x="7042150" y="45100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Freeform 42">
            <a:extLst>
              <a:ext uri="{FF2B5EF4-FFF2-40B4-BE49-F238E27FC236}">
                <a16:creationId xmlns:a16="http://schemas.microsoft.com/office/drawing/2014/main" id="{BB8B4AAB-EBFD-5B59-E084-8AE16AB5175B}"/>
              </a:ext>
            </a:extLst>
          </p:cNvPr>
          <p:cNvSpPr>
            <a:spLocks/>
          </p:cNvSpPr>
          <p:nvPr/>
        </p:nvSpPr>
        <p:spPr bwMode="auto">
          <a:xfrm>
            <a:off x="7042150" y="4510088"/>
            <a:ext cx="177800" cy="177800"/>
          </a:xfrm>
          <a:custGeom>
            <a:avLst/>
            <a:gdLst>
              <a:gd name="T0" fmla="*/ 2147483646 w 112"/>
              <a:gd name="T1" fmla="*/ 2147483646 h 112"/>
              <a:gd name="T2" fmla="*/ 2147483646 w 112"/>
              <a:gd name="T3" fmla="*/ 0 h 112"/>
              <a:gd name="T4" fmla="*/ 0 w 112"/>
              <a:gd name="T5" fmla="*/ 0 h 112"/>
              <a:gd name="T6" fmla="*/ 0 w 112"/>
              <a:gd name="T7" fmla="*/ 2147483646 h 112"/>
              <a:gd name="T8" fmla="*/ 2147483646 w 112"/>
              <a:gd name="T9" fmla="*/ 2147483646 h 112"/>
              <a:gd name="T10" fmla="*/ 2147483646 w 112"/>
              <a:gd name="T11" fmla="*/ 2147483646 h 1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2"/>
              <a:gd name="T19" fmla="*/ 0 h 112"/>
              <a:gd name="T20" fmla="*/ 112 w 112"/>
              <a:gd name="T21" fmla="*/ 112 h 1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2" h="112">
                <a:moveTo>
                  <a:pt x="112" y="112"/>
                </a:moveTo>
                <a:lnTo>
                  <a:pt x="112" y="0"/>
                </a:lnTo>
                <a:lnTo>
                  <a:pt x="0" y="0"/>
                </a:lnTo>
                <a:lnTo>
                  <a:pt x="0" y="112"/>
                </a:lnTo>
                <a:lnTo>
                  <a:pt x="112" y="112"/>
                </a:lnTo>
              </a:path>
            </a:pathLst>
          </a:cu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6" name="Line 76">
            <a:extLst>
              <a:ext uri="{FF2B5EF4-FFF2-40B4-BE49-F238E27FC236}">
                <a16:creationId xmlns:a16="http://schemas.microsoft.com/office/drawing/2014/main" id="{E1B766B8-6E6A-4AFA-AE8F-ADBA57845C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3425" y="4175125"/>
            <a:ext cx="2643188" cy="17463"/>
          </a:xfrm>
          <a:prstGeom prst="line">
            <a:avLst/>
          </a:prstGeom>
          <a:noFill/>
          <a:ln w="76200">
            <a:solidFill>
              <a:srgbClr val="0099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8" name="Text Box 77">
            <a:extLst>
              <a:ext uri="{FF2B5EF4-FFF2-40B4-BE49-F238E27FC236}">
                <a16:creationId xmlns:a16="http://schemas.microsoft.com/office/drawing/2014/main" id="{90AB71C9-2FFA-8773-F7D6-55CD4419C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6013" y="3406775"/>
            <a:ext cx="2101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today’s topic</a:t>
            </a:r>
          </a:p>
        </p:txBody>
      </p:sp>
      <p:sp>
        <p:nvSpPr>
          <p:cNvPr id="81998" name="Line 78">
            <a:extLst>
              <a:ext uri="{FF2B5EF4-FFF2-40B4-BE49-F238E27FC236}">
                <a16:creationId xmlns:a16="http://schemas.microsoft.com/office/drawing/2014/main" id="{C3633E09-63AA-A8CA-E251-ECAB43A3F2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275" y="3348038"/>
            <a:ext cx="1966913" cy="1884362"/>
          </a:xfrm>
          <a:prstGeom prst="line">
            <a:avLst/>
          </a:prstGeom>
          <a:noFill/>
          <a:ln w="76200">
            <a:solidFill>
              <a:srgbClr val="FF505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0" name="Rectangle 83">
            <a:extLst>
              <a:ext uri="{FF2B5EF4-FFF2-40B4-BE49-F238E27FC236}">
                <a16:creationId xmlns:a16="http://schemas.microsoft.com/office/drawing/2014/main" id="{B9654671-D563-28C7-F388-3EB4B70C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2386013"/>
            <a:ext cx="2763837" cy="401478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51" name="Text Box 84">
            <a:extLst>
              <a:ext uri="{FF2B5EF4-FFF2-40B4-BE49-F238E27FC236}">
                <a16:creationId xmlns:a16="http://schemas.microsoft.com/office/drawing/2014/main" id="{34D39E8C-0C41-456E-D609-5FACBF8A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660650"/>
            <a:ext cx="187325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application</a:t>
            </a:r>
          </a:p>
        </p:txBody>
      </p:sp>
      <p:sp>
        <p:nvSpPr>
          <p:cNvPr id="21552" name="Text Box 85">
            <a:extLst>
              <a:ext uri="{FF2B5EF4-FFF2-40B4-BE49-F238E27FC236}">
                <a16:creationId xmlns:a16="http://schemas.microsoft.com/office/drawing/2014/main" id="{34A46924-5230-2A9C-755B-CB9104957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338" y="3397250"/>
            <a:ext cx="187325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end-to-end</a:t>
            </a:r>
          </a:p>
        </p:txBody>
      </p:sp>
      <p:sp>
        <p:nvSpPr>
          <p:cNvPr id="21553" name="Text Box 86">
            <a:extLst>
              <a:ext uri="{FF2B5EF4-FFF2-40B4-BE49-F238E27FC236}">
                <a16:creationId xmlns:a16="http://schemas.microsoft.com/office/drawing/2014/main" id="{4BDB66A3-7344-5A25-F488-7CD068C7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5641975"/>
            <a:ext cx="187325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physical</a:t>
            </a:r>
          </a:p>
        </p:txBody>
      </p:sp>
      <p:sp>
        <p:nvSpPr>
          <p:cNvPr id="21554" name="Text Box 87">
            <a:extLst>
              <a:ext uri="{FF2B5EF4-FFF2-40B4-BE49-F238E27FC236}">
                <a16:creationId xmlns:a16="http://schemas.microsoft.com/office/drawing/2014/main" id="{ACFAB612-5B6F-F92D-CF44-3F04D0601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4154488"/>
            <a:ext cx="187325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IP</a:t>
            </a:r>
          </a:p>
        </p:txBody>
      </p:sp>
      <p:sp>
        <p:nvSpPr>
          <p:cNvPr id="21555" name="Text Box 88">
            <a:extLst>
              <a:ext uri="{FF2B5EF4-FFF2-40B4-BE49-F238E27FC236}">
                <a16:creationId xmlns:a16="http://schemas.microsoft.com/office/drawing/2014/main" id="{29E1F545-D2EA-BC71-8600-25F202C0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4908550"/>
            <a:ext cx="1873250" cy="485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data link</a:t>
            </a:r>
          </a:p>
        </p:txBody>
      </p:sp>
      <p:sp>
        <p:nvSpPr>
          <p:cNvPr id="21556" name="Line 89">
            <a:extLst>
              <a:ext uri="{FF2B5EF4-FFF2-40B4-BE49-F238E27FC236}">
                <a16:creationId xmlns:a16="http://schemas.microsoft.com/office/drawing/2014/main" id="{5291348D-A3E6-5CCC-AB42-8DB601FC8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3438" y="3141663"/>
            <a:ext cx="0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7" name="Line 90">
            <a:extLst>
              <a:ext uri="{FF2B5EF4-FFF2-40B4-BE49-F238E27FC236}">
                <a16:creationId xmlns:a16="http://schemas.microsoft.com/office/drawing/2014/main" id="{8DC146F1-A459-0E69-278C-191DE9C84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5025" y="3897313"/>
            <a:ext cx="0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8" name="Line 91">
            <a:extLst>
              <a:ext uri="{FF2B5EF4-FFF2-40B4-BE49-F238E27FC236}">
                <a16:creationId xmlns:a16="http://schemas.microsoft.com/office/drawing/2014/main" id="{34D2155C-BF23-EF7D-C3FF-06F3D51F7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3438" y="4651375"/>
            <a:ext cx="0" cy="258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9" name="Line 92">
            <a:extLst>
              <a:ext uri="{FF2B5EF4-FFF2-40B4-BE49-F238E27FC236}">
                <a16:creationId xmlns:a16="http://schemas.microsoft.com/office/drawing/2014/main" id="{A843E97F-2398-5ECA-F9D1-73E723972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3438" y="5386388"/>
            <a:ext cx="0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0" name="Text Box 93">
            <a:extLst>
              <a:ext uri="{FF2B5EF4-FFF2-40B4-BE49-F238E27FC236}">
                <a16:creationId xmlns:a16="http://schemas.microsoft.com/office/drawing/2014/main" id="{FD5EF5DF-60EE-F861-BCF2-B27BB0208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4863" y="3708400"/>
            <a:ext cx="113506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5600"/>
              <a:t>}</a:t>
            </a:r>
          </a:p>
        </p:txBody>
      </p:sp>
      <p:sp>
        <p:nvSpPr>
          <p:cNvPr id="21561" name="Text Box 94">
            <a:extLst>
              <a:ext uri="{FF2B5EF4-FFF2-40B4-BE49-F238E27FC236}">
                <a16:creationId xmlns:a16="http://schemas.microsoft.com/office/drawing/2014/main" id="{E067B81D-7229-AF33-3570-7B5EF8229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4381500"/>
            <a:ext cx="13065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/>
              <a:t>most coverage until now</a:t>
            </a:r>
          </a:p>
        </p:txBody>
      </p:sp>
      <p:sp>
        <p:nvSpPr>
          <p:cNvPr id="21562" name="Text Box 95">
            <a:extLst>
              <a:ext uri="{FF2B5EF4-FFF2-40B4-BE49-F238E27FC236}">
                <a16:creationId xmlns:a16="http://schemas.microsoft.com/office/drawing/2014/main" id="{F8ABA00F-3AE5-C580-1280-84682AEF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3184525"/>
            <a:ext cx="42386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48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FD20F1BF-B726-F3B1-2602-962D6CD4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9ADC575-E7A5-497A-B78F-F009C125177E}" type="slidenum">
              <a:rPr lang="en-US" altLang="en-US">
                <a:solidFill>
                  <a:schemeClr val="bg1"/>
                </a:solidFill>
              </a:rPr>
              <a:pPr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87CD1F2-3608-560A-2EB7-34D1818B5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5175"/>
          </a:xfrm>
        </p:spPr>
        <p:txBody>
          <a:bodyPr/>
          <a:lstStyle/>
          <a:p>
            <a:r>
              <a:rPr lang="en-US" altLang="en-US"/>
              <a:t>TCP Flow Control Issues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FF55FE71-EE44-35C7-9106-0467F4B96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06613"/>
            <a:ext cx="9144000" cy="4751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Problem: </a:t>
            </a:r>
            <a:r>
              <a:rPr lang="en-US" altLang="en-US" sz="2400" b="1">
                <a:solidFill>
                  <a:srgbClr val="CC0000"/>
                </a:solidFill>
              </a:rPr>
              <a:t>slow receiver</a:t>
            </a:r>
            <a:r>
              <a:rPr lang="en-US" altLang="en-US" sz="2400"/>
              <a:t> application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Advertised window goes to 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cannot send more data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Non-data packets used to update window 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Receiver may not spontaneously generate, or update may be lost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Solution: smart sender/dumb receiver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periodically sends a 1-byte segment, ignoring advertised window of 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Eventually, window opens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learns of opening from next ACK of 1-byte segment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A9D75226-CFEF-EF5A-8CC5-C6F6F375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50457FC3-9357-456C-8DD9-E50AFECB510D}" type="slidenum">
              <a:rPr lang="en-US" altLang="en-US">
                <a:solidFill>
                  <a:schemeClr val="bg1"/>
                </a:solidFill>
              </a:rPr>
              <a:pPr/>
              <a:t>41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DD300AB-2821-80F2-1D4A-F2A7B25CA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04863"/>
          </a:xfrm>
        </p:spPr>
        <p:txBody>
          <a:bodyPr/>
          <a:lstStyle/>
          <a:p>
            <a:r>
              <a:rPr lang="en-US" altLang="en-US"/>
              <a:t>TCP Flow Control Issues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298E3E-3177-C5BF-B6DA-BE1548241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Problem: app. delivers </a:t>
            </a:r>
            <a:r>
              <a:rPr lang="en-US" altLang="en-US" sz="2400" b="1">
                <a:solidFill>
                  <a:srgbClr val="CC0000"/>
                </a:solidFill>
              </a:rPr>
              <a:t>tiny pieces</a:t>
            </a:r>
            <a:r>
              <a:rPr lang="en-US" altLang="en-US" sz="2400"/>
              <a:t> of data to TCP</a:t>
            </a:r>
          </a:p>
          <a:p>
            <a:pPr lvl="1">
              <a:lnSpc>
                <a:spcPct val="90000"/>
              </a:lnSpc>
            </a:pPr>
            <a:r>
              <a:rPr lang="en-US" altLang="en-US" i="1"/>
              <a:t>e.g</a:t>
            </a:r>
            <a:r>
              <a:rPr lang="en-US" altLang="en-US"/>
              <a:t>., telnet in character mode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Each piece sent as segment, returned as ACK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Very inefficient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Delay transmission to accumulate more data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CC0000"/>
                </a:solidFill>
              </a:rPr>
              <a:t>Nagle’s algorithm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 first piece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Accumulate data until first piece ACK’d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Send accumulated data and restart accumulation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Not ideal for some traffic, </a:t>
            </a:r>
            <a:r>
              <a:rPr lang="en-US" altLang="en-US" i="1"/>
              <a:t>e.g</a:t>
            </a:r>
            <a:r>
              <a:rPr lang="en-US" altLang="en-US"/>
              <a:t>., mouse motion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1062FABB-44CD-C5B4-18E2-603CBFE7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D3DB6E8D-8734-4D94-AE51-0F1D31D8208A}" type="slidenum">
              <a:rPr lang="en-US" altLang="en-US">
                <a:solidFill>
                  <a:schemeClr val="bg1"/>
                </a:solidFill>
              </a:rPr>
              <a:pPr/>
              <a:t>42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BC60325-292D-42AA-65FC-D817B17F5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r>
              <a:rPr lang="en-US" altLang="en-US"/>
              <a:t>TCP Flow Control Issues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E1D7568-AD34-DA8E-BB8C-85A4307F9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Problem: </a:t>
            </a:r>
            <a:r>
              <a:rPr lang="en-US" altLang="en-US" sz="2400" b="1">
                <a:solidFill>
                  <a:srgbClr val="CC0000"/>
                </a:solidFill>
              </a:rPr>
              <a:t>slow</a:t>
            </a:r>
            <a:r>
              <a:rPr lang="en-US" altLang="en-US" sz="2400"/>
              <a:t> application reads data in tiny pieces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Receiver advertises tiny window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fills tiny window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Known as </a:t>
            </a:r>
            <a:r>
              <a:rPr lang="en-US" altLang="en-US" b="1">
                <a:solidFill>
                  <a:srgbClr val="CC0000"/>
                </a:solidFill>
              </a:rPr>
              <a:t>silly window syndrome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Solution: due to Clark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Advertise window opening only when MSS or ½ of buffer is available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Sender delays sending until window is MSS or ½ of receiver’s buffer (estimated)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Overridden by using PUSH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F73FCB80-4102-729B-CB52-C97A773F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899D5411-E89B-4640-870B-60BC78E291C8}" type="slidenum">
              <a:rPr lang="en-US" altLang="en-US">
                <a:solidFill>
                  <a:schemeClr val="bg1"/>
                </a:solidFill>
              </a:rPr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DCF805E-6E86-9C6D-C198-A020252C3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0375"/>
            <a:ext cx="77724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bg1"/>
                </a:solidFill>
              </a:rPr>
              <a:t>End-to-end Protocols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9418D4B-E8E5-6337-370C-67D5CEC9C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87575"/>
            <a:ext cx="783907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3200"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tx1"/>
                </a:solidFill>
              </a:rPr>
              <a:t>Outline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(reading: Peterson and Davie, Ch. 5)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End-to-end service model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Protocol examples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– User Datagram Protocol (UDP)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– Transmission Control Protocol (TCP)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Connection Establishment/Termination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Sliding Window Revisited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Flow Control; and adaptive Timeout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>
                <a:solidFill>
                  <a:schemeClr val="tx1"/>
                </a:solidFill>
              </a:rPr>
              <a:t>Remote Procedure Call (RPC)		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AE57E2D9-665F-EFA7-DFA7-03AE775D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4EFAE19E-9E0A-4088-9C61-ED936E0D4D4C}" type="slidenum">
              <a:rPr lang="en-US" altLang="en-US">
                <a:solidFill>
                  <a:schemeClr val="bg1"/>
                </a:solidFill>
              </a:rPr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63EBD2C-5C8F-2649-3121-CFDFA6B39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Where we are now …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D4C47E6-27FE-4E78-1CB0-1118BE91B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Understand how to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Build a network on one physical medium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Connect networks together (with switches)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 a reliable byte stream on a variable network (like the Internet)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 a UDP/TCP connection/channel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Address network heterogeneity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Address global scale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Today’s topic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End-to-end issues and common protocols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CF0C24A-A5A3-6EA4-5B38-256D5629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33EDF4F1-651F-469C-B213-094E66CBA03B}" type="slidenum">
              <a:rPr lang="en-US" altLang="en-US">
                <a:solidFill>
                  <a:schemeClr val="bg1"/>
                </a:solidFill>
              </a:rPr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5E4AF38-7825-1CE8-C63E-917FF6B5C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1143000"/>
          </a:xfrm>
        </p:spPr>
        <p:txBody>
          <a:bodyPr/>
          <a:lstStyle/>
          <a:p>
            <a:r>
              <a:rPr lang="en-US" altLang="en-US"/>
              <a:t>End-to-End Service Model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1A66E5-5432-0457-9AA3-7097CA0CE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91440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Recall user </a:t>
            </a:r>
            <a:r>
              <a:rPr lang="en-US" altLang="en-US" sz="2400" b="1">
                <a:solidFill>
                  <a:srgbClr val="CC0000"/>
                </a:solidFill>
              </a:rPr>
              <a:t>perspective</a:t>
            </a:r>
            <a:r>
              <a:rPr lang="en-US" altLang="en-US" sz="2400"/>
              <a:t> of network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Define required functionality/services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Implementation is irrelevant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Focus of end-to-end protocols (transport layer)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Communication between applications (</a:t>
            </a:r>
            <a:r>
              <a:rPr lang="en-US" altLang="en-US" b="1">
                <a:solidFill>
                  <a:srgbClr val="CC0000"/>
                </a:solidFill>
              </a:rPr>
              <a:t>users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Translating from host-to-host services (network layer)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Services implemented in end-to-end protocols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Those that cannot be done </a:t>
            </a:r>
            <a:r>
              <a:rPr lang="en-US" altLang="en-US" b="1">
                <a:solidFill>
                  <a:srgbClr val="CC0000"/>
                </a:solidFill>
              </a:rPr>
              <a:t>well</a:t>
            </a:r>
            <a:r>
              <a:rPr lang="en-US" altLang="en-US"/>
              <a:t> in lower layers </a:t>
            </a:r>
            <a:r>
              <a:rPr lang="en-US" altLang="en-US" i="1"/>
              <a:t>(i.e</a:t>
            </a:r>
            <a:r>
              <a:rPr lang="en-US" altLang="en-US"/>
              <a:t>., on a per-hop basis); duplicate effort should be avoided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Those not needed by all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124E68F6-BE88-AEB6-D5EF-5F8FEA37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E13C68C0-6422-45E9-918E-C85C4EC24D13}" type="slidenum">
              <a:rPr lang="en-US" altLang="en-US">
                <a:solidFill>
                  <a:schemeClr val="bg1"/>
                </a:solidFill>
              </a:rPr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0FAE470-C471-2CBD-0D4A-325B314B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en-US"/>
              <a:t>End-to-End Service Model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1206B54-6B77-B62A-E576-AF54F16C6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209800"/>
            <a:ext cx="8861425" cy="4419600"/>
          </a:xfrm>
        </p:spPr>
        <p:txBody>
          <a:bodyPr/>
          <a:lstStyle/>
          <a:p>
            <a:r>
              <a:rPr lang="en-US" altLang="en-US" sz="2400"/>
              <a:t>Services provided by underlying network: IP - “</a:t>
            </a:r>
            <a:r>
              <a:rPr lang="en-US" altLang="en-US" sz="2400" b="1">
                <a:solidFill>
                  <a:srgbClr val="CC0000"/>
                </a:solidFill>
              </a:rPr>
              <a:t>best effort</a:t>
            </a:r>
            <a:r>
              <a:rPr lang="en-US" altLang="en-US" sz="2400"/>
              <a:t>” delivery</a:t>
            </a:r>
          </a:p>
          <a:p>
            <a:pPr lvl="1"/>
            <a:r>
              <a:rPr lang="en-US" altLang="en-US"/>
              <a:t>Messages sent from a host, delivered to a host (no distinction between entities sharing a host)</a:t>
            </a:r>
          </a:p>
          <a:p>
            <a:pPr lvl="1"/>
            <a:r>
              <a:rPr lang="en-US" altLang="en-US"/>
              <a:t>Drops some messages</a:t>
            </a:r>
          </a:p>
          <a:p>
            <a:pPr lvl="1"/>
            <a:r>
              <a:rPr lang="en-US" altLang="en-US"/>
              <a:t>Reorders messages</a:t>
            </a:r>
          </a:p>
          <a:p>
            <a:pPr lvl="1"/>
            <a:r>
              <a:rPr lang="en-US" altLang="en-US"/>
              <a:t>Delivers duplicate copies of a message</a:t>
            </a:r>
          </a:p>
          <a:p>
            <a:pPr lvl="1"/>
            <a:r>
              <a:rPr lang="en-US" altLang="en-US"/>
              <a:t>Limits messages to some finite size</a:t>
            </a:r>
          </a:p>
          <a:p>
            <a:pPr lvl="1"/>
            <a:r>
              <a:rPr lang="en-US" altLang="en-US"/>
              <a:t>Delivers messages after an arbitrarily long delay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FFEA2D53-FE11-00E7-089F-27F5C74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fld id="{AB10094E-3B7E-49F3-81F0-C1E4BA939C49}" type="slidenum">
              <a:rPr lang="en-US" altLang="en-US">
                <a:solidFill>
                  <a:schemeClr val="bg1"/>
                </a:solidFill>
              </a:rPr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C7B2F35-86ED-D30D-8F18-EE9B44120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End-to-End Service Model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F853812-6465-B5AF-5363-F218EE2F1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8" y="2057400"/>
            <a:ext cx="8485187" cy="4737100"/>
          </a:xfrm>
        </p:spPr>
        <p:txBody>
          <a:bodyPr/>
          <a:lstStyle/>
          <a:p>
            <a:r>
              <a:rPr lang="en-US" altLang="en-US" sz="2400"/>
              <a:t>Common </a:t>
            </a:r>
            <a:r>
              <a:rPr lang="en-US" altLang="en-US" sz="2400" b="1">
                <a:solidFill>
                  <a:srgbClr val="CC0000"/>
                </a:solidFill>
              </a:rPr>
              <a:t>end-to-end services</a:t>
            </a:r>
            <a:r>
              <a:rPr lang="en-US" altLang="en-US" sz="2400"/>
              <a:t> demanded by applications</a:t>
            </a:r>
          </a:p>
          <a:p>
            <a:pPr lvl="1"/>
            <a:r>
              <a:rPr lang="en-US" altLang="en-US"/>
              <a:t>Multiple connections (application processes) per host</a:t>
            </a:r>
          </a:p>
          <a:p>
            <a:pPr lvl="1"/>
            <a:r>
              <a:rPr lang="en-US" altLang="en-US"/>
              <a:t>Guaranteed message delivery</a:t>
            </a:r>
          </a:p>
          <a:p>
            <a:pPr lvl="1"/>
            <a:r>
              <a:rPr lang="en-US" altLang="en-US"/>
              <a:t>Messages delivered in the order they are sent</a:t>
            </a:r>
          </a:p>
          <a:p>
            <a:pPr lvl="1"/>
            <a:r>
              <a:rPr lang="en-US" altLang="en-US"/>
              <a:t>Messages delivered at most once</a:t>
            </a:r>
          </a:p>
          <a:p>
            <a:pPr lvl="1"/>
            <a:r>
              <a:rPr lang="en-US" altLang="en-US"/>
              <a:t>Arbitrarily large message support</a:t>
            </a:r>
          </a:p>
          <a:p>
            <a:pPr lvl="1"/>
            <a:r>
              <a:rPr lang="en-US" altLang="en-US"/>
              <a:t>Synchronization between sender and receiver</a:t>
            </a:r>
          </a:p>
          <a:p>
            <a:pPr lvl="1"/>
            <a:r>
              <a:rPr lang="en-US" altLang="en-US"/>
              <a:t>Flow control by the receiver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2916</TotalTime>
  <Words>2204</Words>
  <Application>Microsoft Office PowerPoint</Application>
  <PresentationFormat>On-screen Show (4:3)</PresentationFormat>
  <Paragraphs>540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Century Gothic</vt:lpstr>
      <vt:lpstr>Arial</vt:lpstr>
      <vt:lpstr>Wingdings 3</vt:lpstr>
      <vt:lpstr>Times New Roman</vt:lpstr>
      <vt:lpstr>McGrawHill-Italic</vt:lpstr>
      <vt:lpstr>Courier New</vt:lpstr>
      <vt:lpstr>Ion Boardroom</vt:lpstr>
      <vt:lpstr>      CSC- 362    Computer Networks Week:14         Lecture: 27 - 28             </vt:lpstr>
      <vt:lpstr>Transport Layer</vt:lpstr>
      <vt:lpstr>The Big Picture</vt:lpstr>
      <vt:lpstr>The Big Picture</vt:lpstr>
      <vt:lpstr>PowerPoint Presentation</vt:lpstr>
      <vt:lpstr>Where we are now …</vt:lpstr>
      <vt:lpstr>End-to-End Service Model</vt:lpstr>
      <vt:lpstr>End-to-End Service Model</vt:lpstr>
      <vt:lpstr>End-to-End Service Model</vt:lpstr>
      <vt:lpstr>End-to-End Protocol Challenge</vt:lpstr>
      <vt:lpstr>Difference Between TCP and UDP</vt:lpstr>
      <vt:lpstr>User Datagram Protocol (UDP)</vt:lpstr>
      <vt:lpstr>UDP Header Format</vt:lpstr>
      <vt:lpstr>Reliable Byte-Stream (TCP)</vt:lpstr>
      <vt:lpstr>Transmission Control Protocol (TCP)</vt:lpstr>
      <vt:lpstr>TCP Overview</vt:lpstr>
      <vt:lpstr>TCP Byte Stream</vt:lpstr>
      <vt:lpstr>Data Link versus Transport</vt:lpstr>
      <vt:lpstr>TCP Outline</vt:lpstr>
      <vt:lpstr>TCP vs. Sliding Window on Direct Link</vt:lpstr>
      <vt:lpstr>TCP vs. Sliding Window on Direct Link</vt:lpstr>
      <vt:lpstr>End-to-End Argument</vt:lpstr>
      <vt:lpstr>End-to-End Argument</vt:lpstr>
      <vt:lpstr>TCP Model of Use</vt:lpstr>
      <vt:lpstr>TCP Connection Setup</vt:lpstr>
      <vt:lpstr>TCP Data Transport Model</vt:lpstr>
      <vt:lpstr>TCP Connection Teardown</vt:lpstr>
      <vt:lpstr>TCP Segment Header &amp; Pseudo-Header</vt:lpstr>
      <vt:lpstr>TCP Segment Header</vt:lpstr>
      <vt:lpstr>TCP Segment Header</vt:lpstr>
      <vt:lpstr>TCP Segment Format</vt:lpstr>
      <vt:lpstr>TCP Options – Existing &amp; Proposed</vt:lpstr>
      <vt:lpstr>TCP State Description</vt:lpstr>
      <vt:lpstr>State Transition Diagram</vt:lpstr>
      <vt:lpstr>Think-Pair-Share</vt:lpstr>
      <vt:lpstr>Sliding Window Implementation</vt:lpstr>
      <vt:lpstr>Sliding Window</vt:lpstr>
      <vt:lpstr>Sliding Window</vt:lpstr>
      <vt:lpstr>Flow vs. Congestion Control</vt:lpstr>
      <vt:lpstr>TCP Flow Control Issues</vt:lpstr>
      <vt:lpstr>TCP Flow Control Issues</vt:lpstr>
      <vt:lpstr>TCP Flow Control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Mumtaz Ahmad</cp:lastModifiedBy>
  <cp:revision>200</cp:revision>
  <dcterms:created xsi:type="dcterms:W3CDTF">2000-01-15T04:50:39Z</dcterms:created>
  <dcterms:modified xsi:type="dcterms:W3CDTF">2022-07-03T16:13:26Z</dcterms:modified>
</cp:coreProperties>
</file>