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95" r:id="rId2"/>
    <p:sldId id="296" r:id="rId3"/>
    <p:sldId id="297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26" r:id="rId12"/>
    <p:sldId id="309" r:id="rId13"/>
    <p:sldId id="310" r:id="rId14"/>
    <p:sldId id="327" r:id="rId15"/>
    <p:sldId id="328" r:id="rId16"/>
    <p:sldId id="311" r:id="rId17"/>
    <p:sldId id="329" r:id="rId18"/>
    <p:sldId id="330" r:id="rId19"/>
    <p:sldId id="331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32" r:id="rId33"/>
    <p:sldId id="333" r:id="rId34"/>
    <p:sldId id="334" r:id="rId35"/>
    <p:sldId id="325" r:id="rId36"/>
    <p:sldId id="336" r:id="rId37"/>
    <p:sldId id="335" r:id="rId38"/>
    <p:sldId id="337" r:id="rId39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1E3994-57A4-5FC7-F198-BDD33579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6D0C-3DE8-50BA-E67A-0AE44D9466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00B8F77A-89B0-4505-AFB9-82CD52E2C2FA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71309-35C3-FE82-4883-57A6BEF619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AA95-AF11-B1E3-539E-E52D1C89EF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58407A-F0E1-42BE-B8F0-307AC8DB8C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">
            <a:extLst>
              <a:ext uri="{FF2B5EF4-FFF2-40B4-BE49-F238E27FC236}">
                <a16:creationId xmlns:a16="http://schemas.microsoft.com/office/drawing/2014/main" id="{81115C3B-9DDD-C916-37A4-F6CE85C8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53263" cy="93091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3497" tIns="46749" rIns="93497" bIns="46749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52BB811-2CF5-F20A-8940-3821DE5540B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34974" algn="l"/>
                <a:tab pos="1869948" algn="l"/>
                <a:tab pos="2804922" algn="l"/>
                <a:tab pos="3739896" algn="l"/>
                <a:tab pos="4674870" algn="l"/>
                <a:tab pos="5609844" algn="l"/>
                <a:tab pos="6544818" algn="l"/>
                <a:tab pos="7479792" algn="l"/>
                <a:tab pos="8414766" algn="l"/>
                <a:tab pos="9349740" algn="l"/>
                <a:tab pos="10284714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6261598-D663-91F9-800A-ECFEF476221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97325" y="0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34974" algn="l"/>
                <a:tab pos="1869948" algn="l"/>
                <a:tab pos="2804922" algn="l"/>
                <a:tab pos="3739896" algn="l"/>
                <a:tab pos="4674870" algn="l"/>
                <a:tab pos="5609844" algn="l"/>
                <a:tab pos="6544818" algn="l"/>
                <a:tab pos="7479792" algn="l"/>
                <a:tab pos="8414766" algn="l"/>
                <a:tab pos="9349740" algn="l"/>
                <a:tab pos="10284714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454C84EE-CE81-62C9-1C2C-E9602E11BB99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200150" y="698500"/>
            <a:ext cx="4651375" cy="34893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2A935F7-6B03-F57F-9D9F-D67B0D7AC46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41388" y="4421188"/>
            <a:ext cx="5168900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02A986D-7190-23BB-BED8-38D3E28C291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843963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0" algn="l"/>
                <a:tab pos="934974" algn="l"/>
                <a:tab pos="1869948" algn="l"/>
                <a:tab pos="2804922" algn="l"/>
                <a:tab pos="3739896" algn="l"/>
                <a:tab pos="4674870" algn="l"/>
                <a:tab pos="5609844" algn="l"/>
                <a:tab pos="6544818" algn="l"/>
                <a:tab pos="7479792" algn="l"/>
                <a:tab pos="8414766" algn="l"/>
                <a:tab pos="9349740" algn="l"/>
                <a:tab pos="10284714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F90B736-B6F2-24CD-6077-63A676FD3D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97325" y="8843963"/>
            <a:ext cx="30543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0FF9F2D-2CFB-49DE-B2FE-DB349357CA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43E36AF-5EA9-B19A-B56B-DE46AC2B5B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6A7E79-99C3-4ED4-B3F3-C0C62923ACC1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418F370F-EAD0-4491-9FE3-DDAD9DE318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1984F972-E9BE-C31A-9577-83016C15B61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709E75E-E319-0BE9-2E08-C4C33482E3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C5D2D9-078E-4829-B647-828164C827E8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en-US"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35580BBD-114D-B1A7-58F4-42DDE7B7CF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DFE4262-C859-86F7-308D-E02295D76C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0DCE495-7092-1682-CE09-D0AEC3A8B0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B9EF4C-08C7-4AA0-801E-1BD2F6E7BB3C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>
              <a:cs typeface="DejaVu Sans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9F111C6A-4098-0E11-40D2-5E0168F9BA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B36C0AF-5853-4DE0-3550-E0F7142B45C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A36973E-488B-1B66-3D2B-FC0ED43ADD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1E5197-8A02-400D-BD15-56E4F5D6657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>
              <a:cs typeface="DejaVu Sans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BBB36BA7-10BC-5B3B-8F25-1403D5FC1D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7EC8CC50-59BF-7168-B70A-44B5C382E5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3B5DD58-74DE-C646-0AD9-5C99CB5CEE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972423-A735-4F41-A056-1024CC3CDA2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en-US">
              <a:cs typeface="DejaVu Sans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8A30F56-5C68-E123-7FD4-3A989439F3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1A30CE2E-ED13-8776-84B2-90F66B6B35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6949CF2-ACAB-999E-0316-27014FFE72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AA505-33DE-484A-922A-8B2D0CBEC1B8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en-US">
              <a:cs typeface="DejaVu Sans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F6DE152-491A-E337-6688-F694805345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EE2E930F-5A89-1DD8-B0D4-882679BC1C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D8999F1-879A-8C1B-A24B-1F5B6816C7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2648DD-AEEE-4C58-94CD-BBB46BA73C64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en-US">
              <a:cs typeface="DejaVu Sans" charset="0"/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94F1669D-609F-CA38-E916-D30E3EDFE2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D7E92C4A-80B9-B07B-A998-3A7EE17C673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2D78F75-273B-6209-46CF-94AAEDBA4F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8F8F8-FD31-4BEF-8035-328A1F00B85C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>
              <a:cs typeface="DejaVu Sans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D2501A15-3EB0-51DC-1D96-43FEA0AC26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169F56CA-4321-AAB3-1109-10F0D8B84C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BAFFF44-D852-D1E5-E012-844277C638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567019-1F68-44E6-8D93-21FF34A99DD8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>
              <a:cs typeface="DejaVu Sans" charset="0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B8471D7D-FEE7-0834-CF62-83621F3954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FAEE5A35-6BA1-6C2E-22E9-4C264F17428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08A099D-088E-2604-76DE-275423BC32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A1DA70-0341-4C78-8F68-4214AD424707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>
              <a:cs typeface="DejaVu Sans" charset="0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36502710-E42E-8912-9340-61BEDDA164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407B0954-0226-48E0-2FDC-9B53ED265EE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669FE52-E06E-F732-0BDB-FA8A83B94F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E24E2A-8DA5-4653-BCA4-E2E16CBD1EFF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>
              <a:cs typeface="DejaVu Sans" charset="0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F7FAB284-A9C5-7EB2-136B-3A033312FB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1B568708-C0B6-91EA-6E6D-EC52C22F583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AEF07A9-B435-D5F5-E31F-5DAA9412A5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D5D05-45F1-40DC-BF73-7D51F07B2E3C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A74D9A2A-C14B-6A36-DFB0-5F8AA5CAF5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5707888E-0F82-DB1E-6495-9B6746217BE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3344B50-10FE-E5AC-E065-F6D306CF9C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7E00A-8333-487C-8A5D-A4F5F768CFE4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>
              <a:cs typeface="DejaVu Sans" charset="0"/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D8F5CADA-3DCF-7011-194C-657172488E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B3DEECB-A709-2F76-6705-77A26888A3C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6A64A9F-D2D2-1B4C-80B7-BF76070345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C89851-87C9-4241-996E-5459832166AD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>
              <a:cs typeface="DejaVu Sans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A0450B35-682C-E1F6-3CAF-9107767799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03C9970E-3A37-1ABA-D60E-23027651BC9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3E9C428-8336-2EDF-47FB-C42A8B24F3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8C1CD9-C7D1-4645-A296-4F3FE9390E6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>
              <a:cs typeface="DejaVu Sans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61FC3C6E-2474-07BE-D4D7-7CFA190590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B857DA2E-0C82-22C9-E9F5-22838504601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39C1E1D-86A8-FA6B-A92D-D5F846F6AB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96A220-20E4-43D3-9D15-9D549E1251F1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>
              <a:cs typeface="DejaVu Sans" charset="0"/>
            </a:endParaRPr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8DEAC122-2B18-F597-F75E-BDBF422808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9204A52-F1DE-E174-5C77-F179ED5667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8974D36-1B65-4C8E-4F95-D1200361A9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D1CEBD-C36F-4C05-9A6C-5F6CA093DFAC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>
              <a:cs typeface="DejaVu Sans" charset="0"/>
            </a:endParaRPr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320B2D34-B270-6F88-A686-D4A831F3FF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487E05B1-D5D1-F492-3BC3-DE7B6CAEB37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D4D79AD-3C33-7FC0-A6DF-89C3780D9B0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349E3-BB8E-4500-B93C-BFE065E3370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>
              <a:cs typeface="DejaVu Sans" charset="0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BBCC739D-8A59-9B55-F046-7C1E70C8F9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93BDEA98-E3C9-632A-3BFA-F24EE6E690A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D783105-1670-219F-83ED-DB3F4CD105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F1080-FAE9-47AB-9C8B-8C52785C049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>
              <a:cs typeface="DejaVu Sans" charset="0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0D585901-5350-D10E-E1A4-0526E7DF9E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493C5C76-1B4B-5776-0015-127EA8B8609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F25B0B5-0AA9-439C-0125-AFDC25235A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35B45C-2542-4D1C-9036-785D369FD78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>
              <a:cs typeface="DejaVu Sans" charset="0"/>
            </a:endParaRPr>
          </a:p>
        </p:txBody>
      </p:sp>
      <p:sp>
        <p:nvSpPr>
          <p:cNvPr id="76803" name="Rectangle 1">
            <a:extLst>
              <a:ext uri="{FF2B5EF4-FFF2-40B4-BE49-F238E27FC236}">
                <a16:creationId xmlns:a16="http://schemas.microsoft.com/office/drawing/2014/main" id="{938FE5A1-BE50-E23D-A7B6-A989F6B138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0170814-9AE9-2544-3B35-4A2F5F5F17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6C94FDA-D89A-3089-800B-7773000796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5AB9C-2B94-40E1-9F0B-14B9DECCF437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en-US">
              <a:cs typeface="DejaVu Sans" charset="0"/>
            </a:endParaRPr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7C60AF6C-F9B0-6282-AE50-2FEF97FF78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9415381C-C463-798A-985D-6F556E544F2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6F16AD6E-1148-A7D3-D42B-09FFFA4D8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B274F5-7F5D-493A-8882-20066C5D7F1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en-US">
              <a:cs typeface="DejaVu Sans" charset="0"/>
            </a:endParaRPr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7B0BCACB-3AFB-F741-B747-EB1D70321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63050002-553D-4401-7EF5-84FB617B63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00D3DC1-0A2C-5179-2F78-0681F06BA5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F7B113-89FC-4A10-B6AC-BDB2CFC85387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8DCD2904-C28E-B93F-699E-CF8805772C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8019051-87A3-1310-1B94-A527B208993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416418A-DA62-C264-EAF0-BE793B1BA7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6ED2C-4983-4345-9DDD-E9BF84A1CC7D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en-US">
              <a:cs typeface="DejaVu Sans" charset="0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F1DDD507-B1A8-4947-C1F6-4B1EDDB39E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0AA4E207-FF8D-9DFC-C86E-11C062A7A8A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3008BB1-B2BC-C2B6-C7AB-4168767EFB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9E0767-ABD4-454A-9276-0A2F243EF9A9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>
              <a:cs typeface="DejaVu Sans" charset="0"/>
            </a:endParaRPr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7BBF2495-0ABA-7174-2DBC-CC268F41FE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B84DCBB1-C5E0-F988-BA72-49BFD0FAC5E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403E181-975C-902C-0F63-321E3A8CB2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A8D06-B2D7-4134-9B16-9A435CF07EE1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F160028E-D64F-463E-C7CF-7D80ACD9BB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874AFC4-6A90-0AB1-E029-6248D76C26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25061BA-A891-9510-7DE4-0118FC54EE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2C9802-1718-46C5-9000-45247B2136F2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234FE478-975C-281B-9363-CF6CBCFD82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6EDFD88-98CA-99F8-76F1-B60305A2E18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FF2E43C-08E6-BD54-E0C9-27A44106A7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0B0C09-9041-401E-9918-530607A62BAD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en-US"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6D622811-32E9-5BBA-FF9B-287BAE6EF8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A52E164F-B3C0-F5C5-71EC-2C7F459A63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0B7E43A-EFBC-7B05-BFE1-C5FA9DDA3C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F35F24-6061-4BD2-A438-051E8C33AB37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en-US"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66F6534D-0788-1435-8D3B-0B96884A2B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9FB710A-3546-3783-7C80-B2C13E7248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B3C64D0-26F1-B8B2-A7FE-E7A8E5DF9E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77BAE-EB51-4D9C-BE7D-4F2EEB5821D8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en-US"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F5BC1D7F-3D61-83C2-1A3D-1E1F266AE8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527E3A7-0166-6852-06EC-992AB00FCA2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95EC3CA-199D-3CD2-C25C-DDF4A9A01E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33450" algn="l"/>
                <a:tab pos="1868488" algn="l"/>
                <a:tab pos="2803525" algn="l"/>
                <a:tab pos="3738563" algn="l"/>
                <a:tab pos="4673600" algn="l"/>
                <a:tab pos="5608638" algn="l"/>
                <a:tab pos="6543675" algn="l"/>
                <a:tab pos="7478713" algn="l"/>
                <a:tab pos="8413750" algn="l"/>
                <a:tab pos="9348788" algn="l"/>
                <a:tab pos="102838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37EF0-08B4-4F9A-814B-0F9512E8FC35}" type="slidenum">
              <a:rPr lang="en-GB" altLang="en-US">
                <a:cs typeface="DejaVu Sans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en-US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DC85227B-B6A2-D5E4-0444-681D5D0C35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00150" y="698500"/>
            <a:ext cx="4654550" cy="3490913"/>
          </a:xfrm>
          <a:ln/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36E4758-4D1A-B354-DD5E-18ECCE9EB58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41388" y="4421188"/>
            <a:ext cx="5170487" cy="4189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7C5C2784-803B-D11D-F3B8-31E1A4966E33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9523A3-F753-5435-FB2B-48BD1E33896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3DBDD6-31DC-DAB9-7BF2-5CF2F25377D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EE7F8-EA1A-9276-4A11-94EEF0C4268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E11EE8-252C-20A3-42F4-F7F146AE6331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DEDED4-1983-0D3E-53A8-E2216D1B773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179423-D989-584B-99C9-5CD4C67C722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DD1039-B92F-4EF1-67C6-96BD515A90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F1AB3-F261-F080-033D-8FD7FBE78D1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F1C993A-C62F-8305-C7CC-EC3E5D88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969441-F76A-D167-29F7-D59D0300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E1064E2-E825-153B-DA20-226AB0C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2961E-9041-43FD-A85F-E3C073FF5A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892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FA07376A-46D8-9BEE-30FE-DD1346BE4F1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622B68-167C-A1E8-52A6-EAD162C50E1A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875257-F897-2199-D5F2-3C7940E1151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CAFD50-745A-19FB-C512-48FFA48F923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4B991F-05C2-C7A7-FCF0-A0CA486E5706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C3F377-9D24-16BE-C8C7-E149499AB6D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964E0E-D689-EBBF-69C7-7B2ABF443363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B9445F-FB11-8E72-9BEA-A29092A4E721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FBAE40-7AC4-0426-E532-E3E69B8ACF92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B22040D-B4A2-FA27-CAE5-AE6D7A51A334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23B207A-51A9-7248-CED3-47DE061B4C3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EB7332E-E2C4-E2DD-DDB4-89F53C8240E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1FCD22AA-D3FE-BE3E-097D-D2721363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D11CE043-D6D2-5EDA-3542-5C62CE86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16C8A98-A55B-40D1-2DC0-DCF4AFCF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D5AC5-C978-4DBA-8A91-A2525C2D89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02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CDE826EB-FE47-83D5-0F7C-BCD1EDC5E753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91CD5A-D599-04E3-8717-AE887DA20B95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C8D19E-67EE-3029-FF2A-511369BB241A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4A7E71-0630-4602-4AB8-8378BE66B5F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EDF79B-59BE-F3C5-E52E-50CB34A50774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BCB3AA-53A5-2AF0-03C7-DF40DE7028EF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932B09-31AE-FAC2-F4E9-A980D65563B6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1BF39FF-7CD8-3013-EB1B-1966D2BD7C79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B7BF55-32EF-B800-3AC1-94A4239F9BFF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9B8147-0115-6B4F-DF47-02A35E0CFD19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4E1E36A-FA68-3F6D-ADDF-5F62FBBA09E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F4C05-068D-A7B6-5F68-2F66D452759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C38BBD4-1030-4070-62DB-97510E89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23E0753-B712-5F58-A956-8A56D9B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D188D3D-C2AD-6C2F-EF9B-7D16F633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AEA31-2F97-4EC5-929B-4F694F4BE51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347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0363EFEB-6E00-FAB9-B38D-11C10FB12574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A58A92-DD30-D4A9-33E3-9279408B022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E624B8-AF4B-C6CE-DC0C-D01AA9C7CC2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94EA2D-D117-4C7A-7534-99B8B245A784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B421BD-1D5A-31BF-D975-FF50657D2711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719B09-C214-034A-948C-C6EAE9752B7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C4923C-C6A7-BA31-F7CC-B4E1EF97FBC5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4D81A01-86E2-C3C5-E6B4-35959AA2A118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2377298-79FF-F92E-4EE5-766EA027D085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0CC03DA-3799-8730-3954-717AF19A221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4801C3BD-C818-06E5-FBEB-675612FAA4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64B4BA68-9C62-8910-0686-D0F272C511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F3882-E5A1-DDE0-BCCD-1A01B918DDC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3BA4B72-3F11-A2EA-E6D9-7552D5880E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580E88A0-DC9F-1C2D-D35F-31EE3DBF2F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E48BD61-AB3D-DA76-67B6-503D633CE0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59A4062-66ED-4FFC-AA5B-532BCA922E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265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26571FCF-5493-A0D9-56F2-04B215B4B129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E1F23-0C83-E572-060A-159BE84DE782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9B07DB-5660-7316-6E3B-C4F1986EF5A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3CE981-3921-88EF-624B-3C50501737C1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4DE6C0-969F-8AC7-4603-E242E5F3C16C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74CE34-8761-707E-AB0D-61C5434E7919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120ED3-3318-DBFD-3C4C-2A67ACC04C68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82612E9-B519-AAA3-2C72-8ECC6841B145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C0AA9C9-39FE-287D-5D9A-9039209129B5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850 h 9621"/>
                <a:gd name="T4" fmla="*/ 0 w 10000"/>
                <a:gd name="T5" fmla="*/ 2122558 h 9621"/>
                <a:gd name="T6" fmla="*/ 0 w 10000"/>
                <a:gd name="T7" fmla="*/ 2130308 h 9621"/>
                <a:gd name="T8" fmla="*/ 8181975 w 10000"/>
                <a:gd name="T9" fmla="*/ 2122337 h 9621"/>
                <a:gd name="T10" fmla="*/ 8181975 w 10000"/>
                <a:gd name="T11" fmla="*/ 2122558 h 9621"/>
                <a:gd name="T12" fmla="*/ 8173793 w 10000"/>
                <a:gd name="T13" fmla="*/ 533850 h 9621"/>
                <a:gd name="T14" fmla="*/ 8173793 w 10000"/>
                <a:gd name="T15" fmla="*/ 0 h 9621"/>
                <a:gd name="T16" fmla="*/ 8173793 w 10000"/>
                <a:gd name="T17" fmla="*/ 0 h 9621"/>
                <a:gd name="T18" fmla="*/ 7800695 w 10000"/>
                <a:gd name="T19" fmla="*/ 56020 h 9621"/>
                <a:gd name="T20" fmla="*/ 7432506 w 10000"/>
                <a:gd name="T21" fmla="*/ 105619 h 9621"/>
                <a:gd name="T22" fmla="*/ 7059408 w 10000"/>
                <a:gd name="T23" fmla="*/ 148132 h 9621"/>
                <a:gd name="T24" fmla="*/ 6690401 w 10000"/>
                <a:gd name="T25" fmla="*/ 187545 h 9621"/>
                <a:gd name="T26" fmla="*/ 6321394 w 10000"/>
                <a:gd name="T27" fmla="*/ 217880 h 9621"/>
                <a:gd name="T28" fmla="*/ 5955660 w 10000"/>
                <a:gd name="T29" fmla="*/ 240686 h 9621"/>
                <a:gd name="T30" fmla="*/ 5589925 w 10000"/>
                <a:gd name="T31" fmla="*/ 260393 h 9621"/>
                <a:gd name="T32" fmla="*/ 5230737 w 10000"/>
                <a:gd name="T33" fmla="*/ 273678 h 9621"/>
                <a:gd name="T34" fmla="*/ 4878093 w 10000"/>
                <a:gd name="T35" fmla="*/ 283200 h 9621"/>
                <a:gd name="T36" fmla="*/ 4527905 w 10000"/>
                <a:gd name="T37" fmla="*/ 286521 h 9621"/>
                <a:gd name="T38" fmla="*/ 4189171 w 10000"/>
                <a:gd name="T39" fmla="*/ 286521 h 9621"/>
                <a:gd name="T40" fmla="*/ 3852892 w 10000"/>
                <a:gd name="T41" fmla="*/ 286521 h 9621"/>
                <a:gd name="T42" fmla="*/ 3527249 w 10000"/>
                <a:gd name="T43" fmla="*/ 280321 h 9621"/>
                <a:gd name="T44" fmla="*/ 3209789 w 10000"/>
                <a:gd name="T45" fmla="*/ 270357 h 9621"/>
                <a:gd name="T46" fmla="*/ 2902965 w 10000"/>
                <a:gd name="T47" fmla="*/ 257072 h 9621"/>
                <a:gd name="T48" fmla="*/ 2607595 w 10000"/>
                <a:gd name="T49" fmla="*/ 243786 h 9621"/>
                <a:gd name="T50" fmla="*/ 2323681 w 10000"/>
                <a:gd name="T51" fmla="*/ 227180 h 9621"/>
                <a:gd name="T52" fmla="*/ 2049585 w 10000"/>
                <a:gd name="T53" fmla="*/ 211237 h 9621"/>
                <a:gd name="T54" fmla="*/ 1793489 w 10000"/>
                <a:gd name="T55" fmla="*/ 191531 h 9621"/>
                <a:gd name="T56" fmla="*/ 1545575 w 10000"/>
                <a:gd name="T57" fmla="*/ 171603 h 9621"/>
                <a:gd name="T58" fmla="*/ 1101294 w 10000"/>
                <a:gd name="T59" fmla="*/ 128204 h 9621"/>
                <a:gd name="T60" fmla="*/ 721650 w 10000"/>
                <a:gd name="T61" fmla="*/ 88569 h 9621"/>
                <a:gd name="T62" fmla="*/ 418099 w 10000"/>
                <a:gd name="T63" fmla="*/ 56020 h 9621"/>
                <a:gd name="T64" fmla="*/ 191458 w 10000"/>
                <a:gd name="T65" fmla="*/ 26128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E9E7B0B-1B98-B97E-E707-8617330B2F8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BC2F0-9AED-A4E6-8770-4D580EDDD255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D66F9E2-495D-9423-C5FF-CCBA437C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0CBFDFD-8213-9017-67CB-0DFA5949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2871D60-D57B-962B-8481-0FDBD0F8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D2E2-D3F1-446C-8D89-818B58B136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389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E00FC0-BE7E-E4C2-5D96-13BB3D44C143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253C1-F5E3-DD66-48C8-1FC24C1BDED9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075DD3D-BF0A-7CF4-5A0D-088D63871A2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40A7837-9991-D6A9-471C-1743F6F6836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BCFFB769-F1E3-3842-536A-53D71E2548D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D81730D-EA03-4747-BED3-B96914E8EED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85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DCF48-3922-7253-D862-30BB2AC5A9E7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DAAB3-EE48-B704-2C2A-FD614E626154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24554711-332B-BFBA-ED09-48113D3329F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1FC068E9-0496-4547-4E14-6CF78E5E278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06C3AC75-3E4F-1251-236A-E846A856AF6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089D95CC-6E95-47FC-9295-2A99C81D4D1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896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9F56-36A1-9229-2D91-0B7D5404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D3B0-2C92-EB5B-3027-215C6F0C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F7B1-818D-DFE0-23FE-48876BF5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9BD05-6A44-4B26-8361-5A1B0122E5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219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56AF1683-19C8-34DA-19DF-5682394F2090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E2D70F-1E96-5552-B0B7-6C5D8E8491F2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3CCFB8-2A03-B498-AA2B-BE41613DA19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44916A-83BB-9E94-B6B7-DB6F24D37AD3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A8057E-7FCC-6E15-0093-ECFED1B852C2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FA51B4-9050-83F0-DB0F-B5221FC668C0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ADA244-E54C-3A69-AAC8-7F82DB6D0854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9195DC8-3E8C-54E1-01DC-7C0CAE46559A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20213 w 10000"/>
                <a:gd name="T1" fmla="*/ 152703 h 5291"/>
                <a:gd name="T2" fmla="*/ 2367957 w 10000"/>
                <a:gd name="T3" fmla="*/ 319096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303 h 5291"/>
                <a:gd name="T10" fmla="*/ 2219573 w 10000"/>
                <a:gd name="T11" fmla="*/ 24124 h 5291"/>
                <a:gd name="T12" fmla="*/ 2140387 w 10000"/>
                <a:gd name="T13" fmla="*/ 35582 h 5291"/>
                <a:gd name="T14" fmla="*/ 2060964 w 10000"/>
                <a:gd name="T15" fmla="*/ 45413 h 5291"/>
                <a:gd name="T16" fmla="*/ 1981541 w 10000"/>
                <a:gd name="T17" fmla="*/ 55304 h 5291"/>
                <a:gd name="T18" fmla="*/ 1902117 w 10000"/>
                <a:gd name="T19" fmla="*/ 64591 h 5291"/>
                <a:gd name="T20" fmla="*/ 1823645 w 10000"/>
                <a:gd name="T21" fmla="*/ 72492 h 5291"/>
                <a:gd name="T22" fmla="*/ 1743746 w 10000"/>
                <a:gd name="T23" fmla="*/ 79910 h 5291"/>
                <a:gd name="T24" fmla="*/ 1664561 w 10000"/>
                <a:gd name="T25" fmla="*/ 86845 h 5291"/>
                <a:gd name="T26" fmla="*/ 1586802 w 10000"/>
                <a:gd name="T27" fmla="*/ 92756 h 5291"/>
                <a:gd name="T28" fmla="*/ 1507616 w 10000"/>
                <a:gd name="T29" fmla="*/ 98666 h 5291"/>
                <a:gd name="T30" fmla="*/ 1429858 w 10000"/>
                <a:gd name="T31" fmla="*/ 103672 h 5291"/>
                <a:gd name="T32" fmla="*/ 1352099 w 10000"/>
                <a:gd name="T33" fmla="*/ 107592 h 5291"/>
                <a:gd name="T34" fmla="*/ 1274340 w 10000"/>
                <a:gd name="T35" fmla="*/ 111572 h 5291"/>
                <a:gd name="T36" fmla="*/ 1197533 w 10000"/>
                <a:gd name="T37" fmla="*/ 114949 h 5291"/>
                <a:gd name="T38" fmla="*/ 1121676 w 10000"/>
                <a:gd name="T39" fmla="*/ 117482 h 5291"/>
                <a:gd name="T40" fmla="*/ 1045344 w 10000"/>
                <a:gd name="T41" fmla="*/ 119412 h 5291"/>
                <a:gd name="T42" fmla="*/ 969963 w 10000"/>
                <a:gd name="T43" fmla="*/ 121402 h 5291"/>
                <a:gd name="T44" fmla="*/ 895534 w 10000"/>
                <a:gd name="T45" fmla="*/ 122367 h 5291"/>
                <a:gd name="T46" fmla="*/ 821342 w 10000"/>
                <a:gd name="T47" fmla="*/ 123393 h 5291"/>
                <a:gd name="T48" fmla="*/ 747863 w 10000"/>
                <a:gd name="T49" fmla="*/ 123815 h 5291"/>
                <a:gd name="T50" fmla="*/ 675098 w 10000"/>
                <a:gd name="T51" fmla="*/ 123393 h 5291"/>
                <a:gd name="T52" fmla="*/ 603284 w 10000"/>
                <a:gd name="T53" fmla="*/ 123393 h 5291"/>
                <a:gd name="T54" fmla="*/ 532184 w 10000"/>
                <a:gd name="T55" fmla="*/ 122367 h 5291"/>
                <a:gd name="T56" fmla="*/ 462035 w 10000"/>
                <a:gd name="T57" fmla="*/ 120860 h 5291"/>
                <a:gd name="T58" fmla="*/ 393074 w 10000"/>
                <a:gd name="T59" fmla="*/ 119412 h 5291"/>
                <a:gd name="T60" fmla="*/ 325303 w 10000"/>
                <a:gd name="T61" fmla="*/ 117904 h 5291"/>
                <a:gd name="T62" fmla="*/ 258007 w 10000"/>
                <a:gd name="T63" fmla="*/ 115492 h 5291"/>
                <a:gd name="T64" fmla="*/ 191662 w 10000"/>
                <a:gd name="T65" fmla="*/ 112959 h 5291"/>
                <a:gd name="T66" fmla="*/ 126744 w 10000"/>
                <a:gd name="T67" fmla="*/ 110547 h 5291"/>
                <a:gd name="T68" fmla="*/ 0 w 10000"/>
                <a:gd name="T69" fmla="*/ 104094 h 5291"/>
                <a:gd name="T70" fmla="*/ 20213 w 10000"/>
                <a:gd name="T71" fmla="*/ 152703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43597-FF48-F631-EE68-B81931C63659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49CC61E-9C7A-C20D-3EBE-EB72031B170E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91743 h 2752"/>
              <a:gd name="T4" fmla="*/ 0 w 4960"/>
              <a:gd name="T5" fmla="*/ 2408496 h 2752"/>
              <a:gd name="T6" fmla="*/ 0 w 4960"/>
              <a:gd name="T7" fmla="*/ 3327400 h 2752"/>
              <a:gd name="T8" fmla="*/ 5997575 w 4960"/>
              <a:gd name="T9" fmla="*/ 3327400 h 2752"/>
              <a:gd name="T10" fmla="*/ 5997575 w 4960"/>
              <a:gd name="T11" fmla="*/ 2408496 h 2752"/>
              <a:gd name="T12" fmla="*/ 5997575 w 4960"/>
              <a:gd name="T13" fmla="*/ 391743 h 2752"/>
              <a:gd name="T14" fmla="*/ 5997575 w 4960"/>
              <a:gd name="T15" fmla="*/ 0 h 2752"/>
              <a:gd name="T16" fmla="*/ 5997575 w 4960"/>
              <a:gd name="T17" fmla="*/ 0 h 2752"/>
              <a:gd name="T18" fmla="*/ 5724298 w 4960"/>
              <a:gd name="T19" fmla="*/ 41109 h 2752"/>
              <a:gd name="T20" fmla="*/ 5453440 w 4960"/>
              <a:gd name="T21" fmla="*/ 77381 h 2752"/>
              <a:gd name="T22" fmla="*/ 5180164 w 4960"/>
              <a:gd name="T23" fmla="*/ 108818 h 2752"/>
              <a:gd name="T24" fmla="*/ 4909305 w 4960"/>
              <a:gd name="T25" fmla="*/ 137836 h 2752"/>
              <a:gd name="T26" fmla="*/ 4638447 w 4960"/>
              <a:gd name="T27" fmla="*/ 159599 h 2752"/>
              <a:gd name="T28" fmla="*/ 4370007 w 4960"/>
              <a:gd name="T29" fmla="*/ 176526 h 2752"/>
              <a:gd name="T30" fmla="*/ 4101567 w 4960"/>
              <a:gd name="T31" fmla="*/ 191035 h 2752"/>
              <a:gd name="T32" fmla="*/ 3837964 w 4960"/>
              <a:gd name="T33" fmla="*/ 200708 h 2752"/>
              <a:gd name="T34" fmla="*/ 3579198 w 4960"/>
              <a:gd name="T35" fmla="*/ 207963 h 2752"/>
              <a:gd name="T36" fmla="*/ 3322850 w 4960"/>
              <a:gd name="T37" fmla="*/ 210381 h 2752"/>
              <a:gd name="T38" fmla="*/ 3073757 w 4960"/>
              <a:gd name="T39" fmla="*/ 210381 h 2752"/>
              <a:gd name="T40" fmla="*/ 2827083 w 4960"/>
              <a:gd name="T41" fmla="*/ 210381 h 2752"/>
              <a:gd name="T42" fmla="*/ 2587663 w 4960"/>
              <a:gd name="T43" fmla="*/ 205544 h 2752"/>
              <a:gd name="T44" fmla="*/ 2355499 w 4960"/>
              <a:gd name="T45" fmla="*/ 198290 h 2752"/>
              <a:gd name="T46" fmla="*/ 2130590 w 4960"/>
              <a:gd name="T47" fmla="*/ 188617 h 2752"/>
              <a:gd name="T48" fmla="*/ 1912936 w 4960"/>
              <a:gd name="T49" fmla="*/ 178944 h 2752"/>
              <a:gd name="T50" fmla="*/ 1704956 w 4960"/>
              <a:gd name="T51" fmla="*/ 166854 h 2752"/>
              <a:gd name="T52" fmla="*/ 1504231 w 4960"/>
              <a:gd name="T53" fmla="*/ 154763 h 2752"/>
              <a:gd name="T54" fmla="*/ 1315597 w 4960"/>
              <a:gd name="T55" fmla="*/ 140254 h 2752"/>
              <a:gd name="T56" fmla="*/ 1134219 w 4960"/>
              <a:gd name="T57" fmla="*/ 125745 h 2752"/>
              <a:gd name="T58" fmla="*/ 807738 w 4960"/>
              <a:gd name="T59" fmla="*/ 94309 h 2752"/>
              <a:gd name="T60" fmla="*/ 529625 w 4960"/>
              <a:gd name="T61" fmla="*/ 65291 h 2752"/>
              <a:gd name="T62" fmla="*/ 307134 w 4960"/>
              <a:gd name="T63" fmla="*/ 41109 h 2752"/>
              <a:gd name="T64" fmla="*/ 140266 w 4960"/>
              <a:gd name="T65" fmla="*/ 19345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755E443-278A-9F8C-4C63-BA1A4E8B194B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6858000 h 4320"/>
              <a:gd name="T4" fmla="*/ 9144000 w 5760"/>
              <a:gd name="T5" fmla="*/ 6858000 h 4320"/>
              <a:gd name="T6" fmla="*/ 9144000 w 5760"/>
              <a:gd name="T7" fmla="*/ 0 h 4320"/>
              <a:gd name="T8" fmla="*/ 0 w 5760"/>
              <a:gd name="T9" fmla="*/ 0 h 4320"/>
              <a:gd name="T10" fmla="*/ 8642350 w 5760"/>
              <a:gd name="T11" fmla="*/ 6356350 h 4320"/>
              <a:gd name="T12" fmla="*/ 514350 w 5760"/>
              <a:gd name="T13" fmla="*/ 6356350 h 4320"/>
              <a:gd name="T14" fmla="*/ 514350 w 5760"/>
              <a:gd name="T15" fmla="*/ 514350 h 4320"/>
              <a:gd name="T16" fmla="*/ 8642350 w 5760"/>
              <a:gd name="T17" fmla="*/ 514350 h 4320"/>
              <a:gd name="T18" fmla="*/ 8642350 w 5760"/>
              <a:gd name="T19" fmla="*/ 6356350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C0300-A610-ACB7-84AD-A097ABA9800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D0F281A-F65F-733D-C827-3E8AC7D8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08BB242-FEC0-A5E6-1C81-4527B00C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5E99C04-CEB8-65D2-74A5-513E22AE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83BFE-495F-4134-8ED7-3438B6B1697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804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F25B-6DA4-ABD8-3868-2199EB8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13F6-2AB1-EA69-CB4D-AD88BAEE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B529-0DFD-E2C4-CE07-86E1BE8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E5F89-F83A-40B5-9251-8230C62A626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83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CF33C482-7747-229C-26E0-DD16A2CA1DC2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BEA18B-65CD-5BCF-012D-A267BD189FA1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009699-4DF2-B068-6B70-F69A074EC73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A70DE0-1F58-50C0-A696-7091185DE147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A6288C-B50D-EEF6-CB9F-26CCB0ACA39A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CEBD53-367F-60A0-F69C-F96DB7102999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20825D-9936-E07D-F6DB-008D789680D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1289E7-D56C-7E29-B675-48E23EA09CD3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AE0C058-0470-59D2-990B-36B3473EF316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556 h 2752"/>
                <a:gd name="T4" fmla="*/ 0 w 4960"/>
                <a:gd name="T5" fmla="*/ 2407346 h 2752"/>
                <a:gd name="T6" fmla="*/ 0 w 4960"/>
                <a:gd name="T7" fmla="*/ 3325812 h 2752"/>
                <a:gd name="T8" fmla="*/ 5995659 w 4960"/>
                <a:gd name="T9" fmla="*/ 3325812 h 2752"/>
                <a:gd name="T10" fmla="*/ 5995659 w 4960"/>
                <a:gd name="T11" fmla="*/ 2407346 h 2752"/>
                <a:gd name="T12" fmla="*/ 5995659 w 4960"/>
                <a:gd name="T13" fmla="*/ 391556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089 h 2752"/>
                <a:gd name="T20" fmla="*/ 5451698 w 4960"/>
                <a:gd name="T21" fmla="*/ 77344 h 2752"/>
                <a:gd name="T22" fmla="*/ 5178509 w 4960"/>
                <a:gd name="T23" fmla="*/ 108766 h 2752"/>
                <a:gd name="T24" fmla="*/ 4907737 w 4960"/>
                <a:gd name="T25" fmla="*/ 137770 h 2752"/>
                <a:gd name="T26" fmla="*/ 4636965 w 4960"/>
                <a:gd name="T27" fmla="*/ 159523 h 2752"/>
                <a:gd name="T28" fmla="*/ 4368611 w 4960"/>
                <a:gd name="T29" fmla="*/ 176442 h 2752"/>
                <a:gd name="T30" fmla="*/ 4100257 w 4960"/>
                <a:gd name="T31" fmla="*/ 190944 h 2752"/>
                <a:gd name="T32" fmla="*/ 3836738 w 4960"/>
                <a:gd name="T33" fmla="*/ 200612 h 2752"/>
                <a:gd name="T34" fmla="*/ 3578055 w 4960"/>
                <a:gd name="T35" fmla="*/ 207863 h 2752"/>
                <a:gd name="T36" fmla="*/ 3321788 w 4960"/>
                <a:gd name="T37" fmla="*/ 210280 h 2752"/>
                <a:gd name="T38" fmla="*/ 3072775 w 4960"/>
                <a:gd name="T39" fmla="*/ 210280 h 2752"/>
                <a:gd name="T40" fmla="*/ 2826180 w 4960"/>
                <a:gd name="T41" fmla="*/ 210280 h 2752"/>
                <a:gd name="T42" fmla="*/ 2586837 w 4960"/>
                <a:gd name="T43" fmla="*/ 205446 h 2752"/>
                <a:gd name="T44" fmla="*/ 2354747 w 4960"/>
                <a:gd name="T45" fmla="*/ 198195 h 2752"/>
                <a:gd name="T46" fmla="*/ 2129910 w 4960"/>
                <a:gd name="T47" fmla="*/ 188527 h 2752"/>
                <a:gd name="T48" fmla="*/ 1912325 w 4960"/>
                <a:gd name="T49" fmla="*/ 178859 h 2752"/>
                <a:gd name="T50" fmla="*/ 1704411 w 4960"/>
                <a:gd name="T51" fmla="*/ 166774 h 2752"/>
                <a:gd name="T52" fmla="*/ 1503750 w 4960"/>
                <a:gd name="T53" fmla="*/ 154689 h 2752"/>
                <a:gd name="T54" fmla="*/ 1315177 w 4960"/>
                <a:gd name="T55" fmla="*/ 140187 h 2752"/>
                <a:gd name="T56" fmla="*/ 1133856 w 4960"/>
                <a:gd name="T57" fmla="*/ 125685 h 2752"/>
                <a:gd name="T58" fmla="*/ 807480 w 4960"/>
                <a:gd name="T59" fmla="*/ 94264 h 2752"/>
                <a:gd name="T60" fmla="*/ 529455 w 4960"/>
                <a:gd name="T61" fmla="*/ 65259 h 2752"/>
                <a:gd name="T62" fmla="*/ 307036 w 4960"/>
                <a:gd name="T63" fmla="*/ 41089 h 2752"/>
                <a:gd name="T64" fmla="*/ 140221 w 4960"/>
                <a:gd name="T65" fmla="*/ 1933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4184C5-41D3-E93F-5C7B-D5E1A4D91BC2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963C26A-9CED-654B-2A0E-3DD98B72B1C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86BF-0364-7C44-7B4A-CDC70F82A544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1403831-45FC-676D-16DF-7993BA9F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D84B184-2EC8-7D1E-95C0-C948F62E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C1F86DE-F53C-2691-D9F1-F2C0BCE4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24839-837F-427C-8120-1800F941446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1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79DF36-0569-DD6F-EDBE-82F82A4A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F4BFEF-97AC-0C68-BE6B-592B492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2E0D4D-975F-7F73-D606-5CF2E1E0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FA5E4-4075-48DA-8225-825A355C70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272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B55565-1E69-2B26-77DA-43FEE0E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CC6826-A1AA-FF34-A4E6-83A36157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7D158C-0FE1-C0B6-EF31-0D9FC54A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0713A-FBB6-4271-956E-76AD13D688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129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DC820C7-5BA2-CA73-16DC-5F3FD582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A9BFE8-99F2-D533-0724-9978C5B1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2DC7F0-221C-61FC-8FFB-CC009666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3BBD7-B016-4030-B1B8-2C429A6446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84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D49AEF-CFAB-139E-B649-7EB3A22EBAB8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0947C23-E92B-19BA-1B40-D3AB0548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1B0B146-C229-6C0A-3CBD-E8F6892B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6445B-DC98-A9CA-5286-37D4B5B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96BE6-A263-4796-AD45-2AE0C8F126F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32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B4B444C2-4038-9300-94D8-C7BAD4AB1D8F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860F2D-5839-7EB5-DEA1-C0B678CCDFC2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080ED9-D9E0-0124-0827-D1A3088DC30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F0DFEB-A312-4ED1-D9EF-DD0B726E231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48C337-70D8-C0D7-742F-0F996A5D4A6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751ED9-F62C-2660-7DD0-E95A4556A35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AB5782-CE61-5E78-3380-4F066C5BE06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D8EB76-C29D-F28A-E85B-935F60FA5881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043A810-F452-33D5-DBC2-84BF3C1A79E0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743 h 2752"/>
                <a:gd name="T4" fmla="*/ 0 w 4960"/>
                <a:gd name="T5" fmla="*/ 2408496 h 2752"/>
                <a:gd name="T6" fmla="*/ 0 w 4960"/>
                <a:gd name="T7" fmla="*/ 3327400 h 2752"/>
                <a:gd name="T8" fmla="*/ 5995659 w 4960"/>
                <a:gd name="T9" fmla="*/ 3327400 h 2752"/>
                <a:gd name="T10" fmla="*/ 5995659 w 4960"/>
                <a:gd name="T11" fmla="*/ 2408496 h 2752"/>
                <a:gd name="T12" fmla="*/ 5995659 w 4960"/>
                <a:gd name="T13" fmla="*/ 391743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109 h 2752"/>
                <a:gd name="T20" fmla="*/ 5451698 w 4960"/>
                <a:gd name="T21" fmla="*/ 77381 h 2752"/>
                <a:gd name="T22" fmla="*/ 5178509 w 4960"/>
                <a:gd name="T23" fmla="*/ 108818 h 2752"/>
                <a:gd name="T24" fmla="*/ 4907737 w 4960"/>
                <a:gd name="T25" fmla="*/ 137836 h 2752"/>
                <a:gd name="T26" fmla="*/ 4636965 w 4960"/>
                <a:gd name="T27" fmla="*/ 159599 h 2752"/>
                <a:gd name="T28" fmla="*/ 4368611 w 4960"/>
                <a:gd name="T29" fmla="*/ 176526 h 2752"/>
                <a:gd name="T30" fmla="*/ 4100257 w 4960"/>
                <a:gd name="T31" fmla="*/ 191035 h 2752"/>
                <a:gd name="T32" fmla="*/ 3836738 w 4960"/>
                <a:gd name="T33" fmla="*/ 200708 h 2752"/>
                <a:gd name="T34" fmla="*/ 3578055 w 4960"/>
                <a:gd name="T35" fmla="*/ 207963 h 2752"/>
                <a:gd name="T36" fmla="*/ 3321788 w 4960"/>
                <a:gd name="T37" fmla="*/ 210381 h 2752"/>
                <a:gd name="T38" fmla="*/ 3072775 w 4960"/>
                <a:gd name="T39" fmla="*/ 210381 h 2752"/>
                <a:gd name="T40" fmla="*/ 2826180 w 4960"/>
                <a:gd name="T41" fmla="*/ 210381 h 2752"/>
                <a:gd name="T42" fmla="*/ 2586837 w 4960"/>
                <a:gd name="T43" fmla="*/ 205544 h 2752"/>
                <a:gd name="T44" fmla="*/ 2354747 w 4960"/>
                <a:gd name="T45" fmla="*/ 198290 h 2752"/>
                <a:gd name="T46" fmla="*/ 2129910 w 4960"/>
                <a:gd name="T47" fmla="*/ 188617 h 2752"/>
                <a:gd name="T48" fmla="*/ 1912325 w 4960"/>
                <a:gd name="T49" fmla="*/ 178944 h 2752"/>
                <a:gd name="T50" fmla="*/ 1704411 w 4960"/>
                <a:gd name="T51" fmla="*/ 166854 h 2752"/>
                <a:gd name="T52" fmla="*/ 1503750 w 4960"/>
                <a:gd name="T53" fmla="*/ 154763 h 2752"/>
                <a:gd name="T54" fmla="*/ 1315177 w 4960"/>
                <a:gd name="T55" fmla="*/ 140254 h 2752"/>
                <a:gd name="T56" fmla="*/ 1133856 w 4960"/>
                <a:gd name="T57" fmla="*/ 125745 h 2752"/>
                <a:gd name="T58" fmla="*/ 807480 w 4960"/>
                <a:gd name="T59" fmla="*/ 94309 h 2752"/>
                <a:gd name="T60" fmla="*/ 529455 w 4960"/>
                <a:gd name="T61" fmla="*/ 65291 h 2752"/>
                <a:gd name="T62" fmla="*/ 307036 w 4960"/>
                <a:gd name="T63" fmla="*/ 41109 h 2752"/>
                <a:gd name="T64" fmla="*/ 140221 w 4960"/>
                <a:gd name="T65" fmla="*/ 1934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CDEB0EE-FF35-1896-FEC6-F8D5A3F88152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43CF78D-4F2D-E841-C89D-F0469594BE5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48F99-F5C7-DFC3-2798-DB539DC69D3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19E573BD-E3CB-91FA-7FAE-8304F67D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AF89117C-DF80-2AA6-9462-3EAFC4A7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64CD6E1-0506-1B3F-7DE7-55E3E860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203D8-2345-4E88-A65B-481979B6C07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966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1EC90B83-B19A-812D-5B7E-C54D8F517DC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8D0F4-4FD2-2495-238B-605914BEEE0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8D6688-7E28-90CB-C6C0-3182C1528474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A4C6C8-113A-9D0A-1FCC-AABE27796146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BB709D-6015-EA54-0E72-956961DE31A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A77DF6-82AC-8FDD-7211-C81DB534D6CD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2FD12D-9F58-1140-53FF-627CC11E786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858130-E60B-81B9-D396-90FBAFD2AB24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CA0E12F-1091-5299-A7FD-619AB467F0E4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556 h 2752"/>
                <a:gd name="T4" fmla="*/ 0 w 4960"/>
                <a:gd name="T5" fmla="*/ 2407347 h 2752"/>
                <a:gd name="T6" fmla="*/ 0 w 4960"/>
                <a:gd name="T7" fmla="*/ 3325813 h 2752"/>
                <a:gd name="T8" fmla="*/ 5995659 w 4960"/>
                <a:gd name="T9" fmla="*/ 3325813 h 2752"/>
                <a:gd name="T10" fmla="*/ 5995659 w 4960"/>
                <a:gd name="T11" fmla="*/ 2407347 h 2752"/>
                <a:gd name="T12" fmla="*/ 5995659 w 4960"/>
                <a:gd name="T13" fmla="*/ 391556 h 2752"/>
                <a:gd name="T14" fmla="*/ 5995659 w 4960"/>
                <a:gd name="T15" fmla="*/ 0 h 2752"/>
                <a:gd name="T16" fmla="*/ 5995659 w 4960"/>
                <a:gd name="T17" fmla="*/ 0 h 2752"/>
                <a:gd name="T18" fmla="*/ 5722470 w 4960"/>
                <a:gd name="T19" fmla="*/ 41089 h 2752"/>
                <a:gd name="T20" fmla="*/ 5451698 w 4960"/>
                <a:gd name="T21" fmla="*/ 77344 h 2752"/>
                <a:gd name="T22" fmla="*/ 5178509 w 4960"/>
                <a:gd name="T23" fmla="*/ 108766 h 2752"/>
                <a:gd name="T24" fmla="*/ 4907737 w 4960"/>
                <a:gd name="T25" fmla="*/ 137770 h 2752"/>
                <a:gd name="T26" fmla="*/ 4636965 w 4960"/>
                <a:gd name="T27" fmla="*/ 159523 h 2752"/>
                <a:gd name="T28" fmla="*/ 4368611 w 4960"/>
                <a:gd name="T29" fmla="*/ 176442 h 2752"/>
                <a:gd name="T30" fmla="*/ 4100257 w 4960"/>
                <a:gd name="T31" fmla="*/ 190944 h 2752"/>
                <a:gd name="T32" fmla="*/ 3836738 w 4960"/>
                <a:gd name="T33" fmla="*/ 200612 h 2752"/>
                <a:gd name="T34" fmla="*/ 3578055 w 4960"/>
                <a:gd name="T35" fmla="*/ 207863 h 2752"/>
                <a:gd name="T36" fmla="*/ 3321788 w 4960"/>
                <a:gd name="T37" fmla="*/ 210280 h 2752"/>
                <a:gd name="T38" fmla="*/ 3072775 w 4960"/>
                <a:gd name="T39" fmla="*/ 210280 h 2752"/>
                <a:gd name="T40" fmla="*/ 2826180 w 4960"/>
                <a:gd name="T41" fmla="*/ 210280 h 2752"/>
                <a:gd name="T42" fmla="*/ 2586837 w 4960"/>
                <a:gd name="T43" fmla="*/ 205446 h 2752"/>
                <a:gd name="T44" fmla="*/ 2354747 w 4960"/>
                <a:gd name="T45" fmla="*/ 198195 h 2752"/>
                <a:gd name="T46" fmla="*/ 2129910 w 4960"/>
                <a:gd name="T47" fmla="*/ 188527 h 2752"/>
                <a:gd name="T48" fmla="*/ 1912325 w 4960"/>
                <a:gd name="T49" fmla="*/ 178859 h 2752"/>
                <a:gd name="T50" fmla="*/ 1704411 w 4960"/>
                <a:gd name="T51" fmla="*/ 166774 h 2752"/>
                <a:gd name="T52" fmla="*/ 1503750 w 4960"/>
                <a:gd name="T53" fmla="*/ 154689 h 2752"/>
                <a:gd name="T54" fmla="*/ 1315177 w 4960"/>
                <a:gd name="T55" fmla="*/ 140187 h 2752"/>
                <a:gd name="T56" fmla="*/ 1133856 w 4960"/>
                <a:gd name="T57" fmla="*/ 125685 h 2752"/>
                <a:gd name="T58" fmla="*/ 807480 w 4960"/>
                <a:gd name="T59" fmla="*/ 94264 h 2752"/>
                <a:gd name="T60" fmla="*/ 529455 w 4960"/>
                <a:gd name="T61" fmla="*/ 65259 h 2752"/>
                <a:gd name="T62" fmla="*/ 307036 w 4960"/>
                <a:gd name="T63" fmla="*/ 41089 h 2752"/>
                <a:gd name="T64" fmla="*/ 140221 w 4960"/>
                <a:gd name="T65" fmla="*/ 19336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7C63B35-3613-1F6D-F880-4C9241B083F1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20213 w 10000"/>
                <a:gd name="T1" fmla="*/ 151939 h 5291"/>
                <a:gd name="T2" fmla="*/ 2367957 w 10000"/>
                <a:gd name="T3" fmla="*/ 317500 h 5291"/>
                <a:gd name="T4" fmla="*/ 2377944 w 10000"/>
                <a:gd name="T5" fmla="*/ 0 h 5291"/>
                <a:gd name="T6" fmla="*/ 2377944 w 10000"/>
                <a:gd name="T7" fmla="*/ 0 h 5291"/>
                <a:gd name="T8" fmla="*/ 2298758 w 10000"/>
                <a:gd name="T9" fmla="*/ 12242 h 5291"/>
                <a:gd name="T10" fmla="*/ 2219573 w 10000"/>
                <a:gd name="T11" fmla="*/ 24003 h 5291"/>
                <a:gd name="T12" fmla="*/ 2140387 w 10000"/>
                <a:gd name="T13" fmla="*/ 35404 h 5291"/>
                <a:gd name="T14" fmla="*/ 2060964 w 10000"/>
                <a:gd name="T15" fmla="*/ 45186 h 5291"/>
                <a:gd name="T16" fmla="*/ 1981541 w 10000"/>
                <a:gd name="T17" fmla="*/ 55027 h 5291"/>
                <a:gd name="T18" fmla="*/ 1902117 w 10000"/>
                <a:gd name="T19" fmla="*/ 64268 h 5291"/>
                <a:gd name="T20" fmla="*/ 1823645 w 10000"/>
                <a:gd name="T21" fmla="*/ 72129 h 5291"/>
                <a:gd name="T22" fmla="*/ 1743746 w 10000"/>
                <a:gd name="T23" fmla="*/ 79510 h 5291"/>
                <a:gd name="T24" fmla="*/ 1664561 w 10000"/>
                <a:gd name="T25" fmla="*/ 86411 h 5291"/>
                <a:gd name="T26" fmla="*/ 1586802 w 10000"/>
                <a:gd name="T27" fmla="*/ 92292 h 5291"/>
                <a:gd name="T28" fmla="*/ 1507616 w 10000"/>
                <a:gd name="T29" fmla="*/ 98172 h 5291"/>
                <a:gd name="T30" fmla="*/ 1429858 w 10000"/>
                <a:gd name="T31" fmla="*/ 103153 h 5291"/>
                <a:gd name="T32" fmla="*/ 1352099 w 10000"/>
                <a:gd name="T33" fmla="*/ 107053 h 5291"/>
                <a:gd name="T34" fmla="*/ 1274340 w 10000"/>
                <a:gd name="T35" fmla="*/ 111014 h 5291"/>
                <a:gd name="T36" fmla="*/ 1197533 w 10000"/>
                <a:gd name="T37" fmla="*/ 114374 h 5291"/>
                <a:gd name="T38" fmla="*/ 1121676 w 10000"/>
                <a:gd name="T39" fmla="*/ 116895 h 5291"/>
                <a:gd name="T40" fmla="*/ 1045344 w 10000"/>
                <a:gd name="T41" fmla="*/ 118815 h 5291"/>
                <a:gd name="T42" fmla="*/ 969963 w 10000"/>
                <a:gd name="T43" fmla="*/ 120795 h 5291"/>
                <a:gd name="T44" fmla="*/ 895534 w 10000"/>
                <a:gd name="T45" fmla="*/ 121755 h 5291"/>
                <a:gd name="T46" fmla="*/ 821342 w 10000"/>
                <a:gd name="T47" fmla="*/ 122775 h 5291"/>
                <a:gd name="T48" fmla="*/ 747863 w 10000"/>
                <a:gd name="T49" fmla="*/ 123196 h 5291"/>
                <a:gd name="T50" fmla="*/ 675098 w 10000"/>
                <a:gd name="T51" fmla="*/ 122775 h 5291"/>
                <a:gd name="T52" fmla="*/ 603284 w 10000"/>
                <a:gd name="T53" fmla="*/ 122775 h 5291"/>
                <a:gd name="T54" fmla="*/ 532184 w 10000"/>
                <a:gd name="T55" fmla="*/ 121755 h 5291"/>
                <a:gd name="T56" fmla="*/ 462035 w 10000"/>
                <a:gd name="T57" fmla="*/ 120255 h 5291"/>
                <a:gd name="T58" fmla="*/ 393074 w 10000"/>
                <a:gd name="T59" fmla="*/ 118815 h 5291"/>
                <a:gd name="T60" fmla="*/ 325303 w 10000"/>
                <a:gd name="T61" fmla="*/ 117315 h 5291"/>
                <a:gd name="T62" fmla="*/ 258007 w 10000"/>
                <a:gd name="T63" fmla="*/ 114914 h 5291"/>
                <a:gd name="T64" fmla="*/ 191662 w 10000"/>
                <a:gd name="T65" fmla="*/ 112394 h 5291"/>
                <a:gd name="T66" fmla="*/ 126744 w 10000"/>
                <a:gd name="T67" fmla="*/ 109994 h 5291"/>
                <a:gd name="T68" fmla="*/ 0 w 10000"/>
                <a:gd name="T69" fmla="*/ 103573 h 5291"/>
                <a:gd name="T70" fmla="*/ 20213 w 10000"/>
                <a:gd name="T71" fmla="*/ 151939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64EA2-4361-4208-5601-B150EBD892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201D48C-C0D5-7D40-643B-26292E0A0CA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475F285C-E78F-6B95-AED3-CBE0AFBB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62B78F6-2AE0-7279-F5D8-F5926781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F8665E5-DEE7-249B-5B08-396C6D4C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2BB06-6E17-4422-A7D9-B7A959CBDD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39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E4391F29-4D4A-6A6A-7111-879141C2F90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7A5BB0-4185-9A91-05CF-75493E54A3E6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47FC99-1884-85A4-CD00-04FF3EDCEB94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5659E-B3E4-E25B-F6FE-4420DC6DD414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D34606-B4F5-516E-36CB-E67DE00FE2A2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F0ACB7-12C0-8F7C-A81F-C8BF13237F9B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EC8759-B6C0-21D2-D4E3-D6C19C15FBA5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795F666C-203E-9A19-2EA3-4AC4BDFE8045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20214 w 10000"/>
                <a:gd name="T1" fmla="*/ 151931 h 5291"/>
                <a:gd name="T2" fmla="*/ 2368087 w 10000"/>
                <a:gd name="T3" fmla="*/ 317483 h 5291"/>
                <a:gd name="T4" fmla="*/ 2378075 w 10000"/>
                <a:gd name="T5" fmla="*/ 0 h 5291"/>
                <a:gd name="T6" fmla="*/ 2378075 w 10000"/>
                <a:gd name="T7" fmla="*/ 0 h 5291"/>
                <a:gd name="T8" fmla="*/ 2298885 w 10000"/>
                <a:gd name="T9" fmla="*/ 12241 h 5291"/>
                <a:gd name="T10" fmla="*/ 2219695 w 10000"/>
                <a:gd name="T11" fmla="*/ 24002 h 5291"/>
                <a:gd name="T12" fmla="*/ 2140505 w 10000"/>
                <a:gd name="T13" fmla="*/ 35403 h 5291"/>
                <a:gd name="T14" fmla="*/ 2061078 w 10000"/>
                <a:gd name="T15" fmla="*/ 45183 h 5291"/>
                <a:gd name="T16" fmla="*/ 1981650 w 10000"/>
                <a:gd name="T17" fmla="*/ 55024 h 5291"/>
                <a:gd name="T18" fmla="*/ 1902222 w 10000"/>
                <a:gd name="T19" fmla="*/ 64265 h 5291"/>
                <a:gd name="T20" fmla="*/ 1823746 w 10000"/>
                <a:gd name="T21" fmla="*/ 72125 h 5291"/>
                <a:gd name="T22" fmla="*/ 1743842 w 10000"/>
                <a:gd name="T23" fmla="*/ 79506 h 5291"/>
                <a:gd name="T24" fmla="*/ 1664653 w 10000"/>
                <a:gd name="T25" fmla="*/ 86406 h 5291"/>
                <a:gd name="T26" fmla="*/ 1586889 w 10000"/>
                <a:gd name="T27" fmla="*/ 92287 h 5291"/>
                <a:gd name="T28" fmla="*/ 1507700 w 10000"/>
                <a:gd name="T29" fmla="*/ 98167 h 5291"/>
                <a:gd name="T30" fmla="*/ 1429936 w 10000"/>
                <a:gd name="T31" fmla="*/ 103147 h 5291"/>
                <a:gd name="T32" fmla="*/ 1352173 w 10000"/>
                <a:gd name="T33" fmla="*/ 107048 h 5291"/>
                <a:gd name="T34" fmla="*/ 1274410 w 10000"/>
                <a:gd name="T35" fmla="*/ 111008 h 5291"/>
                <a:gd name="T36" fmla="*/ 1197599 w 10000"/>
                <a:gd name="T37" fmla="*/ 114368 h 5291"/>
                <a:gd name="T38" fmla="*/ 1121738 w 10000"/>
                <a:gd name="T39" fmla="*/ 116888 h 5291"/>
                <a:gd name="T40" fmla="*/ 1045402 w 10000"/>
                <a:gd name="T41" fmla="*/ 118809 h 5291"/>
                <a:gd name="T42" fmla="*/ 970017 w 10000"/>
                <a:gd name="T43" fmla="*/ 120789 h 5291"/>
                <a:gd name="T44" fmla="*/ 895583 w 10000"/>
                <a:gd name="T45" fmla="*/ 121749 h 5291"/>
                <a:gd name="T46" fmla="*/ 821387 w 10000"/>
                <a:gd name="T47" fmla="*/ 122769 h 5291"/>
                <a:gd name="T48" fmla="*/ 747905 w 10000"/>
                <a:gd name="T49" fmla="*/ 123189 h 5291"/>
                <a:gd name="T50" fmla="*/ 675135 w 10000"/>
                <a:gd name="T51" fmla="*/ 122769 h 5291"/>
                <a:gd name="T52" fmla="*/ 603318 w 10000"/>
                <a:gd name="T53" fmla="*/ 122769 h 5291"/>
                <a:gd name="T54" fmla="*/ 532213 w 10000"/>
                <a:gd name="T55" fmla="*/ 121749 h 5291"/>
                <a:gd name="T56" fmla="*/ 462060 w 10000"/>
                <a:gd name="T57" fmla="*/ 120249 h 5291"/>
                <a:gd name="T58" fmla="*/ 393096 w 10000"/>
                <a:gd name="T59" fmla="*/ 118809 h 5291"/>
                <a:gd name="T60" fmla="*/ 325321 w 10000"/>
                <a:gd name="T61" fmla="*/ 117308 h 5291"/>
                <a:gd name="T62" fmla="*/ 258021 w 10000"/>
                <a:gd name="T63" fmla="*/ 114908 h 5291"/>
                <a:gd name="T64" fmla="*/ 191673 w 10000"/>
                <a:gd name="T65" fmla="*/ 112388 h 5291"/>
                <a:gd name="T66" fmla="*/ 126751 w 10000"/>
                <a:gd name="T67" fmla="*/ 109988 h 5291"/>
                <a:gd name="T68" fmla="*/ 0 w 10000"/>
                <a:gd name="T69" fmla="*/ 103568 h 5291"/>
                <a:gd name="T70" fmla="*/ 20214 w 10000"/>
                <a:gd name="T71" fmla="*/ 15193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2CED6B54-2E9A-A23A-A396-7FEDB9CAD1C6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533945 h 2752"/>
                <a:gd name="T4" fmla="*/ 0 w 4960"/>
                <a:gd name="T5" fmla="*/ 3282774 h 2752"/>
                <a:gd name="T6" fmla="*/ 0 w 4960"/>
                <a:gd name="T7" fmla="*/ 4535238 h 2752"/>
                <a:gd name="T8" fmla="*/ 8172450 w 4960"/>
                <a:gd name="T9" fmla="*/ 4535238 h 2752"/>
                <a:gd name="T10" fmla="*/ 8172450 w 4960"/>
                <a:gd name="T11" fmla="*/ 3282774 h 2752"/>
                <a:gd name="T12" fmla="*/ 8172450 w 4960"/>
                <a:gd name="T13" fmla="*/ 533945 h 2752"/>
                <a:gd name="T14" fmla="*/ 8172450 w 4960"/>
                <a:gd name="T15" fmla="*/ 0 h 2752"/>
                <a:gd name="T16" fmla="*/ 8172450 w 4960"/>
                <a:gd name="T17" fmla="*/ 0 h 2752"/>
                <a:gd name="T18" fmla="*/ 7800076 w 4960"/>
                <a:gd name="T19" fmla="*/ 56031 h 2752"/>
                <a:gd name="T20" fmla="*/ 7430998 w 4960"/>
                <a:gd name="T21" fmla="*/ 105471 h 2752"/>
                <a:gd name="T22" fmla="*/ 7058624 w 4960"/>
                <a:gd name="T23" fmla="*/ 148318 h 2752"/>
                <a:gd name="T24" fmla="*/ 6689546 w 4960"/>
                <a:gd name="T25" fmla="*/ 187870 h 2752"/>
                <a:gd name="T26" fmla="*/ 6320467 w 4960"/>
                <a:gd name="T27" fmla="*/ 217533 h 2752"/>
                <a:gd name="T28" fmla="*/ 5954684 w 4960"/>
                <a:gd name="T29" fmla="*/ 240605 h 2752"/>
                <a:gd name="T30" fmla="*/ 5588901 w 4960"/>
                <a:gd name="T31" fmla="*/ 260381 h 2752"/>
                <a:gd name="T32" fmla="*/ 5229709 w 4960"/>
                <a:gd name="T33" fmla="*/ 273565 h 2752"/>
                <a:gd name="T34" fmla="*/ 4877107 w 4960"/>
                <a:gd name="T35" fmla="*/ 283452 h 2752"/>
                <a:gd name="T36" fmla="*/ 4527801 w 4960"/>
                <a:gd name="T37" fmla="*/ 286748 h 2752"/>
                <a:gd name="T38" fmla="*/ 4188381 w 4960"/>
                <a:gd name="T39" fmla="*/ 286748 h 2752"/>
                <a:gd name="T40" fmla="*/ 3852256 w 4960"/>
                <a:gd name="T41" fmla="*/ 286748 h 2752"/>
                <a:gd name="T42" fmla="*/ 3526017 w 4960"/>
                <a:gd name="T43" fmla="*/ 280156 h 2752"/>
                <a:gd name="T44" fmla="*/ 3209664 w 4960"/>
                <a:gd name="T45" fmla="*/ 270269 h 2752"/>
                <a:gd name="T46" fmla="*/ 2903197 w 4960"/>
                <a:gd name="T47" fmla="*/ 257085 h 2752"/>
                <a:gd name="T48" fmla="*/ 2606616 w 4960"/>
                <a:gd name="T49" fmla="*/ 243901 h 2752"/>
                <a:gd name="T50" fmla="*/ 2323217 w 4960"/>
                <a:gd name="T51" fmla="*/ 227421 h 2752"/>
                <a:gd name="T52" fmla="*/ 2049703 w 4960"/>
                <a:gd name="T53" fmla="*/ 210941 h 2752"/>
                <a:gd name="T54" fmla="*/ 1792666 w 4960"/>
                <a:gd name="T55" fmla="*/ 191166 h 2752"/>
                <a:gd name="T56" fmla="*/ 1545516 w 4960"/>
                <a:gd name="T57" fmla="*/ 171390 h 2752"/>
                <a:gd name="T58" fmla="*/ 1100644 w 4960"/>
                <a:gd name="T59" fmla="*/ 128542 h 2752"/>
                <a:gd name="T60" fmla="*/ 721680 w 4960"/>
                <a:gd name="T61" fmla="*/ 88991 h 2752"/>
                <a:gd name="T62" fmla="*/ 418509 w 4960"/>
                <a:gd name="T63" fmla="*/ 56031 h 2752"/>
                <a:gd name="T64" fmla="*/ 191130 w 4960"/>
                <a:gd name="T65" fmla="*/ 2636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9A9E30A8-848E-47BA-FE2B-29F2F9FF940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7623 h 4320"/>
                <a:gd name="T4" fmla="*/ 9144000 w 5760"/>
                <a:gd name="T5" fmla="*/ 6857623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001 h 4320"/>
                <a:gd name="T12" fmla="*/ 514350 w 5760"/>
                <a:gd name="T13" fmla="*/ 6356001 h 4320"/>
                <a:gd name="T14" fmla="*/ 514350 w 5760"/>
                <a:gd name="T15" fmla="*/ 514322 h 4320"/>
                <a:gd name="T16" fmla="*/ 8642350 w 5760"/>
                <a:gd name="T17" fmla="*/ 514322 h 4320"/>
                <a:gd name="T18" fmla="*/ 8642350 w 5760"/>
                <a:gd name="T19" fmla="*/ 6356001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C55ED8A-8F01-170A-A74C-2033D3F6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F53150E2-41E2-3293-1093-7EAB8F142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7440-04A1-B7A5-0514-34BC2AD4D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02CF-0D55-7B86-DB8F-3B598955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3F01E-3A43-87E1-5DBD-A41254D09C1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A58734A-85D8-3078-E0EF-9433D10B8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fld id="{52C03C97-4767-4FDB-8FF4-003EFBCA5EB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2" r:id="rId2"/>
    <p:sldLayoutId id="2147483817" r:id="rId3"/>
    <p:sldLayoutId id="2147483813" r:id="rId4"/>
    <p:sldLayoutId id="2147483814" r:id="rId5"/>
    <p:sldLayoutId id="2147483815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2616-D0AB-5FC0-8800-7FB7DA80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</a:t>
            </a:r>
            <a:r>
              <a:rPr lang="en-US" sz="4000" dirty="0"/>
              <a:t>Computer Networks</a:t>
            </a:r>
            <a:br>
              <a:rPr lang="en-US" sz="3000" dirty="0"/>
            </a:br>
            <a:r>
              <a:rPr lang="en-US" sz="3300" dirty="0"/>
              <a:t> Week-5		  Lecture-9-10</a:t>
            </a:r>
            <a:br>
              <a:rPr lang="en-US" sz="3300" dirty="0"/>
            </a:br>
            <a:r>
              <a:rPr lang="en-US" sz="3300" dirty="0"/>
              <a:t>									</a:t>
            </a:r>
            <a:r>
              <a:rPr lang="en-US" sz="3300"/>
              <a:t>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8421F-7E8E-A794-7F95-0AB2B5CA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Attique Ur Rehman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9FF9-FAF9-DCF7-B918-ABE7C167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1C0EBD05-3DF5-58E6-FE25-FFD8D5B8E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32B0B02-0361-48AC-BA9D-D5CA7A8E5953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4D56870F-B667-8C33-26DD-A3D465AB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6FCED4B5-C376-3D8B-6BB7-D91A597EF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Stop-and-Wait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DA75010-CCA7-CF82-144C-A169EA972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1738" y="1682750"/>
            <a:ext cx="7256462" cy="2306638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Send a single frame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Wait for ACK or timeout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If ACK received, continue with next frame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If timeout occurred, send again (and wait)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2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Frame lost in transit; or corrupted and discarded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12862915-00E9-55C3-3037-5AF7EBFB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1BA21B9-40AB-4D92-A475-A00256041BA7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10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1749" name="Line 3">
            <a:extLst>
              <a:ext uri="{FF2B5EF4-FFF2-40B4-BE49-F238E27FC236}">
                <a16:creationId xmlns:a16="http://schemas.microsoft.com/office/drawing/2014/main" id="{E8B751AB-D0E9-CE9E-7C6B-558E5B7E7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4092575"/>
            <a:ext cx="1587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4">
            <a:extLst>
              <a:ext uri="{FF2B5EF4-FFF2-40B4-BE49-F238E27FC236}">
                <a16:creationId xmlns:a16="http://schemas.microsoft.com/office/drawing/2014/main" id="{4A990AC4-EB94-204F-4A97-07F594239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1438" y="4092575"/>
            <a:ext cx="1587" cy="2133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A38AEBCE-55DE-77AE-73AE-B140EB2AF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4244975"/>
            <a:ext cx="1524000" cy="381000"/>
          </a:xfrm>
          <a:prstGeom prst="line">
            <a:avLst/>
          </a:prstGeom>
          <a:noFill/>
          <a:ln w="38160">
            <a:solidFill>
              <a:srgbClr val="FF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8B5AFF2B-F872-E742-BC48-873F48B45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850" y="4625975"/>
            <a:ext cx="1527175" cy="381000"/>
          </a:xfrm>
          <a:prstGeom prst="line">
            <a:avLst/>
          </a:prstGeom>
          <a:noFill/>
          <a:ln w="38160">
            <a:solidFill>
              <a:srgbClr val="00CC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F2FF2E29-9AA5-8F85-318F-FAFEF4425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5006975"/>
            <a:ext cx="1524000" cy="381000"/>
          </a:xfrm>
          <a:prstGeom prst="line">
            <a:avLst/>
          </a:prstGeom>
          <a:noFill/>
          <a:ln w="38160">
            <a:solidFill>
              <a:srgbClr val="FF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386302D1-5EDE-AD3E-8AAB-A997C006CD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850" y="5387975"/>
            <a:ext cx="1527175" cy="457200"/>
          </a:xfrm>
          <a:prstGeom prst="line">
            <a:avLst/>
          </a:prstGeom>
          <a:noFill/>
          <a:ln w="38160">
            <a:solidFill>
              <a:srgbClr val="00CC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Text Box 9">
            <a:extLst>
              <a:ext uri="{FF2B5EF4-FFF2-40B4-BE49-F238E27FC236}">
                <a16:creationId xmlns:a16="http://schemas.microsoft.com/office/drawing/2014/main" id="{15E3548C-51E3-2908-F34E-38B9831E8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4614863"/>
            <a:ext cx="9429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FF9966"/>
              </a:buClr>
            </a:pPr>
            <a:r>
              <a:rPr lang="en-GB" altLang="en-US" sz="2000" b="1">
                <a:solidFill>
                  <a:srgbClr val="FF9966"/>
                </a:solidFill>
                <a:latin typeface="Times New Roman" panose="02020603050405020304" pitchFamily="18" charset="0"/>
                <a:cs typeface="DejaVu Sans" charset="0"/>
              </a:rPr>
              <a:t>Sender</a:t>
            </a:r>
          </a:p>
        </p:txBody>
      </p:sp>
      <p:sp>
        <p:nvSpPr>
          <p:cNvPr id="31756" name="Text Box 10">
            <a:extLst>
              <a:ext uri="{FF2B5EF4-FFF2-40B4-BE49-F238E27FC236}">
                <a16:creationId xmlns:a16="http://schemas.microsoft.com/office/drawing/2014/main" id="{03ED6E4F-6183-BB45-44E7-5A089845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5" y="4597400"/>
            <a:ext cx="11271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FF9966"/>
              </a:buClr>
            </a:pPr>
            <a:r>
              <a:rPr lang="en-GB" altLang="en-US" sz="2000" b="1">
                <a:solidFill>
                  <a:srgbClr val="FF9966"/>
                </a:solidFill>
                <a:latin typeface="Times New Roman" panose="02020603050405020304" pitchFamily="18" charset="0"/>
                <a:cs typeface="DejaVu Sans" charset="0"/>
              </a:rPr>
              <a:t>Receiver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3A68A0F0-8B16-E648-9D5B-DC3D720B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4092575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GB" altLang="en-US" sz="16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Frame 0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822ED0B5-9896-31C5-7DE2-D5117983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4943475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GB" altLang="en-US" sz="1600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Frame1</a:t>
            </a: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D48B6141-6D04-9326-CC19-B15F94DDB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4589463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1600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ACK0</a:t>
            </a:r>
          </a:p>
        </p:txBody>
      </p:sp>
      <p:sp>
        <p:nvSpPr>
          <p:cNvPr id="56334" name="Text Box 14">
            <a:extLst>
              <a:ext uri="{FF2B5EF4-FFF2-40B4-BE49-F238E27FC236}">
                <a16:creationId xmlns:a16="http://schemas.microsoft.com/office/drawing/2014/main" id="{3BF15A34-3A8F-6EB2-B051-191881706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5387975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1600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ACK1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8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CCDF406-5D68-A0C0-7434-EE236D879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br>
              <a:rPr lang="en-GB" altLang="en-US"/>
            </a:br>
            <a:r>
              <a:rPr lang="en-GB" altLang="en-US"/>
              <a:t>   Design of Stop-and-Wait Protocol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953E44BA-51F3-532A-892A-8E2DDBB0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3A74637-A131-41FA-BB85-C582F531D91A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11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33796" name="Picture 6">
            <a:extLst>
              <a:ext uri="{FF2B5EF4-FFF2-40B4-BE49-F238E27FC236}">
                <a16:creationId xmlns:a16="http://schemas.microsoft.com/office/drawing/2014/main" id="{0C6CA53E-E448-51C8-F04F-91F87D20F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4200"/>
            <a:ext cx="6702425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209A5152-5F77-0CB7-B3A4-13626FAA0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51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Acknowledgments and Timeouts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4B7F5597-039A-A6A8-6A8C-C2B9A02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26CFEE7-B23C-4C00-A880-D35043ED1B34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12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FE6AA886-D489-369B-B7F7-6FCFFDFB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312988"/>
            <a:ext cx="49530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632490B7-8F75-E85C-CF28-BAD8B9696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048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  Stop-and-Wait ARQ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6B456B8-B823-8D72-1203-1C90100950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70050"/>
            <a:ext cx="7315200" cy="4425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If receiver receives a </a:t>
            </a:r>
            <a:r>
              <a:rPr lang="en-GB" altLang="en-US" sz="1800" b="1">
                <a:solidFill>
                  <a:srgbClr val="CC0000"/>
                </a:solidFill>
              </a:rPr>
              <a:t>frame correctly</a:t>
            </a:r>
            <a:r>
              <a:rPr lang="en-GB" altLang="en-US" sz="1800"/>
              <a:t>, but sender receives the </a:t>
            </a:r>
            <a:r>
              <a:rPr lang="en-GB" altLang="en-US" sz="1800" b="1">
                <a:solidFill>
                  <a:srgbClr val="CC0000"/>
                </a:solidFill>
              </a:rPr>
              <a:t>ACK after timeout </a:t>
            </a:r>
            <a:r>
              <a:rPr lang="en-GB" altLang="en-US" sz="1800"/>
              <a:t>…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Sender resends the frame; how the receiver knows it’s the </a:t>
            </a:r>
            <a:r>
              <a:rPr lang="en-GB" altLang="en-US" b="1">
                <a:solidFill>
                  <a:srgbClr val="CC0000"/>
                </a:solidFill>
              </a:rPr>
              <a:t>same</a:t>
            </a:r>
            <a:r>
              <a:rPr lang="en-GB" altLang="en-US"/>
              <a:t> frame or the </a:t>
            </a:r>
            <a:r>
              <a:rPr lang="en-GB" altLang="en-US" b="1">
                <a:solidFill>
                  <a:srgbClr val="CC0000"/>
                </a:solidFill>
              </a:rPr>
              <a:t>next</a:t>
            </a:r>
            <a:r>
              <a:rPr lang="en-GB" altLang="en-US"/>
              <a:t> frame ?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Requires </a:t>
            </a:r>
            <a:r>
              <a:rPr lang="en-GB" altLang="en-US" sz="1800" b="1">
                <a:solidFill>
                  <a:srgbClr val="CC0000"/>
                </a:solidFill>
              </a:rPr>
              <a:t>frame identification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Duplicate frame ?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Duplicate ACK ?</a:t>
            </a:r>
          </a:p>
          <a:p>
            <a:pPr lvl="1" eaLnBrk="1" hangingPunct="1">
              <a:lnSpc>
                <a:spcPct val="90000"/>
              </a:lnSpc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CC0000"/>
                </a:solidFill>
              </a:rPr>
              <a:t>1 bit is enough</a:t>
            </a:r>
            <a:r>
              <a:rPr lang="en-GB" altLang="en-US"/>
              <a:t> (if physical network maintains order)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sender tracks frame ID to send</a:t>
            </a:r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receiver tracks next frame ID expected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901CDC50-E9B7-6477-4962-A7908DF1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C827919-DDE9-4624-B8B6-7316C3824FA0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13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37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91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22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22D1C40E-F499-5498-249A-463B07350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5725"/>
            <a:ext cx="7772400" cy="9048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 sz="2800"/>
            </a:br>
            <a:br>
              <a:rPr lang="en-GB" altLang="en-US" sz="2800"/>
            </a:br>
            <a:br>
              <a:rPr lang="en-GB" altLang="en-US" sz="2800"/>
            </a:br>
            <a:br>
              <a:rPr lang="en-GB" altLang="en-US" sz="2800"/>
            </a:br>
            <a:r>
              <a:rPr lang="en-GB" altLang="en-US" sz="2800"/>
              <a:t>Design of the Stop-and-Wait ARQ Protocol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A4DA3503-542D-694B-FBB2-EDE490DF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88C29C8-45BD-4A9E-B265-D9C065A45F53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14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39940" name="Picture 6">
            <a:extLst>
              <a:ext uri="{FF2B5EF4-FFF2-40B4-BE49-F238E27FC236}">
                <a16:creationId xmlns:a16="http://schemas.microsoft.com/office/drawing/2014/main" id="{131ED984-B6F8-8EAB-C7CA-E50095E7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58975"/>
            <a:ext cx="64770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C22AA68-F1B7-995B-9CC4-C89AE364E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1141413"/>
          </a:xfrm>
        </p:spPr>
        <p:txBody>
          <a:bodyPr/>
          <a:lstStyle/>
          <a:p>
            <a:pPr eaLnBrk="1" hangingPunct="1"/>
            <a:br>
              <a:rPr lang="en-GB" altLang="en-US"/>
            </a:br>
            <a:br>
              <a:rPr lang="en-GB" altLang="en-US"/>
            </a:br>
            <a:r>
              <a:rPr lang="en-GB" altLang="en-US"/>
              <a:t>    Example: Stop-and-Wait ARQ</a:t>
            </a:r>
            <a:endParaRPr lang="en-US" altLang="en-US"/>
          </a:p>
        </p:txBody>
      </p:sp>
      <p:pic>
        <p:nvPicPr>
          <p:cNvPr id="41987" name="Picture 8">
            <a:extLst>
              <a:ext uri="{FF2B5EF4-FFF2-40B4-BE49-F238E27FC236}">
                <a16:creationId xmlns:a16="http://schemas.microsoft.com/office/drawing/2014/main" id="{5FCA95A0-4BC2-9428-95E2-5F8DB23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76463"/>
            <a:ext cx="59817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CB53EC25-D7E5-1CCF-2F77-808DCAD91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Stop-and-Wait ARQ State Diagram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EA05A0D6-C4A9-5C0F-F7F2-F2AE8562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A3E6C31-0072-4475-8D4A-45BCC9B45E29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C035F991-5213-9DF3-64B9-CBCD8CDC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4530725"/>
            <a:ext cx="1489075" cy="825500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send:    1</a:t>
            </a:r>
          </a:p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expect: 0</a:t>
            </a: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31925242-F38E-CC4C-3713-9DCAB7CD3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2403475"/>
            <a:ext cx="1489075" cy="825500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send:    0</a:t>
            </a:r>
          </a:p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expect: 0</a:t>
            </a:r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8353B30A-221C-AA76-AD4D-AC1E63B12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403475"/>
            <a:ext cx="1489075" cy="825500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send:    0</a:t>
            </a:r>
          </a:p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expect: 1</a:t>
            </a:r>
          </a:p>
        </p:txBody>
      </p:sp>
      <p:sp>
        <p:nvSpPr>
          <p:cNvPr id="43015" name="Text Box 5">
            <a:extLst>
              <a:ext uri="{FF2B5EF4-FFF2-40B4-BE49-F238E27FC236}">
                <a16:creationId xmlns:a16="http://schemas.microsoft.com/office/drawing/2014/main" id="{1004B414-BB41-1E1E-3E16-4BBF8BCE2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551363"/>
            <a:ext cx="1489075" cy="825500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send:    1</a:t>
            </a:r>
          </a:p>
          <a:p>
            <a:pPr algn="ctr"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expect: 1</a:t>
            </a:r>
          </a:p>
        </p:txBody>
      </p:sp>
      <p:sp>
        <p:nvSpPr>
          <p:cNvPr id="43016" name="Freeform 6">
            <a:extLst>
              <a:ext uri="{FF2B5EF4-FFF2-40B4-BE49-F238E27FC236}">
                <a16:creationId xmlns:a16="http://schemas.microsoft.com/office/drawing/2014/main" id="{D4895BEC-CD5F-1F29-FA07-B7049E5CDAAD}"/>
              </a:ext>
            </a:extLst>
          </p:cNvPr>
          <p:cNvSpPr>
            <a:spLocks/>
          </p:cNvSpPr>
          <p:nvPr/>
        </p:nvSpPr>
        <p:spPr bwMode="auto">
          <a:xfrm rot="-5280000">
            <a:off x="974725" y="5037138"/>
            <a:ext cx="998538" cy="989012"/>
          </a:xfrm>
          <a:custGeom>
            <a:avLst/>
            <a:gdLst>
              <a:gd name="T0" fmla="*/ 2147483646 w 629"/>
              <a:gd name="T1" fmla="*/ 2147483646 h 623"/>
              <a:gd name="T2" fmla="*/ 2147483646 w 629"/>
              <a:gd name="T3" fmla="*/ 2147483646 h 623"/>
              <a:gd name="T4" fmla="*/ 2147483646 w 629"/>
              <a:gd name="T5" fmla="*/ 2147483646 h 623"/>
              <a:gd name="T6" fmla="*/ 2147483646 w 629"/>
              <a:gd name="T7" fmla="*/ 2147483646 h 623"/>
              <a:gd name="T8" fmla="*/ 2147483646 w 629"/>
              <a:gd name="T9" fmla="*/ 2147483646 h 623"/>
              <a:gd name="T10" fmla="*/ 2147483646 w 629"/>
              <a:gd name="T11" fmla="*/ 2147483646 h 623"/>
              <a:gd name="T12" fmla="*/ 2147483646 w 629"/>
              <a:gd name="T13" fmla="*/ 2147483646 h 623"/>
              <a:gd name="T14" fmla="*/ 2147483646 w 629"/>
              <a:gd name="T15" fmla="*/ 2147483646 h 623"/>
              <a:gd name="T16" fmla="*/ 2147483646 w 629"/>
              <a:gd name="T17" fmla="*/ 2147483646 h 623"/>
              <a:gd name="T18" fmla="*/ 2147483646 w 629"/>
              <a:gd name="T19" fmla="*/ 2147483646 h 623"/>
              <a:gd name="T20" fmla="*/ 2147483646 w 629"/>
              <a:gd name="T21" fmla="*/ 2147483646 h 623"/>
              <a:gd name="T22" fmla="*/ 2147483646 w 629"/>
              <a:gd name="T23" fmla="*/ 2147483646 h 6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9"/>
              <a:gd name="T37" fmla="*/ 0 h 623"/>
              <a:gd name="T38" fmla="*/ 629 w 629"/>
              <a:gd name="T39" fmla="*/ 623 h 62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9" h="623">
                <a:moveTo>
                  <a:pt x="425" y="609"/>
                </a:moveTo>
                <a:cubicBezTo>
                  <a:pt x="384" y="616"/>
                  <a:pt x="343" y="623"/>
                  <a:pt x="287" y="609"/>
                </a:cubicBezTo>
                <a:cubicBezTo>
                  <a:pt x="231" y="595"/>
                  <a:pt x="133" y="559"/>
                  <a:pt x="87" y="522"/>
                </a:cubicBezTo>
                <a:cubicBezTo>
                  <a:pt x="41" y="485"/>
                  <a:pt x="24" y="426"/>
                  <a:pt x="12" y="384"/>
                </a:cubicBezTo>
                <a:cubicBezTo>
                  <a:pt x="0" y="342"/>
                  <a:pt x="4" y="313"/>
                  <a:pt x="12" y="271"/>
                </a:cubicBezTo>
                <a:cubicBezTo>
                  <a:pt x="20" y="229"/>
                  <a:pt x="29" y="176"/>
                  <a:pt x="62" y="134"/>
                </a:cubicBezTo>
                <a:cubicBezTo>
                  <a:pt x="95" y="92"/>
                  <a:pt x="172" y="42"/>
                  <a:pt x="212" y="21"/>
                </a:cubicBezTo>
                <a:cubicBezTo>
                  <a:pt x="252" y="0"/>
                  <a:pt x="254" y="2"/>
                  <a:pt x="300" y="8"/>
                </a:cubicBezTo>
                <a:cubicBezTo>
                  <a:pt x="346" y="14"/>
                  <a:pt x="438" y="29"/>
                  <a:pt x="488" y="58"/>
                </a:cubicBezTo>
                <a:cubicBezTo>
                  <a:pt x="538" y="87"/>
                  <a:pt x="577" y="151"/>
                  <a:pt x="600" y="184"/>
                </a:cubicBezTo>
                <a:cubicBezTo>
                  <a:pt x="623" y="217"/>
                  <a:pt x="621" y="222"/>
                  <a:pt x="625" y="259"/>
                </a:cubicBezTo>
                <a:cubicBezTo>
                  <a:pt x="629" y="296"/>
                  <a:pt x="627" y="352"/>
                  <a:pt x="625" y="409"/>
                </a:cubicBezTo>
              </a:path>
            </a:pathLst>
          </a:custGeom>
          <a:noFill/>
          <a:ln w="3816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Freeform 7">
            <a:extLst>
              <a:ext uri="{FF2B5EF4-FFF2-40B4-BE49-F238E27FC236}">
                <a16:creationId xmlns:a16="http://schemas.microsoft.com/office/drawing/2014/main" id="{8040AF8F-6D2A-B702-8AB2-8784E65368A3}"/>
              </a:ext>
            </a:extLst>
          </p:cNvPr>
          <p:cNvSpPr>
            <a:spLocks/>
          </p:cNvSpPr>
          <p:nvPr/>
        </p:nvSpPr>
        <p:spPr bwMode="auto">
          <a:xfrm>
            <a:off x="954088" y="1755775"/>
            <a:ext cx="998537" cy="989013"/>
          </a:xfrm>
          <a:custGeom>
            <a:avLst/>
            <a:gdLst>
              <a:gd name="T0" fmla="*/ 2147483646 w 629"/>
              <a:gd name="T1" fmla="*/ 2147483646 h 623"/>
              <a:gd name="T2" fmla="*/ 2147483646 w 629"/>
              <a:gd name="T3" fmla="*/ 2147483646 h 623"/>
              <a:gd name="T4" fmla="*/ 2147483646 w 629"/>
              <a:gd name="T5" fmla="*/ 2147483646 h 623"/>
              <a:gd name="T6" fmla="*/ 2147483646 w 629"/>
              <a:gd name="T7" fmla="*/ 2147483646 h 623"/>
              <a:gd name="T8" fmla="*/ 2147483646 w 629"/>
              <a:gd name="T9" fmla="*/ 2147483646 h 623"/>
              <a:gd name="T10" fmla="*/ 2147483646 w 629"/>
              <a:gd name="T11" fmla="*/ 2147483646 h 623"/>
              <a:gd name="T12" fmla="*/ 2147483646 w 629"/>
              <a:gd name="T13" fmla="*/ 2147483646 h 623"/>
              <a:gd name="T14" fmla="*/ 2147483646 w 629"/>
              <a:gd name="T15" fmla="*/ 2147483646 h 623"/>
              <a:gd name="T16" fmla="*/ 2147483646 w 629"/>
              <a:gd name="T17" fmla="*/ 2147483646 h 623"/>
              <a:gd name="T18" fmla="*/ 2147483646 w 629"/>
              <a:gd name="T19" fmla="*/ 2147483646 h 623"/>
              <a:gd name="T20" fmla="*/ 2147483646 w 629"/>
              <a:gd name="T21" fmla="*/ 2147483646 h 623"/>
              <a:gd name="T22" fmla="*/ 2147483646 w 629"/>
              <a:gd name="T23" fmla="*/ 2147483646 h 6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9"/>
              <a:gd name="T37" fmla="*/ 0 h 623"/>
              <a:gd name="T38" fmla="*/ 629 w 629"/>
              <a:gd name="T39" fmla="*/ 623 h 62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9" h="623">
                <a:moveTo>
                  <a:pt x="425" y="609"/>
                </a:moveTo>
                <a:cubicBezTo>
                  <a:pt x="384" y="616"/>
                  <a:pt x="343" y="623"/>
                  <a:pt x="287" y="609"/>
                </a:cubicBezTo>
                <a:cubicBezTo>
                  <a:pt x="231" y="595"/>
                  <a:pt x="133" y="559"/>
                  <a:pt x="87" y="522"/>
                </a:cubicBezTo>
                <a:cubicBezTo>
                  <a:pt x="41" y="485"/>
                  <a:pt x="24" y="426"/>
                  <a:pt x="12" y="384"/>
                </a:cubicBezTo>
                <a:cubicBezTo>
                  <a:pt x="0" y="342"/>
                  <a:pt x="4" y="313"/>
                  <a:pt x="12" y="271"/>
                </a:cubicBezTo>
                <a:cubicBezTo>
                  <a:pt x="20" y="229"/>
                  <a:pt x="29" y="176"/>
                  <a:pt x="62" y="134"/>
                </a:cubicBezTo>
                <a:cubicBezTo>
                  <a:pt x="95" y="92"/>
                  <a:pt x="172" y="42"/>
                  <a:pt x="212" y="21"/>
                </a:cubicBezTo>
                <a:cubicBezTo>
                  <a:pt x="252" y="0"/>
                  <a:pt x="254" y="2"/>
                  <a:pt x="300" y="8"/>
                </a:cubicBezTo>
                <a:cubicBezTo>
                  <a:pt x="346" y="14"/>
                  <a:pt x="438" y="29"/>
                  <a:pt x="488" y="58"/>
                </a:cubicBezTo>
                <a:cubicBezTo>
                  <a:pt x="538" y="87"/>
                  <a:pt x="577" y="151"/>
                  <a:pt x="600" y="184"/>
                </a:cubicBezTo>
                <a:cubicBezTo>
                  <a:pt x="623" y="217"/>
                  <a:pt x="621" y="222"/>
                  <a:pt x="625" y="259"/>
                </a:cubicBezTo>
                <a:cubicBezTo>
                  <a:pt x="629" y="296"/>
                  <a:pt x="627" y="352"/>
                  <a:pt x="625" y="409"/>
                </a:cubicBezTo>
              </a:path>
            </a:pathLst>
          </a:custGeom>
          <a:noFill/>
          <a:ln w="3816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Freeform 8">
            <a:extLst>
              <a:ext uri="{FF2B5EF4-FFF2-40B4-BE49-F238E27FC236}">
                <a16:creationId xmlns:a16="http://schemas.microsoft.com/office/drawing/2014/main" id="{31BDD986-88B7-7EFC-1AAF-8F5F7C424550}"/>
              </a:ext>
            </a:extLst>
          </p:cNvPr>
          <p:cNvSpPr>
            <a:spLocks/>
          </p:cNvSpPr>
          <p:nvPr/>
        </p:nvSpPr>
        <p:spPr bwMode="auto">
          <a:xfrm rot="5280000">
            <a:off x="5846763" y="1714500"/>
            <a:ext cx="998537" cy="989013"/>
          </a:xfrm>
          <a:custGeom>
            <a:avLst/>
            <a:gdLst>
              <a:gd name="T0" fmla="*/ 2147483646 w 629"/>
              <a:gd name="T1" fmla="*/ 2147483646 h 623"/>
              <a:gd name="T2" fmla="*/ 2147483646 w 629"/>
              <a:gd name="T3" fmla="*/ 2147483646 h 623"/>
              <a:gd name="T4" fmla="*/ 2147483646 w 629"/>
              <a:gd name="T5" fmla="*/ 2147483646 h 623"/>
              <a:gd name="T6" fmla="*/ 2147483646 w 629"/>
              <a:gd name="T7" fmla="*/ 2147483646 h 623"/>
              <a:gd name="T8" fmla="*/ 2147483646 w 629"/>
              <a:gd name="T9" fmla="*/ 2147483646 h 623"/>
              <a:gd name="T10" fmla="*/ 2147483646 w 629"/>
              <a:gd name="T11" fmla="*/ 2147483646 h 623"/>
              <a:gd name="T12" fmla="*/ 2147483646 w 629"/>
              <a:gd name="T13" fmla="*/ 2147483646 h 623"/>
              <a:gd name="T14" fmla="*/ 2147483646 w 629"/>
              <a:gd name="T15" fmla="*/ 2147483646 h 623"/>
              <a:gd name="T16" fmla="*/ 2147483646 w 629"/>
              <a:gd name="T17" fmla="*/ 2147483646 h 623"/>
              <a:gd name="T18" fmla="*/ 2147483646 w 629"/>
              <a:gd name="T19" fmla="*/ 2147483646 h 623"/>
              <a:gd name="T20" fmla="*/ 2147483646 w 629"/>
              <a:gd name="T21" fmla="*/ 2147483646 h 623"/>
              <a:gd name="T22" fmla="*/ 2147483646 w 629"/>
              <a:gd name="T23" fmla="*/ 2147483646 h 6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9"/>
              <a:gd name="T37" fmla="*/ 0 h 623"/>
              <a:gd name="T38" fmla="*/ 629 w 629"/>
              <a:gd name="T39" fmla="*/ 623 h 62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9" h="623">
                <a:moveTo>
                  <a:pt x="425" y="609"/>
                </a:moveTo>
                <a:cubicBezTo>
                  <a:pt x="384" y="616"/>
                  <a:pt x="343" y="623"/>
                  <a:pt x="287" y="609"/>
                </a:cubicBezTo>
                <a:cubicBezTo>
                  <a:pt x="231" y="595"/>
                  <a:pt x="133" y="559"/>
                  <a:pt x="87" y="522"/>
                </a:cubicBezTo>
                <a:cubicBezTo>
                  <a:pt x="41" y="485"/>
                  <a:pt x="24" y="426"/>
                  <a:pt x="12" y="384"/>
                </a:cubicBezTo>
                <a:cubicBezTo>
                  <a:pt x="0" y="342"/>
                  <a:pt x="4" y="313"/>
                  <a:pt x="12" y="271"/>
                </a:cubicBezTo>
                <a:cubicBezTo>
                  <a:pt x="20" y="229"/>
                  <a:pt x="29" y="176"/>
                  <a:pt x="62" y="134"/>
                </a:cubicBezTo>
                <a:cubicBezTo>
                  <a:pt x="95" y="92"/>
                  <a:pt x="172" y="42"/>
                  <a:pt x="212" y="21"/>
                </a:cubicBezTo>
                <a:cubicBezTo>
                  <a:pt x="252" y="0"/>
                  <a:pt x="254" y="2"/>
                  <a:pt x="300" y="8"/>
                </a:cubicBezTo>
                <a:cubicBezTo>
                  <a:pt x="346" y="14"/>
                  <a:pt x="438" y="29"/>
                  <a:pt x="488" y="58"/>
                </a:cubicBezTo>
                <a:cubicBezTo>
                  <a:pt x="538" y="87"/>
                  <a:pt x="577" y="151"/>
                  <a:pt x="600" y="184"/>
                </a:cubicBezTo>
                <a:cubicBezTo>
                  <a:pt x="623" y="217"/>
                  <a:pt x="621" y="222"/>
                  <a:pt x="625" y="259"/>
                </a:cubicBezTo>
                <a:cubicBezTo>
                  <a:pt x="629" y="296"/>
                  <a:pt x="627" y="352"/>
                  <a:pt x="625" y="409"/>
                </a:cubicBezTo>
              </a:path>
            </a:pathLst>
          </a:custGeom>
          <a:noFill/>
          <a:ln w="3816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Freeform 9">
            <a:extLst>
              <a:ext uri="{FF2B5EF4-FFF2-40B4-BE49-F238E27FC236}">
                <a16:creationId xmlns:a16="http://schemas.microsoft.com/office/drawing/2014/main" id="{9E8E1663-F230-9730-1869-C49580FB2ACB}"/>
              </a:ext>
            </a:extLst>
          </p:cNvPr>
          <p:cNvSpPr>
            <a:spLocks/>
          </p:cNvSpPr>
          <p:nvPr/>
        </p:nvSpPr>
        <p:spPr bwMode="auto">
          <a:xfrm rot="-10680000">
            <a:off x="5884863" y="5076825"/>
            <a:ext cx="998537" cy="989013"/>
          </a:xfrm>
          <a:custGeom>
            <a:avLst/>
            <a:gdLst>
              <a:gd name="T0" fmla="*/ 2147483646 w 629"/>
              <a:gd name="T1" fmla="*/ 2147483646 h 623"/>
              <a:gd name="T2" fmla="*/ 2147483646 w 629"/>
              <a:gd name="T3" fmla="*/ 2147483646 h 623"/>
              <a:gd name="T4" fmla="*/ 2147483646 w 629"/>
              <a:gd name="T5" fmla="*/ 2147483646 h 623"/>
              <a:gd name="T6" fmla="*/ 2147483646 w 629"/>
              <a:gd name="T7" fmla="*/ 2147483646 h 623"/>
              <a:gd name="T8" fmla="*/ 2147483646 w 629"/>
              <a:gd name="T9" fmla="*/ 2147483646 h 623"/>
              <a:gd name="T10" fmla="*/ 2147483646 w 629"/>
              <a:gd name="T11" fmla="*/ 2147483646 h 623"/>
              <a:gd name="T12" fmla="*/ 2147483646 w 629"/>
              <a:gd name="T13" fmla="*/ 2147483646 h 623"/>
              <a:gd name="T14" fmla="*/ 2147483646 w 629"/>
              <a:gd name="T15" fmla="*/ 2147483646 h 623"/>
              <a:gd name="T16" fmla="*/ 2147483646 w 629"/>
              <a:gd name="T17" fmla="*/ 2147483646 h 623"/>
              <a:gd name="T18" fmla="*/ 2147483646 w 629"/>
              <a:gd name="T19" fmla="*/ 2147483646 h 623"/>
              <a:gd name="T20" fmla="*/ 2147483646 w 629"/>
              <a:gd name="T21" fmla="*/ 2147483646 h 623"/>
              <a:gd name="T22" fmla="*/ 2147483646 w 629"/>
              <a:gd name="T23" fmla="*/ 2147483646 h 6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9"/>
              <a:gd name="T37" fmla="*/ 0 h 623"/>
              <a:gd name="T38" fmla="*/ 629 w 629"/>
              <a:gd name="T39" fmla="*/ 623 h 62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9" h="623">
                <a:moveTo>
                  <a:pt x="425" y="609"/>
                </a:moveTo>
                <a:cubicBezTo>
                  <a:pt x="384" y="616"/>
                  <a:pt x="343" y="623"/>
                  <a:pt x="287" y="609"/>
                </a:cubicBezTo>
                <a:cubicBezTo>
                  <a:pt x="231" y="595"/>
                  <a:pt x="133" y="559"/>
                  <a:pt x="87" y="522"/>
                </a:cubicBezTo>
                <a:cubicBezTo>
                  <a:pt x="41" y="485"/>
                  <a:pt x="24" y="426"/>
                  <a:pt x="12" y="384"/>
                </a:cubicBezTo>
                <a:cubicBezTo>
                  <a:pt x="0" y="342"/>
                  <a:pt x="4" y="313"/>
                  <a:pt x="12" y="271"/>
                </a:cubicBezTo>
                <a:cubicBezTo>
                  <a:pt x="20" y="229"/>
                  <a:pt x="29" y="176"/>
                  <a:pt x="62" y="134"/>
                </a:cubicBezTo>
                <a:cubicBezTo>
                  <a:pt x="95" y="92"/>
                  <a:pt x="172" y="42"/>
                  <a:pt x="212" y="21"/>
                </a:cubicBezTo>
                <a:cubicBezTo>
                  <a:pt x="252" y="0"/>
                  <a:pt x="254" y="2"/>
                  <a:pt x="300" y="8"/>
                </a:cubicBezTo>
                <a:cubicBezTo>
                  <a:pt x="346" y="14"/>
                  <a:pt x="438" y="29"/>
                  <a:pt x="488" y="58"/>
                </a:cubicBezTo>
                <a:cubicBezTo>
                  <a:pt x="538" y="87"/>
                  <a:pt x="577" y="151"/>
                  <a:pt x="600" y="184"/>
                </a:cubicBezTo>
                <a:cubicBezTo>
                  <a:pt x="623" y="217"/>
                  <a:pt x="621" y="222"/>
                  <a:pt x="625" y="259"/>
                </a:cubicBezTo>
                <a:cubicBezTo>
                  <a:pt x="629" y="296"/>
                  <a:pt x="627" y="352"/>
                  <a:pt x="625" y="409"/>
                </a:cubicBezTo>
              </a:path>
            </a:pathLst>
          </a:custGeom>
          <a:noFill/>
          <a:ln w="3816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>
            <a:extLst>
              <a:ext uri="{FF2B5EF4-FFF2-40B4-BE49-F238E27FC236}">
                <a16:creationId xmlns:a16="http://schemas.microsoft.com/office/drawing/2014/main" id="{FC2B19F2-A76E-3C24-8077-F1B292DB9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2822575"/>
            <a:ext cx="1589088" cy="1588"/>
          </a:xfrm>
          <a:prstGeom prst="line">
            <a:avLst/>
          </a:prstGeom>
          <a:noFill/>
          <a:ln w="38160">
            <a:solidFill>
              <a:srgbClr val="00CC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1">
            <a:extLst>
              <a:ext uri="{FF2B5EF4-FFF2-40B4-BE49-F238E27FC236}">
                <a16:creationId xmlns:a16="http://schemas.microsoft.com/office/drawing/2014/main" id="{9E73643F-0416-A686-3A83-BB9DB8AFE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4970463"/>
            <a:ext cx="1589088" cy="1587"/>
          </a:xfrm>
          <a:prstGeom prst="line">
            <a:avLst/>
          </a:prstGeom>
          <a:noFill/>
          <a:ln w="38160">
            <a:solidFill>
              <a:srgbClr val="00CC99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2">
            <a:extLst>
              <a:ext uri="{FF2B5EF4-FFF2-40B4-BE49-F238E27FC236}">
                <a16:creationId xmlns:a16="http://schemas.microsoft.com/office/drawing/2014/main" id="{92459B0A-B5D6-1CDD-ED6A-504ED9174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5688" y="3238500"/>
            <a:ext cx="1587" cy="1295400"/>
          </a:xfrm>
          <a:prstGeom prst="line">
            <a:avLst/>
          </a:prstGeom>
          <a:noFill/>
          <a:ln w="38160">
            <a:solidFill>
              <a:srgbClr val="00CC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3">
            <a:extLst>
              <a:ext uri="{FF2B5EF4-FFF2-40B4-BE49-F238E27FC236}">
                <a16:creationId xmlns:a16="http://schemas.microsoft.com/office/drawing/2014/main" id="{B75F263D-226D-8FAB-518A-D414385080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6075" y="3257550"/>
            <a:ext cx="1588" cy="1295400"/>
          </a:xfrm>
          <a:prstGeom prst="line">
            <a:avLst/>
          </a:prstGeom>
          <a:noFill/>
          <a:ln w="38160">
            <a:solidFill>
              <a:srgbClr val="00CC99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4">
            <a:extLst>
              <a:ext uri="{FF2B5EF4-FFF2-40B4-BE49-F238E27FC236}">
                <a16:creationId xmlns:a16="http://schemas.microsoft.com/office/drawing/2014/main" id="{2AD8B0B1-8BAA-C3AB-E4EB-625CF3AD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1984375"/>
            <a:ext cx="1122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receive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frame 0</a:t>
            </a:r>
          </a:p>
        </p:txBody>
      </p:sp>
      <p:sp>
        <p:nvSpPr>
          <p:cNvPr id="43025" name="Text Box 15">
            <a:extLst>
              <a:ext uri="{FF2B5EF4-FFF2-40B4-BE49-F238E27FC236}">
                <a16:creationId xmlns:a16="http://schemas.microsoft.com/office/drawing/2014/main" id="{526877A8-A7A5-685C-78F9-B9AE2E2AC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4965700"/>
            <a:ext cx="1120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receive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frame 1</a:t>
            </a:r>
          </a:p>
        </p:txBody>
      </p:sp>
      <p:sp>
        <p:nvSpPr>
          <p:cNvPr id="43026" name="Text Box 16">
            <a:extLst>
              <a:ext uri="{FF2B5EF4-FFF2-40B4-BE49-F238E27FC236}">
                <a16:creationId xmlns:a16="http://schemas.microsoft.com/office/drawing/2014/main" id="{F1B6C915-6B43-77D3-1E82-5D8B30129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351472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receive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ACK 1</a:t>
            </a:r>
          </a:p>
        </p:txBody>
      </p:sp>
      <p:sp>
        <p:nvSpPr>
          <p:cNvPr id="43027" name="Text Box 17">
            <a:extLst>
              <a:ext uri="{FF2B5EF4-FFF2-40B4-BE49-F238E27FC236}">
                <a16:creationId xmlns:a16="http://schemas.microsoft.com/office/drawing/2014/main" id="{D081B892-049C-120F-8F97-305D297F5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3475038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receive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ACK 0</a:t>
            </a:r>
          </a:p>
        </p:txBody>
      </p:sp>
      <p:sp>
        <p:nvSpPr>
          <p:cNvPr id="43028" name="Text Box 18">
            <a:extLst>
              <a:ext uri="{FF2B5EF4-FFF2-40B4-BE49-F238E27FC236}">
                <a16:creationId xmlns:a16="http://schemas.microsoft.com/office/drawing/2014/main" id="{C074A002-628B-223B-E840-96CC5587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2481263"/>
            <a:ext cx="22431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receive frame 0 /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receive ACK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16BB7033-3602-0859-8181-15B000C02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842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r>
              <a:rPr lang="en-GB" altLang="en-US"/>
              <a:t>   Efficiency of Stop-and-Wait ARQ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FCA301-77E0-B315-E950-ABF90119F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875" y="1084263"/>
            <a:ext cx="7680325" cy="4630737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Assume that, in a Stop-and-Wait ARQ system, the bandwidth of the line is </a:t>
            </a:r>
            <a:r>
              <a:rPr lang="en-US" altLang="en-US" sz="1800" b="1" dirty="0">
                <a:solidFill>
                  <a:srgbClr val="CC0000"/>
                </a:solidFill>
              </a:rPr>
              <a:t>1 Mbps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1 bit takes </a:t>
            </a:r>
            <a:r>
              <a:rPr lang="en-US" altLang="en-US" sz="1800" b="1" dirty="0">
                <a:solidFill>
                  <a:srgbClr val="CC0000"/>
                </a:solidFill>
              </a:rPr>
              <a:t>20 </a:t>
            </a:r>
            <a:r>
              <a:rPr lang="en-US" altLang="en-US" sz="1800" b="1" dirty="0" err="1">
                <a:solidFill>
                  <a:srgbClr val="CC0000"/>
                </a:solidFill>
              </a:rPr>
              <a:t>ms</a:t>
            </a:r>
            <a:r>
              <a:rPr lang="en-US" altLang="en-US" sz="1800" b="1" dirty="0">
                <a:solidFill>
                  <a:srgbClr val="CC0000"/>
                </a:solidFill>
              </a:rPr>
              <a:t>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a round trip. What is the bandwidth-delay product? If the system data frames are </a:t>
            </a:r>
            <a:r>
              <a:rPr lang="en-US" altLang="en-US" sz="1800" b="1" dirty="0">
                <a:solidFill>
                  <a:srgbClr val="CC0000"/>
                </a:solidFill>
              </a:rPr>
              <a:t>1000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bits in length, what is the utilization percentage of the link?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Bandwidth Delay Product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system can send </a:t>
            </a:r>
            <a:r>
              <a:rPr lang="en-US" altLang="en-US" sz="1800" b="1" dirty="0">
                <a:solidFill>
                  <a:srgbClr val="CC0000"/>
                </a:solidFill>
              </a:rPr>
              <a:t>20,000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bits during the time it takes for the data to go from the sender to the receiver and then back again</a:t>
            </a:r>
            <a:r>
              <a:rPr lang="en-US" alt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4C3BF54C-DA6D-DA7E-6116-5C6D7946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5834A6F-D2B1-4CB5-A6F6-329C60FF5A74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45061" name="Picture 13">
            <a:extLst>
              <a:ext uri="{FF2B5EF4-FFF2-40B4-BE49-F238E27FC236}">
                <a16:creationId xmlns:a16="http://schemas.microsoft.com/office/drawing/2014/main" id="{EC7B4161-7F32-41CB-1CAD-D37367ACD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5715000"/>
            <a:ext cx="4167187" cy="4048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1D15F8B8-D002-E033-70AF-56AF76A59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842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r>
              <a:rPr lang="en-GB" altLang="en-US"/>
              <a:t>  Efficiency of Stop-and-Wait ARQ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CADDC16-AB5C-CCD8-BE19-A8EBD1086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366125" cy="5257800"/>
          </a:xfrm>
        </p:spPr>
        <p:txBody>
          <a:bodyPr/>
          <a:lstStyle/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r>
              <a:rPr lang="en-US" altLang="en-US" sz="1800"/>
              <a:t>However, the system sends only </a:t>
            </a:r>
            <a:r>
              <a:rPr lang="en-US" altLang="en-US" sz="1800" b="1">
                <a:solidFill>
                  <a:srgbClr val="CC0000"/>
                </a:solidFill>
              </a:rPr>
              <a:t>1000</a:t>
            </a:r>
            <a:r>
              <a:rPr lang="en-US" altLang="en-US" sz="1800"/>
              <a:t> bits. We can say that the link utilization is only </a:t>
            </a:r>
            <a:r>
              <a:rPr lang="en-US" altLang="en-US" sz="1800" b="1">
                <a:solidFill>
                  <a:srgbClr val="CC0000"/>
                </a:solidFill>
              </a:rPr>
              <a:t>1000/20,000</a:t>
            </a:r>
            <a:r>
              <a:rPr lang="en-US" altLang="en-US" sz="1800"/>
              <a:t>, or </a:t>
            </a:r>
            <a:r>
              <a:rPr lang="en-US" altLang="en-US" sz="1800" b="1">
                <a:solidFill>
                  <a:srgbClr val="CC0000"/>
                </a:solidFill>
              </a:rPr>
              <a:t>5</a:t>
            </a:r>
            <a:r>
              <a:rPr lang="en-US" altLang="en-US" sz="1800"/>
              <a:t> percent. Bandwidth Delay Product.</a:t>
            </a:r>
          </a:p>
          <a:p>
            <a:pPr algn="just" eaLnBrk="1" hangingPunct="1"/>
            <a:r>
              <a:rPr lang="en-US" altLang="en-US" sz="1800"/>
              <a:t>What is the utilization percentage of the link in above example if we have a protocol that can send up to </a:t>
            </a:r>
            <a:r>
              <a:rPr lang="en-US" altLang="en-US" sz="1800" b="1">
                <a:solidFill>
                  <a:srgbClr val="CC0000"/>
                </a:solidFill>
              </a:rPr>
              <a:t>15</a:t>
            </a:r>
            <a:r>
              <a:rPr lang="en-US" altLang="en-US" sz="1800"/>
              <a:t> frames before stopping and worrying about the acknowledgments?</a:t>
            </a:r>
          </a:p>
          <a:p>
            <a:pPr algn="just" eaLnBrk="1" hangingPunct="1"/>
            <a:r>
              <a:rPr lang="en-US" altLang="en-US" sz="1800"/>
              <a:t>The system can send up to </a:t>
            </a:r>
            <a:r>
              <a:rPr lang="en-US" altLang="en-US" sz="1800" b="1">
                <a:solidFill>
                  <a:srgbClr val="CC0000"/>
                </a:solidFill>
              </a:rPr>
              <a:t>15 </a:t>
            </a:r>
            <a:r>
              <a:rPr lang="en-US" altLang="en-US" sz="1800"/>
              <a:t>frames or </a:t>
            </a:r>
            <a:r>
              <a:rPr lang="en-US" altLang="en-US" sz="1800" b="1">
                <a:solidFill>
                  <a:srgbClr val="CC0000"/>
                </a:solidFill>
              </a:rPr>
              <a:t>15,000</a:t>
            </a:r>
            <a:r>
              <a:rPr lang="en-US" altLang="en-US" sz="1800"/>
              <a:t> bits during a round trip. This means the utilization is </a:t>
            </a:r>
            <a:r>
              <a:rPr lang="en-US" altLang="en-US" sz="1800" b="1">
                <a:solidFill>
                  <a:srgbClr val="CC0000"/>
                </a:solidFill>
              </a:rPr>
              <a:t>15,000/20,000</a:t>
            </a:r>
            <a:r>
              <a:rPr lang="en-US" altLang="en-US" sz="1800"/>
              <a:t>, or </a:t>
            </a:r>
            <a:r>
              <a:rPr lang="en-US" altLang="en-US" sz="1800" b="1">
                <a:solidFill>
                  <a:srgbClr val="CC0000"/>
                </a:solidFill>
              </a:rPr>
              <a:t>75</a:t>
            </a:r>
            <a:r>
              <a:rPr lang="en-US" altLang="en-US" sz="1800"/>
              <a:t> percent.</a:t>
            </a:r>
          </a:p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  <a:p>
            <a:pPr algn="just" eaLnBrk="1" hangingPunct="1"/>
            <a:endParaRPr lang="en-US" altLang="en-US" sz="1800"/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C360C860-7479-29EF-19CA-1FFBD068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3742971-D443-45E4-9F74-9D3B08944700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5AC0BEE6-6C3D-6257-2FED-5D27E592B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842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Stop-and-Wait ARQ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2A12D12-DF8B-D2CF-221D-A4DAB0710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875" y="1584325"/>
            <a:ext cx="7680325" cy="4630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Frames delivered </a:t>
            </a:r>
            <a:r>
              <a:rPr lang="en-GB" altLang="en-US" sz="1800" b="1">
                <a:solidFill>
                  <a:srgbClr val="CC0000"/>
                </a:solidFill>
              </a:rPr>
              <a:t>reliably and in order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Is that enough ?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No, we need performance, too.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Problem: </a:t>
            </a:r>
            <a:r>
              <a:rPr lang="en-GB" altLang="en-US" sz="1800" b="1">
                <a:solidFill>
                  <a:srgbClr val="CC0000"/>
                </a:solidFill>
              </a:rPr>
              <a:t>keeping the pipe full … ?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Example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1.5Mbps link </a:t>
            </a:r>
            <a:r>
              <a:rPr lang="en-GB" altLang="en-US" sz="2000">
                <a:latin typeface="Arial" panose="020B0604020202020204" pitchFamily="34" charset="0"/>
              </a:rPr>
              <a:t>x</a:t>
            </a:r>
            <a:r>
              <a:rPr lang="en-GB" altLang="en-US"/>
              <a:t> 45ms RTT = 67.5Kb (~8KB)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1KB frames implies 1KB/45ms= 182 Kbps (1/8th link utilization)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Want the sender to transmit 8 frames before waiting for ACK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Throughput remains 182 Kbps </a:t>
            </a:r>
            <a:r>
              <a:rPr lang="en-GB" altLang="en-US" b="1">
                <a:solidFill>
                  <a:srgbClr val="CC0000"/>
                </a:solidFill>
              </a:rPr>
              <a:t>regardless of the link bandwidth !!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BB715A50-CD6D-EFEB-6862-41CCEBA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4DF3A03-0A54-4590-8E56-0E412BE4CC36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19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22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82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8CAC1B2-9D67-0E39-4317-707D930C3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Instructor Contact Details		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D244DE7-C39A-A044-F665-21F583DB8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Name: Mr. Attique Ur Rehman</a:t>
            </a:r>
          </a:p>
          <a:p>
            <a:r>
              <a:rPr lang="en-US" altLang="en-US" sz="1800"/>
              <a:t>Course Instructor:  CSC362- </a:t>
            </a:r>
            <a:r>
              <a:rPr lang="en-US" altLang="en-US" sz="1800">
                <a:sym typeface="+mn-ea"/>
              </a:rPr>
              <a:t>Computer Networks</a:t>
            </a:r>
          </a:p>
          <a:p>
            <a:r>
              <a:rPr lang="en-US" altLang="en-US" sz="1800"/>
              <a:t>Credit Hours: (3+1)=4</a:t>
            </a:r>
          </a:p>
          <a:p>
            <a:r>
              <a:rPr lang="en-US" altLang="en-US" sz="1800"/>
              <a:t>Office Location: 2</a:t>
            </a:r>
            <a:r>
              <a:rPr lang="en-US" altLang="en-US" sz="1800" baseline="30000"/>
              <a:t>nd</a:t>
            </a:r>
            <a:r>
              <a:rPr lang="en-US" altLang="en-US" sz="1800"/>
              <a:t> Floor Computer Science Faculty Office: 41-C </a:t>
            </a:r>
          </a:p>
          <a:p>
            <a:r>
              <a:rPr lang="en-US" altLang="en-US" sz="1800"/>
              <a:t>Email: attique.rehman@lgu.edu.pk</a:t>
            </a:r>
          </a:p>
          <a:p>
            <a:r>
              <a:rPr lang="en-US" altLang="en-US" sz="1800"/>
              <a:t>Visiting Hours:  Wednesday (11:30 am -1:00 pm)</a:t>
            </a: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75FC8CC6-FEA7-B724-CCF1-F04795F04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0699821F-F887-BB4B-2FA5-E9AFB0EC5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8B0BEA0-626B-412F-AADD-38100759D0B0}" type="slidenum">
              <a:rPr lang="en-US" altLang="en-US">
                <a:solidFill>
                  <a:schemeClr val="bg1"/>
                </a:solidFill>
              </a:rPr>
              <a:pPr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552CECA-1EF5-57FB-5FAD-0E622206C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br>
              <a:rPr lang="en-GB" altLang="en-US"/>
            </a:br>
            <a:r>
              <a:rPr lang="en-GB" altLang="en-US"/>
              <a:t>     Concurrent Logical Channels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D9701A4-4D4A-EDA0-D69C-D5CA0BF3F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550" y="1295400"/>
            <a:ext cx="7988300" cy="5029200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 b="1">
              <a:solidFill>
                <a:srgbClr val="CC0000"/>
              </a:solidFill>
            </a:endParaRPr>
          </a:p>
          <a:p>
            <a:pPr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 b="1">
              <a:solidFill>
                <a:srgbClr val="CC0000"/>
              </a:solidFill>
            </a:endParaRPr>
          </a:p>
          <a:p>
            <a:pPr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 b="1">
              <a:solidFill>
                <a:srgbClr val="CC0000"/>
              </a:solidFill>
            </a:endParaRPr>
          </a:p>
          <a:p>
            <a:pPr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>
                <a:solidFill>
                  <a:srgbClr val="CC0000"/>
                </a:solidFill>
              </a:rPr>
              <a:t>Multiplex</a:t>
            </a:r>
            <a:r>
              <a:rPr lang="en-GB" altLang="en-US" sz="1800"/>
              <a:t> several logical channels over a single    p-to-p physical link (include channel ID in header)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Use </a:t>
            </a:r>
            <a:r>
              <a:rPr lang="en-GB" altLang="en-US" sz="1800" b="1">
                <a:solidFill>
                  <a:srgbClr val="CC0000"/>
                </a:solidFill>
              </a:rPr>
              <a:t>stop-and-wait</a:t>
            </a:r>
            <a:r>
              <a:rPr lang="en-GB" altLang="en-US" sz="1800"/>
              <a:t> for each logical channel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Maintain three bits of </a:t>
            </a:r>
            <a:r>
              <a:rPr lang="en-GB" altLang="en-US" sz="1800" b="1">
                <a:solidFill>
                  <a:srgbClr val="CC0000"/>
                </a:solidFill>
              </a:rPr>
              <a:t>state</a:t>
            </a:r>
            <a:r>
              <a:rPr lang="en-GB" altLang="en-US" sz="1800"/>
              <a:t> for each logical channel: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Boolean saying whether the channel is currently busy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Sequence number for frames sent on this channel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Next sequence number to expect on this channel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B863D59D-1EC4-007B-8DCD-930AA11B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D460101-4E1E-477D-ADCA-A71228723B0C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20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12CDE036-870D-F88F-15FA-10786F8A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819400"/>
            <a:ext cx="551973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97F64BEE-380B-9EAC-5267-CC586026E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61988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Concurrent Logical Channels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78790C4-0134-4017-FA30-75FA03E05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68525"/>
            <a:ext cx="7772400" cy="4473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>
                <a:solidFill>
                  <a:srgbClr val="CC0000"/>
                </a:solidFill>
              </a:rPr>
              <a:t>Header</a:t>
            </a:r>
            <a:r>
              <a:rPr lang="en-GB" altLang="en-US" sz="1800"/>
              <a:t> for each frame include 3-bit channel number and 1-bit sequence number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Same number of bits (4) as the sliding window requires to support up to 8 outstanding frames on the link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Characteristics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Separates reliability from flow control and frame order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Each channel limited by stop-and-wait bandwidth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Aggregate bandwidth uses full physical link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Supports multiple communicating processes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Can use more than one channel per process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But no frame ordering between channels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12D65F19-4EDB-CB0C-7BD3-9A621137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2CCA0C4-D925-44FE-8810-B27B0EC3FF48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21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B56770DD-5110-E73D-58B8-3A03A6E91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Approaches for Reliable Transmission …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4BA392F-E0AA-E7C1-4488-6E0690F88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5250" y="2239963"/>
            <a:ext cx="7092950" cy="385603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Stop-and-wait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Provides reliable, in-order delivery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Sacrifices performance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Multiple logical channels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Provides reliable delivery at full link bandwidth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Sacrifices packet ordering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Sliding window: meets all </a:t>
            </a:r>
            <a:r>
              <a:rPr lang="en-GB" altLang="en-US" sz="1800" b="1">
                <a:solidFill>
                  <a:srgbClr val="CC0000"/>
                </a:solidFill>
              </a:rPr>
              <a:t>three goals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72F30389-8B6D-3146-9482-E114D499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CE1A053-6B98-4A71-A59D-FC14982E0294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22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99436798-9038-9A07-9DA6-F42FF7218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6200" y="803275"/>
            <a:ext cx="7772400" cy="7048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Sliding Window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EE58AC0-19CF-9C00-A991-815D33FF4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22400"/>
            <a:ext cx="7772400" cy="19081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 sender to transmit </a:t>
            </a:r>
            <a:r>
              <a:rPr lang="en-GB" altLang="en-US" sz="1800" b="1" dirty="0">
                <a:solidFill>
                  <a:srgbClr val="CC0000"/>
                </a:solidFill>
              </a:rPr>
              <a:t>multiple frames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before receiving an ACK, thereby keeping the pipe full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rgbClr val="CC0000"/>
              </a:buClr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b="1" dirty="0">
                <a:solidFill>
                  <a:srgbClr val="CC0000"/>
                </a:solidFill>
              </a:rPr>
              <a:t>Upper bound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outstanding un-</a:t>
            </a:r>
            <a:r>
              <a:rPr lang="en-GB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ACKed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frames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 used at the transport layer (by TCP)</a:t>
            </a:r>
            <a:r>
              <a:rPr lang="ar-SA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‏</a:t>
            </a: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F4D325EA-F897-8724-6532-DC86115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2BE705E-6551-4B0C-9A78-78D1E3A1D766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23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A8DB823-F849-C225-11C2-BC0FC95D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4419600"/>
            <a:ext cx="774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FF9966"/>
              </a:buClr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FF9966"/>
                </a:solidFill>
                <a:latin typeface="Arial" panose="020B0604020202020204" pitchFamily="34" charset="0"/>
                <a:cs typeface="DejaVu Sans" charset="0"/>
              </a:rPr>
              <a:t>Sender</a:t>
            </a:r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A2DAE0A6-8947-7F7A-695B-93C9EACD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4402138"/>
            <a:ext cx="955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FF9966"/>
              </a:buClr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FF9966"/>
                </a:solidFill>
                <a:latin typeface="Arial" panose="020B0604020202020204" pitchFamily="34" charset="0"/>
                <a:cs typeface="DejaVu Sans" charset="0"/>
              </a:rPr>
              <a:t>Receiver</a:t>
            </a:r>
          </a:p>
        </p:txBody>
      </p:sp>
      <p:sp>
        <p:nvSpPr>
          <p:cNvPr id="57351" name="Rectangle 5">
            <a:extLst>
              <a:ext uri="{FF2B5EF4-FFF2-40B4-BE49-F238E27FC236}">
                <a16:creationId xmlns:a16="http://schemas.microsoft.com/office/drawing/2014/main" id="{399792B1-73DA-E4CE-58F0-5D36F209C76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63713" y="4776788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rgbClr val="3333CC"/>
                </a:solidFill>
                <a:latin typeface="Arial" panose="020B0604020202020204" pitchFamily="34" charset="0"/>
                <a:cs typeface="DejaVu Sans" charset="0"/>
              </a:rPr>
              <a:t>T</a:t>
            </a:r>
          </a:p>
        </p:txBody>
      </p:sp>
      <p:sp>
        <p:nvSpPr>
          <p:cNvPr id="57352" name="Rectangle 6">
            <a:extLst>
              <a:ext uri="{FF2B5EF4-FFF2-40B4-BE49-F238E27FC236}">
                <a16:creationId xmlns:a16="http://schemas.microsoft.com/office/drawing/2014/main" id="{01CE69AF-E1CB-8F83-730C-349B19DB6C6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662907" y="4568031"/>
            <a:ext cx="328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rgbClr val="3333CC"/>
                </a:solidFill>
                <a:latin typeface="Arial" panose="020B0604020202020204" pitchFamily="34" charset="0"/>
                <a:cs typeface="DejaVu Sans" charset="0"/>
              </a:rPr>
              <a:t>ime</a:t>
            </a:r>
          </a:p>
        </p:txBody>
      </p:sp>
      <p:sp>
        <p:nvSpPr>
          <p:cNvPr id="57353" name="Line 7">
            <a:extLst>
              <a:ext uri="{FF2B5EF4-FFF2-40B4-BE49-F238E27FC236}">
                <a16:creationId xmlns:a16="http://schemas.microsoft.com/office/drawing/2014/main" id="{3A489C58-C661-336B-E10A-723BDFD98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3441700"/>
            <a:ext cx="6350" cy="27320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8">
            <a:extLst>
              <a:ext uri="{FF2B5EF4-FFF2-40B4-BE49-F238E27FC236}">
                <a16:creationId xmlns:a16="http://schemas.microsoft.com/office/drawing/2014/main" id="{96895080-756B-CDA4-8AC5-63CEE5D14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3457575"/>
            <a:ext cx="6350" cy="27051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9">
            <a:extLst>
              <a:ext uri="{FF2B5EF4-FFF2-40B4-BE49-F238E27FC236}">
                <a16:creationId xmlns:a16="http://schemas.microsoft.com/office/drawing/2014/main" id="{54679314-37D5-AC66-E853-D0966A752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3668713"/>
            <a:ext cx="2522537" cy="534987"/>
          </a:xfrm>
          <a:prstGeom prst="line">
            <a:avLst/>
          </a:prstGeom>
          <a:noFill/>
          <a:ln w="19080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Freeform 10">
            <a:extLst>
              <a:ext uri="{FF2B5EF4-FFF2-40B4-BE49-F238E27FC236}">
                <a16:creationId xmlns:a16="http://schemas.microsoft.com/office/drawing/2014/main" id="{B81DD005-121A-01A6-1820-26F6C03D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4170363"/>
            <a:ext cx="153988" cy="68262"/>
          </a:xfrm>
          <a:custGeom>
            <a:avLst/>
            <a:gdLst>
              <a:gd name="T0" fmla="*/ 0 w 97"/>
              <a:gd name="T1" fmla="*/ 2147483646 h 46"/>
              <a:gd name="T2" fmla="*/ 2147483646 w 97"/>
              <a:gd name="T3" fmla="*/ 2147483646 h 46"/>
              <a:gd name="T4" fmla="*/ 2147483646 w 97"/>
              <a:gd name="T5" fmla="*/ 0 h 46"/>
              <a:gd name="T6" fmla="*/ 2147483646 w 97"/>
              <a:gd name="T7" fmla="*/ 2147483646 h 46"/>
              <a:gd name="T8" fmla="*/ 2147483646 w 97"/>
              <a:gd name="T9" fmla="*/ 2147483646 h 46"/>
              <a:gd name="T10" fmla="*/ 0 w 97"/>
              <a:gd name="T11" fmla="*/ 2147483646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46"/>
              <a:gd name="T20" fmla="*/ 97 w 97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46">
                <a:moveTo>
                  <a:pt x="0" y="42"/>
                </a:moveTo>
                <a:lnTo>
                  <a:pt x="97" y="38"/>
                </a:lnTo>
                <a:lnTo>
                  <a:pt x="16" y="0"/>
                </a:lnTo>
                <a:lnTo>
                  <a:pt x="4" y="46"/>
                </a:lnTo>
                <a:lnTo>
                  <a:pt x="0" y="42"/>
                </a:lnTo>
                <a:close/>
              </a:path>
            </a:pathLst>
          </a:custGeom>
          <a:solidFill>
            <a:srgbClr val="FF99FF"/>
          </a:solidFill>
          <a:ln w="19080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1">
            <a:extLst>
              <a:ext uri="{FF2B5EF4-FFF2-40B4-BE49-F238E27FC236}">
                <a16:creationId xmlns:a16="http://schemas.microsoft.com/office/drawing/2014/main" id="{280F356B-A434-894B-0832-EFC06DF48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8888" y="4232275"/>
            <a:ext cx="2525712" cy="638175"/>
          </a:xfrm>
          <a:prstGeom prst="line">
            <a:avLst/>
          </a:prstGeom>
          <a:noFill/>
          <a:ln w="1908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Freeform 12">
            <a:extLst>
              <a:ext uri="{FF2B5EF4-FFF2-40B4-BE49-F238E27FC236}">
                <a16:creationId xmlns:a16="http://schemas.microsoft.com/office/drawing/2014/main" id="{735B7611-C6C1-9A72-E572-4D7C82FD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4829175"/>
            <a:ext cx="141287" cy="74613"/>
          </a:xfrm>
          <a:custGeom>
            <a:avLst/>
            <a:gdLst>
              <a:gd name="T0" fmla="*/ 2147483646 w 89"/>
              <a:gd name="T1" fmla="*/ 0 h 50"/>
              <a:gd name="T2" fmla="*/ 0 w 89"/>
              <a:gd name="T3" fmla="*/ 2147483646 h 50"/>
              <a:gd name="T4" fmla="*/ 2147483646 w 89"/>
              <a:gd name="T5" fmla="*/ 2147483646 h 50"/>
              <a:gd name="T6" fmla="*/ 2147483646 w 89"/>
              <a:gd name="T7" fmla="*/ 2147483646 h 50"/>
              <a:gd name="T8" fmla="*/ 2147483646 w 89"/>
              <a:gd name="T9" fmla="*/ 2147483646 h 50"/>
              <a:gd name="T10" fmla="*/ 2147483646 w 89"/>
              <a:gd name="T11" fmla="*/ 0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9"/>
              <a:gd name="T19" fmla="*/ 0 h 50"/>
              <a:gd name="T20" fmla="*/ 89 w 89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9" h="50">
                <a:moveTo>
                  <a:pt x="77" y="0"/>
                </a:moveTo>
                <a:lnTo>
                  <a:pt x="0" y="46"/>
                </a:lnTo>
                <a:lnTo>
                  <a:pt x="89" y="50"/>
                </a:lnTo>
                <a:lnTo>
                  <a:pt x="81" y="4"/>
                </a:lnTo>
                <a:lnTo>
                  <a:pt x="77" y="0"/>
                </a:lnTo>
                <a:close/>
              </a:path>
            </a:pathLst>
          </a:custGeom>
          <a:solidFill>
            <a:srgbClr val="00CC99"/>
          </a:solidFill>
          <a:ln w="19080">
            <a:solidFill>
              <a:srgbClr val="00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13">
            <a:extLst>
              <a:ext uri="{FF2B5EF4-FFF2-40B4-BE49-F238E27FC236}">
                <a16:creationId xmlns:a16="http://schemas.microsoft.com/office/drawing/2014/main" id="{528AEACC-1D8D-A8B8-0A7D-6970C20F3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3840163"/>
            <a:ext cx="1588" cy="180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Freeform 14">
            <a:extLst>
              <a:ext uri="{FF2B5EF4-FFF2-40B4-BE49-F238E27FC236}">
                <a16:creationId xmlns:a16="http://schemas.microsoft.com/office/drawing/2014/main" id="{68B5E45A-F87B-FE4A-E46C-2AE967E2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5616575"/>
            <a:ext cx="73025" cy="130175"/>
          </a:xfrm>
          <a:custGeom>
            <a:avLst/>
            <a:gdLst>
              <a:gd name="T0" fmla="*/ 0 w 46"/>
              <a:gd name="T1" fmla="*/ 0 h 88"/>
              <a:gd name="T2" fmla="*/ 2147483646 w 46"/>
              <a:gd name="T3" fmla="*/ 2147483646 h 88"/>
              <a:gd name="T4" fmla="*/ 2147483646 w 46"/>
              <a:gd name="T5" fmla="*/ 2147483646 h 88"/>
              <a:gd name="T6" fmla="*/ 0 w 46"/>
              <a:gd name="T7" fmla="*/ 2147483646 h 88"/>
              <a:gd name="T8" fmla="*/ 0 w 46"/>
              <a:gd name="T9" fmla="*/ 2147483646 h 88"/>
              <a:gd name="T10" fmla="*/ 0 w 46"/>
              <a:gd name="T11" fmla="*/ 0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"/>
              <a:gd name="T19" fmla="*/ 0 h 88"/>
              <a:gd name="T20" fmla="*/ 46 w 46"/>
              <a:gd name="T21" fmla="*/ 88 h 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" h="88">
                <a:moveTo>
                  <a:pt x="0" y="0"/>
                </a:moveTo>
                <a:lnTo>
                  <a:pt x="23" y="88"/>
                </a:lnTo>
                <a:lnTo>
                  <a:pt x="46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5">
            <a:extLst>
              <a:ext uri="{FF2B5EF4-FFF2-40B4-BE49-F238E27FC236}">
                <a16:creationId xmlns:a16="http://schemas.microsoft.com/office/drawing/2014/main" id="{3FBF18BB-2F2C-3BF2-3825-9F1F68838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3862388"/>
            <a:ext cx="2535237" cy="541337"/>
          </a:xfrm>
          <a:prstGeom prst="line">
            <a:avLst/>
          </a:prstGeom>
          <a:noFill/>
          <a:ln w="19080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Freeform 16">
            <a:extLst>
              <a:ext uri="{FF2B5EF4-FFF2-40B4-BE49-F238E27FC236}">
                <a16:creationId xmlns:a16="http://schemas.microsoft.com/office/drawing/2014/main" id="{873B58FE-6328-E904-C0D0-4BE779D6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4370388"/>
            <a:ext cx="147638" cy="66675"/>
          </a:xfrm>
          <a:custGeom>
            <a:avLst/>
            <a:gdLst>
              <a:gd name="T0" fmla="*/ 0 w 93"/>
              <a:gd name="T1" fmla="*/ 2147483646 h 46"/>
              <a:gd name="T2" fmla="*/ 2147483646 w 93"/>
              <a:gd name="T3" fmla="*/ 2147483646 h 46"/>
              <a:gd name="T4" fmla="*/ 2147483646 w 93"/>
              <a:gd name="T5" fmla="*/ 0 h 46"/>
              <a:gd name="T6" fmla="*/ 0 w 93"/>
              <a:gd name="T7" fmla="*/ 2147483646 h 46"/>
              <a:gd name="T8" fmla="*/ 0 w 93"/>
              <a:gd name="T9" fmla="*/ 2147483646 h 46"/>
              <a:gd name="T10" fmla="*/ 0 w 93"/>
              <a:gd name="T11" fmla="*/ 2147483646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46"/>
              <a:gd name="T20" fmla="*/ 93 w 93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46">
                <a:moveTo>
                  <a:pt x="0" y="42"/>
                </a:moveTo>
                <a:lnTo>
                  <a:pt x="93" y="42"/>
                </a:lnTo>
                <a:lnTo>
                  <a:pt x="12" y="0"/>
                </a:lnTo>
                <a:lnTo>
                  <a:pt x="0" y="46"/>
                </a:lnTo>
                <a:lnTo>
                  <a:pt x="0" y="42"/>
                </a:lnTo>
                <a:close/>
              </a:path>
            </a:pathLst>
          </a:custGeom>
          <a:solidFill>
            <a:srgbClr val="FF99FF"/>
          </a:solidFill>
          <a:ln w="19080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17">
            <a:extLst>
              <a:ext uri="{FF2B5EF4-FFF2-40B4-BE49-F238E27FC236}">
                <a16:creationId xmlns:a16="http://schemas.microsoft.com/office/drawing/2014/main" id="{710E7C19-BF88-C612-8896-95BAE2D90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8888" y="4437063"/>
            <a:ext cx="2519362" cy="633412"/>
          </a:xfrm>
          <a:prstGeom prst="line">
            <a:avLst/>
          </a:prstGeom>
          <a:noFill/>
          <a:ln w="1908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Freeform 18">
            <a:extLst>
              <a:ext uri="{FF2B5EF4-FFF2-40B4-BE49-F238E27FC236}">
                <a16:creationId xmlns:a16="http://schemas.microsoft.com/office/drawing/2014/main" id="{CE65C421-8E9E-7B9B-F404-E9A2EC9D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5029200"/>
            <a:ext cx="141287" cy="68263"/>
          </a:xfrm>
          <a:custGeom>
            <a:avLst/>
            <a:gdLst>
              <a:gd name="T0" fmla="*/ 2147483646 w 89"/>
              <a:gd name="T1" fmla="*/ 0 h 46"/>
              <a:gd name="T2" fmla="*/ 0 w 89"/>
              <a:gd name="T3" fmla="*/ 2147483646 h 46"/>
              <a:gd name="T4" fmla="*/ 2147483646 w 89"/>
              <a:gd name="T5" fmla="*/ 2147483646 h 46"/>
              <a:gd name="T6" fmla="*/ 2147483646 w 89"/>
              <a:gd name="T7" fmla="*/ 0 h 46"/>
              <a:gd name="T8" fmla="*/ 2147483646 w 89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46"/>
              <a:gd name="T17" fmla="*/ 89 w 89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46">
                <a:moveTo>
                  <a:pt x="77" y="0"/>
                </a:moveTo>
                <a:lnTo>
                  <a:pt x="0" y="46"/>
                </a:lnTo>
                <a:lnTo>
                  <a:pt x="89" y="46"/>
                </a:lnTo>
                <a:lnTo>
                  <a:pt x="77" y="0"/>
                </a:lnTo>
                <a:close/>
              </a:path>
            </a:pathLst>
          </a:custGeom>
          <a:solidFill>
            <a:srgbClr val="00CC99"/>
          </a:solidFill>
          <a:ln w="19080">
            <a:solidFill>
              <a:srgbClr val="00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19">
            <a:extLst>
              <a:ext uri="{FF2B5EF4-FFF2-40B4-BE49-F238E27FC236}">
                <a16:creationId xmlns:a16="http://schemas.microsoft.com/office/drawing/2014/main" id="{BD226FE0-AEE0-A5EF-2CB3-6B3FEC70F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078288"/>
            <a:ext cx="2522537" cy="530225"/>
          </a:xfrm>
          <a:prstGeom prst="line">
            <a:avLst/>
          </a:prstGeom>
          <a:noFill/>
          <a:ln w="19080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Freeform 20">
            <a:extLst>
              <a:ext uri="{FF2B5EF4-FFF2-40B4-BE49-F238E27FC236}">
                <a16:creationId xmlns:a16="http://schemas.microsoft.com/office/drawing/2014/main" id="{7AC9AC79-C2BA-7836-5481-4B10E8A80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4579938"/>
            <a:ext cx="147638" cy="68262"/>
          </a:xfrm>
          <a:custGeom>
            <a:avLst/>
            <a:gdLst>
              <a:gd name="T0" fmla="*/ 0 w 93"/>
              <a:gd name="T1" fmla="*/ 2147483646 h 46"/>
              <a:gd name="T2" fmla="*/ 2147483646 w 93"/>
              <a:gd name="T3" fmla="*/ 2147483646 h 46"/>
              <a:gd name="T4" fmla="*/ 2147483646 w 93"/>
              <a:gd name="T5" fmla="*/ 0 h 46"/>
              <a:gd name="T6" fmla="*/ 0 w 93"/>
              <a:gd name="T7" fmla="*/ 2147483646 h 46"/>
              <a:gd name="T8" fmla="*/ 0 w 93"/>
              <a:gd name="T9" fmla="*/ 2147483646 h 46"/>
              <a:gd name="T10" fmla="*/ 0 w 93"/>
              <a:gd name="T11" fmla="*/ 2147483646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46"/>
              <a:gd name="T20" fmla="*/ 93 w 93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46">
                <a:moveTo>
                  <a:pt x="0" y="42"/>
                </a:moveTo>
                <a:lnTo>
                  <a:pt x="93" y="42"/>
                </a:lnTo>
                <a:lnTo>
                  <a:pt x="12" y="0"/>
                </a:lnTo>
                <a:lnTo>
                  <a:pt x="0" y="46"/>
                </a:lnTo>
                <a:lnTo>
                  <a:pt x="0" y="42"/>
                </a:lnTo>
                <a:close/>
              </a:path>
            </a:pathLst>
          </a:custGeom>
          <a:solidFill>
            <a:srgbClr val="FF99FF"/>
          </a:solidFill>
          <a:ln w="19080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1">
            <a:extLst>
              <a:ext uri="{FF2B5EF4-FFF2-40B4-BE49-F238E27FC236}">
                <a16:creationId xmlns:a16="http://schemas.microsoft.com/office/drawing/2014/main" id="{A8F9DB1E-0557-1D27-F8A0-5CF5AC19C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8888" y="4641850"/>
            <a:ext cx="2519362" cy="638175"/>
          </a:xfrm>
          <a:prstGeom prst="line">
            <a:avLst/>
          </a:prstGeom>
          <a:noFill/>
          <a:ln w="1908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Freeform 22">
            <a:extLst>
              <a:ext uri="{FF2B5EF4-FFF2-40B4-BE49-F238E27FC236}">
                <a16:creationId xmlns:a16="http://schemas.microsoft.com/office/drawing/2014/main" id="{073E77F2-2835-4A5A-CF48-A4E60A35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5245100"/>
            <a:ext cx="141287" cy="68263"/>
          </a:xfrm>
          <a:custGeom>
            <a:avLst/>
            <a:gdLst>
              <a:gd name="T0" fmla="*/ 2147483646 w 89"/>
              <a:gd name="T1" fmla="*/ 0 h 46"/>
              <a:gd name="T2" fmla="*/ 0 w 89"/>
              <a:gd name="T3" fmla="*/ 2147483646 h 46"/>
              <a:gd name="T4" fmla="*/ 2147483646 w 89"/>
              <a:gd name="T5" fmla="*/ 2147483646 h 46"/>
              <a:gd name="T6" fmla="*/ 2147483646 w 89"/>
              <a:gd name="T7" fmla="*/ 0 h 46"/>
              <a:gd name="T8" fmla="*/ 2147483646 w 89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46"/>
              <a:gd name="T17" fmla="*/ 89 w 89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46">
                <a:moveTo>
                  <a:pt x="77" y="0"/>
                </a:moveTo>
                <a:lnTo>
                  <a:pt x="0" y="42"/>
                </a:lnTo>
                <a:lnTo>
                  <a:pt x="89" y="46"/>
                </a:lnTo>
                <a:lnTo>
                  <a:pt x="77" y="0"/>
                </a:lnTo>
                <a:close/>
              </a:path>
            </a:pathLst>
          </a:custGeom>
          <a:solidFill>
            <a:srgbClr val="00CC99"/>
          </a:solidFill>
          <a:ln w="19080">
            <a:solidFill>
              <a:srgbClr val="00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Line 23">
            <a:extLst>
              <a:ext uri="{FF2B5EF4-FFF2-40B4-BE49-F238E27FC236}">
                <a16:creationId xmlns:a16="http://schemas.microsoft.com/office/drawing/2014/main" id="{E8E158E9-904A-1A52-3E20-278D60BB2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897438"/>
            <a:ext cx="2535237" cy="542925"/>
          </a:xfrm>
          <a:prstGeom prst="line">
            <a:avLst/>
          </a:prstGeom>
          <a:noFill/>
          <a:ln w="19080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Freeform 24">
            <a:extLst>
              <a:ext uri="{FF2B5EF4-FFF2-40B4-BE49-F238E27FC236}">
                <a16:creationId xmlns:a16="http://schemas.microsoft.com/office/drawing/2014/main" id="{A2928AE9-EDA7-B5CA-136C-82D2F7CF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399088"/>
            <a:ext cx="147638" cy="68262"/>
          </a:xfrm>
          <a:custGeom>
            <a:avLst/>
            <a:gdLst>
              <a:gd name="T0" fmla="*/ 0 w 93"/>
              <a:gd name="T1" fmla="*/ 2147483646 h 46"/>
              <a:gd name="T2" fmla="*/ 2147483646 w 93"/>
              <a:gd name="T3" fmla="*/ 2147483646 h 46"/>
              <a:gd name="T4" fmla="*/ 2147483646 w 93"/>
              <a:gd name="T5" fmla="*/ 0 h 46"/>
              <a:gd name="T6" fmla="*/ 2147483646 w 93"/>
              <a:gd name="T7" fmla="*/ 2147483646 h 46"/>
              <a:gd name="T8" fmla="*/ 2147483646 w 93"/>
              <a:gd name="T9" fmla="*/ 2147483646 h 46"/>
              <a:gd name="T10" fmla="*/ 0 w 93"/>
              <a:gd name="T11" fmla="*/ 2147483646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46"/>
              <a:gd name="T20" fmla="*/ 93 w 93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46">
                <a:moveTo>
                  <a:pt x="0" y="46"/>
                </a:moveTo>
                <a:lnTo>
                  <a:pt x="93" y="42"/>
                </a:lnTo>
                <a:lnTo>
                  <a:pt x="12" y="0"/>
                </a:lnTo>
                <a:lnTo>
                  <a:pt x="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F99FF"/>
          </a:solidFill>
          <a:ln w="19080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Line 25">
            <a:extLst>
              <a:ext uri="{FF2B5EF4-FFF2-40B4-BE49-F238E27FC236}">
                <a16:creationId xmlns:a16="http://schemas.microsoft.com/office/drawing/2014/main" id="{F3399E50-6874-E7E6-8D44-EECDBB794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5103813"/>
            <a:ext cx="2546350" cy="539750"/>
          </a:xfrm>
          <a:prstGeom prst="line">
            <a:avLst/>
          </a:prstGeom>
          <a:noFill/>
          <a:ln w="19080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Freeform 26">
            <a:extLst>
              <a:ext uri="{FF2B5EF4-FFF2-40B4-BE49-F238E27FC236}">
                <a16:creationId xmlns:a16="http://schemas.microsoft.com/office/drawing/2014/main" id="{52ABE32D-CF39-5621-12A7-BD1FEA76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610225"/>
            <a:ext cx="147638" cy="68263"/>
          </a:xfrm>
          <a:custGeom>
            <a:avLst/>
            <a:gdLst>
              <a:gd name="T0" fmla="*/ 0 w 93"/>
              <a:gd name="T1" fmla="*/ 2147483646 h 46"/>
              <a:gd name="T2" fmla="*/ 2147483646 w 93"/>
              <a:gd name="T3" fmla="*/ 2147483646 h 46"/>
              <a:gd name="T4" fmla="*/ 2147483646 w 93"/>
              <a:gd name="T5" fmla="*/ 0 h 46"/>
              <a:gd name="T6" fmla="*/ 2147483646 w 93"/>
              <a:gd name="T7" fmla="*/ 2147483646 h 46"/>
              <a:gd name="T8" fmla="*/ 2147483646 w 93"/>
              <a:gd name="T9" fmla="*/ 2147483646 h 46"/>
              <a:gd name="T10" fmla="*/ 0 w 93"/>
              <a:gd name="T11" fmla="*/ 2147483646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46"/>
              <a:gd name="T20" fmla="*/ 93 w 93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46">
                <a:moveTo>
                  <a:pt x="0" y="42"/>
                </a:moveTo>
                <a:lnTo>
                  <a:pt x="93" y="38"/>
                </a:lnTo>
                <a:lnTo>
                  <a:pt x="12" y="0"/>
                </a:lnTo>
                <a:lnTo>
                  <a:pt x="4" y="46"/>
                </a:lnTo>
                <a:lnTo>
                  <a:pt x="0" y="42"/>
                </a:lnTo>
                <a:close/>
              </a:path>
            </a:pathLst>
          </a:custGeom>
          <a:solidFill>
            <a:srgbClr val="FF99FF"/>
          </a:solidFill>
          <a:ln w="19080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27">
            <a:extLst>
              <a:ext uri="{FF2B5EF4-FFF2-40B4-BE49-F238E27FC236}">
                <a16:creationId xmlns:a16="http://schemas.microsoft.com/office/drawing/2014/main" id="{81422922-628B-3524-E758-BB54D90E1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5313363"/>
            <a:ext cx="2535237" cy="534987"/>
          </a:xfrm>
          <a:prstGeom prst="line">
            <a:avLst/>
          </a:prstGeom>
          <a:noFill/>
          <a:ln w="19080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Freeform 28">
            <a:extLst>
              <a:ext uri="{FF2B5EF4-FFF2-40B4-BE49-F238E27FC236}">
                <a16:creationId xmlns:a16="http://schemas.microsoft.com/office/drawing/2014/main" id="{8A67AA07-3D81-9ED9-D9F9-79A6EA8C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813425"/>
            <a:ext cx="147638" cy="68263"/>
          </a:xfrm>
          <a:custGeom>
            <a:avLst/>
            <a:gdLst>
              <a:gd name="T0" fmla="*/ 0 w 93"/>
              <a:gd name="T1" fmla="*/ 2147483646 h 46"/>
              <a:gd name="T2" fmla="*/ 2147483646 w 93"/>
              <a:gd name="T3" fmla="*/ 2147483646 h 46"/>
              <a:gd name="T4" fmla="*/ 2147483646 w 93"/>
              <a:gd name="T5" fmla="*/ 0 h 46"/>
              <a:gd name="T6" fmla="*/ 0 w 93"/>
              <a:gd name="T7" fmla="*/ 2147483646 h 46"/>
              <a:gd name="T8" fmla="*/ 0 w 93"/>
              <a:gd name="T9" fmla="*/ 2147483646 h 46"/>
              <a:gd name="T10" fmla="*/ 0 w 93"/>
              <a:gd name="T11" fmla="*/ 2147483646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46"/>
              <a:gd name="T20" fmla="*/ 93 w 93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46">
                <a:moveTo>
                  <a:pt x="0" y="43"/>
                </a:moveTo>
                <a:lnTo>
                  <a:pt x="93" y="39"/>
                </a:lnTo>
                <a:lnTo>
                  <a:pt x="12" y="0"/>
                </a:lnTo>
                <a:lnTo>
                  <a:pt x="0" y="46"/>
                </a:lnTo>
                <a:lnTo>
                  <a:pt x="0" y="43"/>
                </a:lnTo>
                <a:close/>
              </a:path>
            </a:pathLst>
          </a:custGeom>
          <a:solidFill>
            <a:srgbClr val="FF99FF"/>
          </a:solidFill>
          <a:ln w="19080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Line 29">
            <a:extLst>
              <a:ext uri="{FF2B5EF4-FFF2-40B4-BE49-F238E27FC236}">
                <a16:creationId xmlns:a16="http://schemas.microsoft.com/office/drawing/2014/main" id="{4B82C671-2687-8889-E9FC-AB311A53D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681538"/>
            <a:ext cx="2546350" cy="536575"/>
          </a:xfrm>
          <a:prstGeom prst="line">
            <a:avLst/>
          </a:prstGeom>
          <a:noFill/>
          <a:ln w="19080">
            <a:solidFill>
              <a:srgbClr val="FF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Freeform 30">
            <a:extLst>
              <a:ext uri="{FF2B5EF4-FFF2-40B4-BE49-F238E27FC236}">
                <a16:creationId xmlns:a16="http://schemas.microsoft.com/office/drawing/2014/main" id="{64E44E3C-4A56-5CB4-19F9-E8D8CE3E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178425"/>
            <a:ext cx="152400" cy="66675"/>
          </a:xfrm>
          <a:custGeom>
            <a:avLst/>
            <a:gdLst>
              <a:gd name="T0" fmla="*/ 0 w 96"/>
              <a:gd name="T1" fmla="*/ 2147483646 h 46"/>
              <a:gd name="T2" fmla="*/ 2147483646 w 96"/>
              <a:gd name="T3" fmla="*/ 2147483646 h 46"/>
              <a:gd name="T4" fmla="*/ 2147483646 w 96"/>
              <a:gd name="T5" fmla="*/ 0 h 46"/>
              <a:gd name="T6" fmla="*/ 2147483646 w 96"/>
              <a:gd name="T7" fmla="*/ 2147483646 h 46"/>
              <a:gd name="T8" fmla="*/ 2147483646 w 96"/>
              <a:gd name="T9" fmla="*/ 2147483646 h 46"/>
              <a:gd name="T10" fmla="*/ 0 w 96"/>
              <a:gd name="T11" fmla="*/ 2147483646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46"/>
              <a:gd name="T20" fmla="*/ 96 w 96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46">
                <a:moveTo>
                  <a:pt x="0" y="46"/>
                </a:moveTo>
                <a:lnTo>
                  <a:pt x="96" y="38"/>
                </a:lnTo>
                <a:lnTo>
                  <a:pt x="12" y="0"/>
                </a:lnTo>
                <a:lnTo>
                  <a:pt x="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FF99FF"/>
          </a:solidFill>
          <a:ln w="19080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Rectangle 31">
            <a:extLst>
              <a:ext uri="{FF2B5EF4-FFF2-40B4-BE49-F238E27FC236}">
                <a16:creationId xmlns:a16="http://schemas.microsoft.com/office/drawing/2014/main" id="{4F313F5D-19F1-ADE5-A63B-23894E56A4D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1863" y="5614988"/>
            <a:ext cx="3571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…</a:t>
            </a:r>
          </a:p>
        </p:txBody>
      </p:sp>
      <p:sp>
        <p:nvSpPr>
          <p:cNvPr id="57378" name="Rectangle 32">
            <a:extLst>
              <a:ext uri="{FF2B5EF4-FFF2-40B4-BE49-F238E27FC236}">
                <a16:creationId xmlns:a16="http://schemas.microsoft.com/office/drawing/2014/main" id="{E8154277-7ECD-2DAF-791F-076BEC1C642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741863" y="4410075"/>
            <a:ext cx="3571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35BCEA5D-CE71-14A0-4893-128648E0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Sliding Window Concepts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AC7B6B1-0A3F-7947-6366-B87405208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600200"/>
            <a:ext cx="7593013" cy="4413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Consider </a:t>
            </a:r>
            <a:r>
              <a:rPr lang="en-GB" altLang="en-US" sz="1800" b="1">
                <a:solidFill>
                  <a:srgbClr val="CC0000"/>
                </a:solidFill>
              </a:rPr>
              <a:t>ordered stream</a:t>
            </a:r>
            <a:r>
              <a:rPr lang="en-GB" altLang="en-US" sz="1800"/>
              <a:t> of data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broken into frames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stop-and-wait</a:t>
            </a:r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window of one frame</a:t>
            </a:r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slides along stream over time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Sliding window algorithms generalize this notion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multiple-frame send window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multiple-frame receive window</a:t>
            </a: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CAF0AEEB-059C-5F5A-10AB-50D124E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2F376E1-2C6F-4FE3-A750-DF40EBB5EAFC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24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6F12DB86-EB23-E064-B00F-61006FC4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E99068BE-EC95-6960-307B-EBE6D9F5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399" name="Rectangle 5">
            <a:extLst>
              <a:ext uri="{FF2B5EF4-FFF2-40B4-BE49-F238E27FC236}">
                <a16:creationId xmlns:a16="http://schemas.microsoft.com/office/drawing/2014/main" id="{F954B07F-89BB-3B20-8791-5A8D84510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0" name="Rectangle 6">
            <a:extLst>
              <a:ext uri="{FF2B5EF4-FFF2-40B4-BE49-F238E27FC236}">
                <a16:creationId xmlns:a16="http://schemas.microsoft.com/office/drawing/2014/main" id="{9298264D-C668-9CA5-15B4-11FB318B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1" name="Rectangle 7">
            <a:extLst>
              <a:ext uri="{FF2B5EF4-FFF2-40B4-BE49-F238E27FC236}">
                <a16:creationId xmlns:a16="http://schemas.microsoft.com/office/drawing/2014/main" id="{05F926F7-9C5A-82FB-41E6-7D20505D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2" name="Rectangle 8">
            <a:extLst>
              <a:ext uri="{FF2B5EF4-FFF2-40B4-BE49-F238E27FC236}">
                <a16:creationId xmlns:a16="http://schemas.microsoft.com/office/drawing/2014/main" id="{7F0125C3-755B-D7B7-0D0B-54AF08E7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3" name="Rectangle 9">
            <a:extLst>
              <a:ext uri="{FF2B5EF4-FFF2-40B4-BE49-F238E27FC236}">
                <a16:creationId xmlns:a16="http://schemas.microsoft.com/office/drawing/2014/main" id="{D7CC857C-E15A-1B2E-876E-B7F61027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4" name="Rectangle 10">
            <a:extLst>
              <a:ext uri="{FF2B5EF4-FFF2-40B4-BE49-F238E27FC236}">
                <a16:creationId xmlns:a16="http://schemas.microsoft.com/office/drawing/2014/main" id="{0082CAAC-1741-9CB5-91A3-AAA12207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5" name="Rectangle 11">
            <a:extLst>
              <a:ext uri="{FF2B5EF4-FFF2-40B4-BE49-F238E27FC236}">
                <a16:creationId xmlns:a16="http://schemas.microsoft.com/office/drawing/2014/main" id="{051D6C6D-A08D-98A3-A277-661C14C9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6" name="Line 12">
            <a:extLst>
              <a:ext uri="{FF2B5EF4-FFF2-40B4-BE49-F238E27FC236}">
                <a16:creationId xmlns:a16="http://schemas.microsoft.com/office/drawing/2014/main" id="{E7F65D92-19A8-696A-1F6B-167E5D05C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76675"/>
            <a:ext cx="107315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Text Box 13">
            <a:extLst>
              <a:ext uri="{FF2B5EF4-FFF2-40B4-BE49-F238E27FC236}">
                <a16:creationId xmlns:a16="http://schemas.microsoft.com/office/drawing/2014/main" id="{C176D0D8-FC38-E460-1EA6-8BFB3EB29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436938"/>
            <a:ext cx="754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time</a:t>
            </a:r>
          </a:p>
        </p:txBody>
      </p:sp>
      <p:sp>
        <p:nvSpPr>
          <p:cNvPr id="59408" name="Rectangle 14">
            <a:extLst>
              <a:ext uri="{FF2B5EF4-FFF2-40B4-BE49-F238E27FC236}">
                <a16:creationId xmlns:a16="http://schemas.microsoft.com/office/drawing/2014/main" id="{CBF1F234-CE56-8CE7-5341-89CB5E71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409" name="Rectangle 15">
            <a:extLst>
              <a:ext uri="{FF2B5EF4-FFF2-40B4-BE49-F238E27FC236}">
                <a16:creationId xmlns:a16="http://schemas.microsoft.com/office/drawing/2014/main" id="{1C1D3A45-6AE6-65C2-D33B-0F7AC0DE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083E7118-6CD1-2A7C-0795-79B8A9BF786A}"/>
              </a:ext>
            </a:extLst>
          </p:cNvPr>
          <p:cNvGrpSpPr>
            <a:grpSpLocks/>
          </p:cNvGrpSpPr>
          <p:nvPr/>
        </p:nvGrpSpPr>
        <p:grpSpPr bwMode="auto">
          <a:xfrm>
            <a:off x="5310188" y="4035425"/>
            <a:ext cx="892175" cy="555625"/>
            <a:chOff x="3345" y="2542"/>
            <a:chExt cx="562" cy="350"/>
          </a:xfrm>
        </p:grpSpPr>
        <p:sp>
          <p:nvSpPr>
            <p:cNvPr id="59423" name="Rectangle 17">
              <a:extLst>
                <a:ext uri="{FF2B5EF4-FFF2-40B4-BE49-F238E27FC236}">
                  <a16:creationId xmlns:a16="http://schemas.microsoft.com/office/drawing/2014/main" id="{A1E75C28-517C-420A-E051-4EC0722D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542"/>
              <a:ext cx="563" cy="351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  <p:sp>
          <p:nvSpPr>
            <p:cNvPr id="59424" name="Rectangle 18">
              <a:extLst>
                <a:ext uri="{FF2B5EF4-FFF2-40B4-BE49-F238E27FC236}">
                  <a16:creationId xmlns:a16="http://schemas.microsoft.com/office/drawing/2014/main" id="{10AB4278-047E-B9DA-3B6A-C193F4436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617"/>
              <a:ext cx="426" cy="188"/>
            </a:xfrm>
            <a:prstGeom prst="rect">
              <a:avLst/>
            </a:prstGeom>
            <a:solidFill>
              <a:srgbClr val="9900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69DB356F-2CB3-19DD-3578-0527A4464732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4035425"/>
            <a:ext cx="873125" cy="555625"/>
            <a:chOff x="2505" y="2542"/>
            <a:chExt cx="550" cy="350"/>
          </a:xfrm>
        </p:grpSpPr>
        <p:sp>
          <p:nvSpPr>
            <p:cNvPr id="59421" name="Rectangle 20">
              <a:extLst>
                <a:ext uri="{FF2B5EF4-FFF2-40B4-BE49-F238E27FC236}">
                  <a16:creationId xmlns:a16="http://schemas.microsoft.com/office/drawing/2014/main" id="{81C3974F-73F8-2B8F-B042-39BF56A2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2617"/>
              <a:ext cx="426" cy="188"/>
            </a:xfrm>
            <a:prstGeom prst="rect">
              <a:avLst/>
            </a:prstGeom>
            <a:solidFill>
              <a:srgbClr val="9900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  <p:sp>
          <p:nvSpPr>
            <p:cNvPr id="59422" name="Rectangle 21">
              <a:extLst>
                <a:ext uri="{FF2B5EF4-FFF2-40B4-BE49-F238E27FC236}">
                  <a16:creationId xmlns:a16="http://schemas.microsoft.com/office/drawing/2014/main" id="{1F9FB895-3486-4C8A-9472-83039E710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2542"/>
              <a:ext cx="551" cy="351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00AD6A49-BD8F-91C4-5D4D-9AFE9ABA1AFD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4035425"/>
            <a:ext cx="892175" cy="555625"/>
            <a:chOff x="2920" y="2542"/>
            <a:chExt cx="562" cy="350"/>
          </a:xfrm>
        </p:grpSpPr>
        <p:sp>
          <p:nvSpPr>
            <p:cNvPr id="59419" name="Rectangle 23">
              <a:extLst>
                <a:ext uri="{FF2B5EF4-FFF2-40B4-BE49-F238E27FC236}">
                  <a16:creationId xmlns:a16="http://schemas.microsoft.com/office/drawing/2014/main" id="{F43A4BF7-FECD-43C9-90E2-0D4CEB30B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617"/>
              <a:ext cx="426" cy="188"/>
            </a:xfrm>
            <a:prstGeom prst="rect">
              <a:avLst/>
            </a:prstGeom>
            <a:solidFill>
              <a:srgbClr val="9900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  <p:sp>
          <p:nvSpPr>
            <p:cNvPr id="59420" name="Rectangle 24">
              <a:extLst>
                <a:ext uri="{FF2B5EF4-FFF2-40B4-BE49-F238E27FC236}">
                  <a16:creationId xmlns:a16="http://schemas.microsoft.com/office/drawing/2014/main" id="{93A9AED2-F414-7E1E-16A2-4C697054B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2542"/>
              <a:ext cx="563" cy="351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6A54CA88-92FF-4F2C-BDE5-5693037C4700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4035425"/>
            <a:ext cx="873125" cy="555625"/>
            <a:chOff x="2079" y="2542"/>
            <a:chExt cx="550" cy="350"/>
          </a:xfrm>
        </p:grpSpPr>
        <p:sp>
          <p:nvSpPr>
            <p:cNvPr id="59417" name="Rectangle 26">
              <a:extLst>
                <a:ext uri="{FF2B5EF4-FFF2-40B4-BE49-F238E27FC236}">
                  <a16:creationId xmlns:a16="http://schemas.microsoft.com/office/drawing/2014/main" id="{7982C656-70D2-4121-D2A6-737C0C3B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617"/>
              <a:ext cx="426" cy="188"/>
            </a:xfrm>
            <a:prstGeom prst="rect">
              <a:avLst/>
            </a:prstGeom>
            <a:solidFill>
              <a:srgbClr val="9900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  <p:sp>
          <p:nvSpPr>
            <p:cNvPr id="59418" name="Rectangle 27">
              <a:extLst>
                <a:ext uri="{FF2B5EF4-FFF2-40B4-BE49-F238E27FC236}">
                  <a16:creationId xmlns:a16="http://schemas.microsoft.com/office/drawing/2014/main" id="{9FB98C93-26FA-E198-BC77-0BC5BCF87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2542"/>
              <a:ext cx="551" cy="351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FA6C1B47-3C74-C3E9-C9C6-7D18ED0A3878}"/>
              </a:ext>
            </a:extLst>
          </p:cNvPr>
          <p:cNvGrpSpPr>
            <a:grpSpLocks/>
          </p:cNvGrpSpPr>
          <p:nvPr/>
        </p:nvGrpSpPr>
        <p:grpSpPr bwMode="auto">
          <a:xfrm>
            <a:off x="2625725" y="4035425"/>
            <a:ext cx="873125" cy="555625"/>
            <a:chOff x="1654" y="2542"/>
            <a:chExt cx="550" cy="350"/>
          </a:xfrm>
        </p:grpSpPr>
        <p:sp>
          <p:nvSpPr>
            <p:cNvPr id="59415" name="Rectangle 29">
              <a:extLst>
                <a:ext uri="{FF2B5EF4-FFF2-40B4-BE49-F238E27FC236}">
                  <a16:creationId xmlns:a16="http://schemas.microsoft.com/office/drawing/2014/main" id="{B551AFA4-8DDB-DABC-CA2C-A92B3EC89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617"/>
              <a:ext cx="426" cy="188"/>
            </a:xfrm>
            <a:prstGeom prst="rect">
              <a:avLst/>
            </a:prstGeom>
            <a:solidFill>
              <a:srgbClr val="99003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  <p:sp>
          <p:nvSpPr>
            <p:cNvPr id="59416" name="Rectangle 30">
              <a:extLst>
                <a:ext uri="{FF2B5EF4-FFF2-40B4-BE49-F238E27FC236}">
                  <a16:creationId xmlns:a16="http://schemas.microsoft.com/office/drawing/2014/main" id="{8ED157DE-40DC-31EE-FFE4-384061671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542"/>
              <a:ext cx="551" cy="351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cs typeface="DejaVu Sans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833C1DA1-E7E1-1B22-34DD-9C0743DC1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Sliding Window Concepts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1EF7397-EF22-69FD-D43B-8FC925EF3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975" y="1862138"/>
            <a:ext cx="7388225" cy="4333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Send window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fixed length, containing numbered frames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starts at </a:t>
            </a:r>
            <a:r>
              <a:rPr lang="en-GB" altLang="en-US" b="1">
                <a:solidFill>
                  <a:srgbClr val="CC0000"/>
                </a:solidFill>
              </a:rPr>
              <a:t>earliest unacknowledged</a:t>
            </a:r>
            <a:r>
              <a:rPr lang="en-GB" altLang="en-US"/>
              <a:t> frame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only frames in window sent over network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00CC99"/>
                </a:solidFill>
              </a:rPr>
              <a:t>Green</a:t>
            </a:r>
            <a:r>
              <a:rPr lang="en-GB" altLang="en-US"/>
              <a:t>: sent and acknowledged</a:t>
            </a:r>
          </a:p>
          <a:p>
            <a:pPr lvl="1" eaLnBrk="1" hangingPunct="1">
              <a:lnSpc>
                <a:spcPct val="90000"/>
              </a:lnSpc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CC0000"/>
                </a:solidFill>
              </a:rPr>
              <a:t>Red</a:t>
            </a:r>
            <a:r>
              <a:rPr lang="en-GB" altLang="en-US"/>
              <a:t>: sent (or can be sent) but not acknowledged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3333CC"/>
                </a:solidFill>
              </a:rPr>
              <a:t>Blue</a:t>
            </a:r>
            <a:r>
              <a:rPr lang="en-GB" altLang="en-US"/>
              <a:t>: available, but not within send window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32A093A1-8617-178D-1930-F114213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2A6B7F0-6751-4E65-A6DD-55CA841BB898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25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9F7F4660-852E-19DD-408F-C4FEF4E1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6" name="Rectangle 4">
            <a:extLst>
              <a:ext uri="{FF2B5EF4-FFF2-40B4-BE49-F238E27FC236}">
                <a16:creationId xmlns:a16="http://schemas.microsoft.com/office/drawing/2014/main" id="{E1E75F2A-B397-31AF-F336-9A8140DA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7" name="Rectangle 5">
            <a:extLst>
              <a:ext uri="{FF2B5EF4-FFF2-40B4-BE49-F238E27FC236}">
                <a16:creationId xmlns:a16="http://schemas.microsoft.com/office/drawing/2014/main" id="{26BA569C-E193-16A3-4766-5698AA2F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8" name="Rectangle 6">
            <a:extLst>
              <a:ext uri="{FF2B5EF4-FFF2-40B4-BE49-F238E27FC236}">
                <a16:creationId xmlns:a16="http://schemas.microsoft.com/office/drawing/2014/main" id="{9D17A4C8-BA16-DB38-4EC0-D57C31CB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154488"/>
            <a:ext cx="676275" cy="298450"/>
          </a:xfrm>
          <a:prstGeom prst="rect">
            <a:avLst/>
          </a:prstGeom>
          <a:solidFill>
            <a:srgbClr val="9900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9" name="Rectangle 7">
            <a:extLst>
              <a:ext uri="{FF2B5EF4-FFF2-40B4-BE49-F238E27FC236}">
                <a16:creationId xmlns:a16="http://schemas.microsoft.com/office/drawing/2014/main" id="{7F2285F3-186E-265F-7FEF-1A22ED36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154488"/>
            <a:ext cx="676275" cy="298450"/>
          </a:xfrm>
          <a:prstGeom prst="rect">
            <a:avLst/>
          </a:prstGeom>
          <a:solidFill>
            <a:srgbClr val="9900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50" name="Rectangle 8">
            <a:extLst>
              <a:ext uri="{FF2B5EF4-FFF2-40B4-BE49-F238E27FC236}">
                <a16:creationId xmlns:a16="http://schemas.microsoft.com/office/drawing/2014/main" id="{83698E8C-73C9-7B97-AD9D-7575B11F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54488"/>
            <a:ext cx="676275" cy="298450"/>
          </a:xfrm>
          <a:prstGeom prst="rect">
            <a:avLst/>
          </a:prstGeom>
          <a:solidFill>
            <a:srgbClr val="9900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51" name="Rectangle 9">
            <a:extLst>
              <a:ext uri="{FF2B5EF4-FFF2-40B4-BE49-F238E27FC236}">
                <a16:creationId xmlns:a16="http://schemas.microsoft.com/office/drawing/2014/main" id="{39ACA38B-3F4A-1694-DCEE-56CF47CE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154488"/>
            <a:ext cx="676275" cy="298450"/>
          </a:xfrm>
          <a:prstGeom prst="rect">
            <a:avLst/>
          </a:prstGeom>
          <a:solidFill>
            <a:srgbClr val="9900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52" name="Rectangle 10">
            <a:extLst>
              <a:ext uri="{FF2B5EF4-FFF2-40B4-BE49-F238E27FC236}">
                <a16:creationId xmlns:a16="http://schemas.microsoft.com/office/drawing/2014/main" id="{4D098254-E521-822E-DD7E-2D22B535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154488"/>
            <a:ext cx="676275" cy="29845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53" name="Rectangle 11">
            <a:extLst>
              <a:ext uri="{FF2B5EF4-FFF2-40B4-BE49-F238E27FC236}">
                <a16:creationId xmlns:a16="http://schemas.microsoft.com/office/drawing/2014/main" id="{AD7C968A-D5C7-CE37-2635-23A00D00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154488"/>
            <a:ext cx="676275" cy="29845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54" name="Rectangle 12">
            <a:extLst>
              <a:ext uri="{FF2B5EF4-FFF2-40B4-BE49-F238E27FC236}">
                <a16:creationId xmlns:a16="http://schemas.microsoft.com/office/drawing/2014/main" id="{872963AB-B4FA-7D4A-465C-0BDE507D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4035425"/>
            <a:ext cx="2881312" cy="557213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55" name="Line 13">
            <a:extLst>
              <a:ext uri="{FF2B5EF4-FFF2-40B4-BE49-F238E27FC236}">
                <a16:creationId xmlns:a16="http://schemas.microsoft.com/office/drawing/2014/main" id="{A5665FAC-7688-7CD6-CC65-E77167FC7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76675"/>
            <a:ext cx="107315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14">
            <a:extLst>
              <a:ext uri="{FF2B5EF4-FFF2-40B4-BE49-F238E27FC236}">
                <a16:creationId xmlns:a16="http://schemas.microsoft.com/office/drawing/2014/main" id="{03EB1C17-5645-F8A3-CEE2-DEA468A1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436938"/>
            <a:ext cx="754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time</a:t>
            </a:r>
          </a:p>
        </p:txBody>
      </p:sp>
      <p:sp>
        <p:nvSpPr>
          <p:cNvPr id="61457" name="Rectangle 15">
            <a:extLst>
              <a:ext uri="{FF2B5EF4-FFF2-40B4-BE49-F238E27FC236}">
                <a16:creationId xmlns:a16="http://schemas.microsoft.com/office/drawing/2014/main" id="{BE9A0A23-6E0F-CBDE-E220-DEA44CAB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154488"/>
            <a:ext cx="676275" cy="298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58" name="Rectangle 16">
            <a:extLst>
              <a:ext uri="{FF2B5EF4-FFF2-40B4-BE49-F238E27FC236}">
                <a16:creationId xmlns:a16="http://schemas.microsoft.com/office/drawing/2014/main" id="{EA0886AA-5365-19DE-EBE7-974EE443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C6424979-F8CC-9560-19D4-25CB5F8FA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Sliding Window Concepts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A6BC94D-07F7-F677-01E9-3A3E48BC7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7438" y="1862138"/>
            <a:ext cx="7370762" cy="4333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Receive window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fixed length (unrelated to send window)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starts at </a:t>
            </a:r>
            <a:r>
              <a:rPr lang="en-GB" altLang="en-US" b="1">
                <a:solidFill>
                  <a:srgbClr val="CC0000"/>
                </a:solidFill>
              </a:rPr>
              <a:t>earliest unreceived</a:t>
            </a:r>
            <a:r>
              <a:rPr lang="en-GB" altLang="en-US"/>
              <a:t> frame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only frames in window are buffered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lvl="1" eaLnBrk="1" hangingPunct="1">
              <a:lnSpc>
                <a:spcPct val="90000"/>
              </a:lnSpc>
              <a:buClr>
                <a:srgbClr val="00CC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00CC99"/>
                </a:solidFill>
              </a:rPr>
              <a:t>Green</a:t>
            </a:r>
            <a:r>
              <a:rPr lang="en-GB" altLang="en-US"/>
              <a:t>: received and delivered</a:t>
            </a:r>
          </a:p>
          <a:p>
            <a:pPr lvl="1" eaLnBrk="1" hangingPunct="1">
              <a:lnSpc>
                <a:spcPct val="90000"/>
              </a:lnSpc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CC0000"/>
                </a:solidFill>
              </a:rPr>
              <a:t>Red</a:t>
            </a:r>
            <a:r>
              <a:rPr lang="en-GB" altLang="en-US"/>
              <a:t>: received and buffered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>
                <a:solidFill>
                  <a:srgbClr val="3333CC"/>
                </a:solidFill>
              </a:rPr>
              <a:t>Blue</a:t>
            </a:r>
            <a:r>
              <a:rPr lang="en-GB" altLang="en-US"/>
              <a:t>: received and discarded</a:t>
            </a: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948E51A9-E15B-F52E-3D77-5BDC7C79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9D16A27-5BAF-4A5A-8201-7AB53E01F9A5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B548376B-42D1-7CEA-6C5C-B628EF23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4" name="Rectangle 4">
            <a:extLst>
              <a:ext uri="{FF2B5EF4-FFF2-40B4-BE49-F238E27FC236}">
                <a16:creationId xmlns:a16="http://schemas.microsoft.com/office/drawing/2014/main" id="{A572CB6F-954E-4211-0E6D-A5B34EA6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5" name="Rectangle 5">
            <a:extLst>
              <a:ext uri="{FF2B5EF4-FFF2-40B4-BE49-F238E27FC236}">
                <a16:creationId xmlns:a16="http://schemas.microsoft.com/office/drawing/2014/main" id="{A8671DDA-9F20-BEC2-C65C-E91703A2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154488"/>
            <a:ext cx="676275" cy="298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6" name="Rectangle 6">
            <a:extLst>
              <a:ext uri="{FF2B5EF4-FFF2-40B4-BE49-F238E27FC236}">
                <a16:creationId xmlns:a16="http://schemas.microsoft.com/office/drawing/2014/main" id="{17C01BAA-731B-08F5-213E-BA19DCB1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154488"/>
            <a:ext cx="676275" cy="298450"/>
          </a:xfrm>
          <a:prstGeom prst="rect">
            <a:avLst/>
          </a:prstGeom>
          <a:solidFill>
            <a:srgbClr val="9900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7" name="Rectangle 7">
            <a:extLst>
              <a:ext uri="{FF2B5EF4-FFF2-40B4-BE49-F238E27FC236}">
                <a16:creationId xmlns:a16="http://schemas.microsoft.com/office/drawing/2014/main" id="{414D000E-96E6-1510-6935-B2281B73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154488"/>
            <a:ext cx="676275" cy="298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8" name="Rectangle 8">
            <a:extLst>
              <a:ext uri="{FF2B5EF4-FFF2-40B4-BE49-F238E27FC236}">
                <a16:creationId xmlns:a16="http://schemas.microsoft.com/office/drawing/2014/main" id="{F8313160-7505-729A-B052-72600FF3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54488"/>
            <a:ext cx="676275" cy="298450"/>
          </a:xfrm>
          <a:prstGeom prst="rect">
            <a:avLst/>
          </a:prstGeom>
          <a:solidFill>
            <a:srgbClr val="9900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9" name="Rectangle 9">
            <a:extLst>
              <a:ext uri="{FF2B5EF4-FFF2-40B4-BE49-F238E27FC236}">
                <a16:creationId xmlns:a16="http://schemas.microsoft.com/office/drawing/2014/main" id="{D7E947DD-D840-C179-EA40-4BCE8559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154488"/>
            <a:ext cx="676275" cy="298450"/>
          </a:xfrm>
          <a:prstGeom prst="rect">
            <a:avLst/>
          </a:prstGeom>
          <a:solidFill>
            <a:srgbClr val="9900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500" name="Rectangle 10">
            <a:extLst>
              <a:ext uri="{FF2B5EF4-FFF2-40B4-BE49-F238E27FC236}">
                <a16:creationId xmlns:a16="http://schemas.microsoft.com/office/drawing/2014/main" id="{093D7046-F121-CB39-2BC0-F025B25E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4154488"/>
            <a:ext cx="676275" cy="29845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501" name="Rectangle 11">
            <a:extLst>
              <a:ext uri="{FF2B5EF4-FFF2-40B4-BE49-F238E27FC236}">
                <a16:creationId xmlns:a16="http://schemas.microsoft.com/office/drawing/2014/main" id="{EAB1E7BF-BE41-D423-CCBE-061D6A23E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4154488"/>
            <a:ext cx="676275" cy="29845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502" name="Rectangle 12">
            <a:extLst>
              <a:ext uri="{FF2B5EF4-FFF2-40B4-BE49-F238E27FC236}">
                <a16:creationId xmlns:a16="http://schemas.microsoft.com/office/drawing/2014/main" id="{EFFE79D4-5A5A-32FE-EC06-71D14E17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035425"/>
            <a:ext cx="3559175" cy="557213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503" name="Line 13">
            <a:extLst>
              <a:ext uri="{FF2B5EF4-FFF2-40B4-BE49-F238E27FC236}">
                <a16:creationId xmlns:a16="http://schemas.microsoft.com/office/drawing/2014/main" id="{060F4EC6-5323-CC5D-FF62-D4541FEC0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76675"/>
            <a:ext cx="1073150" cy="15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Text Box 14">
            <a:extLst>
              <a:ext uri="{FF2B5EF4-FFF2-40B4-BE49-F238E27FC236}">
                <a16:creationId xmlns:a16="http://schemas.microsoft.com/office/drawing/2014/main" id="{F229B8C2-D243-D7D5-EC55-3F6D1B77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436938"/>
            <a:ext cx="754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time</a:t>
            </a:r>
          </a:p>
        </p:txBody>
      </p:sp>
      <p:sp>
        <p:nvSpPr>
          <p:cNvPr id="63505" name="Rectangle 15">
            <a:extLst>
              <a:ext uri="{FF2B5EF4-FFF2-40B4-BE49-F238E27FC236}">
                <a16:creationId xmlns:a16="http://schemas.microsoft.com/office/drawing/2014/main" id="{4E0313C2-B7B2-BB9E-ECEA-5249B798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154488"/>
            <a:ext cx="676275" cy="298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506" name="Rectangle 16">
            <a:extLst>
              <a:ext uri="{FF2B5EF4-FFF2-40B4-BE49-F238E27FC236}">
                <a16:creationId xmlns:a16="http://schemas.microsoft.com/office/drawing/2014/main" id="{13C39AFF-DF08-A53F-6DF0-8EFCB337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4154488"/>
            <a:ext cx="676275" cy="2984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082EB584-0B52-642B-56FA-1A336AA4B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048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Sliding Window - Sender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CBA2370-1F5A-57D8-CA72-EC11E6988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3588" y="1695450"/>
            <a:ext cx="7829550" cy="45529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 sequence number to each frame (</a:t>
            </a:r>
            <a:r>
              <a:rPr lang="en-GB" altLang="en-US" sz="24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SeqNum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ar-SA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‏</a:t>
            </a: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three state variables: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window size (</a:t>
            </a:r>
            <a:r>
              <a:rPr lang="en-GB" altLang="en-US" b="1" dirty="0">
                <a:solidFill>
                  <a:srgbClr val="CC0000"/>
                </a:solidFill>
                <a:latin typeface="Courier New" panose="02070309020205020404" pitchFamily="49" charset="0"/>
              </a:rPr>
              <a:t>SWS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ar-S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‏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acknowledgment received (</a:t>
            </a:r>
            <a:r>
              <a:rPr lang="en-GB" altLang="en-US" b="1" dirty="0">
                <a:solidFill>
                  <a:srgbClr val="CC0000"/>
                </a:solidFill>
                <a:latin typeface="Courier New" panose="02070309020205020404" pitchFamily="49" charset="0"/>
              </a:rPr>
              <a:t>LAR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ar-S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‏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frame sent (</a:t>
            </a:r>
            <a:r>
              <a:rPr lang="en-GB" altLang="en-US" b="1" dirty="0">
                <a:solidFill>
                  <a:srgbClr val="CC0000"/>
                </a:solidFill>
                <a:latin typeface="Courier New" panose="02070309020205020404" pitchFamily="49" charset="0"/>
              </a:rPr>
              <a:t>LFS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ar-SA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‏</a:t>
            </a:r>
            <a:endParaRPr lang="en-GB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invariant: 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LFS</a:t>
            </a:r>
            <a:r>
              <a:rPr lang="en-GB" altLang="en-US" sz="2400" dirty="0">
                <a:solidFill>
                  <a:srgbClr val="CC0000"/>
                </a:solidFill>
              </a:rPr>
              <a:t> - 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LAR</a:t>
            </a:r>
            <a:r>
              <a:rPr lang="en-GB" altLang="en-US" sz="2400" dirty="0">
                <a:solidFill>
                  <a:srgbClr val="CC0000"/>
                </a:solidFill>
              </a:rPr>
              <a:t> </a:t>
            </a:r>
            <a:r>
              <a:rPr lang="en-GB" altLang="en-US" sz="2400" b="1" dirty="0">
                <a:solidFill>
                  <a:srgbClr val="CC0000"/>
                </a:solidFill>
                <a:cs typeface="Times New Roman" panose="02020603050405020304" pitchFamily="18" charset="0"/>
              </a:rPr>
              <a:t>≤</a:t>
            </a:r>
            <a:r>
              <a:rPr lang="en-GB" altLang="en-US" sz="2400" dirty="0">
                <a:solidFill>
                  <a:srgbClr val="CC0000"/>
                </a:solidFill>
              </a:rPr>
              <a:t> 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SWS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Clr>
                <a:srgbClr val="CC0000"/>
              </a:buClr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rgbClr val="CC0000"/>
                </a:solidFill>
              </a:rPr>
              <a:t>Advance 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LAR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ACK arrives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Buffer up to </a:t>
            </a:r>
            <a:r>
              <a:rPr lang="en-GB" altLang="en-US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SWS</a:t>
            </a:r>
            <a:r>
              <a:rPr lang="en-GB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frames and associate timeouts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DABA874A-9955-E967-B889-A18F484F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9E6D3F3-D435-4B66-834A-1F57CF57C3E9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5541" name="Line 3">
            <a:extLst>
              <a:ext uri="{FF2B5EF4-FFF2-40B4-BE49-F238E27FC236}">
                <a16:creationId xmlns:a16="http://schemas.microsoft.com/office/drawing/2014/main" id="{390899BD-B316-490E-8180-20F53616A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4335463"/>
            <a:ext cx="1073150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Text Box 4">
            <a:extLst>
              <a:ext uri="{FF2B5EF4-FFF2-40B4-BE49-F238E27FC236}">
                <a16:creationId xmlns:a16="http://schemas.microsoft.com/office/drawing/2014/main" id="{9DD5AB4E-D1A5-4EA6-B81C-7E150E8B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3895725"/>
            <a:ext cx="754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time</a:t>
            </a:r>
          </a:p>
        </p:txBody>
      </p:sp>
      <p:sp>
        <p:nvSpPr>
          <p:cNvPr id="65543" name="Text Box 5">
            <a:extLst>
              <a:ext uri="{FF2B5EF4-FFF2-40B4-BE49-F238E27FC236}">
                <a16:creationId xmlns:a16="http://schemas.microsoft.com/office/drawing/2014/main" id="{72E1962F-459E-679E-A88D-7CDEE087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576763"/>
            <a:ext cx="687388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14</a:t>
            </a:r>
          </a:p>
        </p:txBody>
      </p:sp>
      <p:sp>
        <p:nvSpPr>
          <p:cNvPr id="65544" name="Text Box 6">
            <a:extLst>
              <a:ext uri="{FF2B5EF4-FFF2-40B4-BE49-F238E27FC236}">
                <a16:creationId xmlns:a16="http://schemas.microsoft.com/office/drawing/2014/main" id="{D197581E-24E7-9DEE-6594-554BE47C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4576763"/>
            <a:ext cx="687387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15</a:t>
            </a:r>
          </a:p>
        </p:txBody>
      </p:sp>
      <p:sp>
        <p:nvSpPr>
          <p:cNvPr id="65545" name="Text Box 7">
            <a:extLst>
              <a:ext uri="{FF2B5EF4-FFF2-40B4-BE49-F238E27FC236}">
                <a16:creationId xmlns:a16="http://schemas.microsoft.com/office/drawing/2014/main" id="{8F493E20-94E5-0099-F94C-72E216F56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4576763"/>
            <a:ext cx="687388" cy="460375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12</a:t>
            </a:r>
          </a:p>
        </p:txBody>
      </p:sp>
      <p:sp>
        <p:nvSpPr>
          <p:cNvPr id="65546" name="Text Box 8">
            <a:extLst>
              <a:ext uri="{FF2B5EF4-FFF2-40B4-BE49-F238E27FC236}">
                <a16:creationId xmlns:a16="http://schemas.microsoft.com/office/drawing/2014/main" id="{21728B18-397F-262C-413C-ECA8F30C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4576763"/>
            <a:ext cx="687387" cy="460375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13</a:t>
            </a:r>
          </a:p>
        </p:txBody>
      </p:sp>
      <p:sp>
        <p:nvSpPr>
          <p:cNvPr id="65547" name="Text Box 9">
            <a:extLst>
              <a:ext uri="{FF2B5EF4-FFF2-40B4-BE49-F238E27FC236}">
                <a16:creationId xmlns:a16="http://schemas.microsoft.com/office/drawing/2014/main" id="{8CA2D667-BBBA-F1D4-307A-00158AAD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576763"/>
            <a:ext cx="687387" cy="460375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11</a:t>
            </a:r>
          </a:p>
        </p:txBody>
      </p:sp>
      <p:sp>
        <p:nvSpPr>
          <p:cNvPr id="65548" name="Text Box 10">
            <a:extLst>
              <a:ext uri="{FF2B5EF4-FFF2-40B4-BE49-F238E27FC236}">
                <a16:creationId xmlns:a16="http://schemas.microsoft.com/office/drawing/2014/main" id="{F0E71574-5E1A-AC88-11AF-4482E1EA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4576763"/>
            <a:ext cx="687388" cy="460375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19</a:t>
            </a:r>
          </a:p>
        </p:txBody>
      </p:sp>
      <p:sp>
        <p:nvSpPr>
          <p:cNvPr id="65549" name="Text Box 11">
            <a:extLst>
              <a:ext uri="{FF2B5EF4-FFF2-40B4-BE49-F238E27FC236}">
                <a16:creationId xmlns:a16="http://schemas.microsoft.com/office/drawing/2014/main" id="{5C11EF6C-3C37-87FC-9469-06FCF07C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4576763"/>
            <a:ext cx="687387" cy="460375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20</a:t>
            </a:r>
          </a:p>
        </p:txBody>
      </p:sp>
      <p:sp>
        <p:nvSpPr>
          <p:cNvPr id="65550" name="Text Box 12">
            <a:extLst>
              <a:ext uri="{FF2B5EF4-FFF2-40B4-BE49-F238E27FC236}">
                <a16:creationId xmlns:a16="http://schemas.microsoft.com/office/drawing/2014/main" id="{16627D04-EA27-2F80-248A-A594EA6B1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576763"/>
            <a:ext cx="687388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17</a:t>
            </a:r>
          </a:p>
        </p:txBody>
      </p:sp>
      <p:sp>
        <p:nvSpPr>
          <p:cNvPr id="65551" name="Text Box 13">
            <a:extLst>
              <a:ext uri="{FF2B5EF4-FFF2-40B4-BE49-F238E27FC236}">
                <a16:creationId xmlns:a16="http://schemas.microsoft.com/office/drawing/2014/main" id="{85F1F824-B44E-F2BE-5EDB-F6DF94B2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4576763"/>
            <a:ext cx="687387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18</a:t>
            </a:r>
          </a:p>
        </p:txBody>
      </p:sp>
      <p:sp>
        <p:nvSpPr>
          <p:cNvPr id="65552" name="Text Box 14">
            <a:extLst>
              <a:ext uri="{FF2B5EF4-FFF2-40B4-BE49-F238E27FC236}">
                <a16:creationId xmlns:a16="http://schemas.microsoft.com/office/drawing/2014/main" id="{C52B042D-A45A-746A-FEC8-6BC149CF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4576763"/>
            <a:ext cx="687387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16</a:t>
            </a:r>
          </a:p>
        </p:txBody>
      </p:sp>
      <p:sp>
        <p:nvSpPr>
          <p:cNvPr id="65553" name="Text Box 15">
            <a:extLst>
              <a:ext uri="{FF2B5EF4-FFF2-40B4-BE49-F238E27FC236}">
                <a16:creationId xmlns:a16="http://schemas.microsoft.com/office/drawing/2014/main" id="{1ADC2B97-DA79-D5DC-7FCE-9E3AA32A3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4576763"/>
            <a:ext cx="687388" cy="4603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</a:p>
        </p:txBody>
      </p:sp>
      <p:sp>
        <p:nvSpPr>
          <p:cNvPr id="65554" name="Rectangle 16">
            <a:extLst>
              <a:ext uri="{FF2B5EF4-FFF2-40B4-BE49-F238E27FC236}">
                <a16:creationId xmlns:a16="http://schemas.microsoft.com/office/drawing/2014/main" id="{59F77BC3-3728-32BF-217F-9FBC10E31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64050"/>
            <a:ext cx="3614738" cy="696913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5555" name="Text Box 17">
            <a:extLst>
              <a:ext uri="{FF2B5EF4-FFF2-40B4-BE49-F238E27FC236}">
                <a16:creationId xmlns:a16="http://schemas.microsoft.com/office/drawing/2014/main" id="{04695A6A-665D-3162-1836-F4BCB208A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4013200"/>
            <a:ext cx="1303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00CC99"/>
              </a:buClr>
            </a:pPr>
            <a:r>
              <a:rPr lang="en-GB" altLang="en-US" sz="2400" b="1">
                <a:solidFill>
                  <a:srgbClr val="00CC99"/>
                </a:solidFill>
                <a:latin typeface="Times New Roman" panose="02020603050405020304" pitchFamily="18" charset="0"/>
                <a:cs typeface="DejaVu Sans" charset="0"/>
              </a:rPr>
              <a:t>LAR=13</a:t>
            </a:r>
          </a:p>
        </p:txBody>
      </p:sp>
      <p:sp>
        <p:nvSpPr>
          <p:cNvPr id="65556" name="Text Box 18">
            <a:extLst>
              <a:ext uri="{FF2B5EF4-FFF2-40B4-BE49-F238E27FC236}">
                <a16:creationId xmlns:a16="http://schemas.microsoft.com/office/drawing/2014/main" id="{23688470-AD53-2A83-347D-488177FFB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013200"/>
            <a:ext cx="1220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LFS=18</a:t>
            </a:r>
          </a:p>
        </p:txBody>
      </p:sp>
      <p:sp>
        <p:nvSpPr>
          <p:cNvPr id="65557" name="Text Box 19">
            <a:extLst>
              <a:ext uri="{FF2B5EF4-FFF2-40B4-BE49-F238E27FC236}">
                <a16:creationId xmlns:a16="http://schemas.microsoft.com/office/drawing/2014/main" id="{F99BBD5B-3414-CE87-7D2C-7C3FA6EF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4014788"/>
            <a:ext cx="1069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GB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SWS</a:t>
            </a:r>
          </a:p>
        </p:txBody>
      </p:sp>
      <p:sp>
        <p:nvSpPr>
          <p:cNvPr id="65558" name="Line 20">
            <a:extLst>
              <a:ext uri="{FF2B5EF4-FFF2-40B4-BE49-F238E27FC236}">
                <a16:creationId xmlns:a16="http://schemas.microsoft.com/office/drawing/2014/main" id="{A1C4F1C4-5382-ADA6-0C20-1542B9A49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8188" y="4202113"/>
            <a:ext cx="261937" cy="23971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5EBCF11A-58FC-7ADC-0915-E93816EF9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45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Sliding Window - Receiver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F1F0E57-DD84-CE60-1F50-E062FC46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650" y="2057400"/>
            <a:ext cx="7867650" cy="4657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Maintain three state variables</a:t>
            </a:r>
          </a:p>
          <a:p>
            <a:pPr lvl="1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receive window size (</a:t>
            </a:r>
            <a:r>
              <a:rPr lang="en-GB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RWS</a:t>
            </a:r>
            <a:r>
              <a:rPr lang="en-GB" altLang="en-US"/>
              <a:t>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largest acceptable frame (</a:t>
            </a:r>
            <a:r>
              <a:rPr lang="en-GB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LAF</a:t>
            </a:r>
            <a:r>
              <a:rPr lang="en-GB" altLang="en-US"/>
              <a:t>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last frame received (</a:t>
            </a:r>
            <a:r>
              <a:rPr lang="en-GB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LFR</a:t>
            </a:r>
            <a:r>
              <a:rPr lang="en-GB" altLang="en-US"/>
              <a:t>) or next frame expected (</a:t>
            </a:r>
            <a:r>
              <a:rPr lang="en-GB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NFE</a:t>
            </a:r>
            <a:r>
              <a:rPr lang="en-GB" altLang="en-US"/>
              <a:t>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Maintain invariant: 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LAF</a:t>
            </a:r>
            <a:r>
              <a:rPr lang="en-GB" altLang="en-US" sz="2400">
                <a:solidFill>
                  <a:srgbClr val="CC0000"/>
                </a:solidFill>
              </a:rPr>
              <a:t> – 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LFR</a:t>
            </a:r>
            <a:r>
              <a:rPr lang="en-GB" altLang="en-US" sz="2400">
                <a:solidFill>
                  <a:srgbClr val="CC0000"/>
                </a:solidFill>
              </a:rPr>
              <a:t> </a:t>
            </a:r>
            <a:r>
              <a:rPr lang="en-GB" altLang="en-US" sz="2400" b="1">
                <a:solidFill>
                  <a:srgbClr val="CC0000"/>
                </a:solidFill>
                <a:cs typeface="Times New Roman" panose="02020603050405020304" pitchFamily="18" charset="0"/>
              </a:rPr>
              <a:t>≤</a:t>
            </a:r>
            <a:r>
              <a:rPr lang="en-GB" altLang="en-US" sz="2400">
                <a:solidFill>
                  <a:srgbClr val="CC0000"/>
                </a:solidFill>
              </a:rPr>
              <a:t> </a:t>
            </a:r>
            <a:r>
              <a:rPr lang="en-GB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RWS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Frame </a:t>
            </a:r>
            <a:r>
              <a:rPr lang="en-GB" altLang="en-US" sz="2400" b="1">
                <a:latin typeface="Courier New" panose="02070309020205020404" pitchFamily="49" charset="0"/>
              </a:rPr>
              <a:t>SeqNum</a:t>
            </a:r>
            <a:r>
              <a:rPr lang="en-GB" altLang="en-US" sz="1800"/>
              <a:t> arrives:</a:t>
            </a:r>
          </a:p>
          <a:p>
            <a:pPr lvl="1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if </a:t>
            </a:r>
            <a:r>
              <a:rPr lang="en-GB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LFR</a:t>
            </a:r>
            <a:r>
              <a:rPr lang="en-GB" altLang="en-US" b="1">
                <a:solidFill>
                  <a:srgbClr val="CC0000"/>
                </a:solidFill>
              </a:rPr>
              <a:t> </a:t>
            </a:r>
            <a:r>
              <a:rPr lang="en-GB" altLang="en-US" b="1">
                <a:solidFill>
                  <a:srgbClr val="CC0000"/>
                </a:solidFill>
                <a:cs typeface="Times New Roman" panose="02020603050405020304" pitchFamily="18" charset="0"/>
              </a:rPr>
              <a:t>≤</a:t>
            </a:r>
            <a:r>
              <a:rPr lang="en-GB" altLang="en-US" b="1">
                <a:solidFill>
                  <a:srgbClr val="CC0000"/>
                </a:solidFill>
              </a:rPr>
              <a:t> </a:t>
            </a:r>
            <a:r>
              <a:rPr lang="en-GB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SeqNum</a:t>
            </a:r>
            <a:r>
              <a:rPr lang="en-GB" altLang="en-US" b="1">
                <a:solidFill>
                  <a:srgbClr val="CC0000"/>
                </a:solidFill>
              </a:rPr>
              <a:t> </a:t>
            </a:r>
            <a:r>
              <a:rPr lang="en-GB" altLang="en-US" b="1">
                <a:solidFill>
                  <a:srgbClr val="CC0000"/>
                </a:solidFill>
                <a:cs typeface="Times New Roman" panose="02020603050405020304" pitchFamily="18" charset="0"/>
              </a:rPr>
              <a:t>≤</a:t>
            </a:r>
            <a:r>
              <a:rPr lang="en-GB" altLang="en-US" b="1">
                <a:solidFill>
                  <a:srgbClr val="CC0000"/>
                </a:solidFill>
              </a:rPr>
              <a:t> </a:t>
            </a:r>
            <a:r>
              <a:rPr lang="en-GB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LAF</a:t>
            </a:r>
            <a:r>
              <a:rPr lang="en-GB" altLang="en-US"/>
              <a:t> </a:t>
            </a:r>
            <a:r>
              <a:rPr lang="en-GB" altLang="en-US">
                <a:latin typeface="Wingdings" panose="05000000000000000000" pitchFamily="2" charset="2"/>
              </a:rPr>
              <a:t></a:t>
            </a:r>
            <a:r>
              <a:rPr lang="en-GB" altLang="en-US"/>
              <a:t> accept</a:t>
            </a:r>
          </a:p>
          <a:p>
            <a:pPr lvl="1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if </a:t>
            </a:r>
            <a:r>
              <a:rPr lang="en-GB" altLang="en-US" b="1">
                <a:latin typeface="Courier New" panose="02070309020205020404" pitchFamily="49" charset="0"/>
              </a:rPr>
              <a:t>SeqNum</a:t>
            </a:r>
            <a:r>
              <a:rPr lang="en-GB" altLang="en-US" b="1"/>
              <a:t> </a:t>
            </a:r>
            <a:r>
              <a:rPr lang="en-GB" altLang="en-US" b="1">
                <a:cs typeface="Times New Roman" panose="02020603050405020304" pitchFamily="18" charset="0"/>
              </a:rPr>
              <a:t>≤</a:t>
            </a:r>
            <a:r>
              <a:rPr lang="en-GB" altLang="en-US" b="1"/>
              <a:t> </a:t>
            </a:r>
            <a:r>
              <a:rPr lang="en-GB" altLang="en-US" b="1">
                <a:latin typeface="Courier New" panose="02070309020205020404" pitchFamily="49" charset="0"/>
              </a:rPr>
              <a:t>LFR</a:t>
            </a:r>
            <a:r>
              <a:rPr lang="en-GB" altLang="en-US"/>
              <a:t> or </a:t>
            </a:r>
            <a:r>
              <a:rPr lang="en-GB" altLang="en-US" b="1">
                <a:latin typeface="Courier New" panose="02070309020205020404" pitchFamily="49" charset="0"/>
              </a:rPr>
              <a:t>SeqNum</a:t>
            </a:r>
            <a:r>
              <a:rPr lang="en-GB" altLang="en-US" b="1"/>
              <a:t> &gt; </a:t>
            </a:r>
            <a:r>
              <a:rPr lang="en-GB" altLang="en-US" b="1">
                <a:latin typeface="Courier New" panose="02070309020205020404" pitchFamily="49" charset="0"/>
              </a:rPr>
              <a:t>LAF</a:t>
            </a:r>
            <a:r>
              <a:rPr lang="en-GB" altLang="en-US"/>
              <a:t> </a:t>
            </a:r>
            <a:r>
              <a:rPr lang="en-GB" altLang="en-US">
                <a:latin typeface="Wingdings" panose="05000000000000000000" pitchFamily="2" charset="2"/>
              </a:rPr>
              <a:t></a:t>
            </a:r>
            <a:r>
              <a:rPr lang="en-GB" altLang="en-US"/>
              <a:t> discarded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Send cumulative ACKs</a:t>
            </a:r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7F03AF42-557B-5AE9-559D-3368663C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9481E8B-703B-4E73-8834-5F37EC876A8D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7589" name="Line 3">
            <a:extLst>
              <a:ext uri="{FF2B5EF4-FFF2-40B4-BE49-F238E27FC236}">
                <a16:creationId xmlns:a16="http://schemas.microsoft.com/office/drawing/2014/main" id="{706ED812-E10F-265F-4F08-973500C83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3789363"/>
            <a:ext cx="1073150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95EFB7FB-073D-9FC5-3730-D42A8FAC0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3349625"/>
            <a:ext cx="754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time</a:t>
            </a:r>
          </a:p>
        </p:txBody>
      </p:sp>
      <p:sp>
        <p:nvSpPr>
          <p:cNvPr id="67591" name="Text Box 5">
            <a:extLst>
              <a:ext uri="{FF2B5EF4-FFF2-40B4-BE49-F238E27FC236}">
                <a16:creationId xmlns:a16="http://schemas.microsoft.com/office/drawing/2014/main" id="{2A259A66-770C-A5C2-F590-850F95A2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030663"/>
            <a:ext cx="687388" cy="4603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14</a:t>
            </a:r>
          </a:p>
        </p:txBody>
      </p:sp>
      <p:sp>
        <p:nvSpPr>
          <p:cNvPr id="67592" name="Text Box 6">
            <a:extLst>
              <a:ext uri="{FF2B5EF4-FFF2-40B4-BE49-F238E27FC236}">
                <a16:creationId xmlns:a16="http://schemas.microsoft.com/office/drawing/2014/main" id="{6B3CE944-7BD6-87F7-7BFB-EFB78CD4A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4030663"/>
            <a:ext cx="687387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15</a:t>
            </a:r>
          </a:p>
        </p:txBody>
      </p:sp>
      <p:sp>
        <p:nvSpPr>
          <p:cNvPr id="67593" name="Text Box 7">
            <a:extLst>
              <a:ext uri="{FF2B5EF4-FFF2-40B4-BE49-F238E27FC236}">
                <a16:creationId xmlns:a16="http://schemas.microsoft.com/office/drawing/2014/main" id="{B48261D6-82B5-5182-3902-89533DB9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4030663"/>
            <a:ext cx="687388" cy="460375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12</a:t>
            </a:r>
          </a:p>
        </p:txBody>
      </p:sp>
      <p:sp>
        <p:nvSpPr>
          <p:cNvPr id="67594" name="Text Box 8">
            <a:extLst>
              <a:ext uri="{FF2B5EF4-FFF2-40B4-BE49-F238E27FC236}">
                <a16:creationId xmlns:a16="http://schemas.microsoft.com/office/drawing/2014/main" id="{A4C89604-CC8A-3584-EA4F-0AD229C7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4030663"/>
            <a:ext cx="687387" cy="4603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13</a:t>
            </a:r>
          </a:p>
        </p:txBody>
      </p:sp>
      <p:sp>
        <p:nvSpPr>
          <p:cNvPr id="67595" name="Text Box 9">
            <a:extLst>
              <a:ext uri="{FF2B5EF4-FFF2-40B4-BE49-F238E27FC236}">
                <a16:creationId xmlns:a16="http://schemas.microsoft.com/office/drawing/2014/main" id="{56CECEBF-4EFB-13AD-859D-BCFC3F9B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030663"/>
            <a:ext cx="687387" cy="460375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11</a:t>
            </a:r>
          </a:p>
        </p:txBody>
      </p:sp>
      <p:sp>
        <p:nvSpPr>
          <p:cNvPr id="67596" name="Text Box 10">
            <a:extLst>
              <a:ext uri="{FF2B5EF4-FFF2-40B4-BE49-F238E27FC236}">
                <a16:creationId xmlns:a16="http://schemas.microsoft.com/office/drawing/2014/main" id="{0704E47C-E445-50FD-45B9-798B06E0D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4030663"/>
            <a:ext cx="687388" cy="460375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19</a:t>
            </a:r>
          </a:p>
        </p:txBody>
      </p:sp>
      <p:sp>
        <p:nvSpPr>
          <p:cNvPr id="67597" name="Text Box 11">
            <a:extLst>
              <a:ext uri="{FF2B5EF4-FFF2-40B4-BE49-F238E27FC236}">
                <a16:creationId xmlns:a16="http://schemas.microsoft.com/office/drawing/2014/main" id="{4E0F5D62-9115-B789-1F1A-5AF189DFC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4030663"/>
            <a:ext cx="687387" cy="460375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20</a:t>
            </a:r>
          </a:p>
        </p:txBody>
      </p:sp>
      <p:sp>
        <p:nvSpPr>
          <p:cNvPr id="67598" name="Text Box 12">
            <a:extLst>
              <a:ext uri="{FF2B5EF4-FFF2-40B4-BE49-F238E27FC236}">
                <a16:creationId xmlns:a16="http://schemas.microsoft.com/office/drawing/2014/main" id="{3C70AA73-535B-E346-FD7F-780568BE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030663"/>
            <a:ext cx="687388" cy="460375"/>
          </a:xfrm>
          <a:prstGeom prst="rect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17</a:t>
            </a:r>
          </a:p>
        </p:txBody>
      </p:sp>
      <p:sp>
        <p:nvSpPr>
          <p:cNvPr id="67599" name="Text Box 13">
            <a:extLst>
              <a:ext uri="{FF2B5EF4-FFF2-40B4-BE49-F238E27FC236}">
                <a16:creationId xmlns:a16="http://schemas.microsoft.com/office/drawing/2014/main" id="{E0DFB191-20EF-357F-BEAA-7EAD3B36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4030663"/>
            <a:ext cx="687387" cy="460375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18</a:t>
            </a:r>
          </a:p>
        </p:txBody>
      </p:sp>
      <p:sp>
        <p:nvSpPr>
          <p:cNvPr id="67600" name="Text Box 14">
            <a:extLst>
              <a:ext uri="{FF2B5EF4-FFF2-40B4-BE49-F238E27FC236}">
                <a16:creationId xmlns:a16="http://schemas.microsoft.com/office/drawing/2014/main" id="{CDC7C57B-F708-6A60-E0CB-E440FA64B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4030663"/>
            <a:ext cx="687387" cy="4603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16</a:t>
            </a:r>
          </a:p>
        </p:txBody>
      </p:sp>
      <p:sp>
        <p:nvSpPr>
          <p:cNvPr id="67601" name="Text Box 15">
            <a:extLst>
              <a:ext uri="{FF2B5EF4-FFF2-40B4-BE49-F238E27FC236}">
                <a16:creationId xmlns:a16="http://schemas.microsoft.com/office/drawing/2014/main" id="{F9CE6077-D027-084B-0335-EEAFB797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4030663"/>
            <a:ext cx="687388" cy="4603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buFont typeface="Courier New" panose="02070309020205020404" pitchFamily="49" charset="0"/>
              <a:buNone/>
            </a:pPr>
            <a:r>
              <a:rPr lang="en-GB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</a:p>
        </p:txBody>
      </p:sp>
      <p:sp>
        <p:nvSpPr>
          <p:cNvPr id="67602" name="Rectangle 16">
            <a:extLst>
              <a:ext uri="{FF2B5EF4-FFF2-40B4-BE49-F238E27FC236}">
                <a16:creationId xmlns:a16="http://schemas.microsoft.com/office/drawing/2014/main" id="{75471821-F754-12B3-7A2E-C8EA12EC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917950"/>
            <a:ext cx="3614737" cy="696913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7603" name="Text Box 17">
            <a:extLst>
              <a:ext uri="{FF2B5EF4-FFF2-40B4-BE49-F238E27FC236}">
                <a16:creationId xmlns:a16="http://schemas.microsoft.com/office/drawing/2014/main" id="{8B184243-6880-D313-283F-3BBE382F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3489325"/>
            <a:ext cx="127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00CC99"/>
              </a:buClr>
            </a:pPr>
            <a:r>
              <a:rPr lang="en-GB" altLang="en-US" sz="2400" b="1">
                <a:solidFill>
                  <a:srgbClr val="00CC99"/>
                </a:solidFill>
                <a:latin typeface="Times New Roman" panose="02020603050405020304" pitchFamily="18" charset="0"/>
                <a:cs typeface="DejaVu Sans" charset="0"/>
              </a:rPr>
              <a:t>LFR=12</a:t>
            </a:r>
          </a:p>
        </p:txBody>
      </p:sp>
      <p:sp>
        <p:nvSpPr>
          <p:cNvPr id="67604" name="Text Box 18">
            <a:extLst>
              <a:ext uri="{FF2B5EF4-FFF2-40B4-BE49-F238E27FC236}">
                <a16:creationId xmlns:a16="http://schemas.microsoft.com/office/drawing/2014/main" id="{BEB933A1-6BB1-7B96-73B3-CD28608BF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508375"/>
            <a:ext cx="1268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33CC"/>
              </a:buClr>
            </a:pPr>
            <a:r>
              <a:rPr lang="en-GB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DejaVu Sans" charset="0"/>
              </a:rPr>
              <a:t>LAF=17</a:t>
            </a:r>
          </a:p>
        </p:txBody>
      </p:sp>
      <p:sp>
        <p:nvSpPr>
          <p:cNvPr id="67605" name="Text Box 19">
            <a:extLst>
              <a:ext uri="{FF2B5EF4-FFF2-40B4-BE49-F238E27FC236}">
                <a16:creationId xmlns:a16="http://schemas.microsoft.com/office/drawing/2014/main" id="{1F9DB796-665A-13E9-3EDC-5B86ACEF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467100"/>
            <a:ext cx="1120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GB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altLang="en-US" sz="2400" b="1">
                <a:solidFill>
                  <a:srgbClr val="CC0000"/>
                </a:solidFill>
                <a:latin typeface="Times New Roman" panose="02020603050405020304" pitchFamily="18" charset="0"/>
                <a:cs typeface="DejaVu Sans" charset="0"/>
              </a:rPr>
              <a:t>RWS</a:t>
            </a:r>
          </a:p>
        </p:txBody>
      </p:sp>
      <p:sp>
        <p:nvSpPr>
          <p:cNvPr id="67606" name="Line 20">
            <a:extLst>
              <a:ext uri="{FF2B5EF4-FFF2-40B4-BE49-F238E27FC236}">
                <a16:creationId xmlns:a16="http://schemas.microsoft.com/office/drawing/2014/main" id="{DAC1EF09-3CEB-7EAA-25D3-08DA1E19C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3656013"/>
            <a:ext cx="261937" cy="239712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114964F3-35A2-83F9-3A01-C4B36D2DE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Sliding Window Issues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363BED3-C2A8-D5B2-1940-572CF7B98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When a timeout occurs, data in transit </a:t>
            </a:r>
            <a:r>
              <a:rPr lang="en-GB" altLang="en-US" sz="1800" b="1">
                <a:solidFill>
                  <a:srgbClr val="CC0000"/>
                </a:solidFill>
              </a:rPr>
              <a:t>decreases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Pipe is no longer full when packet losses occur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Problem aggravates with delay in packet loss detection</a:t>
            </a:r>
          </a:p>
          <a:p>
            <a:pPr eaLnBrk="1" hangingPunct="1">
              <a:buClr>
                <a:srgbClr val="CC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>
                <a:solidFill>
                  <a:srgbClr val="CC0000"/>
                </a:solidFill>
              </a:rPr>
              <a:t>Early detection</a:t>
            </a:r>
            <a:r>
              <a:rPr lang="en-GB" altLang="en-US" sz="1800"/>
              <a:t> of packet losses improves performance: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Negative Acknowledgements (NACKs)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Duplicate Acknowledgements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Selective Acknowledgements (SACKs)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Adds complexity but helps keeping the pipe full</a:t>
            </a: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AEEF0C70-C4AC-06CA-72C2-1AFEB2CD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4F33999-66FE-45BE-BA6A-1065DE87EDA0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29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2FE3C07-D623-DEC5-80B5-5372DB7E1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algn="ctr" eaLnBrk="1" hangingPunct="1"/>
            <a:r>
              <a:rPr lang="en-US" altLang="en-US"/>
              <a:t>Course Material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C5A62FB-CCCD-112F-B63C-64D8B9CCA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6288" y="2732088"/>
            <a:ext cx="7175500" cy="2811462"/>
          </a:xfrm>
        </p:spPr>
        <p:txBody>
          <a:bodyPr/>
          <a:lstStyle/>
          <a:p>
            <a:pPr eaLnBrk="1" hangingPunct="1"/>
            <a:r>
              <a:rPr lang="en-US" altLang="en-US" sz="1800"/>
              <a:t>Reference books</a:t>
            </a:r>
          </a:p>
          <a:p>
            <a:pPr lvl="1" eaLnBrk="1" hangingPunct="1"/>
            <a:r>
              <a:rPr lang="en-US" altLang="en-US"/>
              <a:t>Many textbooks on Networking may be consulted</a:t>
            </a:r>
          </a:p>
          <a:p>
            <a:pPr eaLnBrk="1" hangingPunct="1"/>
            <a:r>
              <a:rPr lang="en-US" altLang="en-US" sz="1800"/>
              <a:t> Research papers!</a:t>
            </a:r>
          </a:p>
          <a:p>
            <a:pPr eaLnBrk="1" hangingPunct="1"/>
            <a:r>
              <a:rPr lang="en-US" altLang="en-US" sz="1800"/>
              <a:t>RFCs and Internet drafts</a:t>
            </a:r>
          </a:p>
          <a:p>
            <a:pPr lvl="1" eaLnBrk="1" hangingPunct="1"/>
            <a:r>
              <a:rPr lang="en-US" altLang="en-US"/>
              <a:t>Related to TCP/IP suite and other protocols</a:t>
            </a:r>
          </a:p>
          <a:p>
            <a:pPr eaLnBrk="1" hangingPunct="1"/>
            <a:r>
              <a:rPr lang="en-US" altLang="en-US" sz="1800"/>
              <a:t>Web resources</a:t>
            </a:r>
          </a:p>
          <a:p>
            <a:pPr lvl="1" eaLnBrk="1" hangingPunct="1"/>
            <a:r>
              <a:rPr lang="en-US" altLang="en-US"/>
              <a:t>Tutorials, white papers, reports, etc.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8049C05D-F85C-D9E3-1D44-4DE66CA54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7E428D90-6C98-14C1-70EA-E81CEBA97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2D74D2B-C011-468B-9E6B-299E0470E2BC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5DBDA7FA-CD3C-B011-2B61-9DAD3405D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2551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Sliding Window Classification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D9A1B75-2FE5-01A7-EC86-0A0B5D6B7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62113"/>
            <a:ext cx="7772400" cy="242728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Stop-and-wait:		SWS=1, RWS=1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Go-back-N:		SWS=N, RWS=1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Selective repeat:		SWS=N, RWS=M			(usually M = N)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8202B12F-5164-4D92-9C73-AF22834C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6BD5426-F74A-4532-B092-0C52C97C80E5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30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5" name="Oval 3">
            <a:extLst>
              <a:ext uri="{FF2B5EF4-FFF2-40B4-BE49-F238E27FC236}">
                <a16:creationId xmlns:a16="http://schemas.microsoft.com/office/drawing/2014/main" id="{ACD2E6DA-4837-4EC9-05D6-1FEE44A6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776663"/>
            <a:ext cx="6521450" cy="2405062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6" name="Oval 4">
            <a:extLst>
              <a:ext uri="{FF2B5EF4-FFF2-40B4-BE49-F238E27FC236}">
                <a16:creationId xmlns:a16="http://schemas.microsoft.com/office/drawing/2014/main" id="{FD7CA6DF-D9B1-3F54-78F7-B0ED7CF8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4073525"/>
            <a:ext cx="5108575" cy="1590675"/>
          </a:xfrm>
          <a:prstGeom prst="ellipse">
            <a:avLst/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7" name="Oval 5">
            <a:extLst>
              <a:ext uri="{FF2B5EF4-FFF2-40B4-BE49-F238E27FC236}">
                <a16:creationId xmlns:a16="http://schemas.microsoft.com/office/drawing/2014/main" id="{0E99526F-995F-BD19-5924-58F10EE8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4349750"/>
            <a:ext cx="3757612" cy="954088"/>
          </a:xfrm>
          <a:prstGeom prst="ellipse">
            <a:avLst/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8" name="Text Box 6">
            <a:extLst>
              <a:ext uri="{FF2B5EF4-FFF2-40B4-BE49-F238E27FC236}">
                <a16:creationId xmlns:a16="http://schemas.microsoft.com/office/drawing/2014/main" id="{7CE30043-2B64-734E-673A-9DC2A079F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088" y="5622925"/>
            <a:ext cx="2166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selective repeat</a:t>
            </a:r>
          </a:p>
        </p:txBody>
      </p:sp>
      <p:sp>
        <p:nvSpPr>
          <p:cNvPr id="71689" name="Text Box 7">
            <a:extLst>
              <a:ext uri="{FF2B5EF4-FFF2-40B4-BE49-F238E27FC236}">
                <a16:creationId xmlns:a16="http://schemas.microsoft.com/office/drawing/2014/main" id="{58CD8DBF-405A-5547-9246-22596FF80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65725"/>
            <a:ext cx="1535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go-back-N</a:t>
            </a:r>
          </a:p>
        </p:txBody>
      </p:sp>
      <p:sp>
        <p:nvSpPr>
          <p:cNvPr id="71690" name="Text Box 8">
            <a:extLst>
              <a:ext uri="{FF2B5EF4-FFF2-40B4-BE49-F238E27FC236}">
                <a16:creationId xmlns:a16="http://schemas.microsoft.com/office/drawing/2014/main" id="{34E088A2-A83B-900E-148C-7DEAFD7A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649788"/>
            <a:ext cx="1973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stop-and-wait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8046C443-694E-699F-0DDC-83639B792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Sliding Window: Go-back-N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069CCEB-752E-5247-CF46-C31BD7139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Go-back-N (</a:t>
            </a:r>
            <a:r>
              <a:rPr lang="en-GB" altLang="en-US" sz="1800" b="1">
                <a:solidFill>
                  <a:srgbClr val="CC0000"/>
                </a:solidFill>
              </a:rPr>
              <a:t>SWS=N, RWS=1</a:t>
            </a:r>
            <a:r>
              <a:rPr lang="en-GB" altLang="en-US" sz="1800"/>
              <a:t>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Receiver only buffers 1 frame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If frame lost, sender may need to resend N frames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i. e. </a:t>
            </a:r>
            <a:r>
              <a:rPr lang="en-GB" altLang="en-US"/>
              <a:t>, sender goes back N frames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Variations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How long is the frame timeout?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Does receiver send NACK for out-of-sequence frame?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>
                <a:solidFill>
                  <a:srgbClr val="FF0000"/>
                </a:solidFill>
              </a:rPr>
              <a:t>Inefficient for a noisy link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B6CC2B3B-BDD9-87E5-43A1-D68CA4EA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6C95BEB-8443-4399-A224-7B0B5351D632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31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BD16A5D6-C93D-D702-E2A6-DD6DD2A91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r>
              <a:rPr lang="en-GB" altLang="en-US"/>
              <a:t>        Sliding Window: Go-back-N</a:t>
            </a:r>
          </a:p>
        </p:txBody>
      </p:sp>
      <p:sp>
        <p:nvSpPr>
          <p:cNvPr id="75779" name="Slide Number Placeholder 5">
            <a:extLst>
              <a:ext uri="{FF2B5EF4-FFF2-40B4-BE49-F238E27FC236}">
                <a16:creationId xmlns:a16="http://schemas.microsoft.com/office/drawing/2014/main" id="{1E81F3C7-972A-089D-F2D2-12AF9D0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17CD5AB-50EC-42A1-8780-17457B899412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32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75780" name="Picture 6">
            <a:extLst>
              <a:ext uri="{FF2B5EF4-FFF2-40B4-BE49-F238E27FC236}">
                <a16:creationId xmlns:a16="http://schemas.microsoft.com/office/drawing/2014/main" id="{31CC6E3B-9CFF-31CC-F7F8-227236FF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00200"/>
            <a:ext cx="58928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1B55BC3-4763-3AFE-AAA9-0C36A9E16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0813" cy="1141413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        Sliding Window: Go-back-N</a:t>
            </a:r>
            <a:endParaRPr lang="en-US" altLang="en-US"/>
          </a:p>
        </p:txBody>
      </p:sp>
      <p:pic>
        <p:nvPicPr>
          <p:cNvPr id="77827" name="Picture 6">
            <a:extLst>
              <a:ext uri="{FF2B5EF4-FFF2-40B4-BE49-F238E27FC236}">
                <a16:creationId xmlns:a16="http://schemas.microsoft.com/office/drawing/2014/main" id="{0E4BF7E5-CF8B-ED8F-E845-30E7802A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676400"/>
            <a:ext cx="58547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4">
            <a:extLst>
              <a:ext uri="{FF2B5EF4-FFF2-40B4-BE49-F238E27FC236}">
                <a16:creationId xmlns:a16="http://schemas.microsoft.com/office/drawing/2014/main" id="{482FAE85-B974-0E26-DB99-AD815C036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DejaVu Sans" charset="0"/>
              </a:rPr>
              <a:t>Cumulative acknowledgments:  </a:t>
            </a:r>
            <a:r>
              <a:rPr lang="en-US" altLang="en-US" sz="2400">
                <a:latin typeface="Times New Roman" panose="02020603050405020304" pitchFamily="18" charset="0"/>
                <a:cs typeface="DejaVu Sans" charset="0"/>
              </a:rPr>
              <a:t>Note that although ACK 2 is lost, ACK 3 serves as both ACK 2 and ACK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D852617-9600-1EE8-74C4-D45FA3C7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0813" cy="1141413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      Sliding Window: Go-back-N</a:t>
            </a:r>
            <a:endParaRPr lang="en-US" altLang="en-US"/>
          </a:p>
        </p:txBody>
      </p:sp>
      <p:sp>
        <p:nvSpPr>
          <p:cNvPr id="78851" name="TextBox 4">
            <a:extLst>
              <a:ext uri="{FF2B5EF4-FFF2-40B4-BE49-F238E27FC236}">
                <a16:creationId xmlns:a16="http://schemas.microsoft.com/office/drawing/2014/main" id="{AABBA054-2EA0-0456-7A8C-A91D9ED36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DejaVu Sans" charset="0"/>
              </a:rPr>
              <a:t>Time Out: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DejaVu Sans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DejaVu Sans" charset="0"/>
              </a:rPr>
              <a:t>Note that before the second timer expires, all outstanding frames have been sent and the timer is stopped.</a:t>
            </a:r>
          </a:p>
        </p:txBody>
      </p:sp>
      <p:pic>
        <p:nvPicPr>
          <p:cNvPr id="78852" name="Picture 6">
            <a:extLst>
              <a:ext uri="{FF2B5EF4-FFF2-40B4-BE49-F238E27FC236}">
                <a16:creationId xmlns:a16="http://schemas.microsoft.com/office/drawing/2014/main" id="{7ED722CB-5D61-A1BB-CDD7-FC4F3BBE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98625"/>
            <a:ext cx="6172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22EA5624-1CDC-A87F-8056-4DFBC7DD0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Sliding Window: Selective Repeat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E0670EB-943C-98D3-687B-0A457AED9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9513" y="1862138"/>
            <a:ext cx="7278687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Selective repeat (</a:t>
            </a:r>
            <a:r>
              <a:rPr lang="en-GB" altLang="en-US" sz="1800" b="1">
                <a:solidFill>
                  <a:srgbClr val="CC0000"/>
                </a:solidFill>
              </a:rPr>
              <a:t>SWS=N, RWS=M</a:t>
            </a:r>
            <a:r>
              <a:rPr lang="en-GB" altLang="en-US" sz="1800"/>
              <a:t>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Receiver buffers M frames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If frame lost, sender must resend only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frames lost within receive window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frames past end of receive window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Variations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How long is the frame timeout?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Use cumulative or per-frame ACK?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Does protocol adapt timeouts?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Does protocol adapt SWS and/or RWS?</a:t>
            </a:r>
          </a:p>
        </p:txBody>
      </p:sp>
      <p:sp>
        <p:nvSpPr>
          <p:cNvPr id="79876" name="Slide Number Placeholder 5">
            <a:extLst>
              <a:ext uri="{FF2B5EF4-FFF2-40B4-BE49-F238E27FC236}">
                <a16:creationId xmlns:a16="http://schemas.microsoft.com/office/drawing/2014/main" id="{BB0AD3B0-B464-4F52-09EA-7DD41E31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66DCC3F-B16B-4D9D-84D1-E423F0504781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35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B379C4BE-2CC9-534B-AC9C-96D1E46F4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r>
              <a:rPr lang="en-GB" altLang="en-US"/>
              <a:t>  Sliding Window: Selective Repeat</a:t>
            </a:r>
          </a:p>
        </p:txBody>
      </p:sp>
      <p:sp>
        <p:nvSpPr>
          <p:cNvPr id="81923" name="Slide Number Placeholder 5">
            <a:extLst>
              <a:ext uri="{FF2B5EF4-FFF2-40B4-BE49-F238E27FC236}">
                <a16:creationId xmlns:a16="http://schemas.microsoft.com/office/drawing/2014/main" id="{A1634FE5-D36A-0588-BAFD-DFF4BEDE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E588607-0DB9-4082-A16D-7D4E9E1090BF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81924" name="Picture 6">
            <a:extLst>
              <a:ext uri="{FF2B5EF4-FFF2-40B4-BE49-F238E27FC236}">
                <a16:creationId xmlns:a16="http://schemas.microsoft.com/office/drawing/2014/main" id="{C74433E2-73C3-5A84-3758-129567576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898650"/>
            <a:ext cx="5791200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0A3145C2-A06C-5068-6677-672DFDA1E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r>
              <a:rPr lang="en-GB" altLang="en-US"/>
              <a:t>  Sliding Window: Selective Repeat</a:t>
            </a:r>
          </a:p>
        </p:txBody>
      </p:sp>
      <p:sp>
        <p:nvSpPr>
          <p:cNvPr id="83971" name="Slide Number Placeholder 5">
            <a:extLst>
              <a:ext uri="{FF2B5EF4-FFF2-40B4-BE49-F238E27FC236}">
                <a16:creationId xmlns:a16="http://schemas.microsoft.com/office/drawing/2014/main" id="{FB714F07-0BB0-7B26-D58C-86178D31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4A48D05-03B3-43FD-9C49-612F559B82FB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83972" name="Picture 6">
            <a:extLst>
              <a:ext uri="{FF2B5EF4-FFF2-40B4-BE49-F238E27FC236}">
                <a16:creationId xmlns:a16="http://schemas.microsoft.com/office/drawing/2014/main" id="{4D12BCB1-1FA6-BCA6-CD8C-3F0A1438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84313"/>
            <a:ext cx="844708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6">
            <a:extLst>
              <a:ext uri="{FF2B5EF4-FFF2-40B4-BE49-F238E27FC236}">
                <a16:creationId xmlns:a16="http://schemas.microsoft.com/office/drawing/2014/main" id="{9F9AE1AD-1BC7-67F9-080C-57704E72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983038"/>
            <a:ext cx="748665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Box 7">
            <a:extLst>
              <a:ext uri="{FF2B5EF4-FFF2-40B4-BE49-F238E27FC236}">
                <a16:creationId xmlns:a16="http://schemas.microsoft.com/office/drawing/2014/main" id="{98AF8498-5076-D582-B522-EEC8E1C2C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560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DejaVu Sans" charset="0"/>
              </a:rPr>
              <a:t>Sender </a:t>
            </a:r>
          </a:p>
        </p:txBody>
      </p:sp>
      <p:sp>
        <p:nvSpPr>
          <p:cNvPr id="83975" name="TextBox 8">
            <a:extLst>
              <a:ext uri="{FF2B5EF4-FFF2-40B4-BE49-F238E27FC236}">
                <a16:creationId xmlns:a16="http://schemas.microsoft.com/office/drawing/2014/main" id="{7575DF04-D90C-4419-F588-58C230938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91238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DejaVu Sans" charset="0"/>
              </a:rPr>
              <a:t>Receiver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3E6172D2-2B13-6889-76FC-00F139DFD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en-US"/>
            </a:br>
            <a:br>
              <a:rPr lang="en-GB" altLang="en-US"/>
            </a:br>
            <a:r>
              <a:rPr lang="en-GB" altLang="en-US"/>
              <a:t>  Sliding Window: Selective Repeat</a:t>
            </a:r>
          </a:p>
        </p:txBody>
      </p:sp>
      <p:sp>
        <p:nvSpPr>
          <p:cNvPr id="86019" name="Slide Number Placeholder 5">
            <a:extLst>
              <a:ext uri="{FF2B5EF4-FFF2-40B4-BE49-F238E27FC236}">
                <a16:creationId xmlns:a16="http://schemas.microsoft.com/office/drawing/2014/main" id="{BAA5BD6B-F550-E37C-122E-8101A93E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54851F8-96C1-4123-9D7F-872F87BD18EA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86020" name="Picture 6">
            <a:extLst>
              <a:ext uri="{FF2B5EF4-FFF2-40B4-BE49-F238E27FC236}">
                <a16:creationId xmlns:a16="http://schemas.microsoft.com/office/drawing/2014/main" id="{27ACD2A0-77B5-4545-59D6-A747CD562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112963"/>
            <a:ext cx="6626225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4458B54-209E-0A25-C4F9-CA424863B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                     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1880-527A-C74B-360B-F8B4FCB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2603500"/>
            <a:ext cx="6619875" cy="25622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Networks: A Systems Approach by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Larry L. Peterson and Bruce S. Davies.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Edition [2003], Morgan Kaufmann Publishers, San Mateo, California, USA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Networks by Andrew S. Tanenbaum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Fifth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Communication and Computer Networks, by Behrouz A.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Forouzan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00075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5th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and Computer Communications by William Stallings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10th Edition</a:t>
            </a:r>
          </a:p>
          <a:p>
            <a:pPr marL="4286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Networking: A Top-Down Approach Featuring the Internet by James F. Kurose and Keith W. Ross </a:t>
            </a: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6th edition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A6776635-0C25-7448-B8F7-2ABFA1445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Lahore Garrison University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C11260B5-2863-E483-FE65-79E35840B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AB36A74-B63A-4243-A77C-6C5818ECA9DC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91DF6AEF-1684-96BA-47DD-853351A90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Reliable Transmission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2D77A3-89E7-2A33-E3F1-55F1262B5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173163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Higher level of abstraction (transport layer vs. data link layer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71B76745-81D6-908D-5BE7-370663F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ABD9E37-D681-4C50-910F-64975532688C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E2E3A018-BAC5-A573-A3DD-3A54DDC7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3381375"/>
            <a:ext cx="1839912" cy="2409825"/>
          </a:xfrm>
          <a:prstGeom prst="wedgeRoundRectCallout">
            <a:avLst>
              <a:gd name="adj1" fmla="val 73296"/>
              <a:gd name="adj2" fmla="val 10787"/>
              <a:gd name="adj3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computer’s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name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is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my-machine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7AB1330-8064-BD2A-9194-9173A8A5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03538"/>
            <a:ext cx="2147887" cy="1643062"/>
          </a:xfrm>
          <a:prstGeom prst="cloudCallout">
            <a:avLst>
              <a:gd name="adj1" fmla="val -66037"/>
              <a:gd name="adj2" fmla="val 55218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F48BB731-3603-6513-672B-C948CFDE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3098800"/>
            <a:ext cx="17065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computer’s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is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my-machine</a:t>
            </a:r>
          </a:p>
        </p:txBody>
      </p:sp>
      <p:sp>
        <p:nvSpPr>
          <p:cNvPr id="21512" name="Text Box 6">
            <a:extLst>
              <a:ext uri="{FF2B5EF4-FFF2-40B4-BE49-F238E27FC236}">
                <a16:creationId xmlns:a16="http://schemas.microsoft.com/office/drawing/2014/main" id="{4CC5BF8C-4E3A-D61D-CB9E-ADDC6482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399088"/>
            <a:ext cx="88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client</a:t>
            </a:r>
          </a:p>
        </p:txBody>
      </p:sp>
      <p:sp>
        <p:nvSpPr>
          <p:cNvPr id="21513" name="Text Box 7">
            <a:extLst>
              <a:ext uri="{FF2B5EF4-FFF2-40B4-BE49-F238E27FC236}">
                <a16:creationId xmlns:a16="http://schemas.microsoft.com/office/drawing/2014/main" id="{B4D8198F-DF64-CACE-71AF-AF7F1D36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155950"/>
            <a:ext cx="1704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my-machine</a:t>
            </a:r>
          </a:p>
        </p:txBody>
      </p:sp>
      <p:sp>
        <p:nvSpPr>
          <p:cNvPr id="21514" name="AutoShape 8">
            <a:extLst>
              <a:ext uri="{FF2B5EF4-FFF2-40B4-BE49-F238E27FC236}">
                <a16:creationId xmlns:a16="http://schemas.microsoft.com/office/drawing/2014/main" id="{63D9EAC0-CA37-FC6F-CFAD-EF8D3558D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962400"/>
            <a:ext cx="1004887" cy="533400"/>
          </a:xfrm>
          <a:prstGeom prst="leftRightArrow">
            <a:avLst>
              <a:gd name="adj1" fmla="val 50000"/>
              <a:gd name="adj2" fmla="val 37504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15" name="Text Box 9">
            <a:extLst>
              <a:ext uri="{FF2B5EF4-FFF2-40B4-BE49-F238E27FC236}">
                <a16:creationId xmlns:a16="http://schemas.microsoft.com/office/drawing/2014/main" id="{A223769A-0B2C-FFBF-634B-91C1F8B2B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5394325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server</a:t>
            </a:r>
          </a:p>
        </p:txBody>
      </p:sp>
      <p:sp>
        <p:nvSpPr>
          <p:cNvPr id="21516" name="Text Box 10">
            <a:extLst>
              <a:ext uri="{FF2B5EF4-FFF2-40B4-BE49-F238E27FC236}">
                <a16:creationId xmlns:a16="http://schemas.microsoft.com/office/drawing/2014/main" id="{93428DCA-0900-2B1E-6543-93CE52177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52775"/>
            <a:ext cx="2151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mail.yahoo.com</a:t>
            </a:r>
          </a:p>
        </p:txBody>
      </p:sp>
      <p:sp>
        <p:nvSpPr>
          <p:cNvPr id="21517" name="AutoShape 11">
            <a:extLst>
              <a:ext uri="{FF2B5EF4-FFF2-40B4-BE49-F238E27FC236}">
                <a16:creationId xmlns:a16="http://schemas.microsoft.com/office/drawing/2014/main" id="{6741BAD0-A2EF-2E0D-C91C-90424629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3779838"/>
            <a:ext cx="889000" cy="67627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18" name="Rectangle 12">
            <a:extLst>
              <a:ext uri="{FF2B5EF4-FFF2-40B4-BE49-F238E27FC236}">
                <a16:creationId xmlns:a16="http://schemas.microsoft.com/office/drawing/2014/main" id="{108F826D-E36C-7559-89FB-B9F3935AE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3681413"/>
            <a:ext cx="1090613" cy="873125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4081B059-F4D7-8F45-08DC-106D80B57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038" y="4552950"/>
            <a:ext cx="1587" cy="1793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4">
            <a:extLst>
              <a:ext uri="{FF2B5EF4-FFF2-40B4-BE49-F238E27FC236}">
                <a16:creationId xmlns:a16="http://schemas.microsoft.com/office/drawing/2014/main" id="{F047F78C-A180-6313-FAF7-ECE57AD2D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4554538"/>
            <a:ext cx="1588" cy="1793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Rectangle 15">
            <a:extLst>
              <a:ext uri="{FF2B5EF4-FFF2-40B4-BE49-F238E27FC236}">
                <a16:creationId xmlns:a16="http://schemas.microsoft.com/office/drawing/2014/main" id="{0E76B4E8-1845-3686-B3AB-9BF547FB9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951413"/>
            <a:ext cx="1600200" cy="363537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22" name="Rectangle 16">
            <a:extLst>
              <a:ext uri="{FF2B5EF4-FFF2-40B4-BE49-F238E27FC236}">
                <a16:creationId xmlns:a16="http://schemas.microsoft.com/office/drawing/2014/main" id="{DCB6CB36-E415-B738-0C35-0A419835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4729163"/>
            <a:ext cx="857250" cy="157162"/>
          </a:xfrm>
          <a:prstGeom prst="rect">
            <a:avLst/>
          </a:prstGeom>
          <a:solidFill>
            <a:srgbClr val="CCCCFF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23" name="AutoShape 17">
            <a:extLst>
              <a:ext uri="{FF2B5EF4-FFF2-40B4-BE49-F238E27FC236}">
                <a16:creationId xmlns:a16="http://schemas.microsoft.com/office/drawing/2014/main" id="{C62C132E-CB75-58A1-3735-983110E7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3779838"/>
            <a:ext cx="889000" cy="676275"/>
          </a:xfrm>
          <a:prstGeom prst="roundRect">
            <a:avLst>
              <a:gd name="adj" fmla="val 16667"/>
            </a:avLst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24" name="Rectangle 18">
            <a:extLst>
              <a:ext uri="{FF2B5EF4-FFF2-40B4-BE49-F238E27FC236}">
                <a16:creationId xmlns:a16="http://schemas.microsoft.com/office/drawing/2014/main" id="{52806246-1957-88DA-606A-BD3BBC43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681413"/>
            <a:ext cx="1090613" cy="873125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25" name="Line 19">
            <a:extLst>
              <a:ext uri="{FF2B5EF4-FFF2-40B4-BE49-F238E27FC236}">
                <a16:creationId xmlns:a16="http://schemas.microsoft.com/office/drawing/2014/main" id="{E145244E-6CE5-D5D6-7D8B-9D5F45A62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4552950"/>
            <a:ext cx="1587" cy="1793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0">
            <a:extLst>
              <a:ext uri="{FF2B5EF4-FFF2-40B4-BE49-F238E27FC236}">
                <a16:creationId xmlns:a16="http://schemas.microsoft.com/office/drawing/2014/main" id="{D05FD5C8-C6E6-8B79-7687-C1532222C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4554538"/>
            <a:ext cx="1588" cy="1793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Rectangle 21">
            <a:extLst>
              <a:ext uri="{FF2B5EF4-FFF2-40B4-BE49-F238E27FC236}">
                <a16:creationId xmlns:a16="http://schemas.microsoft.com/office/drawing/2014/main" id="{66C04247-2042-CF55-1F77-4E30C928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4951413"/>
            <a:ext cx="1600200" cy="363537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66"/>
            </a:extrusionClr>
            <a:contourClr>
              <a:srgbClr val="FF9966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1528" name="Rectangle 22">
            <a:extLst>
              <a:ext uri="{FF2B5EF4-FFF2-40B4-BE49-F238E27FC236}">
                <a16:creationId xmlns:a16="http://schemas.microsoft.com/office/drawing/2014/main" id="{D91007B4-A660-8D96-FBE6-F9ACF1F1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4729163"/>
            <a:ext cx="857250" cy="157162"/>
          </a:xfrm>
          <a:prstGeom prst="rect">
            <a:avLst/>
          </a:prstGeom>
          <a:solidFill>
            <a:srgbClr val="FF9966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3983F5A5-EDA9-735F-A79C-D452BE94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Reliable Transmission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CE9CB2E-9557-439F-450C-DACB465A4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173163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Higher level of abstraction (transport layer vs. data link layer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EF65A6A7-72CF-A895-A5EF-23706358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03E46E6-FDAD-4792-837F-622D6B803A82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47CC36FE-34A2-7D7A-52DC-70F5CA63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399088"/>
            <a:ext cx="88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client</a:t>
            </a: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746E3A5D-0AFB-E19F-4204-6D0D65E29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155950"/>
            <a:ext cx="1704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my-machine</a:t>
            </a:r>
          </a:p>
        </p:txBody>
      </p:sp>
      <p:sp>
        <p:nvSpPr>
          <p:cNvPr id="23559" name="AutoShape 5">
            <a:extLst>
              <a:ext uri="{FF2B5EF4-FFF2-40B4-BE49-F238E27FC236}">
                <a16:creationId xmlns:a16="http://schemas.microsoft.com/office/drawing/2014/main" id="{CFFFC469-631F-4F1A-4DAD-AA725BA5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962400"/>
            <a:ext cx="1004887" cy="533400"/>
          </a:xfrm>
          <a:prstGeom prst="leftRightArrow">
            <a:avLst>
              <a:gd name="adj1" fmla="val 50000"/>
              <a:gd name="adj2" fmla="val 37504"/>
            </a:avLst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60" name="Text Box 6">
            <a:extLst>
              <a:ext uri="{FF2B5EF4-FFF2-40B4-BE49-F238E27FC236}">
                <a16:creationId xmlns:a16="http://schemas.microsoft.com/office/drawing/2014/main" id="{1C780740-737D-D404-7E34-AEE6FD761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5394325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server</a:t>
            </a:r>
          </a:p>
        </p:txBody>
      </p:sp>
      <p:sp>
        <p:nvSpPr>
          <p:cNvPr id="23561" name="Text Box 7">
            <a:extLst>
              <a:ext uri="{FF2B5EF4-FFF2-40B4-BE49-F238E27FC236}">
                <a16:creationId xmlns:a16="http://schemas.microsoft.com/office/drawing/2014/main" id="{33D3FC95-42A1-1D4D-DD83-855FF8AE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52775"/>
            <a:ext cx="2151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mail.yahoo.com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273C3BF5-B83C-CBE5-C372-1C13FA79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81375"/>
            <a:ext cx="1839913" cy="2060575"/>
          </a:xfrm>
          <a:prstGeom prst="wedgeRoundRectCallout">
            <a:avLst>
              <a:gd name="adj1" fmla="val 73296"/>
              <a:gd name="adj2" fmla="val 10787"/>
              <a:gd name="adj3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computer’s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name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is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my-machine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092A3629-D9FA-2848-EDD4-B682BD9A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2703513"/>
            <a:ext cx="2149475" cy="2362200"/>
          </a:xfrm>
          <a:prstGeom prst="cloudCallout">
            <a:avLst>
              <a:gd name="adj1" fmla="val -70977"/>
              <a:gd name="adj2" fmla="val 31046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A63C8A21-18AE-C2E8-486F-FCFB350F8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2886075"/>
            <a:ext cx="17049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computer’s my-machine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is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my</a:t>
            </a:r>
          </a:p>
          <a:p>
            <a:pPr algn="ctr" eaLnBrk="1" hangingPunct="1"/>
            <a:r>
              <a:rPr lang="en-GB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name</a:t>
            </a:r>
          </a:p>
        </p:txBody>
      </p:sp>
      <p:sp>
        <p:nvSpPr>
          <p:cNvPr id="23565" name="AutoShape 11">
            <a:extLst>
              <a:ext uri="{FF2B5EF4-FFF2-40B4-BE49-F238E27FC236}">
                <a16:creationId xmlns:a16="http://schemas.microsoft.com/office/drawing/2014/main" id="{6411FD5F-1B3E-E4EB-9EA9-B5F6C16B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3779838"/>
            <a:ext cx="889000" cy="67627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66" name="Rectangle 12">
            <a:extLst>
              <a:ext uri="{FF2B5EF4-FFF2-40B4-BE49-F238E27FC236}">
                <a16:creationId xmlns:a16="http://schemas.microsoft.com/office/drawing/2014/main" id="{9A67E8EC-6BB5-335D-95ED-0D4ACE21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3681413"/>
            <a:ext cx="1090613" cy="873125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67" name="Line 13">
            <a:extLst>
              <a:ext uri="{FF2B5EF4-FFF2-40B4-BE49-F238E27FC236}">
                <a16:creationId xmlns:a16="http://schemas.microsoft.com/office/drawing/2014/main" id="{5077FFA0-8376-C1E4-B494-98BA69A25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038" y="4552950"/>
            <a:ext cx="1587" cy="1793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4">
            <a:extLst>
              <a:ext uri="{FF2B5EF4-FFF2-40B4-BE49-F238E27FC236}">
                <a16:creationId xmlns:a16="http://schemas.microsoft.com/office/drawing/2014/main" id="{582A25B4-FF9A-C3D1-8767-2F0F3A331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4554538"/>
            <a:ext cx="1588" cy="1793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Rectangle 15">
            <a:extLst>
              <a:ext uri="{FF2B5EF4-FFF2-40B4-BE49-F238E27FC236}">
                <a16:creationId xmlns:a16="http://schemas.microsoft.com/office/drawing/2014/main" id="{C6830802-5B61-EF1A-352D-0D8D50840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4951413"/>
            <a:ext cx="1600200" cy="363537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70" name="Rectangle 16">
            <a:extLst>
              <a:ext uri="{FF2B5EF4-FFF2-40B4-BE49-F238E27FC236}">
                <a16:creationId xmlns:a16="http://schemas.microsoft.com/office/drawing/2014/main" id="{A36FA656-BF1B-73E5-E3A8-FABB6303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4729163"/>
            <a:ext cx="857250" cy="157162"/>
          </a:xfrm>
          <a:prstGeom prst="rect">
            <a:avLst/>
          </a:prstGeom>
          <a:solidFill>
            <a:srgbClr val="CCCCFF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71" name="AutoShape 17">
            <a:extLst>
              <a:ext uri="{FF2B5EF4-FFF2-40B4-BE49-F238E27FC236}">
                <a16:creationId xmlns:a16="http://schemas.microsoft.com/office/drawing/2014/main" id="{C266A4B9-02BF-CAFA-FE1E-A216817B8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3779838"/>
            <a:ext cx="889000" cy="676275"/>
          </a:xfrm>
          <a:prstGeom prst="roundRect">
            <a:avLst>
              <a:gd name="adj" fmla="val 16667"/>
            </a:avLst>
          </a:prstGeom>
          <a:solidFill>
            <a:srgbClr val="FF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72" name="Rectangle 18">
            <a:extLst>
              <a:ext uri="{FF2B5EF4-FFF2-40B4-BE49-F238E27FC236}">
                <a16:creationId xmlns:a16="http://schemas.microsoft.com/office/drawing/2014/main" id="{75B36DD0-6929-41B1-538E-AACA6708B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681413"/>
            <a:ext cx="1090613" cy="873125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73" name="Line 19">
            <a:extLst>
              <a:ext uri="{FF2B5EF4-FFF2-40B4-BE49-F238E27FC236}">
                <a16:creationId xmlns:a16="http://schemas.microsoft.com/office/drawing/2014/main" id="{03CB2F6B-E9AA-74D0-B3DA-78764521F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4552950"/>
            <a:ext cx="1587" cy="17938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0">
            <a:extLst>
              <a:ext uri="{FF2B5EF4-FFF2-40B4-BE49-F238E27FC236}">
                <a16:creationId xmlns:a16="http://schemas.microsoft.com/office/drawing/2014/main" id="{903EA905-74ED-23A4-8BAF-03FEB0788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4554538"/>
            <a:ext cx="1588" cy="1793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Rectangle 21">
            <a:extLst>
              <a:ext uri="{FF2B5EF4-FFF2-40B4-BE49-F238E27FC236}">
                <a16:creationId xmlns:a16="http://schemas.microsoft.com/office/drawing/2014/main" id="{1991E56F-FF32-ABBB-F932-D285CC2D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4951413"/>
            <a:ext cx="1600200" cy="363537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66"/>
            </a:extrusionClr>
            <a:contourClr>
              <a:srgbClr val="FF9966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76" name="Rectangle 22">
            <a:extLst>
              <a:ext uri="{FF2B5EF4-FFF2-40B4-BE49-F238E27FC236}">
                <a16:creationId xmlns:a16="http://schemas.microsoft.com/office/drawing/2014/main" id="{51A84F70-792B-2595-0F48-86CEE2CC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4729163"/>
            <a:ext cx="857250" cy="157162"/>
          </a:xfrm>
          <a:prstGeom prst="rect">
            <a:avLst/>
          </a:prstGeom>
          <a:solidFill>
            <a:srgbClr val="FF9966"/>
          </a:solidFill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"/>
                                  </p:iterate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AE1083D-B9B4-4B26-9BD6-69937EB94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            Reliable Transmission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2E6AB77-4E70-DD0E-51D3-3D221A4C9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Error-correcting codes are </a:t>
            </a:r>
            <a:r>
              <a:rPr lang="en-GB" altLang="en-US" sz="1800" b="1">
                <a:solidFill>
                  <a:srgbClr val="CC0000"/>
                </a:solidFill>
              </a:rPr>
              <a:t>not advanced</a:t>
            </a:r>
            <a:r>
              <a:rPr lang="en-GB" altLang="en-US" sz="1800"/>
              <a:t> enough to handle the range of bit and burst errors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Corrupt frames generally must be discarded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reliable link-level protocol must recover from discarded frames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Goals for reliable transmission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Make channel appear reliable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Maintain packet order (usually)</a:t>
            </a:r>
            <a:r>
              <a:rPr lang="ar-SA" altLang="en-US">
                <a:cs typeface="Times New Roman" panose="02020603050405020304" pitchFamily="18" charset="0"/>
              </a:rPr>
              <a:t>‏</a:t>
            </a:r>
            <a:endParaRPr lang="en-GB" altLang="en-US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Impose low overhead / allow full use of link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E9DE6DD1-89D3-1063-FF1A-C3F42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D18CE2-DBD9-45BE-AD3B-A71E10DC9B98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1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93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6453438E-34F8-7B88-FFE6-053348658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45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Reliable Transmission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95A4452-AC86-A9EE-E15E-1325DBDB5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3375"/>
            <a:ext cx="7772400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Reliability accomplished using </a:t>
            </a:r>
            <a:r>
              <a:rPr lang="en-GB" altLang="en-US" sz="1800" b="1">
                <a:solidFill>
                  <a:srgbClr val="CC0000"/>
                </a:solidFill>
              </a:rPr>
              <a:t>acknowledgments and timeouts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ACK is a small </a:t>
            </a:r>
            <a:r>
              <a:rPr lang="en-GB" altLang="en-US" b="1">
                <a:solidFill>
                  <a:srgbClr val="CC0000"/>
                </a:solidFill>
              </a:rPr>
              <a:t>control frame</a:t>
            </a:r>
            <a:r>
              <a:rPr lang="en-GB" altLang="en-US"/>
              <a:t> confirming reception of an earlier frame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Having no ACK, sender retransmits after a timeout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Automatic Repeat reQuest (</a:t>
            </a:r>
            <a:r>
              <a:rPr lang="en-GB" altLang="en-US" sz="1800" b="1">
                <a:solidFill>
                  <a:srgbClr val="CC0000"/>
                </a:solidFill>
              </a:rPr>
              <a:t>ARQ</a:t>
            </a:r>
            <a:r>
              <a:rPr lang="en-GB" altLang="en-US" sz="1800"/>
              <a:t>) algorithms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Stop-and-wait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Concurrent logical channels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Sliding window</a:t>
            </a:r>
          </a:p>
          <a:p>
            <a:pPr lvl="2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Go-back-n, or selective repeat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Alternative: forward error correction (FEC)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F945B205-3459-11C0-94F8-AD08BA24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9E98687-11DE-41D7-AD8E-4688ACEC9845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0725DA41-E3C2-3F3C-483A-8D18071A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445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Automatic Repeat reQuest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20D5EF9-2DB3-D919-C4E9-E702FBCA9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4625"/>
            <a:ext cx="7772400" cy="4797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800"/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Acknowledgement (ACK)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Receiver tells sender when frame received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Cumulative </a:t>
            </a:r>
            <a:r>
              <a:rPr lang="en-GB" altLang="en-US" b="1">
                <a:solidFill>
                  <a:srgbClr val="CC0000"/>
                </a:solidFill>
              </a:rPr>
              <a:t>ACK</a:t>
            </a:r>
            <a:r>
              <a:rPr lang="en-GB" altLang="en-US"/>
              <a:t> (used by TCP): have received specified frame and all previous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Selective ACK (</a:t>
            </a:r>
            <a:r>
              <a:rPr lang="en-GB" altLang="en-US" b="1">
                <a:solidFill>
                  <a:srgbClr val="CC0000"/>
                </a:solidFill>
              </a:rPr>
              <a:t>SACK</a:t>
            </a:r>
            <a:r>
              <a:rPr lang="en-GB" altLang="en-US"/>
              <a:t>): specifies set of frames received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Negative ACK (</a:t>
            </a:r>
            <a:r>
              <a:rPr lang="en-GB" altLang="en-US" b="1">
                <a:solidFill>
                  <a:srgbClr val="CC0000"/>
                </a:solidFill>
              </a:rPr>
              <a:t>NACK</a:t>
            </a:r>
            <a:r>
              <a:rPr lang="en-GB" altLang="en-US"/>
              <a:t> or NAK): receiver refuses to accept frame now, </a:t>
            </a:r>
            <a:r>
              <a:rPr lang="en-GB" altLang="en-US" i="1"/>
              <a:t>e. g. </a:t>
            </a:r>
            <a:r>
              <a:rPr lang="en-GB" altLang="en-US"/>
              <a:t>, when out of buffer space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Timeout: sender decides that frame was lost and </a:t>
            </a:r>
            <a:r>
              <a:rPr lang="en-GB" altLang="en-US" sz="1800" b="1">
                <a:solidFill>
                  <a:srgbClr val="CC0000"/>
                </a:solidFill>
              </a:rPr>
              <a:t>tries again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/>
              <a:t>ARQ is also called Positive Acknowledgement with Retransmission (</a:t>
            </a:r>
            <a:r>
              <a:rPr lang="en-GB" altLang="en-US" sz="1800" b="1">
                <a:solidFill>
                  <a:srgbClr val="CC0000"/>
                </a:solidFill>
              </a:rPr>
              <a:t>PAR</a:t>
            </a:r>
            <a:r>
              <a:rPr lang="en-GB" altLang="en-US" sz="1800"/>
              <a:t>)</a:t>
            </a:r>
            <a:r>
              <a:rPr lang="ar-SA" altLang="en-US" sz="1800">
                <a:cs typeface="Times New Roman" panose="02020603050405020304" pitchFamily="18" charset="0"/>
              </a:rPr>
              <a:t>‏</a:t>
            </a:r>
            <a:endParaRPr lang="en-GB" altLang="en-US" sz="1800"/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B479BF62-FF76-02B6-99FD-D3861336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4625B43-0DE3-49D8-AB30-500634FB7FFB}" type="slidenum">
              <a:rPr lang="en-GB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9</a:t>
            </a:fld>
            <a:endParaRPr lang="en-GB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355</TotalTime>
  <Words>1872</Words>
  <Application>Microsoft Office PowerPoint</Application>
  <PresentationFormat>On-screen Show (4:3)</PresentationFormat>
  <Paragraphs>431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Century Gothic</vt:lpstr>
      <vt:lpstr>Arial</vt:lpstr>
      <vt:lpstr>Wingdings 3</vt:lpstr>
      <vt:lpstr>Times New Roman</vt:lpstr>
      <vt:lpstr>DejaVu Sans</vt:lpstr>
      <vt:lpstr>Calibri</vt:lpstr>
      <vt:lpstr>+mn-ea</vt:lpstr>
      <vt:lpstr>Courier New</vt:lpstr>
      <vt:lpstr>Wingdings</vt:lpstr>
      <vt:lpstr>Ion Boardroom</vt:lpstr>
      <vt:lpstr>      CSC- 362   Computer Networks  Week-5    Lecture-9-10           </vt:lpstr>
      <vt:lpstr>Instructor Contact Details  </vt:lpstr>
      <vt:lpstr>Course Material</vt:lpstr>
      <vt:lpstr>                     Text Book</vt:lpstr>
      <vt:lpstr>Reliable Transmission</vt:lpstr>
      <vt:lpstr>Reliable Transmission</vt:lpstr>
      <vt:lpstr>            Reliable Transmission</vt:lpstr>
      <vt:lpstr>Reliable Transmission</vt:lpstr>
      <vt:lpstr>Automatic Repeat reQuest</vt:lpstr>
      <vt:lpstr>Stop-and-Wait</vt:lpstr>
      <vt:lpstr>     Design of Stop-and-Wait Protocol</vt:lpstr>
      <vt:lpstr>Acknowledgments and Timeouts</vt:lpstr>
      <vt:lpstr>              Stop-and-Wait ARQ</vt:lpstr>
      <vt:lpstr>    Design of the Stop-and-Wait ARQ Protocol</vt:lpstr>
      <vt:lpstr>      Example: Stop-and-Wait ARQ</vt:lpstr>
      <vt:lpstr>Stop-and-Wait ARQ State Diagram</vt:lpstr>
      <vt:lpstr>      Efficiency of Stop-and-Wait ARQ</vt:lpstr>
      <vt:lpstr>     Efficiency of Stop-and-Wait ARQ</vt:lpstr>
      <vt:lpstr>            Stop-and-Wait ARQ</vt:lpstr>
      <vt:lpstr>       Concurrent Logical Channels</vt:lpstr>
      <vt:lpstr>Concurrent Logical Channels</vt:lpstr>
      <vt:lpstr>Approaches for Reliable Transmission …</vt:lpstr>
      <vt:lpstr>Sliding Window</vt:lpstr>
      <vt:lpstr>Sliding Window Concepts</vt:lpstr>
      <vt:lpstr>       Sliding Window Concepts</vt:lpstr>
      <vt:lpstr>        Sliding Window Concepts</vt:lpstr>
      <vt:lpstr>         Sliding Window - Sender</vt:lpstr>
      <vt:lpstr>Sliding Window - Receiver</vt:lpstr>
      <vt:lpstr>          Sliding Window Issues</vt:lpstr>
      <vt:lpstr>     Sliding Window Classification</vt:lpstr>
      <vt:lpstr>    Sliding Window: Go-back-N</vt:lpstr>
      <vt:lpstr>         Sliding Window: Go-back-N</vt:lpstr>
      <vt:lpstr>         Sliding Window: Go-back-N</vt:lpstr>
      <vt:lpstr>       Sliding Window: Go-back-N</vt:lpstr>
      <vt:lpstr>  Sliding Window: Selective Repeat</vt:lpstr>
      <vt:lpstr>   Sliding Window: Selective Repeat</vt:lpstr>
      <vt:lpstr>   Sliding Window: Selective Repeat</vt:lpstr>
      <vt:lpstr>    Sliding Window: Selective Repeat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Amir Qayyum</dc:creator>
  <cp:lastModifiedBy>Mumtaz Ahmad</cp:lastModifiedBy>
  <cp:revision>46</cp:revision>
  <dcterms:modified xsi:type="dcterms:W3CDTF">2022-07-03T15:52:28Z</dcterms:modified>
</cp:coreProperties>
</file>