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7"/>
  </p:notesMasterIdLst>
  <p:handoutMasterIdLst>
    <p:handoutMasterId r:id="rId48"/>
  </p:handoutMasterIdLst>
  <p:sldIdLst>
    <p:sldId id="295" r:id="rId2"/>
    <p:sldId id="296" r:id="rId3"/>
    <p:sldId id="297" r:id="rId4"/>
    <p:sldId id="301" r:id="rId5"/>
    <p:sldId id="786" r:id="rId6"/>
    <p:sldId id="787" r:id="rId7"/>
    <p:sldId id="788" r:id="rId8"/>
    <p:sldId id="789" r:id="rId9"/>
    <p:sldId id="790" r:id="rId10"/>
    <p:sldId id="791" r:id="rId11"/>
    <p:sldId id="792" r:id="rId12"/>
    <p:sldId id="793" r:id="rId13"/>
    <p:sldId id="794" r:id="rId14"/>
    <p:sldId id="796" r:id="rId15"/>
    <p:sldId id="797" r:id="rId16"/>
    <p:sldId id="798" r:id="rId17"/>
    <p:sldId id="826" r:id="rId18"/>
    <p:sldId id="799" r:id="rId19"/>
    <p:sldId id="800" r:id="rId20"/>
    <p:sldId id="801" r:id="rId21"/>
    <p:sldId id="802" r:id="rId22"/>
    <p:sldId id="803" r:id="rId23"/>
    <p:sldId id="804" r:id="rId24"/>
    <p:sldId id="805" r:id="rId25"/>
    <p:sldId id="806" r:id="rId26"/>
    <p:sldId id="807" r:id="rId27"/>
    <p:sldId id="808" r:id="rId28"/>
    <p:sldId id="809" r:id="rId29"/>
    <p:sldId id="810" r:id="rId30"/>
    <p:sldId id="811" r:id="rId31"/>
    <p:sldId id="812" r:id="rId32"/>
    <p:sldId id="813" r:id="rId33"/>
    <p:sldId id="814" r:id="rId34"/>
    <p:sldId id="815" r:id="rId35"/>
    <p:sldId id="816" r:id="rId36"/>
    <p:sldId id="817" r:id="rId37"/>
    <p:sldId id="818" r:id="rId38"/>
    <p:sldId id="819" r:id="rId39"/>
    <p:sldId id="820" r:id="rId40"/>
    <p:sldId id="821" r:id="rId41"/>
    <p:sldId id="822" r:id="rId42"/>
    <p:sldId id="823" r:id="rId43"/>
    <p:sldId id="824" r:id="rId44"/>
    <p:sldId id="825" r:id="rId45"/>
    <p:sldId id="827" r:id="rId46"/>
  </p:sldIdLst>
  <p:sldSz cx="9144000" cy="6858000" type="screen4x3"/>
  <p:notesSz cx="7053263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68" d="100"/>
          <a:sy n="68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21F108-3927-F3DB-3948-7AB3C86F44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B179F-2D39-7E1A-BE0D-241ADDA72F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89768C75-7F7F-46A5-A7BD-5EF292FE99B9}" type="datetimeFigureOut">
              <a:rPr lang="en-US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8360C-2696-CF4B-1CB0-911943C4E0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5D48F-9B1E-E9FC-96D7-845B17369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55B2EA-A7AC-4963-A21B-58C37F8093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773EBBCC-9C75-5FF4-1ECB-F7D4F6346C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22967963-1022-D959-F07F-24C79A4FC0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3959460-CEBF-B331-9A65-446D96C67F3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9077" name="Rectangle 5">
            <a:extLst>
              <a:ext uri="{FF2B5EF4-FFF2-40B4-BE49-F238E27FC236}">
                <a16:creationId xmlns:a16="http://schemas.microsoft.com/office/drawing/2014/main" id="{D6B88164-2395-128A-C642-5E5FAEFDFD9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99078" name="Rectangle 6">
            <a:extLst>
              <a:ext uri="{FF2B5EF4-FFF2-40B4-BE49-F238E27FC236}">
                <a16:creationId xmlns:a16="http://schemas.microsoft.com/office/drawing/2014/main" id="{15ADAD33-B90F-7A72-547F-C2248D2DCA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9" name="Rectangle 7">
            <a:extLst>
              <a:ext uri="{FF2B5EF4-FFF2-40B4-BE49-F238E27FC236}">
                <a16:creationId xmlns:a16="http://schemas.microsoft.com/office/drawing/2014/main" id="{FAE786A0-1A3A-B29C-6530-74A7FB3D6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02649B-76BD-4542-879D-8423CC7478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BA2F11ED-C05B-6EF8-DBD4-9E2A63CE8E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41BE967-BEB7-6192-FE4A-1467944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D924CA6C-F049-3701-1E1D-59CC8AE59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91C209D-EF1D-48AC-87E2-5CAACF741C6E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CB585ACB-2C93-28B9-8DFA-7D4B9E86DD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9BDB55FB-31BC-D685-40B3-107CAAA8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3874247-9DC6-ECA9-A650-13F2E64D3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3C648F7-08EC-4A3D-9F9D-6947C916D484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D5F10E0F-1C1B-B78D-6609-E2DFB94A672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29C66-3F48-F7BB-E902-689DD597A73E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9FCDC8-3F4D-443C-F264-3054F443BFB3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804BEA-94AF-4EA2-1967-B18F0BE3DB3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8378D89-7E6C-584F-AADA-A10AF99CA1DD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B8EBA-0DDC-BA06-D0ED-A26D9D7FD562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6B33B1-5987-B03D-F9F6-557AF029BDE3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C944686-3521-5517-8ADD-DFDE758D1CB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EB2CA-301C-C0BE-CCCD-EB1288A2747F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1FACC2D2-314A-966F-978A-D299297B39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>
                <a:latin typeface="McGrawHill-Italic" pitchFamily="2" charset="0"/>
              </a:rPr>
              <a:t>McGraw-Hill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D112415E-771E-3012-1BBB-93DFBFE7FE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>
                <a:latin typeface="McGrawHill-Italic" pitchFamily="2" charset="0"/>
              </a:rPr>
              <a:t>The McGraw-Hill Companies, Inc., 2000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731D223-F1FE-831A-FD45-865B8ADB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28CEAEB-8BE0-53C3-9476-9E326AA6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4FFEEC6-DDF9-7B82-E81F-2440D2D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7C52-F254-444C-BDE3-B6952188AB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50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3FE19355-C650-D804-82AC-4673DE52D3D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9E6A5A-1C06-B167-0116-8973E435DB55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B3AE5C-1C4C-8615-3853-BA64AAE3609A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A5D4EF-0D15-9E6A-F2C0-AC537C417FBA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734E45-93D3-AF48-3E4C-3D2AFA22EAF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89056E-485E-8534-5405-CD32358A088A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78E3AD-EA8D-F6B5-61B3-AB1832683F19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B39626B-E0D8-DB04-E1B2-2C4D2B3C74E7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7038" y="4563812"/>
              <a:ext cx="2378075" cy="317483"/>
            </a:xfrm>
            <a:custGeom>
              <a:avLst/>
              <a:gdLst>
                <a:gd name="T0" fmla="*/ 1142924248 w 10000"/>
                <a:gd name="T1" fmla="*/ 547488123 h 5291"/>
                <a:gd name="T2" fmla="*/ 2147483646 w 10000"/>
                <a:gd name="T3" fmla="*/ 1144058541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09976 h 5291"/>
                <a:gd name="T10" fmla="*/ 2147483646 w 10000"/>
                <a:gd name="T11" fmla="*/ 86491706 h 5291"/>
                <a:gd name="T12" fmla="*/ 2147483646 w 10000"/>
                <a:gd name="T13" fmla="*/ 127573682 h 5291"/>
                <a:gd name="T14" fmla="*/ 2147483646 w 10000"/>
                <a:gd name="T15" fmla="*/ 162819215 h 5291"/>
                <a:gd name="T16" fmla="*/ 2147483646 w 10000"/>
                <a:gd name="T17" fmla="*/ 198280704 h 5291"/>
                <a:gd name="T18" fmla="*/ 2147483646 w 10000"/>
                <a:gd name="T19" fmla="*/ 231578377 h 5291"/>
                <a:gd name="T20" fmla="*/ 2147483646 w 10000"/>
                <a:gd name="T21" fmla="*/ 259903669 h 5291"/>
                <a:gd name="T22" fmla="*/ 2147483646 w 10000"/>
                <a:gd name="T23" fmla="*/ 286500715 h 5291"/>
                <a:gd name="T24" fmla="*/ 2147483646 w 10000"/>
                <a:gd name="T25" fmla="*/ 311365917 h 5291"/>
                <a:gd name="T26" fmla="*/ 2147483646 w 10000"/>
                <a:gd name="T27" fmla="*/ 332558612 h 5291"/>
                <a:gd name="T28" fmla="*/ 2147483646 w 10000"/>
                <a:gd name="T29" fmla="*/ 353747647 h 5291"/>
                <a:gd name="T30" fmla="*/ 2147483646 w 10000"/>
                <a:gd name="T31" fmla="*/ 371696267 h 5291"/>
                <a:gd name="T32" fmla="*/ 2147483646 w 10000"/>
                <a:gd name="T33" fmla="*/ 385749106 h 5291"/>
                <a:gd name="T34" fmla="*/ 2147483646 w 10000"/>
                <a:gd name="T35" fmla="*/ 400021559 h 5291"/>
                <a:gd name="T36" fmla="*/ 2147483646 w 10000"/>
                <a:gd name="T37" fmla="*/ 412130137 h 5291"/>
                <a:gd name="T38" fmla="*/ 2147483646 w 10000"/>
                <a:gd name="T39" fmla="*/ 421210655 h 5291"/>
                <a:gd name="T40" fmla="*/ 2147483646 w 10000"/>
                <a:gd name="T41" fmla="*/ 428130836 h 5291"/>
                <a:gd name="T42" fmla="*/ 2147483646 w 10000"/>
                <a:gd name="T43" fmla="*/ 435267093 h 5291"/>
                <a:gd name="T44" fmla="*/ 2147483646 w 10000"/>
                <a:gd name="T45" fmla="*/ 438723583 h 5291"/>
                <a:gd name="T46" fmla="*/ 2147483646 w 10000"/>
                <a:gd name="T47" fmla="*/ 442399690 h 5291"/>
                <a:gd name="T48" fmla="*/ 2147483646 w 10000"/>
                <a:gd name="T49" fmla="*/ 443915519 h 5291"/>
                <a:gd name="T50" fmla="*/ 2147483646 w 10000"/>
                <a:gd name="T51" fmla="*/ 442399690 h 5291"/>
                <a:gd name="T52" fmla="*/ 2147483646 w 10000"/>
                <a:gd name="T53" fmla="*/ 442399690 h 5291"/>
                <a:gd name="T54" fmla="*/ 2147483646 w 10000"/>
                <a:gd name="T55" fmla="*/ 438723583 h 5291"/>
                <a:gd name="T56" fmla="*/ 2147483646 w 10000"/>
                <a:gd name="T57" fmla="*/ 433319172 h 5291"/>
                <a:gd name="T58" fmla="*/ 2147483646 w 10000"/>
                <a:gd name="T59" fmla="*/ 428130836 h 5291"/>
                <a:gd name="T60" fmla="*/ 2147483646 w 10000"/>
                <a:gd name="T61" fmla="*/ 422722824 h 5291"/>
                <a:gd name="T62" fmla="*/ 2147483646 w 10000"/>
                <a:gd name="T63" fmla="*/ 414074398 h 5291"/>
                <a:gd name="T64" fmla="*/ 2147483646 w 10000"/>
                <a:gd name="T65" fmla="*/ 404993880 h 5291"/>
                <a:gd name="T66" fmla="*/ 2147483646 w 10000"/>
                <a:gd name="T67" fmla="*/ 396345453 h 5291"/>
                <a:gd name="T68" fmla="*/ 0 w 10000"/>
                <a:gd name="T69" fmla="*/ 373208497 h 5291"/>
                <a:gd name="T70" fmla="*/ 1142924248 w 10000"/>
                <a:gd name="T71" fmla="*/ 547488123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6C56D2-8E82-EC75-0826-81F4FEA19F0C}"/>
                </a:ext>
              </a:extLst>
            </p:cNvPr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35E029A-850B-6356-16F0-2F33192D575C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775" y="267002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128110226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A98BEDD-CCF7-FEF0-67ED-A0FEC8CECF7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F9182-34F6-E33A-F434-5B36E6D30ED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08C012A9-A24D-2DD4-78BB-3FC9E07A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828D6-3E8C-4977-99A1-E6B79CA1EFA6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22D292C-2E70-9671-901B-8BF8C772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359B568-FF82-6440-1BD3-49560765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E996E7E5-8050-425B-8FF9-D1C6941B3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5171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6F68443F-5737-3DC6-A893-675A8440A313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DE0774-7331-26C1-79CE-79E7C54D7210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FE3DA5-C30B-82B1-49A3-08FCA6C4A0DD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2FA49D-6962-DFBE-D1B2-C1D21538EF4B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24D452-48AD-1C5B-9849-9245E1EDAC1B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9D7D32-5ABB-4C84-212F-12F837BD3787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348C96-7F77-68A5-4D28-1C1A7254528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7018868-850A-A60C-787B-2412509B5629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2781147"/>
              <a:ext cx="2378075" cy="317483"/>
            </a:xfrm>
            <a:custGeom>
              <a:avLst/>
              <a:gdLst>
                <a:gd name="T0" fmla="*/ 1142924248 w 10000"/>
                <a:gd name="T1" fmla="*/ 547488123 h 5291"/>
                <a:gd name="T2" fmla="*/ 2147483646 w 10000"/>
                <a:gd name="T3" fmla="*/ 1144058541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09976 h 5291"/>
                <a:gd name="T10" fmla="*/ 2147483646 w 10000"/>
                <a:gd name="T11" fmla="*/ 86491706 h 5291"/>
                <a:gd name="T12" fmla="*/ 2147483646 w 10000"/>
                <a:gd name="T13" fmla="*/ 127573682 h 5291"/>
                <a:gd name="T14" fmla="*/ 2147483646 w 10000"/>
                <a:gd name="T15" fmla="*/ 162819215 h 5291"/>
                <a:gd name="T16" fmla="*/ 2147483646 w 10000"/>
                <a:gd name="T17" fmla="*/ 198280704 h 5291"/>
                <a:gd name="T18" fmla="*/ 2147483646 w 10000"/>
                <a:gd name="T19" fmla="*/ 231578377 h 5291"/>
                <a:gd name="T20" fmla="*/ 2147483646 w 10000"/>
                <a:gd name="T21" fmla="*/ 259903669 h 5291"/>
                <a:gd name="T22" fmla="*/ 2147483646 w 10000"/>
                <a:gd name="T23" fmla="*/ 286500715 h 5291"/>
                <a:gd name="T24" fmla="*/ 2147483646 w 10000"/>
                <a:gd name="T25" fmla="*/ 311365917 h 5291"/>
                <a:gd name="T26" fmla="*/ 2147483646 w 10000"/>
                <a:gd name="T27" fmla="*/ 332558612 h 5291"/>
                <a:gd name="T28" fmla="*/ 2147483646 w 10000"/>
                <a:gd name="T29" fmla="*/ 353747647 h 5291"/>
                <a:gd name="T30" fmla="*/ 2147483646 w 10000"/>
                <a:gd name="T31" fmla="*/ 371696267 h 5291"/>
                <a:gd name="T32" fmla="*/ 2147483646 w 10000"/>
                <a:gd name="T33" fmla="*/ 385749106 h 5291"/>
                <a:gd name="T34" fmla="*/ 2147483646 w 10000"/>
                <a:gd name="T35" fmla="*/ 400021559 h 5291"/>
                <a:gd name="T36" fmla="*/ 2147483646 w 10000"/>
                <a:gd name="T37" fmla="*/ 412130137 h 5291"/>
                <a:gd name="T38" fmla="*/ 2147483646 w 10000"/>
                <a:gd name="T39" fmla="*/ 421210655 h 5291"/>
                <a:gd name="T40" fmla="*/ 2147483646 w 10000"/>
                <a:gd name="T41" fmla="*/ 428130836 h 5291"/>
                <a:gd name="T42" fmla="*/ 2147483646 w 10000"/>
                <a:gd name="T43" fmla="*/ 435267093 h 5291"/>
                <a:gd name="T44" fmla="*/ 2147483646 w 10000"/>
                <a:gd name="T45" fmla="*/ 438723583 h 5291"/>
                <a:gd name="T46" fmla="*/ 2147483646 w 10000"/>
                <a:gd name="T47" fmla="*/ 442399690 h 5291"/>
                <a:gd name="T48" fmla="*/ 2147483646 w 10000"/>
                <a:gd name="T49" fmla="*/ 443915519 h 5291"/>
                <a:gd name="T50" fmla="*/ 2147483646 w 10000"/>
                <a:gd name="T51" fmla="*/ 442399690 h 5291"/>
                <a:gd name="T52" fmla="*/ 2147483646 w 10000"/>
                <a:gd name="T53" fmla="*/ 442399690 h 5291"/>
                <a:gd name="T54" fmla="*/ 2147483646 w 10000"/>
                <a:gd name="T55" fmla="*/ 438723583 h 5291"/>
                <a:gd name="T56" fmla="*/ 2147483646 w 10000"/>
                <a:gd name="T57" fmla="*/ 433319172 h 5291"/>
                <a:gd name="T58" fmla="*/ 2147483646 w 10000"/>
                <a:gd name="T59" fmla="*/ 428130836 h 5291"/>
                <a:gd name="T60" fmla="*/ 2147483646 w 10000"/>
                <a:gd name="T61" fmla="*/ 422722824 h 5291"/>
                <a:gd name="T62" fmla="*/ 2147483646 w 10000"/>
                <a:gd name="T63" fmla="*/ 414074398 h 5291"/>
                <a:gd name="T64" fmla="*/ 2147483646 w 10000"/>
                <a:gd name="T65" fmla="*/ 404993880 h 5291"/>
                <a:gd name="T66" fmla="*/ 2147483646 w 10000"/>
                <a:gd name="T67" fmla="*/ 396345453 h 5291"/>
                <a:gd name="T68" fmla="*/ 0 w 10000"/>
                <a:gd name="T69" fmla="*/ 373208497 h 5291"/>
                <a:gd name="T70" fmla="*/ 1142924248 w 10000"/>
                <a:gd name="T71" fmla="*/ 547488123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E02C88-6F81-18FB-5B72-852358A9BEE7}"/>
                </a:ext>
              </a:extLst>
            </p:cNvPr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D0DD94D-1A11-EFC7-EEC7-038D816CD46F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285416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128110226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FDA07E3-0749-8957-B1B2-CDEEE450398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45087-9ABE-DA21-8599-512A371C3470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30C52D72-4BD2-10E0-F188-C0A6C713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1459D-D172-4145-8974-1B6BC344C4E0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A4CDC1B7-9C81-BEFF-DBB5-F376D87D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9A3EEF0-B330-FFE3-E38F-4CC89A1C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BCC48AD1-F1D6-48DD-88F7-D736C7BA2E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9728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61C66F72-DA67-6B6C-EE5E-FAB7179864A3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A08695-E063-089E-7BBC-56222C03A81C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C40B8D-7A8D-8B3B-1C5E-593316657A35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05FE52-0390-205A-3850-146AB30B51F7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02D651-8302-5A6D-3BA6-AF550E386C3A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FDF3EC-5BAF-2AA2-9296-CD8FCCCB408F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8FC703-22F4-006C-1F27-51B3C4305512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840E34-59F2-9D7D-8397-F0FB7C4E7437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09826"/>
              <a:ext cx="2378075" cy="317483"/>
            </a:xfrm>
            <a:custGeom>
              <a:avLst/>
              <a:gdLst>
                <a:gd name="T0" fmla="*/ 1142924248 w 10000"/>
                <a:gd name="T1" fmla="*/ 547488123 h 5291"/>
                <a:gd name="T2" fmla="*/ 2147483646 w 10000"/>
                <a:gd name="T3" fmla="*/ 1144058541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09976 h 5291"/>
                <a:gd name="T10" fmla="*/ 2147483646 w 10000"/>
                <a:gd name="T11" fmla="*/ 86491706 h 5291"/>
                <a:gd name="T12" fmla="*/ 2147483646 w 10000"/>
                <a:gd name="T13" fmla="*/ 127573682 h 5291"/>
                <a:gd name="T14" fmla="*/ 2147483646 w 10000"/>
                <a:gd name="T15" fmla="*/ 162819215 h 5291"/>
                <a:gd name="T16" fmla="*/ 2147483646 w 10000"/>
                <a:gd name="T17" fmla="*/ 198280704 h 5291"/>
                <a:gd name="T18" fmla="*/ 2147483646 w 10000"/>
                <a:gd name="T19" fmla="*/ 231578377 h 5291"/>
                <a:gd name="T20" fmla="*/ 2147483646 w 10000"/>
                <a:gd name="T21" fmla="*/ 259903669 h 5291"/>
                <a:gd name="T22" fmla="*/ 2147483646 w 10000"/>
                <a:gd name="T23" fmla="*/ 286500715 h 5291"/>
                <a:gd name="T24" fmla="*/ 2147483646 w 10000"/>
                <a:gd name="T25" fmla="*/ 311365917 h 5291"/>
                <a:gd name="T26" fmla="*/ 2147483646 w 10000"/>
                <a:gd name="T27" fmla="*/ 332558612 h 5291"/>
                <a:gd name="T28" fmla="*/ 2147483646 w 10000"/>
                <a:gd name="T29" fmla="*/ 353747647 h 5291"/>
                <a:gd name="T30" fmla="*/ 2147483646 w 10000"/>
                <a:gd name="T31" fmla="*/ 371696267 h 5291"/>
                <a:gd name="T32" fmla="*/ 2147483646 w 10000"/>
                <a:gd name="T33" fmla="*/ 385749106 h 5291"/>
                <a:gd name="T34" fmla="*/ 2147483646 w 10000"/>
                <a:gd name="T35" fmla="*/ 400021559 h 5291"/>
                <a:gd name="T36" fmla="*/ 2147483646 w 10000"/>
                <a:gd name="T37" fmla="*/ 412130137 h 5291"/>
                <a:gd name="T38" fmla="*/ 2147483646 w 10000"/>
                <a:gd name="T39" fmla="*/ 421210655 h 5291"/>
                <a:gd name="T40" fmla="*/ 2147483646 w 10000"/>
                <a:gd name="T41" fmla="*/ 428130836 h 5291"/>
                <a:gd name="T42" fmla="*/ 2147483646 w 10000"/>
                <a:gd name="T43" fmla="*/ 435267093 h 5291"/>
                <a:gd name="T44" fmla="*/ 2147483646 w 10000"/>
                <a:gd name="T45" fmla="*/ 438723583 h 5291"/>
                <a:gd name="T46" fmla="*/ 2147483646 w 10000"/>
                <a:gd name="T47" fmla="*/ 442399690 h 5291"/>
                <a:gd name="T48" fmla="*/ 2147483646 w 10000"/>
                <a:gd name="T49" fmla="*/ 443915519 h 5291"/>
                <a:gd name="T50" fmla="*/ 2147483646 w 10000"/>
                <a:gd name="T51" fmla="*/ 442399690 h 5291"/>
                <a:gd name="T52" fmla="*/ 2147483646 w 10000"/>
                <a:gd name="T53" fmla="*/ 442399690 h 5291"/>
                <a:gd name="T54" fmla="*/ 2147483646 w 10000"/>
                <a:gd name="T55" fmla="*/ 438723583 h 5291"/>
                <a:gd name="T56" fmla="*/ 2147483646 w 10000"/>
                <a:gd name="T57" fmla="*/ 433319172 h 5291"/>
                <a:gd name="T58" fmla="*/ 2147483646 w 10000"/>
                <a:gd name="T59" fmla="*/ 428130836 h 5291"/>
                <a:gd name="T60" fmla="*/ 2147483646 w 10000"/>
                <a:gd name="T61" fmla="*/ 422722824 h 5291"/>
                <a:gd name="T62" fmla="*/ 2147483646 w 10000"/>
                <a:gd name="T63" fmla="*/ 414074398 h 5291"/>
                <a:gd name="T64" fmla="*/ 2147483646 w 10000"/>
                <a:gd name="T65" fmla="*/ 404993880 h 5291"/>
                <a:gd name="T66" fmla="*/ 2147483646 w 10000"/>
                <a:gd name="T67" fmla="*/ 396345453 h 5291"/>
                <a:gd name="T68" fmla="*/ 0 w 10000"/>
                <a:gd name="T69" fmla="*/ 373208497 h 5291"/>
                <a:gd name="T70" fmla="*/ 1142924248 w 10000"/>
                <a:gd name="T71" fmla="*/ 547488123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0F76ED7-94FA-89F5-03FC-161011D35C71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128110226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0AD671-55F3-B498-3265-A1756904B4A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>
            <a:extLst>
              <a:ext uri="{FF2B5EF4-FFF2-40B4-BE49-F238E27FC236}">
                <a16:creationId xmlns:a16="http://schemas.microsoft.com/office/drawing/2014/main" id="{2F229E92-41B4-4434-C353-1C341724FD1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DC505684-C3F1-5DCB-8C38-7C71C4A05A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8045C-07D0-804C-CEAC-47061C0C7C84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DBA0C7A-7CD1-D7E3-7FB7-B7015C4D7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AA85B-7A50-4194-AC59-40C07785E8F2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793046-0AE5-1F27-B1AF-D9835BE4F6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075D030-EE7A-1A70-FA1C-B477DE76F8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C5201B06-E8B8-46E7-A1AA-1628021090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3370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9E0466E8-B110-C0EC-2F7D-862B84DB8640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E1045C-00EA-4EAB-D4E3-3C46F1A4E252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DFEEBB-7172-8EFA-8D8F-A4F971F54046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E66C36-BAA1-5D1D-113D-EACAF0EFBD8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8C1B6C-FA1E-CB2E-CE96-5504BB0EC0C6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1F62FF-6A93-AE6D-8FE5-E3AE330E2286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256BD79-8121-460C-575C-AE6192A09AE8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2672732-66B3-B6CF-9F7A-AFFE13F02D3A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11413"/>
              <a:ext cx="2378075" cy="317483"/>
            </a:xfrm>
            <a:custGeom>
              <a:avLst/>
              <a:gdLst>
                <a:gd name="T0" fmla="*/ 1142924248 w 10000"/>
                <a:gd name="T1" fmla="*/ 547488123 h 5291"/>
                <a:gd name="T2" fmla="*/ 2147483646 w 10000"/>
                <a:gd name="T3" fmla="*/ 1144058541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09976 h 5291"/>
                <a:gd name="T10" fmla="*/ 2147483646 w 10000"/>
                <a:gd name="T11" fmla="*/ 86491706 h 5291"/>
                <a:gd name="T12" fmla="*/ 2147483646 w 10000"/>
                <a:gd name="T13" fmla="*/ 127573682 h 5291"/>
                <a:gd name="T14" fmla="*/ 2147483646 w 10000"/>
                <a:gd name="T15" fmla="*/ 162819215 h 5291"/>
                <a:gd name="T16" fmla="*/ 2147483646 w 10000"/>
                <a:gd name="T17" fmla="*/ 198280704 h 5291"/>
                <a:gd name="T18" fmla="*/ 2147483646 w 10000"/>
                <a:gd name="T19" fmla="*/ 231578377 h 5291"/>
                <a:gd name="T20" fmla="*/ 2147483646 w 10000"/>
                <a:gd name="T21" fmla="*/ 259903669 h 5291"/>
                <a:gd name="T22" fmla="*/ 2147483646 w 10000"/>
                <a:gd name="T23" fmla="*/ 286500715 h 5291"/>
                <a:gd name="T24" fmla="*/ 2147483646 w 10000"/>
                <a:gd name="T25" fmla="*/ 311365917 h 5291"/>
                <a:gd name="T26" fmla="*/ 2147483646 w 10000"/>
                <a:gd name="T27" fmla="*/ 332558612 h 5291"/>
                <a:gd name="T28" fmla="*/ 2147483646 w 10000"/>
                <a:gd name="T29" fmla="*/ 353747647 h 5291"/>
                <a:gd name="T30" fmla="*/ 2147483646 w 10000"/>
                <a:gd name="T31" fmla="*/ 371696267 h 5291"/>
                <a:gd name="T32" fmla="*/ 2147483646 w 10000"/>
                <a:gd name="T33" fmla="*/ 385749106 h 5291"/>
                <a:gd name="T34" fmla="*/ 2147483646 w 10000"/>
                <a:gd name="T35" fmla="*/ 400021559 h 5291"/>
                <a:gd name="T36" fmla="*/ 2147483646 w 10000"/>
                <a:gd name="T37" fmla="*/ 412130137 h 5291"/>
                <a:gd name="T38" fmla="*/ 2147483646 w 10000"/>
                <a:gd name="T39" fmla="*/ 421210655 h 5291"/>
                <a:gd name="T40" fmla="*/ 2147483646 w 10000"/>
                <a:gd name="T41" fmla="*/ 428130836 h 5291"/>
                <a:gd name="T42" fmla="*/ 2147483646 w 10000"/>
                <a:gd name="T43" fmla="*/ 435267093 h 5291"/>
                <a:gd name="T44" fmla="*/ 2147483646 w 10000"/>
                <a:gd name="T45" fmla="*/ 438723583 h 5291"/>
                <a:gd name="T46" fmla="*/ 2147483646 w 10000"/>
                <a:gd name="T47" fmla="*/ 442399690 h 5291"/>
                <a:gd name="T48" fmla="*/ 2147483646 w 10000"/>
                <a:gd name="T49" fmla="*/ 443915519 h 5291"/>
                <a:gd name="T50" fmla="*/ 2147483646 w 10000"/>
                <a:gd name="T51" fmla="*/ 442399690 h 5291"/>
                <a:gd name="T52" fmla="*/ 2147483646 w 10000"/>
                <a:gd name="T53" fmla="*/ 442399690 h 5291"/>
                <a:gd name="T54" fmla="*/ 2147483646 w 10000"/>
                <a:gd name="T55" fmla="*/ 438723583 h 5291"/>
                <a:gd name="T56" fmla="*/ 2147483646 w 10000"/>
                <a:gd name="T57" fmla="*/ 433319172 h 5291"/>
                <a:gd name="T58" fmla="*/ 2147483646 w 10000"/>
                <a:gd name="T59" fmla="*/ 428130836 h 5291"/>
                <a:gd name="T60" fmla="*/ 2147483646 w 10000"/>
                <a:gd name="T61" fmla="*/ 422722824 h 5291"/>
                <a:gd name="T62" fmla="*/ 2147483646 w 10000"/>
                <a:gd name="T63" fmla="*/ 414074398 h 5291"/>
                <a:gd name="T64" fmla="*/ 2147483646 w 10000"/>
                <a:gd name="T65" fmla="*/ 404993880 h 5291"/>
                <a:gd name="T66" fmla="*/ 2147483646 w 10000"/>
                <a:gd name="T67" fmla="*/ 396345453 h 5291"/>
                <a:gd name="T68" fmla="*/ 0 w 10000"/>
                <a:gd name="T69" fmla="*/ 373208497 h 5291"/>
                <a:gd name="T70" fmla="*/ 1142924248 w 10000"/>
                <a:gd name="T71" fmla="*/ 547488123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C1B3895-972D-EF96-0233-34665DFA6113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128110226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5D7871-9543-3166-235C-F27E30F37BF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A8E42-6A70-10B9-32A5-3A7EA32C824B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B8A9D26-7911-1DFD-D2E9-DE13B449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86D58-29A6-4E9D-901F-E4AD84EBE1BB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8927D65-F79F-1765-E515-1D343B96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16D5C45-80C9-16EE-231E-B2129A8A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84CFE82-C5DE-4266-A50C-BC1552E0D4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0178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79F642-6817-D2D4-570B-00E9A3032A47}"/>
              </a:ext>
            </a:extLst>
          </p:cNvPr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2A6BB0-C901-6085-6382-03C79D8531A9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4EE18AE8-7B50-8400-E4B6-FB2AA6A127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F3968-754B-44DD-9ADE-5B7CE7BFD61E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98C91592-997E-52CF-3A6B-7FB1B0FEF46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28743678-A988-5739-6160-92EBC9FE56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CB8A8587-5D09-4815-BEE8-A75409D4EB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0302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A330B-E1EC-FA5F-8098-4FBA64361C21}"/>
              </a:ext>
            </a:extLst>
          </p:cNvPr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A0F7FF-2E30-6C7C-A71F-A58B1BD557F3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EE45A3E3-1CB4-C270-8EE8-0098B90466F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1455D-45A3-4475-8086-1271364E4213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46A95741-BE0F-8631-62A3-FF13761B1CC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89029C36-7DE2-5487-2115-0E1DA818F90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A8E1C6C1-9381-4267-B722-ED34974634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1392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2368-3AFB-A215-154C-C7113B1E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B5652-37AE-467B-851C-7B5DF3E5008F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EFD6-1062-BBEF-536D-AA87F7D6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F676-F56C-2CDC-30CC-3AD2B515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5D8AF0EC-2ED6-49A8-9278-34F02C869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04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47BD3A56-B47C-2BDC-C800-B18050B3DB3C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24DBB4-8412-8D8E-69C9-488C9F3FDE19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99AD04-11E4-4B79-3A35-070EB199E0E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D357E-DD28-8703-F9C1-4DDE5AD4147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D1FB8F-67D1-FF62-8555-C501234E38D5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141D46-4109-5FF2-3B16-5B327DBCCF00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2D7142-2467-30E3-8963-E227CECD6B9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0F1F3E4-5F37-2728-91F0-2D32387E76CB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20" y="5107489"/>
              <a:ext cx="2377944" cy="319096"/>
            </a:xfrm>
            <a:custGeom>
              <a:avLst/>
              <a:gdLst>
                <a:gd name="T0" fmla="*/ 1142798272 w 10000"/>
                <a:gd name="T1" fmla="*/ 553065377 h 5291"/>
                <a:gd name="T2" fmla="*/ 2147483646 w 10000"/>
                <a:gd name="T3" fmla="*/ 1155713062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559335 h 5291"/>
                <a:gd name="T10" fmla="*/ 2147483646 w 10000"/>
                <a:gd name="T11" fmla="*/ 87372839 h 5291"/>
                <a:gd name="T12" fmla="*/ 2147483646 w 10000"/>
                <a:gd name="T13" fmla="*/ 128873291 h 5291"/>
                <a:gd name="T14" fmla="*/ 2147483646 w 10000"/>
                <a:gd name="T15" fmla="*/ 164477855 h 5291"/>
                <a:gd name="T16" fmla="*/ 2147483646 w 10000"/>
                <a:gd name="T17" fmla="*/ 200300618 h 5291"/>
                <a:gd name="T18" fmla="*/ 2147483646 w 10000"/>
                <a:gd name="T19" fmla="*/ 233937413 h 5291"/>
                <a:gd name="T20" fmla="*/ 2147483646 w 10000"/>
                <a:gd name="T21" fmla="*/ 262551296 h 5291"/>
                <a:gd name="T22" fmla="*/ 2147483646 w 10000"/>
                <a:gd name="T23" fmla="*/ 289419288 h 5291"/>
                <a:gd name="T24" fmla="*/ 2147483646 w 10000"/>
                <a:gd name="T25" fmla="*/ 314537770 h 5291"/>
                <a:gd name="T26" fmla="*/ 2147483646 w 10000"/>
                <a:gd name="T27" fmla="*/ 335946331 h 5291"/>
                <a:gd name="T28" fmla="*/ 2147483646 w 10000"/>
                <a:gd name="T29" fmla="*/ 357351274 h 5291"/>
                <a:gd name="T30" fmla="*/ 2147483646 w 10000"/>
                <a:gd name="T31" fmla="*/ 375482694 h 5291"/>
                <a:gd name="T32" fmla="*/ 2147483646 w 10000"/>
                <a:gd name="T33" fmla="*/ 389678696 h 5291"/>
                <a:gd name="T34" fmla="*/ 2147483646 w 10000"/>
                <a:gd name="T35" fmla="*/ 404096577 h 5291"/>
                <a:gd name="T36" fmla="*/ 2147483646 w 10000"/>
                <a:gd name="T37" fmla="*/ 416328489 h 5291"/>
                <a:gd name="T38" fmla="*/ 2147483646 w 10000"/>
                <a:gd name="T39" fmla="*/ 425501519 h 5291"/>
                <a:gd name="T40" fmla="*/ 2147483646 w 10000"/>
                <a:gd name="T41" fmla="*/ 432492200 h 5291"/>
                <a:gd name="T42" fmla="*/ 2147483646 w 10000"/>
                <a:gd name="T43" fmla="*/ 439701141 h 5291"/>
                <a:gd name="T44" fmla="*/ 2147483646 w 10000"/>
                <a:gd name="T45" fmla="*/ 443192863 h 5291"/>
                <a:gd name="T46" fmla="*/ 2147483646 w 10000"/>
                <a:gd name="T47" fmla="*/ 446906402 h 5291"/>
                <a:gd name="T48" fmla="*/ 2147483646 w 10000"/>
                <a:gd name="T49" fmla="*/ 448437653 h 5291"/>
                <a:gd name="T50" fmla="*/ 2147483646 w 10000"/>
                <a:gd name="T51" fmla="*/ 446906402 h 5291"/>
                <a:gd name="T52" fmla="*/ 2147483646 w 10000"/>
                <a:gd name="T53" fmla="*/ 446906402 h 5291"/>
                <a:gd name="T54" fmla="*/ 2147483646 w 10000"/>
                <a:gd name="T55" fmla="*/ 443192863 h 5291"/>
                <a:gd name="T56" fmla="*/ 2147483646 w 10000"/>
                <a:gd name="T57" fmla="*/ 437733372 h 5291"/>
                <a:gd name="T58" fmla="*/ 2147483646 w 10000"/>
                <a:gd name="T59" fmla="*/ 432492200 h 5291"/>
                <a:gd name="T60" fmla="*/ 2147483646 w 10000"/>
                <a:gd name="T61" fmla="*/ 427029091 h 5291"/>
                <a:gd name="T62" fmla="*/ 2147483646 w 10000"/>
                <a:gd name="T63" fmla="*/ 418292579 h 5291"/>
                <a:gd name="T64" fmla="*/ 2147483646 w 10000"/>
                <a:gd name="T65" fmla="*/ 409119549 h 5291"/>
                <a:gd name="T66" fmla="*/ 2147483646 w 10000"/>
                <a:gd name="T67" fmla="*/ 400382977 h 5291"/>
                <a:gd name="T68" fmla="*/ 0 w 10000"/>
                <a:gd name="T69" fmla="*/ 377010326 h 5291"/>
                <a:gd name="T70" fmla="*/ 1142798272 w 10000"/>
                <a:gd name="T71" fmla="*/ 553065377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F3D41-0AE5-FC81-363D-EB66D67E44A1}"/>
              </a:ext>
            </a:extLst>
          </p:cNvPr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E2DFE446-8E16-FA9A-9E34-CAB996FA5076}"/>
              </a:ext>
            </a:extLst>
          </p:cNvPr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2147483646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2147483646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2147483646 h 2752"/>
              <a:gd name="T20" fmla="*/ 2147483646 w 4960"/>
              <a:gd name="T21" fmla="*/ 2147483646 h 2752"/>
              <a:gd name="T22" fmla="*/ 2147483646 w 4960"/>
              <a:gd name="T23" fmla="*/ 2147483646 h 2752"/>
              <a:gd name="T24" fmla="*/ 2147483646 w 4960"/>
              <a:gd name="T25" fmla="*/ 2147483646 h 2752"/>
              <a:gd name="T26" fmla="*/ 2147483646 w 4960"/>
              <a:gd name="T27" fmla="*/ 2147483646 h 2752"/>
              <a:gd name="T28" fmla="*/ 2147483646 w 4960"/>
              <a:gd name="T29" fmla="*/ 2147483646 h 2752"/>
              <a:gd name="T30" fmla="*/ 2147483646 w 4960"/>
              <a:gd name="T31" fmla="*/ 2147483646 h 2752"/>
              <a:gd name="T32" fmla="*/ 2147483646 w 4960"/>
              <a:gd name="T33" fmla="*/ 2147483646 h 2752"/>
              <a:gd name="T34" fmla="*/ 2147483646 w 4960"/>
              <a:gd name="T35" fmla="*/ 2147483646 h 2752"/>
              <a:gd name="T36" fmla="*/ 2147483646 w 4960"/>
              <a:gd name="T37" fmla="*/ 2147483646 h 2752"/>
              <a:gd name="T38" fmla="*/ 2147483646 w 4960"/>
              <a:gd name="T39" fmla="*/ 2147483646 h 2752"/>
              <a:gd name="T40" fmla="*/ 2147483646 w 4960"/>
              <a:gd name="T41" fmla="*/ 2147483646 h 2752"/>
              <a:gd name="T42" fmla="*/ 2147483646 w 4960"/>
              <a:gd name="T43" fmla="*/ 2147483646 h 2752"/>
              <a:gd name="T44" fmla="*/ 2147483646 w 4960"/>
              <a:gd name="T45" fmla="*/ 2147483646 h 2752"/>
              <a:gd name="T46" fmla="*/ 2147483646 w 4960"/>
              <a:gd name="T47" fmla="*/ 2147483646 h 2752"/>
              <a:gd name="T48" fmla="*/ 2147483646 w 4960"/>
              <a:gd name="T49" fmla="*/ 2147483646 h 2752"/>
              <a:gd name="T50" fmla="*/ 2147483646 w 4960"/>
              <a:gd name="T51" fmla="*/ 2147483646 h 2752"/>
              <a:gd name="T52" fmla="*/ 2147483646 w 4960"/>
              <a:gd name="T53" fmla="*/ 2147483646 h 2752"/>
              <a:gd name="T54" fmla="*/ 2147483646 w 4960"/>
              <a:gd name="T55" fmla="*/ 2147483646 h 2752"/>
              <a:gd name="T56" fmla="*/ 2147483646 w 4960"/>
              <a:gd name="T57" fmla="*/ 2147483646 h 2752"/>
              <a:gd name="T58" fmla="*/ 2147483646 w 4960"/>
              <a:gd name="T59" fmla="*/ 2147483646 h 2752"/>
              <a:gd name="T60" fmla="*/ 2147483646 w 4960"/>
              <a:gd name="T61" fmla="*/ 2147483646 h 2752"/>
              <a:gd name="T62" fmla="*/ 2147483646 w 4960"/>
              <a:gd name="T63" fmla="*/ 2147483646 h 2752"/>
              <a:gd name="T64" fmla="*/ 2147483646 w 4960"/>
              <a:gd name="T65" fmla="*/ 214748364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660CDA4-87C9-4265-4A79-399F3D931892}"/>
              </a:ext>
            </a:extLst>
          </p:cNvPr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2147483646 w 5760"/>
              <a:gd name="T13" fmla="*/ 2147483646 h 4320"/>
              <a:gd name="T14" fmla="*/ 2147483646 w 5760"/>
              <a:gd name="T15" fmla="*/ 2147483646 h 4320"/>
              <a:gd name="T16" fmla="*/ 2147483646 w 5760"/>
              <a:gd name="T17" fmla="*/ 2147483646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C64F1-D0FE-BAD5-58C6-BC33A9782042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CB5F5A6-90ED-BA04-E4DE-A80178FE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5CEFD-13EC-4580-8C5D-1144AC4ECE0A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05F1D76-6CF8-F81F-6235-D0FE7C49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1388D5-5139-4450-9E60-899B520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89EC52BA-68B3-436C-9AFE-6F772DC75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65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6C39-E432-293F-5E3F-40FE697A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F0C9-5FF9-493D-B019-B0FC826C6B47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4BCC-8581-1039-F1B9-6F62A572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56BF-5E48-9AFA-3D24-9F99337D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F21383A9-F071-4EE4-9825-BBD6A8BF14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4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02ED5459-FF3E-E17A-350B-FFF12718EDA8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4FD369-80E0-8073-D8C6-93F216BC53CC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F04D57-A176-87EC-B610-64858A79F27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AD898DA-D315-F854-615A-7B5904C13D3E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1A65BF-96CF-952D-1E25-92DF70BD4C7D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51E6D2-A4DB-7F9E-542F-638E46838160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C0501A-F2FC-22F7-405B-69049A9EF7B4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A99624-62E3-7B49-3B2D-919EB6683ED9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2A6C8F83-8F05-0CA4-54C0-79F398F8852A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315" y="1766700"/>
              <a:ext cx="5995659" cy="3325812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96CF6F6-9C3B-03EB-EB63-970A97B35BF4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19527" y="1458824"/>
              <a:ext cx="2377944" cy="317500"/>
            </a:xfrm>
            <a:custGeom>
              <a:avLst/>
              <a:gdLst>
                <a:gd name="T0" fmla="*/ 1142798272 w 10000"/>
                <a:gd name="T1" fmla="*/ 547546782 h 5291"/>
                <a:gd name="T2" fmla="*/ 2147483646 w 10000"/>
                <a:gd name="T3" fmla="*/ 1144181069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14738 h 5291"/>
                <a:gd name="T10" fmla="*/ 2147483646 w 10000"/>
                <a:gd name="T11" fmla="*/ 86501018 h 5291"/>
                <a:gd name="T12" fmla="*/ 2147483646 w 10000"/>
                <a:gd name="T13" fmla="*/ 127587354 h 5291"/>
                <a:gd name="T14" fmla="*/ 2147483646 w 10000"/>
                <a:gd name="T15" fmla="*/ 162836635 h 5291"/>
                <a:gd name="T16" fmla="*/ 2147483646 w 10000"/>
                <a:gd name="T17" fmla="*/ 198301943 h 5291"/>
                <a:gd name="T18" fmla="*/ 2147483646 w 10000"/>
                <a:gd name="T19" fmla="*/ 231603138 h 5291"/>
                <a:gd name="T20" fmla="*/ 2147483646 w 10000"/>
                <a:gd name="T21" fmla="*/ 259931507 h 5291"/>
                <a:gd name="T22" fmla="*/ 2147483646 w 10000"/>
                <a:gd name="T23" fmla="*/ 286531418 h 5291"/>
                <a:gd name="T24" fmla="*/ 2147483646 w 10000"/>
                <a:gd name="T25" fmla="*/ 311399271 h 5291"/>
                <a:gd name="T26" fmla="*/ 2147483646 w 10000"/>
                <a:gd name="T27" fmla="*/ 332594182 h 5291"/>
                <a:gd name="T28" fmla="*/ 2147483646 w 10000"/>
                <a:gd name="T29" fmla="*/ 353785551 h 5291"/>
                <a:gd name="T30" fmla="*/ 2147483646 w 10000"/>
                <a:gd name="T31" fmla="*/ 371736033 h 5291"/>
                <a:gd name="T32" fmla="*/ 2147483646 w 10000"/>
                <a:gd name="T33" fmla="*/ 385790404 h 5291"/>
                <a:gd name="T34" fmla="*/ 2147483646 w 10000"/>
                <a:gd name="T35" fmla="*/ 400064402 h 5291"/>
                <a:gd name="T36" fmla="*/ 2147483646 w 10000"/>
                <a:gd name="T37" fmla="*/ 412174227 h 5291"/>
                <a:gd name="T38" fmla="*/ 2147483646 w 10000"/>
                <a:gd name="T39" fmla="*/ 421255712 h 5291"/>
                <a:gd name="T40" fmla="*/ 2147483646 w 10000"/>
                <a:gd name="T41" fmla="*/ 428176684 h 5291"/>
                <a:gd name="T42" fmla="*/ 2147483646 w 10000"/>
                <a:gd name="T43" fmla="*/ 435313683 h 5291"/>
                <a:gd name="T44" fmla="*/ 2147483646 w 10000"/>
                <a:gd name="T45" fmla="*/ 438770538 h 5291"/>
                <a:gd name="T46" fmla="*/ 2147483646 w 10000"/>
                <a:gd name="T47" fmla="*/ 442447081 h 5291"/>
                <a:gd name="T48" fmla="*/ 2147483646 w 10000"/>
                <a:gd name="T49" fmla="*/ 443963052 h 5291"/>
                <a:gd name="T50" fmla="*/ 2147483646 w 10000"/>
                <a:gd name="T51" fmla="*/ 442447081 h 5291"/>
                <a:gd name="T52" fmla="*/ 2147483646 w 10000"/>
                <a:gd name="T53" fmla="*/ 442447081 h 5291"/>
                <a:gd name="T54" fmla="*/ 2147483646 w 10000"/>
                <a:gd name="T55" fmla="*/ 438770538 h 5291"/>
                <a:gd name="T56" fmla="*/ 2147483646 w 10000"/>
                <a:gd name="T57" fmla="*/ 433365597 h 5291"/>
                <a:gd name="T58" fmla="*/ 2147483646 w 10000"/>
                <a:gd name="T59" fmla="*/ 428176684 h 5291"/>
                <a:gd name="T60" fmla="*/ 2147483646 w 10000"/>
                <a:gd name="T61" fmla="*/ 422768142 h 5291"/>
                <a:gd name="T62" fmla="*/ 2147483646 w 10000"/>
                <a:gd name="T63" fmla="*/ 414118712 h 5291"/>
                <a:gd name="T64" fmla="*/ 2147483646 w 10000"/>
                <a:gd name="T65" fmla="*/ 405037228 h 5291"/>
                <a:gd name="T66" fmla="*/ 2147483646 w 10000"/>
                <a:gd name="T67" fmla="*/ 396387859 h 5291"/>
                <a:gd name="T68" fmla="*/ 0 w 10000"/>
                <a:gd name="T69" fmla="*/ 373248463 h 5291"/>
                <a:gd name="T70" fmla="*/ 1142798272 w 10000"/>
                <a:gd name="T71" fmla="*/ 547546782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A163AC2-5959-1293-8ADD-D84E53520AD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96B7740-1D82-4AB7-54E1-E56E47D58D25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F0CC8CD-BBFB-4F4C-20D3-0D56925C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3EA2D-08BB-4421-B11F-0AC15857C98D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95AD98-6D6F-4ADE-C497-520A2C21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1FAA9DF-0A43-709D-0D35-39505D46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64A67B64-6B0E-4117-BD9D-D57B4833B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1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1F9D78-3780-9513-0588-19BE4C3F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08A01-2EE5-4B5B-AC6B-57E03997B00A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F32D7E-9396-F7F9-DAD3-B12FEAC5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8B49AF-F612-8CA8-1FCA-95CFC181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703CB925-0C16-48E8-9B47-19E7AC2C3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33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E4BC5A-199D-3FB6-48C5-4F7ABD47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E673E-21DE-489D-AC59-3736F36E82B6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C04E9D-55D2-C8FB-BEB5-221D556F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C43D81-E320-A0BD-02DC-103E8A21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C6175721-C2E5-4DBB-BCE5-BE5EE8AE4C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42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F684D89-B51A-FB7B-83D6-E577E8DF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16E08-8730-40EC-BE7E-A75379E550A0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3DEC08F-F46F-7540-CA72-AA62A235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6E039A-013B-0697-469E-5D1DD754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F2B39F8C-F340-4C36-88BF-C7CAFAE8D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2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F696BE-C3D9-F1F2-C902-091E7606C312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DBFAEA41-7C4B-2685-92FD-9755C977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6F06-D731-4B30-83DB-C2B8373D6653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A4BCB43-0F5C-1C04-3BAD-5694507C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9E27C67-D195-AB3B-E2E3-171B714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ACE214F8-FBEC-493C-BE02-159F8097D9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4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E51C1ECE-5B51-626E-E67E-60EBB8CC3FFA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E0A4EE-EDFC-700C-C25E-B8F6CE721031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FA0616-BAA7-A099-6533-E322078BFF58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B6DD06-306E-F607-C804-2B5EB6851279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EDB846-2663-4B71-876C-1AC72D891A64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12E964-997E-02E3-E7C8-EBB9FBB3A6E5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BC417B-2A20-D100-F708-B04E41F23A4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840B18-029C-6BF7-759A-6C30C6098D9F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885235-4740-E779-BD7E-BCEF19818FBF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896" y="1765906"/>
              <a:ext cx="5995659" cy="3327400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32D726-8761-0E6A-D543-DA1F468B31B1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70252" y="1458824"/>
              <a:ext cx="2377944" cy="317500"/>
            </a:xfrm>
            <a:custGeom>
              <a:avLst/>
              <a:gdLst>
                <a:gd name="T0" fmla="*/ 1142798272 w 10000"/>
                <a:gd name="T1" fmla="*/ 547546782 h 5291"/>
                <a:gd name="T2" fmla="*/ 2147483646 w 10000"/>
                <a:gd name="T3" fmla="*/ 1144181069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14738 h 5291"/>
                <a:gd name="T10" fmla="*/ 2147483646 w 10000"/>
                <a:gd name="T11" fmla="*/ 86501018 h 5291"/>
                <a:gd name="T12" fmla="*/ 2147483646 w 10000"/>
                <a:gd name="T13" fmla="*/ 127587354 h 5291"/>
                <a:gd name="T14" fmla="*/ 2147483646 w 10000"/>
                <a:gd name="T15" fmla="*/ 162836635 h 5291"/>
                <a:gd name="T16" fmla="*/ 2147483646 w 10000"/>
                <a:gd name="T17" fmla="*/ 198301943 h 5291"/>
                <a:gd name="T18" fmla="*/ 2147483646 w 10000"/>
                <a:gd name="T19" fmla="*/ 231603138 h 5291"/>
                <a:gd name="T20" fmla="*/ 2147483646 w 10000"/>
                <a:gd name="T21" fmla="*/ 259931507 h 5291"/>
                <a:gd name="T22" fmla="*/ 2147483646 w 10000"/>
                <a:gd name="T23" fmla="*/ 286531418 h 5291"/>
                <a:gd name="T24" fmla="*/ 2147483646 w 10000"/>
                <a:gd name="T25" fmla="*/ 311399271 h 5291"/>
                <a:gd name="T26" fmla="*/ 2147483646 w 10000"/>
                <a:gd name="T27" fmla="*/ 332594182 h 5291"/>
                <a:gd name="T28" fmla="*/ 2147483646 w 10000"/>
                <a:gd name="T29" fmla="*/ 353785551 h 5291"/>
                <a:gd name="T30" fmla="*/ 2147483646 w 10000"/>
                <a:gd name="T31" fmla="*/ 371736033 h 5291"/>
                <a:gd name="T32" fmla="*/ 2147483646 w 10000"/>
                <a:gd name="T33" fmla="*/ 385790404 h 5291"/>
                <a:gd name="T34" fmla="*/ 2147483646 w 10000"/>
                <a:gd name="T35" fmla="*/ 400064402 h 5291"/>
                <a:gd name="T36" fmla="*/ 2147483646 w 10000"/>
                <a:gd name="T37" fmla="*/ 412174227 h 5291"/>
                <a:gd name="T38" fmla="*/ 2147483646 w 10000"/>
                <a:gd name="T39" fmla="*/ 421255712 h 5291"/>
                <a:gd name="T40" fmla="*/ 2147483646 w 10000"/>
                <a:gd name="T41" fmla="*/ 428176684 h 5291"/>
                <a:gd name="T42" fmla="*/ 2147483646 w 10000"/>
                <a:gd name="T43" fmla="*/ 435313683 h 5291"/>
                <a:gd name="T44" fmla="*/ 2147483646 w 10000"/>
                <a:gd name="T45" fmla="*/ 438770538 h 5291"/>
                <a:gd name="T46" fmla="*/ 2147483646 w 10000"/>
                <a:gd name="T47" fmla="*/ 442447081 h 5291"/>
                <a:gd name="T48" fmla="*/ 2147483646 w 10000"/>
                <a:gd name="T49" fmla="*/ 443963052 h 5291"/>
                <a:gd name="T50" fmla="*/ 2147483646 w 10000"/>
                <a:gd name="T51" fmla="*/ 442447081 h 5291"/>
                <a:gd name="T52" fmla="*/ 2147483646 w 10000"/>
                <a:gd name="T53" fmla="*/ 442447081 h 5291"/>
                <a:gd name="T54" fmla="*/ 2147483646 w 10000"/>
                <a:gd name="T55" fmla="*/ 438770538 h 5291"/>
                <a:gd name="T56" fmla="*/ 2147483646 w 10000"/>
                <a:gd name="T57" fmla="*/ 433365597 h 5291"/>
                <a:gd name="T58" fmla="*/ 2147483646 w 10000"/>
                <a:gd name="T59" fmla="*/ 428176684 h 5291"/>
                <a:gd name="T60" fmla="*/ 2147483646 w 10000"/>
                <a:gd name="T61" fmla="*/ 422768142 h 5291"/>
                <a:gd name="T62" fmla="*/ 2147483646 w 10000"/>
                <a:gd name="T63" fmla="*/ 414118712 h 5291"/>
                <a:gd name="T64" fmla="*/ 2147483646 w 10000"/>
                <a:gd name="T65" fmla="*/ 405037228 h 5291"/>
                <a:gd name="T66" fmla="*/ 2147483646 w 10000"/>
                <a:gd name="T67" fmla="*/ 396387859 h 5291"/>
                <a:gd name="T68" fmla="*/ 0 w 10000"/>
                <a:gd name="T69" fmla="*/ 373248463 h 5291"/>
                <a:gd name="T70" fmla="*/ 1142798272 w 10000"/>
                <a:gd name="T71" fmla="*/ 547546782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3765A87-4727-2E05-C1DF-CCEE61EC2EE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85F17-1316-C7E3-B87F-304FC273C486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E4E3B328-D021-F4E2-5D0C-8C3E879A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6C88A-89BE-4305-A715-397B816A45A0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5AEEB5A-C6C6-BA3C-DCF2-99820425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8B8C4EA5-5FA5-67C4-50E8-B15E602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C5DF9576-94E5-4B86-B66B-C998C7F3C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31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F34096B6-2141-DDB3-4733-091617A8E3A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BE77D1-D941-14B6-767C-D2F9F657928C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D31743-CD71-EDDD-ACE2-6F1B9A31BC1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C700AA-CECB-67B4-E9D5-627DBEC85857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293C99-AF38-2DFD-7367-6C2C740A19FA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252C739-1BC3-D91E-FA61-D6AB8D8FD49B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5FB055-DBD6-C73A-B59D-D54CB95590E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5E1115-F839-1E63-4258-B2E530A82C70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2D7CA81-973C-AE57-529B-52A6484AA3F7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903" y="1766699"/>
              <a:ext cx="5995659" cy="3325813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5E9369D-9A55-0E18-D928-E942B5C76687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5052" y="1458824"/>
              <a:ext cx="2377944" cy="317500"/>
            </a:xfrm>
            <a:custGeom>
              <a:avLst/>
              <a:gdLst>
                <a:gd name="T0" fmla="*/ 1142798272 w 10000"/>
                <a:gd name="T1" fmla="*/ 547546782 h 5291"/>
                <a:gd name="T2" fmla="*/ 2147483646 w 10000"/>
                <a:gd name="T3" fmla="*/ 1144181069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14738 h 5291"/>
                <a:gd name="T10" fmla="*/ 2147483646 w 10000"/>
                <a:gd name="T11" fmla="*/ 86501018 h 5291"/>
                <a:gd name="T12" fmla="*/ 2147483646 w 10000"/>
                <a:gd name="T13" fmla="*/ 127587354 h 5291"/>
                <a:gd name="T14" fmla="*/ 2147483646 w 10000"/>
                <a:gd name="T15" fmla="*/ 162836635 h 5291"/>
                <a:gd name="T16" fmla="*/ 2147483646 w 10000"/>
                <a:gd name="T17" fmla="*/ 198301943 h 5291"/>
                <a:gd name="T18" fmla="*/ 2147483646 w 10000"/>
                <a:gd name="T19" fmla="*/ 231603138 h 5291"/>
                <a:gd name="T20" fmla="*/ 2147483646 w 10000"/>
                <a:gd name="T21" fmla="*/ 259931507 h 5291"/>
                <a:gd name="T22" fmla="*/ 2147483646 w 10000"/>
                <a:gd name="T23" fmla="*/ 286531418 h 5291"/>
                <a:gd name="T24" fmla="*/ 2147483646 w 10000"/>
                <a:gd name="T25" fmla="*/ 311399271 h 5291"/>
                <a:gd name="T26" fmla="*/ 2147483646 w 10000"/>
                <a:gd name="T27" fmla="*/ 332594182 h 5291"/>
                <a:gd name="T28" fmla="*/ 2147483646 w 10000"/>
                <a:gd name="T29" fmla="*/ 353785551 h 5291"/>
                <a:gd name="T30" fmla="*/ 2147483646 w 10000"/>
                <a:gd name="T31" fmla="*/ 371736033 h 5291"/>
                <a:gd name="T32" fmla="*/ 2147483646 w 10000"/>
                <a:gd name="T33" fmla="*/ 385790404 h 5291"/>
                <a:gd name="T34" fmla="*/ 2147483646 w 10000"/>
                <a:gd name="T35" fmla="*/ 400064402 h 5291"/>
                <a:gd name="T36" fmla="*/ 2147483646 w 10000"/>
                <a:gd name="T37" fmla="*/ 412174227 h 5291"/>
                <a:gd name="T38" fmla="*/ 2147483646 w 10000"/>
                <a:gd name="T39" fmla="*/ 421255712 h 5291"/>
                <a:gd name="T40" fmla="*/ 2147483646 w 10000"/>
                <a:gd name="T41" fmla="*/ 428176684 h 5291"/>
                <a:gd name="T42" fmla="*/ 2147483646 w 10000"/>
                <a:gd name="T43" fmla="*/ 435313683 h 5291"/>
                <a:gd name="T44" fmla="*/ 2147483646 w 10000"/>
                <a:gd name="T45" fmla="*/ 438770538 h 5291"/>
                <a:gd name="T46" fmla="*/ 2147483646 w 10000"/>
                <a:gd name="T47" fmla="*/ 442447081 h 5291"/>
                <a:gd name="T48" fmla="*/ 2147483646 w 10000"/>
                <a:gd name="T49" fmla="*/ 443963052 h 5291"/>
                <a:gd name="T50" fmla="*/ 2147483646 w 10000"/>
                <a:gd name="T51" fmla="*/ 442447081 h 5291"/>
                <a:gd name="T52" fmla="*/ 2147483646 w 10000"/>
                <a:gd name="T53" fmla="*/ 442447081 h 5291"/>
                <a:gd name="T54" fmla="*/ 2147483646 w 10000"/>
                <a:gd name="T55" fmla="*/ 438770538 h 5291"/>
                <a:gd name="T56" fmla="*/ 2147483646 w 10000"/>
                <a:gd name="T57" fmla="*/ 433365597 h 5291"/>
                <a:gd name="T58" fmla="*/ 2147483646 w 10000"/>
                <a:gd name="T59" fmla="*/ 428176684 h 5291"/>
                <a:gd name="T60" fmla="*/ 2147483646 w 10000"/>
                <a:gd name="T61" fmla="*/ 422768142 h 5291"/>
                <a:gd name="T62" fmla="*/ 2147483646 w 10000"/>
                <a:gd name="T63" fmla="*/ 414118712 h 5291"/>
                <a:gd name="T64" fmla="*/ 2147483646 w 10000"/>
                <a:gd name="T65" fmla="*/ 405037228 h 5291"/>
                <a:gd name="T66" fmla="*/ 2147483646 w 10000"/>
                <a:gd name="T67" fmla="*/ 396387859 h 5291"/>
                <a:gd name="T68" fmla="*/ 0 w 10000"/>
                <a:gd name="T69" fmla="*/ 373248463 h 5291"/>
                <a:gd name="T70" fmla="*/ 1142798272 w 10000"/>
                <a:gd name="T71" fmla="*/ 547546782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9A5974B-751F-8404-EE7B-F449710F4F7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5B50A-5253-AD5B-76DC-A293E35C34A4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0AA6570B-493A-FE43-DA18-63C7BEE2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F9856-89E1-462B-B4BF-8365F755BC65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90685E54-0118-2992-1C35-3AE41844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D4B58813-CDC0-B767-71A0-4CF6F18F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4C09E82-FE13-4E4C-9EA9-E48C77517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5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33797896-C507-A44B-949D-107AC796BC4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2A353A-383B-C9C9-367C-069AF26B9F24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375C8F-31D1-33E3-CBD2-476548EBC269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E70D1E-7401-13C4-2E73-5804CA25A01B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E9E10A-89CE-ACD0-7190-D39F85408AB8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B65A9D-4AB8-1678-0031-2E4536CEFEA2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F8A820-E466-1C0F-23BF-37DE983B56F7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D57B0133-3299-E139-F6CB-858AB44A3C0A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1790602"/>
              <a:ext cx="2378075" cy="317483"/>
            </a:xfrm>
            <a:custGeom>
              <a:avLst/>
              <a:gdLst>
                <a:gd name="T0" fmla="*/ 1142924248 w 10000"/>
                <a:gd name="T1" fmla="*/ 547488123 h 5291"/>
                <a:gd name="T2" fmla="*/ 2147483646 w 10000"/>
                <a:gd name="T3" fmla="*/ 1144058541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09976 h 5291"/>
                <a:gd name="T10" fmla="*/ 2147483646 w 10000"/>
                <a:gd name="T11" fmla="*/ 86491706 h 5291"/>
                <a:gd name="T12" fmla="*/ 2147483646 w 10000"/>
                <a:gd name="T13" fmla="*/ 127573682 h 5291"/>
                <a:gd name="T14" fmla="*/ 2147483646 w 10000"/>
                <a:gd name="T15" fmla="*/ 162819215 h 5291"/>
                <a:gd name="T16" fmla="*/ 2147483646 w 10000"/>
                <a:gd name="T17" fmla="*/ 198280704 h 5291"/>
                <a:gd name="T18" fmla="*/ 2147483646 w 10000"/>
                <a:gd name="T19" fmla="*/ 231578377 h 5291"/>
                <a:gd name="T20" fmla="*/ 2147483646 w 10000"/>
                <a:gd name="T21" fmla="*/ 259903669 h 5291"/>
                <a:gd name="T22" fmla="*/ 2147483646 w 10000"/>
                <a:gd name="T23" fmla="*/ 286500715 h 5291"/>
                <a:gd name="T24" fmla="*/ 2147483646 w 10000"/>
                <a:gd name="T25" fmla="*/ 311365917 h 5291"/>
                <a:gd name="T26" fmla="*/ 2147483646 w 10000"/>
                <a:gd name="T27" fmla="*/ 332558612 h 5291"/>
                <a:gd name="T28" fmla="*/ 2147483646 w 10000"/>
                <a:gd name="T29" fmla="*/ 353747647 h 5291"/>
                <a:gd name="T30" fmla="*/ 2147483646 w 10000"/>
                <a:gd name="T31" fmla="*/ 371696267 h 5291"/>
                <a:gd name="T32" fmla="*/ 2147483646 w 10000"/>
                <a:gd name="T33" fmla="*/ 385749106 h 5291"/>
                <a:gd name="T34" fmla="*/ 2147483646 w 10000"/>
                <a:gd name="T35" fmla="*/ 400021559 h 5291"/>
                <a:gd name="T36" fmla="*/ 2147483646 w 10000"/>
                <a:gd name="T37" fmla="*/ 412130137 h 5291"/>
                <a:gd name="T38" fmla="*/ 2147483646 w 10000"/>
                <a:gd name="T39" fmla="*/ 421210655 h 5291"/>
                <a:gd name="T40" fmla="*/ 2147483646 w 10000"/>
                <a:gd name="T41" fmla="*/ 428130836 h 5291"/>
                <a:gd name="T42" fmla="*/ 2147483646 w 10000"/>
                <a:gd name="T43" fmla="*/ 435267093 h 5291"/>
                <a:gd name="T44" fmla="*/ 2147483646 w 10000"/>
                <a:gd name="T45" fmla="*/ 438723583 h 5291"/>
                <a:gd name="T46" fmla="*/ 2147483646 w 10000"/>
                <a:gd name="T47" fmla="*/ 442399690 h 5291"/>
                <a:gd name="T48" fmla="*/ 2147483646 w 10000"/>
                <a:gd name="T49" fmla="*/ 443915519 h 5291"/>
                <a:gd name="T50" fmla="*/ 2147483646 w 10000"/>
                <a:gd name="T51" fmla="*/ 442399690 h 5291"/>
                <a:gd name="T52" fmla="*/ 2147483646 w 10000"/>
                <a:gd name="T53" fmla="*/ 442399690 h 5291"/>
                <a:gd name="T54" fmla="*/ 2147483646 w 10000"/>
                <a:gd name="T55" fmla="*/ 438723583 h 5291"/>
                <a:gd name="T56" fmla="*/ 2147483646 w 10000"/>
                <a:gd name="T57" fmla="*/ 433319172 h 5291"/>
                <a:gd name="T58" fmla="*/ 2147483646 w 10000"/>
                <a:gd name="T59" fmla="*/ 428130836 h 5291"/>
                <a:gd name="T60" fmla="*/ 2147483646 w 10000"/>
                <a:gd name="T61" fmla="*/ 422722824 h 5291"/>
                <a:gd name="T62" fmla="*/ 2147483646 w 10000"/>
                <a:gd name="T63" fmla="*/ 414074398 h 5291"/>
                <a:gd name="T64" fmla="*/ 2147483646 w 10000"/>
                <a:gd name="T65" fmla="*/ 404993880 h 5291"/>
                <a:gd name="T66" fmla="*/ 2147483646 w 10000"/>
                <a:gd name="T67" fmla="*/ 396345453 h 5291"/>
                <a:gd name="T68" fmla="*/ 0 w 10000"/>
                <a:gd name="T69" fmla="*/ 373208497 h 5291"/>
                <a:gd name="T70" fmla="*/ 1142924248 w 10000"/>
                <a:gd name="T71" fmla="*/ 547488123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>
              <a:extLst>
                <a:ext uri="{FF2B5EF4-FFF2-40B4-BE49-F238E27FC236}">
                  <a16:creationId xmlns:a16="http://schemas.microsoft.com/office/drawing/2014/main" id="{2E5A14D7-B730-6FC0-586D-4475E4ED4DBE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1855686"/>
              <a:ext cx="8172450" cy="4535238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262E120B-9E26-0C28-10F6-3D7127E463B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A66C0B29-3CA0-DFC4-51B2-0345C083E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5FCCB03-4418-4F11-7960-27016A57D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1C64-E15D-934A-89FF-871F93857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B2D679C3-2100-4934-8DA0-44EE46853839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4B22C-1CDE-7D29-66B3-42273ECC9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6E13AD-27E1-ED44-DAE2-F993C7F78506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BB18713-BD7B-698D-6657-C32B40D6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13.</a:t>
            </a:r>
            <a:fld id="{4D61E686-CAA4-4892-9AF5-F4871BCFA1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5" r:id="rId2"/>
    <p:sldLayoutId id="2147483950" r:id="rId3"/>
    <p:sldLayoutId id="2147483946" r:id="rId4"/>
    <p:sldLayoutId id="2147483947" r:id="rId5"/>
    <p:sldLayoutId id="2147483948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2A0E-1DE9-9B98-8871-F6CA9C88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3" y="2432050"/>
            <a:ext cx="7275512" cy="2008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975" dirty="0"/>
              <a:t>CSC- 362    </a:t>
            </a:r>
            <a:r>
              <a:rPr lang="en-US" sz="4000" dirty="0"/>
              <a:t>Computer Networks</a:t>
            </a:r>
            <a:br>
              <a:rPr lang="en-US" sz="3000" dirty="0"/>
            </a:br>
            <a:r>
              <a:rPr lang="en-US" sz="3300" dirty="0"/>
              <a:t> Week-8		   Lecture-15-16</a:t>
            </a:r>
            <a:br>
              <a:rPr lang="en-US" sz="3300" dirty="0"/>
            </a:br>
            <a:r>
              <a:rPr lang="en-US" sz="3300" dirty="0"/>
              <a:t>										</a:t>
            </a: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4159-D303-21E0-A185-ECAF0358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180889" cy="646065"/>
          </a:xfrm>
          <a:ln>
            <a:miter lim="800000"/>
            <a:headEnd/>
            <a:tailEnd/>
          </a:ln>
        </p:spPr>
        <p:txBody>
          <a:bodyPr rtlCol="0">
            <a:normAutofit fontScale="67500" lnSpcReduction="20000"/>
          </a:bodyPr>
          <a:lstStyle/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Mr.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Attique Ur Rehman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4BFF-4F1A-7FF6-85EB-6D35004C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236208" y="326440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Lahore Garrison University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5D401197-C409-700C-B4A5-491998BA5F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EEFBD39-C477-489C-9FAD-05F7C4287F31}" type="slidenum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D5DD040D-0233-49BB-D8A5-3B74968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25513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1D4CD8B3-6D1D-84B2-5340-6AF57DB3ED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369E9E-B1D2-41A9-A57A-74A913B3F92E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2FC96342-A66B-CEEE-FC8B-475085D6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874B200-E1D1-4499-87A4-049EEB1A130B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CB4B82E0-DF25-1C39-09E0-CDA32CBFC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15975"/>
            <a:ext cx="7772400" cy="784225"/>
          </a:xfrm>
        </p:spPr>
        <p:txBody>
          <a:bodyPr/>
          <a:lstStyle/>
          <a:p>
            <a:r>
              <a:rPr lang="en-US" altLang="en-US"/>
              <a:t>Repeater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F16444C-7BEA-88CD-4620-15A28C0FD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98663"/>
            <a:ext cx="7772400" cy="4630737"/>
          </a:xfrm>
        </p:spPr>
        <p:txBody>
          <a:bodyPr/>
          <a:lstStyle/>
          <a:p>
            <a:r>
              <a:rPr lang="en-US" altLang="en-US" sz="2400"/>
              <a:t>A repeater is device which operates only in the physical layer</a:t>
            </a:r>
          </a:p>
          <a:p>
            <a:r>
              <a:rPr lang="en-US" altLang="en-US" sz="2400"/>
              <a:t>It receives a signal and before, it becomes too weak or corrupted, regenerate the original bit pattern.</a:t>
            </a:r>
          </a:p>
          <a:p>
            <a:r>
              <a:rPr lang="en-US" altLang="en-US" sz="2400"/>
              <a:t>The repeater sends the refreshed signal.</a:t>
            </a:r>
          </a:p>
          <a:p>
            <a:r>
              <a:rPr lang="en-US" altLang="en-US" sz="2400"/>
              <a:t>A repeater can extend the physical length of a LAN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D7F3C9BB-591E-43B4-1BE9-B5CE9F9E99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1CA2CC-2B2C-4C7E-B7A9-DE909ABC7D2C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2B0F2AF4-72DB-4FFA-8636-9BF00D94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C8F44AC-284E-471D-BFDB-BD3BEF44EE1A}" type="slidenum">
              <a:rPr lang="en-US" altLang="en-US">
                <a:solidFill>
                  <a:schemeClr val="bg1"/>
                </a:solidFill>
              </a:rPr>
              <a:pPr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4674C81-C968-776A-BE87-2A43BDA4B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84225"/>
          </a:xfrm>
        </p:spPr>
        <p:txBody>
          <a:bodyPr/>
          <a:lstStyle/>
          <a:p>
            <a:r>
              <a:rPr lang="en-US" altLang="en-US"/>
              <a:t>Repeater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5B36B47-AC23-E836-C39E-87BCF1C79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33613"/>
            <a:ext cx="7772400" cy="2262187"/>
          </a:xfrm>
        </p:spPr>
        <p:txBody>
          <a:bodyPr/>
          <a:lstStyle/>
          <a:p>
            <a:r>
              <a:rPr lang="en-US" altLang="en-US" sz="2400"/>
              <a:t>A repeater connects segments of a LAN.</a:t>
            </a:r>
          </a:p>
          <a:p>
            <a:r>
              <a:rPr lang="en-US" altLang="en-US" sz="2400"/>
              <a:t>A repeater forwards every frame – there is no filtering.</a:t>
            </a:r>
          </a:p>
          <a:p>
            <a:r>
              <a:rPr lang="en-US" altLang="en-US" sz="2400"/>
              <a:t>A repeater is a regenerator, not an amplifier.</a:t>
            </a:r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A92B959B-3E34-7ACC-E403-629CF569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78288"/>
            <a:ext cx="63246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B13D5EF5-BF2C-CAA8-C409-90535A983D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96BCF3-9AEF-4B23-8790-680473295CF9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657BC609-7E77-4DD0-940F-996B619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1E88FDA-0E70-4D6B-9631-31D5147581E1}" type="slidenum">
              <a:rPr lang="en-US" altLang="en-US">
                <a:solidFill>
                  <a:schemeClr val="bg1"/>
                </a:solidFill>
              </a:rPr>
              <a:pPr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ECA81567-E188-B28E-9603-2FF864BF9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84225"/>
          </a:xfrm>
        </p:spPr>
        <p:txBody>
          <a:bodyPr/>
          <a:lstStyle/>
          <a:p>
            <a:r>
              <a:rPr lang="en-US" altLang="en-US"/>
              <a:t>Function of Repeater</a:t>
            </a:r>
          </a:p>
        </p:txBody>
      </p:sp>
      <p:pic>
        <p:nvPicPr>
          <p:cNvPr id="29701" name="Picture 6">
            <a:extLst>
              <a:ext uri="{FF2B5EF4-FFF2-40B4-BE49-F238E27FC236}">
                <a16:creationId xmlns:a16="http://schemas.microsoft.com/office/drawing/2014/main" id="{BFE45503-8A70-5246-B340-79056B814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413000"/>
            <a:ext cx="84740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F44B2D21-C2BA-B56D-C764-E524D2ACCC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5AE9BE-CBD6-44EC-ADBF-566042160DF7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2664B879-6E28-E264-26BA-E32596CB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63187B8-1471-4C55-BBFC-EFBA2CCC1E5B}" type="slidenum">
              <a:rPr lang="en-US" altLang="en-US">
                <a:solidFill>
                  <a:schemeClr val="bg1"/>
                </a:solidFill>
              </a:rPr>
              <a:pPr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DB65F08-F04A-9E09-076B-DAA0A23AE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39775"/>
            <a:ext cx="7772400" cy="784225"/>
          </a:xfrm>
        </p:spPr>
        <p:txBody>
          <a:bodyPr/>
          <a:lstStyle/>
          <a:p>
            <a:r>
              <a:rPr lang="en-US" altLang="en-US"/>
              <a:t>Active Hubs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1E5EA1E7-11AA-2D42-91C4-FEE51964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57413"/>
            <a:ext cx="7772400" cy="2262187"/>
          </a:xfrm>
        </p:spPr>
        <p:txBody>
          <a:bodyPr/>
          <a:lstStyle/>
          <a:p>
            <a:r>
              <a:rPr lang="en-US" altLang="en-US" sz="2400"/>
              <a:t>An active hub is a multi-port repeater, used in star-wired LANs (Ethernet).</a:t>
            </a:r>
          </a:p>
          <a:p>
            <a:r>
              <a:rPr lang="en-US" altLang="en-US" sz="2400"/>
              <a:t>Operate at physical link</a:t>
            </a:r>
          </a:p>
          <a:p>
            <a:r>
              <a:rPr lang="en-US" altLang="en-US" sz="2400"/>
              <a:t>Because of the amount of traffic and collisions, hubs can only be used in small network configurations.</a:t>
            </a:r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4D9EBEEE-1074-4DD1-1C4C-74630F93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94238"/>
            <a:ext cx="491331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78F9BA42-B7C9-3694-D402-870BA3A7A3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6ACCAE-DFF5-401C-8B9D-4C326EB1B6CA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ED37B95F-FF4D-86B7-E5E5-422C8EE5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B9DAA47-9BFC-4476-ADB2-9B053FBDB525}" type="slidenum">
              <a:rPr lang="en-US" altLang="en-US">
                <a:solidFill>
                  <a:schemeClr val="bg1"/>
                </a:solidFill>
              </a:rPr>
              <a:pPr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75E073A5-D592-5ACC-3393-5D83F6880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Building Extended LANs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D6EEA77B-D7AA-A299-6D4F-D3ABB2B6A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241550"/>
            <a:ext cx="6932613" cy="4235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Traditional LAN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Shared medium (e.g., Ethernet)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Cheap, easy to administer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Supports broadcast traffic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Scale LAN concept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Larger geographic area (&gt; O(1 km))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More hosts (&gt; O(100))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retain LAN-like functionality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Solution: bridges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F8CA2BEE-CE80-C4B6-0487-3D232AFD86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BBC6EB-DF07-407F-9CB9-32FD5F31DCB7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D5857134-43BF-54AA-73E3-B4F1D0E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BD98D7B-9E28-4821-8893-0048AAF1CC4B}" type="slidenum">
              <a:rPr lang="en-US" altLang="en-US">
                <a:solidFill>
                  <a:schemeClr val="bg1"/>
                </a:solidFill>
              </a:rPr>
              <a:pPr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987C3B15-2A40-8188-93BB-4151C02B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11213"/>
            <a:ext cx="7772400" cy="788987"/>
          </a:xfrm>
        </p:spPr>
        <p:txBody>
          <a:bodyPr/>
          <a:lstStyle/>
          <a:p>
            <a:r>
              <a:rPr lang="en-US" altLang="en-US"/>
              <a:t>Bridges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0975048-57D8-5F88-E668-91C786975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213" y="2133600"/>
            <a:ext cx="8027987" cy="3276600"/>
          </a:xfrm>
        </p:spPr>
        <p:txBody>
          <a:bodyPr/>
          <a:lstStyle/>
          <a:p>
            <a:r>
              <a:rPr lang="fr-BE" altLang="en-US" sz="2400"/>
              <a:t>Connect two or more LANs with a </a:t>
            </a:r>
            <a:r>
              <a:rPr lang="fr-BE" altLang="en-US" sz="2400" i="1"/>
              <a:t>bridge</a:t>
            </a:r>
            <a:endParaRPr lang="fr-BE" altLang="en-US" sz="2400"/>
          </a:p>
          <a:p>
            <a:pPr lvl="1">
              <a:lnSpc>
                <a:spcPct val="90000"/>
              </a:lnSpc>
            </a:pPr>
            <a:r>
              <a:rPr lang="en-US" altLang="en-US"/>
              <a:t>Operates in both physical and data link layer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as a physical device, it regenerates the signal it receive.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as a data link device, it check the MAC address of source and destination contained in the frame.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Transparently extends a LAN over multiple networks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Comprises 2 to 4 ports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accept and forward strategy (in </a:t>
            </a:r>
            <a:r>
              <a:rPr lang="en-US" altLang="en-US" b="1" i="1">
                <a:solidFill>
                  <a:srgbClr val="CC0000"/>
                </a:solidFill>
              </a:rPr>
              <a:t>promiscuous</a:t>
            </a:r>
            <a:r>
              <a:rPr lang="en-US" altLang="en-US"/>
              <a:t> mode)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level 2</a:t>
            </a:r>
            <a:r>
              <a:rPr lang="en-US" altLang="en-US"/>
              <a:t> connection (does not add packet header)</a:t>
            </a:r>
          </a:p>
        </p:txBody>
      </p:sp>
      <p:grpSp>
        <p:nvGrpSpPr>
          <p:cNvPr id="32774" name="Group 4">
            <a:extLst>
              <a:ext uri="{FF2B5EF4-FFF2-40B4-BE49-F238E27FC236}">
                <a16:creationId xmlns:a16="http://schemas.microsoft.com/office/drawing/2014/main" id="{BA394244-0CEB-DF08-2B11-BCE1A584870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81600"/>
            <a:ext cx="3952875" cy="1571625"/>
            <a:chOff x="868" y="1204"/>
            <a:chExt cx="3908" cy="1723"/>
          </a:xfrm>
        </p:grpSpPr>
        <p:sp>
          <p:nvSpPr>
            <p:cNvPr id="32775" name="Rectangle 5">
              <a:extLst>
                <a:ext uri="{FF2B5EF4-FFF2-40B4-BE49-F238E27FC236}">
                  <a16:creationId xmlns:a16="http://schemas.microsoft.com/office/drawing/2014/main" id="{80807075-4F11-6A31-8C64-414CB7E6F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272"/>
              <a:ext cx="9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sz="1200"/>
            </a:p>
          </p:txBody>
        </p:sp>
        <p:sp>
          <p:nvSpPr>
            <p:cNvPr id="32776" name="Rectangle 6">
              <a:extLst>
                <a:ext uri="{FF2B5EF4-FFF2-40B4-BE49-F238E27FC236}">
                  <a16:creationId xmlns:a16="http://schemas.microsoft.com/office/drawing/2014/main" id="{A39B3F4C-97D4-B37B-D313-A99DC2A3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1964"/>
              <a:ext cx="39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Bridge</a:t>
              </a:r>
              <a:endParaRPr lang="en-US" altLang="en-US" sz="1200"/>
            </a:p>
          </p:txBody>
        </p:sp>
        <p:sp>
          <p:nvSpPr>
            <p:cNvPr id="32777" name="Freeform 7">
              <a:extLst>
                <a:ext uri="{FF2B5EF4-FFF2-40B4-BE49-F238E27FC236}">
                  <a16:creationId xmlns:a16="http://schemas.microsoft.com/office/drawing/2014/main" id="{B0D446F3-5F76-1AAB-A2A5-F23AC54C2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" y="1204"/>
              <a:ext cx="419" cy="293"/>
            </a:xfrm>
            <a:custGeom>
              <a:avLst/>
              <a:gdLst>
                <a:gd name="T0" fmla="*/ 419 w 419"/>
                <a:gd name="T1" fmla="*/ 293 h 293"/>
                <a:gd name="T2" fmla="*/ 419 w 419"/>
                <a:gd name="T3" fmla="*/ 0 h 293"/>
                <a:gd name="T4" fmla="*/ 0 w 419"/>
                <a:gd name="T5" fmla="*/ 0 h 293"/>
                <a:gd name="T6" fmla="*/ 0 w 419"/>
                <a:gd name="T7" fmla="*/ 293 h 293"/>
                <a:gd name="T8" fmla="*/ 419 w 419"/>
                <a:gd name="T9" fmla="*/ 293 h 293"/>
                <a:gd name="T10" fmla="*/ 419 w 419"/>
                <a:gd name="T11" fmla="*/ 293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293"/>
                <a:gd name="T20" fmla="*/ 419 w 419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293">
                  <a:moveTo>
                    <a:pt x="419" y="293"/>
                  </a:moveTo>
                  <a:lnTo>
                    <a:pt x="419" y="0"/>
                  </a:lnTo>
                  <a:lnTo>
                    <a:pt x="0" y="0"/>
                  </a:lnTo>
                  <a:lnTo>
                    <a:pt x="0" y="293"/>
                  </a:lnTo>
                  <a:lnTo>
                    <a:pt x="419" y="2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Line 8">
              <a:extLst>
                <a:ext uri="{FF2B5EF4-FFF2-40B4-BE49-F238E27FC236}">
                  <a16:creationId xmlns:a16="http://schemas.microsoft.com/office/drawing/2014/main" id="{51081832-4296-DE80-D922-29838CA64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6" y="1497"/>
              <a:ext cx="1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Rectangle 9">
              <a:extLst>
                <a:ext uri="{FF2B5EF4-FFF2-40B4-BE49-F238E27FC236}">
                  <a16:creationId xmlns:a16="http://schemas.microsoft.com/office/drawing/2014/main" id="{0F6956AE-24E1-3759-F94B-E00EBBEB8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72"/>
              <a:ext cx="92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sz="1200"/>
            </a:p>
          </p:txBody>
        </p:sp>
        <p:sp>
          <p:nvSpPr>
            <p:cNvPr id="32780" name="Freeform 10">
              <a:extLst>
                <a:ext uri="{FF2B5EF4-FFF2-40B4-BE49-F238E27FC236}">
                  <a16:creationId xmlns:a16="http://schemas.microsoft.com/office/drawing/2014/main" id="{5E30EDAB-5331-D812-78DC-E010409D4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204"/>
              <a:ext cx="432" cy="284"/>
            </a:xfrm>
            <a:custGeom>
              <a:avLst/>
              <a:gdLst>
                <a:gd name="T0" fmla="*/ 546 w 419"/>
                <a:gd name="T1" fmla="*/ 222 h 293"/>
                <a:gd name="T2" fmla="*/ 552 w 419"/>
                <a:gd name="T3" fmla="*/ 0 h 293"/>
                <a:gd name="T4" fmla="*/ 0 w 419"/>
                <a:gd name="T5" fmla="*/ 0 h 293"/>
                <a:gd name="T6" fmla="*/ 0 w 419"/>
                <a:gd name="T7" fmla="*/ 222 h 293"/>
                <a:gd name="T8" fmla="*/ 552 w 419"/>
                <a:gd name="T9" fmla="*/ 222 h 293"/>
                <a:gd name="T10" fmla="*/ 552 w 419"/>
                <a:gd name="T11" fmla="*/ 222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293"/>
                <a:gd name="T20" fmla="*/ 419 w 419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293">
                  <a:moveTo>
                    <a:pt x="415" y="293"/>
                  </a:moveTo>
                  <a:lnTo>
                    <a:pt x="419" y="0"/>
                  </a:lnTo>
                  <a:lnTo>
                    <a:pt x="0" y="0"/>
                  </a:lnTo>
                  <a:lnTo>
                    <a:pt x="0" y="293"/>
                  </a:lnTo>
                  <a:lnTo>
                    <a:pt x="419" y="2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1">
              <a:extLst>
                <a:ext uri="{FF2B5EF4-FFF2-40B4-BE49-F238E27FC236}">
                  <a16:creationId xmlns:a16="http://schemas.microsoft.com/office/drawing/2014/main" id="{D8DF812D-C60F-BCE4-EAB0-342C2609A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" y="1497"/>
              <a:ext cx="4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12">
              <a:extLst>
                <a:ext uri="{FF2B5EF4-FFF2-40B4-BE49-F238E27FC236}">
                  <a16:creationId xmlns:a16="http://schemas.microsoft.com/office/drawing/2014/main" id="{340E747F-D62A-9BEA-7690-302032051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1696"/>
              <a:ext cx="1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3">
              <a:extLst>
                <a:ext uri="{FF2B5EF4-FFF2-40B4-BE49-F238E27FC236}">
                  <a16:creationId xmlns:a16="http://schemas.microsoft.com/office/drawing/2014/main" id="{FCD13FA4-F21F-F469-BE9C-EDD9FD827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2228"/>
              <a:ext cx="1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Rectangle 14">
              <a:extLst>
                <a:ext uri="{FF2B5EF4-FFF2-40B4-BE49-F238E27FC236}">
                  <a16:creationId xmlns:a16="http://schemas.microsoft.com/office/drawing/2014/main" id="{F607D899-F7C9-0F8B-836E-6A761889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1272"/>
              <a:ext cx="9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sz="1200"/>
            </a:p>
          </p:txBody>
        </p:sp>
        <p:sp>
          <p:nvSpPr>
            <p:cNvPr id="32785" name="Freeform 15">
              <a:extLst>
                <a:ext uri="{FF2B5EF4-FFF2-40B4-BE49-F238E27FC236}">
                  <a16:creationId xmlns:a16="http://schemas.microsoft.com/office/drawing/2014/main" id="{8C4ED8FE-B959-E39D-ADDF-933A30D86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" y="1204"/>
              <a:ext cx="419" cy="293"/>
            </a:xfrm>
            <a:custGeom>
              <a:avLst/>
              <a:gdLst>
                <a:gd name="T0" fmla="*/ 419 w 419"/>
                <a:gd name="T1" fmla="*/ 293 h 293"/>
                <a:gd name="T2" fmla="*/ 419 w 419"/>
                <a:gd name="T3" fmla="*/ 0 h 293"/>
                <a:gd name="T4" fmla="*/ 0 w 419"/>
                <a:gd name="T5" fmla="*/ 0 h 293"/>
                <a:gd name="T6" fmla="*/ 0 w 419"/>
                <a:gd name="T7" fmla="*/ 293 h 293"/>
                <a:gd name="T8" fmla="*/ 419 w 419"/>
                <a:gd name="T9" fmla="*/ 293 h 293"/>
                <a:gd name="T10" fmla="*/ 419 w 419"/>
                <a:gd name="T11" fmla="*/ 293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293"/>
                <a:gd name="T20" fmla="*/ 419 w 419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293">
                  <a:moveTo>
                    <a:pt x="419" y="293"/>
                  </a:moveTo>
                  <a:lnTo>
                    <a:pt x="419" y="0"/>
                  </a:lnTo>
                  <a:lnTo>
                    <a:pt x="0" y="0"/>
                  </a:lnTo>
                  <a:lnTo>
                    <a:pt x="0" y="293"/>
                  </a:lnTo>
                  <a:lnTo>
                    <a:pt x="419" y="2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16">
              <a:extLst>
                <a:ext uri="{FF2B5EF4-FFF2-40B4-BE49-F238E27FC236}">
                  <a16:creationId xmlns:a16="http://schemas.microsoft.com/office/drawing/2014/main" id="{B0D38EFF-40DC-EBCD-10D6-799F4D0C4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488"/>
              <a:ext cx="4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Freeform 17">
              <a:extLst>
                <a:ext uri="{FF2B5EF4-FFF2-40B4-BE49-F238E27FC236}">
                  <a16:creationId xmlns:a16="http://schemas.microsoft.com/office/drawing/2014/main" id="{B6967F14-D890-D8C1-5BF4-EA4F11232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1895"/>
              <a:ext cx="565" cy="333"/>
            </a:xfrm>
            <a:custGeom>
              <a:avLst/>
              <a:gdLst>
                <a:gd name="T0" fmla="*/ 565 w 565"/>
                <a:gd name="T1" fmla="*/ 329 h 333"/>
                <a:gd name="T2" fmla="*/ 565 w 565"/>
                <a:gd name="T3" fmla="*/ 0 h 333"/>
                <a:gd name="T4" fmla="*/ 0 w 565"/>
                <a:gd name="T5" fmla="*/ 0 h 333"/>
                <a:gd name="T6" fmla="*/ 0 w 565"/>
                <a:gd name="T7" fmla="*/ 333 h 333"/>
                <a:gd name="T8" fmla="*/ 565 w 565"/>
                <a:gd name="T9" fmla="*/ 333 h 333"/>
                <a:gd name="T10" fmla="*/ 565 w 565"/>
                <a:gd name="T11" fmla="*/ 333 h 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5"/>
                <a:gd name="T19" fmla="*/ 0 h 333"/>
                <a:gd name="T20" fmla="*/ 565 w 565"/>
                <a:gd name="T21" fmla="*/ 333 h 3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5" h="333">
                  <a:moveTo>
                    <a:pt x="565" y="329"/>
                  </a:moveTo>
                  <a:lnTo>
                    <a:pt x="565" y="0"/>
                  </a:lnTo>
                  <a:lnTo>
                    <a:pt x="0" y="0"/>
                  </a:lnTo>
                  <a:lnTo>
                    <a:pt x="0" y="333"/>
                  </a:lnTo>
                  <a:lnTo>
                    <a:pt x="565" y="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18">
              <a:extLst>
                <a:ext uri="{FF2B5EF4-FFF2-40B4-BE49-F238E27FC236}">
                  <a16:creationId xmlns:a16="http://schemas.microsoft.com/office/drawing/2014/main" id="{5AFBFDF5-0F6C-E6E0-F271-7951B4250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" y="1696"/>
              <a:ext cx="2550" cy="1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Freeform 19">
              <a:extLst>
                <a:ext uri="{FF2B5EF4-FFF2-40B4-BE49-F238E27FC236}">
                  <a16:creationId xmlns:a16="http://schemas.microsoft.com/office/drawing/2014/main" id="{1E759180-0DC8-5D1C-4A25-8425BB1B6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2634"/>
              <a:ext cx="423" cy="293"/>
            </a:xfrm>
            <a:custGeom>
              <a:avLst/>
              <a:gdLst>
                <a:gd name="T0" fmla="*/ 0 w 423"/>
                <a:gd name="T1" fmla="*/ 0 h 293"/>
                <a:gd name="T2" fmla="*/ 4 w 423"/>
                <a:gd name="T3" fmla="*/ 293 h 293"/>
                <a:gd name="T4" fmla="*/ 423 w 423"/>
                <a:gd name="T5" fmla="*/ 293 h 293"/>
                <a:gd name="T6" fmla="*/ 423 w 423"/>
                <a:gd name="T7" fmla="*/ 0 h 293"/>
                <a:gd name="T8" fmla="*/ 4 w 423"/>
                <a:gd name="T9" fmla="*/ 0 h 293"/>
                <a:gd name="T10" fmla="*/ 4 w 423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3"/>
                <a:gd name="T19" fmla="*/ 0 h 293"/>
                <a:gd name="T20" fmla="*/ 423 w 423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3" h="293">
                  <a:moveTo>
                    <a:pt x="0" y="0"/>
                  </a:moveTo>
                  <a:lnTo>
                    <a:pt x="4" y="293"/>
                  </a:lnTo>
                  <a:lnTo>
                    <a:pt x="423" y="293"/>
                  </a:lnTo>
                  <a:lnTo>
                    <a:pt x="423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20">
              <a:extLst>
                <a:ext uri="{FF2B5EF4-FFF2-40B4-BE49-F238E27FC236}">
                  <a16:creationId xmlns:a16="http://schemas.microsoft.com/office/drawing/2014/main" id="{3D6D3D83-21B0-F68F-1A0D-A3F6FEB77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8" y="2435"/>
              <a:ext cx="4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Freeform 21">
              <a:extLst>
                <a:ext uri="{FF2B5EF4-FFF2-40B4-BE49-F238E27FC236}">
                  <a16:creationId xmlns:a16="http://schemas.microsoft.com/office/drawing/2014/main" id="{982D3404-A1E7-22AC-8E64-265054EC4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5" y="2634"/>
              <a:ext cx="418" cy="293"/>
            </a:xfrm>
            <a:custGeom>
              <a:avLst/>
              <a:gdLst>
                <a:gd name="T0" fmla="*/ 0 w 418"/>
                <a:gd name="T1" fmla="*/ 0 h 293"/>
                <a:gd name="T2" fmla="*/ 0 w 418"/>
                <a:gd name="T3" fmla="*/ 293 h 293"/>
                <a:gd name="T4" fmla="*/ 418 w 418"/>
                <a:gd name="T5" fmla="*/ 293 h 293"/>
                <a:gd name="T6" fmla="*/ 418 w 418"/>
                <a:gd name="T7" fmla="*/ 0 h 293"/>
                <a:gd name="T8" fmla="*/ 0 w 418"/>
                <a:gd name="T9" fmla="*/ 0 h 293"/>
                <a:gd name="T10" fmla="*/ 0 w 418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8"/>
                <a:gd name="T19" fmla="*/ 0 h 293"/>
                <a:gd name="T20" fmla="*/ 418 w 418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8" h="293">
                  <a:moveTo>
                    <a:pt x="0" y="0"/>
                  </a:moveTo>
                  <a:lnTo>
                    <a:pt x="0" y="293"/>
                  </a:lnTo>
                  <a:lnTo>
                    <a:pt x="418" y="293"/>
                  </a:lnTo>
                  <a:lnTo>
                    <a:pt x="41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22">
              <a:extLst>
                <a:ext uri="{FF2B5EF4-FFF2-40B4-BE49-F238E27FC236}">
                  <a16:creationId xmlns:a16="http://schemas.microsoft.com/office/drawing/2014/main" id="{738095CA-6E17-AD09-A240-211E710FF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435"/>
              <a:ext cx="4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Rectangle 23">
              <a:extLst>
                <a:ext uri="{FF2B5EF4-FFF2-40B4-BE49-F238E27FC236}">
                  <a16:creationId xmlns:a16="http://schemas.microsoft.com/office/drawing/2014/main" id="{F2A26403-A684-6B58-1E3D-C0EC26851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701"/>
              <a:ext cx="9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sz="1200"/>
            </a:p>
          </p:txBody>
        </p:sp>
        <p:sp>
          <p:nvSpPr>
            <p:cNvPr id="32794" name="Rectangle 24">
              <a:extLst>
                <a:ext uri="{FF2B5EF4-FFF2-40B4-BE49-F238E27FC236}">
                  <a16:creationId xmlns:a16="http://schemas.microsoft.com/office/drawing/2014/main" id="{A66349B2-380E-B9E0-265A-2DDA05A5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701"/>
              <a:ext cx="92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1200"/>
            </a:p>
          </p:txBody>
        </p:sp>
        <p:sp>
          <p:nvSpPr>
            <p:cNvPr id="32795" name="Rectangle 25">
              <a:extLst>
                <a:ext uri="{FF2B5EF4-FFF2-40B4-BE49-F238E27FC236}">
                  <a16:creationId xmlns:a16="http://schemas.microsoft.com/office/drawing/2014/main" id="{9F4D2A11-931F-C976-DA73-E1A05727B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699"/>
              <a:ext cx="8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  <a:endParaRPr lang="en-US" altLang="en-US" sz="1200"/>
            </a:p>
          </p:txBody>
        </p:sp>
        <p:sp>
          <p:nvSpPr>
            <p:cNvPr id="32796" name="Freeform 26">
              <a:extLst>
                <a:ext uri="{FF2B5EF4-FFF2-40B4-BE49-F238E27FC236}">
                  <a16:creationId xmlns:a16="http://schemas.microsoft.com/office/drawing/2014/main" id="{C3654E65-AF29-DBD4-09F9-8C2008C63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2634"/>
              <a:ext cx="419" cy="293"/>
            </a:xfrm>
            <a:custGeom>
              <a:avLst/>
              <a:gdLst>
                <a:gd name="T0" fmla="*/ 0 w 419"/>
                <a:gd name="T1" fmla="*/ 0 h 293"/>
                <a:gd name="T2" fmla="*/ 0 w 419"/>
                <a:gd name="T3" fmla="*/ 293 h 293"/>
                <a:gd name="T4" fmla="*/ 419 w 419"/>
                <a:gd name="T5" fmla="*/ 293 h 293"/>
                <a:gd name="T6" fmla="*/ 419 w 419"/>
                <a:gd name="T7" fmla="*/ 0 h 293"/>
                <a:gd name="T8" fmla="*/ 0 w 419"/>
                <a:gd name="T9" fmla="*/ 0 h 293"/>
                <a:gd name="T10" fmla="*/ 0 w 419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293"/>
                <a:gd name="T20" fmla="*/ 419 w 419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293">
                  <a:moveTo>
                    <a:pt x="0" y="0"/>
                  </a:moveTo>
                  <a:lnTo>
                    <a:pt x="0" y="293"/>
                  </a:lnTo>
                  <a:lnTo>
                    <a:pt x="419" y="293"/>
                  </a:lnTo>
                  <a:lnTo>
                    <a:pt x="41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7">
              <a:extLst>
                <a:ext uri="{FF2B5EF4-FFF2-40B4-BE49-F238E27FC236}">
                  <a16:creationId xmlns:a16="http://schemas.microsoft.com/office/drawing/2014/main" id="{933C00B2-276D-2268-711C-C70256C15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448"/>
              <a:ext cx="1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8">
              <a:extLst>
                <a:ext uri="{FF2B5EF4-FFF2-40B4-BE49-F238E27FC236}">
                  <a16:creationId xmlns:a16="http://schemas.microsoft.com/office/drawing/2014/main" id="{A9D518FB-2CE3-0A70-9F24-CAA4DF2C6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2435"/>
              <a:ext cx="2546" cy="1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Rectangle 29">
              <a:extLst>
                <a:ext uri="{FF2B5EF4-FFF2-40B4-BE49-F238E27FC236}">
                  <a16:creationId xmlns:a16="http://schemas.microsoft.com/office/drawing/2014/main" id="{E860F937-3BAF-1DA7-1019-D016787C2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729"/>
              <a:ext cx="36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Port 1</a:t>
              </a:r>
              <a:endParaRPr lang="en-US" altLang="en-US" sz="1200"/>
            </a:p>
          </p:txBody>
        </p:sp>
        <p:sp>
          <p:nvSpPr>
            <p:cNvPr id="32800" name="Line 30">
              <a:extLst>
                <a:ext uri="{FF2B5EF4-FFF2-40B4-BE49-F238E27FC236}">
                  <a16:creationId xmlns:a16="http://schemas.microsoft.com/office/drawing/2014/main" id="{0DDCDCAE-BAA9-3190-774D-5DCE4667E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0" y="1805"/>
              <a:ext cx="2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Freeform 31">
              <a:extLst>
                <a:ext uri="{FF2B5EF4-FFF2-40B4-BE49-F238E27FC236}">
                  <a16:creationId xmlns:a16="http://schemas.microsoft.com/office/drawing/2014/main" id="{4DBA9F5A-C603-485B-09E1-C10742A6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1781"/>
              <a:ext cx="90" cy="53"/>
            </a:xfrm>
            <a:custGeom>
              <a:avLst/>
              <a:gdLst>
                <a:gd name="T0" fmla="*/ 90 w 90"/>
                <a:gd name="T1" fmla="*/ 0 h 53"/>
                <a:gd name="T2" fmla="*/ 0 w 90"/>
                <a:gd name="T3" fmla="*/ 28 h 53"/>
                <a:gd name="T4" fmla="*/ 90 w 90"/>
                <a:gd name="T5" fmla="*/ 53 h 53"/>
                <a:gd name="T6" fmla="*/ 90 w 90"/>
                <a:gd name="T7" fmla="*/ 4 h 53"/>
                <a:gd name="T8" fmla="*/ 90 w 90"/>
                <a:gd name="T9" fmla="*/ 4 h 53"/>
                <a:gd name="T10" fmla="*/ 90 w 90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53"/>
                <a:gd name="T20" fmla="*/ 90 w 90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53">
                  <a:moveTo>
                    <a:pt x="90" y="0"/>
                  </a:moveTo>
                  <a:lnTo>
                    <a:pt x="0" y="28"/>
                  </a:lnTo>
                  <a:lnTo>
                    <a:pt x="90" y="53"/>
                  </a:lnTo>
                  <a:lnTo>
                    <a:pt x="90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Rectangle 32">
              <a:extLst>
                <a:ext uri="{FF2B5EF4-FFF2-40B4-BE49-F238E27FC236}">
                  <a16:creationId xmlns:a16="http://schemas.microsoft.com/office/drawing/2014/main" id="{DC33D40C-5895-4B74-B9D0-C771450D5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252"/>
              <a:ext cx="36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Port 2</a:t>
              </a:r>
              <a:endParaRPr lang="en-US" altLang="en-US" sz="1200"/>
            </a:p>
          </p:txBody>
        </p:sp>
        <p:sp>
          <p:nvSpPr>
            <p:cNvPr id="32803" name="Line 33">
              <a:extLst>
                <a:ext uri="{FF2B5EF4-FFF2-40B4-BE49-F238E27FC236}">
                  <a16:creationId xmlns:a16="http://schemas.microsoft.com/office/drawing/2014/main" id="{8D5C874F-8E8B-D94D-CB79-EAD43C8B7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0" y="2329"/>
              <a:ext cx="2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Freeform 34">
              <a:extLst>
                <a:ext uri="{FF2B5EF4-FFF2-40B4-BE49-F238E27FC236}">
                  <a16:creationId xmlns:a16="http://schemas.microsoft.com/office/drawing/2014/main" id="{F4C0CD46-B797-BC20-BBC2-A644CE637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2305"/>
              <a:ext cx="90" cy="53"/>
            </a:xfrm>
            <a:custGeom>
              <a:avLst/>
              <a:gdLst>
                <a:gd name="T0" fmla="*/ 90 w 90"/>
                <a:gd name="T1" fmla="*/ 0 h 53"/>
                <a:gd name="T2" fmla="*/ 0 w 90"/>
                <a:gd name="T3" fmla="*/ 29 h 53"/>
                <a:gd name="T4" fmla="*/ 90 w 90"/>
                <a:gd name="T5" fmla="*/ 53 h 53"/>
                <a:gd name="T6" fmla="*/ 90 w 90"/>
                <a:gd name="T7" fmla="*/ 4 h 53"/>
                <a:gd name="T8" fmla="*/ 90 w 90"/>
                <a:gd name="T9" fmla="*/ 4 h 53"/>
                <a:gd name="T10" fmla="*/ 90 w 90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53"/>
                <a:gd name="T20" fmla="*/ 90 w 90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53">
                  <a:moveTo>
                    <a:pt x="90" y="0"/>
                  </a:moveTo>
                  <a:lnTo>
                    <a:pt x="0" y="29"/>
                  </a:lnTo>
                  <a:lnTo>
                    <a:pt x="90" y="53"/>
                  </a:lnTo>
                  <a:lnTo>
                    <a:pt x="90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4AF7EDC-3249-ED67-5B8D-A1BFD282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altLang="en-US"/>
              <a:t>Switches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07DCD20-31D3-BA83-B037-F5DE2856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209800"/>
            <a:ext cx="7710487" cy="3886200"/>
          </a:xfrm>
        </p:spPr>
        <p:txBody>
          <a:bodyPr/>
          <a:lstStyle/>
          <a:p>
            <a:r>
              <a:rPr lang="en-US" altLang="en-US" sz="2000"/>
              <a:t>Switches like bridges are used to connect the subdivided segments of networks.</a:t>
            </a:r>
          </a:p>
          <a:p>
            <a:r>
              <a:rPr lang="en-US" altLang="en-US" sz="2000"/>
              <a:t>It is a Layer 2 devices. Operate at the Data Link Layer (Layer 2) of the OSI Reference Models. </a:t>
            </a:r>
          </a:p>
          <a:p>
            <a:r>
              <a:rPr lang="en-US" altLang="en-US" sz="2000"/>
              <a:t>Switches use the best of hubs and bridges while adding more abilities</a:t>
            </a:r>
          </a:p>
          <a:p>
            <a:pPr lvl="1"/>
            <a:r>
              <a:rPr lang="en-US" altLang="en-US" sz="1800"/>
              <a:t>Multi-port ability of hub</a:t>
            </a:r>
          </a:p>
          <a:p>
            <a:pPr lvl="1"/>
            <a:r>
              <a:rPr lang="en-US" altLang="en-US" sz="1800"/>
              <a:t>Filtering ability of a bridge</a:t>
            </a:r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2DE281D0-6843-F9E1-2FEE-E65E40E594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1509B2-0537-4EDE-9EC9-570A440D1D11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AD0CB5F0-43A1-7F2E-C27B-9B529C5B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70C5AD8-9264-4401-B69A-BCD9611E9EA1}" type="slidenum">
              <a:rPr lang="en-US" altLang="en-US">
                <a:solidFill>
                  <a:schemeClr val="bg1"/>
                </a:solidFill>
              </a:rPr>
              <a:pPr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C840982-D7CC-EFF5-766C-35D65988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altLang="en-US"/>
              <a:t>Switches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0F489DE-2683-0DB6-4030-4779EB7D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209800"/>
            <a:ext cx="7710487" cy="3886200"/>
          </a:xfrm>
        </p:spPr>
        <p:txBody>
          <a:bodyPr/>
          <a:lstStyle/>
          <a:p>
            <a:r>
              <a:rPr lang="en-US" altLang="en-US" sz="2000"/>
              <a:t>Switches can perform error checking before forwarding data.</a:t>
            </a:r>
          </a:p>
          <a:p>
            <a:pPr lvl="1"/>
            <a:r>
              <a:rPr lang="en-US" altLang="en-US" sz="1800"/>
              <a:t>which are very efficient by not forwarding packets that error-end out or forwarding good packets selectively to correct devices only.</a:t>
            </a:r>
          </a:p>
          <a:p>
            <a:r>
              <a:rPr lang="en-US" altLang="en-US" sz="2000"/>
              <a:t>Network Switches and Bridges have many similarities and similar function. </a:t>
            </a:r>
          </a:p>
          <a:p>
            <a:pPr lvl="1"/>
            <a:r>
              <a:rPr lang="en-US" altLang="en-US" sz="1800"/>
              <a:t>But Switches are considered as </a:t>
            </a:r>
            <a:r>
              <a:rPr lang="en-US" altLang="en-US" sz="1800">
                <a:solidFill>
                  <a:srgbClr val="FF0000"/>
                </a:solidFill>
              </a:rPr>
              <a:t>superior</a:t>
            </a:r>
            <a:r>
              <a:rPr lang="en-US" altLang="en-US" sz="1800"/>
              <a:t> devices than bridges.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9ECBAE6F-3F0C-D6E5-AFBE-E8F85955C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1509B2-0537-4EDE-9EC9-570A440D1D11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50098A9A-8583-B9EE-412E-AB1CF612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81280F2-4153-4E52-ACB2-6F452395A283}" type="slidenum">
              <a:rPr lang="en-US" altLang="en-US">
                <a:solidFill>
                  <a:schemeClr val="bg1"/>
                </a:solidFill>
              </a:rPr>
              <a:pPr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895F557-382F-93D9-3E49-6DD8290A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/>
              <a:t>Bridges vs. Switches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11D8B0CC-B3DD-100A-C41E-F5B1019A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417763"/>
            <a:ext cx="8270875" cy="4211637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Packet forwarding </a:t>
            </a:r>
          </a:p>
          <a:p>
            <a:pPr lvl="1"/>
            <a:r>
              <a:rPr lang="en-US" altLang="en-US"/>
              <a:t>Bridges are performed using software.</a:t>
            </a:r>
          </a:p>
          <a:p>
            <a:pPr lvl="1"/>
            <a:r>
              <a:rPr lang="en-US" altLang="en-US"/>
              <a:t>Switches are performed using hardware/ASICs (Application Specific Integrated Circuits).</a:t>
            </a:r>
          </a:p>
          <a:p>
            <a:r>
              <a:rPr lang="en-US" altLang="en-US">
                <a:solidFill>
                  <a:srgbClr val="FF0000"/>
                </a:solidFill>
              </a:rPr>
              <a:t>Speed</a:t>
            </a:r>
          </a:p>
          <a:p>
            <a:pPr lvl="1"/>
            <a:r>
              <a:rPr lang="en-US" altLang="en-US"/>
              <a:t>Switches operate comparatively higher speeds as compared to bridges.</a:t>
            </a:r>
          </a:p>
          <a:p>
            <a:r>
              <a:rPr lang="en-US" altLang="en-US">
                <a:solidFill>
                  <a:srgbClr val="FF0000"/>
                </a:solidFill>
              </a:rPr>
              <a:t>Method of switching</a:t>
            </a:r>
          </a:p>
          <a:p>
            <a:pPr lvl="1"/>
            <a:r>
              <a:rPr lang="en-US" altLang="en-US"/>
              <a:t>Bridge is store and forward. </a:t>
            </a:r>
          </a:p>
          <a:p>
            <a:pPr lvl="1"/>
            <a:r>
              <a:rPr lang="en-US" altLang="en-US"/>
              <a:t>Switch can be store and forward, cut-through or fragment-free.</a:t>
            </a:r>
          </a:p>
          <a:p>
            <a:endParaRPr lang="en-US" altLang="en-US"/>
          </a:p>
        </p:txBody>
      </p:sp>
      <p:sp>
        <p:nvSpPr>
          <p:cNvPr id="16388" name="Date Placeholder 3">
            <a:extLst>
              <a:ext uri="{FF2B5EF4-FFF2-40B4-BE49-F238E27FC236}">
                <a16:creationId xmlns:a16="http://schemas.microsoft.com/office/drawing/2014/main" id="{A3A6CE8D-E3B3-1D3E-6A0B-B4D6DBCC4B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895270-53CE-4AE7-AE31-8B0198BCC959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54C5FE0C-052E-93FD-FA3C-40658BE5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F826FCC-0931-47E4-AF91-D48626097D38}" type="slidenum">
              <a:rPr lang="en-US" altLang="en-US">
                <a:solidFill>
                  <a:schemeClr val="bg1"/>
                </a:solidFill>
              </a:rPr>
              <a:pPr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29F857E-C3DD-D504-AFD4-24659BE3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/>
              <a:t>Bridges vs. Switches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9175E8F-439B-7C42-8281-1F07227C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2259013"/>
            <a:ext cx="8242300" cy="4294187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Number of Ports</a:t>
            </a:r>
          </a:p>
          <a:p>
            <a:pPr lvl="1"/>
            <a:r>
              <a:rPr lang="en-US" altLang="en-US"/>
              <a:t>Switch has more ports than a Bridge.</a:t>
            </a:r>
          </a:p>
          <a:p>
            <a:r>
              <a:rPr lang="en-US" altLang="en-US">
                <a:solidFill>
                  <a:srgbClr val="FF0000"/>
                </a:solidFill>
              </a:rPr>
              <a:t>Operational Mode</a:t>
            </a:r>
          </a:p>
          <a:p>
            <a:pPr lvl="1"/>
            <a:r>
              <a:rPr lang="en-US" altLang="en-US"/>
              <a:t>Bridges can operate only in half duplex mode</a:t>
            </a:r>
          </a:p>
          <a:p>
            <a:pPr lvl="1"/>
            <a:r>
              <a:rPr lang="en-US" altLang="en-US"/>
              <a:t>Switch can operate both in half duplex or full duplex mode.</a:t>
            </a:r>
          </a:p>
          <a:p>
            <a:pPr lvl="1"/>
            <a:r>
              <a:rPr lang="en-US" altLang="en-US"/>
              <a:t>Switches support full-duplex LAN communication</a:t>
            </a:r>
            <a:r>
              <a:rPr lang="en-US" altLang="en-US" sz="2000"/>
              <a:t>.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Collision Domain</a:t>
            </a:r>
          </a:p>
          <a:p>
            <a:pPr lvl="1"/>
            <a:r>
              <a:rPr lang="en-US" altLang="en-US"/>
              <a:t>Both Bridge and Switch has one collision domain per port, but switches have one broadcast domain per VLAN.</a:t>
            </a:r>
          </a:p>
        </p:txBody>
      </p:sp>
      <p:sp>
        <p:nvSpPr>
          <p:cNvPr id="17412" name="Date Placeholder 3">
            <a:extLst>
              <a:ext uri="{FF2B5EF4-FFF2-40B4-BE49-F238E27FC236}">
                <a16:creationId xmlns:a16="http://schemas.microsoft.com/office/drawing/2014/main" id="{C86A8603-2FE4-F8A6-4DB6-E2D11768F6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894408-B8CA-4F9E-8B57-C84F3C2E0C92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719E5DF7-ADD6-07A4-2D36-80DA6E8F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FA481F9-B178-4583-AD94-6FEA1D0BA645}" type="slidenum">
              <a:rPr lang="en-US" altLang="en-US">
                <a:solidFill>
                  <a:schemeClr val="bg1"/>
                </a:solidFill>
              </a:rPr>
              <a:pPr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F27A034-B316-3B36-60A1-BB3E84021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Instructor Contact Details		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67AC69A-AE1C-0A1C-EAD0-CF2C21BF1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Name: Mr. Attique Ur Rehman</a:t>
            </a:r>
          </a:p>
          <a:p>
            <a:r>
              <a:rPr lang="en-US" altLang="en-US" sz="1800"/>
              <a:t>Course Instructor:  CSC362- </a:t>
            </a:r>
            <a:r>
              <a:rPr lang="en-US" altLang="en-US" sz="1800">
                <a:sym typeface="+mn-ea"/>
              </a:rPr>
              <a:t>Computer Networks</a:t>
            </a:r>
          </a:p>
          <a:p>
            <a:r>
              <a:rPr lang="en-US" altLang="en-US" sz="1800"/>
              <a:t>Credit Hours: (3+1)=4</a:t>
            </a:r>
          </a:p>
          <a:p>
            <a:r>
              <a:rPr lang="en-US" altLang="en-US" sz="1800"/>
              <a:t>Office Location: 2</a:t>
            </a:r>
            <a:r>
              <a:rPr lang="en-US" altLang="en-US" sz="1800" baseline="30000"/>
              <a:t>nd</a:t>
            </a:r>
            <a:r>
              <a:rPr lang="en-US" altLang="en-US" sz="1800"/>
              <a:t> Floor Computer Science Faculty Office: 41-C </a:t>
            </a:r>
          </a:p>
          <a:p>
            <a:r>
              <a:rPr lang="en-US" altLang="en-US" sz="1800"/>
              <a:t>Email: attique.rehman@lgu.edu.pk</a:t>
            </a:r>
          </a:p>
          <a:p>
            <a:r>
              <a:rPr lang="en-US" altLang="en-US" sz="1800"/>
              <a:t>Visiting Hours:  Wednesday (11:30 am -1:00 pm)</a:t>
            </a:r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C35C0041-C7DF-A4B6-1AFB-45D6E9F3C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626BFEE3-AF64-6E5D-2D38-4AD1F659D9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48F633B-FE0C-4303-A72A-4DDF0CE21C48}" type="slidenum">
              <a:rPr lang="en-US" altLang="en-US">
                <a:solidFill>
                  <a:schemeClr val="bg1"/>
                </a:solidFill>
              </a:rPr>
              <a:pPr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DA6A163-BD70-4EC3-7A06-6598C728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609600"/>
            <a:ext cx="7772400" cy="1143000"/>
          </a:xfrm>
        </p:spPr>
        <p:txBody>
          <a:bodyPr/>
          <a:lstStyle/>
          <a:p>
            <a:r>
              <a:rPr lang="en-US" altLang="en-US"/>
              <a:t>Network with Hub-Bridge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CA0C677F-106E-3F0B-DABA-A4068A066C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0C56E9-92FC-4C5F-9D4E-94D8587345ED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8A38E146-EA1F-52B0-C8AD-06760682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1D6AC44-FCDA-49B9-BBFD-7DD90041F6FC}" type="slidenum">
              <a:rPr lang="en-US" altLang="en-US">
                <a:solidFill>
                  <a:schemeClr val="bg1"/>
                </a:solidFill>
              </a:rPr>
              <a:pPr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7893" name="AutoShape 2" descr="network with hubs bridge">
            <a:extLst>
              <a:ext uri="{FF2B5EF4-FFF2-40B4-BE49-F238E27FC236}">
                <a16:creationId xmlns:a16="http://schemas.microsoft.com/office/drawing/2014/main" id="{396A32F3-366C-33D0-080E-CFAF81EC3D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37894" name="Picture 3" descr="C:\Users\ASIF\Desktop\network_with_hubs_bridge.jpg">
            <a:extLst>
              <a:ext uri="{FF2B5EF4-FFF2-40B4-BE49-F238E27FC236}">
                <a16:creationId xmlns:a16="http://schemas.microsoft.com/office/drawing/2014/main" id="{24A59DBB-3E2A-A420-5F7A-BEB3F13E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57425"/>
            <a:ext cx="81883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6BE33E9-4CD3-1AD9-54E8-55AABC77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33400"/>
            <a:ext cx="7772400" cy="1143000"/>
          </a:xfrm>
        </p:spPr>
        <p:txBody>
          <a:bodyPr/>
          <a:lstStyle/>
          <a:p>
            <a:r>
              <a:rPr lang="en-US" altLang="en-US"/>
              <a:t>Network with Switch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48452882-F6F0-3E78-352E-E4CC644B88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F17873-2ABA-4DBA-B1EC-68B241BFD1D1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1BAE1511-5067-8040-D3BD-354581C1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82144AD-7E8C-475F-BD24-228F12FB6BF6}" type="slidenum">
              <a:rPr lang="en-US" altLang="en-US">
                <a:solidFill>
                  <a:schemeClr val="bg1"/>
                </a:solidFill>
              </a:rPr>
              <a:pPr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8917" name="AutoShape 2" descr="network with hubs bridge">
            <a:extLst>
              <a:ext uri="{FF2B5EF4-FFF2-40B4-BE49-F238E27FC236}">
                <a16:creationId xmlns:a16="http://schemas.microsoft.com/office/drawing/2014/main" id="{AE08CD2B-EAC7-D5BF-B580-ED37A3F319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38918" name="Picture 2" descr="C:\Users\ASIF\Desktop\network_switch.jpg">
            <a:extLst>
              <a:ext uri="{FF2B5EF4-FFF2-40B4-BE49-F238E27FC236}">
                <a16:creationId xmlns:a16="http://schemas.microsoft.com/office/drawing/2014/main" id="{D20E1A60-E472-C573-23DF-C2BDF770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100888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7FF3E6BB-CA14-4D6F-191D-A13861A7B4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B27AAF-FB71-4B57-9B55-312415531F3E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F37ACB06-CA78-C27A-8A14-71235B65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AC1082C-A9ED-476E-BE0D-53E6AAA8F876}" type="slidenum">
              <a:rPr lang="en-US" altLang="en-US">
                <a:solidFill>
                  <a:schemeClr val="bg1"/>
                </a:solidFill>
              </a:rPr>
              <a:pPr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5F20CFCB-2A8B-7408-00B8-EA8B2A63D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Learning Bridges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198E7284-41F7-FC1F-3151-8F4004FE5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6781800" cy="3657600"/>
          </a:xfrm>
        </p:spPr>
        <p:txBody>
          <a:bodyPr/>
          <a:lstStyle/>
          <a:p>
            <a:r>
              <a:rPr lang="en-US" altLang="en-US"/>
              <a:t>Trivial algorithm</a:t>
            </a:r>
          </a:p>
          <a:p>
            <a:pPr lvl="1"/>
            <a:r>
              <a:rPr lang="en-US" altLang="en-US"/>
              <a:t>Forward all frames on all (other) LAN’s</a:t>
            </a:r>
          </a:p>
          <a:p>
            <a:pPr lvl="1"/>
            <a:r>
              <a:rPr lang="en-US" altLang="en-US"/>
              <a:t>Potentially heavy traffic and processing overhead</a:t>
            </a:r>
          </a:p>
          <a:p>
            <a:r>
              <a:rPr lang="en-US" altLang="en-US"/>
              <a:t>Optimize by using address information</a:t>
            </a:r>
          </a:p>
          <a:p>
            <a:pPr lvl="1"/>
            <a:r>
              <a:rPr lang="en-US" altLang="en-US"/>
              <a:t>“Learn” which hosts live on which LAN</a:t>
            </a:r>
          </a:p>
          <a:p>
            <a:pPr lvl="1"/>
            <a:r>
              <a:rPr lang="en-US" altLang="en-US"/>
              <a:t>Maintain </a:t>
            </a:r>
            <a:r>
              <a:rPr lang="en-US" altLang="en-US" b="1">
                <a:solidFill>
                  <a:srgbClr val="CC0000"/>
                </a:solidFill>
              </a:rPr>
              <a:t>forwarding table</a:t>
            </a:r>
          </a:p>
          <a:p>
            <a:pPr lvl="1"/>
            <a:r>
              <a:rPr lang="en-US" altLang="en-US"/>
              <a:t>Only forward when necessary (dest. not on same LAN)</a:t>
            </a:r>
          </a:p>
          <a:p>
            <a:pPr lvl="1"/>
            <a:r>
              <a:rPr lang="en-US" altLang="en-US"/>
              <a:t>Reduces bridge workload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475967A8-70A3-7B0A-631C-1F97CEC747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6528FF-7AD1-42A1-BD8D-9041686960A6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DEF76938-776A-B554-7840-B6C3D1A8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6B747A5-BC73-4E48-8463-58BAA4C7E87B}" type="slidenum">
              <a:rPr lang="en-US" altLang="en-US">
                <a:solidFill>
                  <a:schemeClr val="bg1"/>
                </a:solidFill>
              </a:rPr>
              <a:pPr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603DC874-1E54-2494-4368-BD95FB5B2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Learning Bridges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A36814DE-F107-2101-CC62-BC91C694D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51050"/>
            <a:ext cx="7924800" cy="2520950"/>
          </a:xfrm>
        </p:spPr>
        <p:txBody>
          <a:bodyPr/>
          <a:lstStyle/>
          <a:p>
            <a:r>
              <a:rPr lang="en-US" altLang="en-US" sz="2400"/>
              <a:t>Learn table entries based on source address</a:t>
            </a:r>
          </a:p>
          <a:p>
            <a:pPr lvl="1"/>
            <a:r>
              <a:rPr lang="en-US" altLang="en-US" sz="2000"/>
              <a:t>Timeout entries to allow movement of hosts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Table is an </a:t>
            </a:r>
            <a:r>
              <a:rPr lang="en-US" altLang="en-US" sz="2400" b="1">
                <a:solidFill>
                  <a:srgbClr val="CC0000"/>
                </a:solidFill>
              </a:rPr>
              <a:t>optimization</a:t>
            </a:r>
            <a:r>
              <a:rPr lang="en-US" altLang="en-US" sz="2400"/>
              <a:t>; need not be complete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Always forward broadcast frames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Uses datagram or connectionless forwarding</a:t>
            </a:r>
          </a:p>
        </p:txBody>
      </p:sp>
      <p:grpSp>
        <p:nvGrpSpPr>
          <p:cNvPr id="40966" name="Group 40">
            <a:extLst>
              <a:ext uri="{FF2B5EF4-FFF2-40B4-BE49-F238E27FC236}">
                <a16:creationId xmlns:a16="http://schemas.microsoft.com/office/drawing/2014/main" id="{037BD3ED-3E6B-38C1-8A70-B8D7439B522B}"/>
              </a:ext>
            </a:extLst>
          </p:cNvPr>
          <p:cNvGrpSpPr>
            <a:grpSpLocks/>
          </p:cNvGrpSpPr>
          <p:nvPr/>
        </p:nvGrpSpPr>
        <p:grpSpPr bwMode="auto">
          <a:xfrm>
            <a:off x="6550025" y="4489450"/>
            <a:ext cx="830263" cy="1708150"/>
            <a:chOff x="2496" y="1968"/>
            <a:chExt cx="523" cy="1076"/>
          </a:xfrm>
        </p:grpSpPr>
        <p:sp>
          <p:nvSpPr>
            <p:cNvPr id="40999" name="Line 41">
              <a:extLst>
                <a:ext uri="{FF2B5EF4-FFF2-40B4-BE49-F238E27FC236}">
                  <a16:creationId xmlns:a16="http://schemas.microsoft.com/office/drawing/2014/main" id="{7A7A08EE-78CB-4B17-19F9-10DFC54D5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968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42">
              <a:extLst>
                <a:ext uri="{FF2B5EF4-FFF2-40B4-BE49-F238E27FC236}">
                  <a16:creationId xmlns:a16="http://schemas.microsoft.com/office/drawing/2014/main" id="{F0C26D5A-9BD5-DD67-C86D-24DF75EC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12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Line 43">
              <a:extLst>
                <a:ext uri="{FF2B5EF4-FFF2-40B4-BE49-F238E27FC236}">
                  <a16:creationId xmlns:a16="http://schemas.microsoft.com/office/drawing/2014/main" id="{18075A6D-3F47-E340-0AC4-9197602CA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968"/>
              <a:ext cx="0" cy="10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Line 44">
              <a:extLst>
                <a:ext uri="{FF2B5EF4-FFF2-40B4-BE49-F238E27FC236}">
                  <a16:creationId xmlns:a16="http://schemas.microsoft.com/office/drawing/2014/main" id="{CE7597FA-0F4E-2F16-3C7A-6C76C8A91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044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45">
            <a:extLst>
              <a:ext uri="{FF2B5EF4-FFF2-40B4-BE49-F238E27FC236}">
                <a16:creationId xmlns:a16="http://schemas.microsoft.com/office/drawing/2014/main" id="{C0B003E8-400F-030E-1CCB-1609660CD4FC}"/>
              </a:ext>
            </a:extLst>
          </p:cNvPr>
          <p:cNvGrpSpPr>
            <a:grpSpLocks/>
          </p:cNvGrpSpPr>
          <p:nvPr/>
        </p:nvGrpSpPr>
        <p:grpSpPr bwMode="auto">
          <a:xfrm>
            <a:off x="1484313" y="4876800"/>
            <a:ext cx="4337050" cy="1725613"/>
            <a:chOff x="868" y="1204"/>
            <a:chExt cx="3908" cy="1723"/>
          </a:xfrm>
        </p:grpSpPr>
        <p:sp>
          <p:nvSpPr>
            <p:cNvPr id="40969" name="Rectangle 46">
              <a:extLst>
                <a:ext uri="{FF2B5EF4-FFF2-40B4-BE49-F238E27FC236}">
                  <a16:creationId xmlns:a16="http://schemas.microsoft.com/office/drawing/2014/main" id="{F3C7E6E2-FC59-D22B-C416-BF3A64965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27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sz="1200"/>
            </a:p>
          </p:txBody>
        </p:sp>
        <p:sp>
          <p:nvSpPr>
            <p:cNvPr id="40970" name="Rectangle 47">
              <a:extLst>
                <a:ext uri="{FF2B5EF4-FFF2-40B4-BE49-F238E27FC236}">
                  <a16:creationId xmlns:a16="http://schemas.microsoft.com/office/drawing/2014/main" id="{26658A63-DBDA-E424-F447-38A21F84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1963"/>
              <a:ext cx="39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Bridge</a:t>
              </a:r>
              <a:endParaRPr lang="en-US" altLang="en-US" sz="1200"/>
            </a:p>
          </p:txBody>
        </p:sp>
        <p:sp>
          <p:nvSpPr>
            <p:cNvPr id="40971" name="Freeform 48">
              <a:extLst>
                <a:ext uri="{FF2B5EF4-FFF2-40B4-BE49-F238E27FC236}">
                  <a16:creationId xmlns:a16="http://schemas.microsoft.com/office/drawing/2014/main" id="{811AD164-2B2A-91CC-94E7-08A8E98E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" y="1204"/>
              <a:ext cx="419" cy="293"/>
            </a:xfrm>
            <a:custGeom>
              <a:avLst/>
              <a:gdLst>
                <a:gd name="T0" fmla="*/ 419 w 419"/>
                <a:gd name="T1" fmla="*/ 293 h 293"/>
                <a:gd name="T2" fmla="*/ 419 w 419"/>
                <a:gd name="T3" fmla="*/ 0 h 293"/>
                <a:gd name="T4" fmla="*/ 0 w 419"/>
                <a:gd name="T5" fmla="*/ 0 h 293"/>
                <a:gd name="T6" fmla="*/ 0 w 419"/>
                <a:gd name="T7" fmla="*/ 293 h 293"/>
                <a:gd name="T8" fmla="*/ 419 w 419"/>
                <a:gd name="T9" fmla="*/ 293 h 293"/>
                <a:gd name="T10" fmla="*/ 419 w 419"/>
                <a:gd name="T11" fmla="*/ 293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293"/>
                <a:gd name="T20" fmla="*/ 419 w 419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293">
                  <a:moveTo>
                    <a:pt x="419" y="293"/>
                  </a:moveTo>
                  <a:lnTo>
                    <a:pt x="419" y="0"/>
                  </a:lnTo>
                  <a:lnTo>
                    <a:pt x="0" y="0"/>
                  </a:lnTo>
                  <a:lnTo>
                    <a:pt x="0" y="293"/>
                  </a:lnTo>
                  <a:lnTo>
                    <a:pt x="419" y="2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49">
              <a:extLst>
                <a:ext uri="{FF2B5EF4-FFF2-40B4-BE49-F238E27FC236}">
                  <a16:creationId xmlns:a16="http://schemas.microsoft.com/office/drawing/2014/main" id="{369BD697-2C55-5B0E-44D0-29BCE108C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6" y="1497"/>
              <a:ext cx="1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Rectangle 50">
              <a:extLst>
                <a:ext uri="{FF2B5EF4-FFF2-40B4-BE49-F238E27FC236}">
                  <a16:creationId xmlns:a16="http://schemas.microsoft.com/office/drawing/2014/main" id="{877D8CE3-C8CC-581E-DB87-C8BD2A8AA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71"/>
              <a:ext cx="9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sz="1200"/>
            </a:p>
          </p:txBody>
        </p:sp>
        <p:sp>
          <p:nvSpPr>
            <p:cNvPr id="40974" name="Freeform 51">
              <a:extLst>
                <a:ext uri="{FF2B5EF4-FFF2-40B4-BE49-F238E27FC236}">
                  <a16:creationId xmlns:a16="http://schemas.microsoft.com/office/drawing/2014/main" id="{27C16408-6937-E1A8-DFC4-B47A58926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204"/>
              <a:ext cx="432" cy="284"/>
            </a:xfrm>
            <a:custGeom>
              <a:avLst/>
              <a:gdLst>
                <a:gd name="T0" fmla="*/ 546 w 419"/>
                <a:gd name="T1" fmla="*/ 222 h 293"/>
                <a:gd name="T2" fmla="*/ 552 w 419"/>
                <a:gd name="T3" fmla="*/ 0 h 293"/>
                <a:gd name="T4" fmla="*/ 0 w 419"/>
                <a:gd name="T5" fmla="*/ 0 h 293"/>
                <a:gd name="T6" fmla="*/ 0 w 419"/>
                <a:gd name="T7" fmla="*/ 222 h 293"/>
                <a:gd name="T8" fmla="*/ 552 w 419"/>
                <a:gd name="T9" fmla="*/ 222 h 293"/>
                <a:gd name="T10" fmla="*/ 552 w 419"/>
                <a:gd name="T11" fmla="*/ 222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293"/>
                <a:gd name="T20" fmla="*/ 419 w 419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293">
                  <a:moveTo>
                    <a:pt x="415" y="293"/>
                  </a:moveTo>
                  <a:lnTo>
                    <a:pt x="419" y="0"/>
                  </a:lnTo>
                  <a:lnTo>
                    <a:pt x="0" y="0"/>
                  </a:lnTo>
                  <a:lnTo>
                    <a:pt x="0" y="293"/>
                  </a:lnTo>
                  <a:lnTo>
                    <a:pt x="419" y="2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52">
              <a:extLst>
                <a:ext uri="{FF2B5EF4-FFF2-40B4-BE49-F238E27FC236}">
                  <a16:creationId xmlns:a16="http://schemas.microsoft.com/office/drawing/2014/main" id="{843B2FA7-3461-AA2D-9395-791812B14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" y="1497"/>
              <a:ext cx="4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53">
              <a:extLst>
                <a:ext uri="{FF2B5EF4-FFF2-40B4-BE49-F238E27FC236}">
                  <a16:creationId xmlns:a16="http://schemas.microsoft.com/office/drawing/2014/main" id="{73F0973F-FC61-2C4C-E558-6F5DA6447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1696"/>
              <a:ext cx="1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54">
              <a:extLst>
                <a:ext uri="{FF2B5EF4-FFF2-40B4-BE49-F238E27FC236}">
                  <a16:creationId xmlns:a16="http://schemas.microsoft.com/office/drawing/2014/main" id="{68C89971-455D-558B-A05A-E4ABF6C7F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2228"/>
              <a:ext cx="1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Rectangle 55">
              <a:extLst>
                <a:ext uri="{FF2B5EF4-FFF2-40B4-BE49-F238E27FC236}">
                  <a16:creationId xmlns:a16="http://schemas.microsoft.com/office/drawing/2014/main" id="{AD378396-DD55-2199-D396-21F79056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1271"/>
              <a:ext cx="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sz="1200"/>
            </a:p>
          </p:txBody>
        </p:sp>
        <p:sp>
          <p:nvSpPr>
            <p:cNvPr id="40979" name="Freeform 56">
              <a:extLst>
                <a:ext uri="{FF2B5EF4-FFF2-40B4-BE49-F238E27FC236}">
                  <a16:creationId xmlns:a16="http://schemas.microsoft.com/office/drawing/2014/main" id="{71F8CB4C-F7E2-958A-43F7-8ADDA2972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" y="1204"/>
              <a:ext cx="419" cy="293"/>
            </a:xfrm>
            <a:custGeom>
              <a:avLst/>
              <a:gdLst>
                <a:gd name="T0" fmla="*/ 419 w 419"/>
                <a:gd name="T1" fmla="*/ 293 h 293"/>
                <a:gd name="T2" fmla="*/ 419 w 419"/>
                <a:gd name="T3" fmla="*/ 0 h 293"/>
                <a:gd name="T4" fmla="*/ 0 w 419"/>
                <a:gd name="T5" fmla="*/ 0 h 293"/>
                <a:gd name="T6" fmla="*/ 0 w 419"/>
                <a:gd name="T7" fmla="*/ 293 h 293"/>
                <a:gd name="T8" fmla="*/ 419 w 419"/>
                <a:gd name="T9" fmla="*/ 293 h 293"/>
                <a:gd name="T10" fmla="*/ 419 w 419"/>
                <a:gd name="T11" fmla="*/ 293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293"/>
                <a:gd name="T20" fmla="*/ 419 w 419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293">
                  <a:moveTo>
                    <a:pt x="419" y="293"/>
                  </a:moveTo>
                  <a:lnTo>
                    <a:pt x="419" y="0"/>
                  </a:lnTo>
                  <a:lnTo>
                    <a:pt x="0" y="0"/>
                  </a:lnTo>
                  <a:lnTo>
                    <a:pt x="0" y="293"/>
                  </a:lnTo>
                  <a:lnTo>
                    <a:pt x="419" y="2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57">
              <a:extLst>
                <a:ext uri="{FF2B5EF4-FFF2-40B4-BE49-F238E27FC236}">
                  <a16:creationId xmlns:a16="http://schemas.microsoft.com/office/drawing/2014/main" id="{50B28ECF-AC80-3FFD-7A8B-15AD108AE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488"/>
              <a:ext cx="4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Freeform 58">
              <a:extLst>
                <a:ext uri="{FF2B5EF4-FFF2-40B4-BE49-F238E27FC236}">
                  <a16:creationId xmlns:a16="http://schemas.microsoft.com/office/drawing/2014/main" id="{7544BA89-299C-41A7-F0A5-610DF8F2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1895"/>
              <a:ext cx="565" cy="333"/>
            </a:xfrm>
            <a:custGeom>
              <a:avLst/>
              <a:gdLst>
                <a:gd name="T0" fmla="*/ 565 w 565"/>
                <a:gd name="T1" fmla="*/ 329 h 333"/>
                <a:gd name="T2" fmla="*/ 565 w 565"/>
                <a:gd name="T3" fmla="*/ 0 h 333"/>
                <a:gd name="T4" fmla="*/ 0 w 565"/>
                <a:gd name="T5" fmla="*/ 0 h 333"/>
                <a:gd name="T6" fmla="*/ 0 w 565"/>
                <a:gd name="T7" fmla="*/ 333 h 333"/>
                <a:gd name="T8" fmla="*/ 565 w 565"/>
                <a:gd name="T9" fmla="*/ 333 h 333"/>
                <a:gd name="T10" fmla="*/ 565 w 565"/>
                <a:gd name="T11" fmla="*/ 333 h 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5"/>
                <a:gd name="T19" fmla="*/ 0 h 333"/>
                <a:gd name="T20" fmla="*/ 565 w 565"/>
                <a:gd name="T21" fmla="*/ 333 h 3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5" h="333">
                  <a:moveTo>
                    <a:pt x="565" y="329"/>
                  </a:moveTo>
                  <a:lnTo>
                    <a:pt x="565" y="0"/>
                  </a:lnTo>
                  <a:lnTo>
                    <a:pt x="0" y="0"/>
                  </a:lnTo>
                  <a:lnTo>
                    <a:pt x="0" y="333"/>
                  </a:lnTo>
                  <a:lnTo>
                    <a:pt x="565" y="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59">
              <a:extLst>
                <a:ext uri="{FF2B5EF4-FFF2-40B4-BE49-F238E27FC236}">
                  <a16:creationId xmlns:a16="http://schemas.microsoft.com/office/drawing/2014/main" id="{A5C634A3-0322-FAA7-72F5-CF62F359C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" y="1696"/>
              <a:ext cx="2550" cy="1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Freeform 60">
              <a:extLst>
                <a:ext uri="{FF2B5EF4-FFF2-40B4-BE49-F238E27FC236}">
                  <a16:creationId xmlns:a16="http://schemas.microsoft.com/office/drawing/2014/main" id="{DE0D9B4E-F38A-CE8B-F66D-C450DB20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2634"/>
              <a:ext cx="423" cy="293"/>
            </a:xfrm>
            <a:custGeom>
              <a:avLst/>
              <a:gdLst>
                <a:gd name="T0" fmla="*/ 0 w 423"/>
                <a:gd name="T1" fmla="*/ 0 h 293"/>
                <a:gd name="T2" fmla="*/ 4 w 423"/>
                <a:gd name="T3" fmla="*/ 293 h 293"/>
                <a:gd name="T4" fmla="*/ 423 w 423"/>
                <a:gd name="T5" fmla="*/ 293 h 293"/>
                <a:gd name="T6" fmla="*/ 423 w 423"/>
                <a:gd name="T7" fmla="*/ 0 h 293"/>
                <a:gd name="T8" fmla="*/ 4 w 423"/>
                <a:gd name="T9" fmla="*/ 0 h 293"/>
                <a:gd name="T10" fmla="*/ 4 w 423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3"/>
                <a:gd name="T19" fmla="*/ 0 h 293"/>
                <a:gd name="T20" fmla="*/ 423 w 423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3" h="293">
                  <a:moveTo>
                    <a:pt x="0" y="0"/>
                  </a:moveTo>
                  <a:lnTo>
                    <a:pt x="4" y="293"/>
                  </a:lnTo>
                  <a:lnTo>
                    <a:pt x="423" y="293"/>
                  </a:lnTo>
                  <a:lnTo>
                    <a:pt x="423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61">
              <a:extLst>
                <a:ext uri="{FF2B5EF4-FFF2-40B4-BE49-F238E27FC236}">
                  <a16:creationId xmlns:a16="http://schemas.microsoft.com/office/drawing/2014/main" id="{77594E2E-C5B0-C8FC-8FCA-D5B99655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8" y="2435"/>
              <a:ext cx="4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Freeform 62">
              <a:extLst>
                <a:ext uri="{FF2B5EF4-FFF2-40B4-BE49-F238E27FC236}">
                  <a16:creationId xmlns:a16="http://schemas.microsoft.com/office/drawing/2014/main" id="{AF6BAA71-52C2-69BB-A2A9-50E819F63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5" y="2634"/>
              <a:ext cx="418" cy="293"/>
            </a:xfrm>
            <a:custGeom>
              <a:avLst/>
              <a:gdLst>
                <a:gd name="T0" fmla="*/ 0 w 418"/>
                <a:gd name="T1" fmla="*/ 0 h 293"/>
                <a:gd name="T2" fmla="*/ 0 w 418"/>
                <a:gd name="T3" fmla="*/ 293 h 293"/>
                <a:gd name="T4" fmla="*/ 418 w 418"/>
                <a:gd name="T5" fmla="*/ 293 h 293"/>
                <a:gd name="T6" fmla="*/ 418 w 418"/>
                <a:gd name="T7" fmla="*/ 0 h 293"/>
                <a:gd name="T8" fmla="*/ 0 w 418"/>
                <a:gd name="T9" fmla="*/ 0 h 293"/>
                <a:gd name="T10" fmla="*/ 0 w 418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8"/>
                <a:gd name="T19" fmla="*/ 0 h 293"/>
                <a:gd name="T20" fmla="*/ 418 w 418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8" h="293">
                  <a:moveTo>
                    <a:pt x="0" y="0"/>
                  </a:moveTo>
                  <a:lnTo>
                    <a:pt x="0" y="293"/>
                  </a:lnTo>
                  <a:lnTo>
                    <a:pt x="418" y="293"/>
                  </a:lnTo>
                  <a:lnTo>
                    <a:pt x="41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63">
              <a:extLst>
                <a:ext uri="{FF2B5EF4-FFF2-40B4-BE49-F238E27FC236}">
                  <a16:creationId xmlns:a16="http://schemas.microsoft.com/office/drawing/2014/main" id="{0B7F04FD-E844-8ED3-32BE-005C4CF72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435"/>
              <a:ext cx="4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Rectangle 64">
              <a:extLst>
                <a:ext uri="{FF2B5EF4-FFF2-40B4-BE49-F238E27FC236}">
                  <a16:creationId xmlns:a16="http://schemas.microsoft.com/office/drawing/2014/main" id="{B91B6AC0-FDCD-4499-DDCB-0D8007DA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700"/>
              <a:ext cx="9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sz="1200"/>
            </a:p>
          </p:txBody>
        </p:sp>
        <p:sp>
          <p:nvSpPr>
            <p:cNvPr id="40988" name="Rectangle 65">
              <a:extLst>
                <a:ext uri="{FF2B5EF4-FFF2-40B4-BE49-F238E27FC236}">
                  <a16:creationId xmlns:a16="http://schemas.microsoft.com/office/drawing/2014/main" id="{E3589C99-A213-9E72-9389-FD9E748DD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700"/>
              <a:ext cx="9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1200"/>
            </a:p>
          </p:txBody>
        </p:sp>
        <p:sp>
          <p:nvSpPr>
            <p:cNvPr id="40989" name="Rectangle 66">
              <a:extLst>
                <a:ext uri="{FF2B5EF4-FFF2-40B4-BE49-F238E27FC236}">
                  <a16:creationId xmlns:a16="http://schemas.microsoft.com/office/drawing/2014/main" id="{28E36868-10A2-BB56-F6BD-8E7264DB7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699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  <a:endParaRPr lang="en-US" altLang="en-US" sz="1200"/>
            </a:p>
          </p:txBody>
        </p:sp>
        <p:sp>
          <p:nvSpPr>
            <p:cNvPr id="40990" name="Freeform 67">
              <a:extLst>
                <a:ext uri="{FF2B5EF4-FFF2-40B4-BE49-F238E27FC236}">
                  <a16:creationId xmlns:a16="http://schemas.microsoft.com/office/drawing/2014/main" id="{CE71B844-B38E-0393-49E3-E48867C0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2634"/>
              <a:ext cx="419" cy="293"/>
            </a:xfrm>
            <a:custGeom>
              <a:avLst/>
              <a:gdLst>
                <a:gd name="T0" fmla="*/ 0 w 419"/>
                <a:gd name="T1" fmla="*/ 0 h 293"/>
                <a:gd name="T2" fmla="*/ 0 w 419"/>
                <a:gd name="T3" fmla="*/ 293 h 293"/>
                <a:gd name="T4" fmla="*/ 419 w 419"/>
                <a:gd name="T5" fmla="*/ 293 h 293"/>
                <a:gd name="T6" fmla="*/ 419 w 419"/>
                <a:gd name="T7" fmla="*/ 0 h 293"/>
                <a:gd name="T8" fmla="*/ 0 w 419"/>
                <a:gd name="T9" fmla="*/ 0 h 293"/>
                <a:gd name="T10" fmla="*/ 0 w 419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293"/>
                <a:gd name="T20" fmla="*/ 419 w 419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293">
                  <a:moveTo>
                    <a:pt x="0" y="0"/>
                  </a:moveTo>
                  <a:lnTo>
                    <a:pt x="0" y="293"/>
                  </a:lnTo>
                  <a:lnTo>
                    <a:pt x="419" y="293"/>
                  </a:lnTo>
                  <a:lnTo>
                    <a:pt x="41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8">
              <a:extLst>
                <a:ext uri="{FF2B5EF4-FFF2-40B4-BE49-F238E27FC236}">
                  <a16:creationId xmlns:a16="http://schemas.microsoft.com/office/drawing/2014/main" id="{717DDCF7-A54A-4A33-FFB2-DF362286D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448"/>
              <a:ext cx="1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69">
              <a:extLst>
                <a:ext uri="{FF2B5EF4-FFF2-40B4-BE49-F238E27FC236}">
                  <a16:creationId xmlns:a16="http://schemas.microsoft.com/office/drawing/2014/main" id="{81E92135-3E4B-04C6-A75D-419E9E59C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2435"/>
              <a:ext cx="2546" cy="1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Rectangle 70">
              <a:extLst>
                <a:ext uri="{FF2B5EF4-FFF2-40B4-BE49-F238E27FC236}">
                  <a16:creationId xmlns:a16="http://schemas.microsoft.com/office/drawing/2014/main" id="{BAEB4D67-C6AC-50C9-793D-F657638B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729"/>
              <a:ext cx="3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Port 1</a:t>
              </a:r>
              <a:endParaRPr lang="en-US" altLang="en-US" sz="1200"/>
            </a:p>
          </p:txBody>
        </p:sp>
        <p:sp>
          <p:nvSpPr>
            <p:cNvPr id="40994" name="Line 71">
              <a:extLst>
                <a:ext uri="{FF2B5EF4-FFF2-40B4-BE49-F238E27FC236}">
                  <a16:creationId xmlns:a16="http://schemas.microsoft.com/office/drawing/2014/main" id="{EA483B7D-4E5C-3FD7-3303-677FC1ED0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0" y="1805"/>
              <a:ext cx="2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Freeform 72">
              <a:extLst>
                <a:ext uri="{FF2B5EF4-FFF2-40B4-BE49-F238E27FC236}">
                  <a16:creationId xmlns:a16="http://schemas.microsoft.com/office/drawing/2014/main" id="{ED81CF94-2483-A233-43D2-AC168F033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1781"/>
              <a:ext cx="90" cy="53"/>
            </a:xfrm>
            <a:custGeom>
              <a:avLst/>
              <a:gdLst>
                <a:gd name="T0" fmla="*/ 90 w 90"/>
                <a:gd name="T1" fmla="*/ 0 h 53"/>
                <a:gd name="T2" fmla="*/ 0 w 90"/>
                <a:gd name="T3" fmla="*/ 28 h 53"/>
                <a:gd name="T4" fmla="*/ 90 w 90"/>
                <a:gd name="T5" fmla="*/ 53 h 53"/>
                <a:gd name="T6" fmla="*/ 90 w 90"/>
                <a:gd name="T7" fmla="*/ 4 h 53"/>
                <a:gd name="T8" fmla="*/ 90 w 90"/>
                <a:gd name="T9" fmla="*/ 4 h 53"/>
                <a:gd name="T10" fmla="*/ 90 w 90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53"/>
                <a:gd name="T20" fmla="*/ 90 w 90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53">
                  <a:moveTo>
                    <a:pt x="90" y="0"/>
                  </a:moveTo>
                  <a:lnTo>
                    <a:pt x="0" y="28"/>
                  </a:lnTo>
                  <a:lnTo>
                    <a:pt x="90" y="53"/>
                  </a:lnTo>
                  <a:lnTo>
                    <a:pt x="90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Rectangle 73">
              <a:extLst>
                <a:ext uri="{FF2B5EF4-FFF2-40B4-BE49-F238E27FC236}">
                  <a16:creationId xmlns:a16="http://schemas.microsoft.com/office/drawing/2014/main" id="{33215B7E-AE5C-99DE-25AE-A79B66F6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252"/>
              <a:ext cx="3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Port 2</a:t>
              </a:r>
              <a:endParaRPr lang="en-US" altLang="en-US" sz="1200"/>
            </a:p>
          </p:txBody>
        </p:sp>
        <p:sp>
          <p:nvSpPr>
            <p:cNvPr id="40997" name="Line 74">
              <a:extLst>
                <a:ext uri="{FF2B5EF4-FFF2-40B4-BE49-F238E27FC236}">
                  <a16:creationId xmlns:a16="http://schemas.microsoft.com/office/drawing/2014/main" id="{D7A11C2C-93D8-CC93-5058-A39AFA045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0" y="2329"/>
              <a:ext cx="2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Freeform 75">
              <a:extLst>
                <a:ext uri="{FF2B5EF4-FFF2-40B4-BE49-F238E27FC236}">
                  <a16:creationId xmlns:a16="http://schemas.microsoft.com/office/drawing/2014/main" id="{A62DCF48-F357-6770-16C6-9EC77E455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2305"/>
              <a:ext cx="90" cy="53"/>
            </a:xfrm>
            <a:custGeom>
              <a:avLst/>
              <a:gdLst>
                <a:gd name="T0" fmla="*/ 90 w 90"/>
                <a:gd name="T1" fmla="*/ 0 h 53"/>
                <a:gd name="T2" fmla="*/ 0 w 90"/>
                <a:gd name="T3" fmla="*/ 29 h 53"/>
                <a:gd name="T4" fmla="*/ 90 w 90"/>
                <a:gd name="T5" fmla="*/ 53 h 53"/>
                <a:gd name="T6" fmla="*/ 90 w 90"/>
                <a:gd name="T7" fmla="*/ 4 h 53"/>
                <a:gd name="T8" fmla="*/ 90 w 90"/>
                <a:gd name="T9" fmla="*/ 4 h 53"/>
                <a:gd name="T10" fmla="*/ 90 w 90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53"/>
                <a:gd name="T20" fmla="*/ 90 w 90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53">
                  <a:moveTo>
                    <a:pt x="90" y="0"/>
                  </a:moveTo>
                  <a:lnTo>
                    <a:pt x="0" y="29"/>
                  </a:lnTo>
                  <a:lnTo>
                    <a:pt x="90" y="53"/>
                  </a:lnTo>
                  <a:lnTo>
                    <a:pt x="90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76">
            <a:extLst>
              <a:ext uri="{FF2B5EF4-FFF2-40B4-BE49-F238E27FC236}">
                <a16:creationId xmlns:a16="http://schemas.microsoft.com/office/drawing/2014/main" id="{EA8CD3EE-3A90-DC42-FCD5-1B0440D5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4494213"/>
            <a:ext cx="1060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/>
              <a:t>Host   Port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/>
              <a:t>   A     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/>
              <a:t>   B     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/>
              <a:t>   C     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/>
              <a:t>   X      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/>
              <a:t>   Y      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/>
              <a:t>   Z      2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80E163CD-CC90-5B9D-9400-FA14FE1576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EF38F6-5DE0-4DA4-A1F2-86C2FAEE017D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B0C2BAFC-0A4A-1126-0618-757D8B24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F9433FA-F8D2-473E-8B35-2AE4F44CE9F8}" type="slidenum">
              <a:rPr lang="en-US" altLang="en-US">
                <a:solidFill>
                  <a:schemeClr val="bg1"/>
                </a:solidFill>
              </a:rPr>
              <a:pPr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D1BD318E-C499-47D6-7613-121A58241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1663"/>
            <a:ext cx="7772400" cy="693737"/>
          </a:xfrm>
        </p:spPr>
        <p:txBody>
          <a:bodyPr/>
          <a:lstStyle/>
          <a:p>
            <a:r>
              <a:rPr lang="en-US" altLang="en-US"/>
              <a:t>A Bridge Connecting two LANs  </a:t>
            </a:r>
          </a:p>
        </p:txBody>
      </p:sp>
      <p:pic>
        <p:nvPicPr>
          <p:cNvPr id="41989" name="Picture 6">
            <a:extLst>
              <a:ext uri="{FF2B5EF4-FFF2-40B4-BE49-F238E27FC236}">
                <a16:creationId xmlns:a16="http://schemas.microsoft.com/office/drawing/2014/main" id="{ED3CE653-492C-04EB-C33E-A612D198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13873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11">
            <a:extLst>
              <a:ext uri="{FF2B5EF4-FFF2-40B4-BE49-F238E27FC236}">
                <a16:creationId xmlns:a16="http://schemas.microsoft.com/office/drawing/2014/main" id="{EDB375BC-2F4E-0C1D-885F-1E5DE8F8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7372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A bridge does not change the physical (MAC) addresses in a frame.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BB14BA5E-852E-22BB-9786-3C116E6FE6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97E7B7-82B9-482F-B03E-0FDBF2799247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6967E259-B7C2-7D15-B755-B3A16707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52D00C6-C219-4A32-B5AA-1B2ABBE6615C}" type="slidenum">
              <a:rPr lang="en-US" altLang="en-US">
                <a:solidFill>
                  <a:schemeClr val="bg1"/>
                </a:solidFill>
              </a:rPr>
              <a:pPr/>
              <a:t>25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96F8B3CB-A57E-0AD6-D0A4-BEBFE8D13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/>
              <a:t>A Learning Bridge and Process of Learning </a:t>
            </a:r>
          </a:p>
        </p:txBody>
      </p:sp>
      <p:pic>
        <p:nvPicPr>
          <p:cNvPr id="43013" name="Picture 6">
            <a:extLst>
              <a:ext uri="{FF2B5EF4-FFF2-40B4-BE49-F238E27FC236}">
                <a16:creationId xmlns:a16="http://schemas.microsoft.com/office/drawing/2014/main" id="{F686AC4E-A121-8029-27FB-3CA8CC1D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47244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882DC945-AB36-1C66-608F-18B48FBB54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5D0A6A-D702-4E7C-BBC6-C19EE570E1DF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FCBBDDD1-03E9-9482-EC27-C45125FF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969CF74-1B1A-4CD0-8251-8784669E5884}" type="slidenum">
              <a:rPr lang="en-US" altLang="en-US">
                <a:solidFill>
                  <a:schemeClr val="bg1"/>
                </a:solidFill>
              </a:rPr>
              <a:pPr/>
              <a:t>26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B7F0E866-F31D-CE14-C2BD-CA44A2A84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82663"/>
          </a:xfrm>
        </p:spPr>
        <p:txBody>
          <a:bodyPr/>
          <a:lstStyle/>
          <a:p>
            <a:r>
              <a:rPr lang="en-US" altLang="en-US"/>
              <a:t>Learning Bridges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D07A4975-DA94-0CC1-D175-7D7D4CD7D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724400"/>
            <a:ext cx="732155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Redundancy (desirable to handle failures, but …)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Makes extended LAN structure cyclic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Frames may </a:t>
            </a:r>
            <a:r>
              <a:rPr lang="en-US" altLang="en-US" b="1">
                <a:solidFill>
                  <a:srgbClr val="CC0000"/>
                </a:solidFill>
              </a:rPr>
              <a:t>cycle forever (loop problem)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Solution: spanning tree</a:t>
            </a:r>
          </a:p>
        </p:txBody>
      </p:sp>
      <p:grpSp>
        <p:nvGrpSpPr>
          <p:cNvPr id="44038" name="Group 4">
            <a:extLst>
              <a:ext uri="{FF2B5EF4-FFF2-40B4-BE49-F238E27FC236}">
                <a16:creationId xmlns:a16="http://schemas.microsoft.com/office/drawing/2014/main" id="{55D54C0E-732F-8F12-BEF4-BC7F1961693C}"/>
              </a:ext>
            </a:extLst>
          </p:cNvPr>
          <p:cNvGrpSpPr>
            <a:grpSpLocks/>
          </p:cNvGrpSpPr>
          <p:nvPr/>
        </p:nvGrpSpPr>
        <p:grpSpPr bwMode="auto">
          <a:xfrm>
            <a:off x="2913063" y="2351088"/>
            <a:ext cx="3792537" cy="2678112"/>
            <a:chOff x="1306" y="576"/>
            <a:chExt cx="3082" cy="2900"/>
          </a:xfrm>
        </p:grpSpPr>
        <p:sp>
          <p:nvSpPr>
            <p:cNvPr id="44039" name="Rectangle 5">
              <a:extLst>
                <a:ext uri="{FF2B5EF4-FFF2-40B4-BE49-F238E27FC236}">
                  <a16:creationId xmlns:a16="http://schemas.microsoft.com/office/drawing/2014/main" id="{B3045F90-22AD-AE09-735D-8FFD1BC5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977"/>
              <a:ext cx="10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B3</a:t>
              </a:r>
              <a:endParaRPr lang="en-US" altLang="en-US" sz="800"/>
            </a:p>
          </p:txBody>
        </p:sp>
        <p:sp>
          <p:nvSpPr>
            <p:cNvPr id="44040" name="Rectangle 6">
              <a:extLst>
                <a:ext uri="{FF2B5EF4-FFF2-40B4-BE49-F238E27FC236}">
                  <a16:creationId xmlns:a16="http://schemas.microsoft.com/office/drawing/2014/main" id="{DF59BD40-679D-27EB-B4D4-8FAA82817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576"/>
              <a:ext cx="5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sz="800"/>
            </a:p>
          </p:txBody>
        </p:sp>
        <p:sp>
          <p:nvSpPr>
            <p:cNvPr id="44041" name="Rectangle 7">
              <a:extLst>
                <a:ext uri="{FF2B5EF4-FFF2-40B4-BE49-F238E27FC236}">
                  <a16:creationId xmlns:a16="http://schemas.microsoft.com/office/drawing/2014/main" id="{0631F1BA-21EF-6829-4777-ADE999A15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1193"/>
              <a:ext cx="5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sz="800"/>
            </a:p>
          </p:txBody>
        </p:sp>
        <p:sp>
          <p:nvSpPr>
            <p:cNvPr id="44042" name="Rectangle 8">
              <a:extLst>
                <a:ext uri="{FF2B5EF4-FFF2-40B4-BE49-F238E27FC236}">
                  <a16:creationId xmlns:a16="http://schemas.microsoft.com/office/drawing/2014/main" id="{344FACC5-F4DB-06AB-9EA9-CEB2F1858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03"/>
              <a:ext cx="5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sz="800"/>
            </a:p>
          </p:txBody>
        </p:sp>
        <p:sp>
          <p:nvSpPr>
            <p:cNvPr id="44043" name="Rectangle 9">
              <a:extLst>
                <a:ext uri="{FF2B5EF4-FFF2-40B4-BE49-F238E27FC236}">
                  <a16:creationId xmlns:a16="http://schemas.microsoft.com/office/drawing/2014/main" id="{E84588FA-7564-2135-09FC-D731AE09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1499"/>
              <a:ext cx="5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en-US" sz="800"/>
            </a:p>
          </p:txBody>
        </p:sp>
        <p:sp>
          <p:nvSpPr>
            <p:cNvPr id="44044" name="Rectangle 10">
              <a:extLst>
                <a:ext uri="{FF2B5EF4-FFF2-40B4-BE49-F238E27FC236}">
                  <a16:creationId xmlns:a16="http://schemas.microsoft.com/office/drawing/2014/main" id="{20EA5EC0-3586-1011-FA40-29956E7D7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1583"/>
              <a:ext cx="10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B2</a:t>
              </a:r>
              <a:endParaRPr lang="en-US" altLang="en-US" sz="800"/>
            </a:p>
          </p:txBody>
        </p:sp>
        <p:sp>
          <p:nvSpPr>
            <p:cNvPr id="44045" name="Rectangle 11">
              <a:extLst>
                <a:ext uri="{FF2B5EF4-FFF2-40B4-BE49-F238E27FC236}">
                  <a16:creationId xmlns:a16="http://schemas.microsoft.com/office/drawing/2014/main" id="{6A13C4B0-FAA1-1ED6-B363-1C615FCF2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1224"/>
              <a:ext cx="10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B5</a:t>
              </a:r>
              <a:endParaRPr lang="en-US" altLang="en-US" sz="800"/>
            </a:p>
          </p:txBody>
        </p:sp>
        <p:sp>
          <p:nvSpPr>
            <p:cNvPr id="44046" name="Rectangle 12">
              <a:extLst>
                <a:ext uri="{FF2B5EF4-FFF2-40B4-BE49-F238E27FC236}">
                  <a16:creationId xmlns:a16="http://schemas.microsoft.com/office/drawing/2014/main" id="{D49DBB8A-D7CF-F9B7-1453-C404DF5C9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848"/>
              <a:ext cx="5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sz="800"/>
            </a:p>
          </p:txBody>
        </p:sp>
        <p:sp>
          <p:nvSpPr>
            <p:cNvPr id="44047" name="Rectangle 13">
              <a:extLst>
                <a:ext uri="{FF2B5EF4-FFF2-40B4-BE49-F238E27FC236}">
                  <a16:creationId xmlns:a16="http://schemas.microsoft.com/office/drawing/2014/main" id="{FC5EF259-6F28-04A8-B287-EEF56F74C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1520"/>
              <a:ext cx="10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B7</a:t>
              </a:r>
              <a:endParaRPr lang="en-US" altLang="en-US" sz="800"/>
            </a:p>
          </p:txBody>
        </p:sp>
        <p:sp>
          <p:nvSpPr>
            <p:cNvPr id="44048" name="Rectangle 14">
              <a:extLst>
                <a:ext uri="{FF2B5EF4-FFF2-40B4-BE49-F238E27FC236}">
                  <a16:creationId xmlns:a16="http://schemas.microsoft.com/office/drawing/2014/main" id="{ADFA2604-0612-1599-3058-E23CE15EA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564"/>
              <a:ext cx="5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  <a:endParaRPr lang="en-US" altLang="en-US" sz="800"/>
            </a:p>
          </p:txBody>
        </p:sp>
        <p:sp>
          <p:nvSpPr>
            <p:cNvPr id="44049" name="Rectangle 15">
              <a:extLst>
                <a:ext uri="{FF2B5EF4-FFF2-40B4-BE49-F238E27FC236}">
                  <a16:creationId xmlns:a16="http://schemas.microsoft.com/office/drawing/2014/main" id="{ACAFD4D3-4A15-006B-DAA4-CEF7F55B4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17"/>
              <a:ext cx="5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endParaRPr lang="en-US" altLang="en-US" sz="800"/>
            </a:p>
          </p:txBody>
        </p:sp>
        <p:sp>
          <p:nvSpPr>
            <p:cNvPr id="44050" name="Rectangle 16">
              <a:extLst>
                <a:ext uri="{FF2B5EF4-FFF2-40B4-BE49-F238E27FC236}">
                  <a16:creationId xmlns:a16="http://schemas.microsoft.com/office/drawing/2014/main" id="{0287FBFA-BDD3-14CA-78BB-6AB352246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567"/>
              <a:ext cx="6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endParaRPr lang="en-US" altLang="en-US" sz="800"/>
            </a:p>
          </p:txBody>
        </p:sp>
        <p:sp>
          <p:nvSpPr>
            <p:cNvPr id="44051" name="Rectangle 17">
              <a:extLst>
                <a:ext uri="{FF2B5EF4-FFF2-40B4-BE49-F238E27FC236}">
                  <a16:creationId xmlns:a16="http://schemas.microsoft.com/office/drawing/2014/main" id="{67F63FF5-CBD5-8576-7F17-F3E547122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3002"/>
              <a:ext cx="10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B4</a:t>
              </a:r>
              <a:endParaRPr lang="en-US" altLang="en-US" sz="800"/>
            </a:p>
          </p:txBody>
        </p:sp>
        <p:sp>
          <p:nvSpPr>
            <p:cNvPr id="44052" name="Rectangle 18">
              <a:extLst>
                <a:ext uri="{FF2B5EF4-FFF2-40B4-BE49-F238E27FC236}">
                  <a16:creationId xmlns:a16="http://schemas.microsoft.com/office/drawing/2014/main" id="{193FD814-D344-06AE-4FD6-3F8BFDE21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333"/>
              <a:ext cx="4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J</a:t>
              </a:r>
              <a:endParaRPr lang="en-US" altLang="en-US" sz="800"/>
            </a:p>
          </p:txBody>
        </p:sp>
        <p:sp>
          <p:nvSpPr>
            <p:cNvPr id="44053" name="Rectangle 19">
              <a:extLst>
                <a:ext uri="{FF2B5EF4-FFF2-40B4-BE49-F238E27FC236}">
                  <a16:creationId xmlns:a16="http://schemas.microsoft.com/office/drawing/2014/main" id="{ECFBF175-D5FA-C09A-E182-3E2F74F0F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255"/>
              <a:ext cx="10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B1</a:t>
              </a:r>
              <a:endParaRPr lang="en-US" altLang="en-US" sz="800"/>
            </a:p>
          </p:txBody>
        </p:sp>
        <p:sp>
          <p:nvSpPr>
            <p:cNvPr id="44054" name="Rectangle 20">
              <a:extLst>
                <a:ext uri="{FF2B5EF4-FFF2-40B4-BE49-F238E27FC236}">
                  <a16:creationId xmlns:a16="http://schemas.microsoft.com/office/drawing/2014/main" id="{F96ABC62-EAC2-3899-F86F-89FB3B3D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2948"/>
              <a:ext cx="10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B6</a:t>
              </a:r>
              <a:endParaRPr lang="en-US" altLang="en-US" sz="800"/>
            </a:p>
          </p:txBody>
        </p:sp>
        <p:sp>
          <p:nvSpPr>
            <p:cNvPr id="44055" name="Rectangle 21">
              <a:extLst>
                <a:ext uri="{FF2B5EF4-FFF2-40B4-BE49-F238E27FC236}">
                  <a16:creationId xmlns:a16="http://schemas.microsoft.com/office/drawing/2014/main" id="{9AA91F70-2791-A031-C127-D710E7939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558"/>
              <a:ext cx="6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endParaRPr lang="en-US" altLang="en-US" sz="800"/>
            </a:p>
          </p:txBody>
        </p:sp>
        <p:sp>
          <p:nvSpPr>
            <p:cNvPr id="44056" name="Freeform 22">
              <a:extLst>
                <a:ext uri="{FF2B5EF4-FFF2-40B4-BE49-F238E27FC236}">
                  <a16:creationId xmlns:a16="http://schemas.microsoft.com/office/drawing/2014/main" id="{027DA7AA-2E90-467A-DD00-F77A8135D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2886"/>
              <a:ext cx="257" cy="257"/>
            </a:xfrm>
            <a:custGeom>
              <a:avLst/>
              <a:gdLst>
                <a:gd name="T0" fmla="*/ 126 w 257"/>
                <a:gd name="T1" fmla="*/ 0 h 257"/>
                <a:gd name="T2" fmla="*/ 107 w 257"/>
                <a:gd name="T3" fmla="*/ 3 h 257"/>
                <a:gd name="T4" fmla="*/ 85 w 257"/>
                <a:gd name="T5" fmla="*/ 7 h 257"/>
                <a:gd name="T6" fmla="*/ 69 w 257"/>
                <a:gd name="T7" fmla="*/ 16 h 257"/>
                <a:gd name="T8" fmla="*/ 50 w 257"/>
                <a:gd name="T9" fmla="*/ 26 h 257"/>
                <a:gd name="T10" fmla="*/ 38 w 257"/>
                <a:gd name="T11" fmla="*/ 38 h 257"/>
                <a:gd name="T12" fmla="*/ 25 w 257"/>
                <a:gd name="T13" fmla="*/ 54 h 257"/>
                <a:gd name="T14" fmla="*/ 12 w 257"/>
                <a:gd name="T15" fmla="*/ 70 h 257"/>
                <a:gd name="T16" fmla="*/ 6 w 257"/>
                <a:gd name="T17" fmla="*/ 89 h 257"/>
                <a:gd name="T18" fmla="*/ 0 w 257"/>
                <a:gd name="T19" fmla="*/ 108 h 257"/>
                <a:gd name="T20" fmla="*/ 0 w 257"/>
                <a:gd name="T21" fmla="*/ 130 h 257"/>
                <a:gd name="T22" fmla="*/ 0 w 257"/>
                <a:gd name="T23" fmla="*/ 149 h 257"/>
                <a:gd name="T24" fmla="*/ 6 w 257"/>
                <a:gd name="T25" fmla="*/ 168 h 257"/>
                <a:gd name="T26" fmla="*/ 12 w 257"/>
                <a:gd name="T27" fmla="*/ 187 h 257"/>
                <a:gd name="T28" fmla="*/ 25 w 257"/>
                <a:gd name="T29" fmla="*/ 203 h 257"/>
                <a:gd name="T30" fmla="*/ 38 w 257"/>
                <a:gd name="T31" fmla="*/ 219 h 257"/>
                <a:gd name="T32" fmla="*/ 50 w 257"/>
                <a:gd name="T33" fmla="*/ 232 h 257"/>
                <a:gd name="T34" fmla="*/ 69 w 257"/>
                <a:gd name="T35" fmla="*/ 245 h 257"/>
                <a:gd name="T36" fmla="*/ 85 w 257"/>
                <a:gd name="T37" fmla="*/ 251 h 257"/>
                <a:gd name="T38" fmla="*/ 107 w 257"/>
                <a:gd name="T39" fmla="*/ 257 h 257"/>
                <a:gd name="T40" fmla="*/ 126 w 257"/>
                <a:gd name="T41" fmla="*/ 257 h 257"/>
                <a:gd name="T42" fmla="*/ 149 w 257"/>
                <a:gd name="T43" fmla="*/ 257 h 257"/>
                <a:gd name="T44" fmla="*/ 168 w 257"/>
                <a:gd name="T45" fmla="*/ 251 h 257"/>
                <a:gd name="T46" fmla="*/ 187 w 257"/>
                <a:gd name="T47" fmla="*/ 245 h 257"/>
                <a:gd name="T48" fmla="*/ 203 w 257"/>
                <a:gd name="T49" fmla="*/ 232 h 257"/>
                <a:gd name="T50" fmla="*/ 218 w 257"/>
                <a:gd name="T51" fmla="*/ 219 h 257"/>
                <a:gd name="T52" fmla="*/ 231 w 257"/>
                <a:gd name="T53" fmla="*/ 203 h 257"/>
                <a:gd name="T54" fmla="*/ 241 w 257"/>
                <a:gd name="T55" fmla="*/ 187 h 257"/>
                <a:gd name="T56" fmla="*/ 250 w 257"/>
                <a:gd name="T57" fmla="*/ 168 h 257"/>
                <a:gd name="T58" fmla="*/ 253 w 257"/>
                <a:gd name="T59" fmla="*/ 149 h 257"/>
                <a:gd name="T60" fmla="*/ 257 w 257"/>
                <a:gd name="T61" fmla="*/ 130 h 257"/>
                <a:gd name="T62" fmla="*/ 253 w 257"/>
                <a:gd name="T63" fmla="*/ 108 h 257"/>
                <a:gd name="T64" fmla="*/ 250 w 257"/>
                <a:gd name="T65" fmla="*/ 89 h 257"/>
                <a:gd name="T66" fmla="*/ 241 w 257"/>
                <a:gd name="T67" fmla="*/ 70 h 257"/>
                <a:gd name="T68" fmla="*/ 231 w 257"/>
                <a:gd name="T69" fmla="*/ 54 h 257"/>
                <a:gd name="T70" fmla="*/ 218 w 257"/>
                <a:gd name="T71" fmla="*/ 38 h 257"/>
                <a:gd name="T72" fmla="*/ 203 w 257"/>
                <a:gd name="T73" fmla="*/ 26 h 257"/>
                <a:gd name="T74" fmla="*/ 187 w 257"/>
                <a:gd name="T75" fmla="*/ 16 h 257"/>
                <a:gd name="T76" fmla="*/ 168 w 257"/>
                <a:gd name="T77" fmla="*/ 7 h 257"/>
                <a:gd name="T78" fmla="*/ 149 w 257"/>
                <a:gd name="T79" fmla="*/ 3 h 257"/>
                <a:gd name="T80" fmla="*/ 126 w 257"/>
                <a:gd name="T81" fmla="*/ 0 h 257"/>
                <a:gd name="T82" fmla="*/ 126 w 257"/>
                <a:gd name="T83" fmla="*/ 0 h 2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57"/>
                <a:gd name="T128" fmla="*/ 257 w 257"/>
                <a:gd name="T129" fmla="*/ 257 h 2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57">
                  <a:moveTo>
                    <a:pt x="126" y="0"/>
                  </a:moveTo>
                  <a:lnTo>
                    <a:pt x="107" y="3"/>
                  </a:lnTo>
                  <a:lnTo>
                    <a:pt x="85" y="7"/>
                  </a:lnTo>
                  <a:lnTo>
                    <a:pt x="69" y="16"/>
                  </a:lnTo>
                  <a:lnTo>
                    <a:pt x="50" y="26"/>
                  </a:lnTo>
                  <a:lnTo>
                    <a:pt x="38" y="38"/>
                  </a:lnTo>
                  <a:lnTo>
                    <a:pt x="25" y="54"/>
                  </a:lnTo>
                  <a:lnTo>
                    <a:pt x="12" y="70"/>
                  </a:lnTo>
                  <a:lnTo>
                    <a:pt x="6" y="89"/>
                  </a:lnTo>
                  <a:lnTo>
                    <a:pt x="0" y="108"/>
                  </a:lnTo>
                  <a:lnTo>
                    <a:pt x="0" y="130"/>
                  </a:lnTo>
                  <a:lnTo>
                    <a:pt x="0" y="149"/>
                  </a:lnTo>
                  <a:lnTo>
                    <a:pt x="6" y="168"/>
                  </a:lnTo>
                  <a:lnTo>
                    <a:pt x="12" y="187"/>
                  </a:lnTo>
                  <a:lnTo>
                    <a:pt x="25" y="203"/>
                  </a:lnTo>
                  <a:lnTo>
                    <a:pt x="38" y="219"/>
                  </a:lnTo>
                  <a:lnTo>
                    <a:pt x="50" y="232"/>
                  </a:lnTo>
                  <a:lnTo>
                    <a:pt x="69" y="245"/>
                  </a:lnTo>
                  <a:lnTo>
                    <a:pt x="85" y="251"/>
                  </a:lnTo>
                  <a:lnTo>
                    <a:pt x="107" y="257"/>
                  </a:lnTo>
                  <a:lnTo>
                    <a:pt x="126" y="257"/>
                  </a:lnTo>
                  <a:lnTo>
                    <a:pt x="149" y="257"/>
                  </a:lnTo>
                  <a:lnTo>
                    <a:pt x="168" y="251"/>
                  </a:lnTo>
                  <a:lnTo>
                    <a:pt x="187" y="245"/>
                  </a:lnTo>
                  <a:lnTo>
                    <a:pt x="203" y="232"/>
                  </a:lnTo>
                  <a:lnTo>
                    <a:pt x="218" y="219"/>
                  </a:lnTo>
                  <a:lnTo>
                    <a:pt x="231" y="203"/>
                  </a:lnTo>
                  <a:lnTo>
                    <a:pt x="241" y="187"/>
                  </a:lnTo>
                  <a:lnTo>
                    <a:pt x="250" y="168"/>
                  </a:lnTo>
                  <a:lnTo>
                    <a:pt x="253" y="149"/>
                  </a:lnTo>
                  <a:lnTo>
                    <a:pt x="257" y="130"/>
                  </a:lnTo>
                  <a:lnTo>
                    <a:pt x="253" y="108"/>
                  </a:lnTo>
                  <a:lnTo>
                    <a:pt x="250" y="89"/>
                  </a:lnTo>
                  <a:lnTo>
                    <a:pt x="241" y="70"/>
                  </a:lnTo>
                  <a:lnTo>
                    <a:pt x="231" y="54"/>
                  </a:lnTo>
                  <a:lnTo>
                    <a:pt x="218" y="38"/>
                  </a:lnTo>
                  <a:lnTo>
                    <a:pt x="203" y="26"/>
                  </a:lnTo>
                  <a:lnTo>
                    <a:pt x="187" y="16"/>
                  </a:lnTo>
                  <a:lnTo>
                    <a:pt x="168" y="7"/>
                  </a:lnTo>
                  <a:lnTo>
                    <a:pt x="149" y="3"/>
                  </a:lnTo>
                  <a:lnTo>
                    <a:pt x="12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Freeform 23">
              <a:extLst>
                <a:ext uri="{FF2B5EF4-FFF2-40B4-BE49-F238E27FC236}">
                  <a16:creationId xmlns:a16="http://schemas.microsoft.com/office/drawing/2014/main" id="{AA34EC2A-5FA9-A44E-A068-195A3C2AC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937"/>
              <a:ext cx="260" cy="260"/>
            </a:xfrm>
            <a:custGeom>
              <a:avLst/>
              <a:gdLst>
                <a:gd name="T0" fmla="*/ 130 w 260"/>
                <a:gd name="T1" fmla="*/ 0 h 260"/>
                <a:gd name="T2" fmla="*/ 108 w 260"/>
                <a:gd name="T3" fmla="*/ 3 h 260"/>
                <a:gd name="T4" fmla="*/ 89 w 260"/>
                <a:gd name="T5" fmla="*/ 10 h 260"/>
                <a:gd name="T6" fmla="*/ 70 w 260"/>
                <a:gd name="T7" fmla="*/ 16 h 260"/>
                <a:gd name="T8" fmla="*/ 54 w 260"/>
                <a:gd name="T9" fmla="*/ 29 h 260"/>
                <a:gd name="T10" fmla="*/ 38 w 260"/>
                <a:gd name="T11" fmla="*/ 41 h 260"/>
                <a:gd name="T12" fmla="*/ 26 w 260"/>
                <a:gd name="T13" fmla="*/ 54 h 260"/>
                <a:gd name="T14" fmla="*/ 16 w 260"/>
                <a:gd name="T15" fmla="*/ 73 h 260"/>
                <a:gd name="T16" fmla="*/ 10 w 260"/>
                <a:gd name="T17" fmla="*/ 89 h 260"/>
                <a:gd name="T18" fmla="*/ 3 w 260"/>
                <a:gd name="T19" fmla="*/ 111 h 260"/>
                <a:gd name="T20" fmla="*/ 0 w 260"/>
                <a:gd name="T21" fmla="*/ 130 h 260"/>
                <a:gd name="T22" fmla="*/ 3 w 260"/>
                <a:gd name="T23" fmla="*/ 152 h 260"/>
                <a:gd name="T24" fmla="*/ 10 w 260"/>
                <a:gd name="T25" fmla="*/ 171 h 260"/>
                <a:gd name="T26" fmla="*/ 16 w 260"/>
                <a:gd name="T27" fmla="*/ 190 h 260"/>
                <a:gd name="T28" fmla="*/ 26 w 260"/>
                <a:gd name="T29" fmla="*/ 206 h 260"/>
                <a:gd name="T30" fmla="*/ 38 w 260"/>
                <a:gd name="T31" fmla="*/ 222 h 260"/>
                <a:gd name="T32" fmla="*/ 54 w 260"/>
                <a:gd name="T33" fmla="*/ 235 h 260"/>
                <a:gd name="T34" fmla="*/ 70 w 260"/>
                <a:gd name="T35" fmla="*/ 244 h 260"/>
                <a:gd name="T36" fmla="*/ 89 w 260"/>
                <a:gd name="T37" fmla="*/ 254 h 260"/>
                <a:gd name="T38" fmla="*/ 108 w 260"/>
                <a:gd name="T39" fmla="*/ 257 h 260"/>
                <a:gd name="T40" fmla="*/ 130 w 260"/>
                <a:gd name="T41" fmla="*/ 260 h 260"/>
                <a:gd name="T42" fmla="*/ 153 w 260"/>
                <a:gd name="T43" fmla="*/ 257 h 260"/>
                <a:gd name="T44" fmla="*/ 172 w 260"/>
                <a:gd name="T45" fmla="*/ 254 h 260"/>
                <a:gd name="T46" fmla="*/ 191 w 260"/>
                <a:gd name="T47" fmla="*/ 244 h 260"/>
                <a:gd name="T48" fmla="*/ 206 w 260"/>
                <a:gd name="T49" fmla="*/ 235 h 260"/>
                <a:gd name="T50" fmla="*/ 222 w 260"/>
                <a:gd name="T51" fmla="*/ 222 h 260"/>
                <a:gd name="T52" fmla="*/ 235 w 260"/>
                <a:gd name="T53" fmla="*/ 206 h 260"/>
                <a:gd name="T54" fmla="*/ 244 w 260"/>
                <a:gd name="T55" fmla="*/ 190 h 260"/>
                <a:gd name="T56" fmla="*/ 251 w 260"/>
                <a:gd name="T57" fmla="*/ 171 h 260"/>
                <a:gd name="T58" fmla="*/ 257 w 260"/>
                <a:gd name="T59" fmla="*/ 152 h 260"/>
                <a:gd name="T60" fmla="*/ 260 w 260"/>
                <a:gd name="T61" fmla="*/ 130 h 260"/>
                <a:gd name="T62" fmla="*/ 257 w 260"/>
                <a:gd name="T63" fmla="*/ 111 h 260"/>
                <a:gd name="T64" fmla="*/ 251 w 260"/>
                <a:gd name="T65" fmla="*/ 89 h 260"/>
                <a:gd name="T66" fmla="*/ 244 w 260"/>
                <a:gd name="T67" fmla="*/ 73 h 260"/>
                <a:gd name="T68" fmla="*/ 235 w 260"/>
                <a:gd name="T69" fmla="*/ 54 h 260"/>
                <a:gd name="T70" fmla="*/ 222 w 260"/>
                <a:gd name="T71" fmla="*/ 41 h 260"/>
                <a:gd name="T72" fmla="*/ 206 w 260"/>
                <a:gd name="T73" fmla="*/ 29 h 260"/>
                <a:gd name="T74" fmla="*/ 191 w 260"/>
                <a:gd name="T75" fmla="*/ 16 h 260"/>
                <a:gd name="T76" fmla="*/ 172 w 260"/>
                <a:gd name="T77" fmla="*/ 10 h 260"/>
                <a:gd name="T78" fmla="*/ 153 w 260"/>
                <a:gd name="T79" fmla="*/ 3 h 260"/>
                <a:gd name="T80" fmla="*/ 130 w 260"/>
                <a:gd name="T81" fmla="*/ 3 h 260"/>
                <a:gd name="T82" fmla="*/ 130 w 260"/>
                <a:gd name="T83" fmla="*/ 3 h 2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0"/>
                <a:gd name="T127" fmla="*/ 0 h 260"/>
                <a:gd name="T128" fmla="*/ 260 w 260"/>
                <a:gd name="T129" fmla="*/ 260 h 2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0" h="260">
                  <a:moveTo>
                    <a:pt x="130" y="0"/>
                  </a:moveTo>
                  <a:lnTo>
                    <a:pt x="108" y="3"/>
                  </a:lnTo>
                  <a:lnTo>
                    <a:pt x="89" y="10"/>
                  </a:lnTo>
                  <a:lnTo>
                    <a:pt x="70" y="16"/>
                  </a:lnTo>
                  <a:lnTo>
                    <a:pt x="54" y="29"/>
                  </a:lnTo>
                  <a:lnTo>
                    <a:pt x="38" y="41"/>
                  </a:lnTo>
                  <a:lnTo>
                    <a:pt x="26" y="54"/>
                  </a:lnTo>
                  <a:lnTo>
                    <a:pt x="16" y="73"/>
                  </a:lnTo>
                  <a:lnTo>
                    <a:pt x="10" y="89"/>
                  </a:lnTo>
                  <a:lnTo>
                    <a:pt x="3" y="111"/>
                  </a:lnTo>
                  <a:lnTo>
                    <a:pt x="0" y="130"/>
                  </a:lnTo>
                  <a:lnTo>
                    <a:pt x="3" y="152"/>
                  </a:lnTo>
                  <a:lnTo>
                    <a:pt x="10" y="171"/>
                  </a:lnTo>
                  <a:lnTo>
                    <a:pt x="16" y="190"/>
                  </a:lnTo>
                  <a:lnTo>
                    <a:pt x="26" y="206"/>
                  </a:lnTo>
                  <a:lnTo>
                    <a:pt x="38" y="222"/>
                  </a:lnTo>
                  <a:lnTo>
                    <a:pt x="54" y="235"/>
                  </a:lnTo>
                  <a:lnTo>
                    <a:pt x="70" y="244"/>
                  </a:lnTo>
                  <a:lnTo>
                    <a:pt x="89" y="254"/>
                  </a:lnTo>
                  <a:lnTo>
                    <a:pt x="108" y="257"/>
                  </a:lnTo>
                  <a:lnTo>
                    <a:pt x="130" y="260"/>
                  </a:lnTo>
                  <a:lnTo>
                    <a:pt x="153" y="257"/>
                  </a:lnTo>
                  <a:lnTo>
                    <a:pt x="172" y="254"/>
                  </a:lnTo>
                  <a:lnTo>
                    <a:pt x="191" y="244"/>
                  </a:lnTo>
                  <a:lnTo>
                    <a:pt x="206" y="235"/>
                  </a:lnTo>
                  <a:lnTo>
                    <a:pt x="222" y="222"/>
                  </a:lnTo>
                  <a:lnTo>
                    <a:pt x="235" y="206"/>
                  </a:lnTo>
                  <a:lnTo>
                    <a:pt x="244" y="190"/>
                  </a:lnTo>
                  <a:lnTo>
                    <a:pt x="251" y="171"/>
                  </a:lnTo>
                  <a:lnTo>
                    <a:pt x="257" y="152"/>
                  </a:lnTo>
                  <a:lnTo>
                    <a:pt x="260" y="130"/>
                  </a:lnTo>
                  <a:lnTo>
                    <a:pt x="257" y="111"/>
                  </a:lnTo>
                  <a:lnTo>
                    <a:pt x="251" y="89"/>
                  </a:lnTo>
                  <a:lnTo>
                    <a:pt x="244" y="73"/>
                  </a:lnTo>
                  <a:lnTo>
                    <a:pt x="235" y="54"/>
                  </a:lnTo>
                  <a:lnTo>
                    <a:pt x="222" y="41"/>
                  </a:lnTo>
                  <a:lnTo>
                    <a:pt x="206" y="29"/>
                  </a:lnTo>
                  <a:lnTo>
                    <a:pt x="191" y="16"/>
                  </a:lnTo>
                  <a:lnTo>
                    <a:pt x="172" y="10"/>
                  </a:lnTo>
                  <a:lnTo>
                    <a:pt x="153" y="3"/>
                  </a:lnTo>
                  <a:lnTo>
                    <a:pt x="130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Freeform 24">
              <a:extLst>
                <a:ext uri="{FF2B5EF4-FFF2-40B4-BE49-F238E27FC236}">
                  <a16:creationId xmlns:a16="http://schemas.microsoft.com/office/drawing/2014/main" id="{8077ABB4-1684-4379-9E78-59BC92483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" y="2191"/>
              <a:ext cx="257" cy="257"/>
            </a:xfrm>
            <a:custGeom>
              <a:avLst/>
              <a:gdLst>
                <a:gd name="T0" fmla="*/ 127 w 257"/>
                <a:gd name="T1" fmla="*/ 0 h 257"/>
                <a:gd name="T2" fmla="*/ 108 w 257"/>
                <a:gd name="T3" fmla="*/ 3 h 257"/>
                <a:gd name="T4" fmla="*/ 89 w 257"/>
                <a:gd name="T5" fmla="*/ 7 h 257"/>
                <a:gd name="T6" fmla="*/ 70 w 257"/>
                <a:gd name="T7" fmla="*/ 16 h 257"/>
                <a:gd name="T8" fmla="*/ 54 w 257"/>
                <a:gd name="T9" fmla="*/ 26 h 257"/>
                <a:gd name="T10" fmla="*/ 38 w 257"/>
                <a:gd name="T11" fmla="*/ 38 h 257"/>
                <a:gd name="T12" fmla="*/ 26 w 257"/>
                <a:gd name="T13" fmla="*/ 54 h 257"/>
                <a:gd name="T14" fmla="*/ 16 w 257"/>
                <a:gd name="T15" fmla="*/ 70 h 257"/>
                <a:gd name="T16" fmla="*/ 7 w 257"/>
                <a:gd name="T17" fmla="*/ 89 h 257"/>
                <a:gd name="T18" fmla="*/ 3 w 257"/>
                <a:gd name="T19" fmla="*/ 108 h 257"/>
                <a:gd name="T20" fmla="*/ 0 w 257"/>
                <a:gd name="T21" fmla="*/ 130 h 257"/>
                <a:gd name="T22" fmla="*/ 3 w 257"/>
                <a:gd name="T23" fmla="*/ 149 h 257"/>
                <a:gd name="T24" fmla="*/ 7 w 257"/>
                <a:gd name="T25" fmla="*/ 172 h 257"/>
                <a:gd name="T26" fmla="*/ 16 w 257"/>
                <a:gd name="T27" fmla="*/ 187 h 257"/>
                <a:gd name="T28" fmla="*/ 26 w 257"/>
                <a:gd name="T29" fmla="*/ 207 h 257"/>
                <a:gd name="T30" fmla="*/ 38 w 257"/>
                <a:gd name="T31" fmla="*/ 219 h 257"/>
                <a:gd name="T32" fmla="*/ 54 w 257"/>
                <a:gd name="T33" fmla="*/ 235 h 257"/>
                <a:gd name="T34" fmla="*/ 70 w 257"/>
                <a:gd name="T35" fmla="*/ 245 h 257"/>
                <a:gd name="T36" fmla="*/ 89 w 257"/>
                <a:gd name="T37" fmla="*/ 251 h 257"/>
                <a:gd name="T38" fmla="*/ 108 w 257"/>
                <a:gd name="T39" fmla="*/ 257 h 257"/>
                <a:gd name="T40" fmla="*/ 130 w 257"/>
                <a:gd name="T41" fmla="*/ 257 h 257"/>
                <a:gd name="T42" fmla="*/ 149 w 257"/>
                <a:gd name="T43" fmla="*/ 257 h 257"/>
                <a:gd name="T44" fmla="*/ 172 w 257"/>
                <a:gd name="T45" fmla="*/ 251 h 257"/>
                <a:gd name="T46" fmla="*/ 187 w 257"/>
                <a:gd name="T47" fmla="*/ 245 h 257"/>
                <a:gd name="T48" fmla="*/ 206 w 257"/>
                <a:gd name="T49" fmla="*/ 235 h 257"/>
                <a:gd name="T50" fmla="*/ 219 w 257"/>
                <a:gd name="T51" fmla="*/ 219 h 257"/>
                <a:gd name="T52" fmla="*/ 235 w 257"/>
                <a:gd name="T53" fmla="*/ 207 h 257"/>
                <a:gd name="T54" fmla="*/ 244 w 257"/>
                <a:gd name="T55" fmla="*/ 187 h 257"/>
                <a:gd name="T56" fmla="*/ 251 w 257"/>
                <a:gd name="T57" fmla="*/ 172 h 257"/>
                <a:gd name="T58" fmla="*/ 257 w 257"/>
                <a:gd name="T59" fmla="*/ 149 h 257"/>
                <a:gd name="T60" fmla="*/ 257 w 257"/>
                <a:gd name="T61" fmla="*/ 130 h 257"/>
                <a:gd name="T62" fmla="*/ 257 w 257"/>
                <a:gd name="T63" fmla="*/ 108 h 257"/>
                <a:gd name="T64" fmla="*/ 251 w 257"/>
                <a:gd name="T65" fmla="*/ 89 h 257"/>
                <a:gd name="T66" fmla="*/ 244 w 257"/>
                <a:gd name="T67" fmla="*/ 70 h 257"/>
                <a:gd name="T68" fmla="*/ 235 w 257"/>
                <a:gd name="T69" fmla="*/ 54 h 257"/>
                <a:gd name="T70" fmla="*/ 219 w 257"/>
                <a:gd name="T71" fmla="*/ 38 h 257"/>
                <a:gd name="T72" fmla="*/ 206 w 257"/>
                <a:gd name="T73" fmla="*/ 26 h 257"/>
                <a:gd name="T74" fmla="*/ 187 w 257"/>
                <a:gd name="T75" fmla="*/ 16 h 257"/>
                <a:gd name="T76" fmla="*/ 172 w 257"/>
                <a:gd name="T77" fmla="*/ 7 h 257"/>
                <a:gd name="T78" fmla="*/ 149 w 257"/>
                <a:gd name="T79" fmla="*/ 3 h 257"/>
                <a:gd name="T80" fmla="*/ 130 w 257"/>
                <a:gd name="T81" fmla="*/ 0 h 257"/>
                <a:gd name="T82" fmla="*/ 130 w 257"/>
                <a:gd name="T83" fmla="*/ 0 h 2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57"/>
                <a:gd name="T128" fmla="*/ 257 w 257"/>
                <a:gd name="T129" fmla="*/ 257 h 2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57">
                  <a:moveTo>
                    <a:pt x="127" y="0"/>
                  </a:moveTo>
                  <a:lnTo>
                    <a:pt x="108" y="3"/>
                  </a:lnTo>
                  <a:lnTo>
                    <a:pt x="89" y="7"/>
                  </a:lnTo>
                  <a:lnTo>
                    <a:pt x="70" y="16"/>
                  </a:lnTo>
                  <a:lnTo>
                    <a:pt x="54" y="26"/>
                  </a:lnTo>
                  <a:lnTo>
                    <a:pt x="38" y="38"/>
                  </a:lnTo>
                  <a:lnTo>
                    <a:pt x="26" y="54"/>
                  </a:lnTo>
                  <a:lnTo>
                    <a:pt x="16" y="70"/>
                  </a:lnTo>
                  <a:lnTo>
                    <a:pt x="7" y="89"/>
                  </a:lnTo>
                  <a:lnTo>
                    <a:pt x="3" y="108"/>
                  </a:lnTo>
                  <a:lnTo>
                    <a:pt x="0" y="130"/>
                  </a:lnTo>
                  <a:lnTo>
                    <a:pt x="3" y="149"/>
                  </a:lnTo>
                  <a:lnTo>
                    <a:pt x="7" y="172"/>
                  </a:lnTo>
                  <a:lnTo>
                    <a:pt x="16" y="187"/>
                  </a:lnTo>
                  <a:lnTo>
                    <a:pt x="26" y="207"/>
                  </a:lnTo>
                  <a:lnTo>
                    <a:pt x="38" y="219"/>
                  </a:lnTo>
                  <a:lnTo>
                    <a:pt x="54" y="235"/>
                  </a:lnTo>
                  <a:lnTo>
                    <a:pt x="70" y="245"/>
                  </a:lnTo>
                  <a:lnTo>
                    <a:pt x="89" y="251"/>
                  </a:lnTo>
                  <a:lnTo>
                    <a:pt x="108" y="257"/>
                  </a:lnTo>
                  <a:lnTo>
                    <a:pt x="130" y="257"/>
                  </a:lnTo>
                  <a:lnTo>
                    <a:pt x="149" y="257"/>
                  </a:lnTo>
                  <a:lnTo>
                    <a:pt x="172" y="251"/>
                  </a:lnTo>
                  <a:lnTo>
                    <a:pt x="187" y="245"/>
                  </a:lnTo>
                  <a:lnTo>
                    <a:pt x="206" y="235"/>
                  </a:lnTo>
                  <a:lnTo>
                    <a:pt x="219" y="219"/>
                  </a:lnTo>
                  <a:lnTo>
                    <a:pt x="235" y="207"/>
                  </a:lnTo>
                  <a:lnTo>
                    <a:pt x="244" y="187"/>
                  </a:lnTo>
                  <a:lnTo>
                    <a:pt x="251" y="172"/>
                  </a:lnTo>
                  <a:lnTo>
                    <a:pt x="257" y="149"/>
                  </a:lnTo>
                  <a:lnTo>
                    <a:pt x="257" y="130"/>
                  </a:lnTo>
                  <a:lnTo>
                    <a:pt x="257" y="108"/>
                  </a:lnTo>
                  <a:lnTo>
                    <a:pt x="251" y="89"/>
                  </a:lnTo>
                  <a:lnTo>
                    <a:pt x="244" y="70"/>
                  </a:lnTo>
                  <a:lnTo>
                    <a:pt x="235" y="54"/>
                  </a:lnTo>
                  <a:lnTo>
                    <a:pt x="219" y="38"/>
                  </a:lnTo>
                  <a:lnTo>
                    <a:pt x="206" y="26"/>
                  </a:lnTo>
                  <a:lnTo>
                    <a:pt x="187" y="16"/>
                  </a:lnTo>
                  <a:lnTo>
                    <a:pt x="172" y="7"/>
                  </a:lnTo>
                  <a:lnTo>
                    <a:pt x="149" y="3"/>
                  </a:lnTo>
                  <a:lnTo>
                    <a:pt x="13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Line 25">
              <a:extLst>
                <a:ext uri="{FF2B5EF4-FFF2-40B4-BE49-F238E27FC236}">
                  <a16:creationId xmlns:a16="http://schemas.microsoft.com/office/drawing/2014/main" id="{8D25EAEF-A54C-617D-602E-33CA21747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008"/>
              <a:ext cx="1" cy="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Line 26">
              <a:extLst>
                <a:ext uri="{FF2B5EF4-FFF2-40B4-BE49-F238E27FC236}">
                  <a16:creationId xmlns:a16="http://schemas.microsoft.com/office/drawing/2014/main" id="{009C953A-5185-8EE2-F1DD-6FC8EE9A0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7" y="1420"/>
              <a:ext cx="3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Line 27">
              <a:extLst>
                <a:ext uri="{FF2B5EF4-FFF2-40B4-BE49-F238E27FC236}">
                  <a16:creationId xmlns:a16="http://schemas.microsoft.com/office/drawing/2014/main" id="{568EA614-FE78-4445-4FF8-D9634142E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731"/>
              <a:ext cx="174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Line 28">
              <a:extLst>
                <a:ext uri="{FF2B5EF4-FFF2-40B4-BE49-F238E27FC236}">
                  <a16:creationId xmlns:a16="http://schemas.microsoft.com/office/drawing/2014/main" id="{977EB971-A157-3201-239C-E9BC8E80C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1" y="1001"/>
              <a:ext cx="39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Line 29">
              <a:extLst>
                <a:ext uri="{FF2B5EF4-FFF2-40B4-BE49-F238E27FC236}">
                  <a16:creationId xmlns:a16="http://schemas.microsoft.com/office/drawing/2014/main" id="{ACC2FAEC-FB22-CD55-A243-5E52566B4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1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Line 30">
              <a:extLst>
                <a:ext uri="{FF2B5EF4-FFF2-40B4-BE49-F238E27FC236}">
                  <a16:creationId xmlns:a16="http://schemas.microsoft.com/office/drawing/2014/main" id="{FA790026-8E44-26E1-E3E7-B3A8004E5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9" y="1588"/>
              <a:ext cx="3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31">
              <a:extLst>
                <a:ext uri="{FF2B5EF4-FFF2-40B4-BE49-F238E27FC236}">
                  <a16:creationId xmlns:a16="http://schemas.microsoft.com/office/drawing/2014/main" id="{0CAACE81-4638-35DC-28BB-309947553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9" y="1960"/>
              <a:ext cx="492" cy="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Line 32">
              <a:extLst>
                <a:ext uri="{FF2B5EF4-FFF2-40B4-BE49-F238E27FC236}">
                  <a16:creationId xmlns:a16="http://schemas.microsoft.com/office/drawing/2014/main" id="{DF79DB6A-E7B8-B85E-2E82-B005B3AD3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3" y="2385"/>
              <a:ext cx="441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Line 33">
              <a:extLst>
                <a:ext uri="{FF2B5EF4-FFF2-40B4-BE49-F238E27FC236}">
                  <a16:creationId xmlns:a16="http://schemas.microsoft.com/office/drawing/2014/main" id="{E0E0CA57-FDB7-D920-9469-918A94454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2" y="1652"/>
              <a:ext cx="1" cy="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Line 34">
              <a:extLst>
                <a:ext uri="{FF2B5EF4-FFF2-40B4-BE49-F238E27FC236}">
                  <a16:creationId xmlns:a16="http://schemas.microsoft.com/office/drawing/2014/main" id="{F1CAD79C-BA15-740F-273D-EA0D17A29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9" y="1956"/>
              <a:ext cx="428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35">
              <a:extLst>
                <a:ext uri="{FF2B5EF4-FFF2-40B4-BE49-F238E27FC236}">
                  <a16:creationId xmlns:a16="http://schemas.microsoft.com/office/drawing/2014/main" id="{6551C4D1-C06B-57FD-F357-DA5146A4A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2" y="2407"/>
              <a:ext cx="428" cy="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36">
              <a:extLst>
                <a:ext uri="{FF2B5EF4-FFF2-40B4-BE49-F238E27FC236}">
                  <a16:creationId xmlns:a16="http://schemas.microsoft.com/office/drawing/2014/main" id="{2D483A19-4C1C-A5B9-D1A6-53D244B03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3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37">
              <a:extLst>
                <a:ext uri="{FF2B5EF4-FFF2-40B4-BE49-F238E27FC236}">
                  <a16:creationId xmlns:a16="http://schemas.microsoft.com/office/drawing/2014/main" id="{E0592FD7-15D2-0ECD-2FAC-A5D047548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" y="3143"/>
              <a:ext cx="3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Line 38">
              <a:extLst>
                <a:ext uri="{FF2B5EF4-FFF2-40B4-BE49-F238E27FC236}">
                  <a16:creationId xmlns:a16="http://schemas.microsoft.com/office/drawing/2014/main" id="{2683B732-6D03-31C2-0314-747352491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2728"/>
              <a:ext cx="1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39">
              <a:extLst>
                <a:ext uri="{FF2B5EF4-FFF2-40B4-BE49-F238E27FC236}">
                  <a16:creationId xmlns:a16="http://schemas.microsoft.com/office/drawing/2014/main" id="{5FA2D53A-FA07-C163-CD9E-C316B8D48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3197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Freeform 40">
              <a:extLst>
                <a:ext uri="{FF2B5EF4-FFF2-40B4-BE49-F238E27FC236}">
                  <a16:creationId xmlns:a16="http://schemas.microsoft.com/office/drawing/2014/main" id="{9BFC95B5-4D21-8331-CF4C-322D2F43B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1518"/>
              <a:ext cx="257" cy="258"/>
            </a:xfrm>
            <a:custGeom>
              <a:avLst/>
              <a:gdLst>
                <a:gd name="T0" fmla="*/ 127 w 257"/>
                <a:gd name="T1" fmla="*/ 0 h 258"/>
                <a:gd name="T2" fmla="*/ 108 w 257"/>
                <a:gd name="T3" fmla="*/ 4 h 258"/>
                <a:gd name="T4" fmla="*/ 89 w 257"/>
                <a:gd name="T5" fmla="*/ 7 h 258"/>
                <a:gd name="T6" fmla="*/ 69 w 257"/>
                <a:gd name="T7" fmla="*/ 16 h 258"/>
                <a:gd name="T8" fmla="*/ 50 w 257"/>
                <a:gd name="T9" fmla="*/ 26 h 258"/>
                <a:gd name="T10" fmla="*/ 38 w 257"/>
                <a:gd name="T11" fmla="*/ 39 h 258"/>
                <a:gd name="T12" fmla="*/ 25 w 257"/>
                <a:gd name="T13" fmla="*/ 54 h 258"/>
                <a:gd name="T14" fmla="*/ 12 w 257"/>
                <a:gd name="T15" fmla="*/ 70 h 258"/>
                <a:gd name="T16" fmla="*/ 6 w 257"/>
                <a:gd name="T17" fmla="*/ 89 h 258"/>
                <a:gd name="T18" fmla="*/ 0 w 257"/>
                <a:gd name="T19" fmla="*/ 108 h 258"/>
                <a:gd name="T20" fmla="*/ 0 w 257"/>
                <a:gd name="T21" fmla="*/ 131 h 258"/>
                <a:gd name="T22" fmla="*/ 0 w 257"/>
                <a:gd name="T23" fmla="*/ 150 h 258"/>
                <a:gd name="T24" fmla="*/ 6 w 257"/>
                <a:gd name="T25" fmla="*/ 172 h 258"/>
                <a:gd name="T26" fmla="*/ 12 w 257"/>
                <a:gd name="T27" fmla="*/ 188 h 258"/>
                <a:gd name="T28" fmla="*/ 25 w 257"/>
                <a:gd name="T29" fmla="*/ 207 h 258"/>
                <a:gd name="T30" fmla="*/ 38 w 257"/>
                <a:gd name="T31" fmla="*/ 219 h 258"/>
                <a:gd name="T32" fmla="*/ 50 w 257"/>
                <a:gd name="T33" fmla="*/ 235 h 258"/>
                <a:gd name="T34" fmla="*/ 69 w 257"/>
                <a:gd name="T35" fmla="*/ 245 h 258"/>
                <a:gd name="T36" fmla="*/ 89 w 257"/>
                <a:gd name="T37" fmla="*/ 251 h 258"/>
                <a:gd name="T38" fmla="*/ 108 w 257"/>
                <a:gd name="T39" fmla="*/ 258 h 258"/>
                <a:gd name="T40" fmla="*/ 127 w 257"/>
                <a:gd name="T41" fmla="*/ 258 h 258"/>
                <a:gd name="T42" fmla="*/ 149 w 257"/>
                <a:gd name="T43" fmla="*/ 258 h 258"/>
                <a:gd name="T44" fmla="*/ 168 w 257"/>
                <a:gd name="T45" fmla="*/ 251 h 258"/>
                <a:gd name="T46" fmla="*/ 187 w 257"/>
                <a:gd name="T47" fmla="*/ 245 h 258"/>
                <a:gd name="T48" fmla="*/ 203 w 257"/>
                <a:gd name="T49" fmla="*/ 235 h 258"/>
                <a:gd name="T50" fmla="*/ 219 w 257"/>
                <a:gd name="T51" fmla="*/ 219 h 258"/>
                <a:gd name="T52" fmla="*/ 231 w 257"/>
                <a:gd name="T53" fmla="*/ 207 h 258"/>
                <a:gd name="T54" fmla="*/ 241 w 257"/>
                <a:gd name="T55" fmla="*/ 188 h 258"/>
                <a:gd name="T56" fmla="*/ 250 w 257"/>
                <a:gd name="T57" fmla="*/ 172 h 258"/>
                <a:gd name="T58" fmla="*/ 253 w 257"/>
                <a:gd name="T59" fmla="*/ 150 h 258"/>
                <a:gd name="T60" fmla="*/ 257 w 257"/>
                <a:gd name="T61" fmla="*/ 131 h 258"/>
                <a:gd name="T62" fmla="*/ 253 w 257"/>
                <a:gd name="T63" fmla="*/ 108 h 258"/>
                <a:gd name="T64" fmla="*/ 250 w 257"/>
                <a:gd name="T65" fmla="*/ 89 h 258"/>
                <a:gd name="T66" fmla="*/ 241 w 257"/>
                <a:gd name="T67" fmla="*/ 70 h 258"/>
                <a:gd name="T68" fmla="*/ 231 w 257"/>
                <a:gd name="T69" fmla="*/ 54 h 258"/>
                <a:gd name="T70" fmla="*/ 219 w 257"/>
                <a:gd name="T71" fmla="*/ 39 h 258"/>
                <a:gd name="T72" fmla="*/ 203 w 257"/>
                <a:gd name="T73" fmla="*/ 26 h 258"/>
                <a:gd name="T74" fmla="*/ 187 w 257"/>
                <a:gd name="T75" fmla="*/ 16 h 258"/>
                <a:gd name="T76" fmla="*/ 168 w 257"/>
                <a:gd name="T77" fmla="*/ 7 h 258"/>
                <a:gd name="T78" fmla="*/ 149 w 257"/>
                <a:gd name="T79" fmla="*/ 4 h 258"/>
                <a:gd name="T80" fmla="*/ 127 w 257"/>
                <a:gd name="T81" fmla="*/ 0 h 258"/>
                <a:gd name="T82" fmla="*/ 127 w 257"/>
                <a:gd name="T83" fmla="*/ 0 h 2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58"/>
                <a:gd name="T128" fmla="*/ 257 w 257"/>
                <a:gd name="T129" fmla="*/ 258 h 25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58">
                  <a:moveTo>
                    <a:pt x="127" y="0"/>
                  </a:moveTo>
                  <a:lnTo>
                    <a:pt x="108" y="4"/>
                  </a:lnTo>
                  <a:lnTo>
                    <a:pt x="89" y="7"/>
                  </a:lnTo>
                  <a:lnTo>
                    <a:pt x="69" y="16"/>
                  </a:lnTo>
                  <a:lnTo>
                    <a:pt x="50" y="26"/>
                  </a:lnTo>
                  <a:lnTo>
                    <a:pt x="38" y="39"/>
                  </a:lnTo>
                  <a:lnTo>
                    <a:pt x="25" y="54"/>
                  </a:lnTo>
                  <a:lnTo>
                    <a:pt x="12" y="70"/>
                  </a:lnTo>
                  <a:lnTo>
                    <a:pt x="6" y="89"/>
                  </a:lnTo>
                  <a:lnTo>
                    <a:pt x="0" y="108"/>
                  </a:lnTo>
                  <a:lnTo>
                    <a:pt x="0" y="131"/>
                  </a:lnTo>
                  <a:lnTo>
                    <a:pt x="0" y="150"/>
                  </a:lnTo>
                  <a:lnTo>
                    <a:pt x="6" y="172"/>
                  </a:lnTo>
                  <a:lnTo>
                    <a:pt x="12" y="188"/>
                  </a:lnTo>
                  <a:lnTo>
                    <a:pt x="25" y="207"/>
                  </a:lnTo>
                  <a:lnTo>
                    <a:pt x="38" y="219"/>
                  </a:lnTo>
                  <a:lnTo>
                    <a:pt x="50" y="235"/>
                  </a:lnTo>
                  <a:lnTo>
                    <a:pt x="69" y="245"/>
                  </a:lnTo>
                  <a:lnTo>
                    <a:pt x="89" y="251"/>
                  </a:lnTo>
                  <a:lnTo>
                    <a:pt x="108" y="258"/>
                  </a:lnTo>
                  <a:lnTo>
                    <a:pt x="127" y="258"/>
                  </a:lnTo>
                  <a:lnTo>
                    <a:pt x="149" y="258"/>
                  </a:lnTo>
                  <a:lnTo>
                    <a:pt x="168" y="251"/>
                  </a:lnTo>
                  <a:lnTo>
                    <a:pt x="187" y="245"/>
                  </a:lnTo>
                  <a:lnTo>
                    <a:pt x="203" y="235"/>
                  </a:lnTo>
                  <a:lnTo>
                    <a:pt x="219" y="219"/>
                  </a:lnTo>
                  <a:lnTo>
                    <a:pt x="231" y="207"/>
                  </a:lnTo>
                  <a:lnTo>
                    <a:pt x="241" y="188"/>
                  </a:lnTo>
                  <a:lnTo>
                    <a:pt x="250" y="172"/>
                  </a:lnTo>
                  <a:lnTo>
                    <a:pt x="253" y="150"/>
                  </a:lnTo>
                  <a:lnTo>
                    <a:pt x="257" y="131"/>
                  </a:lnTo>
                  <a:lnTo>
                    <a:pt x="253" y="108"/>
                  </a:lnTo>
                  <a:lnTo>
                    <a:pt x="250" y="89"/>
                  </a:lnTo>
                  <a:lnTo>
                    <a:pt x="241" y="70"/>
                  </a:lnTo>
                  <a:lnTo>
                    <a:pt x="231" y="54"/>
                  </a:lnTo>
                  <a:lnTo>
                    <a:pt x="219" y="39"/>
                  </a:lnTo>
                  <a:lnTo>
                    <a:pt x="203" y="26"/>
                  </a:lnTo>
                  <a:lnTo>
                    <a:pt x="187" y="16"/>
                  </a:lnTo>
                  <a:lnTo>
                    <a:pt x="168" y="7"/>
                  </a:lnTo>
                  <a:lnTo>
                    <a:pt x="149" y="4"/>
                  </a:lnTo>
                  <a:lnTo>
                    <a:pt x="12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Freeform 41">
              <a:extLst>
                <a:ext uri="{FF2B5EF4-FFF2-40B4-BE49-F238E27FC236}">
                  <a16:creationId xmlns:a16="http://schemas.microsoft.com/office/drawing/2014/main" id="{6A11AEF7-295B-A272-835E-C6DFCCD35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" y="909"/>
              <a:ext cx="257" cy="260"/>
            </a:xfrm>
            <a:custGeom>
              <a:avLst/>
              <a:gdLst>
                <a:gd name="T0" fmla="*/ 130 w 257"/>
                <a:gd name="T1" fmla="*/ 0 h 260"/>
                <a:gd name="T2" fmla="*/ 108 w 257"/>
                <a:gd name="T3" fmla="*/ 3 h 260"/>
                <a:gd name="T4" fmla="*/ 89 w 257"/>
                <a:gd name="T5" fmla="*/ 10 h 260"/>
                <a:gd name="T6" fmla="*/ 70 w 257"/>
                <a:gd name="T7" fmla="*/ 16 h 260"/>
                <a:gd name="T8" fmla="*/ 54 w 257"/>
                <a:gd name="T9" fmla="*/ 26 h 260"/>
                <a:gd name="T10" fmla="*/ 38 w 257"/>
                <a:gd name="T11" fmla="*/ 38 h 260"/>
                <a:gd name="T12" fmla="*/ 26 w 257"/>
                <a:gd name="T13" fmla="*/ 54 h 260"/>
                <a:gd name="T14" fmla="*/ 16 w 257"/>
                <a:gd name="T15" fmla="*/ 73 h 260"/>
                <a:gd name="T16" fmla="*/ 7 w 257"/>
                <a:gd name="T17" fmla="*/ 89 h 260"/>
                <a:gd name="T18" fmla="*/ 3 w 257"/>
                <a:gd name="T19" fmla="*/ 111 h 260"/>
                <a:gd name="T20" fmla="*/ 0 w 257"/>
                <a:gd name="T21" fmla="*/ 130 h 260"/>
                <a:gd name="T22" fmla="*/ 3 w 257"/>
                <a:gd name="T23" fmla="*/ 153 h 260"/>
                <a:gd name="T24" fmla="*/ 7 w 257"/>
                <a:gd name="T25" fmla="*/ 172 h 260"/>
                <a:gd name="T26" fmla="*/ 16 w 257"/>
                <a:gd name="T27" fmla="*/ 191 h 260"/>
                <a:gd name="T28" fmla="*/ 26 w 257"/>
                <a:gd name="T29" fmla="*/ 206 h 260"/>
                <a:gd name="T30" fmla="*/ 38 w 257"/>
                <a:gd name="T31" fmla="*/ 222 h 260"/>
                <a:gd name="T32" fmla="*/ 54 w 257"/>
                <a:gd name="T33" fmla="*/ 235 h 260"/>
                <a:gd name="T34" fmla="*/ 70 w 257"/>
                <a:gd name="T35" fmla="*/ 245 h 260"/>
                <a:gd name="T36" fmla="*/ 89 w 257"/>
                <a:gd name="T37" fmla="*/ 254 h 260"/>
                <a:gd name="T38" fmla="*/ 108 w 257"/>
                <a:gd name="T39" fmla="*/ 257 h 260"/>
                <a:gd name="T40" fmla="*/ 130 w 257"/>
                <a:gd name="T41" fmla="*/ 260 h 260"/>
                <a:gd name="T42" fmla="*/ 149 w 257"/>
                <a:gd name="T43" fmla="*/ 257 h 260"/>
                <a:gd name="T44" fmla="*/ 171 w 257"/>
                <a:gd name="T45" fmla="*/ 254 h 260"/>
                <a:gd name="T46" fmla="*/ 190 w 257"/>
                <a:gd name="T47" fmla="*/ 245 h 260"/>
                <a:gd name="T48" fmla="*/ 206 w 257"/>
                <a:gd name="T49" fmla="*/ 235 h 260"/>
                <a:gd name="T50" fmla="*/ 222 w 257"/>
                <a:gd name="T51" fmla="*/ 222 h 260"/>
                <a:gd name="T52" fmla="*/ 235 w 257"/>
                <a:gd name="T53" fmla="*/ 206 h 260"/>
                <a:gd name="T54" fmla="*/ 244 w 257"/>
                <a:gd name="T55" fmla="*/ 191 h 260"/>
                <a:gd name="T56" fmla="*/ 251 w 257"/>
                <a:gd name="T57" fmla="*/ 172 h 260"/>
                <a:gd name="T58" fmla="*/ 257 w 257"/>
                <a:gd name="T59" fmla="*/ 153 h 260"/>
                <a:gd name="T60" fmla="*/ 257 w 257"/>
                <a:gd name="T61" fmla="*/ 130 h 260"/>
                <a:gd name="T62" fmla="*/ 257 w 257"/>
                <a:gd name="T63" fmla="*/ 111 h 260"/>
                <a:gd name="T64" fmla="*/ 251 w 257"/>
                <a:gd name="T65" fmla="*/ 89 h 260"/>
                <a:gd name="T66" fmla="*/ 244 w 257"/>
                <a:gd name="T67" fmla="*/ 73 h 260"/>
                <a:gd name="T68" fmla="*/ 235 w 257"/>
                <a:gd name="T69" fmla="*/ 54 h 260"/>
                <a:gd name="T70" fmla="*/ 222 w 257"/>
                <a:gd name="T71" fmla="*/ 38 h 260"/>
                <a:gd name="T72" fmla="*/ 206 w 257"/>
                <a:gd name="T73" fmla="*/ 26 h 260"/>
                <a:gd name="T74" fmla="*/ 190 w 257"/>
                <a:gd name="T75" fmla="*/ 16 h 260"/>
                <a:gd name="T76" fmla="*/ 171 w 257"/>
                <a:gd name="T77" fmla="*/ 10 h 260"/>
                <a:gd name="T78" fmla="*/ 149 w 257"/>
                <a:gd name="T79" fmla="*/ 3 h 260"/>
                <a:gd name="T80" fmla="*/ 130 w 257"/>
                <a:gd name="T81" fmla="*/ 3 h 260"/>
                <a:gd name="T82" fmla="*/ 130 w 257"/>
                <a:gd name="T83" fmla="*/ 3 h 2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0"/>
                <a:gd name="T128" fmla="*/ 257 w 257"/>
                <a:gd name="T129" fmla="*/ 260 h 2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0">
                  <a:moveTo>
                    <a:pt x="130" y="0"/>
                  </a:moveTo>
                  <a:lnTo>
                    <a:pt x="108" y="3"/>
                  </a:lnTo>
                  <a:lnTo>
                    <a:pt x="89" y="10"/>
                  </a:lnTo>
                  <a:lnTo>
                    <a:pt x="70" y="16"/>
                  </a:lnTo>
                  <a:lnTo>
                    <a:pt x="54" y="26"/>
                  </a:lnTo>
                  <a:lnTo>
                    <a:pt x="38" y="38"/>
                  </a:lnTo>
                  <a:lnTo>
                    <a:pt x="26" y="54"/>
                  </a:lnTo>
                  <a:lnTo>
                    <a:pt x="16" y="73"/>
                  </a:lnTo>
                  <a:lnTo>
                    <a:pt x="7" y="89"/>
                  </a:lnTo>
                  <a:lnTo>
                    <a:pt x="3" y="111"/>
                  </a:lnTo>
                  <a:lnTo>
                    <a:pt x="0" y="130"/>
                  </a:lnTo>
                  <a:lnTo>
                    <a:pt x="3" y="153"/>
                  </a:lnTo>
                  <a:lnTo>
                    <a:pt x="7" y="172"/>
                  </a:lnTo>
                  <a:lnTo>
                    <a:pt x="16" y="191"/>
                  </a:lnTo>
                  <a:lnTo>
                    <a:pt x="26" y="206"/>
                  </a:lnTo>
                  <a:lnTo>
                    <a:pt x="38" y="222"/>
                  </a:lnTo>
                  <a:lnTo>
                    <a:pt x="54" y="235"/>
                  </a:lnTo>
                  <a:lnTo>
                    <a:pt x="70" y="245"/>
                  </a:lnTo>
                  <a:lnTo>
                    <a:pt x="89" y="254"/>
                  </a:lnTo>
                  <a:lnTo>
                    <a:pt x="108" y="257"/>
                  </a:lnTo>
                  <a:lnTo>
                    <a:pt x="130" y="260"/>
                  </a:lnTo>
                  <a:lnTo>
                    <a:pt x="149" y="257"/>
                  </a:lnTo>
                  <a:lnTo>
                    <a:pt x="171" y="254"/>
                  </a:lnTo>
                  <a:lnTo>
                    <a:pt x="190" y="245"/>
                  </a:lnTo>
                  <a:lnTo>
                    <a:pt x="206" y="235"/>
                  </a:lnTo>
                  <a:lnTo>
                    <a:pt x="222" y="222"/>
                  </a:lnTo>
                  <a:lnTo>
                    <a:pt x="235" y="206"/>
                  </a:lnTo>
                  <a:lnTo>
                    <a:pt x="244" y="191"/>
                  </a:lnTo>
                  <a:lnTo>
                    <a:pt x="251" y="172"/>
                  </a:lnTo>
                  <a:lnTo>
                    <a:pt x="257" y="153"/>
                  </a:lnTo>
                  <a:lnTo>
                    <a:pt x="257" y="130"/>
                  </a:lnTo>
                  <a:lnTo>
                    <a:pt x="257" y="111"/>
                  </a:lnTo>
                  <a:lnTo>
                    <a:pt x="251" y="89"/>
                  </a:lnTo>
                  <a:lnTo>
                    <a:pt x="244" y="73"/>
                  </a:lnTo>
                  <a:lnTo>
                    <a:pt x="235" y="54"/>
                  </a:lnTo>
                  <a:lnTo>
                    <a:pt x="222" y="38"/>
                  </a:lnTo>
                  <a:lnTo>
                    <a:pt x="206" y="26"/>
                  </a:lnTo>
                  <a:lnTo>
                    <a:pt x="190" y="16"/>
                  </a:lnTo>
                  <a:lnTo>
                    <a:pt x="171" y="10"/>
                  </a:lnTo>
                  <a:lnTo>
                    <a:pt x="149" y="3"/>
                  </a:lnTo>
                  <a:lnTo>
                    <a:pt x="130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6" name="Line 42">
              <a:extLst>
                <a:ext uri="{FF2B5EF4-FFF2-40B4-BE49-F238E27FC236}">
                  <a16:creationId xmlns:a16="http://schemas.microsoft.com/office/drawing/2014/main" id="{89AF0BAC-7E9C-EACF-BBE0-81DFC5951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731"/>
              <a:ext cx="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43">
              <a:extLst>
                <a:ext uri="{FF2B5EF4-FFF2-40B4-BE49-F238E27FC236}">
                  <a16:creationId xmlns:a16="http://schemas.microsoft.com/office/drawing/2014/main" id="{01470333-F162-3FED-8856-DCDF3F457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166"/>
              <a:ext cx="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Freeform 44">
              <a:extLst>
                <a:ext uri="{FF2B5EF4-FFF2-40B4-BE49-F238E27FC236}">
                  <a16:creationId xmlns:a16="http://schemas.microsoft.com/office/drawing/2014/main" id="{F154DB1D-8CC8-DB7A-5834-DF37EF4B5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" y="1160"/>
              <a:ext cx="257" cy="260"/>
            </a:xfrm>
            <a:custGeom>
              <a:avLst/>
              <a:gdLst>
                <a:gd name="T0" fmla="*/ 127 w 257"/>
                <a:gd name="T1" fmla="*/ 0 h 260"/>
                <a:gd name="T2" fmla="*/ 108 w 257"/>
                <a:gd name="T3" fmla="*/ 3 h 260"/>
                <a:gd name="T4" fmla="*/ 89 w 257"/>
                <a:gd name="T5" fmla="*/ 9 h 260"/>
                <a:gd name="T6" fmla="*/ 70 w 257"/>
                <a:gd name="T7" fmla="*/ 16 h 260"/>
                <a:gd name="T8" fmla="*/ 51 w 257"/>
                <a:gd name="T9" fmla="*/ 28 h 260"/>
                <a:gd name="T10" fmla="*/ 38 w 257"/>
                <a:gd name="T11" fmla="*/ 41 h 260"/>
                <a:gd name="T12" fmla="*/ 25 w 257"/>
                <a:gd name="T13" fmla="*/ 54 h 260"/>
                <a:gd name="T14" fmla="*/ 13 w 257"/>
                <a:gd name="T15" fmla="*/ 73 h 260"/>
                <a:gd name="T16" fmla="*/ 6 w 257"/>
                <a:gd name="T17" fmla="*/ 89 h 260"/>
                <a:gd name="T18" fmla="*/ 0 w 257"/>
                <a:gd name="T19" fmla="*/ 111 h 260"/>
                <a:gd name="T20" fmla="*/ 0 w 257"/>
                <a:gd name="T21" fmla="*/ 130 h 260"/>
                <a:gd name="T22" fmla="*/ 0 w 257"/>
                <a:gd name="T23" fmla="*/ 152 h 260"/>
                <a:gd name="T24" fmla="*/ 6 w 257"/>
                <a:gd name="T25" fmla="*/ 171 h 260"/>
                <a:gd name="T26" fmla="*/ 13 w 257"/>
                <a:gd name="T27" fmla="*/ 190 h 260"/>
                <a:gd name="T28" fmla="*/ 25 w 257"/>
                <a:gd name="T29" fmla="*/ 206 h 260"/>
                <a:gd name="T30" fmla="*/ 38 w 257"/>
                <a:gd name="T31" fmla="*/ 222 h 260"/>
                <a:gd name="T32" fmla="*/ 51 w 257"/>
                <a:gd name="T33" fmla="*/ 235 h 260"/>
                <a:gd name="T34" fmla="*/ 70 w 257"/>
                <a:gd name="T35" fmla="*/ 244 h 260"/>
                <a:gd name="T36" fmla="*/ 89 w 257"/>
                <a:gd name="T37" fmla="*/ 254 h 260"/>
                <a:gd name="T38" fmla="*/ 108 w 257"/>
                <a:gd name="T39" fmla="*/ 257 h 260"/>
                <a:gd name="T40" fmla="*/ 127 w 257"/>
                <a:gd name="T41" fmla="*/ 260 h 260"/>
                <a:gd name="T42" fmla="*/ 149 w 257"/>
                <a:gd name="T43" fmla="*/ 257 h 260"/>
                <a:gd name="T44" fmla="*/ 168 w 257"/>
                <a:gd name="T45" fmla="*/ 254 h 260"/>
                <a:gd name="T46" fmla="*/ 187 w 257"/>
                <a:gd name="T47" fmla="*/ 244 h 260"/>
                <a:gd name="T48" fmla="*/ 203 w 257"/>
                <a:gd name="T49" fmla="*/ 235 h 260"/>
                <a:gd name="T50" fmla="*/ 219 w 257"/>
                <a:gd name="T51" fmla="*/ 222 h 260"/>
                <a:gd name="T52" fmla="*/ 232 w 257"/>
                <a:gd name="T53" fmla="*/ 206 h 260"/>
                <a:gd name="T54" fmla="*/ 241 w 257"/>
                <a:gd name="T55" fmla="*/ 190 h 260"/>
                <a:gd name="T56" fmla="*/ 251 w 257"/>
                <a:gd name="T57" fmla="*/ 171 h 260"/>
                <a:gd name="T58" fmla="*/ 254 w 257"/>
                <a:gd name="T59" fmla="*/ 152 h 260"/>
                <a:gd name="T60" fmla="*/ 257 w 257"/>
                <a:gd name="T61" fmla="*/ 130 h 260"/>
                <a:gd name="T62" fmla="*/ 254 w 257"/>
                <a:gd name="T63" fmla="*/ 111 h 260"/>
                <a:gd name="T64" fmla="*/ 251 w 257"/>
                <a:gd name="T65" fmla="*/ 89 h 260"/>
                <a:gd name="T66" fmla="*/ 241 w 257"/>
                <a:gd name="T67" fmla="*/ 73 h 260"/>
                <a:gd name="T68" fmla="*/ 232 w 257"/>
                <a:gd name="T69" fmla="*/ 54 h 260"/>
                <a:gd name="T70" fmla="*/ 219 w 257"/>
                <a:gd name="T71" fmla="*/ 41 h 260"/>
                <a:gd name="T72" fmla="*/ 203 w 257"/>
                <a:gd name="T73" fmla="*/ 28 h 260"/>
                <a:gd name="T74" fmla="*/ 187 w 257"/>
                <a:gd name="T75" fmla="*/ 16 h 260"/>
                <a:gd name="T76" fmla="*/ 168 w 257"/>
                <a:gd name="T77" fmla="*/ 9 h 260"/>
                <a:gd name="T78" fmla="*/ 149 w 257"/>
                <a:gd name="T79" fmla="*/ 3 h 260"/>
                <a:gd name="T80" fmla="*/ 127 w 257"/>
                <a:gd name="T81" fmla="*/ 3 h 260"/>
                <a:gd name="T82" fmla="*/ 127 w 257"/>
                <a:gd name="T83" fmla="*/ 3 h 2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0"/>
                <a:gd name="T128" fmla="*/ 257 w 257"/>
                <a:gd name="T129" fmla="*/ 260 h 2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0">
                  <a:moveTo>
                    <a:pt x="127" y="0"/>
                  </a:moveTo>
                  <a:lnTo>
                    <a:pt x="108" y="3"/>
                  </a:lnTo>
                  <a:lnTo>
                    <a:pt x="89" y="9"/>
                  </a:lnTo>
                  <a:lnTo>
                    <a:pt x="70" y="16"/>
                  </a:lnTo>
                  <a:lnTo>
                    <a:pt x="51" y="28"/>
                  </a:lnTo>
                  <a:lnTo>
                    <a:pt x="38" y="41"/>
                  </a:lnTo>
                  <a:lnTo>
                    <a:pt x="25" y="54"/>
                  </a:lnTo>
                  <a:lnTo>
                    <a:pt x="13" y="73"/>
                  </a:lnTo>
                  <a:lnTo>
                    <a:pt x="6" y="89"/>
                  </a:lnTo>
                  <a:lnTo>
                    <a:pt x="0" y="111"/>
                  </a:lnTo>
                  <a:lnTo>
                    <a:pt x="0" y="130"/>
                  </a:lnTo>
                  <a:lnTo>
                    <a:pt x="0" y="152"/>
                  </a:lnTo>
                  <a:lnTo>
                    <a:pt x="6" y="171"/>
                  </a:lnTo>
                  <a:lnTo>
                    <a:pt x="13" y="190"/>
                  </a:lnTo>
                  <a:lnTo>
                    <a:pt x="25" y="206"/>
                  </a:lnTo>
                  <a:lnTo>
                    <a:pt x="38" y="222"/>
                  </a:lnTo>
                  <a:lnTo>
                    <a:pt x="51" y="235"/>
                  </a:lnTo>
                  <a:lnTo>
                    <a:pt x="70" y="244"/>
                  </a:lnTo>
                  <a:lnTo>
                    <a:pt x="89" y="254"/>
                  </a:lnTo>
                  <a:lnTo>
                    <a:pt x="108" y="257"/>
                  </a:lnTo>
                  <a:lnTo>
                    <a:pt x="127" y="260"/>
                  </a:lnTo>
                  <a:lnTo>
                    <a:pt x="149" y="257"/>
                  </a:lnTo>
                  <a:lnTo>
                    <a:pt x="168" y="254"/>
                  </a:lnTo>
                  <a:lnTo>
                    <a:pt x="187" y="244"/>
                  </a:lnTo>
                  <a:lnTo>
                    <a:pt x="203" y="235"/>
                  </a:lnTo>
                  <a:lnTo>
                    <a:pt x="219" y="222"/>
                  </a:lnTo>
                  <a:lnTo>
                    <a:pt x="232" y="206"/>
                  </a:lnTo>
                  <a:lnTo>
                    <a:pt x="241" y="190"/>
                  </a:lnTo>
                  <a:lnTo>
                    <a:pt x="251" y="171"/>
                  </a:lnTo>
                  <a:lnTo>
                    <a:pt x="254" y="152"/>
                  </a:lnTo>
                  <a:lnTo>
                    <a:pt x="257" y="130"/>
                  </a:lnTo>
                  <a:lnTo>
                    <a:pt x="254" y="111"/>
                  </a:lnTo>
                  <a:lnTo>
                    <a:pt x="251" y="89"/>
                  </a:lnTo>
                  <a:lnTo>
                    <a:pt x="241" y="73"/>
                  </a:lnTo>
                  <a:lnTo>
                    <a:pt x="232" y="54"/>
                  </a:lnTo>
                  <a:lnTo>
                    <a:pt x="219" y="41"/>
                  </a:lnTo>
                  <a:lnTo>
                    <a:pt x="203" y="28"/>
                  </a:lnTo>
                  <a:lnTo>
                    <a:pt x="187" y="16"/>
                  </a:lnTo>
                  <a:lnTo>
                    <a:pt x="168" y="9"/>
                  </a:lnTo>
                  <a:lnTo>
                    <a:pt x="149" y="3"/>
                  </a:lnTo>
                  <a:lnTo>
                    <a:pt x="127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Freeform 45">
              <a:extLst>
                <a:ext uri="{FF2B5EF4-FFF2-40B4-BE49-F238E27FC236}">
                  <a16:creationId xmlns:a16="http://schemas.microsoft.com/office/drawing/2014/main" id="{C6FF1510-DAA8-C756-4E60-38E6CD86B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461"/>
              <a:ext cx="257" cy="257"/>
            </a:xfrm>
            <a:custGeom>
              <a:avLst/>
              <a:gdLst>
                <a:gd name="T0" fmla="*/ 127 w 257"/>
                <a:gd name="T1" fmla="*/ 0 h 257"/>
                <a:gd name="T2" fmla="*/ 108 w 257"/>
                <a:gd name="T3" fmla="*/ 4 h 257"/>
                <a:gd name="T4" fmla="*/ 89 w 257"/>
                <a:gd name="T5" fmla="*/ 7 h 257"/>
                <a:gd name="T6" fmla="*/ 70 w 257"/>
                <a:gd name="T7" fmla="*/ 16 h 257"/>
                <a:gd name="T8" fmla="*/ 54 w 257"/>
                <a:gd name="T9" fmla="*/ 26 h 257"/>
                <a:gd name="T10" fmla="*/ 38 w 257"/>
                <a:gd name="T11" fmla="*/ 38 h 257"/>
                <a:gd name="T12" fmla="*/ 25 w 257"/>
                <a:gd name="T13" fmla="*/ 54 h 257"/>
                <a:gd name="T14" fmla="*/ 16 w 257"/>
                <a:gd name="T15" fmla="*/ 70 h 257"/>
                <a:gd name="T16" fmla="*/ 6 w 257"/>
                <a:gd name="T17" fmla="*/ 89 h 257"/>
                <a:gd name="T18" fmla="*/ 3 w 257"/>
                <a:gd name="T19" fmla="*/ 108 h 257"/>
                <a:gd name="T20" fmla="*/ 0 w 257"/>
                <a:gd name="T21" fmla="*/ 130 h 257"/>
                <a:gd name="T22" fmla="*/ 3 w 257"/>
                <a:gd name="T23" fmla="*/ 150 h 257"/>
                <a:gd name="T24" fmla="*/ 6 w 257"/>
                <a:gd name="T25" fmla="*/ 169 h 257"/>
                <a:gd name="T26" fmla="*/ 16 w 257"/>
                <a:gd name="T27" fmla="*/ 188 h 257"/>
                <a:gd name="T28" fmla="*/ 25 w 257"/>
                <a:gd name="T29" fmla="*/ 203 h 257"/>
                <a:gd name="T30" fmla="*/ 38 w 257"/>
                <a:gd name="T31" fmla="*/ 219 h 257"/>
                <a:gd name="T32" fmla="*/ 54 w 257"/>
                <a:gd name="T33" fmla="*/ 232 h 257"/>
                <a:gd name="T34" fmla="*/ 70 w 257"/>
                <a:gd name="T35" fmla="*/ 245 h 257"/>
                <a:gd name="T36" fmla="*/ 89 w 257"/>
                <a:gd name="T37" fmla="*/ 251 h 257"/>
                <a:gd name="T38" fmla="*/ 108 w 257"/>
                <a:gd name="T39" fmla="*/ 257 h 257"/>
                <a:gd name="T40" fmla="*/ 130 w 257"/>
                <a:gd name="T41" fmla="*/ 257 h 257"/>
                <a:gd name="T42" fmla="*/ 149 w 257"/>
                <a:gd name="T43" fmla="*/ 257 h 257"/>
                <a:gd name="T44" fmla="*/ 171 w 257"/>
                <a:gd name="T45" fmla="*/ 251 h 257"/>
                <a:gd name="T46" fmla="*/ 187 w 257"/>
                <a:gd name="T47" fmla="*/ 245 h 257"/>
                <a:gd name="T48" fmla="*/ 206 w 257"/>
                <a:gd name="T49" fmla="*/ 232 h 257"/>
                <a:gd name="T50" fmla="*/ 222 w 257"/>
                <a:gd name="T51" fmla="*/ 219 h 257"/>
                <a:gd name="T52" fmla="*/ 235 w 257"/>
                <a:gd name="T53" fmla="*/ 203 h 257"/>
                <a:gd name="T54" fmla="*/ 244 w 257"/>
                <a:gd name="T55" fmla="*/ 188 h 257"/>
                <a:gd name="T56" fmla="*/ 251 w 257"/>
                <a:gd name="T57" fmla="*/ 169 h 257"/>
                <a:gd name="T58" fmla="*/ 257 w 257"/>
                <a:gd name="T59" fmla="*/ 150 h 257"/>
                <a:gd name="T60" fmla="*/ 257 w 257"/>
                <a:gd name="T61" fmla="*/ 130 h 257"/>
                <a:gd name="T62" fmla="*/ 257 w 257"/>
                <a:gd name="T63" fmla="*/ 108 h 257"/>
                <a:gd name="T64" fmla="*/ 251 w 257"/>
                <a:gd name="T65" fmla="*/ 89 h 257"/>
                <a:gd name="T66" fmla="*/ 244 w 257"/>
                <a:gd name="T67" fmla="*/ 70 h 257"/>
                <a:gd name="T68" fmla="*/ 235 w 257"/>
                <a:gd name="T69" fmla="*/ 54 h 257"/>
                <a:gd name="T70" fmla="*/ 222 w 257"/>
                <a:gd name="T71" fmla="*/ 38 h 257"/>
                <a:gd name="T72" fmla="*/ 206 w 257"/>
                <a:gd name="T73" fmla="*/ 26 h 257"/>
                <a:gd name="T74" fmla="*/ 187 w 257"/>
                <a:gd name="T75" fmla="*/ 16 h 257"/>
                <a:gd name="T76" fmla="*/ 171 w 257"/>
                <a:gd name="T77" fmla="*/ 7 h 257"/>
                <a:gd name="T78" fmla="*/ 149 w 257"/>
                <a:gd name="T79" fmla="*/ 4 h 257"/>
                <a:gd name="T80" fmla="*/ 130 w 257"/>
                <a:gd name="T81" fmla="*/ 0 h 257"/>
                <a:gd name="T82" fmla="*/ 130 w 257"/>
                <a:gd name="T83" fmla="*/ 0 h 2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57"/>
                <a:gd name="T128" fmla="*/ 257 w 257"/>
                <a:gd name="T129" fmla="*/ 257 h 2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57">
                  <a:moveTo>
                    <a:pt x="127" y="0"/>
                  </a:moveTo>
                  <a:lnTo>
                    <a:pt x="108" y="4"/>
                  </a:lnTo>
                  <a:lnTo>
                    <a:pt x="89" y="7"/>
                  </a:lnTo>
                  <a:lnTo>
                    <a:pt x="70" y="16"/>
                  </a:lnTo>
                  <a:lnTo>
                    <a:pt x="54" y="26"/>
                  </a:lnTo>
                  <a:lnTo>
                    <a:pt x="38" y="38"/>
                  </a:lnTo>
                  <a:lnTo>
                    <a:pt x="25" y="54"/>
                  </a:lnTo>
                  <a:lnTo>
                    <a:pt x="16" y="70"/>
                  </a:lnTo>
                  <a:lnTo>
                    <a:pt x="6" y="89"/>
                  </a:lnTo>
                  <a:lnTo>
                    <a:pt x="3" y="108"/>
                  </a:lnTo>
                  <a:lnTo>
                    <a:pt x="0" y="130"/>
                  </a:lnTo>
                  <a:lnTo>
                    <a:pt x="3" y="150"/>
                  </a:lnTo>
                  <a:lnTo>
                    <a:pt x="6" y="169"/>
                  </a:lnTo>
                  <a:lnTo>
                    <a:pt x="16" y="188"/>
                  </a:lnTo>
                  <a:lnTo>
                    <a:pt x="25" y="203"/>
                  </a:lnTo>
                  <a:lnTo>
                    <a:pt x="38" y="219"/>
                  </a:lnTo>
                  <a:lnTo>
                    <a:pt x="54" y="232"/>
                  </a:lnTo>
                  <a:lnTo>
                    <a:pt x="70" y="245"/>
                  </a:lnTo>
                  <a:lnTo>
                    <a:pt x="89" y="251"/>
                  </a:lnTo>
                  <a:lnTo>
                    <a:pt x="108" y="257"/>
                  </a:lnTo>
                  <a:lnTo>
                    <a:pt x="130" y="257"/>
                  </a:lnTo>
                  <a:lnTo>
                    <a:pt x="149" y="257"/>
                  </a:lnTo>
                  <a:lnTo>
                    <a:pt x="171" y="251"/>
                  </a:lnTo>
                  <a:lnTo>
                    <a:pt x="187" y="245"/>
                  </a:lnTo>
                  <a:lnTo>
                    <a:pt x="206" y="232"/>
                  </a:lnTo>
                  <a:lnTo>
                    <a:pt x="222" y="219"/>
                  </a:lnTo>
                  <a:lnTo>
                    <a:pt x="235" y="203"/>
                  </a:lnTo>
                  <a:lnTo>
                    <a:pt x="244" y="188"/>
                  </a:lnTo>
                  <a:lnTo>
                    <a:pt x="251" y="169"/>
                  </a:lnTo>
                  <a:lnTo>
                    <a:pt x="257" y="150"/>
                  </a:lnTo>
                  <a:lnTo>
                    <a:pt x="257" y="130"/>
                  </a:lnTo>
                  <a:lnTo>
                    <a:pt x="257" y="108"/>
                  </a:lnTo>
                  <a:lnTo>
                    <a:pt x="251" y="89"/>
                  </a:lnTo>
                  <a:lnTo>
                    <a:pt x="244" y="70"/>
                  </a:lnTo>
                  <a:lnTo>
                    <a:pt x="235" y="54"/>
                  </a:lnTo>
                  <a:lnTo>
                    <a:pt x="222" y="38"/>
                  </a:lnTo>
                  <a:lnTo>
                    <a:pt x="206" y="26"/>
                  </a:lnTo>
                  <a:lnTo>
                    <a:pt x="187" y="16"/>
                  </a:lnTo>
                  <a:lnTo>
                    <a:pt x="171" y="7"/>
                  </a:lnTo>
                  <a:lnTo>
                    <a:pt x="149" y="4"/>
                  </a:lnTo>
                  <a:lnTo>
                    <a:pt x="13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0" name="Rectangle 46">
              <a:extLst>
                <a:ext uri="{FF2B5EF4-FFF2-40B4-BE49-F238E27FC236}">
                  <a16:creationId xmlns:a16="http://schemas.microsoft.com/office/drawing/2014/main" id="{25AB03BB-2A83-20D1-3118-0FC29322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3173"/>
              <a:ext cx="2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en-US" sz="800"/>
            </a:p>
          </p:txBody>
        </p:sp>
        <p:sp>
          <p:nvSpPr>
            <p:cNvPr id="44081" name="Line 47">
              <a:extLst>
                <a:ext uri="{FF2B5EF4-FFF2-40B4-BE49-F238E27FC236}">
                  <a16:creationId xmlns:a16="http://schemas.microsoft.com/office/drawing/2014/main" id="{5ADDC9AE-7468-D11A-9023-1037C9EA0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1347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48">
              <a:extLst>
                <a:ext uri="{FF2B5EF4-FFF2-40B4-BE49-F238E27FC236}">
                  <a16:creationId xmlns:a16="http://schemas.microsoft.com/office/drawing/2014/main" id="{DEEDAB90-89B9-A66E-612E-E5C68F8B8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1772"/>
              <a:ext cx="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Line 49">
              <a:extLst>
                <a:ext uri="{FF2B5EF4-FFF2-40B4-BE49-F238E27FC236}">
                  <a16:creationId xmlns:a16="http://schemas.microsoft.com/office/drawing/2014/main" id="{FA0725FB-CDDB-C26C-2571-9487AF4A8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072"/>
              <a:ext cx="38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4" name="Line 50">
              <a:extLst>
                <a:ext uri="{FF2B5EF4-FFF2-40B4-BE49-F238E27FC236}">
                  <a16:creationId xmlns:a16="http://schemas.microsoft.com/office/drawing/2014/main" id="{CF0FB1F8-058F-914D-F106-C2B1F8BA0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1001"/>
              <a:ext cx="1066" cy="3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5" name="Line 51">
              <a:extLst>
                <a:ext uri="{FF2B5EF4-FFF2-40B4-BE49-F238E27FC236}">
                  <a16:creationId xmlns:a16="http://schemas.microsoft.com/office/drawing/2014/main" id="{332A4685-B0C1-6937-B437-CAB9D02FE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1188"/>
              <a:ext cx="1" cy="540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6" name="Line 52">
              <a:extLst>
                <a:ext uri="{FF2B5EF4-FFF2-40B4-BE49-F238E27FC236}">
                  <a16:creationId xmlns:a16="http://schemas.microsoft.com/office/drawing/2014/main" id="{447D450A-2784-7F73-2019-0E49024BE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1960"/>
              <a:ext cx="923" cy="3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7" name="Line 53">
              <a:extLst>
                <a:ext uri="{FF2B5EF4-FFF2-40B4-BE49-F238E27FC236}">
                  <a16:creationId xmlns:a16="http://schemas.microsoft.com/office/drawing/2014/main" id="{470C471E-07EF-5F79-CFC2-A68941978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2721"/>
              <a:ext cx="923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8" name="Line 54">
              <a:extLst>
                <a:ext uri="{FF2B5EF4-FFF2-40B4-BE49-F238E27FC236}">
                  <a16:creationId xmlns:a16="http://schemas.microsoft.com/office/drawing/2014/main" id="{3DF6655B-ADF3-89F8-D710-53D874DAB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5" y="1953"/>
              <a:ext cx="939" cy="3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9" name="Line 55">
              <a:extLst>
                <a:ext uri="{FF2B5EF4-FFF2-40B4-BE49-F238E27FC236}">
                  <a16:creationId xmlns:a16="http://schemas.microsoft.com/office/drawing/2014/main" id="{E06688F1-C565-6874-E12D-14991BEF7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1" y="2712"/>
              <a:ext cx="933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0" name="Line 56">
              <a:extLst>
                <a:ext uri="{FF2B5EF4-FFF2-40B4-BE49-F238E27FC236}">
                  <a16:creationId xmlns:a16="http://schemas.microsoft.com/office/drawing/2014/main" id="{05A824B5-A557-A999-75BA-C1C7D9A70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3321"/>
              <a:ext cx="1795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1" name="Line 57">
              <a:extLst>
                <a:ext uri="{FF2B5EF4-FFF2-40B4-BE49-F238E27FC236}">
                  <a16:creationId xmlns:a16="http://schemas.microsoft.com/office/drawing/2014/main" id="{0715E8AA-017C-FC0A-9B09-678A2128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2953"/>
              <a:ext cx="1" cy="523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2" name="Line 58">
              <a:extLst>
                <a:ext uri="{FF2B5EF4-FFF2-40B4-BE49-F238E27FC236}">
                  <a16:creationId xmlns:a16="http://schemas.microsoft.com/office/drawing/2014/main" id="{14AEAC73-9530-A9A8-771D-FB553CA5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728"/>
              <a:ext cx="1319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3" name="Line 59">
              <a:extLst>
                <a:ext uri="{FF2B5EF4-FFF2-40B4-BE49-F238E27FC236}">
                  <a16:creationId xmlns:a16="http://schemas.microsoft.com/office/drawing/2014/main" id="{58B0B48A-4E7F-7E4A-64ED-7C07F9320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" y="1344"/>
              <a:ext cx="1183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Line 60">
              <a:extLst>
                <a:ext uri="{FF2B5EF4-FFF2-40B4-BE49-F238E27FC236}">
                  <a16:creationId xmlns:a16="http://schemas.microsoft.com/office/drawing/2014/main" id="{ED677223-EECE-BA67-99CE-A8BF71706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" y="1645"/>
              <a:ext cx="840" cy="4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C4F07F2E-3F9B-B093-D5B7-EA044E12B7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C9EAFB-3728-4A43-8984-4B2F04BAC7A6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288DC20B-117B-7680-C8B6-C452FD42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B5AF331-5557-4A43-9388-82E89983E6E4}" type="slidenum">
              <a:rPr lang="en-US" altLang="en-US">
                <a:solidFill>
                  <a:schemeClr val="bg1"/>
                </a:solidFill>
              </a:rPr>
              <a:pPr/>
              <a:t>27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0FC6628E-279A-0910-985B-FCA2FE14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17538"/>
            <a:ext cx="7772400" cy="982662"/>
          </a:xfrm>
        </p:spPr>
        <p:txBody>
          <a:bodyPr/>
          <a:lstStyle/>
          <a:p>
            <a:r>
              <a:rPr lang="en-US" altLang="en-US"/>
              <a:t>Loop Problem in Learning Bridges</a:t>
            </a:r>
          </a:p>
        </p:txBody>
      </p:sp>
      <p:pic>
        <p:nvPicPr>
          <p:cNvPr id="45061" name="Picture 6">
            <a:extLst>
              <a:ext uri="{FF2B5EF4-FFF2-40B4-BE49-F238E27FC236}">
                <a16:creationId xmlns:a16="http://schemas.microsoft.com/office/drawing/2014/main" id="{FEDECF63-156A-13C1-BCFA-25E52244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4864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11">
            <a:extLst>
              <a:ext uri="{FF2B5EF4-FFF2-40B4-BE49-F238E27FC236}">
                <a16:creationId xmlns:a16="http://schemas.microsoft.com/office/drawing/2014/main" id="{421B2B15-0A69-BCA5-F7C4-26505E79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262688"/>
            <a:ext cx="8077200" cy="46196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Solution: Spanning Tree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234511F5-AE58-6A89-AE67-F991070D6A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225495-83D9-4B53-9DFB-7A488DB8A679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423F6626-A3F5-CF2C-14F0-C6A052BD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4DB7F04-F26B-4DAF-A894-462CE2F72A60}" type="slidenum">
              <a:rPr lang="en-US" altLang="en-US">
                <a:solidFill>
                  <a:schemeClr val="bg1"/>
                </a:solidFill>
              </a:rPr>
              <a:pPr/>
              <a:t>28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37049141-51FF-EFF5-229A-4CEC28CB7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Spanning Tree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6F6422FE-B1E0-0E14-DD57-09893746C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077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Subset of forwarding possibilities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All LAN’s reachable, but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cyclic Bridges run a </a:t>
            </a:r>
            <a:r>
              <a:rPr lang="en-US" altLang="en-US" sz="2400" b="1">
                <a:solidFill>
                  <a:srgbClr val="CC0000"/>
                </a:solidFill>
              </a:rPr>
              <a:t>distributed</a:t>
            </a:r>
            <a:r>
              <a:rPr lang="en-US" altLang="en-US" sz="2400"/>
              <a:t> algorithm to calculate the spanning tree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Select which bridge actively forward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Developed by Radia Perlman of DEC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Now IEEE 802.1 specification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Reconfigurable algorithm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0C0A56DF-F998-446C-BEEF-860EE83E7C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5353BE-AA01-4299-B4E1-ED4025724188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A1363DF1-74AF-4B1B-5F21-5B2D0A6A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D4F6548-C194-4C15-A962-3BD09480313B}" type="slidenum">
              <a:rPr lang="en-US" altLang="en-US">
                <a:solidFill>
                  <a:schemeClr val="bg1"/>
                </a:solidFill>
              </a:rPr>
              <a:pPr/>
              <a:t>29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71E8296A-9E64-9CB0-5E6B-AB66F8DC8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Spanning Tree Concept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2CDAB338-D455-D3CD-09C4-79FC1C02C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25688"/>
            <a:ext cx="7772400" cy="3617912"/>
          </a:xfrm>
        </p:spPr>
        <p:txBody>
          <a:bodyPr/>
          <a:lstStyle/>
          <a:p>
            <a:r>
              <a:rPr lang="en-US" altLang="en-US" sz="2400">
                <a:latin typeface="TimesNewRomanPSMT" charset="0"/>
              </a:rPr>
              <a:t>LAN’s and bridges make a bipartite graph</a:t>
            </a:r>
          </a:p>
          <a:p>
            <a:r>
              <a:rPr lang="en-US" altLang="en-US" sz="2400">
                <a:latin typeface="TimesNewRomanPSMT" charset="0"/>
              </a:rPr>
              <a:t>Ports are edges connecting LAN’s to bridges</a:t>
            </a:r>
          </a:p>
          <a:p>
            <a:r>
              <a:rPr lang="en-US" altLang="en-US" sz="2400">
                <a:latin typeface="TimesNewRomanPSMT" charset="0"/>
              </a:rPr>
              <a:t>Spanning tree required</a:t>
            </a:r>
          </a:p>
          <a:p>
            <a:pPr lvl="1"/>
            <a:r>
              <a:rPr lang="en-US" altLang="en-US">
                <a:latin typeface="TimesNewRomanPSMT" charset="0"/>
              </a:rPr>
              <a:t>Connect all LAN’s: all vertices of a graph are covered</a:t>
            </a:r>
          </a:p>
          <a:p>
            <a:pPr lvl="1"/>
            <a:r>
              <a:rPr lang="en-US" altLang="en-US">
                <a:latin typeface="TimesNewRomanPSMT" charset="0"/>
              </a:rPr>
              <a:t>Can leave out bridges: all edges may not be covered</a:t>
            </a:r>
          </a:p>
        </p:txBody>
      </p:sp>
      <p:grpSp>
        <p:nvGrpSpPr>
          <p:cNvPr id="47110" name="Group 4">
            <a:extLst>
              <a:ext uri="{FF2B5EF4-FFF2-40B4-BE49-F238E27FC236}">
                <a16:creationId xmlns:a16="http://schemas.microsoft.com/office/drawing/2014/main" id="{9537445C-E8CA-0E22-FD12-3D5BF7C71ED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91088"/>
            <a:ext cx="4951413" cy="1509712"/>
            <a:chOff x="2886" y="2738"/>
            <a:chExt cx="2142" cy="826"/>
          </a:xfrm>
        </p:grpSpPr>
        <p:sp>
          <p:nvSpPr>
            <p:cNvPr id="47111" name="Freeform 5">
              <a:extLst>
                <a:ext uri="{FF2B5EF4-FFF2-40B4-BE49-F238E27FC236}">
                  <a16:creationId xmlns:a16="http://schemas.microsoft.com/office/drawing/2014/main" id="{A017638B-DE46-E3AF-92C8-69584AC7B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3247"/>
              <a:ext cx="123" cy="125"/>
            </a:xfrm>
            <a:custGeom>
              <a:avLst/>
              <a:gdLst>
                <a:gd name="T0" fmla="*/ 60 w 123"/>
                <a:gd name="T1" fmla="*/ 123 h 125"/>
                <a:gd name="T2" fmla="*/ 71 w 123"/>
                <a:gd name="T3" fmla="*/ 123 h 125"/>
                <a:gd name="T4" fmla="*/ 81 w 123"/>
                <a:gd name="T5" fmla="*/ 121 h 125"/>
                <a:gd name="T6" fmla="*/ 89 w 123"/>
                <a:gd name="T7" fmla="*/ 116 h 125"/>
                <a:gd name="T8" fmla="*/ 98 w 123"/>
                <a:gd name="T9" fmla="*/ 112 h 125"/>
                <a:gd name="T10" fmla="*/ 106 w 123"/>
                <a:gd name="T11" fmla="*/ 106 h 125"/>
                <a:gd name="T12" fmla="*/ 112 w 123"/>
                <a:gd name="T13" fmla="*/ 98 h 125"/>
                <a:gd name="T14" fmla="*/ 116 w 123"/>
                <a:gd name="T15" fmla="*/ 90 h 125"/>
                <a:gd name="T16" fmla="*/ 120 w 123"/>
                <a:gd name="T17" fmla="*/ 81 h 125"/>
                <a:gd name="T18" fmla="*/ 123 w 123"/>
                <a:gd name="T19" fmla="*/ 73 h 125"/>
                <a:gd name="T20" fmla="*/ 123 w 123"/>
                <a:gd name="T21" fmla="*/ 63 h 125"/>
                <a:gd name="T22" fmla="*/ 123 w 123"/>
                <a:gd name="T23" fmla="*/ 52 h 125"/>
                <a:gd name="T24" fmla="*/ 120 w 123"/>
                <a:gd name="T25" fmla="*/ 42 h 125"/>
                <a:gd name="T26" fmla="*/ 116 w 123"/>
                <a:gd name="T27" fmla="*/ 34 h 125"/>
                <a:gd name="T28" fmla="*/ 112 w 123"/>
                <a:gd name="T29" fmla="*/ 25 h 125"/>
                <a:gd name="T30" fmla="*/ 106 w 123"/>
                <a:gd name="T31" fmla="*/ 19 h 125"/>
                <a:gd name="T32" fmla="*/ 98 w 123"/>
                <a:gd name="T33" fmla="*/ 13 h 125"/>
                <a:gd name="T34" fmla="*/ 89 w 123"/>
                <a:gd name="T35" fmla="*/ 7 h 125"/>
                <a:gd name="T36" fmla="*/ 81 w 123"/>
                <a:gd name="T37" fmla="*/ 3 h 125"/>
                <a:gd name="T38" fmla="*/ 71 w 123"/>
                <a:gd name="T39" fmla="*/ 0 h 125"/>
                <a:gd name="T40" fmla="*/ 60 w 123"/>
                <a:gd name="T41" fmla="*/ 0 h 125"/>
                <a:gd name="T42" fmla="*/ 52 w 123"/>
                <a:gd name="T43" fmla="*/ 0 h 125"/>
                <a:gd name="T44" fmla="*/ 42 w 123"/>
                <a:gd name="T45" fmla="*/ 3 h 125"/>
                <a:gd name="T46" fmla="*/ 33 w 123"/>
                <a:gd name="T47" fmla="*/ 7 h 125"/>
                <a:gd name="T48" fmla="*/ 25 w 123"/>
                <a:gd name="T49" fmla="*/ 13 h 125"/>
                <a:gd name="T50" fmla="*/ 17 w 123"/>
                <a:gd name="T51" fmla="*/ 19 h 125"/>
                <a:gd name="T52" fmla="*/ 11 w 123"/>
                <a:gd name="T53" fmla="*/ 25 h 125"/>
                <a:gd name="T54" fmla="*/ 6 w 123"/>
                <a:gd name="T55" fmla="*/ 34 h 125"/>
                <a:gd name="T56" fmla="*/ 2 w 123"/>
                <a:gd name="T57" fmla="*/ 42 h 125"/>
                <a:gd name="T58" fmla="*/ 0 w 123"/>
                <a:gd name="T59" fmla="*/ 52 h 125"/>
                <a:gd name="T60" fmla="*/ 0 w 123"/>
                <a:gd name="T61" fmla="*/ 63 h 125"/>
                <a:gd name="T62" fmla="*/ 0 w 123"/>
                <a:gd name="T63" fmla="*/ 73 h 125"/>
                <a:gd name="T64" fmla="*/ 2 w 123"/>
                <a:gd name="T65" fmla="*/ 81 h 125"/>
                <a:gd name="T66" fmla="*/ 6 w 123"/>
                <a:gd name="T67" fmla="*/ 90 h 125"/>
                <a:gd name="T68" fmla="*/ 11 w 123"/>
                <a:gd name="T69" fmla="*/ 98 h 125"/>
                <a:gd name="T70" fmla="*/ 17 w 123"/>
                <a:gd name="T71" fmla="*/ 106 h 125"/>
                <a:gd name="T72" fmla="*/ 25 w 123"/>
                <a:gd name="T73" fmla="*/ 112 h 125"/>
                <a:gd name="T74" fmla="*/ 33 w 123"/>
                <a:gd name="T75" fmla="*/ 116 h 125"/>
                <a:gd name="T76" fmla="*/ 42 w 123"/>
                <a:gd name="T77" fmla="*/ 121 h 125"/>
                <a:gd name="T78" fmla="*/ 52 w 123"/>
                <a:gd name="T79" fmla="*/ 123 h 125"/>
                <a:gd name="T80" fmla="*/ 60 w 123"/>
                <a:gd name="T81" fmla="*/ 125 h 125"/>
                <a:gd name="T82" fmla="*/ 60 w 123"/>
                <a:gd name="T83" fmla="*/ 125 h 1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3"/>
                <a:gd name="T127" fmla="*/ 0 h 125"/>
                <a:gd name="T128" fmla="*/ 123 w 123"/>
                <a:gd name="T129" fmla="*/ 125 h 1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3" h="125">
                  <a:moveTo>
                    <a:pt x="60" y="123"/>
                  </a:moveTo>
                  <a:lnTo>
                    <a:pt x="71" y="123"/>
                  </a:lnTo>
                  <a:lnTo>
                    <a:pt x="81" y="121"/>
                  </a:lnTo>
                  <a:lnTo>
                    <a:pt x="89" y="116"/>
                  </a:lnTo>
                  <a:lnTo>
                    <a:pt x="98" y="112"/>
                  </a:lnTo>
                  <a:lnTo>
                    <a:pt x="106" y="106"/>
                  </a:lnTo>
                  <a:lnTo>
                    <a:pt x="112" y="98"/>
                  </a:lnTo>
                  <a:lnTo>
                    <a:pt x="116" y="90"/>
                  </a:lnTo>
                  <a:lnTo>
                    <a:pt x="120" y="81"/>
                  </a:lnTo>
                  <a:lnTo>
                    <a:pt x="123" y="73"/>
                  </a:lnTo>
                  <a:lnTo>
                    <a:pt x="123" y="63"/>
                  </a:lnTo>
                  <a:lnTo>
                    <a:pt x="123" y="52"/>
                  </a:lnTo>
                  <a:lnTo>
                    <a:pt x="120" y="42"/>
                  </a:lnTo>
                  <a:lnTo>
                    <a:pt x="116" y="34"/>
                  </a:lnTo>
                  <a:lnTo>
                    <a:pt x="112" y="25"/>
                  </a:lnTo>
                  <a:lnTo>
                    <a:pt x="106" y="19"/>
                  </a:lnTo>
                  <a:lnTo>
                    <a:pt x="98" y="13"/>
                  </a:lnTo>
                  <a:lnTo>
                    <a:pt x="89" y="7"/>
                  </a:lnTo>
                  <a:lnTo>
                    <a:pt x="81" y="3"/>
                  </a:lnTo>
                  <a:lnTo>
                    <a:pt x="71" y="0"/>
                  </a:lnTo>
                  <a:lnTo>
                    <a:pt x="60" y="0"/>
                  </a:lnTo>
                  <a:lnTo>
                    <a:pt x="52" y="0"/>
                  </a:lnTo>
                  <a:lnTo>
                    <a:pt x="42" y="3"/>
                  </a:lnTo>
                  <a:lnTo>
                    <a:pt x="33" y="7"/>
                  </a:lnTo>
                  <a:lnTo>
                    <a:pt x="25" y="13"/>
                  </a:lnTo>
                  <a:lnTo>
                    <a:pt x="17" y="19"/>
                  </a:lnTo>
                  <a:lnTo>
                    <a:pt x="11" y="25"/>
                  </a:lnTo>
                  <a:lnTo>
                    <a:pt x="6" y="34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0" y="73"/>
                  </a:lnTo>
                  <a:lnTo>
                    <a:pt x="2" y="81"/>
                  </a:lnTo>
                  <a:lnTo>
                    <a:pt x="6" y="90"/>
                  </a:lnTo>
                  <a:lnTo>
                    <a:pt x="11" y="98"/>
                  </a:lnTo>
                  <a:lnTo>
                    <a:pt x="17" y="106"/>
                  </a:lnTo>
                  <a:lnTo>
                    <a:pt x="25" y="112"/>
                  </a:lnTo>
                  <a:lnTo>
                    <a:pt x="33" y="116"/>
                  </a:lnTo>
                  <a:lnTo>
                    <a:pt x="42" y="121"/>
                  </a:lnTo>
                  <a:lnTo>
                    <a:pt x="52" y="123"/>
                  </a:lnTo>
                  <a:lnTo>
                    <a:pt x="60" y="1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Freeform 6">
              <a:extLst>
                <a:ext uri="{FF2B5EF4-FFF2-40B4-BE49-F238E27FC236}">
                  <a16:creationId xmlns:a16="http://schemas.microsoft.com/office/drawing/2014/main" id="{691A2307-E804-3C11-179D-C0BCA772D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442"/>
              <a:ext cx="125" cy="122"/>
            </a:xfrm>
            <a:custGeom>
              <a:avLst/>
              <a:gdLst>
                <a:gd name="T0" fmla="*/ 63 w 125"/>
                <a:gd name="T1" fmla="*/ 122 h 122"/>
                <a:gd name="T2" fmla="*/ 73 w 125"/>
                <a:gd name="T3" fmla="*/ 122 h 122"/>
                <a:gd name="T4" fmla="*/ 83 w 125"/>
                <a:gd name="T5" fmla="*/ 120 h 122"/>
                <a:gd name="T6" fmla="*/ 92 w 125"/>
                <a:gd name="T7" fmla="*/ 116 h 122"/>
                <a:gd name="T8" fmla="*/ 100 w 125"/>
                <a:gd name="T9" fmla="*/ 112 h 122"/>
                <a:gd name="T10" fmla="*/ 106 w 125"/>
                <a:gd name="T11" fmla="*/ 106 h 122"/>
                <a:gd name="T12" fmla="*/ 112 w 125"/>
                <a:gd name="T13" fmla="*/ 97 h 122"/>
                <a:gd name="T14" fmla="*/ 119 w 125"/>
                <a:gd name="T15" fmla="*/ 89 h 122"/>
                <a:gd name="T16" fmla="*/ 121 w 125"/>
                <a:gd name="T17" fmla="*/ 81 h 122"/>
                <a:gd name="T18" fmla="*/ 125 w 125"/>
                <a:gd name="T19" fmla="*/ 71 h 122"/>
                <a:gd name="T20" fmla="*/ 125 w 125"/>
                <a:gd name="T21" fmla="*/ 62 h 122"/>
                <a:gd name="T22" fmla="*/ 125 w 125"/>
                <a:gd name="T23" fmla="*/ 52 h 122"/>
                <a:gd name="T24" fmla="*/ 121 w 125"/>
                <a:gd name="T25" fmla="*/ 42 h 122"/>
                <a:gd name="T26" fmla="*/ 119 w 125"/>
                <a:gd name="T27" fmla="*/ 33 h 122"/>
                <a:gd name="T28" fmla="*/ 112 w 125"/>
                <a:gd name="T29" fmla="*/ 25 h 122"/>
                <a:gd name="T30" fmla="*/ 106 w 125"/>
                <a:gd name="T31" fmla="*/ 17 h 122"/>
                <a:gd name="T32" fmla="*/ 100 w 125"/>
                <a:gd name="T33" fmla="*/ 11 h 122"/>
                <a:gd name="T34" fmla="*/ 92 w 125"/>
                <a:gd name="T35" fmla="*/ 6 h 122"/>
                <a:gd name="T36" fmla="*/ 83 w 125"/>
                <a:gd name="T37" fmla="*/ 2 h 122"/>
                <a:gd name="T38" fmla="*/ 73 w 125"/>
                <a:gd name="T39" fmla="*/ 0 h 122"/>
                <a:gd name="T40" fmla="*/ 63 w 125"/>
                <a:gd name="T41" fmla="*/ 0 h 122"/>
                <a:gd name="T42" fmla="*/ 52 w 125"/>
                <a:gd name="T43" fmla="*/ 0 h 122"/>
                <a:gd name="T44" fmla="*/ 44 w 125"/>
                <a:gd name="T45" fmla="*/ 2 h 122"/>
                <a:gd name="T46" fmla="*/ 34 w 125"/>
                <a:gd name="T47" fmla="*/ 6 h 122"/>
                <a:gd name="T48" fmla="*/ 27 w 125"/>
                <a:gd name="T49" fmla="*/ 11 h 122"/>
                <a:gd name="T50" fmla="*/ 19 w 125"/>
                <a:gd name="T51" fmla="*/ 17 h 122"/>
                <a:gd name="T52" fmla="*/ 13 w 125"/>
                <a:gd name="T53" fmla="*/ 25 h 122"/>
                <a:gd name="T54" fmla="*/ 9 w 125"/>
                <a:gd name="T55" fmla="*/ 33 h 122"/>
                <a:gd name="T56" fmla="*/ 5 w 125"/>
                <a:gd name="T57" fmla="*/ 42 h 122"/>
                <a:gd name="T58" fmla="*/ 3 w 125"/>
                <a:gd name="T59" fmla="*/ 52 h 122"/>
                <a:gd name="T60" fmla="*/ 0 w 125"/>
                <a:gd name="T61" fmla="*/ 62 h 122"/>
                <a:gd name="T62" fmla="*/ 3 w 125"/>
                <a:gd name="T63" fmla="*/ 71 h 122"/>
                <a:gd name="T64" fmla="*/ 5 w 125"/>
                <a:gd name="T65" fmla="*/ 81 h 122"/>
                <a:gd name="T66" fmla="*/ 9 w 125"/>
                <a:gd name="T67" fmla="*/ 89 h 122"/>
                <a:gd name="T68" fmla="*/ 13 w 125"/>
                <a:gd name="T69" fmla="*/ 97 h 122"/>
                <a:gd name="T70" fmla="*/ 19 w 125"/>
                <a:gd name="T71" fmla="*/ 106 h 122"/>
                <a:gd name="T72" fmla="*/ 27 w 125"/>
                <a:gd name="T73" fmla="*/ 112 h 122"/>
                <a:gd name="T74" fmla="*/ 34 w 125"/>
                <a:gd name="T75" fmla="*/ 116 h 122"/>
                <a:gd name="T76" fmla="*/ 44 w 125"/>
                <a:gd name="T77" fmla="*/ 120 h 122"/>
                <a:gd name="T78" fmla="*/ 52 w 125"/>
                <a:gd name="T79" fmla="*/ 122 h 122"/>
                <a:gd name="T80" fmla="*/ 63 w 125"/>
                <a:gd name="T81" fmla="*/ 122 h 122"/>
                <a:gd name="T82" fmla="*/ 63 w 125"/>
                <a:gd name="T83" fmla="*/ 122 h 1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5"/>
                <a:gd name="T127" fmla="*/ 0 h 122"/>
                <a:gd name="T128" fmla="*/ 125 w 125"/>
                <a:gd name="T129" fmla="*/ 122 h 1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5" h="122">
                  <a:moveTo>
                    <a:pt x="63" y="122"/>
                  </a:moveTo>
                  <a:lnTo>
                    <a:pt x="73" y="122"/>
                  </a:lnTo>
                  <a:lnTo>
                    <a:pt x="83" y="120"/>
                  </a:lnTo>
                  <a:lnTo>
                    <a:pt x="92" y="116"/>
                  </a:lnTo>
                  <a:lnTo>
                    <a:pt x="100" y="112"/>
                  </a:lnTo>
                  <a:lnTo>
                    <a:pt x="106" y="106"/>
                  </a:lnTo>
                  <a:lnTo>
                    <a:pt x="112" y="97"/>
                  </a:lnTo>
                  <a:lnTo>
                    <a:pt x="119" y="89"/>
                  </a:lnTo>
                  <a:lnTo>
                    <a:pt x="121" y="81"/>
                  </a:lnTo>
                  <a:lnTo>
                    <a:pt x="125" y="71"/>
                  </a:lnTo>
                  <a:lnTo>
                    <a:pt x="125" y="62"/>
                  </a:lnTo>
                  <a:lnTo>
                    <a:pt x="125" y="52"/>
                  </a:lnTo>
                  <a:lnTo>
                    <a:pt x="121" y="42"/>
                  </a:lnTo>
                  <a:lnTo>
                    <a:pt x="119" y="33"/>
                  </a:lnTo>
                  <a:lnTo>
                    <a:pt x="112" y="25"/>
                  </a:lnTo>
                  <a:lnTo>
                    <a:pt x="106" y="17"/>
                  </a:lnTo>
                  <a:lnTo>
                    <a:pt x="100" y="11"/>
                  </a:lnTo>
                  <a:lnTo>
                    <a:pt x="92" y="6"/>
                  </a:lnTo>
                  <a:lnTo>
                    <a:pt x="83" y="2"/>
                  </a:lnTo>
                  <a:lnTo>
                    <a:pt x="73" y="0"/>
                  </a:lnTo>
                  <a:lnTo>
                    <a:pt x="63" y="0"/>
                  </a:lnTo>
                  <a:lnTo>
                    <a:pt x="52" y="0"/>
                  </a:lnTo>
                  <a:lnTo>
                    <a:pt x="44" y="2"/>
                  </a:lnTo>
                  <a:lnTo>
                    <a:pt x="34" y="6"/>
                  </a:lnTo>
                  <a:lnTo>
                    <a:pt x="27" y="11"/>
                  </a:lnTo>
                  <a:lnTo>
                    <a:pt x="19" y="17"/>
                  </a:lnTo>
                  <a:lnTo>
                    <a:pt x="13" y="25"/>
                  </a:lnTo>
                  <a:lnTo>
                    <a:pt x="9" y="33"/>
                  </a:lnTo>
                  <a:lnTo>
                    <a:pt x="5" y="42"/>
                  </a:lnTo>
                  <a:lnTo>
                    <a:pt x="3" y="52"/>
                  </a:lnTo>
                  <a:lnTo>
                    <a:pt x="0" y="62"/>
                  </a:lnTo>
                  <a:lnTo>
                    <a:pt x="3" y="71"/>
                  </a:lnTo>
                  <a:lnTo>
                    <a:pt x="5" y="81"/>
                  </a:lnTo>
                  <a:lnTo>
                    <a:pt x="9" y="89"/>
                  </a:lnTo>
                  <a:lnTo>
                    <a:pt x="13" y="97"/>
                  </a:lnTo>
                  <a:lnTo>
                    <a:pt x="19" y="106"/>
                  </a:lnTo>
                  <a:lnTo>
                    <a:pt x="27" y="112"/>
                  </a:lnTo>
                  <a:lnTo>
                    <a:pt x="34" y="116"/>
                  </a:lnTo>
                  <a:lnTo>
                    <a:pt x="44" y="120"/>
                  </a:lnTo>
                  <a:lnTo>
                    <a:pt x="52" y="122"/>
                  </a:lnTo>
                  <a:lnTo>
                    <a:pt x="63" y="12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Freeform 7">
              <a:extLst>
                <a:ext uri="{FF2B5EF4-FFF2-40B4-BE49-F238E27FC236}">
                  <a16:creationId xmlns:a16="http://schemas.microsoft.com/office/drawing/2014/main" id="{D037326F-D94F-7CDA-679F-85FF98242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3119"/>
              <a:ext cx="124" cy="124"/>
            </a:xfrm>
            <a:custGeom>
              <a:avLst/>
              <a:gdLst>
                <a:gd name="T0" fmla="*/ 62 w 124"/>
                <a:gd name="T1" fmla="*/ 122 h 124"/>
                <a:gd name="T2" fmla="*/ 72 w 124"/>
                <a:gd name="T3" fmla="*/ 122 h 124"/>
                <a:gd name="T4" fmla="*/ 83 w 124"/>
                <a:gd name="T5" fmla="*/ 120 h 124"/>
                <a:gd name="T6" fmla="*/ 91 w 124"/>
                <a:gd name="T7" fmla="*/ 116 h 124"/>
                <a:gd name="T8" fmla="*/ 99 w 124"/>
                <a:gd name="T9" fmla="*/ 112 h 124"/>
                <a:gd name="T10" fmla="*/ 106 w 124"/>
                <a:gd name="T11" fmla="*/ 106 h 124"/>
                <a:gd name="T12" fmla="*/ 112 w 124"/>
                <a:gd name="T13" fmla="*/ 97 h 124"/>
                <a:gd name="T14" fmla="*/ 118 w 124"/>
                <a:gd name="T15" fmla="*/ 91 h 124"/>
                <a:gd name="T16" fmla="*/ 120 w 124"/>
                <a:gd name="T17" fmla="*/ 81 h 124"/>
                <a:gd name="T18" fmla="*/ 124 w 124"/>
                <a:gd name="T19" fmla="*/ 73 h 124"/>
                <a:gd name="T20" fmla="*/ 124 w 124"/>
                <a:gd name="T21" fmla="*/ 62 h 124"/>
                <a:gd name="T22" fmla="*/ 124 w 124"/>
                <a:gd name="T23" fmla="*/ 52 h 124"/>
                <a:gd name="T24" fmla="*/ 120 w 124"/>
                <a:gd name="T25" fmla="*/ 42 h 124"/>
                <a:gd name="T26" fmla="*/ 118 w 124"/>
                <a:gd name="T27" fmla="*/ 33 h 124"/>
                <a:gd name="T28" fmla="*/ 112 w 124"/>
                <a:gd name="T29" fmla="*/ 25 h 124"/>
                <a:gd name="T30" fmla="*/ 106 w 124"/>
                <a:gd name="T31" fmla="*/ 19 h 124"/>
                <a:gd name="T32" fmla="*/ 99 w 124"/>
                <a:gd name="T33" fmla="*/ 13 h 124"/>
                <a:gd name="T34" fmla="*/ 91 w 124"/>
                <a:gd name="T35" fmla="*/ 6 h 124"/>
                <a:gd name="T36" fmla="*/ 83 w 124"/>
                <a:gd name="T37" fmla="*/ 4 h 124"/>
                <a:gd name="T38" fmla="*/ 72 w 124"/>
                <a:gd name="T39" fmla="*/ 0 h 124"/>
                <a:gd name="T40" fmla="*/ 62 w 124"/>
                <a:gd name="T41" fmla="*/ 0 h 124"/>
                <a:gd name="T42" fmla="*/ 52 w 124"/>
                <a:gd name="T43" fmla="*/ 0 h 124"/>
                <a:gd name="T44" fmla="*/ 43 w 124"/>
                <a:gd name="T45" fmla="*/ 4 h 124"/>
                <a:gd name="T46" fmla="*/ 33 w 124"/>
                <a:gd name="T47" fmla="*/ 6 h 124"/>
                <a:gd name="T48" fmla="*/ 25 w 124"/>
                <a:gd name="T49" fmla="*/ 13 h 124"/>
                <a:gd name="T50" fmla="*/ 19 w 124"/>
                <a:gd name="T51" fmla="*/ 19 h 124"/>
                <a:gd name="T52" fmla="*/ 12 w 124"/>
                <a:gd name="T53" fmla="*/ 25 h 124"/>
                <a:gd name="T54" fmla="*/ 8 w 124"/>
                <a:gd name="T55" fmla="*/ 33 h 124"/>
                <a:gd name="T56" fmla="*/ 4 w 124"/>
                <a:gd name="T57" fmla="*/ 42 h 124"/>
                <a:gd name="T58" fmla="*/ 2 w 124"/>
                <a:gd name="T59" fmla="*/ 52 h 124"/>
                <a:gd name="T60" fmla="*/ 0 w 124"/>
                <a:gd name="T61" fmla="*/ 62 h 124"/>
                <a:gd name="T62" fmla="*/ 2 w 124"/>
                <a:gd name="T63" fmla="*/ 73 h 124"/>
                <a:gd name="T64" fmla="*/ 4 w 124"/>
                <a:gd name="T65" fmla="*/ 81 h 124"/>
                <a:gd name="T66" fmla="*/ 8 w 124"/>
                <a:gd name="T67" fmla="*/ 91 h 124"/>
                <a:gd name="T68" fmla="*/ 12 w 124"/>
                <a:gd name="T69" fmla="*/ 97 h 124"/>
                <a:gd name="T70" fmla="*/ 19 w 124"/>
                <a:gd name="T71" fmla="*/ 106 h 124"/>
                <a:gd name="T72" fmla="*/ 25 w 124"/>
                <a:gd name="T73" fmla="*/ 112 h 124"/>
                <a:gd name="T74" fmla="*/ 33 w 124"/>
                <a:gd name="T75" fmla="*/ 116 h 124"/>
                <a:gd name="T76" fmla="*/ 43 w 124"/>
                <a:gd name="T77" fmla="*/ 120 h 124"/>
                <a:gd name="T78" fmla="*/ 52 w 124"/>
                <a:gd name="T79" fmla="*/ 122 h 124"/>
                <a:gd name="T80" fmla="*/ 62 w 124"/>
                <a:gd name="T81" fmla="*/ 124 h 124"/>
                <a:gd name="T82" fmla="*/ 62 w 124"/>
                <a:gd name="T83" fmla="*/ 124 h 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4"/>
                <a:gd name="T127" fmla="*/ 0 h 124"/>
                <a:gd name="T128" fmla="*/ 124 w 124"/>
                <a:gd name="T129" fmla="*/ 124 h 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4" h="124">
                  <a:moveTo>
                    <a:pt x="62" y="122"/>
                  </a:moveTo>
                  <a:lnTo>
                    <a:pt x="72" y="122"/>
                  </a:lnTo>
                  <a:lnTo>
                    <a:pt x="83" y="120"/>
                  </a:lnTo>
                  <a:lnTo>
                    <a:pt x="91" y="116"/>
                  </a:lnTo>
                  <a:lnTo>
                    <a:pt x="99" y="112"/>
                  </a:lnTo>
                  <a:lnTo>
                    <a:pt x="106" y="106"/>
                  </a:lnTo>
                  <a:lnTo>
                    <a:pt x="112" y="97"/>
                  </a:lnTo>
                  <a:lnTo>
                    <a:pt x="118" y="91"/>
                  </a:lnTo>
                  <a:lnTo>
                    <a:pt x="120" y="81"/>
                  </a:lnTo>
                  <a:lnTo>
                    <a:pt x="124" y="73"/>
                  </a:lnTo>
                  <a:lnTo>
                    <a:pt x="124" y="62"/>
                  </a:lnTo>
                  <a:lnTo>
                    <a:pt x="124" y="52"/>
                  </a:lnTo>
                  <a:lnTo>
                    <a:pt x="120" y="42"/>
                  </a:lnTo>
                  <a:lnTo>
                    <a:pt x="118" y="33"/>
                  </a:lnTo>
                  <a:lnTo>
                    <a:pt x="112" y="25"/>
                  </a:lnTo>
                  <a:lnTo>
                    <a:pt x="106" y="19"/>
                  </a:lnTo>
                  <a:lnTo>
                    <a:pt x="99" y="13"/>
                  </a:lnTo>
                  <a:lnTo>
                    <a:pt x="91" y="6"/>
                  </a:lnTo>
                  <a:lnTo>
                    <a:pt x="83" y="4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3" y="4"/>
                  </a:lnTo>
                  <a:lnTo>
                    <a:pt x="33" y="6"/>
                  </a:lnTo>
                  <a:lnTo>
                    <a:pt x="25" y="13"/>
                  </a:lnTo>
                  <a:lnTo>
                    <a:pt x="19" y="19"/>
                  </a:lnTo>
                  <a:lnTo>
                    <a:pt x="12" y="25"/>
                  </a:lnTo>
                  <a:lnTo>
                    <a:pt x="8" y="33"/>
                  </a:lnTo>
                  <a:lnTo>
                    <a:pt x="4" y="42"/>
                  </a:lnTo>
                  <a:lnTo>
                    <a:pt x="2" y="52"/>
                  </a:lnTo>
                  <a:lnTo>
                    <a:pt x="0" y="62"/>
                  </a:lnTo>
                  <a:lnTo>
                    <a:pt x="2" y="73"/>
                  </a:lnTo>
                  <a:lnTo>
                    <a:pt x="4" y="81"/>
                  </a:lnTo>
                  <a:lnTo>
                    <a:pt x="8" y="91"/>
                  </a:lnTo>
                  <a:lnTo>
                    <a:pt x="12" y="97"/>
                  </a:lnTo>
                  <a:lnTo>
                    <a:pt x="19" y="106"/>
                  </a:lnTo>
                  <a:lnTo>
                    <a:pt x="25" y="112"/>
                  </a:lnTo>
                  <a:lnTo>
                    <a:pt x="33" y="116"/>
                  </a:lnTo>
                  <a:lnTo>
                    <a:pt x="43" y="120"/>
                  </a:lnTo>
                  <a:lnTo>
                    <a:pt x="52" y="122"/>
                  </a:lnTo>
                  <a:lnTo>
                    <a:pt x="62" y="12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Freeform 8">
              <a:extLst>
                <a:ext uri="{FF2B5EF4-FFF2-40B4-BE49-F238E27FC236}">
                  <a16:creationId xmlns:a16="http://schemas.microsoft.com/office/drawing/2014/main" id="{5AEC5CA3-03AD-9D49-977C-B93CFA2BF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5" y="2931"/>
              <a:ext cx="124" cy="124"/>
            </a:xfrm>
            <a:custGeom>
              <a:avLst/>
              <a:gdLst>
                <a:gd name="T0" fmla="*/ 62 w 124"/>
                <a:gd name="T1" fmla="*/ 122 h 124"/>
                <a:gd name="T2" fmla="*/ 72 w 124"/>
                <a:gd name="T3" fmla="*/ 122 h 124"/>
                <a:gd name="T4" fmla="*/ 81 w 124"/>
                <a:gd name="T5" fmla="*/ 120 h 124"/>
                <a:gd name="T6" fmla="*/ 91 w 124"/>
                <a:gd name="T7" fmla="*/ 116 h 124"/>
                <a:gd name="T8" fmla="*/ 99 w 124"/>
                <a:gd name="T9" fmla="*/ 111 h 124"/>
                <a:gd name="T10" fmla="*/ 106 w 124"/>
                <a:gd name="T11" fmla="*/ 105 h 124"/>
                <a:gd name="T12" fmla="*/ 112 w 124"/>
                <a:gd name="T13" fmla="*/ 99 h 124"/>
                <a:gd name="T14" fmla="*/ 116 w 124"/>
                <a:gd name="T15" fmla="*/ 91 h 124"/>
                <a:gd name="T16" fmla="*/ 120 w 124"/>
                <a:gd name="T17" fmla="*/ 80 h 124"/>
                <a:gd name="T18" fmla="*/ 122 w 124"/>
                <a:gd name="T19" fmla="*/ 72 h 124"/>
                <a:gd name="T20" fmla="*/ 124 w 124"/>
                <a:gd name="T21" fmla="*/ 62 h 124"/>
                <a:gd name="T22" fmla="*/ 122 w 124"/>
                <a:gd name="T23" fmla="*/ 51 h 124"/>
                <a:gd name="T24" fmla="*/ 120 w 124"/>
                <a:gd name="T25" fmla="*/ 43 h 124"/>
                <a:gd name="T26" fmla="*/ 116 w 124"/>
                <a:gd name="T27" fmla="*/ 33 h 124"/>
                <a:gd name="T28" fmla="*/ 112 w 124"/>
                <a:gd name="T29" fmla="*/ 25 h 124"/>
                <a:gd name="T30" fmla="*/ 106 w 124"/>
                <a:gd name="T31" fmla="*/ 18 h 124"/>
                <a:gd name="T32" fmla="*/ 99 w 124"/>
                <a:gd name="T33" fmla="*/ 12 h 124"/>
                <a:gd name="T34" fmla="*/ 91 w 124"/>
                <a:gd name="T35" fmla="*/ 6 h 124"/>
                <a:gd name="T36" fmla="*/ 81 w 124"/>
                <a:gd name="T37" fmla="*/ 4 h 124"/>
                <a:gd name="T38" fmla="*/ 72 w 124"/>
                <a:gd name="T39" fmla="*/ 2 h 124"/>
                <a:gd name="T40" fmla="*/ 62 w 124"/>
                <a:gd name="T41" fmla="*/ 0 h 124"/>
                <a:gd name="T42" fmla="*/ 52 w 124"/>
                <a:gd name="T43" fmla="*/ 2 h 124"/>
                <a:gd name="T44" fmla="*/ 43 w 124"/>
                <a:gd name="T45" fmla="*/ 4 h 124"/>
                <a:gd name="T46" fmla="*/ 33 w 124"/>
                <a:gd name="T47" fmla="*/ 6 h 124"/>
                <a:gd name="T48" fmla="*/ 25 w 124"/>
                <a:gd name="T49" fmla="*/ 12 h 124"/>
                <a:gd name="T50" fmla="*/ 18 w 124"/>
                <a:gd name="T51" fmla="*/ 18 h 124"/>
                <a:gd name="T52" fmla="*/ 12 w 124"/>
                <a:gd name="T53" fmla="*/ 25 h 124"/>
                <a:gd name="T54" fmla="*/ 6 w 124"/>
                <a:gd name="T55" fmla="*/ 33 h 124"/>
                <a:gd name="T56" fmla="*/ 4 w 124"/>
                <a:gd name="T57" fmla="*/ 43 h 124"/>
                <a:gd name="T58" fmla="*/ 2 w 124"/>
                <a:gd name="T59" fmla="*/ 51 h 124"/>
                <a:gd name="T60" fmla="*/ 0 w 124"/>
                <a:gd name="T61" fmla="*/ 62 h 124"/>
                <a:gd name="T62" fmla="*/ 2 w 124"/>
                <a:gd name="T63" fmla="*/ 72 h 124"/>
                <a:gd name="T64" fmla="*/ 4 w 124"/>
                <a:gd name="T65" fmla="*/ 80 h 124"/>
                <a:gd name="T66" fmla="*/ 6 w 124"/>
                <a:gd name="T67" fmla="*/ 91 h 124"/>
                <a:gd name="T68" fmla="*/ 12 w 124"/>
                <a:gd name="T69" fmla="*/ 99 h 124"/>
                <a:gd name="T70" fmla="*/ 18 w 124"/>
                <a:gd name="T71" fmla="*/ 105 h 124"/>
                <a:gd name="T72" fmla="*/ 25 w 124"/>
                <a:gd name="T73" fmla="*/ 111 h 124"/>
                <a:gd name="T74" fmla="*/ 33 w 124"/>
                <a:gd name="T75" fmla="*/ 116 h 124"/>
                <a:gd name="T76" fmla="*/ 43 w 124"/>
                <a:gd name="T77" fmla="*/ 120 h 124"/>
                <a:gd name="T78" fmla="*/ 52 w 124"/>
                <a:gd name="T79" fmla="*/ 122 h 124"/>
                <a:gd name="T80" fmla="*/ 62 w 124"/>
                <a:gd name="T81" fmla="*/ 124 h 124"/>
                <a:gd name="T82" fmla="*/ 62 w 124"/>
                <a:gd name="T83" fmla="*/ 124 h 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4"/>
                <a:gd name="T127" fmla="*/ 0 h 124"/>
                <a:gd name="T128" fmla="*/ 124 w 124"/>
                <a:gd name="T129" fmla="*/ 124 h 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4" h="124">
                  <a:moveTo>
                    <a:pt x="62" y="122"/>
                  </a:moveTo>
                  <a:lnTo>
                    <a:pt x="72" y="122"/>
                  </a:lnTo>
                  <a:lnTo>
                    <a:pt x="81" y="120"/>
                  </a:lnTo>
                  <a:lnTo>
                    <a:pt x="91" y="116"/>
                  </a:lnTo>
                  <a:lnTo>
                    <a:pt x="99" y="111"/>
                  </a:lnTo>
                  <a:lnTo>
                    <a:pt x="106" y="105"/>
                  </a:lnTo>
                  <a:lnTo>
                    <a:pt x="112" y="99"/>
                  </a:lnTo>
                  <a:lnTo>
                    <a:pt x="116" y="91"/>
                  </a:lnTo>
                  <a:lnTo>
                    <a:pt x="120" y="80"/>
                  </a:lnTo>
                  <a:lnTo>
                    <a:pt x="122" y="72"/>
                  </a:lnTo>
                  <a:lnTo>
                    <a:pt x="124" y="62"/>
                  </a:lnTo>
                  <a:lnTo>
                    <a:pt x="122" y="51"/>
                  </a:lnTo>
                  <a:lnTo>
                    <a:pt x="120" y="43"/>
                  </a:lnTo>
                  <a:lnTo>
                    <a:pt x="116" y="33"/>
                  </a:lnTo>
                  <a:lnTo>
                    <a:pt x="112" y="25"/>
                  </a:lnTo>
                  <a:lnTo>
                    <a:pt x="106" y="18"/>
                  </a:lnTo>
                  <a:lnTo>
                    <a:pt x="99" y="12"/>
                  </a:lnTo>
                  <a:lnTo>
                    <a:pt x="91" y="6"/>
                  </a:lnTo>
                  <a:lnTo>
                    <a:pt x="81" y="4"/>
                  </a:lnTo>
                  <a:lnTo>
                    <a:pt x="72" y="2"/>
                  </a:lnTo>
                  <a:lnTo>
                    <a:pt x="62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3" y="6"/>
                  </a:lnTo>
                  <a:lnTo>
                    <a:pt x="25" y="12"/>
                  </a:lnTo>
                  <a:lnTo>
                    <a:pt x="18" y="18"/>
                  </a:lnTo>
                  <a:lnTo>
                    <a:pt x="12" y="25"/>
                  </a:lnTo>
                  <a:lnTo>
                    <a:pt x="6" y="33"/>
                  </a:lnTo>
                  <a:lnTo>
                    <a:pt x="4" y="43"/>
                  </a:lnTo>
                  <a:lnTo>
                    <a:pt x="2" y="51"/>
                  </a:lnTo>
                  <a:lnTo>
                    <a:pt x="0" y="62"/>
                  </a:lnTo>
                  <a:lnTo>
                    <a:pt x="2" y="72"/>
                  </a:lnTo>
                  <a:lnTo>
                    <a:pt x="4" y="80"/>
                  </a:lnTo>
                  <a:lnTo>
                    <a:pt x="6" y="91"/>
                  </a:lnTo>
                  <a:lnTo>
                    <a:pt x="12" y="99"/>
                  </a:lnTo>
                  <a:lnTo>
                    <a:pt x="18" y="105"/>
                  </a:lnTo>
                  <a:lnTo>
                    <a:pt x="25" y="111"/>
                  </a:lnTo>
                  <a:lnTo>
                    <a:pt x="33" y="116"/>
                  </a:lnTo>
                  <a:lnTo>
                    <a:pt x="43" y="120"/>
                  </a:lnTo>
                  <a:lnTo>
                    <a:pt x="52" y="122"/>
                  </a:lnTo>
                  <a:lnTo>
                    <a:pt x="62" y="12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Freeform 9">
              <a:extLst>
                <a:ext uri="{FF2B5EF4-FFF2-40B4-BE49-F238E27FC236}">
                  <a16:creationId xmlns:a16="http://schemas.microsoft.com/office/drawing/2014/main" id="{6FFB07B9-6F81-CB36-5AFF-642488272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931"/>
              <a:ext cx="122" cy="124"/>
            </a:xfrm>
            <a:custGeom>
              <a:avLst/>
              <a:gdLst>
                <a:gd name="T0" fmla="*/ 60 w 122"/>
                <a:gd name="T1" fmla="*/ 122 h 124"/>
                <a:gd name="T2" fmla="*/ 70 w 122"/>
                <a:gd name="T3" fmla="*/ 122 h 124"/>
                <a:gd name="T4" fmla="*/ 81 w 122"/>
                <a:gd name="T5" fmla="*/ 120 h 124"/>
                <a:gd name="T6" fmla="*/ 89 w 122"/>
                <a:gd name="T7" fmla="*/ 116 h 124"/>
                <a:gd name="T8" fmla="*/ 97 w 122"/>
                <a:gd name="T9" fmla="*/ 111 h 124"/>
                <a:gd name="T10" fmla="*/ 103 w 122"/>
                <a:gd name="T11" fmla="*/ 105 h 124"/>
                <a:gd name="T12" fmla="*/ 110 w 122"/>
                <a:gd name="T13" fmla="*/ 99 h 124"/>
                <a:gd name="T14" fmla="*/ 116 w 122"/>
                <a:gd name="T15" fmla="*/ 91 h 124"/>
                <a:gd name="T16" fmla="*/ 120 w 122"/>
                <a:gd name="T17" fmla="*/ 80 h 124"/>
                <a:gd name="T18" fmla="*/ 122 w 122"/>
                <a:gd name="T19" fmla="*/ 72 h 124"/>
                <a:gd name="T20" fmla="*/ 122 w 122"/>
                <a:gd name="T21" fmla="*/ 62 h 124"/>
                <a:gd name="T22" fmla="*/ 122 w 122"/>
                <a:gd name="T23" fmla="*/ 51 h 124"/>
                <a:gd name="T24" fmla="*/ 120 w 122"/>
                <a:gd name="T25" fmla="*/ 43 h 124"/>
                <a:gd name="T26" fmla="*/ 116 w 122"/>
                <a:gd name="T27" fmla="*/ 33 h 124"/>
                <a:gd name="T28" fmla="*/ 110 w 122"/>
                <a:gd name="T29" fmla="*/ 25 h 124"/>
                <a:gd name="T30" fmla="*/ 103 w 122"/>
                <a:gd name="T31" fmla="*/ 18 h 124"/>
                <a:gd name="T32" fmla="*/ 97 w 122"/>
                <a:gd name="T33" fmla="*/ 12 h 124"/>
                <a:gd name="T34" fmla="*/ 89 w 122"/>
                <a:gd name="T35" fmla="*/ 6 h 124"/>
                <a:gd name="T36" fmla="*/ 81 w 122"/>
                <a:gd name="T37" fmla="*/ 4 h 124"/>
                <a:gd name="T38" fmla="*/ 70 w 122"/>
                <a:gd name="T39" fmla="*/ 2 h 124"/>
                <a:gd name="T40" fmla="*/ 60 w 122"/>
                <a:gd name="T41" fmla="*/ 0 h 124"/>
                <a:gd name="T42" fmla="*/ 52 w 122"/>
                <a:gd name="T43" fmla="*/ 2 h 124"/>
                <a:gd name="T44" fmla="*/ 41 w 122"/>
                <a:gd name="T45" fmla="*/ 4 h 124"/>
                <a:gd name="T46" fmla="*/ 33 w 122"/>
                <a:gd name="T47" fmla="*/ 6 h 124"/>
                <a:gd name="T48" fmla="*/ 25 w 122"/>
                <a:gd name="T49" fmla="*/ 12 h 124"/>
                <a:gd name="T50" fmla="*/ 16 w 122"/>
                <a:gd name="T51" fmla="*/ 18 h 124"/>
                <a:gd name="T52" fmla="*/ 10 w 122"/>
                <a:gd name="T53" fmla="*/ 25 h 124"/>
                <a:gd name="T54" fmla="*/ 6 w 122"/>
                <a:gd name="T55" fmla="*/ 33 h 124"/>
                <a:gd name="T56" fmla="*/ 2 w 122"/>
                <a:gd name="T57" fmla="*/ 43 h 124"/>
                <a:gd name="T58" fmla="*/ 0 w 122"/>
                <a:gd name="T59" fmla="*/ 51 h 124"/>
                <a:gd name="T60" fmla="*/ 0 w 122"/>
                <a:gd name="T61" fmla="*/ 62 h 124"/>
                <a:gd name="T62" fmla="*/ 0 w 122"/>
                <a:gd name="T63" fmla="*/ 72 h 124"/>
                <a:gd name="T64" fmla="*/ 2 w 122"/>
                <a:gd name="T65" fmla="*/ 80 h 124"/>
                <a:gd name="T66" fmla="*/ 6 w 122"/>
                <a:gd name="T67" fmla="*/ 91 h 124"/>
                <a:gd name="T68" fmla="*/ 10 w 122"/>
                <a:gd name="T69" fmla="*/ 99 h 124"/>
                <a:gd name="T70" fmla="*/ 16 w 122"/>
                <a:gd name="T71" fmla="*/ 105 h 124"/>
                <a:gd name="T72" fmla="*/ 25 w 122"/>
                <a:gd name="T73" fmla="*/ 111 h 124"/>
                <a:gd name="T74" fmla="*/ 33 w 122"/>
                <a:gd name="T75" fmla="*/ 116 h 124"/>
                <a:gd name="T76" fmla="*/ 41 w 122"/>
                <a:gd name="T77" fmla="*/ 120 h 124"/>
                <a:gd name="T78" fmla="*/ 52 w 122"/>
                <a:gd name="T79" fmla="*/ 122 h 124"/>
                <a:gd name="T80" fmla="*/ 60 w 122"/>
                <a:gd name="T81" fmla="*/ 124 h 124"/>
                <a:gd name="T82" fmla="*/ 60 w 122"/>
                <a:gd name="T83" fmla="*/ 124 h 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2"/>
                <a:gd name="T127" fmla="*/ 0 h 124"/>
                <a:gd name="T128" fmla="*/ 122 w 122"/>
                <a:gd name="T129" fmla="*/ 124 h 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2" h="124">
                  <a:moveTo>
                    <a:pt x="60" y="122"/>
                  </a:moveTo>
                  <a:lnTo>
                    <a:pt x="70" y="122"/>
                  </a:lnTo>
                  <a:lnTo>
                    <a:pt x="81" y="120"/>
                  </a:lnTo>
                  <a:lnTo>
                    <a:pt x="89" y="116"/>
                  </a:lnTo>
                  <a:lnTo>
                    <a:pt x="97" y="111"/>
                  </a:lnTo>
                  <a:lnTo>
                    <a:pt x="103" y="105"/>
                  </a:lnTo>
                  <a:lnTo>
                    <a:pt x="110" y="99"/>
                  </a:lnTo>
                  <a:lnTo>
                    <a:pt x="116" y="91"/>
                  </a:lnTo>
                  <a:lnTo>
                    <a:pt x="120" y="80"/>
                  </a:lnTo>
                  <a:lnTo>
                    <a:pt x="122" y="72"/>
                  </a:lnTo>
                  <a:lnTo>
                    <a:pt x="122" y="62"/>
                  </a:lnTo>
                  <a:lnTo>
                    <a:pt x="122" y="51"/>
                  </a:lnTo>
                  <a:lnTo>
                    <a:pt x="120" y="43"/>
                  </a:lnTo>
                  <a:lnTo>
                    <a:pt x="116" y="33"/>
                  </a:lnTo>
                  <a:lnTo>
                    <a:pt x="110" y="25"/>
                  </a:lnTo>
                  <a:lnTo>
                    <a:pt x="103" y="18"/>
                  </a:lnTo>
                  <a:lnTo>
                    <a:pt x="97" y="12"/>
                  </a:lnTo>
                  <a:lnTo>
                    <a:pt x="89" y="6"/>
                  </a:lnTo>
                  <a:lnTo>
                    <a:pt x="81" y="4"/>
                  </a:lnTo>
                  <a:lnTo>
                    <a:pt x="70" y="2"/>
                  </a:lnTo>
                  <a:lnTo>
                    <a:pt x="60" y="0"/>
                  </a:lnTo>
                  <a:lnTo>
                    <a:pt x="52" y="2"/>
                  </a:lnTo>
                  <a:lnTo>
                    <a:pt x="41" y="4"/>
                  </a:lnTo>
                  <a:lnTo>
                    <a:pt x="33" y="6"/>
                  </a:lnTo>
                  <a:lnTo>
                    <a:pt x="25" y="12"/>
                  </a:lnTo>
                  <a:lnTo>
                    <a:pt x="16" y="18"/>
                  </a:lnTo>
                  <a:lnTo>
                    <a:pt x="10" y="25"/>
                  </a:lnTo>
                  <a:lnTo>
                    <a:pt x="6" y="33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2" y="80"/>
                  </a:lnTo>
                  <a:lnTo>
                    <a:pt x="6" y="91"/>
                  </a:lnTo>
                  <a:lnTo>
                    <a:pt x="10" y="99"/>
                  </a:lnTo>
                  <a:lnTo>
                    <a:pt x="16" y="105"/>
                  </a:lnTo>
                  <a:lnTo>
                    <a:pt x="25" y="111"/>
                  </a:lnTo>
                  <a:lnTo>
                    <a:pt x="33" y="116"/>
                  </a:lnTo>
                  <a:lnTo>
                    <a:pt x="41" y="120"/>
                  </a:lnTo>
                  <a:lnTo>
                    <a:pt x="52" y="122"/>
                  </a:lnTo>
                  <a:lnTo>
                    <a:pt x="60" y="12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Freeform 10">
              <a:extLst>
                <a:ext uri="{FF2B5EF4-FFF2-40B4-BE49-F238E27FC236}">
                  <a16:creationId xmlns:a16="http://schemas.microsoft.com/office/drawing/2014/main" id="{D2C8F3A0-9A6B-7EF9-ECB9-3DDA30B2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" y="2738"/>
              <a:ext cx="124" cy="124"/>
            </a:xfrm>
            <a:custGeom>
              <a:avLst/>
              <a:gdLst>
                <a:gd name="T0" fmla="*/ 62 w 124"/>
                <a:gd name="T1" fmla="*/ 124 h 124"/>
                <a:gd name="T2" fmla="*/ 72 w 124"/>
                <a:gd name="T3" fmla="*/ 124 h 124"/>
                <a:gd name="T4" fmla="*/ 83 w 124"/>
                <a:gd name="T5" fmla="*/ 120 h 124"/>
                <a:gd name="T6" fmla="*/ 91 w 124"/>
                <a:gd name="T7" fmla="*/ 118 h 124"/>
                <a:gd name="T8" fmla="*/ 99 w 124"/>
                <a:gd name="T9" fmla="*/ 112 h 124"/>
                <a:gd name="T10" fmla="*/ 105 w 124"/>
                <a:gd name="T11" fmla="*/ 106 h 124"/>
                <a:gd name="T12" fmla="*/ 112 w 124"/>
                <a:gd name="T13" fmla="*/ 99 h 124"/>
                <a:gd name="T14" fmla="*/ 118 w 124"/>
                <a:gd name="T15" fmla="*/ 91 h 124"/>
                <a:gd name="T16" fmla="*/ 120 w 124"/>
                <a:gd name="T17" fmla="*/ 83 h 124"/>
                <a:gd name="T18" fmla="*/ 124 w 124"/>
                <a:gd name="T19" fmla="*/ 73 h 124"/>
                <a:gd name="T20" fmla="*/ 124 w 124"/>
                <a:gd name="T21" fmla="*/ 62 h 124"/>
                <a:gd name="T22" fmla="*/ 124 w 124"/>
                <a:gd name="T23" fmla="*/ 52 h 124"/>
                <a:gd name="T24" fmla="*/ 120 w 124"/>
                <a:gd name="T25" fmla="*/ 44 h 124"/>
                <a:gd name="T26" fmla="*/ 118 w 124"/>
                <a:gd name="T27" fmla="*/ 33 h 124"/>
                <a:gd name="T28" fmla="*/ 112 w 124"/>
                <a:gd name="T29" fmla="*/ 27 h 124"/>
                <a:gd name="T30" fmla="*/ 105 w 124"/>
                <a:gd name="T31" fmla="*/ 19 h 124"/>
                <a:gd name="T32" fmla="*/ 99 w 124"/>
                <a:gd name="T33" fmla="*/ 12 h 124"/>
                <a:gd name="T34" fmla="*/ 91 w 124"/>
                <a:gd name="T35" fmla="*/ 8 h 124"/>
                <a:gd name="T36" fmla="*/ 83 w 124"/>
                <a:gd name="T37" fmla="*/ 4 h 124"/>
                <a:gd name="T38" fmla="*/ 72 w 124"/>
                <a:gd name="T39" fmla="*/ 2 h 124"/>
                <a:gd name="T40" fmla="*/ 62 w 124"/>
                <a:gd name="T41" fmla="*/ 0 h 124"/>
                <a:gd name="T42" fmla="*/ 51 w 124"/>
                <a:gd name="T43" fmla="*/ 2 h 124"/>
                <a:gd name="T44" fmla="*/ 43 w 124"/>
                <a:gd name="T45" fmla="*/ 4 h 124"/>
                <a:gd name="T46" fmla="*/ 33 w 124"/>
                <a:gd name="T47" fmla="*/ 8 h 124"/>
                <a:gd name="T48" fmla="*/ 27 w 124"/>
                <a:gd name="T49" fmla="*/ 12 h 124"/>
                <a:gd name="T50" fmla="*/ 18 w 124"/>
                <a:gd name="T51" fmla="*/ 19 h 124"/>
                <a:gd name="T52" fmla="*/ 12 w 124"/>
                <a:gd name="T53" fmla="*/ 27 h 124"/>
                <a:gd name="T54" fmla="*/ 8 w 124"/>
                <a:gd name="T55" fmla="*/ 33 h 124"/>
                <a:gd name="T56" fmla="*/ 4 w 124"/>
                <a:gd name="T57" fmla="*/ 44 h 124"/>
                <a:gd name="T58" fmla="*/ 2 w 124"/>
                <a:gd name="T59" fmla="*/ 52 h 124"/>
                <a:gd name="T60" fmla="*/ 0 w 124"/>
                <a:gd name="T61" fmla="*/ 62 h 124"/>
                <a:gd name="T62" fmla="*/ 2 w 124"/>
                <a:gd name="T63" fmla="*/ 73 h 124"/>
                <a:gd name="T64" fmla="*/ 4 w 124"/>
                <a:gd name="T65" fmla="*/ 83 h 124"/>
                <a:gd name="T66" fmla="*/ 8 w 124"/>
                <a:gd name="T67" fmla="*/ 91 h 124"/>
                <a:gd name="T68" fmla="*/ 12 w 124"/>
                <a:gd name="T69" fmla="*/ 99 h 124"/>
                <a:gd name="T70" fmla="*/ 18 w 124"/>
                <a:gd name="T71" fmla="*/ 106 h 124"/>
                <a:gd name="T72" fmla="*/ 27 w 124"/>
                <a:gd name="T73" fmla="*/ 112 h 124"/>
                <a:gd name="T74" fmla="*/ 33 w 124"/>
                <a:gd name="T75" fmla="*/ 118 h 124"/>
                <a:gd name="T76" fmla="*/ 43 w 124"/>
                <a:gd name="T77" fmla="*/ 120 h 124"/>
                <a:gd name="T78" fmla="*/ 51 w 124"/>
                <a:gd name="T79" fmla="*/ 124 h 124"/>
                <a:gd name="T80" fmla="*/ 62 w 124"/>
                <a:gd name="T81" fmla="*/ 124 h 124"/>
                <a:gd name="T82" fmla="*/ 62 w 124"/>
                <a:gd name="T83" fmla="*/ 124 h 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4"/>
                <a:gd name="T127" fmla="*/ 0 h 124"/>
                <a:gd name="T128" fmla="*/ 124 w 124"/>
                <a:gd name="T129" fmla="*/ 124 h 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4" h="124">
                  <a:moveTo>
                    <a:pt x="62" y="124"/>
                  </a:moveTo>
                  <a:lnTo>
                    <a:pt x="72" y="124"/>
                  </a:lnTo>
                  <a:lnTo>
                    <a:pt x="83" y="120"/>
                  </a:lnTo>
                  <a:lnTo>
                    <a:pt x="91" y="118"/>
                  </a:lnTo>
                  <a:lnTo>
                    <a:pt x="99" y="112"/>
                  </a:lnTo>
                  <a:lnTo>
                    <a:pt x="105" y="106"/>
                  </a:lnTo>
                  <a:lnTo>
                    <a:pt x="112" y="99"/>
                  </a:lnTo>
                  <a:lnTo>
                    <a:pt x="118" y="91"/>
                  </a:lnTo>
                  <a:lnTo>
                    <a:pt x="120" y="83"/>
                  </a:lnTo>
                  <a:lnTo>
                    <a:pt x="124" y="73"/>
                  </a:lnTo>
                  <a:lnTo>
                    <a:pt x="124" y="62"/>
                  </a:lnTo>
                  <a:lnTo>
                    <a:pt x="124" y="52"/>
                  </a:lnTo>
                  <a:lnTo>
                    <a:pt x="120" y="44"/>
                  </a:lnTo>
                  <a:lnTo>
                    <a:pt x="118" y="33"/>
                  </a:lnTo>
                  <a:lnTo>
                    <a:pt x="112" y="27"/>
                  </a:lnTo>
                  <a:lnTo>
                    <a:pt x="105" y="19"/>
                  </a:lnTo>
                  <a:lnTo>
                    <a:pt x="99" y="12"/>
                  </a:lnTo>
                  <a:lnTo>
                    <a:pt x="91" y="8"/>
                  </a:lnTo>
                  <a:lnTo>
                    <a:pt x="83" y="4"/>
                  </a:lnTo>
                  <a:lnTo>
                    <a:pt x="72" y="2"/>
                  </a:lnTo>
                  <a:lnTo>
                    <a:pt x="62" y="0"/>
                  </a:lnTo>
                  <a:lnTo>
                    <a:pt x="51" y="2"/>
                  </a:lnTo>
                  <a:lnTo>
                    <a:pt x="43" y="4"/>
                  </a:lnTo>
                  <a:lnTo>
                    <a:pt x="33" y="8"/>
                  </a:lnTo>
                  <a:lnTo>
                    <a:pt x="27" y="12"/>
                  </a:lnTo>
                  <a:lnTo>
                    <a:pt x="18" y="19"/>
                  </a:lnTo>
                  <a:lnTo>
                    <a:pt x="12" y="27"/>
                  </a:lnTo>
                  <a:lnTo>
                    <a:pt x="8" y="33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2"/>
                  </a:lnTo>
                  <a:lnTo>
                    <a:pt x="2" y="73"/>
                  </a:lnTo>
                  <a:lnTo>
                    <a:pt x="4" y="83"/>
                  </a:lnTo>
                  <a:lnTo>
                    <a:pt x="8" y="91"/>
                  </a:lnTo>
                  <a:lnTo>
                    <a:pt x="12" y="99"/>
                  </a:lnTo>
                  <a:lnTo>
                    <a:pt x="18" y="106"/>
                  </a:lnTo>
                  <a:lnTo>
                    <a:pt x="27" y="112"/>
                  </a:lnTo>
                  <a:lnTo>
                    <a:pt x="33" y="118"/>
                  </a:lnTo>
                  <a:lnTo>
                    <a:pt x="43" y="120"/>
                  </a:lnTo>
                  <a:lnTo>
                    <a:pt x="51" y="124"/>
                  </a:lnTo>
                  <a:lnTo>
                    <a:pt x="62" y="12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Freeform 11">
              <a:extLst>
                <a:ext uri="{FF2B5EF4-FFF2-40B4-BE49-F238E27FC236}">
                  <a16:creationId xmlns:a16="http://schemas.microsoft.com/office/drawing/2014/main" id="{08CCB918-9A98-4D2D-4115-B2C5E163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3314"/>
              <a:ext cx="125" cy="122"/>
            </a:xfrm>
            <a:custGeom>
              <a:avLst/>
              <a:gdLst>
                <a:gd name="T0" fmla="*/ 60 w 125"/>
                <a:gd name="T1" fmla="*/ 122 h 122"/>
                <a:gd name="T2" fmla="*/ 73 w 125"/>
                <a:gd name="T3" fmla="*/ 122 h 122"/>
                <a:gd name="T4" fmla="*/ 81 w 125"/>
                <a:gd name="T5" fmla="*/ 120 h 122"/>
                <a:gd name="T6" fmla="*/ 91 w 125"/>
                <a:gd name="T7" fmla="*/ 116 h 122"/>
                <a:gd name="T8" fmla="*/ 98 w 125"/>
                <a:gd name="T9" fmla="*/ 112 h 122"/>
                <a:gd name="T10" fmla="*/ 106 w 125"/>
                <a:gd name="T11" fmla="*/ 105 h 122"/>
                <a:gd name="T12" fmla="*/ 112 w 125"/>
                <a:gd name="T13" fmla="*/ 97 h 122"/>
                <a:gd name="T14" fmla="*/ 116 w 125"/>
                <a:gd name="T15" fmla="*/ 89 h 122"/>
                <a:gd name="T16" fmla="*/ 120 w 125"/>
                <a:gd name="T17" fmla="*/ 81 h 122"/>
                <a:gd name="T18" fmla="*/ 123 w 125"/>
                <a:gd name="T19" fmla="*/ 70 h 122"/>
                <a:gd name="T20" fmla="*/ 125 w 125"/>
                <a:gd name="T21" fmla="*/ 62 h 122"/>
                <a:gd name="T22" fmla="*/ 123 w 125"/>
                <a:gd name="T23" fmla="*/ 52 h 122"/>
                <a:gd name="T24" fmla="*/ 120 w 125"/>
                <a:gd name="T25" fmla="*/ 41 h 122"/>
                <a:gd name="T26" fmla="*/ 116 w 125"/>
                <a:gd name="T27" fmla="*/ 33 h 122"/>
                <a:gd name="T28" fmla="*/ 112 w 125"/>
                <a:gd name="T29" fmla="*/ 25 h 122"/>
                <a:gd name="T30" fmla="*/ 106 w 125"/>
                <a:gd name="T31" fmla="*/ 18 h 122"/>
                <a:gd name="T32" fmla="*/ 98 w 125"/>
                <a:gd name="T33" fmla="*/ 12 h 122"/>
                <a:gd name="T34" fmla="*/ 91 w 125"/>
                <a:gd name="T35" fmla="*/ 6 h 122"/>
                <a:gd name="T36" fmla="*/ 81 w 125"/>
                <a:gd name="T37" fmla="*/ 2 h 122"/>
                <a:gd name="T38" fmla="*/ 73 w 125"/>
                <a:gd name="T39" fmla="*/ 0 h 122"/>
                <a:gd name="T40" fmla="*/ 62 w 125"/>
                <a:gd name="T41" fmla="*/ 0 h 122"/>
                <a:gd name="T42" fmla="*/ 52 w 125"/>
                <a:gd name="T43" fmla="*/ 0 h 122"/>
                <a:gd name="T44" fmla="*/ 42 w 125"/>
                <a:gd name="T45" fmla="*/ 2 h 122"/>
                <a:gd name="T46" fmla="*/ 33 w 125"/>
                <a:gd name="T47" fmla="*/ 6 h 122"/>
                <a:gd name="T48" fmla="*/ 25 w 125"/>
                <a:gd name="T49" fmla="*/ 12 h 122"/>
                <a:gd name="T50" fmla="*/ 19 w 125"/>
                <a:gd name="T51" fmla="*/ 18 h 122"/>
                <a:gd name="T52" fmla="*/ 13 w 125"/>
                <a:gd name="T53" fmla="*/ 25 h 122"/>
                <a:gd name="T54" fmla="*/ 6 w 125"/>
                <a:gd name="T55" fmla="*/ 33 h 122"/>
                <a:gd name="T56" fmla="*/ 2 w 125"/>
                <a:gd name="T57" fmla="*/ 41 h 122"/>
                <a:gd name="T58" fmla="*/ 0 w 125"/>
                <a:gd name="T59" fmla="*/ 52 h 122"/>
                <a:gd name="T60" fmla="*/ 0 w 125"/>
                <a:gd name="T61" fmla="*/ 62 h 122"/>
                <a:gd name="T62" fmla="*/ 0 w 125"/>
                <a:gd name="T63" fmla="*/ 70 h 122"/>
                <a:gd name="T64" fmla="*/ 2 w 125"/>
                <a:gd name="T65" fmla="*/ 81 h 122"/>
                <a:gd name="T66" fmla="*/ 6 w 125"/>
                <a:gd name="T67" fmla="*/ 89 h 122"/>
                <a:gd name="T68" fmla="*/ 13 w 125"/>
                <a:gd name="T69" fmla="*/ 97 h 122"/>
                <a:gd name="T70" fmla="*/ 19 w 125"/>
                <a:gd name="T71" fmla="*/ 105 h 122"/>
                <a:gd name="T72" fmla="*/ 25 w 125"/>
                <a:gd name="T73" fmla="*/ 112 h 122"/>
                <a:gd name="T74" fmla="*/ 33 w 125"/>
                <a:gd name="T75" fmla="*/ 116 h 122"/>
                <a:gd name="T76" fmla="*/ 42 w 125"/>
                <a:gd name="T77" fmla="*/ 120 h 122"/>
                <a:gd name="T78" fmla="*/ 52 w 125"/>
                <a:gd name="T79" fmla="*/ 122 h 122"/>
                <a:gd name="T80" fmla="*/ 62 w 125"/>
                <a:gd name="T81" fmla="*/ 122 h 122"/>
                <a:gd name="T82" fmla="*/ 62 w 125"/>
                <a:gd name="T83" fmla="*/ 122 h 1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5"/>
                <a:gd name="T127" fmla="*/ 0 h 122"/>
                <a:gd name="T128" fmla="*/ 125 w 125"/>
                <a:gd name="T129" fmla="*/ 122 h 1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5" h="122">
                  <a:moveTo>
                    <a:pt x="60" y="122"/>
                  </a:moveTo>
                  <a:lnTo>
                    <a:pt x="73" y="122"/>
                  </a:lnTo>
                  <a:lnTo>
                    <a:pt x="81" y="120"/>
                  </a:lnTo>
                  <a:lnTo>
                    <a:pt x="91" y="116"/>
                  </a:lnTo>
                  <a:lnTo>
                    <a:pt x="98" y="112"/>
                  </a:lnTo>
                  <a:lnTo>
                    <a:pt x="106" y="105"/>
                  </a:lnTo>
                  <a:lnTo>
                    <a:pt x="112" y="97"/>
                  </a:lnTo>
                  <a:lnTo>
                    <a:pt x="116" y="89"/>
                  </a:lnTo>
                  <a:lnTo>
                    <a:pt x="120" y="81"/>
                  </a:lnTo>
                  <a:lnTo>
                    <a:pt x="123" y="70"/>
                  </a:lnTo>
                  <a:lnTo>
                    <a:pt x="125" y="62"/>
                  </a:lnTo>
                  <a:lnTo>
                    <a:pt x="123" y="52"/>
                  </a:lnTo>
                  <a:lnTo>
                    <a:pt x="120" y="41"/>
                  </a:lnTo>
                  <a:lnTo>
                    <a:pt x="116" y="33"/>
                  </a:lnTo>
                  <a:lnTo>
                    <a:pt x="112" y="25"/>
                  </a:lnTo>
                  <a:lnTo>
                    <a:pt x="106" y="18"/>
                  </a:lnTo>
                  <a:lnTo>
                    <a:pt x="98" y="12"/>
                  </a:lnTo>
                  <a:lnTo>
                    <a:pt x="91" y="6"/>
                  </a:lnTo>
                  <a:lnTo>
                    <a:pt x="81" y="2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3" y="6"/>
                  </a:lnTo>
                  <a:lnTo>
                    <a:pt x="25" y="12"/>
                  </a:lnTo>
                  <a:lnTo>
                    <a:pt x="19" y="18"/>
                  </a:lnTo>
                  <a:lnTo>
                    <a:pt x="13" y="25"/>
                  </a:lnTo>
                  <a:lnTo>
                    <a:pt x="6" y="33"/>
                  </a:lnTo>
                  <a:lnTo>
                    <a:pt x="2" y="41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0"/>
                  </a:lnTo>
                  <a:lnTo>
                    <a:pt x="2" y="81"/>
                  </a:lnTo>
                  <a:lnTo>
                    <a:pt x="6" y="89"/>
                  </a:lnTo>
                  <a:lnTo>
                    <a:pt x="13" y="97"/>
                  </a:lnTo>
                  <a:lnTo>
                    <a:pt x="19" y="105"/>
                  </a:lnTo>
                  <a:lnTo>
                    <a:pt x="25" y="112"/>
                  </a:lnTo>
                  <a:lnTo>
                    <a:pt x="33" y="116"/>
                  </a:lnTo>
                  <a:lnTo>
                    <a:pt x="42" y="120"/>
                  </a:lnTo>
                  <a:lnTo>
                    <a:pt x="52" y="122"/>
                  </a:lnTo>
                  <a:lnTo>
                    <a:pt x="62" y="12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Line 12">
              <a:extLst>
                <a:ext uri="{FF2B5EF4-FFF2-40B4-BE49-F238E27FC236}">
                  <a16:creationId xmlns:a16="http://schemas.microsoft.com/office/drawing/2014/main" id="{16F09A84-71BA-42BD-EE69-C4EAEF8F3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6" y="3200"/>
              <a:ext cx="330" cy="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Line 13">
              <a:extLst>
                <a:ext uri="{FF2B5EF4-FFF2-40B4-BE49-F238E27FC236}">
                  <a16:creationId xmlns:a16="http://schemas.microsoft.com/office/drawing/2014/main" id="{A8BF9D96-3A88-0E6C-FFCF-158939419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3345"/>
              <a:ext cx="216" cy="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14">
              <a:extLst>
                <a:ext uri="{FF2B5EF4-FFF2-40B4-BE49-F238E27FC236}">
                  <a16:creationId xmlns:a16="http://schemas.microsoft.com/office/drawing/2014/main" id="{FB16CDE7-7689-2FE3-D0DA-95CFEFFBD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3" y="3237"/>
              <a:ext cx="76" cy="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Line 15">
              <a:extLst>
                <a:ext uri="{FF2B5EF4-FFF2-40B4-BE49-F238E27FC236}">
                  <a16:creationId xmlns:a16="http://schemas.microsoft.com/office/drawing/2014/main" id="{E71889E9-A759-9A3B-7A48-BEFD1CA9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3024"/>
              <a:ext cx="213" cy="1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Line 16">
              <a:extLst>
                <a:ext uri="{FF2B5EF4-FFF2-40B4-BE49-F238E27FC236}">
                  <a16:creationId xmlns:a16="http://schemas.microsoft.com/office/drawing/2014/main" id="{C6F2E3A4-E2FD-A014-13AB-BD02CF31A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3212"/>
              <a:ext cx="215" cy="1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17">
              <a:extLst>
                <a:ext uri="{FF2B5EF4-FFF2-40B4-BE49-F238E27FC236}">
                  <a16:creationId xmlns:a16="http://schemas.microsoft.com/office/drawing/2014/main" id="{E4316F07-D3E9-C973-368D-228288F66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5" y="2835"/>
              <a:ext cx="155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18">
              <a:extLst>
                <a:ext uri="{FF2B5EF4-FFF2-40B4-BE49-F238E27FC236}">
                  <a16:creationId xmlns:a16="http://schemas.microsoft.com/office/drawing/2014/main" id="{C9B2828C-44B8-55C0-A344-3DFA9D885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2852"/>
              <a:ext cx="319" cy="4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19">
              <a:extLst>
                <a:ext uri="{FF2B5EF4-FFF2-40B4-BE49-F238E27FC236}">
                  <a16:creationId xmlns:a16="http://schemas.microsoft.com/office/drawing/2014/main" id="{6E5E28FD-1148-9FFF-163A-C85DEF1B1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831"/>
              <a:ext cx="207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0">
              <a:extLst>
                <a:ext uri="{FF2B5EF4-FFF2-40B4-BE49-F238E27FC236}">
                  <a16:creationId xmlns:a16="http://schemas.microsoft.com/office/drawing/2014/main" id="{23F8CC77-DEC1-E203-AEE9-C5DB395E9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3051"/>
              <a:ext cx="39" cy="2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Freeform 21">
              <a:extLst>
                <a:ext uri="{FF2B5EF4-FFF2-40B4-BE49-F238E27FC236}">
                  <a16:creationId xmlns:a16="http://schemas.microsoft.com/office/drawing/2014/main" id="{5831F7AC-3F3C-DAF5-BAC5-C14D718EC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3247"/>
              <a:ext cx="125" cy="125"/>
            </a:xfrm>
            <a:custGeom>
              <a:avLst/>
              <a:gdLst>
                <a:gd name="T0" fmla="*/ 62 w 125"/>
                <a:gd name="T1" fmla="*/ 123 h 125"/>
                <a:gd name="T2" fmla="*/ 73 w 125"/>
                <a:gd name="T3" fmla="*/ 123 h 125"/>
                <a:gd name="T4" fmla="*/ 83 w 125"/>
                <a:gd name="T5" fmla="*/ 121 h 125"/>
                <a:gd name="T6" fmla="*/ 91 w 125"/>
                <a:gd name="T7" fmla="*/ 116 h 125"/>
                <a:gd name="T8" fmla="*/ 100 w 125"/>
                <a:gd name="T9" fmla="*/ 112 h 125"/>
                <a:gd name="T10" fmla="*/ 106 w 125"/>
                <a:gd name="T11" fmla="*/ 106 h 125"/>
                <a:gd name="T12" fmla="*/ 112 w 125"/>
                <a:gd name="T13" fmla="*/ 98 h 125"/>
                <a:gd name="T14" fmla="*/ 118 w 125"/>
                <a:gd name="T15" fmla="*/ 90 h 125"/>
                <a:gd name="T16" fmla="*/ 123 w 125"/>
                <a:gd name="T17" fmla="*/ 81 h 125"/>
                <a:gd name="T18" fmla="*/ 125 w 125"/>
                <a:gd name="T19" fmla="*/ 73 h 125"/>
                <a:gd name="T20" fmla="*/ 125 w 125"/>
                <a:gd name="T21" fmla="*/ 63 h 125"/>
                <a:gd name="T22" fmla="*/ 125 w 125"/>
                <a:gd name="T23" fmla="*/ 52 h 125"/>
                <a:gd name="T24" fmla="*/ 123 w 125"/>
                <a:gd name="T25" fmla="*/ 42 h 125"/>
                <a:gd name="T26" fmla="*/ 118 w 125"/>
                <a:gd name="T27" fmla="*/ 34 h 125"/>
                <a:gd name="T28" fmla="*/ 112 w 125"/>
                <a:gd name="T29" fmla="*/ 25 h 125"/>
                <a:gd name="T30" fmla="*/ 106 w 125"/>
                <a:gd name="T31" fmla="*/ 19 h 125"/>
                <a:gd name="T32" fmla="*/ 100 w 125"/>
                <a:gd name="T33" fmla="*/ 13 h 125"/>
                <a:gd name="T34" fmla="*/ 91 w 125"/>
                <a:gd name="T35" fmla="*/ 7 h 125"/>
                <a:gd name="T36" fmla="*/ 83 w 125"/>
                <a:gd name="T37" fmla="*/ 3 h 125"/>
                <a:gd name="T38" fmla="*/ 73 w 125"/>
                <a:gd name="T39" fmla="*/ 0 h 125"/>
                <a:gd name="T40" fmla="*/ 62 w 125"/>
                <a:gd name="T41" fmla="*/ 0 h 125"/>
                <a:gd name="T42" fmla="*/ 52 w 125"/>
                <a:gd name="T43" fmla="*/ 0 h 125"/>
                <a:gd name="T44" fmla="*/ 44 w 125"/>
                <a:gd name="T45" fmla="*/ 3 h 125"/>
                <a:gd name="T46" fmla="*/ 35 w 125"/>
                <a:gd name="T47" fmla="*/ 7 h 125"/>
                <a:gd name="T48" fmla="*/ 27 w 125"/>
                <a:gd name="T49" fmla="*/ 13 h 125"/>
                <a:gd name="T50" fmla="*/ 19 w 125"/>
                <a:gd name="T51" fmla="*/ 19 h 125"/>
                <a:gd name="T52" fmla="*/ 13 w 125"/>
                <a:gd name="T53" fmla="*/ 25 h 125"/>
                <a:gd name="T54" fmla="*/ 8 w 125"/>
                <a:gd name="T55" fmla="*/ 34 h 125"/>
                <a:gd name="T56" fmla="*/ 4 w 125"/>
                <a:gd name="T57" fmla="*/ 42 h 125"/>
                <a:gd name="T58" fmla="*/ 2 w 125"/>
                <a:gd name="T59" fmla="*/ 52 h 125"/>
                <a:gd name="T60" fmla="*/ 0 w 125"/>
                <a:gd name="T61" fmla="*/ 63 h 125"/>
                <a:gd name="T62" fmla="*/ 2 w 125"/>
                <a:gd name="T63" fmla="*/ 73 h 125"/>
                <a:gd name="T64" fmla="*/ 4 w 125"/>
                <a:gd name="T65" fmla="*/ 81 h 125"/>
                <a:gd name="T66" fmla="*/ 8 w 125"/>
                <a:gd name="T67" fmla="*/ 90 h 125"/>
                <a:gd name="T68" fmla="*/ 13 w 125"/>
                <a:gd name="T69" fmla="*/ 98 h 125"/>
                <a:gd name="T70" fmla="*/ 19 w 125"/>
                <a:gd name="T71" fmla="*/ 106 h 125"/>
                <a:gd name="T72" fmla="*/ 27 w 125"/>
                <a:gd name="T73" fmla="*/ 112 h 125"/>
                <a:gd name="T74" fmla="*/ 35 w 125"/>
                <a:gd name="T75" fmla="*/ 116 h 125"/>
                <a:gd name="T76" fmla="*/ 44 w 125"/>
                <a:gd name="T77" fmla="*/ 121 h 125"/>
                <a:gd name="T78" fmla="*/ 52 w 125"/>
                <a:gd name="T79" fmla="*/ 123 h 125"/>
                <a:gd name="T80" fmla="*/ 62 w 125"/>
                <a:gd name="T81" fmla="*/ 125 h 125"/>
                <a:gd name="T82" fmla="*/ 62 w 125"/>
                <a:gd name="T83" fmla="*/ 125 h 1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5"/>
                <a:gd name="T127" fmla="*/ 0 h 125"/>
                <a:gd name="T128" fmla="*/ 125 w 125"/>
                <a:gd name="T129" fmla="*/ 125 h 1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5" h="125">
                  <a:moveTo>
                    <a:pt x="62" y="123"/>
                  </a:moveTo>
                  <a:lnTo>
                    <a:pt x="73" y="123"/>
                  </a:lnTo>
                  <a:lnTo>
                    <a:pt x="83" y="121"/>
                  </a:lnTo>
                  <a:lnTo>
                    <a:pt x="91" y="116"/>
                  </a:lnTo>
                  <a:lnTo>
                    <a:pt x="100" y="112"/>
                  </a:lnTo>
                  <a:lnTo>
                    <a:pt x="106" y="106"/>
                  </a:lnTo>
                  <a:lnTo>
                    <a:pt x="112" y="98"/>
                  </a:lnTo>
                  <a:lnTo>
                    <a:pt x="118" y="90"/>
                  </a:lnTo>
                  <a:lnTo>
                    <a:pt x="123" y="81"/>
                  </a:lnTo>
                  <a:lnTo>
                    <a:pt x="125" y="73"/>
                  </a:lnTo>
                  <a:lnTo>
                    <a:pt x="125" y="63"/>
                  </a:lnTo>
                  <a:lnTo>
                    <a:pt x="125" y="52"/>
                  </a:lnTo>
                  <a:lnTo>
                    <a:pt x="123" y="42"/>
                  </a:lnTo>
                  <a:lnTo>
                    <a:pt x="118" y="34"/>
                  </a:lnTo>
                  <a:lnTo>
                    <a:pt x="112" y="25"/>
                  </a:lnTo>
                  <a:lnTo>
                    <a:pt x="106" y="19"/>
                  </a:lnTo>
                  <a:lnTo>
                    <a:pt x="100" y="13"/>
                  </a:lnTo>
                  <a:lnTo>
                    <a:pt x="91" y="7"/>
                  </a:lnTo>
                  <a:lnTo>
                    <a:pt x="83" y="3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4" y="3"/>
                  </a:lnTo>
                  <a:lnTo>
                    <a:pt x="35" y="7"/>
                  </a:lnTo>
                  <a:lnTo>
                    <a:pt x="27" y="13"/>
                  </a:lnTo>
                  <a:lnTo>
                    <a:pt x="19" y="19"/>
                  </a:lnTo>
                  <a:lnTo>
                    <a:pt x="13" y="25"/>
                  </a:lnTo>
                  <a:lnTo>
                    <a:pt x="8" y="34"/>
                  </a:lnTo>
                  <a:lnTo>
                    <a:pt x="4" y="42"/>
                  </a:lnTo>
                  <a:lnTo>
                    <a:pt x="2" y="52"/>
                  </a:lnTo>
                  <a:lnTo>
                    <a:pt x="0" y="63"/>
                  </a:lnTo>
                  <a:lnTo>
                    <a:pt x="2" y="73"/>
                  </a:lnTo>
                  <a:lnTo>
                    <a:pt x="4" y="81"/>
                  </a:lnTo>
                  <a:lnTo>
                    <a:pt x="8" y="90"/>
                  </a:lnTo>
                  <a:lnTo>
                    <a:pt x="13" y="98"/>
                  </a:lnTo>
                  <a:lnTo>
                    <a:pt x="19" y="106"/>
                  </a:lnTo>
                  <a:lnTo>
                    <a:pt x="27" y="112"/>
                  </a:lnTo>
                  <a:lnTo>
                    <a:pt x="35" y="116"/>
                  </a:lnTo>
                  <a:lnTo>
                    <a:pt x="44" y="121"/>
                  </a:lnTo>
                  <a:lnTo>
                    <a:pt x="52" y="123"/>
                  </a:lnTo>
                  <a:lnTo>
                    <a:pt x="62" y="1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Freeform 22">
              <a:extLst>
                <a:ext uri="{FF2B5EF4-FFF2-40B4-BE49-F238E27FC236}">
                  <a16:creationId xmlns:a16="http://schemas.microsoft.com/office/drawing/2014/main" id="{158A63A5-D428-517F-0B00-881961E76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8" y="3442"/>
              <a:ext cx="124" cy="122"/>
            </a:xfrm>
            <a:custGeom>
              <a:avLst/>
              <a:gdLst>
                <a:gd name="T0" fmla="*/ 62 w 124"/>
                <a:gd name="T1" fmla="*/ 122 h 122"/>
                <a:gd name="T2" fmla="*/ 72 w 124"/>
                <a:gd name="T3" fmla="*/ 122 h 122"/>
                <a:gd name="T4" fmla="*/ 80 w 124"/>
                <a:gd name="T5" fmla="*/ 120 h 122"/>
                <a:gd name="T6" fmla="*/ 91 w 124"/>
                <a:gd name="T7" fmla="*/ 116 h 122"/>
                <a:gd name="T8" fmla="*/ 99 w 124"/>
                <a:gd name="T9" fmla="*/ 112 h 122"/>
                <a:gd name="T10" fmla="*/ 105 w 124"/>
                <a:gd name="T11" fmla="*/ 106 h 122"/>
                <a:gd name="T12" fmla="*/ 111 w 124"/>
                <a:gd name="T13" fmla="*/ 97 h 122"/>
                <a:gd name="T14" fmla="*/ 116 w 124"/>
                <a:gd name="T15" fmla="*/ 89 h 122"/>
                <a:gd name="T16" fmla="*/ 120 w 124"/>
                <a:gd name="T17" fmla="*/ 81 h 122"/>
                <a:gd name="T18" fmla="*/ 122 w 124"/>
                <a:gd name="T19" fmla="*/ 71 h 122"/>
                <a:gd name="T20" fmla="*/ 124 w 124"/>
                <a:gd name="T21" fmla="*/ 62 h 122"/>
                <a:gd name="T22" fmla="*/ 122 w 124"/>
                <a:gd name="T23" fmla="*/ 52 h 122"/>
                <a:gd name="T24" fmla="*/ 120 w 124"/>
                <a:gd name="T25" fmla="*/ 42 h 122"/>
                <a:gd name="T26" fmla="*/ 116 w 124"/>
                <a:gd name="T27" fmla="*/ 33 h 122"/>
                <a:gd name="T28" fmla="*/ 111 w 124"/>
                <a:gd name="T29" fmla="*/ 25 h 122"/>
                <a:gd name="T30" fmla="*/ 105 w 124"/>
                <a:gd name="T31" fmla="*/ 17 h 122"/>
                <a:gd name="T32" fmla="*/ 99 w 124"/>
                <a:gd name="T33" fmla="*/ 11 h 122"/>
                <a:gd name="T34" fmla="*/ 91 w 124"/>
                <a:gd name="T35" fmla="*/ 6 h 122"/>
                <a:gd name="T36" fmla="*/ 80 w 124"/>
                <a:gd name="T37" fmla="*/ 2 h 122"/>
                <a:gd name="T38" fmla="*/ 72 w 124"/>
                <a:gd name="T39" fmla="*/ 0 h 122"/>
                <a:gd name="T40" fmla="*/ 62 w 124"/>
                <a:gd name="T41" fmla="*/ 0 h 122"/>
                <a:gd name="T42" fmla="*/ 51 w 124"/>
                <a:gd name="T43" fmla="*/ 0 h 122"/>
                <a:gd name="T44" fmla="*/ 41 w 124"/>
                <a:gd name="T45" fmla="*/ 2 h 122"/>
                <a:gd name="T46" fmla="*/ 33 w 124"/>
                <a:gd name="T47" fmla="*/ 6 h 122"/>
                <a:gd name="T48" fmla="*/ 24 w 124"/>
                <a:gd name="T49" fmla="*/ 11 h 122"/>
                <a:gd name="T50" fmla="*/ 18 w 124"/>
                <a:gd name="T51" fmla="*/ 17 h 122"/>
                <a:gd name="T52" fmla="*/ 12 w 124"/>
                <a:gd name="T53" fmla="*/ 25 h 122"/>
                <a:gd name="T54" fmla="*/ 6 w 124"/>
                <a:gd name="T55" fmla="*/ 33 h 122"/>
                <a:gd name="T56" fmla="*/ 4 w 124"/>
                <a:gd name="T57" fmla="*/ 42 h 122"/>
                <a:gd name="T58" fmla="*/ 0 w 124"/>
                <a:gd name="T59" fmla="*/ 52 h 122"/>
                <a:gd name="T60" fmla="*/ 0 w 124"/>
                <a:gd name="T61" fmla="*/ 62 h 122"/>
                <a:gd name="T62" fmla="*/ 0 w 124"/>
                <a:gd name="T63" fmla="*/ 71 h 122"/>
                <a:gd name="T64" fmla="*/ 4 w 124"/>
                <a:gd name="T65" fmla="*/ 81 h 122"/>
                <a:gd name="T66" fmla="*/ 6 w 124"/>
                <a:gd name="T67" fmla="*/ 89 h 122"/>
                <a:gd name="T68" fmla="*/ 12 w 124"/>
                <a:gd name="T69" fmla="*/ 97 h 122"/>
                <a:gd name="T70" fmla="*/ 18 w 124"/>
                <a:gd name="T71" fmla="*/ 106 h 122"/>
                <a:gd name="T72" fmla="*/ 24 w 124"/>
                <a:gd name="T73" fmla="*/ 112 h 122"/>
                <a:gd name="T74" fmla="*/ 33 w 124"/>
                <a:gd name="T75" fmla="*/ 116 h 122"/>
                <a:gd name="T76" fmla="*/ 41 w 124"/>
                <a:gd name="T77" fmla="*/ 120 h 122"/>
                <a:gd name="T78" fmla="*/ 51 w 124"/>
                <a:gd name="T79" fmla="*/ 122 h 122"/>
                <a:gd name="T80" fmla="*/ 62 w 124"/>
                <a:gd name="T81" fmla="*/ 122 h 122"/>
                <a:gd name="T82" fmla="*/ 62 w 124"/>
                <a:gd name="T83" fmla="*/ 122 h 1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4"/>
                <a:gd name="T127" fmla="*/ 0 h 122"/>
                <a:gd name="T128" fmla="*/ 124 w 124"/>
                <a:gd name="T129" fmla="*/ 122 h 1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4" h="122">
                  <a:moveTo>
                    <a:pt x="62" y="122"/>
                  </a:moveTo>
                  <a:lnTo>
                    <a:pt x="72" y="122"/>
                  </a:lnTo>
                  <a:lnTo>
                    <a:pt x="80" y="120"/>
                  </a:lnTo>
                  <a:lnTo>
                    <a:pt x="91" y="116"/>
                  </a:lnTo>
                  <a:lnTo>
                    <a:pt x="99" y="112"/>
                  </a:lnTo>
                  <a:lnTo>
                    <a:pt x="105" y="106"/>
                  </a:lnTo>
                  <a:lnTo>
                    <a:pt x="111" y="97"/>
                  </a:lnTo>
                  <a:lnTo>
                    <a:pt x="116" y="89"/>
                  </a:lnTo>
                  <a:lnTo>
                    <a:pt x="120" y="81"/>
                  </a:lnTo>
                  <a:lnTo>
                    <a:pt x="122" y="71"/>
                  </a:lnTo>
                  <a:lnTo>
                    <a:pt x="124" y="62"/>
                  </a:lnTo>
                  <a:lnTo>
                    <a:pt x="122" y="52"/>
                  </a:lnTo>
                  <a:lnTo>
                    <a:pt x="120" y="42"/>
                  </a:lnTo>
                  <a:lnTo>
                    <a:pt x="116" y="33"/>
                  </a:lnTo>
                  <a:lnTo>
                    <a:pt x="111" y="25"/>
                  </a:lnTo>
                  <a:lnTo>
                    <a:pt x="105" y="17"/>
                  </a:lnTo>
                  <a:lnTo>
                    <a:pt x="99" y="11"/>
                  </a:lnTo>
                  <a:lnTo>
                    <a:pt x="91" y="6"/>
                  </a:lnTo>
                  <a:lnTo>
                    <a:pt x="80" y="2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41" y="2"/>
                  </a:lnTo>
                  <a:lnTo>
                    <a:pt x="33" y="6"/>
                  </a:lnTo>
                  <a:lnTo>
                    <a:pt x="24" y="11"/>
                  </a:lnTo>
                  <a:lnTo>
                    <a:pt x="18" y="17"/>
                  </a:lnTo>
                  <a:lnTo>
                    <a:pt x="12" y="25"/>
                  </a:lnTo>
                  <a:lnTo>
                    <a:pt x="6" y="33"/>
                  </a:lnTo>
                  <a:lnTo>
                    <a:pt x="4" y="4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4" y="81"/>
                  </a:lnTo>
                  <a:lnTo>
                    <a:pt x="6" y="89"/>
                  </a:lnTo>
                  <a:lnTo>
                    <a:pt x="12" y="97"/>
                  </a:lnTo>
                  <a:lnTo>
                    <a:pt x="18" y="106"/>
                  </a:lnTo>
                  <a:lnTo>
                    <a:pt x="24" y="112"/>
                  </a:lnTo>
                  <a:lnTo>
                    <a:pt x="33" y="116"/>
                  </a:lnTo>
                  <a:lnTo>
                    <a:pt x="41" y="120"/>
                  </a:lnTo>
                  <a:lnTo>
                    <a:pt x="51" y="122"/>
                  </a:lnTo>
                  <a:lnTo>
                    <a:pt x="62" y="12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Freeform 23">
              <a:extLst>
                <a:ext uri="{FF2B5EF4-FFF2-40B4-BE49-F238E27FC236}">
                  <a16:creationId xmlns:a16="http://schemas.microsoft.com/office/drawing/2014/main" id="{4126E8D2-F33F-57B7-31A5-630AE1C67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" y="3119"/>
              <a:ext cx="124" cy="124"/>
            </a:xfrm>
            <a:custGeom>
              <a:avLst/>
              <a:gdLst>
                <a:gd name="T0" fmla="*/ 60 w 124"/>
                <a:gd name="T1" fmla="*/ 122 h 124"/>
                <a:gd name="T2" fmla="*/ 73 w 124"/>
                <a:gd name="T3" fmla="*/ 122 h 124"/>
                <a:gd name="T4" fmla="*/ 81 w 124"/>
                <a:gd name="T5" fmla="*/ 120 h 124"/>
                <a:gd name="T6" fmla="*/ 91 w 124"/>
                <a:gd name="T7" fmla="*/ 116 h 124"/>
                <a:gd name="T8" fmla="*/ 97 w 124"/>
                <a:gd name="T9" fmla="*/ 112 h 124"/>
                <a:gd name="T10" fmla="*/ 106 w 124"/>
                <a:gd name="T11" fmla="*/ 106 h 124"/>
                <a:gd name="T12" fmla="*/ 112 w 124"/>
                <a:gd name="T13" fmla="*/ 97 h 124"/>
                <a:gd name="T14" fmla="*/ 116 w 124"/>
                <a:gd name="T15" fmla="*/ 91 h 124"/>
                <a:gd name="T16" fmla="*/ 120 w 124"/>
                <a:gd name="T17" fmla="*/ 81 h 124"/>
                <a:gd name="T18" fmla="*/ 122 w 124"/>
                <a:gd name="T19" fmla="*/ 73 h 124"/>
                <a:gd name="T20" fmla="*/ 124 w 124"/>
                <a:gd name="T21" fmla="*/ 62 h 124"/>
                <a:gd name="T22" fmla="*/ 122 w 124"/>
                <a:gd name="T23" fmla="*/ 52 h 124"/>
                <a:gd name="T24" fmla="*/ 120 w 124"/>
                <a:gd name="T25" fmla="*/ 42 h 124"/>
                <a:gd name="T26" fmla="*/ 116 w 124"/>
                <a:gd name="T27" fmla="*/ 33 h 124"/>
                <a:gd name="T28" fmla="*/ 112 w 124"/>
                <a:gd name="T29" fmla="*/ 25 h 124"/>
                <a:gd name="T30" fmla="*/ 106 w 124"/>
                <a:gd name="T31" fmla="*/ 19 h 124"/>
                <a:gd name="T32" fmla="*/ 97 w 124"/>
                <a:gd name="T33" fmla="*/ 13 h 124"/>
                <a:gd name="T34" fmla="*/ 91 w 124"/>
                <a:gd name="T35" fmla="*/ 6 h 124"/>
                <a:gd name="T36" fmla="*/ 81 w 124"/>
                <a:gd name="T37" fmla="*/ 4 h 124"/>
                <a:gd name="T38" fmla="*/ 73 w 124"/>
                <a:gd name="T39" fmla="*/ 0 h 124"/>
                <a:gd name="T40" fmla="*/ 62 w 124"/>
                <a:gd name="T41" fmla="*/ 0 h 124"/>
                <a:gd name="T42" fmla="*/ 52 w 124"/>
                <a:gd name="T43" fmla="*/ 0 h 124"/>
                <a:gd name="T44" fmla="*/ 41 w 124"/>
                <a:gd name="T45" fmla="*/ 4 h 124"/>
                <a:gd name="T46" fmla="*/ 33 w 124"/>
                <a:gd name="T47" fmla="*/ 6 h 124"/>
                <a:gd name="T48" fmla="*/ 25 w 124"/>
                <a:gd name="T49" fmla="*/ 13 h 124"/>
                <a:gd name="T50" fmla="*/ 19 w 124"/>
                <a:gd name="T51" fmla="*/ 19 h 124"/>
                <a:gd name="T52" fmla="*/ 12 w 124"/>
                <a:gd name="T53" fmla="*/ 25 h 124"/>
                <a:gd name="T54" fmla="*/ 6 w 124"/>
                <a:gd name="T55" fmla="*/ 33 h 124"/>
                <a:gd name="T56" fmla="*/ 4 w 124"/>
                <a:gd name="T57" fmla="*/ 42 h 124"/>
                <a:gd name="T58" fmla="*/ 0 w 124"/>
                <a:gd name="T59" fmla="*/ 52 h 124"/>
                <a:gd name="T60" fmla="*/ 0 w 124"/>
                <a:gd name="T61" fmla="*/ 62 h 124"/>
                <a:gd name="T62" fmla="*/ 0 w 124"/>
                <a:gd name="T63" fmla="*/ 73 h 124"/>
                <a:gd name="T64" fmla="*/ 4 w 124"/>
                <a:gd name="T65" fmla="*/ 81 h 124"/>
                <a:gd name="T66" fmla="*/ 6 w 124"/>
                <a:gd name="T67" fmla="*/ 91 h 124"/>
                <a:gd name="T68" fmla="*/ 12 w 124"/>
                <a:gd name="T69" fmla="*/ 97 h 124"/>
                <a:gd name="T70" fmla="*/ 19 w 124"/>
                <a:gd name="T71" fmla="*/ 106 h 124"/>
                <a:gd name="T72" fmla="*/ 25 w 124"/>
                <a:gd name="T73" fmla="*/ 112 h 124"/>
                <a:gd name="T74" fmla="*/ 33 w 124"/>
                <a:gd name="T75" fmla="*/ 116 h 124"/>
                <a:gd name="T76" fmla="*/ 41 w 124"/>
                <a:gd name="T77" fmla="*/ 120 h 124"/>
                <a:gd name="T78" fmla="*/ 52 w 124"/>
                <a:gd name="T79" fmla="*/ 122 h 124"/>
                <a:gd name="T80" fmla="*/ 62 w 124"/>
                <a:gd name="T81" fmla="*/ 124 h 124"/>
                <a:gd name="T82" fmla="*/ 62 w 124"/>
                <a:gd name="T83" fmla="*/ 124 h 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4"/>
                <a:gd name="T127" fmla="*/ 0 h 124"/>
                <a:gd name="T128" fmla="*/ 124 w 124"/>
                <a:gd name="T129" fmla="*/ 124 h 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4" h="124">
                  <a:moveTo>
                    <a:pt x="60" y="122"/>
                  </a:moveTo>
                  <a:lnTo>
                    <a:pt x="73" y="122"/>
                  </a:lnTo>
                  <a:lnTo>
                    <a:pt x="81" y="120"/>
                  </a:lnTo>
                  <a:lnTo>
                    <a:pt x="91" y="116"/>
                  </a:lnTo>
                  <a:lnTo>
                    <a:pt x="97" y="112"/>
                  </a:lnTo>
                  <a:lnTo>
                    <a:pt x="106" y="106"/>
                  </a:lnTo>
                  <a:lnTo>
                    <a:pt x="112" y="97"/>
                  </a:lnTo>
                  <a:lnTo>
                    <a:pt x="116" y="91"/>
                  </a:lnTo>
                  <a:lnTo>
                    <a:pt x="120" y="81"/>
                  </a:lnTo>
                  <a:lnTo>
                    <a:pt x="122" y="73"/>
                  </a:lnTo>
                  <a:lnTo>
                    <a:pt x="124" y="62"/>
                  </a:lnTo>
                  <a:lnTo>
                    <a:pt x="122" y="52"/>
                  </a:lnTo>
                  <a:lnTo>
                    <a:pt x="120" y="42"/>
                  </a:lnTo>
                  <a:lnTo>
                    <a:pt x="116" y="33"/>
                  </a:lnTo>
                  <a:lnTo>
                    <a:pt x="112" y="25"/>
                  </a:lnTo>
                  <a:lnTo>
                    <a:pt x="106" y="19"/>
                  </a:lnTo>
                  <a:lnTo>
                    <a:pt x="97" y="13"/>
                  </a:lnTo>
                  <a:lnTo>
                    <a:pt x="91" y="6"/>
                  </a:lnTo>
                  <a:lnTo>
                    <a:pt x="81" y="4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1" y="4"/>
                  </a:lnTo>
                  <a:lnTo>
                    <a:pt x="33" y="6"/>
                  </a:lnTo>
                  <a:lnTo>
                    <a:pt x="25" y="13"/>
                  </a:lnTo>
                  <a:lnTo>
                    <a:pt x="19" y="19"/>
                  </a:lnTo>
                  <a:lnTo>
                    <a:pt x="12" y="25"/>
                  </a:lnTo>
                  <a:lnTo>
                    <a:pt x="6" y="33"/>
                  </a:lnTo>
                  <a:lnTo>
                    <a:pt x="4" y="4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6" y="91"/>
                  </a:lnTo>
                  <a:lnTo>
                    <a:pt x="12" y="97"/>
                  </a:lnTo>
                  <a:lnTo>
                    <a:pt x="19" y="106"/>
                  </a:lnTo>
                  <a:lnTo>
                    <a:pt x="25" y="112"/>
                  </a:lnTo>
                  <a:lnTo>
                    <a:pt x="33" y="116"/>
                  </a:lnTo>
                  <a:lnTo>
                    <a:pt x="41" y="120"/>
                  </a:lnTo>
                  <a:lnTo>
                    <a:pt x="52" y="122"/>
                  </a:lnTo>
                  <a:lnTo>
                    <a:pt x="62" y="12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Freeform 24">
              <a:extLst>
                <a:ext uri="{FF2B5EF4-FFF2-40B4-BE49-F238E27FC236}">
                  <a16:creationId xmlns:a16="http://schemas.microsoft.com/office/drawing/2014/main" id="{BF77A111-7892-0BD5-ED60-0BC802E62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" y="2931"/>
              <a:ext cx="124" cy="124"/>
            </a:xfrm>
            <a:custGeom>
              <a:avLst/>
              <a:gdLst>
                <a:gd name="T0" fmla="*/ 60 w 124"/>
                <a:gd name="T1" fmla="*/ 122 h 124"/>
                <a:gd name="T2" fmla="*/ 72 w 124"/>
                <a:gd name="T3" fmla="*/ 122 h 124"/>
                <a:gd name="T4" fmla="*/ 81 w 124"/>
                <a:gd name="T5" fmla="*/ 120 h 124"/>
                <a:gd name="T6" fmla="*/ 89 w 124"/>
                <a:gd name="T7" fmla="*/ 116 h 124"/>
                <a:gd name="T8" fmla="*/ 97 w 124"/>
                <a:gd name="T9" fmla="*/ 111 h 124"/>
                <a:gd name="T10" fmla="*/ 106 w 124"/>
                <a:gd name="T11" fmla="*/ 105 h 124"/>
                <a:gd name="T12" fmla="*/ 112 w 124"/>
                <a:gd name="T13" fmla="*/ 99 h 124"/>
                <a:gd name="T14" fmla="*/ 116 w 124"/>
                <a:gd name="T15" fmla="*/ 91 h 124"/>
                <a:gd name="T16" fmla="*/ 120 w 124"/>
                <a:gd name="T17" fmla="*/ 80 h 124"/>
                <a:gd name="T18" fmla="*/ 122 w 124"/>
                <a:gd name="T19" fmla="*/ 72 h 124"/>
                <a:gd name="T20" fmla="*/ 124 w 124"/>
                <a:gd name="T21" fmla="*/ 62 h 124"/>
                <a:gd name="T22" fmla="*/ 122 w 124"/>
                <a:gd name="T23" fmla="*/ 51 h 124"/>
                <a:gd name="T24" fmla="*/ 120 w 124"/>
                <a:gd name="T25" fmla="*/ 43 h 124"/>
                <a:gd name="T26" fmla="*/ 116 w 124"/>
                <a:gd name="T27" fmla="*/ 33 h 124"/>
                <a:gd name="T28" fmla="*/ 112 w 124"/>
                <a:gd name="T29" fmla="*/ 25 h 124"/>
                <a:gd name="T30" fmla="*/ 106 w 124"/>
                <a:gd name="T31" fmla="*/ 18 h 124"/>
                <a:gd name="T32" fmla="*/ 97 w 124"/>
                <a:gd name="T33" fmla="*/ 12 h 124"/>
                <a:gd name="T34" fmla="*/ 89 w 124"/>
                <a:gd name="T35" fmla="*/ 6 h 124"/>
                <a:gd name="T36" fmla="*/ 81 w 124"/>
                <a:gd name="T37" fmla="*/ 4 h 124"/>
                <a:gd name="T38" fmla="*/ 72 w 124"/>
                <a:gd name="T39" fmla="*/ 2 h 124"/>
                <a:gd name="T40" fmla="*/ 62 w 124"/>
                <a:gd name="T41" fmla="*/ 0 h 124"/>
                <a:gd name="T42" fmla="*/ 52 w 124"/>
                <a:gd name="T43" fmla="*/ 2 h 124"/>
                <a:gd name="T44" fmla="*/ 41 w 124"/>
                <a:gd name="T45" fmla="*/ 4 h 124"/>
                <a:gd name="T46" fmla="*/ 33 w 124"/>
                <a:gd name="T47" fmla="*/ 6 h 124"/>
                <a:gd name="T48" fmla="*/ 25 w 124"/>
                <a:gd name="T49" fmla="*/ 12 h 124"/>
                <a:gd name="T50" fmla="*/ 19 w 124"/>
                <a:gd name="T51" fmla="*/ 18 h 124"/>
                <a:gd name="T52" fmla="*/ 12 w 124"/>
                <a:gd name="T53" fmla="*/ 25 h 124"/>
                <a:gd name="T54" fmla="*/ 6 w 124"/>
                <a:gd name="T55" fmla="*/ 33 h 124"/>
                <a:gd name="T56" fmla="*/ 2 w 124"/>
                <a:gd name="T57" fmla="*/ 43 h 124"/>
                <a:gd name="T58" fmla="*/ 0 w 124"/>
                <a:gd name="T59" fmla="*/ 51 h 124"/>
                <a:gd name="T60" fmla="*/ 0 w 124"/>
                <a:gd name="T61" fmla="*/ 62 h 124"/>
                <a:gd name="T62" fmla="*/ 0 w 124"/>
                <a:gd name="T63" fmla="*/ 72 h 124"/>
                <a:gd name="T64" fmla="*/ 2 w 124"/>
                <a:gd name="T65" fmla="*/ 80 h 124"/>
                <a:gd name="T66" fmla="*/ 6 w 124"/>
                <a:gd name="T67" fmla="*/ 91 h 124"/>
                <a:gd name="T68" fmla="*/ 12 w 124"/>
                <a:gd name="T69" fmla="*/ 99 h 124"/>
                <a:gd name="T70" fmla="*/ 19 w 124"/>
                <a:gd name="T71" fmla="*/ 105 h 124"/>
                <a:gd name="T72" fmla="*/ 25 w 124"/>
                <a:gd name="T73" fmla="*/ 111 h 124"/>
                <a:gd name="T74" fmla="*/ 33 w 124"/>
                <a:gd name="T75" fmla="*/ 116 h 124"/>
                <a:gd name="T76" fmla="*/ 41 w 124"/>
                <a:gd name="T77" fmla="*/ 120 h 124"/>
                <a:gd name="T78" fmla="*/ 52 w 124"/>
                <a:gd name="T79" fmla="*/ 122 h 124"/>
                <a:gd name="T80" fmla="*/ 62 w 124"/>
                <a:gd name="T81" fmla="*/ 124 h 124"/>
                <a:gd name="T82" fmla="*/ 62 w 124"/>
                <a:gd name="T83" fmla="*/ 124 h 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4"/>
                <a:gd name="T127" fmla="*/ 0 h 124"/>
                <a:gd name="T128" fmla="*/ 124 w 124"/>
                <a:gd name="T129" fmla="*/ 124 h 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4" h="124">
                  <a:moveTo>
                    <a:pt x="60" y="122"/>
                  </a:moveTo>
                  <a:lnTo>
                    <a:pt x="72" y="122"/>
                  </a:lnTo>
                  <a:lnTo>
                    <a:pt x="81" y="120"/>
                  </a:lnTo>
                  <a:lnTo>
                    <a:pt x="89" y="116"/>
                  </a:lnTo>
                  <a:lnTo>
                    <a:pt x="97" y="111"/>
                  </a:lnTo>
                  <a:lnTo>
                    <a:pt x="106" y="105"/>
                  </a:lnTo>
                  <a:lnTo>
                    <a:pt x="112" y="99"/>
                  </a:lnTo>
                  <a:lnTo>
                    <a:pt x="116" y="91"/>
                  </a:lnTo>
                  <a:lnTo>
                    <a:pt x="120" y="80"/>
                  </a:lnTo>
                  <a:lnTo>
                    <a:pt x="122" y="72"/>
                  </a:lnTo>
                  <a:lnTo>
                    <a:pt x="124" y="62"/>
                  </a:lnTo>
                  <a:lnTo>
                    <a:pt x="122" y="51"/>
                  </a:lnTo>
                  <a:lnTo>
                    <a:pt x="120" y="43"/>
                  </a:lnTo>
                  <a:lnTo>
                    <a:pt x="116" y="33"/>
                  </a:lnTo>
                  <a:lnTo>
                    <a:pt x="112" y="25"/>
                  </a:lnTo>
                  <a:lnTo>
                    <a:pt x="106" y="18"/>
                  </a:lnTo>
                  <a:lnTo>
                    <a:pt x="97" y="12"/>
                  </a:lnTo>
                  <a:lnTo>
                    <a:pt x="89" y="6"/>
                  </a:lnTo>
                  <a:lnTo>
                    <a:pt x="81" y="4"/>
                  </a:lnTo>
                  <a:lnTo>
                    <a:pt x="72" y="2"/>
                  </a:lnTo>
                  <a:lnTo>
                    <a:pt x="62" y="0"/>
                  </a:lnTo>
                  <a:lnTo>
                    <a:pt x="52" y="2"/>
                  </a:lnTo>
                  <a:lnTo>
                    <a:pt x="41" y="4"/>
                  </a:lnTo>
                  <a:lnTo>
                    <a:pt x="33" y="6"/>
                  </a:lnTo>
                  <a:lnTo>
                    <a:pt x="25" y="12"/>
                  </a:lnTo>
                  <a:lnTo>
                    <a:pt x="19" y="18"/>
                  </a:lnTo>
                  <a:lnTo>
                    <a:pt x="12" y="25"/>
                  </a:lnTo>
                  <a:lnTo>
                    <a:pt x="6" y="33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2" y="80"/>
                  </a:lnTo>
                  <a:lnTo>
                    <a:pt x="6" y="91"/>
                  </a:lnTo>
                  <a:lnTo>
                    <a:pt x="12" y="99"/>
                  </a:lnTo>
                  <a:lnTo>
                    <a:pt x="19" y="105"/>
                  </a:lnTo>
                  <a:lnTo>
                    <a:pt x="25" y="111"/>
                  </a:lnTo>
                  <a:lnTo>
                    <a:pt x="33" y="116"/>
                  </a:lnTo>
                  <a:lnTo>
                    <a:pt x="41" y="120"/>
                  </a:lnTo>
                  <a:lnTo>
                    <a:pt x="52" y="122"/>
                  </a:lnTo>
                  <a:lnTo>
                    <a:pt x="62" y="12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Freeform 25">
              <a:extLst>
                <a:ext uri="{FF2B5EF4-FFF2-40B4-BE49-F238E27FC236}">
                  <a16:creationId xmlns:a16="http://schemas.microsoft.com/office/drawing/2014/main" id="{AFD51724-0B9F-8B9C-B810-6FAD8E05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931"/>
              <a:ext cx="124" cy="124"/>
            </a:xfrm>
            <a:custGeom>
              <a:avLst/>
              <a:gdLst>
                <a:gd name="T0" fmla="*/ 62 w 124"/>
                <a:gd name="T1" fmla="*/ 122 h 124"/>
                <a:gd name="T2" fmla="*/ 72 w 124"/>
                <a:gd name="T3" fmla="*/ 122 h 124"/>
                <a:gd name="T4" fmla="*/ 83 w 124"/>
                <a:gd name="T5" fmla="*/ 120 h 124"/>
                <a:gd name="T6" fmla="*/ 91 w 124"/>
                <a:gd name="T7" fmla="*/ 116 h 124"/>
                <a:gd name="T8" fmla="*/ 99 w 124"/>
                <a:gd name="T9" fmla="*/ 111 h 124"/>
                <a:gd name="T10" fmla="*/ 105 w 124"/>
                <a:gd name="T11" fmla="*/ 105 h 124"/>
                <a:gd name="T12" fmla="*/ 112 w 124"/>
                <a:gd name="T13" fmla="*/ 99 h 124"/>
                <a:gd name="T14" fmla="*/ 118 w 124"/>
                <a:gd name="T15" fmla="*/ 91 h 124"/>
                <a:gd name="T16" fmla="*/ 120 w 124"/>
                <a:gd name="T17" fmla="*/ 80 h 124"/>
                <a:gd name="T18" fmla="*/ 124 w 124"/>
                <a:gd name="T19" fmla="*/ 72 h 124"/>
                <a:gd name="T20" fmla="*/ 124 w 124"/>
                <a:gd name="T21" fmla="*/ 62 h 124"/>
                <a:gd name="T22" fmla="*/ 124 w 124"/>
                <a:gd name="T23" fmla="*/ 51 h 124"/>
                <a:gd name="T24" fmla="*/ 120 w 124"/>
                <a:gd name="T25" fmla="*/ 43 h 124"/>
                <a:gd name="T26" fmla="*/ 118 w 124"/>
                <a:gd name="T27" fmla="*/ 33 h 124"/>
                <a:gd name="T28" fmla="*/ 112 w 124"/>
                <a:gd name="T29" fmla="*/ 25 h 124"/>
                <a:gd name="T30" fmla="*/ 105 w 124"/>
                <a:gd name="T31" fmla="*/ 18 h 124"/>
                <a:gd name="T32" fmla="*/ 99 w 124"/>
                <a:gd name="T33" fmla="*/ 12 h 124"/>
                <a:gd name="T34" fmla="*/ 91 w 124"/>
                <a:gd name="T35" fmla="*/ 6 h 124"/>
                <a:gd name="T36" fmla="*/ 83 w 124"/>
                <a:gd name="T37" fmla="*/ 4 h 124"/>
                <a:gd name="T38" fmla="*/ 72 w 124"/>
                <a:gd name="T39" fmla="*/ 2 h 124"/>
                <a:gd name="T40" fmla="*/ 62 w 124"/>
                <a:gd name="T41" fmla="*/ 0 h 124"/>
                <a:gd name="T42" fmla="*/ 52 w 124"/>
                <a:gd name="T43" fmla="*/ 2 h 124"/>
                <a:gd name="T44" fmla="*/ 43 w 124"/>
                <a:gd name="T45" fmla="*/ 4 h 124"/>
                <a:gd name="T46" fmla="*/ 33 w 124"/>
                <a:gd name="T47" fmla="*/ 6 h 124"/>
                <a:gd name="T48" fmla="*/ 25 w 124"/>
                <a:gd name="T49" fmla="*/ 12 h 124"/>
                <a:gd name="T50" fmla="*/ 18 w 124"/>
                <a:gd name="T51" fmla="*/ 18 h 124"/>
                <a:gd name="T52" fmla="*/ 12 w 124"/>
                <a:gd name="T53" fmla="*/ 25 h 124"/>
                <a:gd name="T54" fmla="*/ 8 w 124"/>
                <a:gd name="T55" fmla="*/ 33 h 124"/>
                <a:gd name="T56" fmla="*/ 4 w 124"/>
                <a:gd name="T57" fmla="*/ 43 h 124"/>
                <a:gd name="T58" fmla="*/ 2 w 124"/>
                <a:gd name="T59" fmla="*/ 51 h 124"/>
                <a:gd name="T60" fmla="*/ 0 w 124"/>
                <a:gd name="T61" fmla="*/ 62 h 124"/>
                <a:gd name="T62" fmla="*/ 2 w 124"/>
                <a:gd name="T63" fmla="*/ 72 h 124"/>
                <a:gd name="T64" fmla="*/ 4 w 124"/>
                <a:gd name="T65" fmla="*/ 80 h 124"/>
                <a:gd name="T66" fmla="*/ 8 w 124"/>
                <a:gd name="T67" fmla="*/ 91 h 124"/>
                <a:gd name="T68" fmla="*/ 12 w 124"/>
                <a:gd name="T69" fmla="*/ 99 h 124"/>
                <a:gd name="T70" fmla="*/ 18 w 124"/>
                <a:gd name="T71" fmla="*/ 105 h 124"/>
                <a:gd name="T72" fmla="*/ 25 w 124"/>
                <a:gd name="T73" fmla="*/ 111 h 124"/>
                <a:gd name="T74" fmla="*/ 33 w 124"/>
                <a:gd name="T75" fmla="*/ 116 h 124"/>
                <a:gd name="T76" fmla="*/ 43 w 124"/>
                <a:gd name="T77" fmla="*/ 120 h 124"/>
                <a:gd name="T78" fmla="*/ 52 w 124"/>
                <a:gd name="T79" fmla="*/ 122 h 124"/>
                <a:gd name="T80" fmla="*/ 62 w 124"/>
                <a:gd name="T81" fmla="*/ 124 h 124"/>
                <a:gd name="T82" fmla="*/ 62 w 124"/>
                <a:gd name="T83" fmla="*/ 124 h 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4"/>
                <a:gd name="T127" fmla="*/ 0 h 124"/>
                <a:gd name="T128" fmla="*/ 124 w 124"/>
                <a:gd name="T129" fmla="*/ 124 h 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4" h="124">
                  <a:moveTo>
                    <a:pt x="62" y="122"/>
                  </a:moveTo>
                  <a:lnTo>
                    <a:pt x="72" y="122"/>
                  </a:lnTo>
                  <a:lnTo>
                    <a:pt x="83" y="120"/>
                  </a:lnTo>
                  <a:lnTo>
                    <a:pt x="91" y="116"/>
                  </a:lnTo>
                  <a:lnTo>
                    <a:pt x="99" y="111"/>
                  </a:lnTo>
                  <a:lnTo>
                    <a:pt x="105" y="105"/>
                  </a:lnTo>
                  <a:lnTo>
                    <a:pt x="112" y="99"/>
                  </a:lnTo>
                  <a:lnTo>
                    <a:pt x="118" y="91"/>
                  </a:lnTo>
                  <a:lnTo>
                    <a:pt x="120" y="80"/>
                  </a:lnTo>
                  <a:lnTo>
                    <a:pt x="124" y="72"/>
                  </a:lnTo>
                  <a:lnTo>
                    <a:pt x="124" y="62"/>
                  </a:lnTo>
                  <a:lnTo>
                    <a:pt x="124" y="51"/>
                  </a:lnTo>
                  <a:lnTo>
                    <a:pt x="120" y="43"/>
                  </a:lnTo>
                  <a:lnTo>
                    <a:pt x="118" y="33"/>
                  </a:lnTo>
                  <a:lnTo>
                    <a:pt x="112" y="25"/>
                  </a:lnTo>
                  <a:lnTo>
                    <a:pt x="105" y="18"/>
                  </a:lnTo>
                  <a:lnTo>
                    <a:pt x="99" y="12"/>
                  </a:lnTo>
                  <a:lnTo>
                    <a:pt x="91" y="6"/>
                  </a:lnTo>
                  <a:lnTo>
                    <a:pt x="83" y="4"/>
                  </a:lnTo>
                  <a:lnTo>
                    <a:pt x="72" y="2"/>
                  </a:lnTo>
                  <a:lnTo>
                    <a:pt x="62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3" y="6"/>
                  </a:lnTo>
                  <a:lnTo>
                    <a:pt x="25" y="12"/>
                  </a:lnTo>
                  <a:lnTo>
                    <a:pt x="18" y="18"/>
                  </a:lnTo>
                  <a:lnTo>
                    <a:pt x="12" y="25"/>
                  </a:lnTo>
                  <a:lnTo>
                    <a:pt x="8" y="33"/>
                  </a:lnTo>
                  <a:lnTo>
                    <a:pt x="4" y="43"/>
                  </a:lnTo>
                  <a:lnTo>
                    <a:pt x="2" y="51"/>
                  </a:lnTo>
                  <a:lnTo>
                    <a:pt x="0" y="62"/>
                  </a:lnTo>
                  <a:lnTo>
                    <a:pt x="2" y="72"/>
                  </a:lnTo>
                  <a:lnTo>
                    <a:pt x="4" y="80"/>
                  </a:lnTo>
                  <a:lnTo>
                    <a:pt x="8" y="91"/>
                  </a:lnTo>
                  <a:lnTo>
                    <a:pt x="12" y="99"/>
                  </a:lnTo>
                  <a:lnTo>
                    <a:pt x="18" y="105"/>
                  </a:lnTo>
                  <a:lnTo>
                    <a:pt x="25" y="111"/>
                  </a:lnTo>
                  <a:lnTo>
                    <a:pt x="33" y="116"/>
                  </a:lnTo>
                  <a:lnTo>
                    <a:pt x="43" y="120"/>
                  </a:lnTo>
                  <a:lnTo>
                    <a:pt x="52" y="122"/>
                  </a:lnTo>
                  <a:lnTo>
                    <a:pt x="62" y="12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Freeform 26">
              <a:extLst>
                <a:ext uri="{FF2B5EF4-FFF2-40B4-BE49-F238E27FC236}">
                  <a16:creationId xmlns:a16="http://schemas.microsoft.com/office/drawing/2014/main" id="{F1FB1164-C32E-F30D-84B4-FD75E735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2738"/>
              <a:ext cx="124" cy="124"/>
            </a:xfrm>
            <a:custGeom>
              <a:avLst/>
              <a:gdLst>
                <a:gd name="T0" fmla="*/ 62 w 124"/>
                <a:gd name="T1" fmla="*/ 124 h 124"/>
                <a:gd name="T2" fmla="*/ 72 w 124"/>
                <a:gd name="T3" fmla="*/ 124 h 124"/>
                <a:gd name="T4" fmla="*/ 81 w 124"/>
                <a:gd name="T5" fmla="*/ 120 h 124"/>
                <a:gd name="T6" fmla="*/ 91 w 124"/>
                <a:gd name="T7" fmla="*/ 118 h 124"/>
                <a:gd name="T8" fmla="*/ 99 w 124"/>
                <a:gd name="T9" fmla="*/ 112 h 124"/>
                <a:gd name="T10" fmla="*/ 105 w 124"/>
                <a:gd name="T11" fmla="*/ 106 h 124"/>
                <a:gd name="T12" fmla="*/ 112 w 124"/>
                <a:gd name="T13" fmla="*/ 99 h 124"/>
                <a:gd name="T14" fmla="*/ 116 w 124"/>
                <a:gd name="T15" fmla="*/ 91 h 124"/>
                <a:gd name="T16" fmla="*/ 120 w 124"/>
                <a:gd name="T17" fmla="*/ 83 h 124"/>
                <a:gd name="T18" fmla="*/ 122 w 124"/>
                <a:gd name="T19" fmla="*/ 73 h 124"/>
                <a:gd name="T20" fmla="*/ 124 w 124"/>
                <a:gd name="T21" fmla="*/ 62 h 124"/>
                <a:gd name="T22" fmla="*/ 122 w 124"/>
                <a:gd name="T23" fmla="*/ 52 h 124"/>
                <a:gd name="T24" fmla="*/ 120 w 124"/>
                <a:gd name="T25" fmla="*/ 44 h 124"/>
                <a:gd name="T26" fmla="*/ 116 w 124"/>
                <a:gd name="T27" fmla="*/ 33 h 124"/>
                <a:gd name="T28" fmla="*/ 112 w 124"/>
                <a:gd name="T29" fmla="*/ 27 h 124"/>
                <a:gd name="T30" fmla="*/ 105 w 124"/>
                <a:gd name="T31" fmla="*/ 19 h 124"/>
                <a:gd name="T32" fmla="*/ 99 w 124"/>
                <a:gd name="T33" fmla="*/ 12 h 124"/>
                <a:gd name="T34" fmla="*/ 91 w 124"/>
                <a:gd name="T35" fmla="*/ 8 h 124"/>
                <a:gd name="T36" fmla="*/ 81 w 124"/>
                <a:gd name="T37" fmla="*/ 4 h 124"/>
                <a:gd name="T38" fmla="*/ 72 w 124"/>
                <a:gd name="T39" fmla="*/ 2 h 124"/>
                <a:gd name="T40" fmla="*/ 62 w 124"/>
                <a:gd name="T41" fmla="*/ 0 h 124"/>
                <a:gd name="T42" fmla="*/ 52 w 124"/>
                <a:gd name="T43" fmla="*/ 2 h 124"/>
                <a:gd name="T44" fmla="*/ 41 w 124"/>
                <a:gd name="T45" fmla="*/ 4 h 124"/>
                <a:gd name="T46" fmla="*/ 33 w 124"/>
                <a:gd name="T47" fmla="*/ 8 h 124"/>
                <a:gd name="T48" fmla="*/ 25 w 124"/>
                <a:gd name="T49" fmla="*/ 12 h 124"/>
                <a:gd name="T50" fmla="*/ 18 w 124"/>
                <a:gd name="T51" fmla="*/ 19 h 124"/>
                <a:gd name="T52" fmla="*/ 12 w 124"/>
                <a:gd name="T53" fmla="*/ 27 h 124"/>
                <a:gd name="T54" fmla="*/ 6 w 124"/>
                <a:gd name="T55" fmla="*/ 33 h 124"/>
                <a:gd name="T56" fmla="*/ 4 w 124"/>
                <a:gd name="T57" fmla="*/ 44 h 124"/>
                <a:gd name="T58" fmla="*/ 0 w 124"/>
                <a:gd name="T59" fmla="*/ 52 h 124"/>
                <a:gd name="T60" fmla="*/ 0 w 124"/>
                <a:gd name="T61" fmla="*/ 62 h 124"/>
                <a:gd name="T62" fmla="*/ 0 w 124"/>
                <a:gd name="T63" fmla="*/ 73 h 124"/>
                <a:gd name="T64" fmla="*/ 4 w 124"/>
                <a:gd name="T65" fmla="*/ 83 h 124"/>
                <a:gd name="T66" fmla="*/ 6 w 124"/>
                <a:gd name="T67" fmla="*/ 91 h 124"/>
                <a:gd name="T68" fmla="*/ 12 w 124"/>
                <a:gd name="T69" fmla="*/ 99 h 124"/>
                <a:gd name="T70" fmla="*/ 18 w 124"/>
                <a:gd name="T71" fmla="*/ 106 h 124"/>
                <a:gd name="T72" fmla="*/ 25 w 124"/>
                <a:gd name="T73" fmla="*/ 112 h 124"/>
                <a:gd name="T74" fmla="*/ 33 w 124"/>
                <a:gd name="T75" fmla="*/ 118 h 124"/>
                <a:gd name="T76" fmla="*/ 41 w 124"/>
                <a:gd name="T77" fmla="*/ 120 h 124"/>
                <a:gd name="T78" fmla="*/ 52 w 124"/>
                <a:gd name="T79" fmla="*/ 124 h 124"/>
                <a:gd name="T80" fmla="*/ 62 w 124"/>
                <a:gd name="T81" fmla="*/ 124 h 124"/>
                <a:gd name="T82" fmla="*/ 62 w 124"/>
                <a:gd name="T83" fmla="*/ 124 h 1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4"/>
                <a:gd name="T127" fmla="*/ 0 h 124"/>
                <a:gd name="T128" fmla="*/ 124 w 124"/>
                <a:gd name="T129" fmla="*/ 124 h 1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4" h="124">
                  <a:moveTo>
                    <a:pt x="62" y="124"/>
                  </a:moveTo>
                  <a:lnTo>
                    <a:pt x="72" y="124"/>
                  </a:lnTo>
                  <a:lnTo>
                    <a:pt x="81" y="120"/>
                  </a:lnTo>
                  <a:lnTo>
                    <a:pt x="91" y="118"/>
                  </a:lnTo>
                  <a:lnTo>
                    <a:pt x="99" y="112"/>
                  </a:lnTo>
                  <a:lnTo>
                    <a:pt x="105" y="106"/>
                  </a:lnTo>
                  <a:lnTo>
                    <a:pt x="112" y="99"/>
                  </a:lnTo>
                  <a:lnTo>
                    <a:pt x="116" y="91"/>
                  </a:lnTo>
                  <a:lnTo>
                    <a:pt x="120" y="83"/>
                  </a:lnTo>
                  <a:lnTo>
                    <a:pt x="122" y="73"/>
                  </a:lnTo>
                  <a:lnTo>
                    <a:pt x="124" y="62"/>
                  </a:lnTo>
                  <a:lnTo>
                    <a:pt x="122" y="52"/>
                  </a:lnTo>
                  <a:lnTo>
                    <a:pt x="120" y="44"/>
                  </a:lnTo>
                  <a:lnTo>
                    <a:pt x="116" y="33"/>
                  </a:lnTo>
                  <a:lnTo>
                    <a:pt x="112" y="27"/>
                  </a:lnTo>
                  <a:lnTo>
                    <a:pt x="105" y="19"/>
                  </a:lnTo>
                  <a:lnTo>
                    <a:pt x="99" y="12"/>
                  </a:lnTo>
                  <a:lnTo>
                    <a:pt x="91" y="8"/>
                  </a:lnTo>
                  <a:lnTo>
                    <a:pt x="81" y="4"/>
                  </a:lnTo>
                  <a:lnTo>
                    <a:pt x="72" y="2"/>
                  </a:lnTo>
                  <a:lnTo>
                    <a:pt x="62" y="0"/>
                  </a:lnTo>
                  <a:lnTo>
                    <a:pt x="52" y="2"/>
                  </a:lnTo>
                  <a:lnTo>
                    <a:pt x="41" y="4"/>
                  </a:lnTo>
                  <a:lnTo>
                    <a:pt x="33" y="8"/>
                  </a:lnTo>
                  <a:lnTo>
                    <a:pt x="25" y="12"/>
                  </a:lnTo>
                  <a:lnTo>
                    <a:pt x="18" y="19"/>
                  </a:lnTo>
                  <a:lnTo>
                    <a:pt x="12" y="27"/>
                  </a:lnTo>
                  <a:lnTo>
                    <a:pt x="6" y="33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4" y="83"/>
                  </a:lnTo>
                  <a:lnTo>
                    <a:pt x="6" y="91"/>
                  </a:lnTo>
                  <a:lnTo>
                    <a:pt x="12" y="99"/>
                  </a:lnTo>
                  <a:lnTo>
                    <a:pt x="18" y="106"/>
                  </a:lnTo>
                  <a:lnTo>
                    <a:pt x="25" y="112"/>
                  </a:lnTo>
                  <a:lnTo>
                    <a:pt x="33" y="118"/>
                  </a:lnTo>
                  <a:lnTo>
                    <a:pt x="41" y="120"/>
                  </a:lnTo>
                  <a:lnTo>
                    <a:pt x="52" y="124"/>
                  </a:lnTo>
                  <a:lnTo>
                    <a:pt x="62" y="12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Freeform 27">
              <a:extLst>
                <a:ext uri="{FF2B5EF4-FFF2-40B4-BE49-F238E27FC236}">
                  <a16:creationId xmlns:a16="http://schemas.microsoft.com/office/drawing/2014/main" id="{77FFDE85-0B65-8547-74E8-3AFC728D8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" y="3314"/>
              <a:ext cx="123" cy="122"/>
            </a:xfrm>
            <a:custGeom>
              <a:avLst/>
              <a:gdLst>
                <a:gd name="T0" fmla="*/ 60 w 123"/>
                <a:gd name="T1" fmla="*/ 122 h 122"/>
                <a:gd name="T2" fmla="*/ 71 w 123"/>
                <a:gd name="T3" fmla="*/ 122 h 122"/>
                <a:gd name="T4" fmla="*/ 81 w 123"/>
                <a:gd name="T5" fmla="*/ 120 h 122"/>
                <a:gd name="T6" fmla="*/ 89 w 123"/>
                <a:gd name="T7" fmla="*/ 116 h 122"/>
                <a:gd name="T8" fmla="*/ 98 w 123"/>
                <a:gd name="T9" fmla="*/ 112 h 122"/>
                <a:gd name="T10" fmla="*/ 106 w 123"/>
                <a:gd name="T11" fmla="*/ 105 h 122"/>
                <a:gd name="T12" fmla="*/ 112 w 123"/>
                <a:gd name="T13" fmla="*/ 97 h 122"/>
                <a:gd name="T14" fmla="*/ 116 w 123"/>
                <a:gd name="T15" fmla="*/ 89 h 122"/>
                <a:gd name="T16" fmla="*/ 120 w 123"/>
                <a:gd name="T17" fmla="*/ 81 h 122"/>
                <a:gd name="T18" fmla="*/ 123 w 123"/>
                <a:gd name="T19" fmla="*/ 70 h 122"/>
                <a:gd name="T20" fmla="*/ 123 w 123"/>
                <a:gd name="T21" fmla="*/ 62 h 122"/>
                <a:gd name="T22" fmla="*/ 123 w 123"/>
                <a:gd name="T23" fmla="*/ 52 h 122"/>
                <a:gd name="T24" fmla="*/ 120 w 123"/>
                <a:gd name="T25" fmla="*/ 41 h 122"/>
                <a:gd name="T26" fmla="*/ 116 w 123"/>
                <a:gd name="T27" fmla="*/ 33 h 122"/>
                <a:gd name="T28" fmla="*/ 112 w 123"/>
                <a:gd name="T29" fmla="*/ 25 h 122"/>
                <a:gd name="T30" fmla="*/ 106 w 123"/>
                <a:gd name="T31" fmla="*/ 18 h 122"/>
                <a:gd name="T32" fmla="*/ 98 w 123"/>
                <a:gd name="T33" fmla="*/ 12 h 122"/>
                <a:gd name="T34" fmla="*/ 89 w 123"/>
                <a:gd name="T35" fmla="*/ 6 h 122"/>
                <a:gd name="T36" fmla="*/ 81 w 123"/>
                <a:gd name="T37" fmla="*/ 2 h 122"/>
                <a:gd name="T38" fmla="*/ 71 w 123"/>
                <a:gd name="T39" fmla="*/ 0 h 122"/>
                <a:gd name="T40" fmla="*/ 62 w 123"/>
                <a:gd name="T41" fmla="*/ 0 h 122"/>
                <a:gd name="T42" fmla="*/ 52 w 123"/>
                <a:gd name="T43" fmla="*/ 0 h 122"/>
                <a:gd name="T44" fmla="*/ 42 w 123"/>
                <a:gd name="T45" fmla="*/ 2 h 122"/>
                <a:gd name="T46" fmla="*/ 33 w 123"/>
                <a:gd name="T47" fmla="*/ 6 h 122"/>
                <a:gd name="T48" fmla="*/ 25 w 123"/>
                <a:gd name="T49" fmla="*/ 12 h 122"/>
                <a:gd name="T50" fmla="*/ 17 w 123"/>
                <a:gd name="T51" fmla="*/ 18 h 122"/>
                <a:gd name="T52" fmla="*/ 11 w 123"/>
                <a:gd name="T53" fmla="*/ 25 h 122"/>
                <a:gd name="T54" fmla="*/ 6 w 123"/>
                <a:gd name="T55" fmla="*/ 33 h 122"/>
                <a:gd name="T56" fmla="*/ 2 w 123"/>
                <a:gd name="T57" fmla="*/ 41 h 122"/>
                <a:gd name="T58" fmla="*/ 0 w 123"/>
                <a:gd name="T59" fmla="*/ 52 h 122"/>
                <a:gd name="T60" fmla="*/ 0 w 123"/>
                <a:gd name="T61" fmla="*/ 62 h 122"/>
                <a:gd name="T62" fmla="*/ 0 w 123"/>
                <a:gd name="T63" fmla="*/ 70 h 122"/>
                <a:gd name="T64" fmla="*/ 2 w 123"/>
                <a:gd name="T65" fmla="*/ 81 h 122"/>
                <a:gd name="T66" fmla="*/ 6 w 123"/>
                <a:gd name="T67" fmla="*/ 89 h 122"/>
                <a:gd name="T68" fmla="*/ 11 w 123"/>
                <a:gd name="T69" fmla="*/ 97 h 122"/>
                <a:gd name="T70" fmla="*/ 17 w 123"/>
                <a:gd name="T71" fmla="*/ 105 h 122"/>
                <a:gd name="T72" fmla="*/ 25 w 123"/>
                <a:gd name="T73" fmla="*/ 112 h 122"/>
                <a:gd name="T74" fmla="*/ 33 w 123"/>
                <a:gd name="T75" fmla="*/ 116 h 122"/>
                <a:gd name="T76" fmla="*/ 42 w 123"/>
                <a:gd name="T77" fmla="*/ 120 h 122"/>
                <a:gd name="T78" fmla="*/ 52 w 123"/>
                <a:gd name="T79" fmla="*/ 122 h 122"/>
                <a:gd name="T80" fmla="*/ 62 w 123"/>
                <a:gd name="T81" fmla="*/ 122 h 122"/>
                <a:gd name="T82" fmla="*/ 62 w 123"/>
                <a:gd name="T83" fmla="*/ 122 h 1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3"/>
                <a:gd name="T127" fmla="*/ 0 h 122"/>
                <a:gd name="T128" fmla="*/ 123 w 123"/>
                <a:gd name="T129" fmla="*/ 122 h 1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3" h="122">
                  <a:moveTo>
                    <a:pt x="60" y="122"/>
                  </a:moveTo>
                  <a:lnTo>
                    <a:pt x="71" y="122"/>
                  </a:lnTo>
                  <a:lnTo>
                    <a:pt x="81" y="120"/>
                  </a:lnTo>
                  <a:lnTo>
                    <a:pt x="89" y="116"/>
                  </a:lnTo>
                  <a:lnTo>
                    <a:pt x="98" y="112"/>
                  </a:lnTo>
                  <a:lnTo>
                    <a:pt x="106" y="105"/>
                  </a:lnTo>
                  <a:lnTo>
                    <a:pt x="112" y="97"/>
                  </a:lnTo>
                  <a:lnTo>
                    <a:pt x="116" y="89"/>
                  </a:lnTo>
                  <a:lnTo>
                    <a:pt x="120" y="81"/>
                  </a:lnTo>
                  <a:lnTo>
                    <a:pt x="123" y="70"/>
                  </a:lnTo>
                  <a:lnTo>
                    <a:pt x="123" y="62"/>
                  </a:lnTo>
                  <a:lnTo>
                    <a:pt x="123" y="52"/>
                  </a:lnTo>
                  <a:lnTo>
                    <a:pt x="120" y="41"/>
                  </a:lnTo>
                  <a:lnTo>
                    <a:pt x="116" y="33"/>
                  </a:lnTo>
                  <a:lnTo>
                    <a:pt x="112" y="25"/>
                  </a:lnTo>
                  <a:lnTo>
                    <a:pt x="106" y="18"/>
                  </a:lnTo>
                  <a:lnTo>
                    <a:pt x="98" y="12"/>
                  </a:lnTo>
                  <a:lnTo>
                    <a:pt x="89" y="6"/>
                  </a:lnTo>
                  <a:lnTo>
                    <a:pt x="81" y="2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3" y="6"/>
                  </a:lnTo>
                  <a:lnTo>
                    <a:pt x="25" y="12"/>
                  </a:lnTo>
                  <a:lnTo>
                    <a:pt x="17" y="18"/>
                  </a:lnTo>
                  <a:lnTo>
                    <a:pt x="11" y="25"/>
                  </a:lnTo>
                  <a:lnTo>
                    <a:pt x="6" y="33"/>
                  </a:lnTo>
                  <a:lnTo>
                    <a:pt x="2" y="41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0"/>
                  </a:lnTo>
                  <a:lnTo>
                    <a:pt x="2" y="81"/>
                  </a:lnTo>
                  <a:lnTo>
                    <a:pt x="6" y="89"/>
                  </a:lnTo>
                  <a:lnTo>
                    <a:pt x="11" y="97"/>
                  </a:lnTo>
                  <a:lnTo>
                    <a:pt x="17" y="105"/>
                  </a:lnTo>
                  <a:lnTo>
                    <a:pt x="25" y="112"/>
                  </a:lnTo>
                  <a:lnTo>
                    <a:pt x="33" y="116"/>
                  </a:lnTo>
                  <a:lnTo>
                    <a:pt x="42" y="120"/>
                  </a:lnTo>
                  <a:lnTo>
                    <a:pt x="52" y="122"/>
                  </a:lnTo>
                  <a:lnTo>
                    <a:pt x="62" y="12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Line 28">
              <a:extLst>
                <a:ext uri="{FF2B5EF4-FFF2-40B4-BE49-F238E27FC236}">
                  <a16:creationId xmlns:a16="http://schemas.microsoft.com/office/drawing/2014/main" id="{61FB608E-AB06-B9D9-A592-188CCD6D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345"/>
              <a:ext cx="216" cy="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Line 29">
              <a:extLst>
                <a:ext uri="{FF2B5EF4-FFF2-40B4-BE49-F238E27FC236}">
                  <a16:creationId xmlns:a16="http://schemas.microsoft.com/office/drawing/2014/main" id="{FFDEBF4B-A61B-4C99-795E-E9F80E6B6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5" y="3237"/>
              <a:ext cx="76" cy="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Line 30">
              <a:extLst>
                <a:ext uri="{FF2B5EF4-FFF2-40B4-BE49-F238E27FC236}">
                  <a16:creationId xmlns:a16="http://schemas.microsoft.com/office/drawing/2014/main" id="{834D8C4C-DD22-90DD-D419-D798E3D60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024"/>
              <a:ext cx="213" cy="1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Line 31">
              <a:extLst>
                <a:ext uri="{FF2B5EF4-FFF2-40B4-BE49-F238E27FC236}">
                  <a16:creationId xmlns:a16="http://schemas.microsoft.com/office/drawing/2014/main" id="{C94CBB93-FB8C-D57D-72AD-4BD06B7B0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2835"/>
              <a:ext cx="155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Line 32">
              <a:extLst>
                <a:ext uri="{FF2B5EF4-FFF2-40B4-BE49-F238E27FC236}">
                  <a16:creationId xmlns:a16="http://schemas.microsoft.com/office/drawing/2014/main" id="{72CCE244-ECCE-1CE0-4DF0-1CD3F5143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" y="2852"/>
              <a:ext cx="319" cy="4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Line 33">
              <a:extLst>
                <a:ext uri="{FF2B5EF4-FFF2-40B4-BE49-F238E27FC236}">
                  <a16:creationId xmlns:a16="http://schemas.microsoft.com/office/drawing/2014/main" id="{24280050-25F6-F998-2184-B4AE77F15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" y="2831"/>
              <a:ext cx="209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092C270-CC28-DE72-127C-60F404486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algn="ctr" eaLnBrk="1" hangingPunct="1"/>
            <a:r>
              <a:rPr lang="en-US" altLang="en-US"/>
              <a:t>Course Material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A9B2431-95F1-CB43-7499-14E941238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6288" y="2732088"/>
            <a:ext cx="7175500" cy="2811462"/>
          </a:xfrm>
        </p:spPr>
        <p:txBody>
          <a:bodyPr/>
          <a:lstStyle/>
          <a:p>
            <a:pPr eaLnBrk="1" hangingPunct="1"/>
            <a:r>
              <a:rPr lang="en-US" altLang="en-US" sz="1800"/>
              <a:t>Reference books</a:t>
            </a:r>
          </a:p>
          <a:p>
            <a:pPr lvl="1" eaLnBrk="1" hangingPunct="1"/>
            <a:r>
              <a:rPr lang="en-US" altLang="en-US"/>
              <a:t>Many textbooks on Networking may be consulted</a:t>
            </a:r>
          </a:p>
          <a:p>
            <a:pPr eaLnBrk="1" hangingPunct="1"/>
            <a:r>
              <a:rPr lang="en-US" altLang="en-US" sz="1800"/>
              <a:t> Research papers!</a:t>
            </a:r>
          </a:p>
          <a:p>
            <a:pPr eaLnBrk="1" hangingPunct="1"/>
            <a:r>
              <a:rPr lang="en-US" altLang="en-US" sz="1800"/>
              <a:t>RFCs and Internet drafts</a:t>
            </a:r>
          </a:p>
          <a:p>
            <a:pPr lvl="1" eaLnBrk="1" hangingPunct="1"/>
            <a:r>
              <a:rPr lang="en-US" altLang="en-US"/>
              <a:t>Related to TCP/IP suite and other protocols</a:t>
            </a:r>
          </a:p>
          <a:p>
            <a:pPr eaLnBrk="1" hangingPunct="1"/>
            <a:r>
              <a:rPr lang="en-US" altLang="en-US" sz="1800"/>
              <a:t>Web resources</a:t>
            </a:r>
          </a:p>
          <a:p>
            <a:pPr lvl="1" eaLnBrk="1" hangingPunct="1"/>
            <a:r>
              <a:rPr lang="en-US" altLang="en-US"/>
              <a:t>Tutorials, white papers, reports, etc.</a:t>
            </a: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A7D5934C-3D89-E30D-B1B8-83244C03DF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0868A20C-91A8-E0E1-A451-4F114BD18A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518E68A-D86C-4AAC-BB80-5022EC851588}" type="slidenum">
              <a:rPr lang="en-US" altLang="en-US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BB59DFD5-D771-6249-F417-066E45090C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E6BCB2-2986-4BA3-8ECE-F9AB34A2CA7A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7E03CF71-B04D-9914-7FC5-B7B3C776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DD0E8A5-6116-44EE-AF9B-EDF6A3F69DB3}" type="slidenum">
              <a:rPr lang="en-US" altLang="en-US">
                <a:solidFill>
                  <a:schemeClr val="bg1"/>
                </a:solidFill>
              </a:rPr>
              <a:pPr/>
              <a:t>30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C53A2195-893B-62B0-4207-DD7223A35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Spanning Tree Algorithm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B3B35896-F778-3E31-1555-3C036CE3C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5475" y="2293938"/>
            <a:ext cx="7832725" cy="4335462"/>
          </a:xfrm>
        </p:spPr>
        <p:txBody>
          <a:bodyPr/>
          <a:lstStyle/>
          <a:p>
            <a:r>
              <a:rPr lang="en-US" altLang="en-US" sz="2400">
                <a:latin typeface="TimesNewRomanPSMT" charset="0"/>
              </a:rPr>
              <a:t>Each bridge has a unique, totally-ordered identifier</a:t>
            </a:r>
          </a:p>
          <a:p>
            <a:r>
              <a:rPr lang="en-US" altLang="en-US" sz="2400">
                <a:latin typeface="TimesNewRomanPSMT" charset="0"/>
              </a:rPr>
              <a:t>Select bridge with lowest ID as </a:t>
            </a:r>
            <a:r>
              <a:rPr lang="en-US" altLang="en-US" sz="2400" b="1">
                <a:solidFill>
                  <a:srgbClr val="CC0000"/>
                </a:solidFill>
                <a:latin typeface="TimesNewRomanPSMT" charset="0"/>
              </a:rPr>
              <a:t>root bridge</a:t>
            </a:r>
          </a:p>
          <a:p>
            <a:r>
              <a:rPr lang="en-US" altLang="en-US" sz="2400">
                <a:latin typeface="TimesNewRomanPSMT" charset="0"/>
              </a:rPr>
              <a:t>Each bridge determines</a:t>
            </a:r>
          </a:p>
          <a:p>
            <a:pPr lvl="1"/>
            <a:r>
              <a:rPr lang="en-US" altLang="en-US">
                <a:latin typeface="TimesNewRomanPSMT" charset="0"/>
              </a:rPr>
              <a:t>Direction of shortest path to root (</a:t>
            </a:r>
            <a:r>
              <a:rPr lang="en-US" altLang="en-US" b="1">
                <a:solidFill>
                  <a:srgbClr val="CC0000"/>
                </a:solidFill>
                <a:latin typeface="TimesNewRomanPSMT" charset="0"/>
              </a:rPr>
              <a:t>preferred port</a:t>
            </a:r>
            <a:r>
              <a:rPr lang="en-US" altLang="en-US">
                <a:latin typeface="TimesNewRomanPSMT" charset="0"/>
              </a:rPr>
              <a:t>)</a:t>
            </a:r>
          </a:p>
          <a:p>
            <a:pPr lvl="1"/>
            <a:r>
              <a:rPr lang="en-US" altLang="en-US">
                <a:latin typeface="TimesNewRomanPSMT" charset="0"/>
              </a:rPr>
              <a:t>For each connected LAN, is it the </a:t>
            </a:r>
            <a:r>
              <a:rPr lang="en-US" altLang="en-US" b="1">
                <a:solidFill>
                  <a:srgbClr val="CC0000"/>
                </a:solidFill>
                <a:latin typeface="TimesNewRomanPSMT" charset="0"/>
              </a:rPr>
              <a:t>designated bridge</a:t>
            </a:r>
            <a:r>
              <a:rPr lang="en-US" altLang="en-US">
                <a:latin typeface="TimesNewRomanPSMT" charset="0"/>
              </a:rPr>
              <a:t>?</a:t>
            </a:r>
          </a:p>
          <a:p>
            <a:pPr lvl="2"/>
            <a:r>
              <a:rPr lang="en-US" altLang="en-US" sz="2000"/>
              <a:t>Select bridge on each LAN closest to root as designated bridge</a:t>
            </a:r>
          </a:p>
          <a:p>
            <a:pPr lvl="2"/>
            <a:r>
              <a:rPr lang="en-US" altLang="en-US" sz="2000"/>
              <a:t>Use ID (lowest) to break ties)</a:t>
            </a:r>
            <a:r>
              <a:rPr lang="en-US" altLang="en-US" sz="2000">
                <a:latin typeface="TimesNewRomanPSMT" charset="0"/>
              </a:rPr>
              <a:t> </a:t>
            </a:r>
            <a:endParaRPr lang="en-US" altLang="en-US">
              <a:latin typeface="TimesNewRomanPSMT" charset="0"/>
            </a:endParaRPr>
          </a:p>
          <a:p>
            <a:pPr lvl="1"/>
            <a:r>
              <a:rPr lang="en-US" altLang="en-US">
                <a:latin typeface="TimesNewRomanPSMT" charset="0"/>
              </a:rPr>
              <a:t>Ports connecting LAN’s to designated bridges called </a:t>
            </a:r>
            <a:r>
              <a:rPr lang="en-US" altLang="en-US" b="1">
                <a:solidFill>
                  <a:srgbClr val="CC0000"/>
                </a:solidFill>
                <a:latin typeface="TimesNewRomanPSMT" charset="0"/>
              </a:rPr>
              <a:t>designated ports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52649D36-ED83-5E92-9C87-D20C41B390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307102-2ABD-45F9-891E-5A4095FE0BF5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52E6F847-CCC0-FC03-2F88-4E1895CC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48D698C-4FC2-4EE9-A3F2-3167EF6B2BEB}" type="slidenum">
              <a:rPr lang="en-US" altLang="en-US">
                <a:solidFill>
                  <a:schemeClr val="bg1"/>
                </a:solidFill>
              </a:rPr>
              <a:pPr/>
              <a:t>31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2A33B32E-398A-E4ED-519C-86973C95A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Spanning Tree Algorithm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081AB47-5FA7-7F22-C762-0D46F35C7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30363"/>
          </a:xfrm>
        </p:spPr>
        <p:txBody>
          <a:bodyPr/>
          <a:lstStyle/>
          <a:p>
            <a:r>
              <a:rPr lang="en-US" altLang="en-US">
                <a:latin typeface="TimesNewRomanPSMT" charset="0"/>
              </a:rPr>
              <a:t>All designated bridges forward frames</a:t>
            </a:r>
          </a:p>
          <a:p>
            <a:pPr lvl="1"/>
            <a:r>
              <a:rPr lang="en-US" altLang="en-US">
                <a:latin typeface="TimesNewRomanPSMT" charset="0"/>
              </a:rPr>
              <a:t>On all designated ports</a:t>
            </a:r>
          </a:p>
          <a:p>
            <a:pPr lvl="1"/>
            <a:r>
              <a:rPr lang="en-US" altLang="en-US">
                <a:latin typeface="TimesNewRomanPSMT" charset="0"/>
              </a:rPr>
              <a:t>On preferred port (path leading to root)</a:t>
            </a:r>
          </a:p>
        </p:txBody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46888B3E-2515-D6F1-9340-0A0FBEB03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833813"/>
            <a:ext cx="1539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B3</a:t>
            </a:r>
            <a:endParaRPr lang="en-US" altLang="en-US" sz="1000"/>
          </a:p>
        </p:txBody>
      </p:sp>
      <p:sp>
        <p:nvSpPr>
          <p:cNvPr id="49159" name="Rectangle 5">
            <a:extLst>
              <a:ext uri="{FF2B5EF4-FFF2-40B4-BE49-F238E27FC236}">
                <a16:creationId xmlns:a16="http://schemas.microsoft.com/office/drawing/2014/main" id="{8CFDB3C3-DEFA-EE71-3B44-3B89DCFCD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3444875"/>
            <a:ext cx="84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1000"/>
          </a:p>
        </p:txBody>
      </p:sp>
      <p:sp>
        <p:nvSpPr>
          <p:cNvPr id="49160" name="Rectangle 6">
            <a:extLst>
              <a:ext uri="{FF2B5EF4-FFF2-40B4-BE49-F238E27FC236}">
                <a16:creationId xmlns:a16="http://schemas.microsoft.com/office/drawing/2014/main" id="{9952E840-78D3-38D8-AB20-766A42E1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4043363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 sz="1000"/>
          </a:p>
        </p:txBody>
      </p:sp>
      <p:sp>
        <p:nvSpPr>
          <p:cNvPr id="49161" name="Rectangle 7">
            <a:extLst>
              <a:ext uri="{FF2B5EF4-FFF2-40B4-BE49-F238E27FC236}">
                <a16:creationId xmlns:a16="http://schemas.microsoft.com/office/drawing/2014/main" id="{C4E1A838-7ADC-B93D-5241-588FF34D2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638675"/>
            <a:ext cx="84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1000"/>
          </a:p>
        </p:txBody>
      </p:sp>
      <p:sp>
        <p:nvSpPr>
          <p:cNvPr id="49162" name="Rectangle 8">
            <a:extLst>
              <a:ext uri="{FF2B5EF4-FFF2-40B4-BE49-F238E27FC236}">
                <a16:creationId xmlns:a16="http://schemas.microsoft.com/office/drawing/2014/main" id="{0AC3AFCF-8ABE-3C38-11E5-DCC0D855D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434022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1000"/>
          </a:p>
        </p:txBody>
      </p:sp>
      <p:sp>
        <p:nvSpPr>
          <p:cNvPr id="49163" name="Rectangle 9">
            <a:extLst>
              <a:ext uri="{FF2B5EF4-FFF2-40B4-BE49-F238E27FC236}">
                <a16:creationId xmlns:a16="http://schemas.microsoft.com/office/drawing/2014/main" id="{1C778541-B1B2-B0DD-D940-B7F8595E3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4422775"/>
            <a:ext cx="1619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B2</a:t>
            </a:r>
            <a:endParaRPr lang="en-US" altLang="en-US" sz="1000" b="1"/>
          </a:p>
        </p:txBody>
      </p:sp>
      <p:sp>
        <p:nvSpPr>
          <p:cNvPr id="49164" name="Rectangle 10">
            <a:extLst>
              <a:ext uri="{FF2B5EF4-FFF2-40B4-BE49-F238E27FC236}">
                <a16:creationId xmlns:a16="http://schemas.microsoft.com/office/drawing/2014/main" id="{66713EAC-FD11-9D4D-5027-648090810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4075113"/>
            <a:ext cx="1619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B5</a:t>
            </a:r>
            <a:endParaRPr lang="en-US" altLang="en-US" sz="1000" b="1"/>
          </a:p>
        </p:txBody>
      </p:sp>
      <p:sp>
        <p:nvSpPr>
          <p:cNvPr id="49165" name="Rectangle 11">
            <a:extLst>
              <a:ext uri="{FF2B5EF4-FFF2-40B4-BE49-F238E27FC236}">
                <a16:creationId xmlns:a16="http://schemas.microsoft.com/office/drawing/2014/main" id="{7B91CC98-0167-8E09-2256-BA456E69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3709988"/>
            <a:ext cx="84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1000"/>
          </a:p>
        </p:txBody>
      </p:sp>
      <p:sp>
        <p:nvSpPr>
          <p:cNvPr id="49166" name="Rectangle 12">
            <a:extLst>
              <a:ext uri="{FF2B5EF4-FFF2-40B4-BE49-F238E27FC236}">
                <a16:creationId xmlns:a16="http://schemas.microsoft.com/office/drawing/2014/main" id="{3F686ACD-F061-CA50-DBC4-9596CC11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4360863"/>
            <a:ext cx="1619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B7</a:t>
            </a:r>
            <a:endParaRPr lang="en-US" altLang="en-US" sz="1000" b="1"/>
          </a:p>
        </p:txBody>
      </p:sp>
      <p:sp>
        <p:nvSpPr>
          <p:cNvPr id="49167" name="Rectangle 13">
            <a:extLst>
              <a:ext uri="{FF2B5EF4-FFF2-40B4-BE49-F238E27FC236}">
                <a16:creationId xmlns:a16="http://schemas.microsoft.com/office/drawing/2014/main" id="{67B2A372-CB12-77B5-8B77-1ECE9970E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4403725"/>
            <a:ext cx="84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endParaRPr lang="en-US" altLang="en-US" sz="1000"/>
          </a:p>
        </p:txBody>
      </p:sp>
      <p:sp>
        <p:nvSpPr>
          <p:cNvPr id="49168" name="Rectangle 14">
            <a:extLst>
              <a:ext uri="{FF2B5EF4-FFF2-40B4-BE49-F238E27FC236}">
                <a16:creationId xmlns:a16="http://schemas.microsoft.com/office/drawing/2014/main" id="{953028CB-FE6F-76B5-50A3-18C2B9699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4648200"/>
            <a:ext cx="777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1000"/>
          </a:p>
        </p:txBody>
      </p:sp>
      <p:sp>
        <p:nvSpPr>
          <p:cNvPr id="49169" name="Rectangle 15">
            <a:extLst>
              <a:ext uri="{FF2B5EF4-FFF2-40B4-BE49-F238E27FC236}">
                <a16:creationId xmlns:a16="http://schemas.microsoft.com/office/drawing/2014/main" id="{8EB8AAA1-587F-C581-0F64-40EE7E83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37845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endParaRPr lang="en-US" altLang="en-US" sz="1000"/>
          </a:p>
        </p:txBody>
      </p:sp>
      <p:sp>
        <p:nvSpPr>
          <p:cNvPr id="49170" name="Rectangle 16">
            <a:extLst>
              <a:ext uri="{FF2B5EF4-FFF2-40B4-BE49-F238E27FC236}">
                <a16:creationId xmlns:a16="http://schemas.microsoft.com/office/drawing/2014/main" id="{899D5B96-BAD7-0DA7-F649-2A036CD5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5799138"/>
            <a:ext cx="1619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B4</a:t>
            </a:r>
            <a:endParaRPr lang="en-US" altLang="en-US" sz="1000" b="1"/>
          </a:p>
        </p:txBody>
      </p:sp>
      <p:sp>
        <p:nvSpPr>
          <p:cNvPr id="49171" name="Rectangle 17">
            <a:extLst>
              <a:ext uri="{FF2B5EF4-FFF2-40B4-BE49-F238E27FC236}">
                <a16:creationId xmlns:a16="http://schemas.microsoft.com/office/drawing/2014/main" id="{01C6BABA-F771-EFD5-4F05-A41CD4C0B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61261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endParaRPr lang="en-US" altLang="en-US" sz="1000"/>
          </a:p>
        </p:txBody>
      </p:sp>
      <p:sp>
        <p:nvSpPr>
          <p:cNvPr id="49172" name="Rectangle 18">
            <a:extLst>
              <a:ext uri="{FF2B5EF4-FFF2-40B4-BE49-F238E27FC236}">
                <a16:creationId xmlns:a16="http://schemas.microsoft.com/office/drawing/2014/main" id="{FEF95F83-0E50-7A46-8BBE-F0069390D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5076825"/>
            <a:ext cx="1539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B1</a:t>
            </a:r>
            <a:endParaRPr lang="en-US" altLang="en-US" sz="1000"/>
          </a:p>
        </p:txBody>
      </p:sp>
      <p:sp>
        <p:nvSpPr>
          <p:cNvPr id="49173" name="Rectangle 19">
            <a:extLst>
              <a:ext uri="{FF2B5EF4-FFF2-40B4-BE49-F238E27FC236}">
                <a16:creationId xmlns:a16="http://schemas.microsoft.com/office/drawing/2014/main" id="{99181EA3-0F8E-C368-3079-42C9495A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5746750"/>
            <a:ext cx="1539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B6</a:t>
            </a:r>
            <a:endParaRPr lang="en-US" altLang="en-US" sz="1000"/>
          </a:p>
        </p:txBody>
      </p:sp>
      <p:sp>
        <p:nvSpPr>
          <p:cNvPr id="49174" name="Rectangle 20">
            <a:extLst>
              <a:ext uri="{FF2B5EF4-FFF2-40B4-BE49-F238E27FC236}">
                <a16:creationId xmlns:a16="http://schemas.microsoft.com/office/drawing/2014/main" id="{41186A5D-EB04-46B0-E8CD-226D6C396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370513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endParaRPr lang="en-US" altLang="en-US" sz="1000"/>
          </a:p>
        </p:txBody>
      </p:sp>
      <p:sp>
        <p:nvSpPr>
          <p:cNvPr id="49175" name="Freeform 21">
            <a:extLst>
              <a:ext uri="{FF2B5EF4-FFF2-40B4-BE49-F238E27FC236}">
                <a16:creationId xmlns:a16="http://schemas.microsoft.com/office/drawing/2014/main" id="{9E6321F8-E712-E8FF-E68E-BC4CCE1C9ED9}"/>
              </a:ext>
            </a:extLst>
          </p:cNvPr>
          <p:cNvSpPr>
            <a:spLocks/>
          </p:cNvSpPr>
          <p:nvPr/>
        </p:nvSpPr>
        <p:spPr bwMode="auto">
          <a:xfrm>
            <a:off x="5086350" y="5691188"/>
            <a:ext cx="276225" cy="249237"/>
          </a:xfrm>
          <a:custGeom>
            <a:avLst/>
            <a:gdLst>
              <a:gd name="T0" fmla="*/ 2147483646 w 273"/>
              <a:gd name="T1" fmla="*/ 0 h 272"/>
              <a:gd name="T2" fmla="*/ 2147483646 w 273"/>
              <a:gd name="T3" fmla="*/ 2147483646 h 272"/>
              <a:gd name="T4" fmla="*/ 2147483646 w 273"/>
              <a:gd name="T5" fmla="*/ 2147483646 h 272"/>
              <a:gd name="T6" fmla="*/ 2147483646 w 273"/>
              <a:gd name="T7" fmla="*/ 2147483646 h 272"/>
              <a:gd name="T8" fmla="*/ 2147483646 w 273"/>
              <a:gd name="T9" fmla="*/ 2147483646 h 272"/>
              <a:gd name="T10" fmla="*/ 2147483646 w 273"/>
              <a:gd name="T11" fmla="*/ 2147483646 h 272"/>
              <a:gd name="T12" fmla="*/ 2147483646 w 273"/>
              <a:gd name="T13" fmla="*/ 2147483646 h 272"/>
              <a:gd name="T14" fmla="*/ 2147483646 w 273"/>
              <a:gd name="T15" fmla="*/ 2147483646 h 272"/>
              <a:gd name="T16" fmla="*/ 2147483646 w 273"/>
              <a:gd name="T17" fmla="*/ 2147483646 h 272"/>
              <a:gd name="T18" fmla="*/ 0 w 273"/>
              <a:gd name="T19" fmla="*/ 2147483646 h 272"/>
              <a:gd name="T20" fmla="*/ 0 w 273"/>
              <a:gd name="T21" fmla="*/ 2147483646 h 272"/>
              <a:gd name="T22" fmla="*/ 0 w 273"/>
              <a:gd name="T23" fmla="*/ 2147483646 h 272"/>
              <a:gd name="T24" fmla="*/ 2147483646 w 273"/>
              <a:gd name="T25" fmla="*/ 2147483646 h 272"/>
              <a:gd name="T26" fmla="*/ 2147483646 w 273"/>
              <a:gd name="T27" fmla="*/ 2147483646 h 272"/>
              <a:gd name="T28" fmla="*/ 2147483646 w 273"/>
              <a:gd name="T29" fmla="*/ 2147483646 h 272"/>
              <a:gd name="T30" fmla="*/ 2147483646 w 273"/>
              <a:gd name="T31" fmla="*/ 2147483646 h 272"/>
              <a:gd name="T32" fmla="*/ 2147483646 w 273"/>
              <a:gd name="T33" fmla="*/ 2147483646 h 272"/>
              <a:gd name="T34" fmla="*/ 2147483646 w 273"/>
              <a:gd name="T35" fmla="*/ 2147483646 h 272"/>
              <a:gd name="T36" fmla="*/ 2147483646 w 273"/>
              <a:gd name="T37" fmla="*/ 2147483646 h 272"/>
              <a:gd name="T38" fmla="*/ 2147483646 w 273"/>
              <a:gd name="T39" fmla="*/ 2147483646 h 272"/>
              <a:gd name="T40" fmla="*/ 2147483646 w 273"/>
              <a:gd name="T41" fmla="*/ 2147483646 h 272"/>
              <a:gd name="T42" fmla="*/ 2147483646 w 273"/>
              <a:gd name="T43" fmla="*/ 2147483646 h 272"/>
              <a:gd name="T44" fmla="*/ 2147483646 w 273"/>
              <a:gd name="T45" fmla="*/ 2147483646 h 272"/>
              <a:gd name="T46" fmla="*/ 2147483646 w 273"/>
              <a:gd name="T47" fmla="*/ 2147483646 h 272"/>
              <a:gd name="T48" fmla="*/ 2147483646 w 273"/>
              <a:gd name="T49" fmla="*/ 2147483646 h 272"/>
              <a:gd name="T50" fmla="*/ 2147483646 w 273"/>
              <a:gd name="T51" fmla="*/ 2147483646 h 272"/>
              <a:gd name="T52" fmla="*/ 2147483646 w 273"/>
              <a:gd name="T53" fmla="*/ 2147483646 h 272"/>
              <a:gd name="T54" fmla="*/ 2147483646 w 273"/>
              <a:gd name="T55" fmla="*/ 2147483646 h 272"/>
              <a:gd name="T56" fmla="*/ 2147483646 w 273"/>
              <a:gd name="T57" fmla="*/ 2147483646 h 272"/>
              <a:gd name="T58" fmla="*/ 2147483646 w 273"/>
              <a:gd name="T59" fmla="*/ 2147483646 h 272"/>
              <a:gd name="T60" fmla="*/ 2147483646 w 273"/>
              <a:gd name="T61" fmla="*/ 2147483646 h 272"/>
              <a:gd name="T62" fmla="*/ 2147483646 w 273"/>
              <a:gd name="T63" fmla="*/ 2147483646 h 272"/>
              <a:gd name="T64" fmla="*/ 2147483646 w 273"/>
              <a:gd name="T65" fmla="*/ 2147483646 h 272"/>
              <a:gd name="T66" fmla="*/ 2147483646 w 273"/>
              <a:gd name="T67" fmla="*/ 2147483646 h 272"/>
              <a:gd name="T68" fmla="*/ 2147483646 w 273"/>
              <a:gd name="T69" fmla="*/ 2147483646 h 272"/>
              <a:gd name="T70" fmla="*/ 2147483646 w 273"/>
              <a:gd name="T71" fmla="*/ 2147483646 h 272"/>
              <a:gd name="T72" fmla="*/ 2147483646 w 273"/>
              <a:gd name="T73" fmla="*/ 2147483646 h 272"/>
              <a:gd name="T74" fmla="*/ 2147483646 w 273"/>
              <a:gd name="T75" fmla="*/ 2147483646 h 272"/>
              <a:gd name="T76" fmla="*/ 2147483646 w 273"/>
              <a:gd name="T77" fmla="*/ 2147483646 h 272"/>
              <a:gd name="T78" fmla="*/ 2147483646 w 273"/>
              <a:gd name="T79" fmla="*/ 2147483646 h 272"/>
              <a:gd name="T80" fmla="*/ 2147483646 w 273"/>
              <a:gd name="T81" fmla="*/ 0 h 272"/>
              <a:gd name="T82" fmla="*/ 2147483646 w 273"/>
              <a:gd name="T83" fmla="*/ 0 h 2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3"/>
              <a:gd name="T127" fmla="*/ 0 h 272"/>
              <a:gd name="T128" fmla="*/ 273 w 273"/>
              <a:gd name="T129" fmla="*/ 272 h 2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3" h="272">
                <a:moveTo>
                  <a:pt x="135" y="0"/>
                </a:moveTo>
                <a:lnTo>
                  <a:pt x="115" y="3"/>
                </a:lnTo>
                <a:lnTo>
                  <a:pt x="91" y="6"/>
                </a:lnTo>
                <a:lnTo>
                  <a:pt x="75" y="17"/>
                </a:lnTo>
                <a:lnTo>
                  <a:pt x="54" y="27"/>
                </a:lnTo>
                <a:lnTo>
                  <a:pt x="41" y="40"/>
                </a:lnTo>
                <a:lnTo>
                  <a:pt x="27" y="57"/>
                </a:lnTo>
                <a:lnTo>
                  <a:pt x="14" y="74"/>
                </a:lnTo>
                <a:lnTo>
                  <a:pt x="7" y="94"/>
                </a:lnTo>
                <a:lnTo>
                  <a:pt x="0" y="114"/>
                </a:lnTo>
                <a:lnTo>
                  <a:pt x="0" y="138"/>
                </a:lnTo>
                <a:lnTo>
                  <a:pt x="0" y="158"/>
                </a:lnTo>
                <a:lnTo>
                  <a:pt x="7" y="178"/>
                </a:lnTo>
                <a:lnTo>
                  <a:pt x="14" y="198"/>
                </a:lnTo>
                <a:lnTo>
                  <a:pt x="27" y="215"/>
                </a:lnTo>
                <a:lnTo>
                  <a:pt x="41" y="232"/>
                </a:lnTo>
                <a:lnTo>
                  <a:pt x="54" y="245"/>
                </a:lnTo>
                <a:lnTo>
                  <a:pt x="75" y="259"/>
                </a:lnTo>
                <a:lnTo>
                  <a:pt x="91" y="266"/>
                </a:lnTo>
                <a:lnTo>
                  <a:pt x="115" y="272"/>
                </a:lnTo>
                <a:lnTo>
                  <a:pt x="135" y="272"/>
                </a:lnTo>
                <a:lnTo>
                  <a:pt x="159" y="272"/>
                </a:lnTo>
                <a:lnTo>
                  <a:pt x="179" y="266"/>
                </a:lnTo>
                <a:lnTo>
                  <a:pt x="199" y="259"/>
                </a:lnTo>
                <a:lnTo>
                  <a:pt x="216" y="245"/>
                </a:lnTo>
                <a:lnTo>
                  <a:pt x="233" y="232"/>
                </a:lnTo>
                <a:lnTo>
                  <a:pt x="246" y="215"/>
                </a:lnTo>
                <a:lnTo>
                  <a:pt x="256" y="198"/>
                </a:lnTo>
                <a:lnTo>
                  <a:pt x="266" y="178"/>
                </a:lnTo>
                <a:lnTo>
                  <a:pt x="270" y="158"/>
                </a:lnTo>
                <a:lnTo>
                  <a:pt x="273" y="138"/>
                </a:lnTo>
                <a:lnTo>
                  <a:pt x="270" y="114"/>
                </a:lnTo>
                <a:lnTo>
                  <a:pt x="266" y="94"/>
                </a:lnTo>
                <a:lnTo>
                  <a:pt x="256" y="74"/>
                </a:lnTo>
                <a:lnTo>
                  <a:pt x="246" y="57"/>
                </a:lnTo>
                <a:lnTo>
                  <a:pt x="233" y="40"/>
                </a:lnTo>
                <a:lnTo>
                  <a:pt x="216" y="27"/>
                </a:lnTo>
                <a:lnTo>
                  <a:pt x="199" y="17"/>
                </a:lnTo>
                <a:lnTo>
                  <a:pt x="179" y="6"/>
                </a:lnTo>
                <a:lnTo>
                  <a:pt x="159" y="3"/>
                </a:lnTo>
                <a:lnTo>
                  <a:pt x="135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Freeform 22">
            <a:extLst>
              <a:ext uri="{FF2B5EF4-FFF2-40B4-BE49-F238E27FC236}">
                <a16:creationId xmlns:a16="http://schemas.microsoft.com/office/drawing/2014/main" id="{5FFD832F-876F-E4C8-60FC-C30A08D29B46}"/>
              </a:ext>
            </a:extLst>
          </p:cNvPr>
          <p:cNvSpPr>
            <a:spLocks/>
          </p:cNvSpPr>
          <p:nvPr/>
        </p:nvSpPr>
        <p:spPr bwMode="auto">
          <a:xfrm>
            <a:off x="6427788" y="5740400"/>
            <a:ext cx="279400" cy="252413"/>
          </a:xfrm>
          <a:custGeom>
            <a:avLst/>
            <a:gdLst>
              <a:gd name="T0" fmla="*/ 2147483646 w 276"/>
              <a:gd name="T1" fmla="*/ 0 h 276"/>
              <a:gd name="T2" fmla="*/ 2147483646 w 276"/>
              <a:gd name="T3" fmla="*/ 2147483646 h 276"/>
              <a:gd name="T4" fmla="*/ 2147483646 w 276"/>
              <a:gd name="T5" fmla="*/ 2147483646 h 276"/>
              <a:gd name="T6" fmla="*/ 2147483646 w 276"/>
              <a:gd name="T7" fmla="*/ 2147483646 h 276"/>
              <a:gd name="T8" fmla="*/ 2147483646 w 276"/>
              <a:gd name="T9" fmla="*/ 2147483646 h 276"/>
              <a:gd name="T10" fmla="*/ 2147483646 w 276"/>
              <a:gd name="T11" fmla="*/ 2147483646 h 276"/>
              <a:gd name="T12" fmla="*/ 2147483646 w 276"/>
              <a:gd name="T13" fmla="*/ 2147483646 h 276"/>
              <a:gd name="T14" fmla="*/ 2147483646 w 276"/>
              <a:gd name="T15" fmla="*/ 2147483646 h 276"/>
              <a:gd name="T16" fmla="*/ 2147483646 w 276"/>
              <a:gd name="T17" fmla="*/ 2147483646 h 276"/>
              <a:gd name="T18" fmla="*/ 2147483646 w 276"/>
              <a:gd name="T19" fmla="*/ 2147483646 h 276"/>
              <a:gd name="T20" fmla="*/ 0 w 276"/>
              <a:gd name="T21" fmla="*/ 2147483646 h 276"/>
              <a:gd name="T22" fmla="*/ 2147483646 w 276"/>
              <a:gd name="T23" fmla="*/ 2147483646 h 276"/>
              <a:gd name="T24" fmla="*/ 2147483646 w 276"/>
              <a:gd name="T25" fmla="*/ 2147483646 h 276"/>
              <a:gd name="T26" fmla="*/ 2147483646 w 276"/>
              <a:gd name="T27" fmla="*/ 2147483646 h 276"/>
              <a:gd name="T28" fmla="*/ 2147483646 w 276"/>
              <a:gd name="T29" fmla="*/ 2147483646 h 276"/>
              <a:gd name="T30" fmla="*/ 2147483646 w 276"/>
              <a:gd name="T31" fmla="*/ 2147483646 h 276"/>
              <a:gd name="T32" fmla="*/ 2147483646 w 276"/>
              <a:gd name="T33" fmla="*/ 2147483646 h 276"/>
              <a:gd name="T34" fmla="*/ 2147483646 w 276"/>
              <a:gd name="T35" fmla="*/ 2147483646 h 276"/>
              <a:gd name="T36" fmla="*/ 2147483646 w 276"/>
              <a:gd name="T37" fmla="*/ 2147483646 h 276"/>
              <a:gd name="T38" fmla="*/ 2147483646 w 276"/>
              <a:gd name="T39" fmla="*/ 2147483646 h 276"/>
              <a:gd name="T40" fmla="*/ 2147483646 w 276"/>
              <a:gd name="T41" fmla="*/ 2147483646 h 276"/>
              <a:gd name="T42" fmla="*/ 2147483646 w 276"/>
              <a:gd name="T43" fmla="*/ 2147483646 h 276"/>
              <a:gd name="T44" fmla="*/ 2147483646 w 276"/>
              <a:gd name="T45" fmla="*/ 2147483646 h 276"/>
              <a:gd name="T46" fmla="*/ 2147483646 w 276"/>
              <a:gd name="T47" fmla="*/ 2147483646 h 276"/>
              <a:gd name="T48" fmla="*/ 2147483646 w 276"/>
              <a:gd name="T49" fmla="*/ 2147483646 h 276"/>
              <a:gd name="T50" fmla="*/ 2147483646 w 276"/>
              <a:gd name="T51" fmla="*/ 2147483646 h 276"/>
              <a:gd name="T52" fmla="*/ 2147483646 w 276"/>
              <a:gd name="T53" fmla="*/ 2147483646 h 276"/>
              <a:gd name="T54" fmla="*/ 2147483646 w 276"/>
              <a:gd name="T55" fmla="*/ 2147483646 h 276"/>
              <a:gd name="T56" fmla="*/ 2147483646 w 276"/>
              <a:gd name="T57" fmla="*/ 2147483646 h 276"/>
              <a:gd name="T58" fmla="*/ 2147483646 w 276"/>
              <a:gd name="T59" fmla="*/ 2147483646 h 276"/>
              <a:gd name="T60" fmla="*/ 2147483646 w 276"/>
              <a:gd name="T61" fmla="*/ 2147483646 h 276"/>
              <a:gd name="T62" fmla="*/ 2147483646 w 276"/>
              <a:gd name="T63" fmla="*/ 2147483646 h 276"/>
              <a:gd name="T64" fmla="*/ 2147483646 w 276"/>
              <a:gd name="T65" fmla="*/ 2147483646 h 276"/>
              <a:gd name="T66" fmla="*/ 2147483646 w 276"/>
              <a:gd name="T67" fmla="*/ 2147483646 h 276"/>
              <a:gd name="T68" fmla="*/ 2147483646 w 276"/>
              <a:gd name="T69" fmla="*/ 2147483646 h 276"/>
              <a:gd name="T70" fmla="*/ 2147483646 w 276"/>
              <a:gd name="T71" fmla="*/ 2147483646 h 276"/>
              <a:gd name="T72" fmla="*/ 2147483646 w 276"/>
              <a:gd name="T73" fmla="*/ 2147483646 h 276"/>
              <a:gd name="T74" fmla="*/ 2147483646 w 276"/>
              <a:gd name="T75" fmla="*/ 2147483646 h 276"/>
              <a:gd name="T76" fmla="*/ 2147483646 w 276"/>
              <a:gd name="T77" fmla="*/ 2147483646 h 276"/>
              <a:gd name="T78" fmla="*/ 2147483646 w 276"/>
              <a:gd name="T79" fmla="*/ 2147483646 h 276"/>
              <a:gd name="T80" fmla="*/ 2147483646 w 276"/>
              <a:gd name="T81" fmla="*/ 2147483646 h 276"/>
              <a:gd name="T82" fmla="*/ 2147483646 w 276"/>
              <a:gd name="T83" fmla="*/ 2147483646 h 2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6"/>
              <a:gd name="T127" fmla="*/ 0 h 276"/>
              <a:gd name="T128" fmla="*/ 276 w 276"/>
              <a:gd name="T129" fmla="*/ 276 h 27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6" h="276">
                <a:moveTo>
                  <a:pt x="138" y="0"/>
                </a:moveTo>
                <a:lnTo>
                  <a:pt x="115" y="3"/>
                </a:lnTo>
                <a:lnTo>
                  <a:pt x="94" y="10"/>
                </a:lnTo>
                <a:lnTo>
                  <a:pt x="74" y="16"/>
                </a:lnTo>
                <a:lnTo>
                  <a:pt x="57" y="30"/>
                </a:lnTo>
                <a:lnTo>
                  <a:pt x="41" y="43"/>
                </a:lnTo>
                <a:lnTo>
                  <a:pt x="27" y="57"/>
                </a:lnTo>
                <a:lnTo>
                  <a:pt x="17" y="77"/>
                </a:lnTo>
                <a:lnTo>
                  <a:pt x="10" y="94"/>
                </a:lnTo>
                <a:lnTo>
                  <a:pt x="4" y="117"/>
                </a:lnTo>
                <a:lnTo>
                  <a:pt x="0" y="138"/>
                </a:lnTo>
                <a:lnTo>
                  <a:pt x="4" y="161"/>
                </a:lnTo>
                <a:lnTo>
                  <a:pt x="10" y="181"/>
                </a:lnTo>
                <a:lnTo>
                  <a:pt x="17" y="202"/>
                </a:lnTo>
                <a:lnTo>
                  <a:pt x="27" y="218"/>
                </a:lnTo>
                <a:lnTo>
                  <a:pt x="41" y="235"/>
                </a:lnTo>
                <a:lnTo>
                  <a:pt x="57" y="249"/>
                </a:lnTo>
                <a:lnTo>
                  <a:pt x="74" y="259"/>
                </a:lnTo>
                <a:lnTo>
                  <a:pt x="94" y="269"/>
                </a:lnTo>
                <a:lnTo>
                  <a:pt x="115" y="272"/>
                </a:lnTo>
                <a:lnTo>
                  <a:pt x="138" y="276"/>
                </a:lnTo>
                <a:lnTo>
                  <a:pt x="162" y="272"/>
                </a:lnTo>
                <a:lnTo>
                  <a:pt x="182" y="269"/>
                </a:lnTo>
                <a:lnTo>
                  <a:pt x="202" y="259"/>
                </a:lnTo>
                <a:lnTo>
                  <a:pt x="219" y="249"/>
                </a:lnTo>
                <a:lnTo>
                  <a:pt x="236" y="235"/>
                </a:lnTo>
                <a:lnTo>
                  <a:pt x="249" y="218"/>
                </a:lnTo>
                <a:lnTo>
                  <a:pt x="259" y="202"/>
                </a:lnTo>
                <a:lnTo>
                  <a:pt x="266" y="181"/>
                </a:lnTo>
                <a:lnTo>
                  <a:pt x="273" y="161"/>
                </a:lnTo>
                <a:lnTo>
                  <a:pt x="276" y="138"/>
                </a:lnTo>
                <a:lnTo>
                  <a:pt x="273" y="117"/>
                </a:lnTo>
                <a:lnTo>
                  <a:pt x="266" y="94"/>
                </a:lnTo>
                <a:lnTo>
                  <a:pt x="259" y="77"/>
                </a:lnTo>
                <a:lnTo>
                  <a:pt x="249" y="57"/>
                </a:lnTo>
                <a:lnTo>
                  <a:pt x="236" y="43"/>
                </a:lnTo>
                <a:lnTo>
                  <a:pt x="219" y="30"/>
                </a:lnTo>
                <a:lnTo>
                  <a:pt x="202" y="16"/>
                </a:lnTo>
                <a:lnTo>
                  <a:pt x="182" y="10"/>
                </a:lnTo>
                <a:lnTo>
                  <a:pt x="162" y="3"/>
                </a:lnTo>
                <a:lnTo>
                  <a:pt x="138" y="3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Freeform 23">
            <a:extLst>
              <a:ext uri="{FF2B5EF4-FFF2-40B4-BE49-F238E27FC236}">
                <a16:creationId xmlns:a16="http://schemas.microsoft.com/office/drawing/2014/main" id="{837DE30B-466A-23EB-7FDD-13223815672C}"/>
              </a:ext>
            </a:extLst>
          </p:cNvPr>
          <p:cNvSpPr>
            <a:spLocks/>
          </p:cNvSpPr>
          <p:nvPr/>
        </p:nvSpPr>
        <p:spPr bwMode="auto">
          <a:xfrm>
            <a:off x="5734050" y="5014913"/>
            <a:ext cx="274638" cy="250825"/>
          </a:xfrm>
          <a:custGeom>
            <a:avLst/>
            <a:gdLst>
              <a:gd name="T0" fmla="*/ 2147483646 w 272"/>
              <a:gd name="T1" fmla="*/ 0 h 272"/>
              <a:gd name="T2" fmla="*/ 2147483646 w 272"/>
              <a:gd name="T3" fmla="*/ 2147483646 h 272"/>
              <a:gd name="T4" fmla="*/ 2147483646 w 272"/>
              <a:gd name="T5" fmla="*/ 2147483646 h 272"/>
              <a:gd name="T6" fmla="*/ 2147483646 w 272"/>
              <a:gd name="T7" fmla="*/ 2147483646 h 272"/>
              <a:gd name="T8" fmla="*/ 2147483646 w 272"/>
              <a:gd name="T9" fmla="*/ 2147483646 h 272"/>
              <a:gd name="T10" fmla="*/ 2147483646 w 272"/>
              <a:gd name="T11" fmla="*/ 2147483646 h 272"/>
              <a:gd name="T12" fmla="*/ 2147483646 w 272"/>
              <a:gd name="T13" fmla="*/ 2147483646 h 272"/>
              <a:gd name="T14" fmla="*/ 2147483646 w 272"/>
              <a:gd name="T15" fmla="*/ 2147483646 h 272"/>
              <a:gd name="T16" fmla="*/ 2147483646 w 272"/>
              <a:gd name="T17" fmla="*/ 2147483646 h 272"/>
              <a:gd name="T18" fmla="*/ 2147483646 w 272"/>
              <a:gd name="T19" fmla="*/ 2147483646 h 272"/>
              <a:gd name="T20" fmla="*/ 0 w 272"/>
              <a:gd name="T21" fmla="*/ 2147483646 h 272"/>
              <a:gd name="T22" fmla="*/ 2147483646 w 272"/>
              <a:gd name="T23" fmla="*/ 2147483646 h 272"/>
              <a:gd name="T24" fmla="*/ 2147483646 w 272"/>
              <a:gd name="T25" fmla="*/ 2147483646 h 272"/>
              <a:gd name="T26" fmla="*/ 2147483646 w 272"/>
              <a:gd name="T27" fmla="*/ 2147483646 h 272"/>
              <a:gd name="T28" fmla="*/ 2147483646 w 272"/>
              <a:gd name="T29" fmla="*/ 2147483646 h 272"/>
              <a:gd name="T30" fmla="*/ 2147483646 w 272"/>
              <a:gd name="T31" fmla="*/ 2147483646 h 272"/>
              <a:gd name="T32" fmla="*/ 2147483646 w 272"/>
              <a:gd name="T33" fmla="*/ 2147483646 h 272"/>
              <a:gd name="T34" fmla="*/ 2147483646 w 272"/>
              <a:gd name="T35" fmla="*/ 2147483646 h 272"/>
              <a:gd name="T36" fmla="*/ 2147483646 w 272"/>
              <a:gd name="T37" fmla="*/ 2147483646 h 272"/>
              <a:gd name="T38" fmla="*/ 2147483646 w 272"/>
              <a:gd name="T39" fmla="*/ 2147483646 h 272"/>
              <a:gd name="T40" fmla="*/ 2147483646 w 272"/>
              <a:gd name="T41" fmla="*/ 2147483646 h 272"/>
              <a:gd name="T42" fmla="*/ 2147483646 w 272"/>
              <a:gd name="T43" fmla="*/ 2147483646 h 272"/>
              <a:gd name="T44" fmla="*/ 2147483646 w 272"/>
              <a:gd name="T45" fmla="*/ 2147483646 h 272"/>
              <a:gd name="T46" fmla="*/ 2147483646 w 272"/>
              <a:gd name="T47" fmla="*/ 2147483646 h 272"/>
              <a:gd name="T48" fmla="*/ 2147483646 w 272"/>
              <a:gd name="T49" fmla="*/ 2147483646 h 272"/>
              <a:gd name="T50" fmla="*/ 2147483646 w 272"/>
              <a:gd name="T51" fmla="*/ 2147483646 h 272"/>
              <a:gd name="T52" fmla="*/ 2147483646 w 272"/>
              <a:gd name="T53" fmla="*/ 2147483646 h 272"/>
              <a:gd name="T54" fmla="*/ 2147483646 w 272"/>
              <a:gd name="T55" fmla="*/ 2147483646 h 272"/>
              <a:gd name="T56" fmla="*/ 2147483646 w 272"/>
              <a:gd name="T57" fmla="*/ 2147483646 h 272"/>
              <a:gd name="T58" fmla="*/ 2147483646 w 272"/>
              <a:gd name="T59" fmla="*/ 2147483646 h 272"/>
              <a:gd name="T60" fmla="*/ 2147483646 w 272"/>
              <a:gd name="T61" fmla="*/ 2147483646 h 272"/>
              <a:gd name="T62" fmla="*/ 2147483646 w 272"/>
              <a:gd name="T63" fmla="*/ 2147483646 h 272"/>
              <a:gd name="T64" fmla="*/ 2147483646 w 272"/>
              <a:gd name="T65" fmla="*/ 2147483646 h 272"/>
              <a:gd name="T66" fmla="*/ 2147483646 w 272"/>
              <a:gd name="T67" fmla="*/ 2147483646 h 272"/>
              <a:gd name="T68" fmla="*/ 2147483646 w 272"/>
              <a:gd name="T69" fmla="*/ 2147483646 h 272"/>
              <a:gd name="T70" fmla="*/ 2147483646 w 272"/>
              <a:gd name="T71" fmla="*/ 2147483646 h 272"/>
              <a:gd name="T72" fmla="*/ 2147483646 w 272"/>
              <a:gd name="T73" fmla="*/ 2147483646 h 272"/>
              <a:gd name="T74" fmla="*/ 2147483646 w 272"/>
              <a:gd name="T75" fmla="*/ 2147483646 h 272"/>
              <a:gd name="T76" fmla="*/ 2147483646 w 272"/>
              <a:gd name="T77" fmla="*/ 2147483646 h 272"/>
              <a:gd name="T78" fmla="*/ 2147483646 w 272"/>
              <a:gd name="T79" fmla="*/ 2147483646 h 272"/>
              <a:gd name="T80" fmla="*/ 2147483646 w 272"/>
              <a:gd name="T81" fmla="*/ 0 h 272"/>
              <a:gd name="T82" fmla="*/ 2147483646 w 272"/>
              <a:gd name="T83" fmla="*/ 0 h 2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272"/>
              <a:gd name="T128" fmla="*/ 272 w 272"/>
              <a:gd name="T129" fmla="*/ 272 h 2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272">
                <a:moveTo>
                  <a:pt x="134" y="0"/>
                </a:moveTo>
                <a:lnTo>
                  <a:pt x="114" y="3"/>
                </a:lnTo>
                <a:lnTo>
                  <a:pt x="94" y="6"/>
                </a:lnTo>
                <a:lnTo>
                  <a:pt x="74" y="16"/>
                </a:lnTo>
                <a:lnTo>
                  <a:pt x="57" y="26"/>
                </a:lnTo>
                <a:lnTo>
                  <a:pt x="40" y="40"/>
                </a:lnTo>
                <a:lnTo>
                  <a:pt x="27" y="57"/>
                </a:lnTo>
                <a:lnTo>
                  <a:pt x="17" y="74"/>
                </a:lnTo>
                <a:lnTo>
                  <a:pt x="7" y="94"/>
                </a:lnTo>
                <a:lnTo>
                  <a:pt x="3" y="114"/>
                </a:lnTo>
                <a:lnTo>
                  <a:pt x="0" y="138"/>
                </a:lnTo>
                <a:lnTo>
                  <a:pt x="3" y="158"/>
                </a:lnTo>
                <a:lnTo>
                  <a:pt x="7" y="181"/>
                </a:lnTo>
                <a:lnTo>
                  <a:pt x="17" y="198"/>
                </a:lnTo>
                <a:lnTo>
                  <a:pt x="27" y="218"/>
                </a:lnTo>
                <a:lnTo>
                  <a:pt x="40" y="232"/>
                </a:lnTo>
                <a:lnTo>
                  <a:pt x="57" y="249"/>
                </a:lnTo>
                <a:lnTo>
                  <a:pt x="74" y="259"/>
                </a:lnTo>
                <a:lnTo>
                  <a:pt x="94" y="265"/>
                </a:lnTo>
                <a:lnTo>
                  <a:pt x="114" y="272"/>
                </a:lnTo>
                <a:lnTo>
                  <a:pt x="138" y="272"/>
                </a:lnTo>
                <a:lnTo>
                  <a:pt x="158" y="272"/>
                </a:lnTo>
                <a:lnTo>
                  <a:pt x="182" y="265"/>
                </a:lnTo>
                <a:lnTo>
                  <a:pt x="198" y="259"/>
                </a:lnTo>
                <a:lnTo>
                  <a:pt x="219" y="249"/>
                </a:lnTo>
                <a:lnTo>
                  <a:pt x="232" y="232"/>
                </a:lnTo>
                <a:lnTo>
                  <a:pt x="249" y="218"/>
                </a:lnTo>
                <a:lnTo>
                  <a:pt x="259" y="198"/>
                </a:lnTo>
                <a:lnTo>
                  <a:pt x="266" y="181"/>
                </a:lnTo>
                <a:lnTo>
                  <a:pt x="272" y="158"/>
                </a:lnTo>
                <a:lnTo>
                  <a:pt x="272" y="138"/>
                </a:lnTo>
                <a:lnTo>
                  <a:pt x="272" y="114"/>
                </a:lnTo>
                <a:lnTo>
                  <a:pt x="266" y="94"/>
                </a:lnTo>
                <a:lnTo>
                  <a:pt x="259" y="74"/>
                </a:lnTo>
                <a:lnTo>
                  <a:pt x="249" y="57"/>
                </a:lnTo>
                <a:lnTo>
                  <a:pt x="232" y="40"/>
                </a:lnTo>
                <a:lnTo>
                  <a:pt x="219" y="26"/>
                </a:lnTo>
                <a:lnTo>
                  <a:pt x="198" y="16"/>
                </a:lnTo>
                <a:lnTo>
                  <a:pt x="182" y="6"/>
                </a:lnTo>
                <a:lnTo>
                  <a:pt x="158" y="3"/>
                </a:lnTo>
                <a:lnTo>
                  <a:pt x="138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24">
            <a:extLst>
              <a:ext uri="{FF2B5EF4-FFF2-40B4-BE49-F238E27FC236}">
                <a16:creationId xmlns:a16="http://schemas.microsoft.com/office/drawing/2014/main" id="{FFA24761-D8E6-B1C4-5ED5-BB0ACE12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9913" y="3870325"/>
            <a:ext cx="0" cy="438150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Line 25">
            <a:extLst>
              <a:ext uri="{FF2B5EF4-FFF2-40B4-BE49-F238E27FC236}">
                <a16:creationId xmlns:a16="http://schemas.microsoft.com/office/drawing/2014/main" id="{778FDA5F-956F-42E5-9CA5-A26CBA1DF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265613"/>
            <a:ext cx="4763" cy="212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Line 26">
            <a:extLst>
              <a:ext uri="{FF2B5EF4-FFF2-40B4-BE49-F238E27FC236}">
                <a16:creationId xmlns:a16="http://schemas.microsoft.com/office/drawing/2014/main" id="{F307AB84-87D1-8A4D-5C59-1F10BF5B7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0" y="3595688"/>
            <a:ext cx="187325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Line 27">
            <a:extLst>
              <a:ext uri="{FF2B5EF4-FFF2-40B4-BE49-F238E27FC236}">
                <a16:creationId xmlns:a16="http://schemas.microsoft.com/office/drawing/2014/main" id="{D86DFCA8-259C-C4E4-7401-E70C9C966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0763" y="3857625"/>
            <a:ext cx="422275" cy="2190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2" name="Line 28">
            <a:extLst>
              <a:ext uri="{FF2B5EF4-FFF2-40B4-BE49-F238E27FC236}">
                <a16:creationId xmlns:a16="http://schemas.microsoft.com/office/drawing/2014/main" id="{79F57553-0C3C-D5D8-83F8-963A5273F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9913" y="4557713"/>
            <a:ext cx="0" cy="231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3" name="Line 29">
            <a:extLst>
              <a:ext uri="{FF2B5EF4-FFF2-40B4-BE49-F238E27FC236}">
                <a16:creationId xmlns:a16="http://schemas.microsoft.com/office/drawing/2014/main" id="{C43A403C-6A07-D9A8-4A60-FA563D322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9613" y="4429125"/>
            <a:ext cx="390525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Line 30">
            <a:extLst>
              <a:ext uri="{FF2B5EF4-FFF2-40B4-BE49-F238E27FC236}">
                <a16:creationId xmlns:a16="http://schemas.microsoft.com/office/drawing/2014/main" id="{A75C7737-0879-BE9D-F38C-9913A33DDD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8050" y="4789488"/>
            <a:ext cx="534988" cy="2809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Line 31">
            <a:extLst>
              <a:ext uri="{FF2B5EF4-FFF2-40B4-BE49-F238E27FC236}">
                <a16:creationId xmlns:a16="http://schemas.microsoft.com/office/drawing/2014/main" id="{9FCDD6DB-CA1C-011A-BA47-71E2F3140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5350" y="5224463"/>
            <a:ext cx="479425" cy="3000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6" name="Line 32">
            <a:extLst>
              <a:ext uri="{FF2B5EF4-FFF2-40B4-BE49-F238E27FC236}">
                <a16:creationId xmlns:a16="http://schemas.microsoft.com/office/drawing/2014/main" id="{87AB9056-ABF4-1476-22E4-0715FBE9B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8988" y="4491038"/>
            <a:ext cx="1587" cy="5238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7" name="Line 33">
            <a:extLst>
              <a:ext uri="{FF2B5EF4-FFF2-40B4-BE49-F238E27FC236}">
                <a16:creationId xmlns:a16="http://schemas.microsoft.com/office/drawing/2014/main" id="{5E9E75A4-7BCD-A932-AB8D-9E7CEF342A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7488" y="4786313"/>
            <a:ext cx="458787" cy="28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8" name="Line 34">
            <a:extLst>
              <a:ext uri="{FF2B5EF4-FFF2-40B4-BE49-F238E27FC236}">
                <a16:creationId xmlns:a16="http://schemas.microsoft.com/office/drawing/2014/main" id="{D809477F-74C9-75F0-B9AF-0CE2CA509A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1775" y="5224463"/>
            <a:ext cx="458788" cy="2936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9" name="Line 35">
            <a:extLst>
              <a:ext uri="{FF2B5EF4-FFF2-40B4-BE49-F238E27FC236}">
                <a16:creationId xmlns:a16="http://schemas.microsoft.com/office/drawing/2014/main" id="{EA8459C7-0B13-FCE3-3B19-0FA43E2FB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2875" y="5518150"/>
            <a:ext cx="3175" cy="169863"/>
          </a:xfrm>
          <a:prstGeom prst="line">
            <a:avLst/>
          </a:prstGeom>
          <a:noFill/>
          <a:ln w="11113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0" name="Line 36">
            <a:extLst>
              <a:ext uri="{FF2B5EF4-FFF2-40B4-BE49-F238E27FC236}">
                <a16:creationId xmlns:a16="http://schemas.microsoft.com/office/drawing/2014/main" id="{52120A54-5783-419E-EA53-5A9299A09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5935663"/>
            <a:ext cx="3175" cy="177800"/>
          </a:xfrm>
          <a:prstGeom prst="line">
            <a:avLst/>
          </a:prstGeom>
          <a:noFill/>
          <a:ln w="11113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1" name="Line 37">
            <a:extLst>
              <a:ext uri="{FF2B5EF4-FFF2-40B4-BE49-F238E27FC236}">
                <a16:creationId xmlns:a16="http://schemas.microsoft.com/office/drawing/2014/main" id="{EA3BD112-A044-4CE3-ACD0-44BDDF5A7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313" y="5535613"/>
            <a:ext cx="1587" cy="2047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2" name="Line 38">
            <a:extLst>
              <a:ext uri="{FF2B5EF4-FFF2-40B4-BE49-F238E27FC236}">
                <a16:creationId xmlns:a16="http://schemas.microsoft.com/office/drawing/2014/main" id="{DC9B714E-30D7-69CB-3C84-80BB20FE5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313" y="5986463"/>
            <a:ext cx="1587" cy="127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3" name="Freeform 39">
            <a:extLst>
              <a:ext uri="{FF2B5EF4-FFF2-40B4-BE49-F238E27FC236}">
                <a16:creationId xmlns:a16="http://schemas.microsoft.com/office/drawing/2014/main" id="{D72C6896-67D8-656B-F4B1-36EC95DDFDC4}"/>
              </a:ext>
            </a:extLst>
          </p:cNvPr>
          <p:cNvSpPr>
            <a:spLocks/>
          </p:cNvSpPr>
          <p:nvPr/>
        </p:nvSpPr>
        <p:spPr bwMode="auto">
          <a:xfrm>
            <a:off x="4711700" y="4360863"/>
            <a:ext cx="276225" cy="250825"/>
          </a:xfrm>
          <a:custGeom>
            <a:avLst/>
            <a:gdLst>
              <a:gd name="T0" fmla="*/ 2147483646 w 273"/>
              <a:gd name="T1" fmla="*/ 0 h 273"/>
              <a:gd name="T2" fmla="*/ 2147483646 w 273"/>
              <a:gd name="T3" fmla="*/ 2147483646 h 273"/>
              <a:gd name="T4" fmla="*/ 2147483646 w 273"/>
              <a:gd name="T5" fmla="*/ 2147483646 h 273"/>
              <a:gd name="T6" fmla="*/ 2147483646 w 273"/>
              <a:gd name="T7" fmla="*/ 2147483646 h 273"/>
              <a:gd name="T8" fmla="*/ 2147483646 w 273"/>
              <a:gd name="T9" fmla="*/ 2147483646 h 273"/>
              <a:gd name="T10" fmla="*/ 2147483646 w 273"/>
              <a:gd name="T11" fmla="*/ 2147483646 h 273"/>
              <a:gd name="T12" fmla="*/ 2147483646 w 273"/>
              <a:gd name="T13" fmla="*/ 2147483646 h 273"/>
              <a:gd name="T14" fmla="*/ 2147483646 w 273"/>
              <a:gd name="T15" fmla="*/ 2147483646 h 273"/>
              <a:gd name="T16" fmla="*/ 2147483646 w 273"/>
              <a:gd name="T17" fmla="*/ 2147483646 h 273"/>
              <a:gd name="T18" fmla="*/ 0 w 273"/>
              <a:gd name="T19" fmla="*/ 2147483646 h 273"/>
              <a:gd name="T20" fmla="*/ 0 w 273"/>
              <a:gd name="T21" fmla="*/ 2147483646 h 273"/>
              <a:gd name="T22" fmla="*/ 0 w 273"/>
              <a:gd name="T23" fmla="*/ 2147483646 h 273"/>
              <a:gd name="T24" fmla="*/ 2147483646 w 273"/>
              <a:gd name="T25" fmla="*/ 2147483646 h 273"/>
              <a:gd name="T26" fmla="*/ 2147483646 w 273"/>
              <a:gd name="T27" fmla="*/ 2147483646 h 273"/>
              <a:gd name="T28" fmla="*/ 2147483646 w 273"/>
              <a:gd name="T29" fmla="*/ 2147483646 h 273"/>
              <a:gd name="T30" fmla="*/ 2147483646 w 273"/>
              <a:gd name="T31" fmla="*/ 2147483646 h 273"/>
              <a:gd name="T32" fmla="*/ 2147483646 w 273"/>
              <a:gd name="T33" fmla="*/ 2147483646 h 273"/>
              <a:gd name="T34" fmla="*/ 2147483646 w 273"/>
              <a:gd name="T35" fmla="*/ 2147483646 h 273"/>
              <a:gd name="T36" fmla="*/ 2147483646 w 273"/>
              <a:gd name="T37" fmla="*/ 2147483646 h 273"/>
              <a:gd name="T38" fmla="*/ 2147483646 w 273"/>
              <a:gd name="T39" fmla="*/ 2147483646 h 273"/>
              <a:gd name="T40" fmla="*/ 2147483646 w 273"/>
              <a:gd name="T41" fmla="*/ 2147483646 h 273"/>
              <a:gd name="T42" fmla="*/ 2147483646 w 273"/>
              <a:gd name="T43" fmla="*/ 2147483646 h 273"/>
              <a:gd name="T44" fmla="*/ 2147483646 w 273"/>
              <a:gd name="T45" fmla="*/ 2147483646 h 273"/>
              <a:gd name="T46" fmla="*/ 2147483646 w 273"/>
              <a:gd name="T47" fmla="*/ 2147483646 h 273"/>
              <a:gd name="T48" fmla="*/ 2147483646 w 273"/>
              <a:gd name="T49" fmla="*/ 2147483646 h 273"/>
              <a:gd name="T50" fmla="*/ 2147483646 w 273"/>
              <a:gd name="T51" fmla="*/ 2147483646 h 273"/>
              <a:gd name="T52" fmla="*/ 2147483646 w 273"/>
              <a:gd name="T53" fmla="*/ 2147483646 h 273"/>
              <a:gd name="T54" fmla="*/ 2147483646 w 273"/>
              <a:gd name="T55" fmla="*/ 2147483646 h 273"/>
              <a:gd name="T56" fmla="*/ 2147483646 w 273"/>
              <a:gd name="T57" fmla="*/ 2147483646 h 273"/>
              <a:gd name="T58" fmla="*/ 2147483646 w 273"/>
              <a:gd name="T59" fmla="*/ 2147483646 h 273"/>
              <a:gd name="T60" fmla="*/ 2147483646 w 273"/>
              <a:gd name="T61" fmla="*/ 2147483646 h 273"/>
              <a:gd name="T62" fmla="*/ 2147483646 w 273"/>
              <a:gd name="T63" fmla="*/ 2147483646 h 273"/>
              <a:gd name="T64" fmla="*/ 2147483646 w 273"/>
              <a:gd name="T65" fmla="*/ 2147483646 h 273"/>
              <a:gd name="T66" fmla="*/ 2147483646 w 273"/>
              <a:gd name="T67" fmla="*/ 2147483646 h 273"/>
              <a:gd name="T68" fmla="*/ 2147483646 w 273"/>
              <a:gd name="T69" fmla="*/ 2147483646 h 273"/>
              <a:gd name="T70" fmla="*/ 2147483646 w 273"/>
              <a:gd name="T71" fmla="*/ 2147483646 h 273"/>
              <a:gd name="T72" fmla="*/ 2147483646 w 273"/>
              <a:gd name="T73" fmla="*/ 2147483646 h 273"/>
              <a:gd name="T74" fmla="*/ 2147483646 w 273"/>
              <a:gd name="T75" fmla="*/ 2147483646 h 273"/>
              <a:gd name="T76" fmla="*/ 2147483646 w 273"/>
              <a:gd name="T77" fmla="*/ 2147483646 h 273"/>
              <a:gd name="T78" fmla="*/ 2147483646 w 273"/>
              <a:gd name="T79" fmla="*/ 2147483646 h 273"/>
              <a:gd name="T80" fmla="*/ 2147483646 w 273"/>
              <a:gd name="T81" fmla="*/ 0 h 273"/>
              <a:gd name="T82" fmla="*/ 2147483646 w 273"/>
              <a:gd name="T83" fmla="*/ 0 h 27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3"/>
              <a:gd name="T127" fmla="*/ 0 h 273"/>
              <a:gd name="T128" fmla="*/ 273 w 273"/>
              <a:gd name="T129" fmla="*/ 273 h 27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3" h="273">
                <a:moveTo>
                  <a:pt x="135" y="0"/>
                </a:moveTo>
                <a:lnTo>
                  <a:pt x="115" y="3"/>
                </a:lnTo>
                <a:lnTo>
                  <a:pt x="95" y="7"/>
                </a:lnTo>
                <a:lnTo>
                  <a:pt x="74" y="17"/>
                </a:lnTo>
                <a:lnTo>
                  <a:pt x="54" y="27"/>
                </a:lnTo>
                <a:lnTo>
                  <a:pt x="41" y="40"/>
                </a:lnTo>
                <a:lnTo>
                  <a:pt x="27" y="57"/>
                </a:lnTo>
                <a:lnTo>
                  <a:pt x="14" y="74"/>
                </a:lnTo>
                <a:lnTo>
                  <a:pt x="7" y="94"/>
                </a:lnTo>
                <a:lnTo>
                  <a:pt x="0" y="114"/>
                </a:lnTo>
                <a:lnTo>
                  <a:pt x="0" y="138"/>
                </a:lnTo>
                <a:lnTo>
                  <a:pt x="0" y="158"/>
                </a:lnTo>
                <a:lnTo>
                  <a:pt x="7" y="182"/>
                </a:lnTo>
                <a:lnTo>
                  <a:pt x="14" y="198"/>
                </a:lnTo>
                <a:lnTo>
                  <a:pt x="27" y="219"/>
                </a:lnTo>
                <a:lnTo>
                  <a:pt x="41" y="232"/>
                </a:lnTo>
                <a:lnTo>
                  <a:pt x="54" y="249"/>
                </a:lnTo>
                <a:lnTo>
                  <a:pt x="74" y="259"/>
                </a:lnTo>
                <a:lnTo>
                  <a:pt x="95" y="266"/>
                </a:lnTo>
                <a:lnTo>
                  <a:pt x="115" y="273"/>
                </a:lnTo>
                <a:lnTo>
                  <a:pt x="135" y="273"/>
                </a:lnTo>
                <a:lnTo>
                  <a:pt x="158" y="273"/>
                </a:lnTo>
                <a:lnTo>
                  <a:pt x="179" y="266"/>
                </a:lnTo>
                <a:lnTo>
                  <a:pt x="199" y="259"/>
                </a:lnTo>
                <a:lnTo>
                  <a:pt x="216" y="249"/>
                </a:lnTo>
                <a:lnTo>
                  <a:pt x="233" y="232"/>
                </a:lnTo>
                <a:lnTo>
                  <a:pt x="246" y="219"/>
                </a:lnTo>
                <a:lnTo>
                  <a:pt x="256" y="198"/>
                </a:lnTo>
                <a:lnTo>
                  <a:pt x="266" y="182"/>
                </a:lnTo>
                <a:lnTo>
                  <a:pt x="270" y="158"/>
                </a:lnTo>
                <a:lnTo>
                  <a:pt x="273" y="138"/>
                </a:lnTo>
                <a:lnTo>
                  <a:pt x="270" y="114"/>
                </a:lnTo>
                <a:lnTo>
                  <a:pt x="266" y="94"/>
                </a:lnTo>
                <a:lnTo>
                  <a:pt x="256" y="74"/>
                </a:lnTo>
                <a:lnTo>
                  <a:pt x="246" y="57"/>
                </a:lnTo>
                <a:lnTo>
                  <a:pt x="233" y="40"/>
                </a:lnTo>
                <a:lnTo>
                  <a:pt x="216" y="27"/>
                </a:lnTo>
                <a:lnTo>
                  <a:pt x="199" y="17"/>
                </a:lnTo>
                <a:lnTo>
                  <a:pt x="179" y="7"/>
                </a:lnTo>
                <a:lnTo>
                  <a:pt x="158" y="3"/>
                </a:lnTo>
                <a:lnTo>
                  <a:pt x="135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4" name="Freeform 40">
            <a:extLst>
              <a:ext uri="{FF2B5EF4-FFF2-40B4-BE49-F238E27FC236}">
                <a16:creationId xmlns:a16="http://schemas.microsoft.com/office/drawing/2014/main" id="{29A41ACB-A760-2D53-5EDC-CB1D10AE8AA1}"/>
              </a:ext>
            </a:extLst>
          </p:cNvPr>
          <p:cNvSpPr>
            <a:spLocks/>
          </p:cNvSpPr>
          <p:nvPr/>
        </p:nvSpPr>
        <p:spPr bwMode="auto">
          <a:xfrm>
            <a:off x="5038725" y="3768725"/>
            <a:ext cx="276225" cy="254000"/>
          </a:xfrm>
          <a:custGeom>
            <a:avLst/>
            <a:gdLst>
              <a:gd name="T0" fmla="*/ 2147483646 w 273"/>
              <a:gd name="T1" fmla="*/ 0 h 277"/>
              <a:gd name="T2" fmla="*/ 2147483646 w 273"/>
              <a:gd name="T3" fmla="*/ 2147483646 h 277"/>
              <a:gd name="T4" fmla="*/ 2147483646 w 273"/>
              <a:gd name="T5" fmla="*/ 2147483646 h 277"/>
              <a:gd name="T6" fmla="*/ 2147483646 w 273"/>
              <a:gd name="T7" fmla="*/ 2147483646 h 277"/>
              <a:gd name="T8" fmla="*/ 2147483646 w 273"/>
              <a:gd name="T9" fmla="*/ 2147483646 h 277"/>
              <a:gd name="T10" fmla="*/ 2147483646 w 273"/>
              <a:gd name="T11" fmla="*/ 2147483646 h 277"/>
              <a:gd name="T12" fmla="*/ 2147483646 w 273"/>
              <a:gd name="T13" fmla="*/ 2147483646 h 277"/>
              <a:gd name="T14" fmla="*/ 2147483646 w 273"/>
              <a:gd name="T15" fmla="*/ 2147483646 h 277"/>
              <a:gd name="T16" fmla="*/ 2147483646 w 273"/>
              <a:gd name="T17" fmla="*/ 2147483646 h 277"/>
              <a:gd name="T18" fmla="*/ 2147483646 w 273"/>
              <a:gd name="T19" fmla="*/ 2147483646 h 277"/>
              <a:gd name="T20" fmla="*/ 0 w 273"/>
              <a:gd name="T21" fmla="*/ 2147483646 h 277"/>
              <a:gd name="T22" fmla="*/ 2147483646 w 273"/>
              <a:gd name="T23" fmla="*/ 2147483646 h 277"/>
              <a:gd name="T24" fmla="*/ 2147483646 w 273"/>
              <a:gd name="T25" fmla="*/ 2147483646 h 277"/>
              <a:gd name="T26" fmla="*/ 2147483646 w 273"/>
              <a:gd name="T27" fmla="*/ 2147483646 h 277"/>
              <a:gd name="T28" fmla="*/ 2147483646 w 273"/>
              <a:gd name="T29" fmla="*/ 2147483646 h 277"/>
              <a:gd name="T30" fmla="*/ 2147483646 w 273"/>
              <a:gd name="T31" fmla="*/ 2147483646 h 277"/>
              <a:gd name="T32" fmla="*/ 2147483646 w 273"/>
              <a:gd name="T33" fmla="*/ 2147483646 h 277"/>
              <a:gd name="T34" fmla="*/ 2147483646 w 273"/>
              <a:gd name="T35" fmla="*/ 2147483646 h 277"/>
              <a:gd name="T36" fmla="*/ 2147483646 w 273"/>
              <a:gd name="T37" fmla="*/ 2147483646 h 277"/>
              <a:gd name="T38" fmla="*/ 2147483646 w 273"/>
              <a:gd name="T39" fmla="*/ 2147483646 h 277"/>
              <a:gd name="T40" fmla="*/ 2147483646 w 273"/>
              <a:gd name="T41" fmla="*/ 2147483646 h 277"/>
              <a:gd name="T42" fmla="*/ 2147483646 w 273"/>
              <a:gd name="T43" fmla="*/ 2147483646 h 277"/>
              <a:gd name="T44" fmla="*/ 2147483646 w 273"/>
              <a:gd name="T45" fmla="*/ 2147483646 h 277"/>
              <a:gd name="T46" fmla="*/ 2147483646 w 273"/>
              <a:gd name="T47" fmla="*/ 2147483646 h 277"/>
              <a:gd name="T48" fmla="*/ 2147483646 w 273"/>
              <a:gd name="T49" fmla="*/ 2147483646 h 277"/>
              <a:gd name="T50" fmla="*/ 2147483646 w 273"/>
              <a:gd name="T51" fmla="*/ 2147483646 h 277"/>
              <a:gd name="T52" fmla="*/ 2147483646 w 273"/>
              <a:gd name="T53" fmla="*/ 2147483646 h 277"/>
              <a:gd name="T54" fmla="*/ 2147483646 w 273"/>
              <a:gd name="T55" fmla="*/ 2147483646 h 277"/>
              <a:gd name="T56" fmla="*/ 2147483646 w 273"/>
              <a:gd name="T57" fmla="*/ 2147483646 h 277"/>
              <a:gd name="T58" fmla="*/ 2147483646 w 273"/>
              <a:gd name="T59" fmla="*/ 2147483646 h 277"/>
              <a:gd name="T60" fmla="*/ 2147483646 w 273"/>
              <a:gd name="T61" fmla="*/ 2147483646 h 277"/>
              <a:gd name="T62" fmla="*/ 2147483646 w 273"/>
              <a:gd name="T63" fmla="*/ 2147483646 h 277"/>
              <a:gd name="T64" fmla="*/ 2147483646 w 273"/>
              <a:gd name="T65" fmla="*/ 2147483646 h 277"/>
              <a:gd name="T66" fmla="*/ 2147483646 w 273"/>
              <a:gd name="T67" fmla="*/ 2147483646 h 277"/>
              <a:gd name="T68" fmla="*/ 2147483646 w 273"/>
              <a:gd name="T69" fmla="*/ 2147483646 h 277"/>
              <a:gd name="T70" fmla="*/ 2147483646 w 273"/>
              <a:gd name="T71" fmla="*/ 2147483646 h 277"/>
              <a:gd name="T72" fmla="*/ 2147483646 w 273"/>
              <a:gd name="T73" fmla="*/ 2147483646 h 277"/>
              <a:gd name="T74" fmla="*/ 2147483646 w 273"/>
              <a:gd name="T75" fmla="*/ 2147483646 h 277"/>
              <a:gd name="T76" fmla="*/ 2147483646 w 273"/>
              <a:gd name="T77" fmla="*/ 2147483646 h 277"/>
              <a:gd name="T78" fmla="*/ 2147483646 w 273"/>
              <a:gd name="T79" fmla="*/ 2147483646 h 277"/>
              <a:gd name="T80" fmla="*/ 2147483646 w 273"/>
              <a:gd name="T81" fmla="*/ 2147483646 h 277"/>
              <a:gd name="T82" fmla="*/ 2147483646 w 273"/>
              <a:gd name="T83" fmla="*/ 2147483646 h 2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3"/>
              <a:gd name="T127" fmla="*/ 0 h 277"/>
              <a:gd name="T128" fmla="*/ 273 w 273"/>
              <a:gd name="T129" fmla="*/ 277 h 2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3" h="277">
                <a:moveTo>
                  <a:pt x="138" y="0"/>
                </a:moveTo>
                <a:lnTo>
                  <a:pt x="115" y="4"/>
                </a:lnTo>
                <a:lnTo>
                  <a:pt x="95" y="11"/>
                </a:lnTo>
                <a:lnTo>
                  <a:pt x="74" y="17"/>
                </a:lnTo>
                <a:lnTo>
                  <a:pt x="58" y="27"/>
                </a:lnTo>
                <a:lnTo>
                  <a:pt x="41" y="41"/>
                </a:lnTo>
                <a:lnTo>
                  <a:pt x="27" y="58"/>
                </a:lnTo>
                <a:lnTo>
                  <a:pt x="17" y="78"/>
                </a:lnTo>
                <a:lnTo>
                  <a:pt x="7" y="95"/>
                </a:lnTo>
                <a:lnTo>
                  <a:pt x="4" y="118"/>
                </a:lnTo>
                <a:lnTo>
                  <a:pt x="0" y="138"/>
                </a:lnTo>
                <a:lnTo>
                  <a:pt x="4" y="162"/>
                </a:lnTo>
                <a:lnTo>
                  <a:pt x="7" y="182"/>
                </a:lnTo>
                <a:lnTo>
                  <a:pt x="17" y="202"/>
                </a:lnTo>
                <a:lnTo>
                  <a:pt x="27" y="219"/>
                </a:lnTo>
                <a:lnTo>
                  <a:pt x="41" y="236"/>
                </a:lnTo>
                <a:lnTo>
                  <a:pt x="58" y="250"/>
                </a:lnTo>
                <a:lnTo>
                  <a:pt x="74" y="260"/>
                </a:lnTo>
                <a:lnTo>
                  <a:pt x="95" y="270"/>
                </a:lnTo>
                <a:lnTo>
                  <a:pt x="115" y="273"/>
                </a:lnTo>
                <a:lnTo>
                  <a:pt x="138" y="277"/>
                </a:lnTo>
                <a:lnTo>
                  <a:pt x="159" y="273"/>
                </a:lnTo>
                <a:lnTo>
                  <a:pt x="182" y="270"/>
                </a:lnTo>
                <a:lnTo>
                  <a:pt x="202" y="260"/>
                </a:lnTo>
                <a:lnTo>
                  <a:pt x="219" y="250"/>
                </a:lnTo>
                <a:lnTo>
                  <a:pt x="236" y="236"/>
                </a:lnTo>
                <a:lnTo>
                  <a:pt x="249" y="219"/>
                </a:lnTo>
                <a:lnTo>
                  <a:pt x="259" y="202"/>
                </a:lnTo>
                <a:lnTo>
                  <a:pt x="266" y="182"/>
                </a:lnTo>
                <a:lnTo>
                  <a:pt x="273" y="162"/>
                </a:lnTo>
                <a:lnTo>
                  <a:pt x="273" y="138"/>
                </a:lnTo>
                <a:lnTo>
                  <a:pt x="273" y="118"/>
                </a:lnTo>
                <a:lnTo>
                  <a:pt x="266" y="95"/>
                </a:lnTo>
                <a:lnTo>
                  <a:pt x="259" y="78"/>
                </a:lnTo>
                <a:lnTo>
                  <a:pt x="249" y="58"/>
                </a:lnTo>
                <a:lnTo>
                  <a:pt x="236" y="41"/>
                </a:lnTo>
                <a:lnTo>
                  <a:pt x="219" y="27"/>
                </a:lnTo>
                <a:lnTo>
                  <a:pt x="202" y="17"/>
                </a:lnTo>
                <a:lnTo>
                  <a:pt x="182" y="11"/>
                </a:lnTo>
                <a:lnTo>
                  <a:pt x="159" y="4"/>
                </a:lnTo>
                <a:lnTo>
                  <a:pt x="138" y="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5" name="Line 41">
            <a:extLst>
              <a:ext uri="{FF2B5EF4-FFF2-40B4-BE49-F238E27FC236}">
                <a16:creationId xmlns:a16="http://schemas.microsoft.com/office/drawing/2014/main" id="{24A8D671-5134-9530-0532-816A93CD8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425" y="3595688"/>
            <a:ext cx="0" cy="173037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6" name="Line 42">
            <a:extLst>
              <a:ext uri="{FF2B5EF4-FFF2-40B4-BE49-F238E27FC236}">
                <a16:creationId xmlns:a16="http://schemas.microsoft.com/office/drawing/2014/main" id="{F2F4E95E-6C0B-E87C-0664-E1C4D480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425" y="4016375"/>
            <a:ext cx="0" cy="174625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7" name="Freeform 43">
            <a:extLst>
              <a:ext uri="{FF2B5EF4-FFF2-40B4-BE49-F238E27FC236}">
                <a16:creationId xmlns:a16="http://schemas.microsoft.com/office/drawing/2014/main" id="{DD3B9EFA-5953-6DD9-E7D4-E74C48D80C39}"/>
              </a:ext>
            </a:extLst>
          </p:cNvPr>
          <p:cNvSpPr>
            <a:spLocks/>
          </p:cNvSpPr>
          <p:nvPr/>
        </p:nvSpPr>
        <p:spPr bwMode="auto">
          <a:xfrm>
            <a:off x="5848350" y="4011613"/>
            <a:ext cx="277813" cy="254000"/>
          </a:xfrm>
          <a:custGeom>
            <a:avLst/>
            <a:gdLst>
              <a:gd name="T0" fmla="*/ 2147483646 w 273"/>
              <a:gd name="T1" fmla="*/ 0 h 276"/>
              <a:gd name="T2" fmla="*/ 2147483646 w 273"/>
              <a:gd name="T3" fmla="*/ 2147483646 h 276"/>
              <a:gd name="T4" fmla="*/ 2147483646 w 273"/>
              <a:gd name="T5" fmla="*/ 2147483646 h 276"/>
              <a:gd name="T6" fmla="*/ 2147483646 w 273"/>
              <a:gd name="T7" fmla="*/ 2147483646 h 276"/>
              <a:gd name="T8" fmla="*/ 2147483646 w 273"/>
              <a:gd name="T9" fmla="*/ 2147483646 h 276"/>
              <a:gd name="T10" fmla="*/ 2147483646 w 273"/>
              <a:gd name="T11" fmla="*/ 2147483646 h 276"/>
              <a:gd name="T12" fmla="*/ 2147483646 w 273"/>
              <a:gd name="T13" fmla="*/ 2147483646 h 276"/>
              <a:gd name="T14" fmla="*/ 2147483646 w 273"/>
              <a:gd name="T15" fmla="*/ 2147483646 h 276"/>
              <a:gd name="T16" fmla="*/ 2147483646 w 273"/>
              <a:gd name="T17" fmla="*/ 2147483646 h 276"/>
              <a:gd name="T18" fmla="*/ 0 w 273"/>
              <a:gd name="T19" fmla="*/ 2147483646 h 276"/>
              <a:gd name="T20" fmla="*/ 0 w 273"/>
              <a:gd name="T21" fmla="*/ 2147483646 h 276"/>
              <a:gd name="T22" fmla="*/ 0 w 273"/>
              <a:gd name="T23" fmla="*/ 2147483646 h 276"/>
              <a:gd name="T24" fmla="*/ 2147483646 w 273"/>
              <a:gd name="T25" fmla="*/ 2147483646 h 276"/>
              <a:gd name="T26" fmla="*/ 2147483646 w 273"/>
              <a:gd name="T27" fmla="*/ 2147483646 h 276"/>
              <a:gd name="T28" fmla="*/ 2147483646 w 273"/>
              <a:gd name="T29" fmla="*/ 2147483646 h 276"/>
              <a:gd name="T30" fmla="*/ 2147483646 w 273"/>
              <a:gd name="T31" fmla="*/ 2147483646 h 276"/>
              <a:gd name="T32" fmla="*/ 2147483646 w 273"/>
              <a:gd name="T33" fmla="*/ 2147483646 h 276"/>
              <a:gd name="T34" fmla="*/ 2147483646 w 273"/>
              <a:gd name="T35" fmla="*/ 2147483646 h 276"/>
              <a:gd name="T36" fmla="*/ 2147483646 w 273"/>
              <a:gd name="T37" fmla="*/ 2147483646 h 276"/>
              <a:gd name="T38" fmla="*/ 2147483646 w 273"/>
              <a:gd name="T39" fmla="*/ 2147483646 h 276"/>
              <a:gd name="T40" fmla="*/ 2147483646 w 273"/>
              <a:gd name="T41" fmla="*/ 2147483646 h 276"/>
              <a:gd name="T42" fmla="*/ 2147483646 w 273"/>
              <a:gd name="T43" fmla="*/ 2147483646 h 276"/>
              <a:gd name="T44" fmla="*/ 2147483646 w 273"/>
              <a:gd name="T45" fmla="*/ 2147483646 h 276"/>
              <a:gd name="T46" fmla="*/ 2147483646 w 273"/>
              <a:gd name="T47" fmla="*/ 2147483646 h 276"/>
              <a:gd name="T48" fmla="*/ 2147483646 w 273"/>
              <a:gd name="T49" fmla="*/ 2147483646 h 276"/>
              <a:gd name="T50" fmla="*/ 2147483646 w 273"/>
              <a:gd name="T51" fmla="*/ 2147483646 h 276"/>
              <a:gd name="T52" fmla="*/ 2147483646 w 273"/>
              <a:gd name="T53" fmla="*/ 2147483646 h 276"/>
              <a:gd name="T54" fmla="*/ 2147483646 w 273"/>
              <a:gd name="T55" fmla="*/ 2147483646 h 276"/>
              <a:gd name="T56" fmla="*/ 2147483646 w 273"/>
              <a:gd name="T57" fmla="*/ 2147483646 h 276"/>
              <a:gd name="T58" fmla="*/ 2147483646 w 273"/>
              <a:gd name="T59" fmla="*/ 2147483646 h 276"/>
              <a:gd name="T60" fmla="*/ 2147483646 w 273"/>
              <a:gd name="T61" fmla="*/ 2147483646 h 276"/>
              <a:gd name="T62" fmla="*/ 2147483646 w 273"/>
              <a:gd name="T63" fmla="*/ 2147483646 h 276"/>
              <a:gd name="T64" fmla="*/ 2147483646 w 273"/>
              <a:gd name="T65" fmla="*/ 2147483646 h 276"/>
              <a:gd name="T66" fmla="*/ 2147483646 w 273"/>
              <a:gd name="T67" fmla="*/ 2147483646 h 276"/>
              <a:gd name="T68" fmla="*/ 2147483646 w 273"/>
              <a:gd name="T69" fmla="*/ 2147483646 h 276"/>
              <a:gd name="T70" fmla="*/ 2147483646 w 273"/>
              <a:gd name="T71" fmla="*/ 2147483646 h 276"/>
              <a:gd name="T72" fmla="*/ 2147483646 w 273"/>
              <a:gd name="T73" fmla="*/ 2147483646 h 276"/>
              <a:gd name="T74" fmla="*/ 2147483646 w 273"/>
              <a:gd name="T75" fmla="*/ 2147483646 h 276"/>
              <a:gd name="T76" fmla="*/ 2147483646 w 273"/>
              <a:gd name="T77" fmla="*/ 2147483646 h 276"/>
              <a:gd name="T78" fmla="*/ 2147483646 w 273"/>
              <a:gd name="T79" fmla="*/ 2147483646 h 276"/>
              <a:gd name="T80" fmla="*/ 2147483646 w 273"/>
              <a:gd name="T81" fmla="*/ 2147483646 h 276"/>
              <a:gd name="T82" fmla="*/ 2147483646 w 273"/>
              <a:gd name="T83" fmla="*/ 2147483646 h 2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3"/>
              <a:gd name="T127" fmla="*/ 0 h 276"/>
              <a:gd name="T128" fmla="*/ 273 w 273"/>
              <a:gd name="T129" fmla="*/ 276 h 27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3" h="276">
                <a:moveTo>
                  <a:pt x="135" y="0"/>
                </a:moveTo>
                <a:lnTo>
                  <a:pt x="115" y="4"/>
                </a:lnTo>
                <a:lnTo>
                  <a:pt x="94" y="11"/>
                </a:lnTo>
                <a:lnTo>
                  <a:pt x="74" y="17"/>
                </a:lnTo>
                <a:lnTo>
                  <a:pt x="54" y="31"/>
                </a:lnTo>
                <a:lnTo>
                  <a:pt x="41" y="44"/>
                </a:lnTo>
                <a:lnTo>
                  <a:pt x="27" y="58"/>
                </a:lnTo>
                <a:lnTo>
                  <a:pt x="14" y="78"/>
                </a:lnTo>
                <a:lnTo>
                  <a:pt x="7" y="95"/>
                </a:lnTo>
                <a:lnTo>
                  <a:pt x="0" y="118"/>
                </a:lnTo>
                <a:lnTo>
                  <a:pt x="0" y="138"/>
                </a:lnTo>
                <a:lnTo>
                  <a:pt x="0" y="162"/>
                </a:lnTo>
                <a:lnTo>
                  <a:pt x="7" y="182"/>
                </a:lnTo>
                <a:lnTo>
                  <a:pt x="14" y="202"/>
                </a:lnTo>
                <a:lnTo>
                  <a:pt x="27" y="219"/>
                </a:lnTo>
                <a:lnTo>
                  <a:pt x="41" y="236"/>
                </a:lnTo>
                <a:lnTo>
                  <a:pt x="54" y="250"/>
                </a:lnTo>
                <a:lnTo>
                  <a:pt x="74" y="260"/>
                </a:lnTo>
                <a:lnTo>
                  <a:pt x="94" y="270"/>
                </a:lnTo>
                <a:lnTo>
                  <a:pt x="115" y="273"/>
                </a:lnTo>
                <a:lnTo>
                  <a:pt x="135" y="276"/>
                </a:lnTo>
                <a:lnTo>
                  <a:pt x="158" y="273"/>
                </a:lnTo>
                <a:lnTo>
                  <a:pt x="179" y="270"/>
                </a:lnTo>
                <a:lnTo>
                  <a:pt x="199" y="260"/>
                </a:lnTo>
                <a:lnTo>
                  <a:pt x="216" y="250"/>
                </a:lnTo>
                <a:lnTo>
                  <a:pt x="232" y="236"/>
                </a:lnTo>
                <a:lnTo>
                  <a:pt x="246" y="219"/>
                </a:lnTo>
                <a:lnTo>
                  <a:pt x="256" y="202"/>
                </a:lnTo>
                <a:lnTo>
                  <a:pt x="266" y="182"/>
                </a:lnTo>
                <a:lnTo>
                  <a:pt x="269" y="162"/>
                </a:lnTo>
                <a:lnTo>
                  <a:pt x="273" y="138"/>
                </a:lnTo>
                <a:lnTo>
                  <a:pt x="269" y="118"/>
                </a:lnTo>
                <a:lnTo>
                  <a:pt x="266" y="95"/>
                </a:lnTo>
                <a:lnTo>
                  <a:pt x="256" y="78"/>
                </a:lnTo>
                <a:lnTo>
                  <a:pt x="246" y="58"/>
                </a:lnTo>
                <a:lnTo>
                  <a:pt x="232" y="44"/>
                </a:lnTo>
                <a:lnTo>
                  <a:pt x="216" y="31"/>
                </a:lnTo>
                <a:lnTo>
                  <a:pt x="199" y="17"/>
                </a:lnTo>
                <a:lnTo>
                  <a:pt x="179" y="11"/>
                </a:lnTo>
                <a:lnTo>
                  <a:pt x="158" y="4"/>
                </a:lnTo>
                <a:lnTo>
                  <a:pt x="135" y="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8" name="Freeform 44">
            <a:extLst>
              <a:ext uri="{FF2B5EF4-FFF2-40B4-BE49-F238E27FC236}">
                <a16:creationId xmlns:a16="http://schemas.microsoft.com/office/drawing/2014/main" id="{A1814EDC-AE82-788A-4E55-8B3176CECFDE}"/>
              </a:ext>
            </a:extLst>
          </p:cNvPr>
          <p:cNvSpPr>
            <a:spLocks/>
          </p:cNvSpPr>
          <p:nvPr/>
        </p:nvSpPr>
        <p:spPr bwMode="auto">
          <a:xfrm>
            <a:off x="6780213" y="4305300"/>
            <a:ext cx="274637" cy="250825"/>
          </a:xfrm>
          <a:custGeom>
            <a:avLst/>
            <a:gdLst>
              <a:gd name="T0" fmla="*/ 2147483646 w 272"/>
              <a:gd name="T1" fmla="*/ 0 h 273"/>
              <a:gd name="T2" fmla="*/ 2147483646 w 272"/>
              <a:gd name="T3" fmla="*/ 2147483646 h 273"/>
              <a:gd name="T4" fmla="*/ 2147483646 w 272"/>
              <a:gd name="T5" fmla="*/ 2147483646 h 273"/>
              <a:gd name="T6" fmla="*/ 2147483646 w 272"/>
              <a:gd name="T7" fmla="*/ 2147483646 h 273"/>
              <a:gd name="T8" fmla="*/ 2147483646 w 272"/>
              <a:gd name="T9" fmla="*/ 2147483646 h 273"/>
              <a:gd name="T10" fmla="*/ 2147483646 w 272"/>
              <a:gd name="T11" fmla="*/ 2147483646 h 273"/>
              <a:gd name="T12" fmla="*/ 2147483646 w 272"/>
              <a:gd name="T13" fmla="*/ 2147483646 h 273"/>
              <a:gd name="T14" fmla="*/ 2147483646 w 272"/>
              <a:gd name="T15" fmla="*/ 2147483646 h 273"/>
              <a:gd name="T16" fmla="*/ 2147483646 w 272"/>
              <a:gd name="T17" fmla="*/ 2147483646 h 273"/>
              <a:gd name="T18" fmla="*/ 2147483646 w 272"/>
              <a:gd name="T19" fmla="*/ 2147483646 h 273"/>
              <a:gd name="T20" fmla="*/ 0 w 272"/>
              <a:gd name="T21" fmla="*/ 2147483646 h 273"/>
              <a:gd name="T22" fmla="*/ 2147483646 w 272"/>
              <a:gd name="T23" fmla="*/ 2147483646 h 273"/>
              <a:gd name="T24" fmla="*/ 2147483646 w 272"/>
              <a:gd name="T25" fmla="*/ 2147483646 h 273"/>
              <a:gd name="T26" fmla="*/ 2147483646 w 272"/>
              <a:gd name="T27" fmla="*/ 2147483646 h 273"/>
              <a:gd name="T28" fmla="*/ 2147483646 w 272"/>
              <a:gd name="T29" fmla="*/ 2147483646 h 273"/>
              <a:gd name="T30" fmla="*/ 2147483646 w 272"/>
              <a:gd name="T31" fmla="*/ 2147483646 h 273"/>
              <a:gd name="T32" fmla="*/ 2147483646 w 272"/>
              <a:gd name="T33" fmla="*/ 2147483646 h 273"/>
              <a:gd name="T34" fmla="*/ 2147483646 w 272"/>
              <a:gd name="T35" fmla="*/ 2147483646 h 273"/>
              <a:gd name="T36" fmla="*/ 2147483646 w 272"/>
              <a:gd name="T37" fmla="*/ 2147483646 h 273"/>
              <a:gd name="T38" fmla="*/ 2147483646 w 272"/>
              <a:gd name="T39" fmla="*/ 2147483646 h 273"/>
              <a:gd name="T40" fmla="*/ 2147483646 w 272"/>
              <a:gd name="T41" fmla="*/ 2147483646 h 273"/>
              <a:gd name="T42" fmla="*/ 2147483646 w 272"/>
              <a:gd name="T43" fmla="*/ 2147483646 h 273"/>
              <a:gd name="T44" fmla="*/ 2147483646 w 272"/>
              <a:gd name="T45" fmla="*/ 2147483646 h 273"/>
              <a:gd name="T46" fmla="*/ 2147483646 w 272"/>
              <a:gd name="T47" fmla="*/ 2147483646 h 273"/>
              <a:gd name="T48" fmla="*/ 2147483646 w 272"/>
              <a:gd name="T49" fmla="*/ 2147483646 h 273"/>
              <a:gd name="T50" fmla="*/ 2147483646 w 272"/>
              <a:gd name="T51" fmla="*/ 2147483646 h 273"/>
              <a:gd name="T52" fmla="*/ 2147483646 w 272"/>
              <a:gd name="T53" fmla="*/ 2147483646 h 273"/>
              <a:gd name="T54" fmla="*/ 2147483646 w 272"/>
              <a:gd name="T55" fmla="*/ 2147483646 h 273"/>
              <a:gd name="T56" fmla="*/ 2147483646 w 272"/>
              <a:gd name="T57" fmla="*/ 2147483646 h 273"/>
              <a:gd name="T58" fmla="*/ 2147483646 w 272"/>
              <a:gd name="T59" fmla="*/ 2147483646 h 273"/>
              <a:gd name="T60" fmla="*/ 2147483646 w 272"/>
              <a:gd name="T61" fmla="*/ 2147483646 h 273"/>
              <a:gd name="T62" fmla="*/ 2147483646 w 272"/>
              <a:gd name="T63" fmla="*/ 2147483646 h 273"/>
              <a:gd name="T64" fmla="*/ 2147483646 w 272"/>
              <a:gd name="T65" fmla="*/ 2147483646 h 273"/>
              <a:gd name="T66" fmla="*/ 2147483646 w 272"/>
              <a:gd name="T67" fmla="*/ 2147483646 h 273"/>
              <a:gd name="T68" fmla="*/ 2147483646 w 272"/>
              <a:gd name="T69" fmla="*/ 2147483646 h 273"/>
              <a:gd name="T70" fmla="*/ 2147483646 w 272"/>
              <a:gd name="T71" fmla="*/ 2147483646 h 273"/>
              <a:gd name="T72" fmla="*/ 2147483646 w 272"/>
              <a:gd name="T73" fmla="*/ 2147483646 h 273"/>
              <a:gd name="T74" fmla="*/ 2147483646 w 272"/>
              <a:gd name="T75" fmla="*/ 2147483646 h 273"/>
              <a:gd name="T76" fmla="*/ 2147483646 w 272"/>
              <a:gd name="T77" fmla="*/ 2147483646 h 273"/>
              <a:gd name="T78" fmla="*/ 2147483646 w 272"/>
              <a:gd name="T79" fmla="*/ 2147483646 h 273"/>
              <a:gd name="T80" fmla="*/ 2147483646 w 272"/>
              <a:gd name="T81" fmla="*/ 0 h 273"/>
              <a:gd name="T82" fmla="*/ 2147483646 w 272"/>
              <a:gd name="T83" fmla="*/ 0 h 27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273"/>
              <a:gd name="T128" fmla="*/ 272 w 272"/>
              <a:gd name="T129" fmla="*/ 273 h 27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273">
                <a:moveTo>
                  <a:pt x="134" y="0"/>
                </a:moveTo>
                <a:lnTo>
                  <a:pt x="114" y="4"/>
                </a:lnTo>
                <a:lnTo>
                  <a:pt x="94" y="7"/>
                </a:lnTo>
                <a:lnTo>
                  <a:pt x="74" y="17"/>
                </a:lnTo>
                <a:lnTo>
                  <a:pt x="57" y="27"/>
                </a:lnTo>
                <a:lnTo>
                  <a:pt x="40" y="41"/>
                </a:lnTo>
                <a:lnTo>
                  <a:pt x="27" y="57"/>
                </a:lnTo>
                <a:lnTo>
                  <a:pt x="17" y="74"/>
                </a:lnTo>
                <a:lnTo>
                  <a:pt x="7" y="94"/>
                </a:lnTo>
                <a:lnTo>
                  <a:pt x="3" y="115"/>
                </a:lnTo>
                <a:lnTo>
                  <a:pt x="0" y="138"/>
                </a:lnTo>
                <a:lnTo>
                  <a:pt x="3" y="158"/>
                </a:lnTo>
                <a:lnTo>
                  <a:pt x="7" y="179"/>
                </a:lnTo>
                <a:lnTo>
                  <a:pt x="17" y="199"/>
                </a:lnTo>
                <a:lnTo>
                  <a:pt x="27" y="216"/>
                </a:lnTo>
                <a:lnTo>
                  <a:pt x="40" y="233"/>
                </a:lnTo>
                <a:lnTo>
                  <a:pt x="57" y="246"/>
                </a:lnTo>
                <a:lnTo>
                  <a:pt x="74" y="259"/>
                </a:lnTo>
                <a:lnTo>
                  <a:pt x="94" y="266"/>
                </a:lnTo>
                <a:lnTo>
                  <a:pt x="114" y="273"/>
                </a:lnTo>
                <a:lnTo>
                  <a:pt x="138" y="273"/>
                </a:lnTo>
                <a:lnTo>
                  <a:pt x="158" y="273"/>
                </a:lnTo>
                <a:lnTo>
                  <a:pt x="182" y="266"/>
                </a:lnTo>
                <a:lnTo>
                  <a:pt x="198" y="259"/>
                </a:lnTo>
                <a:lnTo>
                  <a:pt x="219" y="246"/>
                </a:lnTo>
                <a:lnTo>
                  <a:pt x="235" y="233"/>
                </a:lnTo>
                <a:lnTo>
                  <a:pt x="249" y="216"/>
                </a:lnTo>
                <a:lnTo>
                  <a:pt x="259" y="199"/>
                </a:lnTo>
                <a:lnTo>
                  <a:pt x="266" y="179"/>
                </a:lnTo>
                <a:lnTo>
                  <a:pt x="272" y="158"/>
                </a:lnTo>
                <a:lnTo>
                  <a:pt x="272" y="138"/>
                </a:lnTo>
                <a:lnTo>
                  <a:pt x="272" y="115"/>
                </a:lnTo>
                <a:lnTo>
                  <a:pt x="266" y="94"/>
                </a:lnTo>
                <a:lnTo>
                  <a:pt x="259" y="74"/>
                </a:lnTo>
                <a:lnTo>
                  <a:pt x="249" y="57"/>
                </a:lnTo>
                <a:lnTo>
                  <a:pt x="235" y="41"/>
                </a:lnTo>
                <a:lnTo>
                  <a:pt x="219" y="27"/>
                </a:lnTo>
                <a:lnTo>
                  <a:pt x="198" y="17"/>
                </a:lnTo>
                <a:lnTo>
                  <a:pt x="182" y="7"/>
                </a:lnTo>
                <a:lnTo>
                  <a:pt x="158" y="4"/>
                </a:lnTo>
                <a:lnTo>
                  <a:pt x="138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9" name="Rectangle 45">
            <a:extLst>
              <a:ext uri="{FF2B5EF4-FFF2-40B4-BE49-F238E27FC236}">
                <a16:creationId xmlns:a16="http://schemas.microsoft.com/office/drawing/2014/main" id="{E7D19065-A9D0-902F-25EA-656462D2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5969000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1000"/>
          </a:p>
        </p:txBody>
      </p:sp>
      <p:sp>
        <p:nvSpPr>
          <p:cNvPr id="49200" name="Line 46">
            <a:extLst>
              <a:ext uri="{FF2B5EF4-FFF2-40B4-BE49-F238E27FC236}">
                <a16:creationId xmlns:a16="http://schemas.microsoft.com/office/drawing/2014/main" id="{17CD6EE4-4F04-4D66-514D-491CFE4CA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225" y="4194175"/>
            <a:ext cx="0" cy="1666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1" name="Line 47">
            <a:extLst>
              <a:ext uri="{FF2B5EF4-FFF2-40B4-BE49-F238E27FC236}">
                <a16:creationId xmlns:a16="http://schemas.microsoft.com/office/drawing/2014/main" id="{DA24029E-CA2B-2C38-8A3A-6D86604BA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225" y="4608513"/>
            <a:ext cx="0" cy="174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2" name="Line 48">
            <a:extLst>
              <a:ext uri="{FF2B5EF4-FFF2-40B4-BE49-F238E27FC236}">
                <a16:creationId xmlns:a16="http://schemas.microsoft.com/office/drawing/2014/main" id="{6CB224E9-ED49-A5DD-CC7D-1795A994E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4013" y="5870575"/>
            <a:ext cx="409575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3" name="Line 49">
            <a:extLst>
              <a:ext uri="{FF2B5EF4-FFF2-40B4-BE49-F238E27FC236}">
                <a16:creationId xmlns:a16="http://schemas.microsoft.com/office/drawing/2014/main" id="{C29664BE-A487-3C90-EB18-437E0C2B5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013" y="3857625"/>
            <a:ext cx="1144587" cy="31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4" name="Line 50">
            <a:extLst>
              <a:ext uri="{FF2B5EF4-FFF2-40B4-BE49-F238E27FC236}">
                <a16:creationId xmlns:a16="http://schemas.microsoft.com/office/drawing/2014/main" id="{1E08A780-2A8E-A743-E181-98CF1CF19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8" y="4040188"/>
            <a:ext cx="1587" cy="5238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5" name="Line 51">
            <a:extLst>
              <a:ext uri="{FF2B5EF4-FFF2-40B4-BE49-F238E27FC236}">
                <a16:creationId xmlns:a16="http://schemas.microsoft.com/office/drawing/2014/main" id="{0DE5D469-182E-B247-E8E5-4098975DC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2850" y="4789488"/>
            <a:ext cx="990600" cy="31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6" name="Line 52">
            <a:extLst>
              <a:ext uri="{FF2B5EF4-FFF2-40B4-BE49-F238E27FC236}">
                <a16:creationId xmlns:a16="http://schemas.microsoft.com/office/drawing/2014/main" id="{E6AAC8B6-3052-6AE5-30FD-D24641C41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2850" y="5530850"/>
            <a:ext cx="990600" cy="15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7" name="Line 53">
            <a:extLst>
              <a:ext uri="{FF2B5EF4-FFF2-40B4-BE49-F238E27FC236}">
                <a16:creationId xmlns:a16="http://schemas.microsoft.com/office/drawing/2014/main" id="{AA7B650E-7D03-60FD-7C65-3381AED06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0" y="4783138"/>
            <a:ext cx="1008063" cy="31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8" name="Line 54">
            <a:extLst>
              <a:ext uri="{FF2B5EF4-FFF2-40B4-BE49-F238E27FC236}">
                <a16:creationId xmlns:a16="http://schemas.microsoft.com/office/drawing/2014/main" id="{F21A54DB-F069-CA81-29FA-C9BC9855E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0" y="5521325"/>
            <a:ext cx="1001713" cy="15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9" name="Line 55">
            <a:extLst>
              <a:ext uri="{FF2B5EF4-FFF2-40B4-BE49-F238E27FC236}">
                <a16:creationId xmlns:a16="http://schemas.microsoft.com/office/drawing/2014/main" id="{49B3D17C-82B6-8073-4A1B-AB086746A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3938" y="6113463"/>
            <a:ext cx="1928812" cy="1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0" name="Line 56">
            <a:extLst>
              <a:ext uri="{FF2B5EF4-FFF2-40B4-BE49-F238E27FC236}">
                <a16:creationId xmlns:a16="http://schemas.microsoft.com/office/drawing/2014/main" id="{461B7889-16BD-8F69-C836-6266285B3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938" y="5754688"/>
            <a:ext cx="1587" cy="509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1" name="Line 57">
            <a:extLst>
              <a:ext uri="{FF2B5EF4-FFF2-40B4-BE49-F238E27FC236}">
                <a16:creationId xmlns:a16="http://schemas.microsoft.com/office/drawing/2014/main" id="{40C7F163-C922-E035-B105-1C7958548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3938" y="3594100"/>
            <a:ext cx="1417637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2" name="Line 58">
            <a:extLst>
              <a:ext uri="{FF2B5EF4-FFF2-40B4-BE49-F238E27FC236}">
                <a16:creationId xmlns:a16="http://schemas.microsoft.com/office/drawing/2014/main" id="{3F42B189-D0AC-3BF8-3209-DD39CA931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1325" y="4191000"/>
            <a:ext cx="1270000" cy="15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3" name="Line 59">
            <a:extLst>
              <a:ext uri="{FF2B5EF4-FFF2-40B4-BE49-F238E27FC236}">
                <a16:creationId xmlns:a16="http://schemas.microsoft.com/office/drawing/2014/main" id="{208F13BE-6CBD-75A2-DDE6-35F1DA9F4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4484688"/>
            <a:ext cx="903288" cy="31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4" name="Line 60">
            <a:extLst>
              <a:ext uri="{FF2B5EF4-FFF2-40B4-BE49-F238E27FC236}">
                <a16:creationId xmlns:a16="http://schemas.microsoft.com/office/drawing/2014/main" id="{8E060C85-C94C-9E68-4141-A338DC7EA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4148138"/>
            <a:ext cx="762000" cy="31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5" name="Line 61">
            <a:extLst>
              <a:ext uri="{FF2B5EF4-FFF2-40B4-BE49-F238E27FC236}">
                <a16:creationId xmlns:a16="http://schemas.microsoft.com/office/drawing/2014/main" id="{25D18D5E-0457-AEA6-64A2-D603A5E16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5700" y="4548188"/>
            <a:ext cx="749300" cy="31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6" name="Line 62">
            <a:extLst>
              <a:ext uri="{FF2B5EF4-FFF2-40B4-BE49-F238E27FC236}">
                <a16:creationId xmlns:a16="http://schemas.microsoft.com/office/drawing/2014/main" id="{7E2DEDD1-C906-98C3-912C-5EF38BE822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6338" y="4987925"/>
            <a:ext cx="754062" cy="79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7" name="Rectangle 64">
            <a:extLst>
              <a:ext uri="{FF2B5EF4-FFF2-40B4-BE49-F238E27FC236}">
                <a16:creationId xmlns:a16="http://schemas.microsoft.com/office/drawing/2014/main" id="{78501418-A8F8-E0C2-EA9E-D9DE75EA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5337175"/>
            <a:ext cx="1619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B2</a:t>
            </a:r>
            <a:endParaRPr lang="en-US" altLang="en-US" sz="1000" b="1"/>
          </a:p>
        </p:txBody>
      </p:sp>
      <p:sp>
        <p:nvSpPr>
          <p:cNvPr id="49218" name="Freeform 65">
            <a:extLst>
              <a:ext uri="{FF2B5EF4-FFF2-40B4-BE49-F238E27FC236}">
                <a16:creationId xmlns:a16="http://schemas.microsoft.com/office/drawing/2014/main" id="{354C55E8-051F-3D1E-5713-572DB242A1BA}"/>
              </a:ext>
            </a:extLst>
          </p:cNvPr>
          <p:cNvSpPr>
            <a:spLocks/>
          </p:cNvSpPr>
          <p:nvPr/>
        </p:nvSpPr>
        <p:spPr bwMode="auto">
          <a:xfrm>
            <a:off x="1452563" y="5275263"/>
            <a:ext cx="276225" cy="250825"/>
          </a:xfrm>
          <a:custGeom>
            <a:avLst/>
            <a:gdLst>
              <a:gd name="T0" fmla="*/ 2147483646 w 273"/>
              <a:gd name="T1" fmla="*/ 0 h 273"/>
              <a:gd name="T2" fmla="*/ 2147483646 w 273"/>
              <a:gd name="T3" fmla="*/ 2147483646 h 273"/>
              <a:gd name="T4" fmla="*/ 2147483646 w 273"/>
              <a:gd name="T5" fmla="*/ 2147483646 h 273"/>
              <a:gd name="T6" fmla="*/ 2147483646 w 273"/>
              <a:gd name="T7" fmla="*/ 2147483646 h 273"/>
              <a:gd name="T8" fmla="*/ 2147483646 w 273"/>
              <a:gd name="T9" fmla="*/ 2147483646 h 273"/>
              <a:gd name="T10" fmla="*/ 2147483646 w 273"/>
              <a:gd name="T11" fmla="*/ 2147483646 h 273"/>
              <a:gd name="T12" fmla="*/ 2147483646 w 273"/>
              <a:gd name="T13" fmla="*/ 2147483646 h 273"/>
              <a:gd name="T14" fmla="*/ 2147483646 w 273"/>
              <a:gd name="T15" fmla="*/ 2147483646 h 273"/>
              <a:gd name="T16" fmla="*/ 2147483646 w 273"/>
              <a:gd name="T17" fmla="*/ 2147483646 h 273"/>
              <a:gd name="T18" fmla="*/ 0 w 273"/>
              <a:gd name="T19" fmla="*/ 2147483646 h 273"/>
              <a:gd name="T20" fmla="*/ 0 w 273"/>
              <a:gd name="T21" fmla="*/ 2147483646 h 273"/>
              <a:gd name="T22" fmla="*/ 0 w 273"/>
              <a:gd name="T23" fmla="*/ 2147483646 h 273"/>
              <a:gd name="T24" fmla="*/ 2147483646 w 273"/>
              <a:gd name="T25" fmla="*/ 2147483646 h 273"/>
              <a:gd name="T26" fmla="*/ 2147483646 w 273"/>
              <a:gd name="T27" fmla="*/ 2147483646 h 273"/>
              <a:gd name="T28" fmla="*/ 2147483646 w 273"/>
              <a:gd name="T29" fmla="*/ 2147483646 h 273"/>
              <a:gd name="T30" fmla="*/ 2147483646 w 273"/>
              <a:gd name="T31" fmla="*/ 2147483646 h 273"/>
              <a:gd name="T32" fmla="*/ 2147483646 w 273"/>
              <a:gd name="T33" fmla="*/ 2147483646 h 273"/>
              <a:gd name="T34" fmla="*/ 2147483646 w 273"/>
              <a:gd name="T35" fmla="*/ 2147483646 h 273"/>
              <a:gd name="T36" fmla="*/ 2147483646 w 273"/>
              <a:gd name="T37" fmla="*/ 2147483646 h 273"/>
              <a:gd name="T38" fmla="*/ 2147483646 w 273"/>
              <a:gd name="T39" fmla="*/ 2147483646 h 273"/>
              <a:gd name="T40" fmla="*/ 2147483646 w 273"/>
              <a:gd name="T41" fmla="*/ 2147483646 h 273"/>
              <a:gd name="T42" fmla="*/ 2147483646 w 273"/>
              <a:gd name="T43" fmla="*/ 2147483646 h 273"/>
              <a:gd name="T44" fmla="*/ 2147483646 w 273"/>
              <a:gd name="T45" fmla="*/ 2147483646 h 273"/>
              <a:gd name="T46" fmla="*/ 2147483646 w 273"/>
              <a:gd name="T47" fmla="*/ 2147483646 h 273"/>
              <a:gd name="T48" fmla="*/ 2147483646 w 273"/>
              <a:gd name="T49" fmla="*/ 2147483646 h 273"/>
              <a:gd name="T50" fmla="*/ 2147483646 w 273"/>
              <a:gd name="T51" fmla="*/ 2147483646 h 273"/>
              <a:gd name="T52" fmla="*/ 2147483646 w 273"/>
              <a:gd name="T53" fmla="*/ 2147483646 h 273"/>
              <a:gd name="T54" fmla="*/ 2147483646 w 273"/>
              <a:gd name="T55" fmla="*/ 2147483646 h 273"/>
              <a:gd name="T56" fmla="*/ 2147483646 w 273"/>
              <a:gd name="T57" fmla="*/ 2147483646 h 273"/>
              <a:gd name="T58" fmla="*/ 2147483646 w 273"/>
              <a:gd name="T59" fmla="*/ 2147483646 h 273"/>
              <a:gd name="T60" fmla="*/ 2147483646 w 273"/>
              <a:gd name="T61" fmla="*/ 2147483646 h 273"/>
              <a:gd name="T62" fmla="*/ 2147483646 w 273"/>
              <a:gd name="T63" fmla="*/ 2147483646 h 273"/>
              <a:gd name="T64" fmla="*/ 2147483646 w 273"/>
              <a:gd name="T65" fmla="*/ 2147483646 h 273"/>
              <a:gd name="T66" fmla="*/ 2147483646 w 273"/>
              <a:gd name="T67" fmla="*/ 2147483646 h 273"/>
              <a:gd name="T68" fmla="*/ 2147483646 w 273"/>
              <a:gd name="T69" fmla="*/ 2147483646 h 273"/>
              <a:gd name="T70" fmla="*/ 2147483646 w 273"/>
              <a:gd name="T71" fmla="*/ 2147483646 h 273"/>
              <a:gd name="T72" fmla="*/ 2147483646 w 273"/>
              <a:gd name="T73" fmla="*/ 2147483646 h 273"/>
              <a:gd name="T74" fmla="*/ 2147483646 w 273"/>
              <a:gd name="T75" fmla="*/ 2147483646 h 273"/>
              <a:gd name="T76" fmla="*/ 2147483646 w 273"/>
              <a:gd name="T77" fmla="*/ 2147483646 h 273"/>
              <a:gd name="T78" fmla="*/ 2147483646 w 273"/>
              <a:gd name="T79" fmla="*/ 2147483646 h 273"/>
              <a:gd name="T80" fmla="*/ 2147483646 w 273"/>
              <a:gd name="T81" fmla="*/ 0 h 273"/>
              <a:gd name="T82" fmla="*/ 2147483646 w 273"/>
              <a:gd name="T83" fmla="*/ 0 h 27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3"/>
              <a:gd name="T127" fmla="*/ 0 h 273"/>
              <a:gd name="T128" fmla="*/ 273 w 273"/>
              <a:gd name="T129" fmla="*/ 273 h 27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3" h="273">
                <a:moveTo>
                  <a:pt x="135" y="0"/>
                </a:moveTo>
                <a:lnTo>
                  <a:pt x="115" y="3"/>
                </a:lnTo>
                <a:lnTo>
                  <a:pt x="95" y="7"/>
                </a:lnTo>
                <a:lnTo>
                  <a:pt x="74" y="17"/>
                </a:lnTo>
                <a:lnTo>
                  <a:pt x="54" y="27"/>
                </a:lnTo>
                <a:lnTo>
                  <a:pt x="41" y="40"/>
                </a:lnTo>
                <a:lnTo>
                  <a:pt x="27" y="57"/>
                </a:lnTo>
                <a:lnTo>
                  <a:pt x="14" y="74"/>
                </a:lnTo>
                <a:lnTo>
                  <a:pt x="7" y="94"/>
                </a:lnTo>
                <a:lnTo>
                  <a:pt x="0" y="114"/>
                </a:lnTo>
                <a:lnTo>
                  <a:pt x="0" y="138"/>
                </a:lnTo>
                <a:lnTo>
                  <a:pt x="0" y="158"/>
                </a:lnTo>
                <a:lnTo>
                  <a:pt x="7" y="182"/>
                </a:lnTo>
                <a:lnTo>
                  <a:pt x="14" y="198"/>
                </a:lnTo>
                <a:lnTo>
                  <a:pt x="27" y="219"/>
                </a:lnTo>
                <a:lnTo>
                  <a:pt x="41" y="232"/>
                </a:lnTo>
                <a:lnTo>
                  <a:pt x="54" y="249"/>
                </a:lnTo>
                <a:lnTo>
                  <a:pt x="74" y="259"/>
                </a:lnTo>
                <a:lnTo>
                  <a:pt x="95" y="266"/>
                </a:lnTo>
                <a:lnTo>
                  <a:pt x="115" y="273"/>
                </a:lnTo>
                <a:lnTo>
                  <a:pt x="135" y="273"/>
                </a:lnTo>
                <a:lnTo>
                  <a:pt x="158" y="273"/>
                </a:lnTo>
                <a:lnTo>
                  <a:pt x="179" y="266"/>
                </a:lnTo>
                <a:lnTo>
                  <a:pt x="199" y="259"/>
                </a:lnTo>
                <a:lnTo>
                  <a:pt x="216" y="249"/>
                </a:lnTo>
                <a:lnTo>
                  <a:pt x="233" y="232"/>
                </a:lnTo>
                <a:lnTo>
                  <a:pt x="246" y="219"/>
                </a:lnTo>
                <a:lnTo>
                  <a:pt x="256" y="198"/>
                </a:lnTo>
                <a:lnTo>
                  <a:pt x="266" y="182"/>
                </a:lnTo>
                <a:lnTo>
                  <a:pt x="270" y="158"/>
                </a:lnTo>
                <a:lnTo>
                  <a:pt x="273" y="138"/>
                </a:lnTo>
                <a:lnTo>
                  <a:pt x="270" y="114"/>
                </a:lnTo>
                <a:lnTo>
                  <a:pt x="266" y="94"/>
                </a:lnTo>
                <a:lnTo>
                  <a:pt x="256" y="74"/>
                </a:lnTo>
                <a:lnTo>
                  <a:pt x="246" y="57"/>
                </a:lnTo>
                <a:lnTo>
                  <a:pt x="233" y="40"/>
                </a:lnTo>
                <a:lnTo>
                  <a:pt x="216" y="27"/>
                </a:lnTo>
                <a:lnTo>
                  <a:pt x="199" y="17"/>
                </a:lnTo>
                <a:lnTo>
                  <a:pt x="179" y="7"/>
                </a:lnTo>
                <a:lnTo>
                  <a:pt x="158" y="3"/>
                </a:lnTo>
                <a:lnTo>
                  <a:pt x="135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19" name="Text Box 66">
            <a:extLst>
              <a:ext uri="{FF2B5EF4-FFF2-40B4-BE49-F238E27FC236}">
                <a16:creationId xmlns:a16="http://schemas.microsoft.com/office/drawing/2014/main" id="{0F01152D-9555-51C0-1554-821A04B16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3995738"/>
            <a:ext cx="148431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/>
              <a:t>LAN</a:t>
            </a:r>
          </a:p>
          <a:p>
            <a:endParaRPr lang="en-US" altLang="en-US" sz="1400"/>
          </a:p>
          <a:p>
            <a:r>
              <a:rPr lang="en-US" altLang="en-US" sz="1400"/>
              <a:t>Designated port</a:t>
            </a:r>
          </a:p>
          <a:p>
            <a:endParaRPr lang="en-US" altLang="en-US" sz="1400"/>
          </a:p>
          <a:p>
            <a:r>
              <a:rPr lang="en-US" altLang="en-US" sz="1400"/>
              <a:t>Preferred port</a:t>
            </a:r>
          </a:p>
          <a:p>
            <a:endParaRPr lang="en-US" altLang="en-US" sz="1400"/>
          </a:p>
          <a:p>
            <a:r>
              <a:rPr lang="en-US" altLang="en-US" sz="1400"/>
              <a:t>Designated bridge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0E62880A-22F3-7B7F-977A-F07F413ECA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49275C-97BD-474C-A642-BF927DBAB850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F6CF2464-B1F4-C64F-7D97-2062461A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99FFB86-E1F9-400C-932F-BAC88E4EC714}" type="slidenum">
              <a:rPr lang="en-US" altLang="en-US">
                <a:solidFill>
                  <a:schemeClr val="bg1"/>
                </a:solidFill>
              </a:rPr>
              <a:pPr/>
              <a:t>32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FC05E95C-E2C0-687F-47A9-D9AB5AE37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533400"/>
            <a:ext cx="7848600" cy="1143000"/>
          </a:xfrm>
        </p:spPr>
        <p:txBody>
          <a:bodyPr/>
          <a:lstStyle/>
          <a:p>
            <a:r>
              <a:rPr lang="en-US" altLang="en-US"/>
              <a:t>Example: Prior to Spanning Tree Application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BC276727-3297-AD31-EB99-90EDEC5D7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2286000"/>
            <a:ext cx="7812087" cy="1066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What happens if you have a loop of bridges/switches in your LAN?</a:t>
            </a:r>
          </a:p>
        </p:txBody>
      </p:sp>
      <p:pic>
        <p:nvPicPr>
          <p:cNvPr id="50182" name="Picture 10">
            <a:extLst>
              <a:ext uri="{FF2B5EF4-FFF2-40B4-BE49-F238E27FC236}">
                <a16:creationId xmlns:a16="http://schemas.microsoft.com/office/drawing/2014/main" id="{C747BD42-B235-3463-B23E-A2DB7CB5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714750"/>
            <a:ext cx="8235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1921D4B4-EA4D-E6B8-BC9F-6A57089422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63440F-04ED-4784-A5C1-C574615EA823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A01DE350-0816-D4B6-55A9-0508585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BEC1ADD-AAF7-44D6-B025-CFA95FB6B8A7}" type="slidenum">
              <a:rPr lang="en-US" altLang="en-US">
                <a:solidFill>
                  <a:schemeClr val="bg1"/>
                </a:solidFill>
              </a:rPr>
              <a:pPr/>
              <a:t>33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790B3190-933D-7DD8-95FF-40F3E36FB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790575"/>
            <a:ext cx="7848600" cy="733425"/>
          </a:xfrm>
        </p:spPr>
        <p:txBody>
          <a:bodyPr/>
          <a:lstStyle/>
          <a:p>
            <a:r>
              <a:rPr lang="en-US" altLang="en-US"/>
              <a:t>Applying Spanning Tree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0634D567-8234-195C-651B-21A21C913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4419600"/>
            <a:ext cx="8077200" cy="1773238"/>
          </a:xfrm>
        </p:spPr>
        <p:txBody>
          <a:bodyPr/>
          <a:lstStyle/>
          <a:p>
            <a:r>
              <a:rPr lang="en-US" altLang="en-US" sz="1600">
                <a:latin typeface="Tahoma" panose="020B0604030504040204" pitchFamily="34" charset="0"/>
              </a:rPr>
              <a:t>Step 1: Select the bridge with smallest ID as </a:t>
            </a:r>
            <a:r>
              <a:rPr lang="en-US" altLang="en-US" sz="1600" i="1">
                <a:latin typeface="Tahoma" panose="020B0604030504040204" pitchFamily="34" charset="0"/>
              </a:rPr>
              <a:t>root bridge</a:t>
            </a:r>
            <a:r>
              <a:rPr lang="en-US" altLang="en-US" sz="1600">
                <a:latin typeface="Tahoma" panose="020B0604030504040204" pitchFamily="34" charset="0"/>
              </a:rPr>
              <a:t>.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Step 2: Mark one port of each bridge (except root bridge) as the </a:t>
            </a:r>
            <a:r>
              <a:rPr lang="en-US" altLang="en-US" sz="1600" i="1">
                <a:latin typeface="Tahoma" panose="020B0604030504040204" pitchFamily="34" charset="0"/>
              </a:rPr>
              <a:t>root/ proffered port</a:t>
            </a:r>
            <a:r>
              <a:rPr lang="en-US" altLang="en-US" sz="1600">
                <a:latin typeface="Tahoma" panose="020B0604030504040204" pitchFamily="34" charset="0"/>
              </a:rPr>
              <a:t>.  Root port is the port with least-cost path from the bridge to the root bridge (marked with 1 star).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Step 3: For each LAN, choose a </a:t>
            </a:r>
            <a:r>
              <a:rPr lang="en-US" altLang="en-US" sz="1600" i="1">
                <a:latin typeface="Tahoma" panose="020B0604030504040204" pitchFamily="34" charset="0"/>
              </a:rPr>
              <a:t>designated bridge</a:t>
            </a:r>
            <a:r>
              <a:rPr lang="en-US" altLang="en-US" sz="1600">
                <a:latin typeface="Tahoma" panose="020B0604030504040204" pitchFamily="34" charset="0"/>
              </a:rPr>
              <a:t>.  A designated bridge has the least-cost path between the LAN and root bridge (the arrows). Mark the corresponding port that connects the LAN to its designated bridge the </a:t>
            </a:r>
            <a:r>
              <a:rPr lang="en-US" altLang="en-US" sz="1600" i="1">
                <a:latin typeface="Tahoma" panose="020B0604030504040204" pitchFamily="34" charset="0"/>
              </a:rPr>
              <a:t>designated port</a:t>
            </a:r>
            <a:r>
              <a:rPr lang="en-US" altLang="en-US" sz="1600">
                <a:latin typeface="Tahoma" panose="020B0604030504040204" pitchFamily="34" charset="0"/>
              </a:rPr>
              <a:t> (two stars).</a:t>
            </a:r>
          </a:p>
          <a:p>
            <a:pPr>
              <a:spcBef>
                <a:spcPct val="50000"/>
              </a:spcBef>
            </a:pPr>
            <a:endParaRPr lang="en-US" altLang="en-US" sz="1600">
              <a:latin typeface="Tahoma" panose="020B0604030504040204" pitchFamily="34" charset="0"/>
            </a:endParaRPr>
          </a:p>
        </p:txBody>
      </p:sp>
      <p:pic>
        <p:nvPicPr>
          <p:cNvPr id="51206" name="Picture 10">
            <a:extLst>
              <a:ext uri="{FF2B5EF4-FFF2-40B4-BE49-F238E27FC236}">
                <a16:creationId xmlns:a16="http://schemas.microsoft.com/office/drawing/2014/main" id="{73352CDD-2A56-9CBB-3540-85E31463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67818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A4E3AD15-9776-64C1-37D3-95FDACCDFD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90D3FB-B99F-4BBF-A7DA-0084281344BD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0FAA41E3-78F8-CCA0-9561-B88BBE7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D9F611D-BB68-4D6F-A16D-EA6ABB57C356}" type="slidenum">
              <a:rPr lang="en-US" altLang="en-US">
                <a:solidFill>
                  <a:schemeClr val="bg1"/>
                </a:solidFill>
              </a:rPr>
              <a:pPr/>
              <a:t>34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1A9164D0-72C9-EDBD-015B-BC5B09BFB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14288"/>
            <a:ext cx="7848600" cy="733425"/>
          </a:xfrm>
        </p:spPr>
        <p:txBody>
          <a:bodyPr/>
          <a:lstStyle/>
          <a:p>
            <a:r>
              <a:rPr lang="en-US" altLang="en-US"/>
              <a:t>Applying Spanning Tree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9CA13423-FC5C-4F72-A1F8-74330C1FB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963" y="4156075"/>
            <a:ext cx="8631237" cy="2508250"/>
          </a:xfrm>
        </p:spPr>
        <p:txBody>
          <a:bodyPr/>
          <a:lstStyle/>
          <a:p>
            <a:r>
              <a:rPr lang="en-US" altLang="en-US" sz="2000">
                <a:latin typeface="Tahoma" panose="020B0604030504040204" pitchFamily="34" charset="0"/>
              </a:rPr>
              <a:t>Step 4: Mark the root port and designated port as </a:t>
            </a:r>
            <a:r>
              <a:rPr lang="en-US" altLang="en-US" sz="2000" i="1">
                <a:latin typeface="Tahoma" panose="020B0604030504040204" pitchFamily="34" charset="0"/>
              </a:rPr>
              <a:t>forwarding ports</a:t>
            </a:r>
            <a:r>
              <a:rPr lang="en-US" altLang="en-US" sz="2000">
                <a:latin typeface="Tahoma" panose="020B0604030504040204" pitchFamily="34" charset="0"/>
              </a:rPr>
              <a:t>, the others as </a:t>
            </a:r>
            <a:r>
              <a:rPr lang="en-US" altLang="en-US" sz="2000" i="1">
                <a:latin typeface="Tahoma" panose="020B0604030504040204" pitchFamily="34" charset="0"/>
              </a:rPr>
              <a:t>blocking ports</a:t>
            </a:r>
            <a:r>
              <a:rPr lang="en-US" altLang="en-US" sz="2000">
                <a:latin typeface="Tahoma" panose="020B0604030504040204" pitchFamily="34" charset="0"/>
              </a:rPr>
              <a:t> (every port with 1 or 2 stars keep, ports with no stars drop).  Note - there is only 1 path between any two bridges.</a:t>
            </a:r>
          </a:p>
          <a:p>
            <a:pPr>
              <a:spcBef>
                <a:spcPct val="50000"/>
              </a:spcBef>
            </a:pPr>
            <a:endParaRPr lang="en-US" altLang="en-US" sz="2000">
              <a:latin typeface="Tahoma" panose="020B0604030504040204" pitchFamily="34" charset="0"/>
            </a:endParaRPr>
          </a:p>
        </p:txBody>
      </p:sp>
      <p:pic>
        <p:nvPicPr>
          <p:cNvPr id="52230" name="Picture 10">
            <a:extLst>
              <a:ext uri="{FF2B5EF4-FFF2-40B4-BE49-F238E27FC236}">
                <a16:creationId xmlns:a16="http://schemas.microsoft.com/office/drawing/2014/main" id="{991F45D9-4F2F-B00B-41A1-07B8FCB7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22642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2824EBD7-9468-B632-4435-9ECE1695A5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78F352-BA11-4DF7-9271-2929CCBFB27D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7C09EF26-C6B4-BB9C-5EB5-C324FDDC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0C9D952-62E7-4B22-B491-9CD35831E7AD}" type="slidenum">
              <a:rPr lang="en-US" altLang="en-US">
                <a:solidFill>
                  <a:schemeClr val="bg1"/>
                </a:solidFill>
              </a:rPr>
              <a:pPr/>
              <a:t>35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A42EFB0C-3138-8431-351F-677C70445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609600"/>
            <a:ext cx="7848600" cy="1143000"/>
          </a:xfrm>
        </p:spPr>
        <p:txBody>
          <a:bodyPr/>
          <a:lstStyle/>
          <a:p>
            <a:r>
              <a:rPr lang="en-US" altLang="en-US"/>
              <a:t>Distributed Spanning Tree Algorithm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1BCCC3B3-38C1-168C-4812-4DE70A814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2362200"/>
            <a:ext cx="781208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Bridges exchange </a:t>
            </a:r>
            <a:r>
              <a:rPr lang="en-US" altLang="en-US" sz="2400" b="1">
                <a:solidFill>
                  <a:srgbClr val="CC0000"/>
                </a:solidFill>
              </a:rPr>
              <a:t>configuration messages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ID for bridge sending the message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ID for what the sending bridge believes to be root bridge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Distance (hops) from sending bridge to root bridge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Initially, each bridge believes it is the root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Sends a configuration message, and checks if any received message is better than the current best message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bridge records current best configuration message for each port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CC08EE60-F9F2-905E-2E39-D9F9409121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8D0124-B18E-4422-9FEB-AEDC1D83BAA4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3CE50797-D0B8-163A-598E-84B6714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D78E042-45E5-435A-A95A-77E56F5E6CB7}" type="slidenum">
              <a:rPr lang="en-US" altLang="en-US">
                <a:solidFill>
                  <a:schemeClr val="bg1"/>
                </a:solidFill>
              </a:rPr>
              <a:pPr/>
              <a:t>36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D228DD2E-A1F5-E7D5-A4B2-EFB27047B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609600"/>
            <a:ext cx="7848600" cy="1143000"/>
          </a:xfrm>
        </p:spPr>
        <p:txBody>
          <a:bodyPr/>
          <a:lstStyle/>
          <a:p>
            <a:r>
              <a:rPr lang="en-US" altLang="en-US"/>
              <a:t>Distributed Spanning Tree Algorithm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3F469C7A-419F-48C6-E32A-6126D9DFC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2362200"/>
            <a:ext cx="4019550" cy="4114800"/>
          </a:xfrm>
        </p:spPr>
        <p:txBody>
          <a:bodyPr/>
          <a:lstStyle/>
          <a:p>
            <a:r>
              <a:rPr lang="en-US" altLang="en-US" sz="2400">
                <a:cs typeface="Times New Roman" panose="02020603050405020304" pitchFamily="18" charset="0"/>
              </a:rPr>
              <a:t>Bridges forward configuration messages outward from root bridge </a:t>
            </a:r>
            <a:r>
              <a:rPr lang="en-US" altLang="en-US" sz="2400" i="1">
                <a:cs typeface="Times New Roman" panose="02020603050405020304" pitchFamily="18" charset="0"/>
              </a:rPr>
              <a:t>i.e.</a:t>
            </a:r>
            <a:r>
              <a:rPr lang="en-US" altLang="en-US" sz="2400">
                <a:cs typeface="Times New Roman" panose="02020603050405020304" pitchFamily="18" charset="0"/>
              </a:rPr>
              <a:t>, on all designated ports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Bridge assumes it is designated bridge for a LAN until it learns otherwise</a:t>
            </a:r>
          </a:p>
        </p:txBody>
      </p:sp>
      <p:sp>
        <p:nvSpPr>
          <p:cNvPr id="55302" name="Rectangle 60">
            <a:extLst>
              <a:ext uri="{FF2B5EF4-FFF2-40B4-BE49-F238E27FC236}">
                <a16:creationId xmlns:a16="http://schemas.microsoft.com/office/drawing/2014/main" id="{5FEEADDD-EC16-6DD6-E2A7-73965865F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2805113"/>
            <a:ext cx="1539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B3</a:t>
            </a:r>
            <a:endParaRPr lang="en-US" altLang="en-US" sz="1000"/>
          </a:p>
        </p:txBody>
      </p:sp>
      <p:sp>
        <p:nvSpPr>
          <p:cNvPr id="55303" name="Rectangle 61">
            <a:extLst>
              <a:ext uri="{FF2B5EF4-FFF2-40B4-BE49-F238E27FC236}">
                <a16:creationId xmlns:a16="http://schemas.microsoft.com/office/drawing/2014/main" id="{47A522C2-6C1D-EF43-6E73-C3CC9AFF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2416175"/>
            <a:ext cx="84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1000"/>
          </a:p>
        </p:txBody>
      </p:sp>
      <p:sp>
        <p:nvSpPr>
          <p:cNvPr id="55304" name="Rectangle 62">
            <a:extLst>
              <a:ext uri="{FF2B5EF4-FFF2-40B4-BE49-F238E27FC236}">
                <a16:creationId xmlns:a16="http://schemas.microsoft.com/office/drawing/2014/main" id="{0A15EBCA-207C-0EBA-A25B-A9D370651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4663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 sz="1000"/>
          </a:p>
        </p:txBody>
      </p:sp>
      <p:sp>
        <p:nvSpPr>
          <p:cNvPr id="55305" name="Rectangle 63">
            <a:extLst>
              <a:ext uri="{FF2B5EF4-FFF2-40B4-BE49-F238E27FC236}">
                <a16:creationId xmlns:a16="http://schemas.microsoft.com/office/drawing/2014/main" id="{8F0D61C9-0C1C-EEA6-7BD3-4F374115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609975"/>
            <a:ext cx="84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1000"/>
          </a:p>
        </p:txBody>
      </p:sp>
      <p:sp>
        <p:nvSpPr>
          <p:cNvPr id="55306" name="Rectangle 64">
            <a:extLst>
              <a:ext uri="{FF2B5EF4-FFF2-40B4-BE49-F238E27FC236}">
                <a16:creationId xmlns:a16="http://schemas.microsoft.com/office/drawing/2014/main" id="{40E63E33-48F9-B109-9092-17C280A2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331152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1000"/>
          </a:p>
        </p:txBody>
      </p:sp>
      <p:sp>
        <p:nvSpPr>
          <p:cNvPr id="55307" name="Rectangle 65">
            <a:extLst>
              <a:ext uri="{FF2B5EF4-FFF2-40B4-BE49-F238E27FC236}">
                <a16:creationId xmlns:a16="http://schemas.microsoft.com/office/drawing/2014/main" id="{73AA1D50-054B-E733-572B-815D7855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3394075"/>
            <a:ext cx="1619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B2</a:t>
            </a:r>
            <a:endParaRPr lang="en-US" altLang="en-US" sz="1000" b="1"/>
          </a:p>
        </p:txBody>
      </p:sp>
      <p:sp>
        <p:nvSpPr>
          <p:cNvPr id="55308" name="Rectangle 66">
            <a:extLst>
              <a:ext uri="{FF2B5EF4-FFF2-40B4-BE49-F238E27FC236}">
                <a16:creationId xmlns:a16="http://schemas.microsoft.com/office/drawing/2014/main" id="{61F08E06-76AE-DE4D-A4C6-758F25CB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046413"/>
            <a:ext cx="1619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B5</a:t>
            </a:r>
            <a:endParaRPr lang="en-US" altLang="en-US" sz="1000" b="1"/>
          </a:p>
        </p:txBody>
      </p:sp>
      <p:sp>
        <p:nvSpPr>
          <p:cNvPr id="55309" name="Rectangle 67">
            <a:extLst>
              <a:ext uri="{FF2B5EF4-FFF2-40B4-BE49-F238E27FC236}">
                <a16:creationId xmlns:a16="http://schemas.microsoft.com/office/drawing/2014/main" id="{924F5983-E301-7E15-63D9-EAE4990A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2681288"/>
            <a:ext cx="84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1000"/>
          </a:p>
        </p:txBody>
      </p:sp>
      <p:sp>
        <p:nvSpPr>
          <p:cNvPr id="55310" name="Rectangle 68">
            <a:extLst>
              <a:ext uri="{FF2B5EF4-FFF2-40B4-BE49-F238E27FC236}">
                <a16:creationId xmlns:a16="http://schemas.microsoft.com/office/drawing/2014/main" id="{B84B0000-ECF5-2E89-9EFD-661F0F56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675" y="3332163"/>
            <a:ext cx="1619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B7</a:t>
            </a:r>
            <a:endParaRPr lang="en-US" altLang="en-US" sz="1000" b="1"/>
          </a:p>
        </p:txBody>
      </p:sp>
      <p:sp>
        <p:nvSpPr>
          <p:cNvPr id="55311" name="Rectangle 69">
            <a:extLst>
              <a:ext uri="{FF2B5EF4-FFF2-40B4-BE49-F238E27FC236}">
                <a16:creationId xmlns:a16="http://schemas.microsoft.com/office/drawing/2014/main" id="{D15065A9-F968-AD19-3E0D-8AEB31D81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3375025"/>
            <a:ext cx="84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endParaRPr lang="en-US" altLang="en-US" sz="1000"/>
          </a:p>
        </p:txBody>
      </p:sp>
      <p:sp>
        <p:nvSpPr>
          <p:cNvPr id="55312" name="Rectangle 70">
            <a:extLst>
              <a:ext uri="{FF2B5EF4-FFF2-40B4-BE49-F238E27FC236}">
                <a16:creationId xmlns:a16="http://schemas.microsoft.com/office/drawing/2014/main" id="{9B346B5A-7B10-0E75-37D8-EEEDC731A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3619500"/>
            <a:ext cx="777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1000"/>
          </a:p>
        </p:txBody>
      </p:sp>
      <p:sp>
        <p:nvSpPr>
          <p:cNvPr id="55313" name="Rectangle 71">
            <a:extLst>
              <a:ext uri="{FF2B5EF4-FFF2-40B4-BE49-F238E27FC236}">
                <a16:creationId xmlns:a16="http://schemas.microsoft.com/office/drawing/2014/main" id="{C5B3BE37-243E-C118-9869-744340D62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434975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endParaRPr lang="en-US" altLang="en-US" sz="1000"/>
          </a:p>
        </p:txBody>
      </p:sp>
      <p:sp>
        <p:nvSpPr>
          <p:cNvPr id="55314" name="Rectangle 72">
            <a:extLst>
              <a:ext uri="{FF2B5EF4-FFF2-40B4-BE49-F238E27FC236}">
                <a16:creationId xmlns:a16="http://schemas.microsoft.com/office/drawing/2014/main" id="{7D4D73D5-A2D6-7D2A-4F6E-EE20922B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4770438"/>
            <a:ext cx="1619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B4</a:t>
            </a:r>
            <a:endParaRPr lang="en-US" altLang="en-US" sz="1000" b="1"/>
          </a:p>
        </p:txBody>
      </p:sp>
      <p:sp>
        <p:nvSpPr>
          <p:cNvPr id="55315" name="Rectangle 73">
            <a:extLst>
              <a:ext uri="{FF2B5EF4-FFF2-40B4-BE49-F238E27FC236}">
                <a16:creationId xmlns:a16="http://schemas.microsoft.com/office/drawing/2014/main" id="{0D57C960-B18D-E4FB-4B6F-E3F5284D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50974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endParaRPr lang="en-US" altLang="en-US" sz="1000"/>
          </a:p>
        </p:txBody>
      </p:sp>
      <p:sp>
        <p:nvSpPr>
          <p:cNvPr id="55316" name="Rectangle 74">
            <a:extLst>
              <a:ext uri="{FF2B5EF4-FFF2-40B4-BE49-F238E27FC236}">
                <a16:creationId xmlns:a16="http://schemas.microsoft.com/office/drawing/2014/main" id="{829833EB-5B8B-0199-0314-A7C4696C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4048125"/>
            <a:ext cx="1539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B1</a:t>
            </a:r>
            <a:endParaRPr lang="en-US" altLang="en-US" sz="1000"/>
          </a:p>
        </p:txBody>
      </p:sp>
      <p:sp>
        <p:nvSpPr>
          <p:cNvPr id="55317" name="Rectangle 75">
            <a:extLst>
              <a:ext uri="{FF2B5EF4-FFF2-40B4-BE49-F238E27FC236}">
                <a16:creationId xmlns:a16="http://schemas.microsoft.com/office/drawing/2014/main" id="{43E6DCA1-C447-ECBA-D131-E45DE9697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4718050"/>
            <a:ext cx="1539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B6</a:t>
            </a:r>
            <a:endParaRPr lang="en-US" altLang="en-US" sz="1000"/>
          </a:p>
        </p:txBody>
      </p:sp>
      <p:sp>
        <p:nvSpPr>
          <p:cNvPr id="55318" name="Rectangle 76">
            <a:extLst>
              <a:ext uri="{FF2B5EF4-FFF2-40B4-BE49-F238E27FC236}">
                <a16:creationId xmlns:a16="http://schemas.microsoft.com/office/drawing/2014/main" id="{5D125AB3-60B6-7616-EDE9-D453F61F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4341813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endParaRPr lang="en-US" altLang="en-US" sz="1000"/>
          </a:p>
        </p:txBody>
      </p:sp>
      <p:sp>
        <p:nvSpPr>
          <p:cNvPr id="55319" name="Freeform 77">
            <a:extLst>
              <a:ext uri="{FF2B5EF4-FFF2-40B4-BE49-F238E27FC236}">
                <a16:creationId xmlns:a16="http://schemas.microsoft.com/office/drawing/2014/main" id="{E15F67C2-99D4-3D5F-F938-7D64A4830D8F}"/>
              </a:ext>
            </a:extLst>
          </p:cNvPr>
          <p:cNvSpPr>
            <a:spLocks/>
          </p:cNvSpPr>
          <p:nvPr/>
        </p:nvSpPr>
        <p:spPr bwMode="auto">
          <a:xfrm>
            <a:off x="5657850" y="4662488"/>
            <a:ext cx="276225" cy="249237"/>
          </a:xfrm>
          <a:custGeom>
            <a:avLst/>
            <a:gdLst>
              <a:gd name="T0" fmla="*/ 2147483646 w 273"/>
              <a:gd name="T1" fmla="*/ 0 h 272"/>
              <a:gd name="T2" fmla="*/ 2147483646 w 273"/>
              <a:gd name="T3" fmla="*/ 2147483646 h 272"/>
              <a:gd name="T4" fmla="*/ 2147483646 w 273"/>
              <a:gd name="T5" fmla="*/ 2147483646 h 272"/>
              <a:gd name="T6" fmla="*/ 2147483646 w 273"/>
              <a:gd name="T7" fmla="*/ 2147483646 h 272"/>
              <a:gd name="T8" fmla="*/ 2147483646 w 273"/>
              <a:gd name="T9" fmla="*/ 2147483646 h 272"/>
              <a:gd name="T10" fmla="*/ 2147483646 w 273"/>
              <a:gd name="T11" fmla="*/ 2147483646 h 272"/>
              <a:gd name="T12" fmla="*/ 2147483646 w 273"/>
              <a:gd name="T13" fmla="*/ 2147483646 h 272"/>
              <a:gd name="T14" fmla="*/ 2147483646 w 273"/>
              <a:gd name="T15" fmla="*/ 2147483646 h 272"/>
              <a:gd name="T16" fmla="*/ 2147483646 w 273"/>
              <a:gd name="T17" fmla="*/ 2147483646 h 272"/>
              <a:gd name="T18" fmla="*/ 0 w 273"/>
              <a:gd name="T19" fmla="*/ 2147483646 h 272"/>
              <a:gd name="T20" fmla="*/ 0 w 273"/>
              <a:gd name="T21" fmla="*/ 2147483646 h 272"/>
              <a:gd name="T22" fmla="*/ 0 w 273"/>
              <a:gd name="T23" fmla="*/ 2147483646 h 272"/>
              <a:gd name="T24" fmla="*/ 2147483646 w 273"/>
              <a:gd name="T25" fmla="*/ 2147483646 h 272"/>
              <a:gd name="T26" fmla="*/ 2147483646 w 273"/>
              <a:gd name="T27" fmla="*/ 2147483646 h 272"/>
              <a:gd name="T28" fmla="*/ 2147483646 w 273"/>
              <a:gd name="T29" fmla="*/ 2147483646 h 272"/>
              <a:gd name="T30" fmla="*/ 2147483646 w 273"/>
              <a:gd name="T31" fmla="*/ 2147483646 h 272"/>
              <a:gd name="T32" fmla="*/ 2147483646 w 273"/>
              <a:gd name="T33" fmla="*/ 2147483646 h 272"/>
              <a:gd name="T34" fmla="*/ 2147483646 w 273"/>
              <a:gd name="T35" fmla="*/ 2147483646 h 272"/>
              <a:gd name="T36" fmla="*/ 2147483646 w 273"/>
              <a:gd name="T37" fmla="*/ 2147483646 h 272"/>
              <a:gd name="T38" fmla="*/ 2147483646 w 273"/>
              <a:gd name="T39" fmla="*/ 2147483646 h 272"/>
              <a:gd name="T40" fmla="*/ 2147483646 w 273"/>
              <a:gd name="T41" fmla="*/ 2147483646 h 272"/>
              <a:gd name="T42" fmla="*/ 2147483646 w 273"/>
              <a:gd name="T43" fmla="*/ 2147483646 h 272"/>
              <a:gd name="T44" fmla="*/ 2147483646 w 273"/>
              <a:gd name="T45" fmla="*/ 2147483646 h 272"/>
              <a:gd name="T46" fmla="*/ 2147483646 w 273"/>
              <a:gd name="T47" fmla="*/ 2147483646 h 272"/>
              <a:gd name="T48" fmla="*/ 2147483646 w 273"/>
              <a:gd name="T49" fmla="*/ 2147483646 h 272"/>
              <a:gd name="T50" fmla="*/ 2147483646 w 273"/>
              <a:gd name="T51" fmla="*/ 2147483646 h 272"/>
              <a:gd name="T52" fmla="*/ 2147483646 w 273"/>
              <a:gd name="T53" fmla="*/ 2147483646 h 272"/>
              <a:gd name="T54" fmla="*/ 2147483646 w 273"/>
              <a:gd name="T55" fmla="*/ 2147483646 h 272"/>
              <a:gd name="T56" fmla="*/ 2147483646 w 273"/>
              <a:gd name="T57" fmla="*/ 2147483646 h 272"/>
              <a:gd name="T58" fmla="*/ 2147483646 w 273"/>
              <a:gd name="T59" fmla="*/ 2147483646 h 272"/>
              <a:gd name="T60" fmla="*/ 2147483646 w 273"/>
              <a:gd name="T61" fmla="*/ 2147483646 h 272"/>
              <a:gd name="T62" fmla="*/ 2147483646 w 273"/>
              <a:gd name="T63" fmla="*/ 2147483646 h 272"/>
              <a:gd name="T64" fmla="*/ 2147483646 w 273"/>
              <a:gd name="T65" fmla="*/ 2147483646 h 272"/>
              <a:gd name="T66" fmla="*/ 2147483646 w 273"/>
              <a:gd name="T67" fmla="*/ 2147483646 h 272"/>
              <a:gd name="T68" fmla="*/ 2147483646 w 273"/>
              <a:gd name="T69" fmla="*/ 2147483646 h 272"/>
              <a:gd name="T70" fmla="*/ 2147483646 w 273"/>
              <a:gd name="T71" fmla="*/ 2147483646 h 272"/>
              <a:gd name="T72" fmla="*/ 2147483646 w 273"/>
              <a:gd name="T73" fmla="*/ 2147483646 h 272"/>
              <a:gd name="T74" fmla="*/ 2147483646 w 273"/>
              <a:gd name="T75" fmla="*/ 2147483646 h 272"/>
              <a:gd name="T76" fmla="*/ 2147483646 w 273"/>
              <a:gd name="T77" fmla="*/ 2147483646 h 272"/>
              <a:gd name="T78" fmla="*/ 2147483646 w 273"/>
              <a:gd name="T79" fmla="*/ 2147483646 h 272"/>
              <a:gd name="T80" fmla="*/ 2147483646 w 273"/>
              <a:gd name="T81" fmla="*/ 0 h 272"/>
              <a:gd name="T82" fmla="*/ 2147483646 w 273"/>
              <a:gd name="T83" fmla="*/ 0 h 2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3"/>
              <a:gd name="T127" fmla="*/ 0 h 272"/>
              <a:gd name="T128" fmla="*/ 273 w 273"/>
              <a:gd name="T129" fmla="*/ 272 h 2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3" h="272">
                <a:moveTo>
                  <a:pt x="135" y="0"/>
                </a:moveTo>
                <a:lnTo>
                  <a:pt x="115" y="3"/>
                </a:lnTo>
                <a:lnTo>
                  <a:pt x="91" y="6"/>
                </a:lnTo>
                <a:lnTo>
                  <a:pt x="75" y="17"/>
                </a:lnTo>
                <a:lnTo>
                  <a:pt x="54" y="27"/>
                </a:lnTo>
                <a:lnTo>
                  <a:pt x="41" y="40"/>
                </a:lnTo>
                <a:lnTo>
                  <a:pt x="27" y="57"/>
                </a:lnTo>
                <a:lnTo>
                  <a:pt x="14" y="74"/>
                </a:lnTo>
                <a:lnTo>
                  <a:pt x="7" y="94"/>
                </a:lnTo>
                <a:lnTo>
                  <a:pt x="0" y="114"/>
                </a:lnTo>
                <a:lnTo>
                  <a:pt x="0" y="138"/>
                </a:lnTo>
                <a:lnTo>
                  <a:pt x="0" y="158"/>
                </a:lnTo>
                <a:lnTo>
                  <a:pt x="7" y="178"/>
                </a:lnTo>
                <a:lnTo>
                  <a:pt x="14" y="198"/>
                </a:lnTo>
                <a:lnTo>
                  <a:pt x="27" y="215"/>
                </a:lnTo>
                <a:lnTo>
                  <a:pt x="41" y="232"/>
                </a:lnTo>
                <a:lnTo>
                  <a:pt x="54" y="245"/>
                </a:lnTo>
                <a:lnTo>
                  <a:pt x="75" y="259"/>
                </a:lnTo>
                <a:lnTo>
                  <a:pt x="91" y="266"/>
                </a:lnTo>
                <a:lnTo>
                  <a:pt x="115" y="272"/>
                </a:lnTo>
                <a:lnTo>
                  <a:pt x="135" y="272"/>
                </a:lnTo>
                <a:lnTo>
                  <a:pt x="159" y="272"/>
                </a:lnTo>
                <a:lnTo>
                  <a:pt x="179" y="266"/>
                </a:lnTo>
                <a:lnTo>
                  <a:pt x="199" y="259"/>
                </a:lnTo>
                <a:lnTo>
                  <a:pt x="216" y="245"/>
                </a:lnTo>
                <a:lnTo>
                  <a:pt x="233" y="232"/>
                </a:lnTo>
                <a:lnTo>
                  <a:pt x="246" y="215"/>
                </a:lnTo>
                <a:lnTo>
                  <a:pt x="256" y="198"/>
                </a:lnTo>
                <a:lnTo>
                  <a:pt x="266" y="178"/>
                </a:lnTo>
                <a:lnTo>
                  <a:pt x="270" y="158"/>
                </a:lnTo>
                <a:lnTo>
                  <a:pt x="273" y="138"/>
                </a:lnTo>
                <a:lnTo>
                  <a:pt x="270" y="114"/>
                </a:lnTo>
                <a:lnTo>
                  <a:pt x="266" y="94"/>
                </a:lnTo>
                <a:lnTo>
                  <a:pt x="256" y="74"/>
                </a:lnTo>
                <a:lnTo>
                  <a:pt x="246" y="57"/>
                </a:lnTo>
                <a:lnTo>
                  <a:pt x="233" y="40"/>
                </a:lnTo>
                <a:lnTo>
                  <a:pt x="216" y="27"/>
                </a:lnTo>
                <a:lnTo>
                  <a:pt x="199" y="17"/>
                </a:lnTo>
                <a:lnTo>
                  <a:pt x="179" y="6"/>
                </a:lnTo>
                <a:lnTo>
                  <a:pt x="159" y="3"/>
                </a:lnTo>
                <a:lnTo>
                  <a:pt x="135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Freeform 78">
            <a:extLst>
              <a:ext uri="{FF2B5EF4-FFF2-40B4-BE49-F238E27FC236}">
                <a16:creationId xmlns:a16="http://schemas.microsoft.com/office/drawing/2014/main" id="{BE77B96F-84FD-81DB-9AED-AD0AE33BC5FD}"/>
              </a:ext>
            </a:extLst>
          </p:cNvPr>
          <p:cNvSpPr>
            <a:spLocks/>
          </p:cNvSpPr>
          <p:nvPr/>
        </p:nvSpPr>
        <p:spPr bwMode="auto">
          <a:xfrm>
            <a:off x="6999288" y="4711700"/>
            <a:ext cx="279400" cy="252413"/>
          </a:xfrm>
          <a:custGeom>
            <a:avLst/>
            <a:gdLst>
              <a:gd name="T0" fmla="*/ 2147483646 w 276"/>
              <a:gd name="T1" fmla="*/ 0 h 276"/>
              <a:gd name="T2" fmla="*/ 2147483646 w 276"/>
              <a:gd name="T3" fmla="*/ 2147483646 h 276"/>
              <a:gd name="T4" fmla="*/ 2147483646 w 276"/>
              <a:gd name="T5" fmla="*/ 2147483646 h 276"/>
              <a:gd name="T6" fmla="*/ 2147483646 w 276"/>
              <a:gd name="T7" fmla="*/ 2147483646 h 276"/>
              <a:gd name="T8" fmla="*/ 2147483646 w 276"/>
              <a:gd name="T9" fmla="*/ 2147483646 h 276"/>
              <a:gd name="T10" fmla="*/ 2147483646 w 276"/>
              <a:gd name="T11" fmla="*/ 2147483646 h 276"/>
              <a:gd name="T12" fmla="*/ 2147483646 w 276"/>
              <a:gd name="T13" fmla="*/ 2147483646 h 276"/>
              <a:gd name="T14" fmla="*/ 2147483646 w 276"/>
              <a:gd name="T15" fmla="*/ 2147483646 h 276"/>
              <a:gd name="T16" fmla="*/ 2147483646 w 276"/>
              <a:gd name="T17" fmla="*/ 2147483646 h 276"/>
              <a:gd name="T18" fmla="*/ 2147483646 w 276"/>
              <a:gd name="T19" fmla="*/ 2147483646 h 276"/>
              <a:gd name="T20" fmla="*/ 0 w 276"/>
              <a:gd name="T21" fmla="*/ 2147483646 h 276"/>
              <a:gd name="T22" fmla="*/ 2147483646 w 276"/>
              <a:gd name="T23" fmla="*/ 2147483646 h 276"/>
              <a:gd name="T24" fmla="*/ 2147483646 w 276"/>
              <a:gd name="T25" fmla="*/ 2147483646 h 276"/>
              <a:gd name="T26" fmla="*/ 2147483646 w 276"/>
              <a:gd name="T27" fmla="*/ 2147483646 h 276"/>
              <a:gd name="T28" fmla="*/ 2147483646 w 276"/>
              <a:gd name="T29" fmla="*/ 2147483646 h 276"/>
              <a:gd name="T30" fmla="*/ 2147483646 w 276"/>
              <a:gd name="T31" fmla="*/ 2147483646 h 276"/>
              <a:gd name="T32" fmla="*/ 2147483646 w 276"/>
              <a:gd name="T33" fmla="*/ 2147483646 h 276"/>
              <a:gd name="T34" fmla="*/ 2147483646 w 276"/>
              <a:gd name="T35" fmla="*/ 2147483646 h 276"/>
              <a:gd name="T36" fmla="*/ 2147483646 w 276"/>
              <a:gd name="T37" fmla="*/ 2147483646 h 276"/>
              <a:gd name="T38" fmla="*/ 2147483646 w 276"/>
              <a:gd name="T39" fmla="*/ 2147483646 h 276"/>
              <a:gd name="T40" fmla="*/ 2147483646 w 276"/>
              <a:gd name="T41" fmla="*/ 2147483646 h 276"/>
              <a:gd name="T42" fmla="*/ 2147483646 w 276"/>
              <a:gd name="T43" fmla="*/ 2147483646 h 276"/>
              <a:gd name="T44" fmla="*/ 2147483646 w 276"/>
              <a:gd name="T45" fmla="*/ 2147483646 h 276"/>
              <a:gd name="T46" fmla="*/ 2147483646 w 276"/>
              <a:gd name="T47" fmla="*/ 2147483646 h 276"/>
              <a:gd name="T48" fmla="*/ 2147483646 w 276"/>
              <a:gd name="T49" fmla="*/ 2147483646 h 276"/>
              <a:gd name="T50" fmla="*/ 2147483646 w 276"/>
              <a:gd name="T51" fmla="*/ 2147483646 h 276"/>
              <a:gd name="T52" fmla="*/ 2147483646 w 276"/>
              <a:gd name="T53" fmla="*/ 2147483646 h 276"/>
              <a:gd name="T54" fmla="*/ 2147483646 w 276"/>
              <a:gd name="T55" fmla="*/ 2147483646 h 276"/>
              <a:gd name="T56" fmla="*/ 2147483646 w 276"/>
              <a:gd name="T57" fmla="*/ 2147483646 h 276"/>
              <a:gd name="T58" fmla="*/ 2147483646 w 276"/>
              <a:gd name="T59" fmla="*/ 2147483646 h 276"/>
              <a:gd name="T60" fmla="*/ 2147483646 w 276"/>
              <a:gd name="T61" fmla="*/ 2147483646 h 276"/>
              <a:gd name="T62" fmla="*/ 2147483646 w 276"/>
              <a:gd name="T63" fmla="*/ 2147483646 h 276"/>
              <a:gd name="T64" fmla="*/ 2147483646 w 276"/>
              <a:gd name="T65" fmla="*/ 2147483646 h 276"/>
              <a:gd name="T66" fmla="*/ 2147483646 w 276"/>
              <a:gd name="T67" fmla="*/ 2147483646 h 276"/>
              <a:gd name="T68" fmla="*/ 2147483646 w 276"/>
              <a:gd name="T69" fmla="*/ 2147483646 h 276"/>
              <a:gd name="T70" fmla="*/ 2147483646 w 276"/>
              <a:gd name="T71" fmla="*/ 2147483646 h 276"/>
              <a:gd name="T72" fmla="*/ 2147483646 w 276"/>
              <a:gd name="T73" fmla="*/ 2147483646 h 276"/>
              <a:gd name="T74" fmla="*/ 2147483646 w 276"/>
              <a:gd name="T75" fmla="*/ 2147483646 h 276"/>
              <a:gd name="T76" fmla="*/ 2147483646 w 276"/>
              <a:gd name="T77" fmla="*/ 2147483646 h 276"/>
              <a:gd name="T78" fmla="*/ 2147483646 w 276"/>
              <a:gd name="T79" fmla="*/ 2147483646 h 276"/>
              <a:gd name="T80" fmla="*/ 2147483646 w 276"/>
              <a:gd name="T81" fmla="*/ 2147483646 h 276"/>
              <a:gd name="T82" fmla="*/ 2147483646 w 276"/>
              <a:gd name="T83" fmla="*/ 2147483646 h 2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6"/>
              <a:gd name="T127" fmla="*/ 0 h 276"/>
              <a:gd name="T128" fmla="*/ 276 w 276"/>
              <a:gd name="T129" fmla="*/ 276 h 27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6" h="276">
                <a:moveTo>
                  <a:pt x="138" y="0"/>
                </a:moveTo>
                <a:lnTo>
                  <a:pt x="115" y="3"/>
                </a:lnTo>
                <a:lnTo>
                  <a:pt x="94" y="10"/>
                </a:lnTo>
                <a:lnTo>
                  <a:pt x="74" y="16"/>
                </a:lnTo>
                <a:lnTo>
                  <a:pt x="57" y="30"/>
                </a:lnTo>
                <a:lnTo>
                  <a:pt x="41" y="43"/>
                </a:lnTo>
                <a:lnTo>
                  <a:pt x="27" y="57"/>
                </a:lnTo>
                <a:lnTo>
                  <a:pt x="17" y="77"/>
                </a:lnTo>
                <a:lnTo>
                  <a:pt x="10" y="94"/>
                </a:lnTo>
                <a:lnTo>
                  <a:pt x="4" y="117"/>
                </a:lnTo>
                <a:lnTo>
                  <a:pt x="0" y="138"/>
                </a:lnTo>
                <a:lnTo>
                  <a:pt x="4" y="161"/>
                </a:lnTo>
                <a:lnTo>
                  <a:pt x="10" y="181"/>
                </a:lnTo>
                <a:lnTo>
                  <a:pt x="17" y="202"/>
                </a:lnTo>
                <a:lnTo>
                  <a:pt x="27" y="218"/>
                </a:lnTo>
                <a:lnTo>
                  <a:pt x="41" y="235"/>
                </a:lnTo>
                <a:lnTo>
                  <a:pt x="57" y="249"/>
                </a:lnTo>
                <a:lnTo>
                  <a:pt x="74" y="259"/>
                </a:lnTo>
                <a:lnTo>
                  <a:pt x="94" y="269"/>
                </a:lnTo>
                <a:lnTo>
                  <a:pt x="115" y="272"/>
                </a:lnTo>
                <a:lnTo>
                  <a:pt x="138" y="276"/>
                </a:lnTo>
                <a:lnTo>
                  <a:pt x="162" y="272"/>
                </a:lnTo>
                <a:lnTo>
                  <a:pt x="182" y="269"/>
                </a:lnTo>
                <a:lnTo>
                  <a:pt x="202" y="259"/>
                </a:lnTo>
                <a:lnTo>
                  <a:pt x="219" y="249"/>
                </a:lnTo>
                <a:lnTo>
                  <a:pt x="236" y="235"/>
                </a:lnTo>
                <a:lnTo>
                  <a:pt x="249" y="218"/>
                </a:lnTo>
                <a:lnTo>
                  <a:pt x="259" y="202"/>
                </a:lnTo>
                <a:lnTo>
                  <a:pt x="266" y="181"/>
                </a:lnTo>
                <a:lnTo>
                  <a:pt x="273" y="161"/>
                </a:lnTo>
                <a:lnTo>
                  <a:pt x="276" y="138"/>
                </a:lnTo>
                <a:lnTo>
                  <a:pt x="273" y="117"/>
                </a:lnTo>
                <a:lnTo>
                  <a:pt x="266" y="94"/>
                </a:lnTo>
                <a:lnTo>
                  <a:pt x="259" y="77"/>
                </a:lnTo>
                <a:lnTo>
                  <a:pt x="249" y="57"/>
                </a:lnTo>
                <a:lnTo>
                  <a:pt x="236" y="43"/>
                </a:lnTo>
                <a:lnTo>
                  <a:pt x="219" y="30"/>
                </a:lnTo>
                <a:lnTo>
                  <a:pt x="202" y="16"/>
                </a:lnTo>
                <a:lnTo>
                  <a:pt x="182" y="10"/>
                </a:lnTo>
                <a:lnTo>
                  <a:pt x="162" y="3"/>
                </a:lnTo>
                <a:lnTo>
                  <a:pt x="138" y="3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Freeform 79">
            <a:extLst>
              <a:ext uri="{FF2B5EF4-FFF2-40B4-BE49-F238E27FC236}">
                <a16:creationId xmlns:a16="http://schemas.microsoft.com/office/drawing/2014/main" id="{B92ADA2D-2888-53D6-695D-09A10B405D26}"/>
              </a:ext>
            </a:extLst>
          </p:cNvPr>
          <p:cNvSpPr>
            <a:spLocks/>
          </p:cNvSpPr>
          <p:nvPr/>
        </p:nvSpPr>
        <p:spPr bwMode="auto">
          <a:xfrm>
            <a:off x="6305550" y="3986213"/>
            <a:ext cx="274638" cy="250825"/>
          </a:xfrm>
          <a:custGeom>
            <a:avLst/>
            <a:gdLst>
              <a:gd name="T0" fmla="*/ 2147483646 w 272"/>
              <a:gd name="T1" fmla="*/ 0 h 272"/>
              <a:gd name="T2" fmla="*/ 2147483646 w 272"/>
              <a:gd name="T3" fmla="*/ 2147483646 h 272"/>
              <a:gd name="T4" fmla="*/ 2147483646 w 272"/>
              <a:gd name="T5" fmla="*/ 2147483646 h 272"/>
              <a:gd name="T6" fmla="*/ 2147483646 w 272"/>
              <a:gd name="T7" fmla="*/ 2147483646 h 272"/>
              <a:gd name="T8" fmla="*/ 2147483646 w 272"/>
              <a:gd name="T9" fmla="*/ 2147483646 h 272"/>
              <a:gd name="T10" fmla="*/ 2147483646 w 272"/>
              <a:gd name="T11" fmla="*/ 2147483646 h 272"/>
              <a:gd name="T12" fmla="*/ 2147483646 w 272"/>
              <a:gd name="T13" fmla="*/ 2147483646 h 272"/>
              <a:gd name="T14" fmla="*/ 2147483646 w 272"/>
              <a:gd name="T15" fmla="*/ 2147483646 h 272"/>
              <a:gd name="T16" fmla="*/ 2147483646 w 272"/>
              <a:gd name="T17" fmla="*/ 2147483646 h 272"/>
              <a:gd name="T18" fmla="*/ 2147483646 w 272"/>
              <a:gd name="T19" fmla="*/ 2147483646 h 272"/>
              <a:gd name="T20" fmla="*/ 0 w 272"/>
              <a:gd name="T21" fmla="*/ 2147483646 h 272"/>
              <a:gd name="T22" fmla="*/ 2147483646 w 272"/>
              <a:gd name="T23" fmla="*/ 2147483646 h 272"/>
              <a:gd name="T24" fmla="*/ 2147483646 w 272"/>
              <a:gd name="T25" fmla="*/ 2147483646 h 272"/>
              <a:gd name="T26" fmla="*/ 2147483646 w 272"/>
              <a:gd name="T27" fmla="*/ 2147483646 h 272"/>
              <a:gd name="T28" fmla="*/ 2147483646 w 272"/>
              <a:gd name="T29" fmla="*/ 2147483646 h 272"/>
              <a:gd name="T30" fmla="*/ 2147483646 w 272"/>
              <a:gd name="T31" fmla="*/ 2147483646 h 272"/>
              <a:gd name="T32" fmla="*/ 2147483646 w 272"/>
              <a:gd name="T33" fmla="*/ 2147483646 h 272"/>
              <a:gd name="T34" fmla="*/ 2147483646 w 272"/>
              <a:gd name="T35" fmla="*/ 2147483646 h 272"/>
              <a:gd name="T36" fmla="*/ 2147483646 w 272"/>
              <a:gd name="T37" fmla="*/ 2147483646 h 272"/>
              <a:gd name="T38" fmla="*/ 2147483646 w 272"/>
              <a:gd name="T39" fmla="*/ 2147483646 h 272"/>
              <a:gd name="T40" fmla="*/ 2147483646 w 272"/>
              <a:gd name="T41" fmla="*/ 2147483646 h 272"/>
              <a:gd name="T42" fmla="*/ 2147483646 w 272"/>
              <a:gd name="T43" fmla="*/ 2147483646 h 272"/>
              <a:gd name="T44" fmla="*/ 2147483646 w 272"/>
              <a:gd name="T45" fmla="*/ 2147483646 h 272"/>
              <a:gd name="T46" fmla="*/ 2147483646 w 272"/>
              <a:gd name="T47" fmla="*/ 2147483646 h 272"/>
              <a:gd name="T48" fmla="*/ 2147483646 w 272"/>
              <a:gd name="T49" fmla="*/ 2147483646 h 272"/>
              <a:gd name="T50" fmla="*/ 2147483646 w 272"/>
              <a:gd name="T51" fmla="*/ 2147483646 h 272"/>
              <a:gd name="T52" fmla="*/ 2147483646 w 272"/>
              <a:gd name="T53" fmla="*/ 2147483646 h 272"/>
              <a:gd name="T54" fmla="*/ 2147483646 w 272"/>
              <a:gd name="T55" fmla="*/ 2147483646 h 272"/>
              <a:gd name="T56" fmla="*/ 2147483646 w 272"/>
              <a:gd name="T57" fmla="*/ 2147483646 h 272"/>
              <a:gd name="T58" fmla="*/ 2147483646 w 272"/>
              <a:gd name="T59" fmla="*/ 2147483646 h 272"/>
              <a:gd name="T60" fmla="*/ 2147483646 w 272"/>
              <a:gd name="T61" fmla="*/ 2147483646 h 272"/>
              <a:gd name="T62" fmla="*/ 2147483646 w 272"/>
              <a:gd name="T63" fmla="*/ 2147483646 h 272"/>
              <a:gd name="T64" fmla="*/ 2147483646 w 272"/>
              <a:gd name="T65" fmla="*/ 2147483646 h 272"/>
              <a:gd name="T66" fmla="*/ 2147483646 w 272"/>
              <a:gd name="T67" fmla="*/ 2147483646 h 272"/>
              <a:gd name="T68" fmla="*/ 2147483646 w 272"/>
              <a:gd name="T69" fmla="*/ 2147483646 h 272"/>
              <a:gd name="T70" fmla="*/ 2147483646 w 272"/>
              <a:gd name="T71" fmla="*/ 2147483646 h 272"/>
              <a:gd name="T72" fmla="*/ 2147483646 w 272"/>
              <a:gd name="T73" fmla="*/ 2147483646 h 272"/>
              <a:gd name="T74" fmla="*/ 2147483646 w 272"/>
              <a:gd name="T75" fmla="*/ 2147483646 h 272"/>
              <a:gd name="T76" fmla="*/ 2147483646 w 272"/>
              <a:gd name="T77" fmla="*/ 2147483646 h 272"/>
              <a:gd name="T78" fmla="*/ 2147483646 w 272"/>
              <a:gd name="T79" fmla="*/ 2147483646 h 272"/>
              <a:gd name="T80" fmla="*/ 2147483646 w 272"/>
              <a:gd name="T81" fmla="*/ 0 h 272"/>
              <a:gd name="T82" fmla="*/ 2147483646 w 272"/>
              <a:gd name="T83" fmla="*/ 0 h 2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272"/>
              <a:gd name="T128" fmla="*/ 272 w 272"/>
              <a:gd name="T129" fmla="*/ 272 h 2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272">
                <a:moveTo>
                  <a:pt x="134" y="0"/>
                </a:moveTo>
                <a:lnTo>
                  <a:pt x="114" y="3"/>
                </a:lnTo>
                <a:lnTo>
                  <a:pt x="94" y="6"/>
                </a:lnTo>
                <a:lnTo>
                  <a:pt x="74" y="16"/>
                </a:lnTo>
                <a:lnTo>
                  <a:pt x="57" y="26"/>
                </a:lnTo>
                <a:lnTo>
                  <a:pt x="40" y="40"/>
                </a:lnTo>
                <a:lnTo>
                  <a:pt x="27" y="57"/>
                </a:lnTo>
                <a:lnTo>
                  <a:pt x="17" y="74"/>
                </a:lnTo>
                <a:lnTo>
                  <a:pt x="7" y="94"/>
                </a:lnTo>
                <a:lnTo>
                  <a:pt x="3" y="114"/>
                </a:lnTo>
                <a:lnTo>
                  <a:pt x="0" y="138"/>
                </a:lnTo>
                <a:lnTo>
                  <a:pt x="3" y="158"/>
                </a:lnTo>
                <a:lnTo>
                  <a:pt x="7" y="181"/>
                </a:lnTo>
                <a:lnTo>
                  <a:pt x="17" y="198"/>
                </a:lnTo>
                <a:lnTo>
                  <a:pt x="27" y="218"/>
                </a:lnTo>
                <a:lnTo>
                  <a:pt x="40" y="232"/>
                </a:lnTo>
                <a:lnTo>
                  <a:pt x="57" y="249"/>
                </a:lnTo>
                <a:lnTo>
                  <a:pt x="74" y="259"/>
                </a:lnTo>
                <a:lnTo>
                  <a:pt x="94" y="265"/>
                </a:lnTo>
                <a:lnTo>
                  <a:pt x="114" y="272"/>
                </a:lnTo>
                <a:lnTo>
                  <a:pt x="138" y="272"/>
                </a:lnTo>
                <a:lnTo>
                  <a:pt x="158" y="272"/>
                </a:lnTo>
                <a:lnTo>
                  <a:pt x="182" y="265"/>
                </a:lnTo>
                <a:lnTo>
                  <a:pt x="198" y="259"/>
                </a:lnTo>
                <a:lnTo>
                  <a:pt x="219" y="249"/>
                </a:lnTo>
                <a:lnTo>
                  <a:pt x="232" y="232"/>
                </a:lnTo>
                <a:lnTo>
                  <a:pt x="249" y="218"/>
                </a:lnTo>
                <a:lnTo>
                  <a:pt x="259" y="198"/>
                </a:lnTo>
                <a:lnTo>
                  <a:pt x="266" y="181"/>
                </a:lnTo>
                <a:lnTo>
                  <a:pt x="272" y="158"/>
                </a:lnTo>
                <a:lnTo>
                  <a:pt x="272" y="138"/>
                </a:lnTo>
                <a:lnTo>
                  <a:pt x="272" y="114"/>
                </a:lnTo>
                <a:lnTo>
                  <a:pt x="266" y="94"/>
                </a:lnTo>
                <a:lnTo>
                  <a:pt x="259" y="74"/>
                </a:lnTo>
                <a:lnTo>
                  <a:pt x="249" y="57"/>
                </a:lnTo>
                <a:lnTo>
                  <a:pt x="232" y="40"/>
                </a:lnTo>
                <a:lnTo>
                  <a:pt x="219" y="26"/>
                </a:lnTo>
                <a:lnTo>
                  <a:pt x="198" y="16"/>
                </a:lnTo>
                <a:lnTo>
                  <a:pt x="182" y="6"/>
                </a:lnTo>
                <a:lnTo>
                  <a:pt x="158" y="3"/>
                </a:lnTo>
                <a:lnTo>
                  <a:pt x="138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Line 80">
            <a:extLst>
              <a:ext uri="{FF2B5EF4-FFF2-40B4-BE49-F238E27FC236}">
                <a16:creationId xmlns:a16="http://schemas.microsoft.com/office/drawing/2014/main" id="{32C426C6-8F3E-F322-224C-5A97F3ADC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1413" y="2841625"/>
            <a:ext cx="0" cy="438150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Line 81">
            <a:extLst>
              <a:ext uri="{FF2B5EF4-FFF2-40B4-BE49-F238E27FC236}">
                <a16:creationId xmlns:a16="http://schemas.microsoft.com/office/drawing/2014/main" id="{D58E9B39-84B1-3364-02DF-4AAA8B3CE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36913"/>
            <a:ext cx="4763" cy="212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Line 82">
            <a:extLst>
              <a:ext uri="{FF2B5EF4-FFF2-40B4-BE49-F238E27FC236}">
                <a16:creationId xmlns:a16="http://schemas.microsoft.com/office/drawing/2014/main" id="{4255D7FC-392F-860F-7031-3DFE721E6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250" y="2566988"/>
            <a:ext cx="187325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Line 83">
            <a:extLst>
              <a:ext uri="{FF2B5EF4-FFF2-40B4-BE49-F238E27FC236}">
                <a16:creationId xmlns:a16="http://schemas.microsoft.com/office/drawing/2014/main" id="{4DBD9F5F-E8F3-B8BA-E21D-9D19BFBCE9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3" y="2828925"/>
            <a:ext cx="422275" cy="2190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Line 84">
            <a:extLst>
              <a:ext uri="{FF2B5EF4-FFF2-40B4-BE49-F238E27FC236}">
                <a16:creationId xmlns:a16="http://schemas.microsoft.com/office/drawing/2014/main" id="{C4FF4310-F459-4F6E-1AFC-322BB63F0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1413" y="3529013"/>
            <a:ext cx="0" cy="231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Line 85">
            <a:extLst>
              <a:ext uri="{FF2B5EF4-FFF2-40B4-BE49-F238E27FC236}">
                <a16:creationId xmlns:a16="http://schemas.microsoft.com/office/drawing/2014/main" id="{151DFB18-6A95-7E0A-4E6F-8C0433041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1113" y="3400425"/>
            <a:ext cx="390525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Line 86">
            <a:extLst>
              <a:ext uri="{FF2B5EF4-FFF2-40B4-BE49-F238E27FC236}">
                <a16:creationId xmlns:a16="http://schemas.microsoft.com/office/drawing/2014/main" id="{6CAFFB45-02F7-EFC6-FF62-A7AC8DD3C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9550" y="3760788"/>
            <a:ext cx="534988" cy="2809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87">
            <a:extLst>
              <a:ext uri="{FF2B5EF4-FFF2-40B4-BE49-F238E27FC236}">
                <a16:creationId xmlns:a16="http://schemas.microsoft.com/office/drawing/2014/main" id="{8076545C-FE3C-7231-FAEE-AE9787540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4195763"/>
            <a:ext cx="479425" cy="3000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Line 88">
            <a:extLst>
              <a:ext uri="{FF2B5EF4-FFF2-40B4-BE49-F238E27FC236}">
                <a16:creationId xmlns:a16="http://schemas.microsoft.com/office/drawing/2014/main" id="{05F60AC7-257F-89A3-89F9-06901A1B4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0488" y="3462338"/>
            <a:ext cx="1587" cy="5238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1" name="Line 89">
            <a:extLst>
              <a:ext uri="{FF2B5EF4-FFF2-40B4-BE49-F238E27FC236}">
                <a16:creationId xmlns:a16="http://schemas.microsoft.com/office/drawing/2014/main" id="{A2DB5F3B-08D3-D7BB-70DF-76CAF2EFFF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8988" y="3757613"/>
            <a:ext cx="458787" cy="28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2" name="Line 90">
            <a:extLst>
              <a:ext uri="{FF2B5EF4-FFF2-40B4-BE49-F238E27FC236}">
                <a16:creationId xmlns:a16="http://schemas.microsoft.com/office/drawing/2014/main" id="{821CEAB2-2C30-CB91-9162-B7279AAF75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3275" y="4195763"/>
            <a:ext cx="458788" cy="2936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Line 91">
            <a:extLst>
              <a:ext uri="{FF2B5EF4-FFF2-40B4-BE49-F238E27FC236}">
                <a16:creationId xmlns:a16="http://schemas.microsoft.com/office/drawing/2014/main" id="{481F9A8A-E7BA-7217-40C0-BECC289A3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375" y="4489450"/>
            <a:ext cx="3175" cy="169863"/>
          </a:xfrm>
          <a:prstGeom prst="line">
            <a:avLst/>
          </a:prstGeom>
          <a:noFill/>
          <a:ln w="11113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Line 92">
            <a:extLst>
              <a:ext uri="{FF2B5EF4-FFF2-40B4-BE49-F238E27FC236}">
                <a16:creationId xmlns:a16="http://schemas.microsoft.com/office/drawing/2014/main" id="{EAEB7E69-168D-6F13-C0B9-9DD9B34E2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906963"/>
            <a:ext cx="3175" cy="177800"/>
          </a:xfrm>
          <a:prstGeom prst="line">
            <a:avLst/>
          </a:prstGeom>
          <a:noFill/>
          <a:ln w="11113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Line 93">
            <a:extLst>
              <a:ext uri="{FF2B5EF4-FFF2-40B4-BE49-F238E27FC236}">
                <a16:creationId xmlns:a16="http://schemas.microsoft.com/office/drawing/2014/main" id="{BA7E6827-02A5-8D99-D6F4-01A135BA7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4506913"/>
            <a:ext cx="1587" cy="2047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6" name="Line 94">
            <a:extLst>
              <a:ext uri="{FF2B5EF4-FFF2-40B4-BE49-F238E27FC236}">
                <a16:creationId xmlns:a16="http://schemas.microsoft.com/office/drawing/2014/main" id="{DD29C2CB-F71C-C25E-AF29-192FA3E7A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4957763"/>
            <a:ext cx="1587" cy="127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7" name="Freeform 95">
            <a:extLst>
              <a:ext uri="{FF2B5EF4-FFF2-40B4-BE49-F238E27FC236}">
                <a16:creationId xmlns:a16="http://schemas.microsoft.com/office/drawing/2014/main" id="{67440955-1909-0B62-23CE-8225F774988A}"/>
              </a:ext>
            </a:extLst>
          </p:cNvPr>
          <p:cNvSpPr>
            <a:spLocks/>
          </p:cNvSpPr>
          <p:nvPr/>
        </p:nvSpPr>
        <p:spPr bwMode="auto">
          <a:xfrm>
            <a:off x="5283200" y="3332163"/>
            <a:ext cx="276225" cy="250825"/>
          </a:xfrm>
          <a:custGeom>
            <a:avLst/>
            <a:gdLst>
              <a:gd name="T0" fmla="*/ 2147483646 w 273"/>
              <a:gd name="T1" fmla="*/ 0 h 273"/>
              <a:gd name="T2" fmla="*/ 2147483646 w 273"/>
              <a:gd name="T3" fmla="*/ 2147483646 h 273"/>
              <a:gd name="T4" fmla="*/ 2147483646 w 273"/>
              <a:gd name="T5" fmla="*/ 2147483646 h 273"/>
              <a:gd name="T6" fmla="*/ 2147483646 w 273"/>
              <a:gd name="T7" fmla="*/ 2147483646 h 273"/>
              <a:gd name="T8" fmla="*/ 2147483646 w 273"/>
              <a:gd name="T9" fmla="*/ 2147483646 h 273"/>
              <a:gd name="T10" fmla="*/ 2147483646 w 273"/>
              <a:gd name="T11" fmla="*/ 2147483646 h 273"/>
              <a:gd name="T12" fmla="*/ 2147483646 w 273"/>
              <a:gd name="T13" fmla="*/ 2147483646 h 273"/>
              <a:gd name="T14" fmla="*/ 2147483646 w 273"/>
              <a:gd name="T15" fmla="*/ 2147483646 h 273"/>
              <a:gd name="T16" fmla="*/ 2147483646 w 273"/>
              <a:gd name="T17" fmla="*/ 2147483646 h 273"/>
              <a:gd name="T18" fmla="*/ 0 w 273"/>
              <a:gd name="T19" fmla="*/ 2147483646 h 273"/>
              <a:gd name="T20" fmla="*/ 0 w 273"/>
              <a:gd name="T21" fmla="*/ 2147483646 h 273"/>
              <a:gd name="T22" fmla="*/ 0 w 273"/>
              <a:gd name="T23" fmla="*/ 2147483646 h 273"/>
              <a:gd name="T24" fmla="*/ 2147483646 w 273"/>
              <a:gd name="T25" fmla="*/ 2147483646 h 273"/>
              <a:gd name="T26" fmla="*/ 2147483646 w 273"/>
              <a:gd name="T27" fmla="*/ 2147483646 h 273"/>
              <a:gd name="T28" fmla="*/ 2147483646 w 273"/>
              <a:gd name="T29" fmla="*/ 2147483646 h 273"/>
              <a:gd name="T30" fmla="*/ 2147483646 w 273"/>
              <a:gd name="T31" fmla="*/ 2147483646 h 273"/>
              <a:gd name="T32" fmla="*/ 2147483646 w 273"/>
              <a:gd name="T33" fmla="*/ 2147483646 h 273"/>
              <a:gd name="T34" fmla="*/ 2147483646 w 273"/>
              <a:gd name="T35" fmla="*/ 2147483646 h 273"/>
              <a:gd name="T36" fmla="*/ 2147483646 w 273"/>
              <a:gd name="T37" fmla="*/ 2147483646 h 273"/>
              <a:gd name="T38" fmla="*/ 2147483646 w 273"/>
              <a:gd name="T39" fmla="*/ 2147483646 h 273"/>
              <a:gd name="T40" fmla="*/ 2147483646 w 273"/>
              <a:gd name="T41" fmla="*/ 2147483646 h 273"/>
              <a:gd name="T42" fmla="*/ 2147483646 w 273"/>
              <a:gd name="T43" fmla="*/ 2147483646 h 273"/>
              <a:gd name="T44" fmla="*/ 2147483646 w 273"/>
              <a:gd name="T45" fmla="*/ 2147483646 h 273"/>
              <a:gd name="T46" fmla="*/ 2147483646 w 273"/>
              <a:gd name="T47" fmla="*/ 2147483646 h 273"/>
              <a:gd name="T48" fmla="*/ 2147483646 w 273"/>
              <a:gd name="T49" fmla="*/ 2147483646 h 273"/>
              <a:gd name="T50" fmla="*/ 2147483646 w 273"/>
              <a:gd name="T51" fmla="*/ 2147483646 h 273"/>
              <a:gd name="T52" fmla="*/ 2147483646 w 273"/>
              <a:gd name="T53" fmla="*/ 2147483646 h 273"/>
              <a:gd name="T54" fmla="*/ 2147483646 w 273"/>
              <a:gd name="T55" fmla="*/ 2147483646 h 273"/>
              <a:gd name="T56" fmla="*/ 2147483646 w 273"/>
              <a:gd name="T57" fmla="*/ 2147483646 h 273"/>
              <a:gd name="T58" fmla="*/ 2147483646 w 273"/>
              <a:gd name="T59" fmla="*/ 2147483646 h 273"/>
              <a:gd name="T60" fmla="*/ 2147483646 w 273"/>
              <a:gd name="T61" fmla="*/ 2147483646 h 273"/>
              <a:gd name="T62" fmla="*/ 2147483646 w 273"/>
              <a:gd name="T63" fmla="*/ 2147483646 h 273"/>
              <a:gd name="T64" fmla="*/ 2147483646 w 273"/>
              <a:gd name="T65" fmla="*/ 2147483646 h 273"/>
              <a:gd name="T66" fmla="*/ 2147483646 w 273"/>
              <a:gd name="T67" fmla="*/ 2147483646 h 273"/>
              <a:gd name="T68" fmla="*/ 2147483646 w 273"/>
              <a:gd name="T69" fmla="*/ 2147483646 h 273"/>
              <a:gd name="T70" fmla="*/ 2147483646 w 273"/>
              <a:gd name="T71" fmla="*/ 2147483646 h 273"/>
              <a:gd name="T72" fmla="*/ 2147483646 w 273"/>
              <a:gd name="T73" fmla="*/ 2147483646 h 273"/>
              <a:gd name="T74" fmla="*/ 2147483646 w 273"/>
              <a:gd name="T75" fmla="*/ 2147483646 h 273"/>
              <a:gd name="T76" fmla="*/ 2147483646 w 273"/>
              <a:gd name="T77" fmla="*/ 2147483646 h 273"/>
              <a:gd name="T78" fmla="*/ 2147483646 w 273"/>
              <a:gd name="T79" fmla="*/ 2147483646 h 273"/>
              <a:gd name="T80" fmla="*/ 2147483646 w 273"/>
              <a:gd name="T81" fmla="*/ 0 h 273"/>
              <a:gd name="T82" fmla="*/ 2147483646 w 273"/>
              <a:gd name="T83" fmla="*/ 0 h 27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3"/>
              <a:gd name="T127" fmla="*/ 0 h 273"/>
              <a:gd name="T128" fmla="*/ 273 w 273"/>
              <a:gd name="T129" fmla="*/ 273 h 27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3" h="273">
                <a:moveTo>
                  <a:pt x="135" y="0"/>
                </a:moveTo>
                <a:lnTo>
                  <a:pt x="115" y="3"/>
                </a:lnTo>
                <a:lnTo>
                  <a:pt x="95" y="7"/>
                </a:lnTo>
                <a:lnTo>
                  <a:pt x="74" y="17"/>
                </a:lnTo>
                <a:lnTo>
                  <a:pt x="54" y="27"/>
                </a:lnTo>
                <a:lnTo>
                  <a:pt x="41" y="40"/>
                </a:lnTo>
                <a:lnTo>
                  <a:pt x="27" y="57"/>
                </a:lnTo>
                <a:lnTo>
                  <a:pt x="14" y="74"/>
                </a:lnTo>
                <a:lnTo>
                  <a:pt x="7" y="94"/>
                </a:lnTo>
                <a:lnTo>
                  <a:pt x="0" y="114"/>
                </a:lnTo>
                <a:lnTo>
                  <a:pt x="0" y="138"/>
                </a:lnTo>
                <a:lnTo>
                  <a:pt x="0" y="158"/>
                </a:lnTo>
                <a:lnTo>
                  <a:pt x="7" y="182"/>
                </a:lnTo>
                <a:lnTo>
                  <a:pt x="14" y="198"/>
                </a:lnTo>
                <a:lnTo>
                  <a:pt x="27" y="219"/>
                </a:lnTo>
                <a:lnTo>
                  <a:pt x="41" y="232"/>
                </a:lnTo>
                <a:lnTo>
                  <a:pt x="54" y="249"/>
                </a:lnTo>
                <a:lnTo>
                  <a:pt x="74" y="259"/>
                </a:lnTo>
                <a:lnTo>
                  <a:pt x="95" y="266"/>
                </a:lnTo>
                <a:lnTo>
                  <a:pt x="115" y="273"/>
                </a:lnTo>
                <a:lnTo>
                  <a:pt x="135" y="273"/>
                </a:lnTo>
                <a:lnTo>
                  <a:pt x="158" y="273"/>
                </a:lnTo>
                <a:lnTo>
                  <a:pt x="179" y="266"/>
                </a:lnTo>
                <a:lnTo>
                  <a:pt x="199" y="259"/>
                </a:lnTo>
                <a:lnTo>
                  <a:pt x="216" y="249"/>
                </a:lnTo>
                <a:lnTo>
                  <a:pt x="233" y="232"/>
                </a:lnTo>
                <a:lnTo>
                  <a:pt x="246" y="219"/>
                </a:lnTo>
                <a:lnTo>
                  <a:pt x="256" y="198"/>
                </a:lnTo>
                <a:lnTo>
                  <a:pt x="266" y="182"/>
                </a:lnTo>
                <a:lnTo>
                  <a:pt x="270" y="158"/>
                </a:lnTo>
                <a:lnTo>
                  <a:pt x="273" y="138"/>
                </a:lnTo>
                <a:lnTo>
                  <a:pt x="270" y="114"/>
                </a:lnTo>
                <a:lnTo>
                  <a:pt x="266" y="94"/>
                </a:lnTo>
                <a:lnTo>
                  <a:pt x="256" y="74"/>
                </a:lnTo>
                <a:lnTo>
                  <a:pt x="246" y="57"/>
                </a:lnTo>
                <a:lnTo>
                  <a:pt x="233" y="40"/>
                </a:lnTo>
                <a:lnTo>
                  <a:pt x="216" y="27"/>
                </a:lnTo>
                <a:lnTo>
                  <a:pt x="199" y="17"/>
                </a:lnTo>
                <a:lnTo>
                  <a:pt x="179" y="7"/>
                </a:lnTo>
                <a:lnTo>
                  <a:pt x="158" y="3"/>
                </a:lnTo>
                <a:lnTo>
                  <a:pt x="135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8" name="Freeform 96">
            <a:extLst>
              <a:ext uri="{FF2B5EF4-FFF2-40B4-BE49-F238E27FC236}">
                <a16:creationId xmlns:a16="http://schemas.microsoft.com/office/drawing/2014/main" id="{1C3D29C6-1DE8-5630-46F3-EE0F12EFAB28}"/>
              </a:ext>
            </a:extLst>
          </p:cNvPr>
          <p:cNvSpPr>
            <a:spLocks/>
          </p:cNvSpPr>
          <p:nvPr/>
        </p:nvSpPr>
        <p:spPr bwMode="auto">
          <a:xfrm>
            <a:off x="5610225" y="2740025"/>
            <a:ext cx="276225" cy="254000"/>
          </a:xfrm>
          <a:custGeom>
            <a:avLst/>
            <a:gdLst>
              <a:gd name="T0" fmla="*/ 2147483646 w 273"/>
              <a:gd name="T1" fmla="*/ 0 h 277"/>
              <a:gd name="T2" fmla="*/ 2147483646 w 273"/>
              <a:gd name="T3" fmla="*/ 2147483646 h 277"/>
              <a:gd name="T4" fmla="*/ 2147483646 w 273"/>
              <a:gd name="T5" fmla="*/ 2147483646 h 277"/>
              <a:gd name="T6" fmla="*/ 2147483646 w 273"/>
              <a:gd name="T7" fmla="*/ 2147483646 h 277"/>
              <a:gd name="T8" fmla="*/ 2147483646 w 273"/>
              <a:gd name="T9" fmla="*/ 2147483646 h 277"/>
              <a:gd name="T10" fmla="*/ 2147483646 w 273"/>
              <a:gd name="T11" fmla="*/ 2147483646 h 277"/>
              <a:gd name="T12" fmla="*/ 2147483646 w 273"/>
              <a:gd name="T13" fmla="*/ 2147483646 h 277"/>
              <a:gd name="T14" fmla="*/ 2147483646 w 273"/>
              <a:gd name="T15" fmla="*/ 2147483646 h 277"/>
              <a:gd name="T16" fmla="*/ 2147483646 w 273"/>
              <a:gd name="T17" fmla="*/ 2147483646 h 277"/>
              <a:gd name="T18" fmla="*/ 2147483646 w 273"/>
              <a:gd name="T19" fmla="*/ 2147483646 h 277"/>
              <a:gd name="T20" fmla="*/ 0 w 273"/>
              <a:gd name="T21" fmla="*/ 2147483646 h 277"/>
              <a:gd name="T22" fmla="*/ 2147483646 w 273"/>
              <a:gd name="T23" fmla="*/ 2147483646 h 277"/>
              <a:gd name="T24" fmla="*/ 2147483646 w 273"/>
              <a:gd name="T25" fmla="*/ 2147483646 h 277"/>
              <a:gd name="T26" fmla="*/ 2147483646 w 273"/>
              <a:gd name="T27" fmla="*/ 2147483646 h 277"/>
              <a:gd name="T28" fmla="*/ 2147483646 w 273"/>
              <a:gd name="T29" fmla="*/ 2147483646 h 277"/>
              <a:gd name="T30" fmla="*/ 2147483646 w 273"/>
              <a:gd name="T31" fmla="*/ 2147483646 h 277"/>
              <a:gd name="T32" fmla="*/ 2147483646 w 273"/>
              <a:gd name="T33" fmla="*/ 2147483646 h 277"/>
              <a:gd name="T34" fmla="*/ 2147483646 w 273"/>
              <a:gd name="T35" fmla="*/ 2147483646 h 277"/>
              <a:gd name="T36" fmla="*/ 2147483646 w 273"/>
              <a:gd name="T37" fmla="*/ 2147483646 h 277"/>
              <a:gd name="T38" fmla="*/ 2147483646 w 273"/>
              <a:gd name="T39" fmla="*/ 2147483646 h 277"/>
              <a:gd name="T40" fmla="*/ 2147483646 w 273"/>
              <a:gd name="T41" fmla="*/ 2147483646 h 277"/>
              <a:gd name="T42" fmla="*/ 2147483646 w 273"/>
              <a:gd name="T43" fmla="*/ 2147483646 h 277"/>
              <a:gd name="T44" fmla="*/ 2147483646 w 273"/>
              <a:gd name="T45" fmla="*/ 2147483646 h 277"/>
              <a:gd name="T46" fmla="*/ 2147483646 w 273"/>
              <a:gd name="T47" fmla="*/ 2147483646 h 277"/>
              <a:gd name="T48" fmla="*/ 2147483646 w 273"/>
              <a:gd name="T49" fmla="*/ 2147483646 h 277"/>
              <a:gd name="T50" fmla="*/ 2147483646 w 273"/>
              <a:gd name="T51" fmla="*/ 2147483646 h 277"/>
              <a:gd name="T52" fmla="*/ 2147483646 w 273"/>
              <a:gd name="T53" fmla="*/ 2147483646 h 277"/>
              <a:gd name="T54" fmla="*/ 2147483646 w 273"/>
              <a:gd name="T55" fmla="*/ 2147483646 h 277"/>
              <a:gd name="T56" fmla="*/ 2147483646 w 273"/>
              <a:gd name="T57" fmla="*/ 2147483646 h 277"/>
              <a:gd name="T58" fmla="*/ 2147483646 w 273"/>
              <a:gd name="T59" fmla="*/ 2147483646 h 277"/>
              <a:gd name="T60" fmla="*/ 2147483646 w 273"/>
              <a:gd name="T61" fmla="*/ 2147483646 h 277"/>
              <a:gd name="T62" fmla="*/ 2147483646 w 273"/>
              <a:gd name="T63" fmla="*/ 2147483646 h 277"/>
              <a:gd name="T64" fmla="*/ 2147483646 w 273"/>
              <a:gd name="T65" fmla="*/ 2147483646 h 277"/>
              <a:gd name="T66" fmla="*/ 2147483646 w 273"/>
              <a:gd name="T67" fmla="*/ 2147483646 h 277"/>
              <a:gd name="T68" fmla="*/ 2147483646 w 273"/>
              <a:gd name="T69" fmla="*/ 2147483646 h 277"/>
              <a:gd name="T70" fmla="*/ 2147483646 w 273"/>
              <a:gd name="T71" fmla="*/ 2147483646 h 277"/>
              <a:gd name="T72" fmla="*/ 2147483646 w 273"/>
              <a:gd name="T73" fmla="*/ 2147483646 h 277"/>
              <a:gd name="T74" fmla="*/ 2147483646 w 273"/>
              <a:gd name="T75" fmla="*/ 2147483646 h 277"/>
              <a:gd name="T76" fmla="*/ 2147483646 w 273"/>
              <a:gd name="T77" fmla="*/ 2147483646 h 277"/>
              <a:gd name="T78" fmla="*/ 2147483646 w 273"/>
              <a:gd name="T79" fmla="*/ 2147483646 h 277"/>
              <a:gd name="T80" fmla="*/ 2147483646 w 273"/>
              <a:gd name="T81" fmla="*/ 2147483646 h 277"/>
              <a:gd name="T82" fmla="*/ 2147483646 w 273"/>
              <a:gd name="T83" fmla="*/ 2147483646 h 2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3"/>
              <a:gd name="T127" fmla="*/ 0 h 277"/>
              <a:gd name="T128" fmla="*/ 273 w 273"/>
              <a:gd name="T129" fmla="*/ 277 h 2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3" h="277">
                <a:moveTo>
                  <a:pt x="138" y="0"/>
                </a:moveTo>
                <a:lnTo>
                  <a:pt x="115" y="4"/>
                </a:lnTo>
                <a:lnTo>
                  <a:pt x="95" y="11"/>
                </a:lnTo>
                <a:lnTo>
                  <a:pt x="74" y="17"/>
                </a:lnTo>
                <a:lnTo>
                  <a:pt x="58" y="27"/>
                </a:lnTo>
                <a:lnTo>
                  <a:pt x="41" y="41"/>
                </a:lnTo>
                <a:lnTo>
                  <a:pt x="27" y="58"/>
                </a:lnTo>
                <a:lnTo>
                  <a:pt x="17" y="78"/>
                </a:lnTo>
                <a:lnTo>
                  <a:pt x="7" y="95"/>
                </a:lnTo>
                <a:lnTo>
                  <a:pt x="4" y="118"/>
                </a:lnTo>
                <a:lnTo>
                  <a:pt x="0" y="138"/>
                </a:lnTo>
                <a:lnTo>
                  <a:pt x="4" y="162"/>
                </a:lnTo>
                <a:lnTo>
                  <a:pt x="7" y="182"/>
                </a:lnTo>
                <a:lnTo>
                  <a:pt x="17" y="202"/>
                </a:lnTo>
                <a:lnTo>
                  <a:pt x="27" y="219"/>
                </a:lnTo>
                <a:lnTo>
                  <a:pt x="41" y="236"/>
                </a:lnTo>
                <a:lnTo>
                  <a:pt x="58" y="250"/>
                </a:lnTo>
                <a:lnTo>
                  <a:pt x="74" y="260"/>
                </a:lnTo>
                <a:lnTo>
                  <a:pt x="95" y="270"/>
                </a:lnTo>
                <a:lnTo>
                  <a:pt x="115" y="273"/>
                </a:lnTo>
                <a:lnTo>
                  <a:pt x="138" y="277"/>
                </a:lnTo>
                <a:lnTo>
                  <a:pt x="159" y="273"/>
                </a:lnTo>
                <a:lnTo>
                  <a:pt x="182" y="270"/>
                </a:lnTo>
                <a:lnTo>
                  <a:pt x="202" y="260"/>
                </a:lnTo>
                <a:lnTo>
                  <a:pt x="219" y="250"/>
                </a:lnTo>
                <a:lnTo>
                  <a:pt x="236" y="236"/>
                </a:lnTo>
                <a:lnTo>
                  <a:pt x="249" y="219"/>
                </a:lnTo>
                <a:lnTo>
                  <a:pt x="259" y="202"/>
                </a:lnTo>
                <a:lnTo>
                  <a:pt x="266" y="182"/>
                </a:lnTo>
                <a:lnTo>
                  <a:pt x="273" y="162"/>
                </a:lnTo>
                <a:lnTo>
                  <a:pt x="273" y="138"/>
                </a:lnTo>
                <a:lnTo>
                  <a:pt x="273" y="118"/>
                </a:lnTo>
                <a:lnTo>
                  <a:pt x="266" y="95"/>
                </a:lnTo>
                <a:lnTo>
                  <a:pt x="259" y="78"/>
                </a:lnTo>
                <a:lnTo>
                  <a:pt x="249" y="58"/>
                </a:lnTo>
                <a:lnTo>
                  <a:pt x="236" y="41"/>
                </a:lnTo>
                <a:lnTo>
                  <a:pt x="219" y="27"/>
                </a:lnTo>
                <a:lnTo>
                  <a:pt x="202" y="17"/>
                </a:lnTo>
                <a:lnTo>
                  <a:pt x="182" y="11"/>
                </a:lnTo>
                <a:lnTo>
                  <a:pt x="159" y="4"/>
                </a:lnTo>
                <a:lnTo>
                  <a:pt x="138" y="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9" name="Line 97">
            <a:extLst>
              <a:ext uri="{FF2B5EF4-FFF2-40B4-BE49-F238E27FC236}">
                <a16:creationId xmlns:a16="http://schemas.microsoft.com/office/drawing/2014/main" id="{AA6574DD-2F50-418F-A0D9-DBFACF385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9925" y="2566988"/>
            <a:ext cx="0" cy="173037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0" name="Line 98">
            <a:extLst>
              <a:ext uri="{FF2B5EF4-FFF2-40B4-BE49-F238E27FC236}">
                <a16:creationId xmlns:a16="http://schemas.microsoft.com/office/drawing/2014/main" id="{587DAE61-5085-94D2-7095-686D4E812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9925" y="2987675"/>
            <a:ext cx="0" cy="174625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1" name="Freeform 99">
            <a:extLst>
              <a:ext uri="{FF2B5EF4-FFF2-40B4-BE49-F238E27FC236}">
                <a16:creationId xmlns:a16="http://schemas.microsoft.com/office/drawing/2014/main" id="{5457B406-5A1D-1124-01EA-A82632F94036}"/>
              </a:ext>
            </a:extLst>
          </p:cNvPr>
          <p:cNvSpPr>
            <a:spLocks/>
          </p:cNvSpPr>
          <p:nvPr/>
        </p:nvSpPr>
        <p:spPr bwMode="auto">
          <a:xfrm>
            <a:off x="6419850" y="2982913"/>
            <a:ext cx="277813" cy="254000"/>
          </a:xfrm>
          <a:custGeom>
            <a:avLst/>
            <a:gdLst>
              <a:gd name="T0" fmla="*/ 2147483646 w 273"/>
              <a:gd name="T1" fmla="*/ 0 h 276"/>
              <a:gd name="T2" fmla="*/ 2147483646 w 273"/>
              <a:gd name="T3" fmla="*/ 2147483646 h 276"/>
              <a:gd name="T4" fmla="*/ 2147483646 w 273"/>
              <a:gd name="T5" fmla="*/ 2147483646 h 276"/>
              <a:gd name="T6" fmla="*/ 2147483646 w 273"/>
              <a:gd name="T7" fmla="*/ 2147483646 h 276"/>
              <a:gd name="T8" fmla="*/ 2147483646 w 273"/>
              <a:gd name="T9" fmla="*/ 2147483646 h 276"/>
              <a:gd name="T10" fmla="*/ 2147483646 w 273"/>
              <a:gd name="T11" fmla="*/ 2147483646 h 276"/>
              <a:gd name="T12" fmla="*/ 2147483646 w 273"/>
              <a:gd name="T13" fmla="*/ 2147483646 h 276"/>
              <a:gd name="T14" fmla="*/ 2147483646 w 273"/>
              <a:gd name="T15" fmla="*/ 2147483646 h 276"/>
              <a:gd name="T16" fmla="*/ 2147483646 w 273"/>
              <a:gd name="T17" fmla="*/ 2147483646 h 276"/>
              <a:gd name="T18" fmla="*/ 0 w 273"/>
              <a:gd name="T19" fmla="*/ 2147483646 h 276"/>
              <a:gd name="T20" fmla="*/ 0 w 273"/>
              <a:gd name="T21" fmla="*/ 2147483646 h 276"/>
              <a:gd name="T22" fmla="*/ 0 w 273"/>
              <a:gd name="T23" fmla="*/ 2147483646 h 276"/>
              <a:gd name="T24" fmla="*/ 2147483646 w 273"/>
              <a:gd name="T25" fmla="*/ 2147483646 h 276"/>
              <a:gd name="T26" fmla="*/ 2147483646 w 273"/>
              <a:gd name="T27" fmla="*/ 2147483646 h 276"/>
              <a:gd name="T28" fmla="*/ 2147483646 w 273"/>
              <a:gd name="T29" fmla="*/ 2147483646 h 276"/>
              <a:gd name="T30" fmla="*/ 2147483646 w 273"/>
              <a:gd name="T31" fmla="*/ 2147483646 h 276"/>
              <a:gd name="T32" fmla="*/ 2147483646 w 273"/>
              <a:gd name="T33" fmla="*/ 2147483646 h 276"/>
              <a:gd name="T34" fmla="*/ 2147483646 w 273"/>
              <a:gd name="T35" fmla="*/ 2147483646 h 276"/>
              <a:gd name="T36" fmla="*/ 2147483646 w 273"/>
              <a:gd name="T37" fmla="*/ 2147483646 h 276"/>
              <a:gd name="T38" fmla="*/ 2147483646 w 273"/>
              <a:gd name="T39" fmla="*/ 2147483646 h 276"/>
              <a:gd name="T40" fmla="*/ 2147483646 w 273"/>
              <a:gd name="T41" fmla="*/ 2147483646 h 276"/>
              <a:gd name="T42" fmla="*/ 2147483646 w 273"/>
              <a:gd name="T43" fmla="*/ 2147483646 h 276"/>
              <a:gd name="T44" fmla="*/ 2147483646 w 273"/>
              <a:gd name="T45" fmla="*/ 2147483646 h 276"/>
              <a:gd name="T46" fmla="*/ 2147483646 w 273"/>
              <a:gd name="T47" fmla="*/ 2147483646 h 276"/>
              <a:gd name="T48" fmla="*/ 2147483646 w 273"/>
              <a:gd name="T49" fmla="*/ 2147483646 h 276"/>
              <a:gd name="T50" fmla="*/ 2147483646 w 273"/>
              <a:gd name="T51" fmla="*/ 2147483646 h 276"/>
              <a:gd name="T52" fmla="*/ 2147483646 w 273"/>
              <a:gd name="T53" fmla="*/ 2147483646 h 276"/>
              <a:gd name="T54" fmla="*/ 2147483646 w 273"/>
              <a:gd name="T55" fmla="*/ 2147483646 h 276"/>
              <a:gd name="T56" fmla="*/ 2147483646 w 273"/>
              <a:gd name="T57" fmla="*/ 2147483646 h 276"/>
              <a:gd name="T58" fmla="*/ 2147483646 w 273"/>
              <a:gd name="T59" fmla="*/ 2147483646 h 276"/>
              <a:gd name="T60" fmla="*/ 2147483646 w 273"/>
              <a:gd name="T61" fmla="*/ 2147483646 h 276"/>
              <a:gd name="T62" fmla="*/ 2147483646 w 273"/>
              <a:gd name="T63" fmla="*/ 2147483646 h 276"/>
              <a:gd name="T64" fmla="*/ 2147483646 w 273"/>
              <a:gd name="T65" fmla="*/ 2147483646 h 276"/>
              <a:gd name="T66" fmla="*/ 2147483646 w 273"/>
              <a:gd name="T67" fmla="*/ 2147483646 h 276"/>
              <a:gd name="T68" fmla="*/ 2147483646 w 273"/>
              <a:gd name="T69" fmla="*/ 2147483646 h 276"/>
              <a:gd name="T70" fmla="*/ 2147483646 w 273"/>
              <a:gd name="T71" fmla="*/ 2147483646 h 276"/>
              <a:gd name="T72" fmla="*/ 2147483646 w 273"/>
              <a:gd name="T73" fmla="*/ 2147483646 h 276"/>
              <a:gd name="T74" fmla="*/ 2147483646 w 273"/>
              <a:gd name="T75" fmla="*/ 2147483646 h 276"/>
              <a:gd name="T76" fmla="*/ 2147483646 w 273"/>
              <a:gd name="T77" fmla="*/ 2147483646 h 276"/>
              <a:gd name="T78" fmla="*/ 2147483646 w 273"/>
              <a:gd name="T79" fmla="*/ 2147483646 h 276"/>
              <a:gd name="T80" fmla="*/ 2147483646 w 273"/>
              <a:gd name="T81" fmla="*/ 2147483646 h 276"/>
              <a:gd name="T82" fmla="*/ 2147483646 w 273"/>
              <a:gd name="T83" fmla="*/ 2147483646 h 2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3"/>
              <a:gd name="T127" fmla="*/ 0 h 276"/>
              <a:gd name="T128" fmla="*/ 273 w 273"/>
              <a:gd name="T129" fmla="*/ 276 h 27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3" h="276">
                <a:moveTo>
                  <a:pt x="135" y="0"/>
                </a:moveTo>
                <a:lnTo>
                  <a:pt x="115" y="4"/>
                </a:lnTo>
                <a:lnTo>
                  <a:pt x="94" y="11"/>
                </a:lnTo>
                <a:lnTo>
                  <a:pt x="74" y="17"/>
                </a:lnTo>
                <a:lnTo>
                  <a:pt x="54" y="31"/>
                </a:lnTo>
                <a:lnTo>
                  <a:pt x="41" y="44"/>
                </a:lnTo>
                <a:lnTo>
                  <a:pt x="27" y="58"/>
                </a:lnTo>
                <a:lnTo>
                  <a:pt x="14" y="78"/>
                </a:lnTo>
                <a:lnTo>
                  <a:pt x="7" y="95"/>
                </a:lnTo>
                <a:lnTo>
                  <a:pt x="0" y="118"/>
                </a:lnTo>
                <a:lnTo>
                  <a:pt x="0" y="138"/>
                </a:lnTo>
                <a:lnTo>
                  <a:pt x="0" y="162"/>
                </a:lnTo>
                <a:lnTo>
                  <a:pt x="7" y="182"/>
                </a:lnTo>
                <a:lnTo>
                  <a:pt x="14" y="202"/>
                </a:lnTo>
                <a:lnTo>
                  <a:pt x="27" y="219"/>
                </a:lnTo>
                <a:lnTo>
                  <a:pt x="41" y="236"/>
                </a:lnTo>
                <a:lnTo>
                  <a:pt x="54" y="250"/>
                </a:lnTo>
                <a:lnTo>
                  <a:pt x="74" y="260"/>
                </a:lnTo>
                <a:lnTo>
                  <a:pt x="94" y="270"/>
                </a:lnTo>
                <a:lnTo>
                  <a:pt x="115" y="273"/>
                </a:lnTo>
                <a:lnTo>
                  <a:pt x="135" y="276"/>
                </a:lnTo>
                <a:lnTo>
                  <a:pt x="158" y="273"/>
                </a:lnTo>
                <a:lnTo>
                  <a:pt x="179" y="270"/>
                </a:lnTo>
                <a:lnTo>
                  <a:pt x="199" y="260"/>
                </a:lnTo>
                <a:lnTo>
                  <a:pt x="216" y="250"/>
                </a:lnTo>
                <a:lnTo>
                  <a:pt x="232" y="236"/>
                </a:lnTo>
                <a:lnTo>
                  <a:pt x="246" y="219"/>
                </a:lnTo>
                <a:lnTo>
                  <a:pt x="256" y="202"/>
                </a:lnTo>
                <a:lnTo>
                  <a:pt x="266" y="182"/>
                </a:lnTo>
                <a:lnTo>
                  <a:pt x="269" y="162"/>
                </a:lnTo>
                <a:lnTo>
                  <a:pt x="273" y="138"/>
                </a:lnTo>
                <a:lnTo>
                  <a:pt x="269" y="118"/>
                </a:lnTo>
                <a:lnTo>
                  <a:pt x="266" y="95"/>
                </a:lnTo>
                <a:lnTo>
                  <a:pt x="256" y="78"/>
                </a:lnTo>
                <a:lnTo>
                  <a:pt x="246" y="58"/>
                </a:lnTo>
                <a:lnTo>
                  <a:pt x="232" y="44"/>
                </a:lnTo>
                <a:lnTo>
                  <a:pt x="216" y="31"/>
                </a:lnTo>
                <a:lnTo>
                  <a:pt x="199" y="17"/>
                </a:lnTo>
                <a:lnTo>
                  <a:pt x="179" y="11"/>
                </a:lnTo>
                <a:lnTo>
                  <a:pt x="158" y="4"/>
                </a:lnTo>
                <a:lnTo>
                  <a:pt x="135" y="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2" name="Freeform 100">
            <a:extLst>
              <a:ext uri="{FF2B5EF4-FFF2-40B4-BE49-F238E27FC236}">
                <a16:creationId xmlns:a16="http://schemas.microsoft.com/office/drawing/2014/main" id="{AAA1104D-23FD-2884-4D7E-0371F364973F}"/>
              </a:ext>
            </a:extLst>
          </p:cNvPr>
          <p:cNvSpPr>
            <a:spLocks/>
          </p:cNvSpPr>
          <p:nvPr/>
        </p:nvSpPr>
        <p:spPr bwMode="auto">
          <a:xfrm>
            <a:off x="7351713" y="3276600"/>
            <a:ext cx="274637" cy="250825"/>
          </a:xfrm>
          <a:custGeom>
            <a:avLst/>
            <a:gdLst>
              <a:gd name="T0" fmla="*/ 2147483646 w 272"/>
              <a:gd name="T1" fmla="*/ 0 h 273"/>
              <a:gd name="T2" fmla="*/ 2147483646 w 272"/>
              <a:gd name="T3" fmla="*/ 2147483646 h 273"/>
              <a:gd name="T4" fmla="*/ 2147483646 w 272"/>
              <a:gd name="T5" fmla="*/ 2147483646 h 273"/>
              <a:gd name="T6" fmla="*/ 2147483646 w 272"/>
              <a:gd name="T7" fmla="*/ 2147483646 h 273"/>
              <a:gd name="T8" fmla="*/ 2147483646 w 272"/>
              <a:gd name="T9" fmla="*/ 2147483646 h 273"/>
              <a:gd name="T10" fmla="*/ 2147483646 w 272"/>
              <a:gd name="T11" fmla="*/ 2147483646 h 273"/>
              <a:gd name="T12" fmla="*/ 2147483646 w 272"/>
              <a:gd name="T13" fmla="*/ 2147483646 h 273"/>
              <a:gd name="T14" fmla="*/ 2147483646 w 272"/>
              <a:gd name="T15" fmla="*/ 2147483646 h 273"/>
              <a:gd name="T16" fmla="*/ 2147483646 w 272"/>
              <a:gd name="T17" fmla="*/ 2147483646 h 273"/>
              <a:gd name="T18" fmla="*/ 2147483646 w 272"/>
              <a:gd name="T19" fmla="*/ 2147483646 h 273"/>
              <a:gd name="T20" fmla="*/ 0 w 272"/>
              <a:gd name="T21" fmla="*/ 2147483646 h 273"/>
              <a:gd name="T22" fmla="*/ 2147483646 w 272"/>
              <a:gd name="T23" fmla="*/ 2147483646 h 273"/>
              <a:gd name="T24" fmla="*/ 2147483646 w 272"/>
              <a:gd name="T25" fmla="*/ 2147483646 h 273"/>
              <a:gd name="T26" fmla="*/ 2147483646 w 272"/>
              <a:gd name="T27" fmla="*/ 2147483646 h 273"/>
              <a:gd name="T28" fmla="*/ 2147483646 w 272"/>
              <a:gd name="T29" fmla="*/ 2147483646 h 273"/>
              <a:gd name="T30" fmla="*/ 2147483646 w 272"/>
              <a:gd name="T31" fmla="*/ 2147483646 h 273"/>
              <a:gd name="T32" fmla="*/ 2147483646 w 272"/>
              <a:gd name="T33" fmla="*/ 2147483646 h 273"/>
              <a:gd name="T34" fmla="*/ 2147483646 w 272"/>
              <a:gd name="T35" fmla="*/ 2147483646 h 273"/>
              <a:gd name="T36" fmla="*/ 2147483646 w 272"/>
              <a:gd name="T37" fmla="*/ 2147483646 h 273"/>
              <a:gd name="T38" fmla="*/ 2147483646 w 272"/>
              <a:gd name="T39" fmla="*/ 2147483646 h 273"/>
              <a:gd name="T40" fmla="*/ 2147483646 w 272"/>
              <a:gd name="T41" fmla="*/ 2147483646 h 273"/>
              <a:gd name="T42" fmla="*/ 2147483646 w 272"/>
              <a:gd name="T43" fmla="*/ 2147483646 h 273"/>
              <a:gd name="T44" fmla="*/ 2147483646 w 272"/>
              <a:gd name="T45" fmla="*/ 2147483646 h 273"/>
              <a:gd name="T46" fmla="*/ 2147483646 w 272"/>
              <a:gd name="T47" fmla="*/ 2147483646 h 273"/>
              <a:gd name="T48" fmla="*/ 2147483646 w 272"/>
              <a:gd name="T49" fmla="*/ 2147483646 h 273"/>
              <a:gd name="T50" fmla="*/ 2147483646 w 272"/>
              <a:gd name="T51" fmla="*/ 2147483646 h 273"/>
              <a:gd name="T52" fmla="*/ 2147483646 w 272"/>
              <a:gd name="T53" fmla="*/ 2147483646 h 273"/>
              <a:gd name="T54" fmla="*/ 2147483646 w 272"/>
              <a:gd name="T55" fmla="*/ 2147483646 h 273"/>
              <a:gd name="T56" fmla="*/ 2147483646 w 272"/>
              <a:gd name="T57" fmla="*/ 2147483646 h 273"/>
              <a:gd name="T58" fmla="*/ 2147483646 w 272"/>
              <a:gd name="T59" fmla="*/ 2147483646 h 273"/>
              <a:gd name="T60" fmla="*/ 2147483646 w 272"/>
              <a:gd name="T61" fmla="*/ 2147483646 h 273"/>
              <a:gd name="T62" fmla="*/ 2147483646 w 272"/>
              <a:gd name="T63" fmla="*/ 2147483646 h 273"/>
              <a:gd name="T64" fmla="*/ 2147483646 w 272"/>
              <a:gd name="T65" fmla="*/ 2147483646 h 273"/>
              <a:gd name="T66" fmla="*/ 2147483646 w 272"/>
              <a:gd name="T67" fmla="*/ 2147483646 h 273"/>
              <a:gd name="T68" fmla="*/ 2147483646 w 272"/>
              <a:gd name="T69" fmla="*/ 2147483646 h 273"/>
              <a:gd name="T70" fmla="*/ 2147483646 w 272"/>
              <a:gd name="T71" fmla="*/ 2147483646 h 273"/>
              <a:gd name="T72" fmla="*/ 2147483646 w 272"/>
              <a:gd name="T73" fmla="*/ 2147483646 h 273"/>
              <a:gd name="T74" fmla="*/ 2147483646 w 272"/>
              <a:gd name="T75" fmla="*/ 2147483646 h 273"/>
              <a:gd name="T76" fmla="*/ 2147483646 w 272"/>
              <a:gd name="T77" fmla="*/ 2147483646 h 273"/>
              <a:gd name="T78" fmla="*/ 2147483646 w 272"/>
              <a:gd name="T79" fmla="*/ 2147483646 h 273"/>
              <a:gd name="T80" fmla="*/ 2147483646 w 272"/>
              <a:gd name="T81" fmla="*/ 0 h 273"/>
              <a:gd name="T82" fmla="*/ 2147483646 w 272"/>
              <a:gd name="T83" fmla="*/ 0 h 27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2"/>
              <a:gd name="T127" fmla="*/ 0 h 273"/>
              <a:gd name="T128" fmla="*/ 272 w 272"/>
              <a:gd name="T129" fmla="*/ 273 h 27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2" h="273">
                <a:moveTo>
                  <a:pt x="134" y="0"/>
                </a:moveTo>
                <a:lnTo>
                  <a:pt x="114" y="4"/>
                </a:lnTo>
                <a:lnTo>
                  <a:pt x="94" y="7"/>
                </a:lnTo>
                <a:lnTo>
                  <a:pt x="74" y="17"/>
                </a:lnTo>
                <a:lnTo>
                  <a:pt x="57" y="27"/>
                </a:lnTo>
                <a:lnTo>
                  <a:pt x="40" y="41"/>
                </a:lnTo>
                <a:lnTo>
                  <a:pt x="27" y="57"/>
                </a:lnTo>
                <a:lnTo>
                  <a:pt x="17" y="74"/>
                </a:lnTo>
                <a:lnTo>
                  <a:pt x="7" y="94"/>
                </a:lnTo>
                <a:lnTo>
                  <a:pt x="3" y="115"/>
                </a:lnTo>
                <a:lnTo>
                  <a:pt x="0" y="138"/>
                </a:lnTo>
                <a:lnTo>
                  <a:pt x="3" y="158"/>
                </a:lnTo>
                <a:lnTo>
                  <a:pt x="7" y="179"/>
                </a:lnTo>
                <a:lnTo>
                  <a:pt x="17" y="199"/>
                </a:lnTo>
                <a:lnTo>
                  <a:pt x="27" y="216"/>
                </a:lnTo>
                <a:lnTo>
                  <a:pt x="40" y="233"/>
                </a:lnTo>
                <a:lnTo>
                  <a:pt x="57" y="246"/>
                </a:lnTo>
                <a:lnTo>
                  <a:pt x="74" y="259"/>
                </a:lnTo>
                <a:lnTo>
                  <a:pt x="94" y="266"/>
                </a:lnTo>
                <a:lnTo>
                  <a:pt x="114" y="273"/>
                </a:lnTo>
                <a:lnTo>
                  <a:pt x="138" y="273"/>
                </a:lnTo>
                <a:lnTo>
                  <a:pt x="158" y="273"/>
                </a:lnTo>
                <a:lnTo>
                  <a:pt x="182" y="266"/>
                </a:lnTo>
                <a:lnTo>
                  <a:pt x="198" y="259"/>
                </a:lnTo>
                <a:lnTo>
                  <a:pt x="219" y="246"/>
                </a:lnTo>
                <a:lnTo>
                  <a:pt x="235" y="233"/>
                </a:lnTo>
                <a:lnTo>
                  <a:pt x="249" y="216"/>
                </a:lnTo>
                <a:lnTo>
                  <a:pt x="259" y="199"/>
                </a:lnTo>
                <a:lnTo>
                  <a:pt x="266" y="179"/>
                </a:lnTo>
                <a:lnTo>
                  <a:pt x="272" y="158"/>
                </a:lnTo>
                <a:lnTo>
                  <a:pt x="272" y="138"/>
                </a:lnTo>
                <a:lnTo>
                  <a:pt x="272" y="115"/>
                </a:lnTo>
                <a:lnTo>
                  <a:pt x="266" y="94"/>
                </a:lnTo>
                <a:lnTo>
                  <a:pt x="259" y="74"/>
                </a:lnTo>
                <a:lnTo>
                  <a:pt x="249" y="57"/>
                </a:lnTo>
                <a:lnTo>
                  <a:pt x="235" y="41"/>
                </a:lnTo>
                <a:lnTo>
                  <a:pt x="219" y="27"/>
                </a:lnTo>
                <a:lnTo>
                  <a:pt x="198" y="17"/>
                </a:lnTo>
                <a:lnTo>
                  <a:pt x="182" y="7"/>
                </a:lnTo>
                <a:lnTo>
                  <a:pt x="158" y="4"/>
                </a:lnTo>
                <a:lnTo>
                  <a:pt x="138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3" name="Rectangle 101">
            <a:extLst>
              <a:ext uri="{FF2B5EF4-FFF2-40B4-BE49-F238E27FC236}">
                <a16:creationId xmlns:a16="http://schemas.microsoft.com/office/drawing/2014/main" id="{3E259A46-4F58-0C35-5730-13BDB2EF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4940300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1000"/>
          </a:p>
        </p:txBody>
      </p:sp>
      <p:sp>
        <p:nvSpPr>
          <p:cNvPr id="55344" name="Line 102">
            <a:extLst>
              <a:ext uri="{FF2B5EF4-FFF2-40B4-BE49-F238E27FC236}">
                <a16:creationId xmlns:a16="http://schemas.microsoft.com/office/drawing/2014/main" id="{FED901C9-8A5E-19B7-9FDC-DF3B2899C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9725" y="3165475"/>
            <a:ext cx="0" cy="1666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5" name="Line 103">
            <a:extLst>
              <a:ext uri="{FF2B5EF4-FFF2-40B4-BE49-F238E27FC236}">
                <a16:creationId xmlns:a16="http://schemas.microsoft.com/office/drawing/2014/main" id="{92514E86-EF37-8F6F-000E-4F60A6A7F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9725" y="3579813"/>
            <a:ext cx="0" cy="174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6" name="Line 104">
            <a:extLst>
              <a:ext uri="{FF2B5EF4-FFF2-40B4-BE49-F238E27FC236}">
                <a16:creationId xmlns:a16="http://schemas.microsoft.com/office/drawing/2014/main" id="{34FD4E0E-D843-0F15-6181-191EF6B65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3" y="4841875"/>
            <a:ext cx="409575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7" name="Line 105">
            <a:extLst>
              <a:ext uri="{FF2B5EF4-FFF2-40B4-BE49-F238E27FC236}">
                <a16:creationId xmlns:a16="http://schemas.microsoft.com/office/drawing/2014/main" id="{4042646C-134E-1F17-8752-1BBE40EC2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4513" y="2828925"/>
            <a:ext cx="1144587" cy="31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8" name="Line 106">
            <a:extLst>
              <a:ext uri="{FF2B5EF4-FFF2-40B4-BE49-F238E27FC236}">
                <a16:creationId xmlns:a16="http://schemas.microsoft.com/office/drawing/2014/main" id="{C93DEFB8-AE1C-2F9D-AB3E-5A33C75B4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3011488"/>
            <a:ext cx="1587" cy="5238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9" name="Line 107">
            <a:extLst>
              <a:ext uri="{FF2B5EF4-FFF2-40B4-BE49-F238E27FC236}">
                <a16:creationId xmlns:a16="http://schemas.microsoft.com/office/drawing/2014/main" id="{6719DD07-82A6-05E5-E122-AB7720011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3760788"/>
            <a:ext cx="990600" cy="31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0" name="Line 108">
            <a:extLst>
              <a:ext uri="{FF2B5EF4-FFF2-40B4-BE49-F238E27FC236}">
                <a16:creationId xmlns:a16="http://schemas.microsoft.com/office/drawing/2014/main" id="{34B5C7FB-A54A-93F5-37B5-E0FDF8A72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4502150"/>
            <a:ext cx="990600" cy="15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1" name="Line 109">
            <a:extLst>
              <a:ext uri="{FF2B5EF4-FFF2-40B4-BE49-F238E27FC236}">
                <a16:creationId xmlns:a16="http://schemas.microsoft.com/office/drawing/2014/main" id="{71732EAD-89C0-054E-A289-8D3CD9D48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0" y="3754438"/>
            <a:ext cx="1008063" cy="31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2" name="Line 110">
            <a:extLst>
              <a:ext uri="{FF2B5EF4-FFF2-40B4-BE49-F238E27FC236}">
                <a16:creationId xmlns:a16="http://schemas.microsoft.com/office/drawing/2014/main" id="{B5F849A0-0634-F1E4-6808-80291310F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4492625"/>
            <a:ext cx="1001713" cy="15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3" name="Line 111">
            <a:extLst>
              <a:ext uri="{FF2B5EF4-FFF2-40B4-BE49-F238E27FC236}">
                <a16:creationId xmlns:a16="http://schemas.microsoft.com/office/drawing/2014/main" id="{66937C19-08B6-196C-AC03-45A78CA07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438" y="5084763"/>
            <a:ext cx="1928812" cy="1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4" name="Line 112">
            <a:extLst>
              <a:ext uri="{FF2B5EF4-FFF2-40B4-BE49-F238E27FC236}">
                <a16:creationId xmlns:a16="http://schemas.microsoft.com/office/drawing/2014/main" id="{E791F8D9-D2EE-CCE2-D211-B84A3DD28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1438" y="4725988"/>
            <a:ext cx="1587" cy="509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5" name="Line 113">
            <a:extLst>
              <a:ext uri="{FF2B5EF4-FFF2-40B4-BE49-F238E27FC236}">
                <a16:creationId xmlns:a16="http://schemas.microsoft.com/office/drawing/2014/main" id="{2E1AB335-6272-6F4E-DD6F-C4E250814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438" y="2565400"/>
            <a:ext cx="1417637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6" name="Line 114">
            <a:extLst>
              <a:ext uri="{FF2B5EF4-FFF2-40B4-BE49-F238E27FC236}">
                <a16:creationId xmlns:a16="http://schemas.microsoft.com/office/drawing/2014/main" id="{310087BB-1EB9-B4BA-776E-1490BA704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5" y="3162300"/>
            <a:ext cx="1270000" cy="15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7" name="Line 115">
            <a:extLst>
              <a:ext uri="{FF2B5EF4-FFF2-40B4-BE49-F238E27FC236}">
                <a16:creationId xmlns:a16="http://schemas.microsoft.com/office/drawing/2014/main" id="{25664850-EB44-93E7-CE97-C51910CA5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455988"/>
            <a:ext cx="903288" cy="31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1A1E426C-0CA3-AADC-ABEC-A1363AC006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35C13E-FDCD-4ED5-B890-F286AC121F63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C530E43C-8870-57F9-3146-CEA789A9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F54B7B5-F0D9-47CE-A68E-C7BAD978CE93}" type="slidenum">
              <a:rPr lang="en-US" altLang="en-US">
                <a:solidFill>
                  <a:schemeClr val="bg1"/>
                </a:solidFill>
              </a:rPr>
              <a:pPr/>
              <a:t>37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F800FB18-2BC2-00FF-6D0A-F9A4B8170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Algorithm Details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16DB61A7-EF84-DB27-3EB3-527515900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336800"/>
            <a:ext cx="8229600" cy="353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 steady state, only root generates configuration messages periodically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Timeout restarts algorithm (claiming “I am root …”)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 steady state, only designated bridges forward configuration messages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Outward from root bridge, to all designated ports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Until they learn they are not designated bridge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Although algorithm is reconfigurable, it is not possible to forward frames over alternative paths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A0457AE2-63D2-C7EB-4395-F4ABC21232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92041C-38BD-41BE-A4F1-6246D8A11C90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E8C9FDCB-69BE-903D-C054-F59C9AE8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FF259AF-BAFB-4AEE-B2DA-2D4DF334D12E}" type="slidenum">
              <a:rPr lang="en-US" altLang="en-US">
                <a:solidFill>
                  <a:schemeClr val="bg1"/>
                </a:solidFill>
              </a:rPr>
              <a:pPr/>
              <a:t>38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3F1D8C18-D148-7710-37C6-B333ACCC5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Broadcast and Multicast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0F2DA36A-403A-91BF-7036-7A77B89CE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7924800" cy="3810000"/>
          </a:xfrm>
        </p:spPr>
        <p:txBody>
          <a:bodyPr/>
          <a:lstStyle/>
          <a:p>
            <a:r>
              <a:rPr lang="en-US" altLang="en-US" sz="2400"/>
              <a:t>Forward all broadcast/multicast frames to all preferred and designated ports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Current practice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Lets hosts decide whether or not to accept frame</a:t>
            </a:r>
          </a:p>
          <a:p>
            <a:r>
              <a:rPr lang="en-US" altLang="en-US" sz="2400"/>
              <a:t>Alternative: extend learning to handle groups</a:t>
            </a:r>
          </a:p>
          <a:p>
            <a:pPr lvl="1"/>
            <a:r>
              <a:rPr lang="en-US" altLang="en-US"/>
              <a:t>Learn when no group members downstream</a:t>
            </a:r>
          </a:p>
          <a:p>
            <a:pPr lvl="1"/>
            <a:r>
              <a:rPr lang="en-US" altLang="en-US"/>
              <a:t>Group members periodically identify themselves</a:t>
            </a:r>
          </a:p>
          <a:p>
            <a:pPr lvl="1"/>
            <a:r>
              <a:rPr lang="en-US" altLang="en-US"/>
              <a:t>Accomplished by having each group member sending a frame to the bridge with group address in source field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20732157-D981-1CFD-7107-9AE2295482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0E8CC3-520B-4B2A-89D1-1E3DDE55AA21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E1AD0EC2-0275-41F2-3F85-DAD86608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5993D2A-584A-4082-9CC3-65132495ECAE}" type="slidenum">
              <a:rPr lang="en-US" altLang="en-US">
                <a:solidFill>
                  <a:schemeClr val="bg1"/>
                </a:solidFill>
              </a:rPr>
              <a:pPr/>
              <a:t>39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219DEB1A-09AE-002E-1703-49FE290E6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Uses and Limitations of Bridges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C937F71A-11B7-D7FA-499E-A515B26D1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305050"/>
            <a:ext cx="7543800" cy="4171950"/>
          </a:xfrm>
        </p:spPr>
        <p:txBody>
          <a:bodyPr/>
          <a:lstStyle/>
          <a:p>
            <a:r>
              <a:rPr lang="en-US" altLang="en-US" sz="2400"/>
              <a:t>Extend LAN concept</a:t>
            </a:r>
          </a:p>
          <a:p>
            <a:r>
              <a:rPr lang="en-US" altLang="en-US" sz="2400"/>
              <a:t>Limited scalability</a:t>
            </a:r>
          </a:p>
          <a:p>
            <a:pPr lvl="1"/>
            <a:r>
              <a:rPr lang="en-US" altLang="en-US"/>
              <a:t>To O(1,000) hosts</a:t>
            </a:r>
          </a:p>
          <a:p>
            <a:pPr lvl="1"/>
            <a:r>
              <a:rPr lang="en-US" altLang="en-US"/>
              <a:t>Not to global networks</a:t>
            </a:r>
          </a:p>
          <a:p>
            <a:r>
              <a:rPr lang="en-US" altLang="en-US" sz="2400"/>
              <a:t>Not heterogeneous</a:t>
            </a:r>
          </a:p>
          <a:p>
            <a:pPr lvl="1"/>
            <a:r>
              <a:rPr lang="en-US" altLang="en-US"/>
              <a:t>Some use of address, but</a:t>
            </a:r>
          </a:p>
          <a:p>
            <a:pPr lvl="1"/>
            <a:r>
              <a:rPr lang="en-US" altLang="en-US" b="1">
                <a:solidFill>
                  <a:srgbClr val="CC0000"/>
                </a:solidFill>
              </a:rPr>
              <a:t>No translation</a:t>
            </a:r>
            <a:r>
              <a:rPr lang="en-US" altLang="en-US"/>
              <a:t> between frame formats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1CC13AE-A1C3-7A1C-B264-8A6213BF4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                     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257A-6D3C-DD89-66B0-18FA3B05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6738938" cy="3733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Networks: A Systems Approach by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Larry L. Peterson and Bruce S. Davies.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 Edition [2003], Morgan Kaufmann Publishers, San Mateo, California, USA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Networks by Andrew S. Tanenbaum</a:t>
            </a:r>
          </a:p>
          <a:p>
            <a:pPr marL="600075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Fifth Edition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Communication and Computer Networks, by Behrouz A.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Forouzan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600075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5th Edition</a:t>
            </a:r>
          </a:p>
          <a:p>
            <a:pPr marL="4286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and Computer Communications by William Stallings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10th Edition</a:t>
            </a:r>
          </a:p>
          <a:p>
            <a:pPr marL="4286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Networking: A Top-Down Approach Featuring the Internet by James F. Kurose and Keith W. Ross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6th edition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931ECBD4-AC12-D09B-B950-C2ED309CDE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A7736352-01C9-F661-A0C4-C3BA2DC108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F4291D7-5655-46C1-A28E-894E2637E1D8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9BA28055-DAB3-998D-C7D5-7F0904F18B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49A5F3-19B7-45BD-A5E3-D210127C0BAF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B8CC914D-A896-A33C-D667-F3DD98D8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12B02F5-E4D1-42CA-9279-F800F1455C62}" type="slidenum">
              <a:rPr lang="en-US" altLang="en-US">
                <a:solidFill>
                  <a:schemeClr val="bg1"/>
                </a:solidFill>
              </a:rPr>
              <a:pPr/>
              <a:t>40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B2363757-89F5-88E4-0A2F-268611E74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Limitations of Bridges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00131B4B-D8EC-5068-A9E2-D568C36F4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0010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Do not scale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Spanning tree algorithm does not scale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Broadcast does not scale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Do not accommodate heterogeneity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Only supports networks with same address formats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Caution: beware of transparency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Frame drop because of bridge congestion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Large and variable latency between two hosts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Frames may reorder in extended LANs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C4E52125-B5A8-D974-726C-AE83BE5B92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933A84-684E-4B78-88DF-5802DD4F41BE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60419" name="Slide Number Placeholder 5">
            <a:extLst>
              <a:ext uri="{FF2B5EF4-FFF2-40B4-BE49-F238E27FC236}">
                <a16:creationId xmlns:a16="http://schemas.microsoft.com/office/drawing/2014/main" id="{47CF9DBB-9C7B-730F-D9E2-D9E5A5BE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76F3213-7BAB-4336-98B5-126953E4C3A3}" type="slidenum">
              <a:rPr lang="en-US" altLang="en-US">
                <a:solidFill>
                  <a:schemeClr val="bg1"/>
                </a:solidFill>
              </a:rPr>
              <a:pPr/>
              <a:t>41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AC5DF511-7EC4-A207-4A39-40C37E2F0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9938"/>
            <a:ext cx="7772400" cy="677862"/>
          </a:xfrm>
        </p:spPr>
        <p:txBody>
          <a:bodyPr/>
          <a:lstStyle/>
          <a:p>
            <a:r>
              <a:rPr lang="en-US" altLang="en-US"/>
              <a:t>Routers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C796A8CC-EA4F-04AD-9F08-94A7CE542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network device that forwards packets form one network to another based on their logical or IP addresses (host-to-host addressing).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Based on routing tables, routers read each incoming packet and decide how to forward it.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Routers work at the network layer (layer 3) of the protocol.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router normally connects LANs and WANs in internet.</a:t>
            </a:r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FD17C073-AFFA-298C-D53D-DEF38BFA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70538"/>
            <a:ext cx="753745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07971E94-CE3F-34B1-682B-D388B0E9EB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1C5F77-E9CC-4B1E-BA68-F50A9886D484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61443" name="Slide Number Placeholder 5">
            <a:extLst>
              <a:ext uri="{FF2B5EF4-FFF2-40B4-BE49-F238E27FC236}">
                <a16:creationId xmlns:a16="http://schemas.microsoft.com/office/drawing/2014/main" id="{F29EE7DF-DDA0-4210-B351-E906FD45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DEC98CC-FF4F-4ECE-8F25-ECE76D0E154A}" type="slidenum">
              <a:rPr lang="en-US" altLang="en-US">
                <a:solidFill>
                  <a:schemeClr val="bg1"/>
                </a:solidFill>
              </a:rPr>
              <a:pPr/>
              <a:t>42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C5246E80-671A-B8C7-2E36-9EA8DAF07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46138"/>
            <a:ext cx="7772400" cy="677862"/>
          </a:xfrm>
        </p:spPr>
        <p:txBody>
          <a:bodyPr/>
          <a:lstStyle/>
          <a:p>
            <a:r>
              <a:rPr lang="en-US" altLang="en-US"/>
              <a:t>Routers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78572137-A221-14CD-1AFF-E7B495D1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Route traffic from one network to other.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It has routing table that is used for making decisions about route.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routing tables are normally dynamics and updated using routing protocols.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Routers provides additional features like DHCP server, NAT, Static routing,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0D6468E5-1443-55C7-6C96-C5B55DF6FD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907C76-5556-4EA4-9D3D-24CF8F12145C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A10E3360-8B56-A12F-2104-CB5F4FD7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62B306C-03C1-481C-892F-5B45E63C4051}" type="slidenum">
              <a:rPr lang="en-US" altLang="en-US">
                <a:solidFill>
                  <a:schemeClr val="bg1"/>
                </a:solidFill>
              </a:rPr>
              <a:pPr/>
              <a:t>43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897E6F65-248A-A801-99D3-B0EFA6EBD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93738"/>
            <a:ext cx="7772400" cy="677862"/>
          </a:xfrm>
        </p:spPr>
        <p:txBody>
          <a:bodyPr/>
          <a:lstStyle/>
          <a:p>
            <a:r>
              <a:rPr lang="en-US" altLang="en-US"/>
              <a:t>Gateway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F3781A9D-A8D5-35F5-27D5-9103A2EA9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Device that converts one protocol or format to another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network gateway converts packets from one protocol to other.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Translate from one protocol to other.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Protocol conversion like VoIP to PSTN or Network Access Control etc.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Does not support dynamic routing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B4717542-BECB-FCC2-9633-83ADEFC243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2F3D83-901D-4FD3-B90B-19FCC537C002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0EC0D7F0-C948-7EAD-3EB9-C7F0307F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06F30A0-5B8B-4A48-9DDE-DAE37156F186}" type="slidenum">
              <a:rPr lang="en-US" altLang="en-US">
                <a:solidFill>
                  <a:schemeClr val="bg1"/>
                </a:solidFill>
              </a:rPr>
              <a:pPr/>
              <a:t>44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24AD27B7-B2B2-C684-F6BB-598F6D54D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9938"/>
            <a:ext cx="7772400" cy="677862"/>
          </a:xfrm>
        </p:spPr>
        <p:txBody>
          <a:bodyPr/>
          <a:lstStyle/>
          <a:p>
            <a:r>
              <a:rPr lang="en-US" altLang="en-US"/>
              <a:t>Gateway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98593515-5553-4F4D-00F0-456D785B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759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gateway is normally a computer that operates in all five layers of internet or seven layers of OSI model.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gateway takes an application message, read it, and interprets it.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It can be used as connecting device between two internetworks that uses different models.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network designed to use the OSI model can be connected to another network using the Internet model.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gateway connecting two systems can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Take a frame as it arrives from the first system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Move it up to the OSI application layer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And remove message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A8F2DCAD-E91D-EA7D-2E9F-CDE207B4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Implementation and Performance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B851A53A-7A66-1A53-55CF-3A2862A5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83058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cost of processing small packets (parsing headers, deciding output port) dominates other restrictions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Throughput = packets/sec  x  bits/packet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Moving data from inputs to outputs in parallel may increase the aggregate throughput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Potential bottlenecks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I/O bus bandwidth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Memory bus bandwidth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Processor computing power</a:t>
            </a:r>
          </a:p>
          <a:p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F0318C99-FECC-44C9-05F0-2798BEDA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2A249F5-A174-4483-9709-375B0A456110}" type="slidenum">
              <a:rPr lang="en-US" altLang="en-US">
                <a:solidFill>
                  <a:schemeClr val="bg1"/>
                </a:solidFill>
              </a:rPr>
              <a:pPr/>
              <a:t>45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>
            <a:extLst>
              <a:ext uri="{FF2B5EF4-FFF2-40B4-BE49-F238E27FC236}">
                <a16:creationId xmlns:a16="http://schemas.microsoft.com/office/drawing/2014/main" id="{D07BE093-F40E-EDAA-F5C7-7320B43EAC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06638B-EFEA-4730-A310-689D1962CE15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BC0D725D-2BC5-1C15-03D1-6638550F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3B5DB48-309B-4F77-AD66-A6B43616AC4B}" type="slidenum">
              <a:rPr lang="en-US" altLang="en-US">
                <a:solidFill>
                  <a:schemeClr val="bg1"/>
                </a:solidFill>
              </a:rPr>
              <a:pPr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CEECDABD-96FD-B8C7-A71C-FBDCBA738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The Big Picture</a:t>
            </a:r>
          </a:p>
        </p:txBody>
      </p:sp>
      <p:sp>
        <p:nvSpPr>
          <p:cNvPr id="21509" name="Freeform 83">
            <a:extLst>
              <a:ext uri="{FF2B5EF4-FFF2-40B4-BE49-F238E27FC236}">
                <a16:creationId xmlns:a16="http://schemas.microsoft.com/office/drawing/2014/main" id="{2F44E863-BCE7-265B-AD05-39AAE5F0CFD5}"/>
              </a:ext>
            </a:extLst>
          </p:cNvPr>
          <p:cNvSpPr>
            <a:spLocks/>
          </p:cNvSpPr>
          <p:nvPr/>
        </p:nvSpPr>
        <p:spPr bwMode="auto">
          <a:xfrm>
            <a:off x="441325" y="215900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rgbClr val="990033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84">
            <a:extLst>
              <a:ext uri="{FF2B5EF4-FFF2-40B4-BE49-F238E27FC236}">
                <a16:creationId xmlns:a16="http://schemas.microsoft.com/office/drawing/2014/main" id="{D6B3C761-998A-3465-6940-F97FE9699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" y="2290763"/>
            <a:ext cx="509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Freeform 85">
            <a:extLst>
              <a:ext uri="{FF2B5EF4-FFF2-40B4-BE49-F238E27FC236}">
                <a16:creationId xmlns:a16="http://schemas.microsoft.com/office/drawing/2014/main" id="{93774DF3-C709-615D-1856-514AC79309FC}"/>
              </a:ext>
            </a:extLst>
          </p:cNvPr>
          <p:cNvSpPr>
            <a:spLocks/>
          </p:cNvSpPr>
          <p:nvPr/>
        </p:nvSpPr>
        <p:spPr bwMode="auto">
          <a:xfrm>
            <a:off x="1220788" y="215900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rgbClr val="FF9966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86">
            <a:extLst>
              <a:ext uri="{FF2B5EF4-FFF2-40B4-BE49-F238E27FC236}">
                <a16:creationId xmlns:a16="http://schemas.microsoft.com/office/drawing/2014/main" id="{EC83A3C9-E221-AC9A-989D-BFE5B9E37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9375" y="3494088"/>
            <a:ext cx="692150" cy="1374775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87">
            <a:extLst>
              <a:ext uri="{FF2B5EF4-FFF2-40B4-BE49-F238E27FC236}">
                <a16:creationId xmlns:a16="http://schemas.microsoft.com/office/drawing/2014/main" id="{F13DBF84-ABAD-E936-D96B-E9573A80B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4854575"/>
            <a:ext cx="869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You are here</a:t>
            </a:r>
          </a:p>
        </p:txBody>
      </p:sp>
      <p:sp>
        <p:nvSpPr>
          <p:cNvPr id="21514" name="Line 88">
            <a:extLst>
              <a:ext uri="{FF2B5EF4-FFF2-40B4-BE49-F238E27FC236}">
                <a16:creationId xmlns:a16="http://schemas.microsoft.com/office/drawing/2014/main" id="{0819D002-CC2D-F30D-F2E7-62B4D567E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087813"/>
            <a:ext cx="796925" cy="4127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91">
            <a:extLst>
              <a:ext uri="{FF2B5EF4-FFF2-40B4-BE49-F238E27FC236}">
                <a16:creationId xmlns:a16="http://schemas.microsoft.com/office/drawing/2014/main" id="{31C6F945-80AE-C34A-C1A9-662A2DF96C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8463" y="2500313"/>
            <a:ext cx="2051050" cy="2168525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92">
            <a:extLst>
              <a:ext uri="{FF2B5EF4-FFF2-40B4-BE49-F238E27FC236}">
                <a16:creationId xmlns:a16="http://schemas.microsoft.com/office/drawing/2014/main" id="{544EFFAD-326C-A3C7-7C64-73E56E657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2401888"/>
            <a:ext cx="796925" cy="4127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Freeform 93">
            <a:extLst>
              <a:ext uri="{FF2B5EF4-FFF2-40B4-BE49-F238E27FC236}">
                <a16:creationId xmlns:a16="http://schemas.microsoft.com/office/drawing/2014/main" id="{358D1900-F8F7-F9C5-4E95-D81BCCCB2BFD}"/>
              </a:ext>
            </a:extLst>
          </p:cNvPr>
          <p:cNvSpPr>
            <a:spLocks/>
          </p:cNvSpPr>
          <p:nvPr/>
        </p:nvSpPr>
        <p:spPr bwMode="auto">
          <a:xfrm>
            <a:off x="3789363" y="2678113"/>
            <a:ext cx="1011237" cy="846137"/>
          </a:xfrm>
          <a:custGeom>
            <a:avLst/>
            <a:gdLst>
              <a:gd name="T0" fmla="*/ 0 w 637"/>
              <a:gd name="T1" fmla="*/ 2147483646 h 533"/>
              <a:gd name="T2" fmla="*/ 2147483646 w 637"/>
              <a:gd name="T3" fmla="*/ 2147483646 h 533"/>
              <a:gd name="T4" fmla="*/ 2147483646 w 637"/>
              <a:gd name="T5" fmla="*/ 2147483646 h 533"/>
              <a:gd name="T6" fmla="*/ 2147483646 w 637"/>
              <a:gd name="T7" fmla="*/ 2147483646 h 533"/>
              <a:gd name="T8" fmla="*/ 2147483646 w 637"/>
              <a:gd name="T9" fmla="*/ 2147483646 h 533"/>
              <a:gd name="T10" fmla="*/ 2147483646 w 637"/>
              <a:gd name="T11" fmla="*/ 2147483646 h 533"/>
              <a:gd name="T12" fmla="*/ 2147483646 w 637"/>
              <a:gd name="T13" fmla="*/ 2147483646 h 533"/>
              <a:gd name="T14" fmla="*/ 2147483646 w 637"/>
              <a:gd name="T15" fmla="*/ 0 h 533"/>
              <a:gd name="T16" fmla="*/ 2147483646 w 637"/>
              <a:gd name="T17" fmla="*/ 2147483646 h 533"/>
              <a:gd name="T18" fmla="*/ 2147483646 w 637"/>
              <a:gd name="T19" fmla="*/ 2147483646 h 533"/>
              <a:gd name="T20" fmla="*/ 2147483646 w 637"/>
              <a:gd name="T21" fmla="*/ 2147483646 h 533"/>
              <a:gd name="T22" fmla="*/ 2147483646 w 637"/>
              <a:gd name="T23" fmla="*/ 2147483646 h 533"/>
              <a:gd name="T24" fmla="*/ 2147483646 w 637"/>
              <a:gd name="T25" fmla="*/ 2147483646 h 533"/>
              <a:gd name="T26" fmla="*/ 2147483646 w 637"/>
              <a:gd name="T27" fmla="*/ 2147483646 h 533"/>
              <a:gd name="T28" fmla="*/ 2147483646 w 637"/>
              <a:gd name="T29" fmla="*/ 2147483646 h 533"/>
              <a:gd name="T30" fmla="*/ 2147483646 w 637"/>
              <a:gd name="T31" fmla="*/ 2147483646 h 533"/>
              <a:gd name="T32" fmla="*/ 2147483646 w 637"/>
              <a:gd name="T33" fmla="*/ 2147483646 h 533"/>
              <a:gd name="T34" fmla="*/ 2147483646 w 637"/>
              <a:gd name="T35" fmla="*/ 2147483646 h 533"/>
              <a:gd name="T36" fmla="*/ 2147483646 w 637"/>
              <a:gd name="T37" fmla="*/ 2147483646 h 533"/>
              <a:gd name="T38" fmla="*/ 2147483646 w 637"/>
              <a:gd name="T39" fmla="*/ 2147483646 h 533"/>
              <a:gd name="T40" fmla="*/ 2147483646 w 637"/>
              <a:gd name="T41" fmla="*/ 2147483646 h 533"/>
              <a:gd name="T42" fmla="*/ 2147483646 w 637"/>
              <a:gd name="T43" fmla="*/ 2147483646 h 533"/>
              <a:gd name="T44" fmla="*/ 2147483646 w 637"/>
              <a:gd name="T45" fmla="*/ 2147483646 h 533"/>
              <a:gd name="T46" fmla="*/ 2147483646 w 637"/>
              <a:gd name="T47" fmla="*/ 2147483646 h 533"/>
              <a:gd name="T48" fmla="*/ 2147483646 w 637"/>
              <a:gd name="T49" fmla="*/ 2147483646 h 533"/>
              <a:gd name="T50" fmla="*/ 2147483646 w 637"/>
              <a:gd name="T51" fmla="*/ 2147483646 h 533"/>
              <a:gd name="T52" fmla="*/ 2147483646 w 637"/>
              <a:gd name="T53" fmla="*/ 2147483646 h 533"/>
              <a:gd name="T54" fmla="*/ 2147483646 w 637"/>
              <a:gd name="T55" fmla="*/ 2147483646 h 533"/>
              <a:gd name="T56" fmla="*/ 2147483646 w 637"/>
              <a:gd name="T57" fmla="*/ 2147483646 h 533"/>
              <a:gd name="T58" fmla="*/ 2147483646 w 637"/>
              <a:gd name="T59" fmla="*/ 2147483646 h 533"/>
              <a:gd name="T60" fmla="*/ 2147483646 w 637"/>
              <a:gd name="T61" fmla="*/ 2147483646 h 533"/>
              <a:gd name="T62" fmla="*/ 2147483646 w 637"/>
              <a:gd name="T63" fmla="*/ 2147483646 h 533"/>
              <a:gd name="T64" fmla="*/ 2147483646 w 637"/>
              <a:gd name="T65" fmla="*/ 2147483646 h 533"/>
              <a:gd name="T66" fmla="*/ 2147483646 w 637"/>
              <a:gd name="T67" fmla="*/ 2147483646 h 533"/>
              <a:gd name="T68" fmla="*/ 2147483646 w 637"/>
              <a:gd name="T69" fmla="*/ 2147483646 h 533"/>
              <a:gd name="T70" fmla="*/ 2147483646 w 637"/>
              <a:gd name="T71" fmla="*/ 2147483646 h 533"/>
              <a:gd name="T72" fmla="*/ 2147483646 w 637"/>
              <a:gd name="T73" fmla="*/ 2147483646 h 533"/>
              <a:gd name="T74" fmla="*/ 2147483646 w 637"/>
              <a:gd name="T75" fmla="*/ 2147483646 h 533"/>
              <a:gd name="T76" fmla="*/ 2147483646 w 637"/>
              <a:gd name="T77" fmla="*/ 2147483646 h 533"/>
              <a:gd name="T78" fmla="*/ 2147483646 w 637"/>
              <a:gd name="T79" fmla="*/ 2147483646 h 533"/>
              <a:gd name="T80" fmla="*/ 2147483646 w 637"/>
              <a:gd name="T81" fmla="*/ 2147483646 h 533"/>
              <a:gd name="T82" fmla="*/ 2147483646 w 637"/>
              <a:gd name="T83" fmla="*/ 2147483646 h 533"/>
              <a:gd name="T84" fmla="*/ 2147483646 w 637"/>
              <a:gd name="T85" fmla="*/ 2147483646 h 533"/>
              <a:gd name="T86" fmla="*/ 2147483646 w 637"/>
              <a:gd name="T87" fmla="*/ 2147483646 h 533"/>
              <a:gd name="T88" fmla="*/ 2147483646 w 637"/>
              <a:gd name="T89" fmla="*/ 2147483646 h 533"/>
              <a:gd name="T90" fmla="*/ 2147483646 w 637"/>
              <a:gd name="T91" fmla="*/ 2147483646 h 533"/>
              <a:gd name="T92" fmla="*/ 2147483646 w 637"/>
              <a:gd name="T93" fmla="*/ 2147483646 h 533"/>
              <a:gd name="T94" fmla="*/ 2147483646 w 637"/>
              <a:gd name="T95" fmla="*/ 2147483646 h 533"/>
              <a:gd name="T96" fmla="*/ 2147483646 w 637"/>
              <a:gd name="T97" fmla="*/ 2147483646 h 533"/>
              <a:gd name="T98" fmla="*/ 2147483646 w 637"/>
              <a:gd name="T99" fmla="*/ 2147483646 h 533"/>
              <a:gd name="T100" fmla="*/ 2147483646 w 637"/>
              <a:gd name="T101" fmla="*/ 2147483646 h 53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7"/>
              <a:gd name="T154" fmla="*/ 0 h 533"/>
              <a:gd name="T155" fmla="*/ 637 w 637"/>
              <a:gd name="T156" fmla="*/ 533 h 53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7" h="533">
                <a:moveTo>
                  <a:pt x="0" y="56"/>
                </a:moveTo>
                <a:lnTo>
                  <a:pt x="5" y="54"/>
                </a:lnTo>
                <a:lnTo>
                  <a:pt x="15" y="45"/>
                </a:lnTo>
                <a:lnTo>
                  <a:pt x="32" y="34"/>
                </a:lnTo>
                <a:lnTo>
                  <a:pt x="53" y="24"/>
                </a:lnTo>
                <a:lnTo>
                  <a:pt x="81" y="13"/>
                </a:lnTo>
                <a:lnTo>
                  <a:pt x="111" y="5"/>
                </a:lnTo>
                <a:lnTo>
                  <a:pt x="145" y="0"/>
                </a:lnTo>
                <a:lnTo>
                  <a:pt x="179" y="3"/>
                </a:lnTo>
                <a:lnTo>
                  <a:pt x="215" y="11"/>
                </a:lnTo>
                <a:lnTo>
                  <a:pt x="251" y="30"/>
                </a:lnTo>
                <a:lnTo>
                  <a:pt x="283" y="54"/>
                </a:lnTo>
                <a:lnTo>
                  <a:pt x="307" y="77"/>
                </a:lnTo>
                <a:lnTo>
                  <a:pt x="326" y="101"/>
                </a:lnTo>
                <a:lnTo>
                  <a:pt x="337" y="122"/>
                </a:lnTo>
                <a:lnTo>
                  <a:pt x="345" y="141"/>
                </a:lnTo>
                <a:lnTo>
                  <a:pt x="349" y="156"/>
                </a:lnTo>
                <a:lnTo>
                  <a:pt x="351" y="171"/>
                </a:lnTo>
                <a:lnTo>
                  <a:pt x="351" y="181"/>
                </a:lnTo>
                <a:lnTo>
                  <a:pt x="349" y="188"/>
                </a:lnTo>
                <a:lnTo>
                  <a:pt x="349" y="190"/>
                </a:lnTo>
                <a:lnTo>
                  <a:pt x="351" y="188"/>
                </a:lnTo>
                <a:lnTo>
                  <a:pt x="358" y="184"/>
                </a:lnTo>
                <a:lnTo>
                  <a:pt x="369" y="177"/>
                </a:lnTo>
                <a:lnTo>
                  <a:pt x="383" y="171"/>
                </a:lnTo>
                <a:lnTo>
                  <a:pt x="400" y="167"/>
                </a:lnTo>
                <a:lnTo>
                  <a:pt x="420" y="162"/>
                </a:lnTo>
                <a:lnTo>
                  <a:pt x="439" y="162"/>
                </a:lnTo>
                <a:lnTo>
                  <a:pt x="462" y="167"/>
                </a:lnTo>
                <a:lnTo>
                  <a:pt x="483" y="175"/>
                </a:lnTo>
                <a:lnTo>
                  <a:pt x="505" y="190"/>
                </a:lnTo>
                <a:lnTo>
                  <a:pt x="524" y="209"/>
                </a:lnTo>
                <a:lnTo>
                  <a:pt x="539" y="230"/>
                </a:lnTo>
                <a:lnTo>
                  <a:pt x="545" y="250"/>
                </a:lnTo>
                <a:lnTo>
                  <a:pt x="549" y="271"/>
                </a:lnTo>
                <a:lnTo>
                  <a:pt x="549" y="288"/>
                </a:lnTo>
                <a:lnTo>
                  <a:pt x="547" y="305"/>
                </a:lnTo>
                <a:lnTo>
                  <a:pt x="543" y="320"/>
                </a:lnTo>
                <a:lnTo>
                  <a:pt x="539" y="331"/>
                </a:lnTo>
                <a:lnTo>
                  <a:pt x="537" y="337"/>
                </a:lnTo>
                <a:lnTo>
                  <a:pt x="535" y="341"/>
                </a:lnTo>
                <a:lnTo>
                  <a:pt x="539" y="341"/>
                </a:lnTo>
                <a:lnTo>
                  <a:pt x="545" y="348"/>
                </a:lnTo>
                <a:lnTo>
                  <a:pt x="558" y="354"/>
                </a:lnTo>
                <a:lnTo>
                  <a:pt x="571" y="367"/>
                </a:lnTo>
                <a:lnTo>
                  <a:pt x="586" y="382"/>
                </a:lnTo>
                <a:lnTo>
                  <a:pt x="601" y="403"/>
                </a:lnTo>
                <a:lnTo>
                  <a:pt x="613" y="426"/>
                </a:lnTo>
                <a:lnTo>
                  <a:pt x="626" y="456"/>
                </a:lnTo>
                <a:lnTo>
                  <a:pt x="632" y="492"/>
                </a:lnTo>
                <a:lnTo>
                  <a:pt x="637" y="5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Freeform 94">
            <a:extLst>
              <a:ext uri="{FF2B5EF4-FFF2-40B4-BE49-F238E27FC236}">
                <a16:creationId xmlns:a16="http://schemas.microsoft.com/office/drawing/2014/main" id="{C1B098F3-90D1-C3B2-BE4F-5BD7CE16BD0A}"/>
              </a:ext>
            </a:extLst>
          </p:cNvPr>
          <p:cNvSpPr>
            <a:spLocks/>
          </p:cNvSpPr>
          <p:nvPr/>
        </p:nvSpPr>
        <p:spPr bwMode="auto">
          <a:xfrm>
            <a:off x="2471738" y="2647950"/>
            <a:ext cx="1317625" cy="909638"/>
          </a:xfrm>
          <a:custGeom>
            <a:avLst/>
            <a:gdLst>
              <a:gd name="T0" fmla="*/ 0 w 830"/>
              <a:gd name="T1" fmla="*/ 2147483646 h 573"/>
              <a:gd name="T2" fmla="*/ 2147483646 w 830"/>
              <a:gd name="T3" fmla="*/ 2147483646 h 573"/>
              <a:gd name="T4" fmla="*/ 2147483646 w 830"/>
              <a:gd name="T5" fmla="*/ 2147483646 h 573"/>
              <a:gd name="T6" fmla="*/ 2147483646 w 830"/>
              <a:gd name="T7" fmla="*/ 2147483646 h 573"/>
              <a:gd name="T8" fmla="*/ 2147483646 w 830"/>
              <a:gd name="T9" fmla="*/ 2147483646 h 573"/>
              <a:gd name="T10" fmla="*/ 2147483646 w 830"/>
              <a:gd name="T11" fmla="*/ 2147483646 h 573"/>
              <a:gd name="T12" fmla="*/ 2147483646 w 830"/>
              <a:gd name="T13" fmla="*/ 2147483646 h 573"/>
              <a:gd name="T14" fmla="*/ 2147483646 w 830"/>
              <a:gd name="T15" fmla="*/ 2147483646 h 573"/>
              <a:gd name="T16" fmla="*/ 2147483646 w 830"/>
              <a:gd name="T17" fmla="*/ 2147483646 h 573"/>
              <a:gd name="T18" fmla="*/ 2147483646 w 830"/>
              <a:gd name="T19" fmla="*/ 2147483646 h 573"/>
              <a:gd name="T20" fmla="*/ 2147483646 w 830"/>
              <a:gd name="T21" fmla="*/ 2147483646 h 573"/>
              <a:gd name="T22" fmla="*/ 2147483646 w 830"/>
              <a:gd name="T23" fmla="*/ 2147483646 h 573"/>
              <a:gd name="T24" fmla="*/ 2147483646 w 830"/>
              <a:gd name="T25" fmla="*/ 2147483646 h 573"/>
              <a:gd name="T26" fmla="*/ 2147483646 w 830"/>
              <a:gd name="T27" fmla="*/ 2147483646 h 573"/>
              <a:gd name="T28" fmla="*/ 2147483646 w 830"/>
              <a:gd name="T29" fmla="*/ 2147483646 h 573"/>
              <a:gd name="T30" fmla="*/ 2147483646 w 830"/>
              <a:gd name="T31" fmla="*/ 2147483646 h 573"/>
              <a:gd name="T32" fmla="*/ 2147483646 w 830"/>
              <a:gd name="T33" fmla="*/ 2147483646 h 573"/>
              <a:gd name="T34" fmla="*/ 2147483646 w 830"/>
              <a:gd name="T35" fmla="*/ 2147483646 h 573"/>
              <a:gd name="T36" fmla="*/ 2147483646 w 830"/>
              <a:gd name="T37" fmla="*/ 2147483646 h 573"/>
              <a:gd name="T38" fmla="*/ 2147483646 w 830"/>
              <a:gd name="T39" fmla="*/ 2147483646 h 573"/>
              <a:gd name="T40" fmla="*/ 2147483646 w 830"/>
              <a:gd name="T41" fmla="*/ 2147483646 h 573"/>
              <a:gd name="T42" fmla="*/ 2147483646 w 830"/>
              <a:gd name="T43" fmla="*/ 2147483646 h 573"/>
              <a:gd name="T44" fmla="*/ 2147483646 w 830"/>
              <a:gd name="T45" fmla="*/ 2147483646 h 573"/>
              <a:gd name="T46" fmla="*/ 2147483646 w 830"/>
              <a:gd name="T47" fmla="*/ 2147483646 h 573"/>
              <a:gd name="T48" fmla="*/ 2147483646 w 830"/>
              <a:gd name="T49" fmla="*/ 2147483646 h 573"/>
              <a:gd name="T50" fmla="*/ 2147483646 w 830"/>
              <a:gd name="T51" fmla="*/ 2147483646 h 573"/>
              <a:gd name="T52" fmla="*/ 2147483646 w 830"/>
              <a:gd name="T53" fmla="*/ 2147483646 h 573"/>
              <a:gd name="T54" fmla="*/ 2147483646 w 830"/>
              <a:gd name="T55" fmla="*/ 2147483646 h 573"/>
              <a:gd name="T56" fmla="*/ 2147483646 w 830"/>
              <a:gd name="T57" fmla="*/ 2147483646 h 573"/>
              <a:gd name="T58" fmla="*/ 2147483646 w 830"/>
              <a:gd name="T59" fmla="*/ 2147483646 h 573"/>
              <a:gd name="T60" fmla="*/ 2147483646 w 830"/>
              <a:gd name="T61" fmla="*/ 0 h 573"/>
              <a:gd name="T62" fmla="*/ 2147483646 w 830"/>
              <a:gd name="T63" fmla="*/ 2147483646 h 573"/>
              <a:gd name="T64" fmla="*/ 2147483646 w 830"/>
              <a:gd name="T65" fmla="*/ 2147483646 h 573"/>
              <a:gd name="T66" fmla="*/ 2147483646 w 830"/>
              <a:gd name="T67" fmla="*/ 2147483646 h 573"/>
              <a:gd name="T68" fmla="*/ 2147483646 w 830"/>
              <a:gd name="T69" fmla="*/ 2147483646 h 573"/>
              <a:gd name="T70" fmla="*/ 2147483646 w 830"/>
              <a:gd name="T71" fmla="*/ 2147483646 h 57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0"/>
              <a:gd name="T109" fmla="*/ 0 h 573"/>
              <a:gd name="T110" fmla="*/ 830 w 830"/>
              <a:gd name="T111" fmla="*/ 573 h 57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0" h="573">
                <a:moveTo>
                  <a:pt x="2" y="573"/>
                </a:moveTo>
                <a:lnTo>
                  <a:pt x="0" y="550"/>
                </a:lnTo>
                <a:lnTo>
                  <a:pt x="2" y="509"/>
                </a:lnTo>
                <a:lnTo>
                  <a:pt x="11" y="475"/>
                </a:lnTo>
                <a:lnTo>
                  <a:pt x="21" y="445"/>
                </a:lnTo>
                <a:lnTo>
                  <a:pt x="34" y="420"/>
                </a:lnTo>
                <a:lnTo>
                  <a:pt x="49" y="399"/>
                </a:lnTo>
                <a:lnTo>
                  <a:pt x="64" y="384"/>
                </a:lnTo>
                <a:lnTo>
                  <a:pt x="79" y="371"/>
                </a:lnTo>
                <a:lnTo>
                  <a:pt x="89" y="364"/>
                </a:lnTo>
                <a:lnTo>
                  <a:pt x="98" y="358"/>
                </a:lnTo>
                <a:lnTo>
                  <a:pt x="100" y="358"/>
                </a:lnTo>
                <a:lnTo>
                  <a:pt x="98" y="356"/>
                </a:lnTo>
                <a:lnTo>
                  <a:pt x="96" y="347"/>
                </a:lnTo>
                <a:lnTo>
                  <a:pt x="92" y="337"/>
                </a:lnTo>
                <a:lnTo>
                  <a:pt x="89" y="322"/>
                </a:lnTo>
                <a:lnTo>
                  <a:pt x="87" y="307"/>
                </a:lnTo>
                <a:lnTo>
                  <a:pt x="87" y="288"/>
                </a:lnTo>
                <a:lnTo>
                  <a:pt x="89" y="266"/>
                </a:lnTo>
                <a:lnTo>
                  <a:pt x="98" y="247"/>
                </a:lnTo>
                <a:lnTo>
                  <a:pt x="111" y="226"/>
                </a:lnTo>
                <a:lnTo>
                  <a:pt x="130" y="207"/>
                </a:lnTo>
                <a:lnTo>
                  <a:pt x="151" y="192"/>
                </a:lnTo>
                <a:lnTo>
                  <a:pt x="175" y="183"/>
                </a:lnTo>
                <a:lnTo>
                  <a:pt x="196" y="179"/>
                </a:lnTo>
                <a:lnTo>
                  <a:pt x="217" y="179"/>
                </a:lnTo>
                <a:lnTo>
                  <a:pt x="236" y="183"/>
                </a:lnTo>
                <a:lnTo>
                  <a:pt x="253" y="190"/>
                </a:lnTo>
                <a:lnTo>
                  <a:pt x="266" y="194"/>
                </a:lnTo>
                <a:lnTo>
                  <a:pt x="277" y="200"/>
                </a:lnTo>
                <a:lnTo>
                  <a:pt x="283" y="205"/>
                </a:lnTo>
                <a:lnTo>
                  <a:pt x="285" y="207"/>
                </a:lnTo>
                <a:lnTo>
                  <a:pt x="285" y="205"/>
                </a:lnTo>
                <a:lnTo>
                  <a:pt x="285" y="198"/>
                </a:lnTo>
                <a:lnTo>
                  <a:pt x="285" y="188"/>
                </a:lnTo>
                <a:lnTo>
                  <a:pt x="285" y="173"/>
                </a:lnTo>
                <a:lnTo>
                  <a:pt x="290" y="158"/>
                </a:lnTo>
                <a:lnTo>
                  <a:pt x="298" y="139"/>
                </a:lnTo>
                <a:lnTo>
                  <a:pt x="311" y="117"/>
                </a:lnTo>
                <a:lnTo>
                  <a:pt x="328" y="94"/>
                </a:lnTo>
                <a:lnTo>
                  <a:pt x="351" y="71"/>
                </a:lnTo>
                <a:lnTo>
                  <a:pt x="383" y="47"/>
                </a:lnTo>
                <a:lnTo>
                  <a:pt x="419" y="28"/>
                </a:lnTo>
                <a:lnTo>
                  <a:pt x="456" y="19"/>
                </a:lnTo>
                <a:lnTo>
                  <a:pt x="492" y="17"/>
                </a:lnTo>
                <a:lnTo>
                  <a:pt x="524" y="22"/>
                </a:lnTo>
                <a:lnTo>
                  <a:pt x="556" y="30"/>
                </a:lnTo>
                <a:lnTo>
                  <a:pt x="581" y="41"/>
                </a:lnTo>
                <a:lnTo>
                  <a:pt x="605" y="53"/>
                </a:lnTo>
                <a:lnTo>
                  <a:pt x="620" y="64"/>
                </a:lnTo>
                <a:lnTo>
                  <a:pt x="632" y="71"/>
                </a:lnTo>
                <a:lnTo>
                  <a:pt x="634" y="73"/>
                </a:lnTo>
                <a:lnTo>
                  <a:pt x="634" y="71"/>
                </a:lnTo>
                <a:lnTo>
                  <a:pt x="637" y="66"/>
                </a:lnTo>
                <a:lnTo>
                  <a:pt x="639" y="58"/>
                </a:lnTo>
                <a:lnTo>
                  <a:pt x="643" y="47"/>
                </a:lnTo>
                <a:lnTo>
                  <a:pt x="649" y="36"/>
                </a:lnTo>
                <a:lnTo>
                  <a:pt x="658" y="26"/>
                </a:lnTo>
                <a:lnTo>
                  <a:pt x="671" y="15"/>
                </a:lnTo>
                <a:lnTo>
                  <a:pt x="685" y="7"/>
                </a:lnTo>
                <a:lnTo>
                  <a:pt x="707" y="2"/>
                </a:lnTo>
                <a:lnTo>
                  <a:pt x="732" y="0"/>
                </a:lnTo>
                <a:lnTo>
                  <a:pt x="758" y="2"/>
                </a:lnTo>
                <a:lnTo>
                  <a:pt x="779" y="7"/>
                </a:lnTo>
                <a:lnTo>
                  <a:pt x="796" y="15"/>
                </a:lnTo>
                <a:lnTo>
                  <a:pt x="807" y="26"/>
                </a:lnTo>
                <a:lnTo>
                  <a:pt x="817" y="36"/>
                </a:lnTo>
                <a:lnTo>
                  <a:pt x="824" y="47"/>
                </a:lnTo>
                <a:lnTo>
                  <a:pt x="826" y="58"/>
                </a:lnTo>
                <a:lnTo>
                  <a:pt x="828" y="66"/>
                </a:lnTo>
                <a:lnTo>
                  <a:pt x="830" y="71"/>
                </a:lnTo>
                <a:lnTo>
                  <a:pt x="830" y="7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Freeform 95">
            <a:extLst>
              <a:ext uri="{FF2B5EF4-FFF2-40B4-BE49-F238E27FC236}">
                <a16:creationId xmlns:a16="http://schemas.microsoft.com/office/drawing/2014/main" id="{49CAC7B3-CEDC-68C0-C6E2-C18CA7D0929D}"/>
              </a:ext>
            </a:extLst>
          </p:cNvPr>
          <p:cNvSpPr>
            <a:spLocks/>
          </p:cNvSpPr>
          <p:nvPr/>
        </p:nvSpPr>
        <p:spPr bwMode="auto">
          <a:xfrm>
            <a:off x="2474913" y="3554413"/>
            <a:ext cx="1014412" cy="835025"/>
          </a:xfrm>
          <a:custGeom>
            <a:avLst/>
            <a:gdLst>
              <a:gd name="T0" fmla="*/ 2147483646 w 639"/>
              <a:gd name="T1" fmla="*/ 2147483646 h 526"/>
              <a:gd name="T2" fmla="*/ 2147483646 w 639"/>
              <a:gd name="T3" fmla="*/ 2147483646 h 526"/>
              <a:gd name="T4" fmla="*/ 2147483646 w 639"/>
              <a:gd name="T5" fmla="*/ 2147483646 h 526"/>
              <a:gd name="T6" fmla="*/ 2147483646 w 639"/>
              <a:gd name="T7" fmla="*/ 2147483646 h 526"/>
              <a:gd name="T8" fmla="*/ 2147483646 w 639"/>
              <a:gd name="T9" fmla="*/ 2147483646 h 526"/>
              <a:gd name="T10" fmla="*/ 2147483646 w 639"/>
              <a:gd name="T11" fmla="*/ 2147483646 h 526"/>
              <a:gd name="T12" fmla="*/ 2147483646 w 639"/>
              <a:gd name="T13" fmla="*/ 2147483646 h 526"/>
              <a:gd name="T14" fmla="*/ 2147483646 w 639"/>
              <a:gd name="T15" fmla="*/ 2147483646 h 526"/>
              <a:gd name="T16" fmla="*/ 2147483646 w 639"/>
              <a:gd name="T17" fmla="*/ 2147483646 h 526"/>
              <a:gd name="T18" fmla="*/ 2147483646 w 639"/>
              <a:gd name="T19" fmla="*/ 2147483646 h 526"/>
              <a:gd name="T20" fmla="*/ 2147483646 w 639"/>
              <a:gd name="T21" fmla="*/ 2147483646 h 526"/>
              <a:gd name="T22" fmla="*/ 2147483646 w 639"/>
              <a:gd name="T23" fmla="*/ 2147483646 h 526"/>
              <a:gd name="T24" fmla="*/ 2147483646 w 639"/>
              <a:gd name="T25" fmla="*/ 2147483646 h 526"/>
              <a:gd name="T26" fmla="*/ 2147483646 w 639"/>
              <a:gd name="T27" fmla="*/ 2147483646 h 526"/>
              <a:gd name="T28" fmla="*/ 2147483646 w 639"/>
              <a:gd name="T29" fmla="*/ 2147483646 h 526"/>
              <a:gd name="T30" fmla="*/ 2147483646 w 639"/>
              <a:gd name="T31" fmla="*/ 2147483646 h 526"/>
              <a:gd name="T32" fmla="*/ 2147483646 w 639"/>
              <a:gd name="T33" fmla="*/ 2147483646 h 526"/>
              <a:gd name="T34" fmla="*/ 2147483646 w 639"/>
              <a:gd name="T35" fmla="*/ 2147483646 h 526"/>
              <a:gd name="T36" fmla="*/ 2147483646 w 639"/>
              <a:gd name="T37" fmla="*/ 2147483646 h 526"/>
              <a:gd name="T38" fmla="*/ 2147483646 w 639"/>
              <a:gd name="T39" fmla="*/ 2147483646 h 526"/>
              <a:gd name="T40" fmla="*/ 2147483646 w 639"/>
              <a:gd name="T41" fmla="*/ 2147483646 h 526"/>
              <a:gd name="T42" fmla="*/ 2147483646 w 639"/>
              <a:gd name="T43" fmla="*/ 2147483646 h 526"/>
              <a:gd name="T44" fmla="*/ 2147483646 w 639"/>
              <a:gd name="T45" fmla="*/ 2147483646 h 526"/>
              <a:gd name="T46" fmla="*/ 2147483646 w 639"/>
              <a:gd name="T47" fmla="*/ 2147483646 h 526"/>
              <a:gd name="T48" fmla="*/ 2147483646 w 639"/>
              <a:gd name="T49" fmla="*/ 2147483646 h 526"/>
              <a:gd name="T50" fmla="*/ 2147483646 w 639"/>
              <a:gd name="T51" fmla="*/ 2147483646 h 526"/>
              <a:gd name="T52" fmla="*/ 2147483646 w 639"/>
              <a:gd name="T53" fmla="*/ 2147483646 h 526"/>
              <a:gd name="T54" fmla="*/ 2147483646 w 639"/>
              <a:gd name="T55" fmla="*/ 2147483646 h 526"/>
              <a:gd name="T56" fmla="*/ 2147483646 w 639"/>
              <a:gd name="T57" fmla="*/ 2147483646 h 526"/>
              <a:gd name="T58" fmla="*/ 2147483646 w 639"/>
              <a:gd name="T59" fmla="*/ 2147483646 h 526"/>
              <a:gd name="T60" fmla="*/ 2147483646 w 639"/>
              <a:gd name="T61" fmla="*/ 2147483646 h 526"/>
              <a:gd name="T62" fmla="*/ 2147483646 w 639"/>
              <a:gd name="T63" fmla="*/ 2147483646 h 526"/>
              <a:gd name="T64" fmla="*/ 2147483646 w 639"/>
              <a:gd name="T65" fmla="*/ 2147483646 h 526"/>
              <a:gd name="T66" fmla="*/ 2147483646 w 639"/>
              <a:gd name="T67" fmla="*/ 2147483646 h 526"/>
              <a:gd name="T68" fmla="*/ 2147483646 w 639"/>
              <a:gd name="T69" fmla="*/ 2147483646 h 526"/>
              <a:gd name="T70" fmla="*/ 2147483646 w 639"/>
              <a:gd name="T71" fmla="*/ 2147483646 h 526"/>
              <a:gd name="T72" fmla="*/ 2147483646 w 639"/>
              <a:gd name="T73" fmla="*/ 2147483646 h 526"/>
              <a:gd name="T74" fmla="*/ 2147483646 w 639"/>
              <a:gd name="T75" fmla="*/ 2147483646 h 526"/>
              <a:gd name="T76" fmla="*/ 2147483646 w 639"/>
              <a:gd name="T77" fmla="*/ 2147483646 h 526"/>
              <a:gd name="T78" fmla="*/ 2147483646 w 639"/>
              <a:gd name="T79" fmla="*/ 2147483646 h 526"/>
              <a:gd name="T80" fmla="*/ 2147483646 w 639"/>
              <a:gd name="T81" fmla="*/ 2147483646 h 526"/>
              <a:gd name="T82" fmla="*/ 2147483646 w 639"/>
              <a:gd name="T83" fmla="*/ 2147483646 h 526"/>
              <a:gd name="T84" fmla="*/ 2147483646 w 639"/>
              <a:gd name="T85" fmla="*/ 2147483646 h 526"/>
              <a:gd name="T86" fmla="*/ 2147483646 w 639"/>
              <a:gd name="T87" fmla="*/ 2147483646 h 526"/>
              <a:gd name="T88" fmla="*/ 2147483646 w 639"/>
              <a:gd name="T89" fmla="*/ 2147483646 h 526"/>
              <a:gd name="T90" fmla="*/ 2147483646 w 639"/>
              <a:gd name="T91" fmla="*/ 2147483646 h 526"/>
              <a:gd name="T92" fmla="*/ 2147483646 w 639"/>
              <a:gd name="T93" fmla="*/ 2147483646 h 526"/>
              <a:gd name="T94" fmla="*/ 2147483646 w 639"/>
              <a:gd name="T95" fmla="*/ 2147483646 h 526"/>
              <a:gd name="T96" fmla="*/ 2147483646 w 639"/>
              <a:gd name="T97" fmla="*/ 2147483646 h 526"/>
              <a:gd name="T98" fmla="*/ 2147483646 w 639"/>
              <a:gd name="T99" fmla="*/ 2147483646 h 526"/>
              <a:gd name="T100" fmla="*/ 0 w 639"/>
              <a:gd name="T101" fmla="*/ 0 h 52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9"/>
              <a:gd name="T154" fmla="*/ 0 h 526"/>
              <a:gd name="T155" fmla="*/ 639 w 639"/>
              <a:gd name="T156" fmla="*/ 526 h 52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9" h="526">
                <a:moveTo>
                  <a:pt x="639" y="469"/>
                </a:moveTo>
                <a:lnTo>
                  <a:pt x="637" y="473"/>
                </a:lnTo>
                <a:lnTo>
                  <a:pt x="626" y="479"/>
                </a:lnTo>
                <a:lnTo>
                  <a:pt x="609" y="490"/>
                </a:lnTo>
                <a:lnTo>
                  <a:pt x="588" y="503"/>
                </a:lnTo>
                <a:lnTo>
                  <a:pt x="560" y="513"/>
                </a:lnTo>
                <a:lnTo>
                  <a:pt x="530" y="522"/>
                </a:lnTo>
                <a:lnTo>
                  <a:pt x="496" y="526"/>
                </a:lnTo>
                <a:lnTo>
                  <a:pt x="462" y="524"/>
                </a:lnTo>
                <a:lnTo>
                  <a:pt x="426" y="515"/>
                </a:lnTo>
                <a:lnTo>
                  <a:pt x="390" y="496"/>
                </a:lnTo>
                <a:lnTo>
                  <a:pt x="358" y="471"/>
                </a:lnTo>
                <a:lnTo>
                  <a:pt x="332" y="447"/>
                </a:lnTo>
                <a:lnTo>
                  <a:pt x="315" y="426"/>
                </a:lnTo>
                <a:lnTo>
                  <a:pt x="302" y="405"/>
                </a:lnTo>
                <a:lnTo>
                  <a:pt x="296" y="385"/>
                </a:lnTo>
                <a:lnTo>
                  <a:pt x="292" y="368"/>
                </a:lnTo>
                <a:lnTo>
                  <a:pt x="290" y="356"/>
                </a:lnTo>
                <a:lnTo>
                  <a:pt x="290" y="345"/>
                </a:lnTo>
                <a:lnTo>
                  <a:pt x="292" y="339"/>
                </a:lnTo>
                <a:lnTo>
                  <a:pt x="292" y="337"/>
                </a:lnTo>
                <a:lnTo>
                  <a:pt x="290" y="337"/>
                </a:lnTo>
                <a:lnTo>
                  <a:pt x="283" y="341"/>
                </a:lnTo>
                <a:lnTo>
                  <a:pt x="273" y="347"/>
                </a:lnTo>
                <a:lnTo>
                  <a:pt x="258" y="354"/>
                </a:lnTo>
                <a:lnTo>
                  <a:pt x="241" y="360"/>
                </a:lnTo>
                <a:lnTo>
                  <a:pt x="222" y="362"/>
                </a:lnTo>
                <a:lnTo>
                  <a:pt x="202" y="364"/>
                </a:lnTo>
                <a:lnTo>
                  <a:pt x="179" y="360"/>
                </a:lnTo>
                <a:lnTo>
                  <a:pt x="158" y="351"/>
                </a:lnTo>
                <a:lnTo>
                  <a:pt x="134" y="337"/>
                </a:lnTo>
                <a:lnTo>
                  <a:pt x="115" y="315"/>
                </a:lnTo>
                <a:lnTo>
                  <a:pt x="102" y="296"/>
                </a:lnTo>
                <a:lnTo>
                  <a:pt x="96" y="275"/>
                </a:lnTo>
                <a:lnTo>
                  <a:pt x="92" y="256"/>
                </a:lnTo>
                <a:lnTo>
                  <a:pt x="92" y="236"/>
                </a:lnTo>
                <a:lnTo>
                  <a:pt x="94" y="219"/>
                </a:lnTo>
                <a:lnTo>
                  <a:pt x="98" y="207"/>
                </a:lnTo>
                <a:lnTo>
                  <a:pt x="100" y="194"/>
                </a:lnTo>
                <a:lnTo>
                  <a:pt x="104" y="187"/>
                </a:lnTo>
                <a:lnTo>
                  <a:pt x="104" y="185"/>
                </a:lnTo>
                <a:lnTo>
                  <a:pt x="102" y="183"/>
                </a:lnTo>
                <a:lnTo>
                  <a:pt x="94" y="179"/>
                </a:lnTo>
                <a:lnTo>
                  <a:pt x="83" y="173"/>
                </a:lnTo>
                <a:lnTo>
                  <a:pt x="68" y="162"/>
                </a:lnTo>
                <a:lnTo>
                  <a:pt x="53" y="147"/>
                </a:lnTo>
                <a:lnTo>
                  <a:pt x="36" y="128"/>
                </a:lnTo>
                <a:lnTo>
                  <a:pt x="24" y="104"/>
                </a:lnTo>
                <a:lnTo>
                  <a:pt x="11" y="75"/>
                </a:lnTo>
                <a:lnTo>
                  <a:pt x="2" y="4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Freeform 96">
            <a:extLst>
              <a:ext uri="{FF2B5EF4-FFF2-40B4-BE49-F238E27FC236}">
                <a16:creationId xmlns:a16="http://schemas.microsoft.com/office/drawing/2014/main" id="{59650C4A-1874-93E9-E3F5-7C8C5C0A345A}"/>
              </a:ext>
            </a:extLst>
          </p:cNvPr>
          <p:cNvSpPr>
            <a:spLocks/>
          </p:cNvSpPr>
          <p:nvPr/>
        </p:nvSpPr>
        <p:spPr bwMode="auto">
          <a:xfrm>
            <a:off x="3492500" y="3524250"/>
            <a:ext cx="1308100" cy="895350"/>
          </a:xfrm>
          <a:custGeom>
            <a:avLst/>
            <a:gdLst>
              <a:gd name="T0" fmla="*/ 2147483646 w 824"/>
              <a:gd name="T1" fmla="*/ 2147483646 h 564"/>
              <a:gd name="T2" fmla="*/ 2147483646 w 824"/>
              <a:gd name="T3" fmla="*/ 2147483646 h 564"/>
              <a:gd name="T4" fmla="*/ 2147483646 w 824"/>
              <a:gd name="T5" fmla="*/ 2147483646 h 564"/>
              <a:gd name="T6" fmla="*/ 2147483646 w 824"/>
              <a:gd name="T7" fmla="*/ 2147483646 h 564"/>
              <a:gd name="T8" fmla="*/ 2147483646 w 824"/>
              <a:gd name="T9" fmla="*/ 2147483646 h 564"/>
              <a:gd name="T10" fmla="*/ 2147483646 w 824"/>
              <a:gd name="T11" fmla="*/ 2147483646 h 564"/>
              <a:gd name="T12" fmla="*/ 2147483646 w 824"/>
              <a:gd name="T13" fmla="*/ 2147483646 h 564"/>
              <a:gd name="T14" fmla="*/ 2147483646 w 824"/>
              <a:gd name="T15" fmla="*/ 2147483646 h 564"/>
              <a:gd name="T16" fmla="*/ 2147483646 w 824"/>
              <a:gd name="T17" fmla="*/ 2147483646 h 564"/>
              <a:gd name="T18" fmla="*/ 2147483646 w 824"/>
              <a:gd name="T19" fmla="*/ 2147483646 h 564"/>
              <a:gd name="T20" fmla="*/ 2147483646 w 824"/>
              <a:gd name="T21" fmla="*/ 2147483646 h 564"/>
              <a:gd name="T22" fmla="*/ 2147483646 w 824"/>
              <a:gd name="T23" fmla="*/ 2147483646 h 564"/>
              <a:gd name="T24" fmla="*/ 2147483646 w 824"/>
              <a:gd name="T25" fmla="*/ 2147483646 h 564"/>
              <a:gd name="T26" fmla="*/ 2147483646 w 824"/>
              <a:gd name="T27" fmla="*/ 2147483646 h 564"/>
              <a:gd name="T28" fmla="*/ 2147483646 w 824"/>
              <a:gd name="T29" fmla="*/ 2147483646 h 564"/>
              <a:gd name="T30" fmla="*/ 2147483646 w 824"/>
              <a:gd name="T31" fmla="*/ 2147483646 h 564"/>
              <a:gd name="T32" fmla="*/ 2147483646 w 824"/>
              <a:gd name="T33" fmla="*/ 2147483646 h 564"/>
              <a:gd name="T34" fmla="*/ 2147483646 w 824"/>
              <a:gd name="T35" fmla="*/ 2147483646 h 564"/>
              <a:gd name="T36" fmla="*/ 2147483646 w 824"/>
              <a:gd name="T37" fmla="*/ 2147483646 h 564"/>
              <a:gd name="T38" fmla="*/ 2147483646 w 824"/>
              <a:gd name="T39" fmla="*/ 2147483646 h 564"/>
              <a:gd name="T40" fmla="*/ 2147483646 w 824"/>
              <a:gd name="T41" fmla="*/ 2147483646 h 564"/>
              <a:gd name="T42" fmla="*/ 2147483646 w 824"/>
              <a:gd name="T43" fmla="*/ 2147483646 h 564"/>
              <a:gd name="T44" fmla="*/ 2147483646 w 824"/>
              <a:gd name="T45" fmla="*/ 2147483646 h 564"/>
              <a:gd name="T46" fmla="*/ 2147483646 w 824"/>
              <a:gd name="T47" fmla="*/ 2147483646 h 564"/>
              <a:gd name="T48" fmla="*/ 2147483646 w 824"/>
              <a:gd name="T49" fmla="*/ 2147483646 h 564"/>
              <a:gd name="T50" fmla="*/ 2147483646 w 824"/>
              <a:gd name="T51" fmla="*/ 2147483646 h 564"/>
              <a:gd name="T52" fmla="*/ 2147483646 w 824"/>
              <a:gd name="T53" fmla="*/ 2147483646 h 564"/>
              <a:gd name="T54" fmla="*/ 2147483646 w 824"/>
              <a:gd name="T55" fmla="*/ 2147483646 h 564"/>
              <a:gd name="T56" fmla="*/ 2147483646 w 824"/>
              <a:gd name="T57" fmla="*/ 2147483646 h 564"/>
              <a:gd name="T58" fmla="*/ 2147483646 w 824"/>
              <a:gd name="T59" fmla="*/ 2147483646 h 564"/>
              <a:gd name="T60" fmla="*/ 2147483646 w 824"/>
              <a:gd name="T61" fmla="*/ 2147483646 h 564"/>
              <a:gd name="T62" fmla="*/ 2147483646 w 824"/>
              <a:gd name="T63" fmla="*/ 2147483646 h 564"/>
              <a:gd name="T64" fmla="*/ 2147483646 w 824"/>
              <a:gd name="T65" fmla="*/ 2147483646 h 564"/>
              <a:gd name="T66" fmla="*/ 2147483646 w 824"/>
              <a:gd name="T67" fmla="*/ 2147483646 h 564"/>
              <a:gd name="T68" fmla="*/ 0 w 824"/>
              <a:gd name="T69" fmla="*/ 2147483646 h 56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24"/>
              <a:gd name="T106" fmla="*/ 0 h 564"/>
              <a:gd name="T107" fmla="*/ 824 w 824"/>
              <a:gd name="T108" fmla="*/ 564 h 56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24" h="564">
                <a:moveTo>
                  <a:pt x="824" y="0"/>
                </a:moveTo>
                <a:lnTo>
                  <a:pt x="822" y="42"/>
                </a:lnTo>
                <a:lnTo>
                  <a:pt x="813" y="79"/>
                </a:lnTo>
                <a:lnTo>
                  <a:pt x="802" y="108"/>
                </a:lnTo>
                <a:lnTo>
                  <a:pt x="790" y="136"/>
                </a:lnTo>
                <a:lnTo>
                  <a:pt x="777" y="157"/>
                </a:lnTo>
                <a:lnTo>
                  <a:pt x="762" y="177"/>
                </a:lnTo>
                <a:lnTo>
                  <a:pt x="749" y="189"/>
                </a:lnTo>
                <a:lnTo>
                  <a:pt x="739" y="198"/>
                </a:lnTo>
                <a:lnTo>
                  <a:pt x="732" y="204"/>
                </a:lnTo>
                <a:lnTo>
                  <a:pt x="730" y="206"/>
                </a:lnTo>
                <a:lnTo>
                  <a:pt x="730" y="209"/>
                </a:lnTo>
                <a:lnTo>
                  <a:pt x="734" y="215"/>
                </a:lnTo>
                <a:lnTo>
                  <a:pt x="739" y="226"/>
                </a:lnTo>
                <a:lnTo>
                  <a:pt x="741" y="241"/>
                </a:lnTo>
                <a:lnTo>
                  <a:pt x="743" y="258"/>
                </a:lnTo>
                <a:lnTo>
                  <a:pt x="743" y="277"/>
                </a:lnTo>
                <a:lnTo>
                  <a:pt x="741" y="296"/>
                </a:lnTo>
                <a:lnTo>
                  <a:pt x="732" y="317"/>
                </a:lnTo>
                <a:lnTo>
                  <a:pt x="719" y="336"/>
                </a:lnTo>
                <a:lnTo>
                  <a:pt x="700" y="358"/>
                </a:lnTo>
                <a:lnTo>
                  <a:pt x="677" y="373"/>
                </a:lnTo>
                <a:lnTo>
                  <a:pt x="656" y="381"/>
                </a:lnTo>
                <a:lnTo>
                  <a:pt x="634" y="383"/>
                </a:lnTo>
                <a:lnTo>
                  <a:pt x="613" y="383"/>
                </a:lnTo>
                <a:lnTo>
                  <a:pt x="594" y="379"/>
                </a:lnTo>
                <a:lnTo>
                  <a:pt x="577" y="375"/>
                </a:lnTo>
                <a:lnTo>
                  <a:pt x="564" y="368"/>
                </a:lnTo>
                <a:lnTo>
                  <a:pt x="553" y="362"/>
                </a:lnTo>
                <a:lnTo>
                  <a:pt x="545" y="358"/>
                </a:lnTo>
                <a:lnTo>
                  <a:pt x="543" y="358"/>
                </a:lnTo>
                <a:lnTo>
                  <a:pt x="545" y="360"/>
                </a:lnTo>
                <a:lnTo>
                  <a:pt x="545" y="366"/>
                </a:lnTo>
                <a:lnTo>
                  <a:pt x="545" y="377"/>
                </a:lnTo>
                <a:lnTo>
                  <a:pt x="543" y="390"/>
                </a:lnTo>
                <a:lnTo>
                  <a:pt x="541" y="407"/>
                </a:lnTo>
                <a:lnTo>
                  <a:pt x="532" y="426"/>
                </a:lnTo>
                <a:lnTo>
                  <a:pt x="519" y="447"/>
                </a:lnTo>
                <a:lnTo>
                  <a:pt x="502" y="468"/>
                </a:lnTo>
                <a:lnTo>
                  <a:pt x="477" y="492"/>
                </a:lnTo>
                <a:lnTo>
                  <a:pt x="447" y="517"/>
                </a:lnTo>
                <a:lnTo>
                  <a:pt x="409" y="534"/>
                </a:lnTo>
                <a:lnTo>
                  <a:pt x="375" y="545"/>
                </a:lnTo>
                <a:lnTo>
                  <a:pt x="338" y="547"/>
                </a:lnTo>
                <a:lnTo>
                  <a:pt x="306" y="543"/>
                </a:lnTo>
                <a:lnTo>
                  <a:pt x="275" y="534"/>
                </a:lnTo>
                <a:lnTo>
                  <a:pt x="249" y="522"/>
                </a:lnTo>
                <a:lnTo>
                  <a:pt x="226" y="511"/>
                </a:lnTo>
                <a:lnTo>
                  <a:pt x="209" y="500"/>
                </a:lnTo>
                <a:lnTo>
                  <a:pt x="198" y="492"/>
                </a:lnTo>
                <a:lnTo>
                  <a:pt x="194" y="490"/>
                </a:lnTo>
                <a:lnTo>
                  <a:pt x="194" y="492"/>
                </a:lnTo>
                <a:lnTo>
                  <a:pt x="194" y="498"/>
                </a:lnTo>
                <a:lnTo>
                  <a:pt x="192" y="507"/>
                </a:lnTo>
                <a:lnTo>
                  <a:pt x="187" y="515"/>
                </a:lnTo>
                <a:lnTo>
                  <a:pt x="181" y="526"/>
                </a:lnTo>
                <a:lnTo>
                  <a:pt x="172" y="539"/>
                </a:lnTo>
                <a:lnTo>
                  <a:pt x="160" y="547"/>
                </a:lnTo>
                <a:lnTo>
                  <a:pt x="143" y="556"/>
                </a:lnTo>
                <a:lnTo>
                  <a:pt x="123" y="562"/>
                </a:lnTo>
                <a:lnTo>
                  <a:pt x="98" y="564"/>
                </a:lnTo>
                <a:lnTo>
                  <a:pt x="72" y="562"/>
                </a:lnTo>
                <a:lnTo>
                  <a:pt x="51" y="556"/>
                </a:lnTo>
                <a:lnTo>
                  <a:pt x="34" y="547"/>
                </a:lnTo>
                <a:lnTo>
                  <a:pt x="21" y="539"/>
                </a:lnTo>
                <a:lnTo>
                  <a:pt x="13" y="526"/>
                </a:lnTo>
                <a:lnTo>
                  <a:pt x="6" y="515"/>
                </a:lnTo>
                <a:lnTo>
                  <a:pt x="2" y="507"/>
                </a:lnTo>
                <a:lnTo>
                  <a:pt x="0" y="498"/>
                </a:lnTo>
                <a:lnTo>
                  <a:pt x="0" y="492"/>
                </a:lnTo>
                <a:lnTo>
                  <a:pt x="0" y="49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Freeform 97">
            <a:extLst>
              <a:ext uri="{FF2B5EF4-FFF2-40B4-BE49-F238E27FC236}">
                <a16:creationId xmlns:a16="http://schemas.microsoft.com/office/drawing/2014/main" id="{EF7BD116-D070-F771-6B95-1C533915C6EB}"/>
              </a:ext>
            </a:extLst>
          </p:cNvPr>
          <p:cNvSpPr>
            <a:spLocks/>
          </p:cNvSpPr>
          <p:nvPr/>
        </p:nvSpPr>
        <p:spPr bwMode="auto">
          <a:xfrm>
            <a:off x="3513138" y="2127250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2" name="Freeform 98">
            <a:extLst>
              <a:ext uri="{FF2B5EF4-FFF2-40B4-BE49-F238E27FC236}">
                <a16:creationId xmlns:a16="http://schemas.microsoft.com/office/drawing/2014/main" id="{9426A67E-92A6-E63E-DD35-2609A414A1A3}"/>
              </a:ext>
            </a:extLst>
          </p:cNvPr>
          <p:cNvSpPr>
            <a:spLocks/>
          </p:cNvSpPr>
          <p:nvPr/>
        </p:nvSpPr>
        <p:spPr bwMode="auto">
          <a:xfrm>
            <a:off x="3513138" y="2833688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6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Freeform 99">
            <a:extLst>
              <a:ext uri="{FF2B5EF4-FFF2-40B4-BE49-F238E27FC236}">
                <a16:creationId xmlns:a16="http://schemas.microsoft.com/office/drawing/2014/main" id="{DD4ABC66-0B38-A8C0-0E03-A5524023084C}"/>
              </a:ext>
            </a:extLst>
          </p:cNvPr>
          <p:cNvSpPr>
            <a:spLocks/>
          </p:cNvSpPr>
          <p:nvPr/>
        </p:nvSpPr>
        <p:spPr bwMode="auto">
          <a:xfrm>
            <a:off x="4033838" y="2127250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4" name="Freeform 100">
            <a:extLst>
              <a:ext uri="{FF2B5EF4-FFF2-40B4-BE49-F238E27FC236}">
                <a16:creationId xmlns:a16="http://schemas.microsoft.com/office/drawing/2014/main" id="{74AF855F-95A2-ECE2-D4D1-0ADE9AEF9851}"/>
              </a:ext>
            </a:extLst>
          </p:cNvPr>
          <p:cNvSpPr>
            <a:spLocks/>
          </p:cNvSpPr>
          <p:nvPr/>
        </p:nvSpPr>
        <p:spPr bwMode="auto">
          <a:xfrm>
            <a:off x="3513138" y="396081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Freeform 101">
            <a:extLst>
              <a:ext uri="{FF2B5EF4-FFF2-40B4-BE49-F238E27FC236}">
                <a16:creationId xmlns:a16="http://schemas.microsoft.com/office/drawing/2014/main" id="{8F54934B-8F27-EB90-EA49-755CB404A464}"/>
              </a:ext>
            </a:extLst>
          </p:cNvPr>
          <p:cNvSpPr>
            <a:spLocks/>
          </p:cNvSpPr>
          <p:nvPr/>
        </p:nvSpPr>
        <p:spPr bwMode="auto">
          <a:xfrm>
            <a:off x="2992438" y="2127250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6" name="Freeform 102">
            <a:extLst>
              <a:ext uri="{FF2B5EF4-FFF2-40B4-BE49-F238E27FC236}">
                <a16:creationId xmlns:a16="http://schemas.microsoft.com/office/drawing/2014/main" id="{F2AD76C0-BBEB-8D28-3FB6-BE3E9F2690FA}"/>
              </a:ext>
            </a:extLst>
          </p:cNvPr>
          <p:cNvSpPr>
            <a:spLocks/>
          </p:cNvSpPr>
          <p:nvPr/>
        </p:nvSpPr>
        <p:spPr bwMode="auto">
          <a:xfrm>
            <a:off x="3513138" y="339566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Freeform 103">
            <a:extLst>
              <a:ext uri="{FF2B5EF4-FFF2-40B4-BE49-F238E27FC236}">
                <a16:creationId xmlns:a16="http://schemas.microsoft.com/office/drawing/2014/main" id="{45C5A6AC-ED2D-65C7-C218-62175A27DF5C}"/>
              </a:ext>
            </a:extLst>
          </p:cNvPr>
          <p:cNvSpPr>
            <a:spLocks/>
          </p:cNvSpPr>
          <p:nvPr/>
        </p:nvSpPr>
        <p:spPr bwMode="auto">
          <a:xfrm>
            <a:off x="3786188" y="4598988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8" name="Freeform 104">
            <a:extLst>
              <a:ext uri="{FF2B5EF4-FFF2-40B4-BE49-F238E27FC236}">
                <a16:creationId xmlns:a16="http://schemas.microsoft.com/office/drawing/2014/main" id="{9C63D4DA-2C5D-200C-4B6B-1ECC27C06C47}"/>
              </a:ext>
            </a:extLst>
          </p:cNvPr>
          <p:cNvSpPr>
            <a:spLocks/>
          </p:cNvSpPr>
          <p:nvPr/>
        </p:nvSpPr>
        <p:spPr bwMode="auto">
          <a:xfrm>
            <a:off x="3292475" y="4598988"/>
            <a:ext cx="271463" cy="266700"/>
          </a:xfrm>
          <a:custGeom>
            <a:avLst/>
            <a:gdLst>
              <a:gd name="T0" fmla="*/ 2147483646 w 171"/>
              <a:gd name="T1" fmla="*/ 2147483646 h 168"/>
              <a:gd name="T2" fmla="*/ 2147483646 w 171"/>
              <a:gd name="T3" fmla="*/ 0 h 168"/>
              <a:gd name="T4" fmla="*/ 0 w 171"/>
              <a:gd name="T5" fmla="*/ 0 h 168"/>
              <a:gd name="T6" fmla="*/ 0 w 171"/>
              <a:gd name="T7" fmla="*/ 2147483646 h 168"/>
              <a:gd name="T8" fmla="*/ 2147483646 w 171"/>
              <a:gd name="T9" fmla="*/ 2147483646 h 168"/>
              <a:gd name="T10" fmla="*/ 2147483646 w 171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168"/>
              <a:gd name="T20" fmla="*/ 171 w 171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168">
                <a:moveTo>
                  <a:pt x="168" y="168"/>
                </a:moveTo>
                <a:lnTo>
                  <a:pt x="171" y="0"/>
                </a:lnTo>
                <a:lnTo>
                  <a:pt x="0" y="0"/>
                </a:lnTo>
                <a:lnTo>
                  <a:pt x="0" y="168"/>
                </a:lnTo>
                <a:lnTo>
                  <a:pt x="171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9" name="Freeform 105">
            <a:extLst>
              <a:ext uri="{FF2B5EF4-FFF2-40B4-BE49-F238E27FC236}">
                <a16:creationId xmlns:a16="http://schemas.microsoft.com/office/drawing/2014/main" id="{A593BAA8-3E73-78C5-F943-CA3A028DF4A9}"/>
              </a:ext>
            </a:extLst>
          </p:cNvPr>
          <p:cNvSpPr>
            <a:spLocks/>
          </p:cNvSpPr>
          <p:nvPr/>
        </p:nvSpPr>
        <p:spPr bwMode="auto">
          <a:xfrm>
            <a:off x="2112963" y="3656013"/>
            <a:ext cx="268287" cy="269875"/>
          </a:xfrm>
          <a:custGeom>
            <a:avLst/>
            <a:gdLst>
              <a:gd name="T0" fmla="*/ 0 w 169"/>
              <a:gd name="T1" fmla="*/ 2147483646 h 170"/>
              <a:gd name="T2" fmla="*/ 2147483646 w 169"/>
              <a:gd name="T3" fmla="*/ 2147483646 h 170"/>
              <a:gd name="T4" fmla="*/ 2147483646 w 169"/>
              <a:gd name="T5" fmla="*/ 0 h 170"/>
              <a:gd name="T6" fmla="*/ 0 w 169"/>
              <a:gd name="T7" fmla="*/ 0 h 170"/>
              <a:gd name="T8" fmla="*/ 0 w 169"/>
              <a:gd name="T9" fmla="*/ 2147483646 h 170"/>
              <a:gd name="T10" fmla="*/ 0 w 16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70"/>
              <a:gd name="T20" fmla="*/ 169 w 16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70">
                <a:moveTo>
                  <a:pt x="0" y="168"/>
                </a:moveTo>
                <a:lnTo>
                  <a:pt x="169" y="170"/>
                </a:lnTo>
                <a:lnTo>
                  <a:pt x="169" y="0"/>
                </a:lnTo>
                <a:lnTo>
                  <a:pt x="0" y="0"/>
                </a:lnTo>
                <a:lnTo>
                  <a:pt x="0" y="170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0" name="Freeform 106">
            <a:extLst>
              <a:ext uri="{FF2B5EF4-FFF2-40B4-BE49-F238E27FC236}">
                <a16:creationId xmlns:a16="http://schemas.microsoft.com/office/drawing/2014/main" id="{57C1893E-F60A-CA6B-5CEA-9D64F586D7D3}"/>
              </a:ext>
            </a:extLst>
          </p:cNvPr>
          <p:cNvSpPr>
            <a:spLocks/>
          </p:cNvSpPr>
          <p:nvPr/>
        </p:nvSpPr>
        <p:spPr bwMode="auto">
          <a:xfrm>
            <a:off x="2112963" y="3135313"/>
            <a:ext cx="268287" cy="266700"/>
          </a:xfrm>
          <a:custGeom>
            <a:avLst/>
            <a:gdLst>
              <a:gd name="T0" fmla="*/ 0 w 169"/>
              <a:gd name="T1" fmla="*/ 2147483646 h 168"/>
              <a:gd name="T2" fmla="*/ 2147483646 w 169"/>
              <a:gd name="T3" fmla="*/ 2147483646 h 168"/>
              <a:gd name="T4" fmla="*/ 2147483646 w 169"/>
              <a:gd name="T5" fmla="*/ 0 h 168"/>
              <a:gd name="T6" fmla="*/ 0 w 169"/>
              <a:gd name="T7" fmla="*/ 0 h 168"/>
              <a:gd name="T8" fmla="*/ 0 w 169"/>
              <a:gd name="T9" fmla="*/ 2147483646 h 168"/>
              <a:gd name="T10" fmla="*/ 0 w 169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Freeform 107">
            <a:extLst>
              <a:ext uri="{FF2B5EF4-FFF2-40B4-BE49-F238E27FC236}">
                <a16:creationId xmlns:a16="http://schemas.microsoft.com/office/drawing/2014/main" id="{39C29A14-C615-0745-4FE8-8BCCE1AD396C}"/>
              </a:ext>
            </a:extLst>
          </p:cNvPr>
          <p:cNvSpPr>
            <a:spLocks/>
          </p:cNvSpPr>
          <p:nvPr/>
        </p:nvSpPr>
        <p:spPr bwMode="auto">
          <a:xfrm>
            <a:off x="2752725" y="339566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Freeform 108">
            <a:extLst>
              <a:ext uri="{FF2B5EF4-FFF2-40B4-BE49-F238E27FC236}">
                <a16:creationId xmlns:a16="http://schemas.microsoft.com/office/drawing/2014/main" id="{EF288731-6A07-AAB0-7573-BBC2984B891A}"/>
              </a:ext>
            </a:extLst>
          </p:cNvPr>
          <p:cNvSpPr>
            <a:spLocks/>
          </p:cNvSpPr>
          <p:nvPr/>
        </p:nvSpPr>
        <p:spPr bwMode="auto">
          <a:xfrm>
            <a:off x="4297363" y="339566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109">
            <a:extLst>
              <a:ext uri="{FF2B5EF4-FFF2-40B4-BE49-F238E27FC236}">
                <a16:creationId xmlns:a16="http://schemas.microsoft.com/office/drawing/2014/main" id="{22B85329-90BD-A864-94DF-CE68FCEBD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95538"/>
            <a:ext cx="431800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110">
            <a:extLst>
              <a:ext uri="{FF2B5EF4-FFF2-40B4-BE49-F238E27FC236}">
                <a16:creationId xmlns:a16="http://schemas.microsoft.com/office/drawing/2014/main" id="{45337AAF-F453-2800-AFE5-EADE17173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2395538"/>
            <a:ext cx="4762" cy="434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111">
            <a:extLst>
              <a:ext uri="{FF2B5EF4-FFF2-40B4-BE49-F238E27FC236}">
                <a16:creationId xmlns:a16="http://schemas.microsoft.com/office/drawing/2014/main" id="{045A7328-3FD9-DC5E-8513-409DED8725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88" y="2395538"/>
            <a:ext cx="430212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112">
            <a:extLst>
              <a:ext uri="{FF2B5EF4-FFF2-40B4-BE49-F238E27FC236}">
                <a16:creationId xmlns:a16="http://schemas.microsoft.com/office/drawing/2014/main" id="{25F20667-E432-8098-4951-6E089D4024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9425" y="2965450"/>
            <a:ext cx="493713" cy="4937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113">
            <a:extLst>
              <a:ext uri="{FF2B5EF4-FFF2-40B4-BE49-F238E27FC236}">
                <a16:creationId xmlns:a16="http://schemas.microsoft.com/office/drawing/2014/main" id="{CC6BD33D-CA63-1430-0ACE-306FD4CD5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3527425"/>
            <a:ext cx="49371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114">
            <a:extLst>
              <a:ext uri="{FF2B5EF4-FFF2-40B4-BE49-F238E27FC236}">
                <a16:creationId xmlns:a16="http://schemas.microsoft.com/office/drawing/2014/main" id="{32EC000F-4779-55A5-3C41-AD39127C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527425"/>
            <a:ext cx="512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115">
            <a:extLst>
              <a:ext uri="{FF2B5EF4-FFF2-40B4-BE49-F238E27FC236}">
                <a16:creationId xmlns:a16="http://schemas.microsoft.com/office/drawing/2014/main" id="{E984B67A-38F5-5FB3-7352-BD1B2AC0E5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3013" y="3568700"/>
            <a:ext cx="514350" cy="515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116">
            <a:extLst>
              <a:ext uri="{FF2B5EF4-FFF2-40B4-BE49-F238E27FC236}">
                <a16:creationId xmlns:a16="http://schemas.microsoft.com/office/drawing/2014/main" id="{ACDE9A8D-B9B4-4462-3C31-04DE60F23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3590925"/>
            <a:ext cx="493713" cy="4937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117">
            <a:extLst>
              <a:ext uri="{FF2B5EF4-FFF2-40B4-BE49-F238E27FC236}">
                <a16:creationId xmlns:a16="http://schemas.microsoft.com/office/drawing/2014/main" id="{2FDA1B2F-F6AC-9CBD-BBA9-288471F29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7413" y="4230688"/>
            <a:ext cx="128587" cy="365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118">
            <a:extLst>
              <a:ext uri="{FF2B5EF4-FFF2-40B4-BE49-F238E27FC236}">
                <a16:creationId xmlns:a16="http://schemas.microsoft.com/office/drawing/2014/main" id="{33D9ED42-1A62-B435-D32E-3584CC33B3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8563" y="4227513"/>
            <a:ext cx="179387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119">
            <a:extLst>
              <a:ext uri="{FF2B5EF4-FFF2-40B4-BE49-F238E27FC236}">
                <a16:creationId xmlns:a16="http://schemas.microsoft.com/office/drawing/2014/main" id="{15DAF738-9E08-2A93-A3C5-78E3756E9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3267075"/>
            <a:ext cx="368300" cy="1762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120">
            <a:extLst>
              <a:ext uri="{FF2B5EF4-FFF2-40B4-BE49-F238E27FC236}">
                <a16:creationId xmlns:a16="http://schemas.microsoft.com/office/drawing/2014/main" id="{6C16C091-2512-85C1-0ED6-8570687C0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1250" y="3617913"/>
            <a:ext cx="371475" cy="173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121">
            <a:extLst>
              <a:ext uri="{FF2B5EF4-FFF2-40B4-BE49-F238E27FC236}">
                <a16:creationId xmlns:a16="http://schemas.microsoft.com/office/drawing/2014/main" id="{43D516A1-AAAA-54E8-C871-EE3BBDC99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3527425"/>
            <a:ext cx="5095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Freeform 122">
            <a:extLst>
              <a:ext uri="{FF2B5EF4-FFF2-40B4-BE49-F238E27FC236}">
                <a16:creationId xmlns:a16="http://schemas.microsoft.com/office/drawing/2014/main" id="{61290E1E-A0E4-71E7-0C55-668BCD86DB36}"/>
              </a:ext>
            </a:extLst>
          </p:cNvPr>
          <p:cNvSpPr>
            <a:spLocks/>
          </p:cNvSpPr>
          <p:nvPr/>
        </p:nvSpPr>
        <p:spPr bwMode="auto">
          <a:xfrm>
            <a:off x="5076825" y="339566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hlink"/>
          </a:solidFill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7" name="Freeform 123">
            <a:extLst>
              <a:ext uri="{FF2B5EF4-FFF2-40B4-BE49-F238E27FC236}">
                <a16:creationId xmlns:a16="http://schemas.microsoft.com/office/drawing/2014/main" id="{3A7A76CA-C38A-DD59-132C-E60983E50978}"/>
              </a:ext>
            </a:extLst>
          </p:cNvPr>
          <p:cNvSpPr>
            <a:spLocks/>
          </p:cNvSpPr>
          <p:nvPr/>
        </p:nvSpPr>
        <p:spPr bwMode="auto">
          <a:xfrm>
            <a:off x="5543550" y="6053138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8" name="Freeform 124">
            <a:extLst>
              <a:ext uri="{FF2B5EF4-FFF2-40B4-BE49-F238E27FC236}">
                <a16:creationId xmlns:a16="http://schemas.microsoft.com/office/drawing/2014/main" id="{1B63A10A-454C-ADFB-6EB2-54A67B3C8CC3}"/>
              </a:ext>
            </a:extLst>
          </p:cNvPr>
          <p:cNvSpPr>
            <a:spLocks/>
          </p:cNvSpPr>
          <p:nvPr/>
        </p:nvSpPr>
        <p:spPr bwMode="auto">
          <a:xfrm>
            <a:off x="6588125" y="6053138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9" name="Freeform 125">
            <a:extLst>
              <a:ext uri="{FF2B5EF4-FFF2-40B4-BE49-F238E27FC236}">
                <a16:creationId xmlns:a16="http://schemas.microsoft.com/office/drawing/2014/main" id="{D0BC05E5-C1B7-0AA1-87F6-15C96ED00FB0}"/>
              </a:ext>
            </a:extLst>
          </p:cNvPr>
          <p:cNvSpPr>
            <a:spLocks/>
          </p:cNvSpPr>
          <p:nvPr/>
        </p:nvSpPr>
        <p:spPr bwMode="auto">
          <a:xfrm>
            <a:off x="6910388" y="3486150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0" name="Freeform 126">
            <a:extLst>
              <a:ext uri="{FF2B5EF4-FFF2-40B4-BE49-F238E27FC236}">
                <a16:creationId xmlns:a16="http://schemas.microsoft.com/office/drawing/2014/main" id="{DB6E1A73-BEBD-9D0F-CC2C-FC83EAA78B19}"/>
              </a:ext>
            </a:extLst>
          </p:cNvPr>
          <p:cNvSpPr>
            <a:spLocks/>
          </p:cNvSpPr>
          <p:nvPr/>
        </p:nvSpPr>
        <p:spPr bwMode="auto">
          <a:xfrm>
            <a:off x="6043613" y="3975100"/>
            <a:ext cx="180975" cy="177800"/>
          </a:xfrm>
          <a:custGeom>
            <a:avLst/>
            <a:gdLst>
              <a:gd name="T0" fmla="*/ 2147483646 w 114"/>
              <a:gd name="T1" fmla="*/ 2147483646 h 112"/>
              <a:gd name="T2" fmla="*/ 2147483646 w 114"/>
              <a:gd name="T3" fmla="*/ 0 h 112"/>
              <a:gd name="T4" fmla="*/ 0 w 114"/>
              <a:gd name="T5" fmla="*/ 0 h 112"/>
              <a:gd name="T6" fmla="*/ 0 w 114"/>
              <a:gd name="T7" fmla="*/ 2147483646 h 112"/>
              <a:gd name="T8" fmla="*/ 2147483646 w 114"/>
              <a:gd name="T9" fmla="*/ 2147483646 h 112"/>
              <a:gd name="T10" fmla="*/ 2147483646 w 114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1" name="Freeform 127">
            <a:extLst>
              <a:ext uri="{FF2B5EF4-FFF2-40B4-BE49-F238E27FC236}">
                <a16:creationId xmlns:a16="http://schemas.microsoft.com/office/drawing/2014/main" id="{42CE1573-224E-D2DD-0D6A-FCA58FCFC608}"/>
              </a:ext>
            </a:extLst>
          </p:cNvPr>
          <p:cNvSpPr>
            <a:spLocks/>
          </p:cNvSpPr>
          <p:nvPr/>
        </p:nvSpPr>
        <p:spPr bwMode="auto">
          <a:xfrm>
            <a:off x="7788275" y="3970338"/>
            <a:ext cx="180975" cy="182562"/>
          </a:xfrm>
          <a:custGeom>
            <a:avLst/>
            <a:gdLst>
              <a:gd name="T0" fmla="*/ 0 w 114"/>
              <a:gd name="T1" fmla="*/ 2147483646 h 115"/>
              <a:gd name="T2" fmla="*/ 2147483646 w 114"/>
              <a:gd name="T3" fmla="*/ 2147483646 h 115"/>
              <a:gd name="T4" fmla="*/ 2147483646 w 114"/>
              <a:gd name="T5" fmla="*/ 0 h 115"/>
              <a:gd name="T6" fmla="*/ 2147483646 w 114"/>
              <a:gd name="T7" fmla="*/ 0 h 115"/>
              <a:gd name="T8" fmla="*/ 2147483646 w 114"/>
              <a:gd name="T9" fmla="*/ 2147483646 h 115"/>
              <a:gd name="T10" fmla="*/ 2147483646 w 114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2" name="Freeform 128">
            <a:extLst>
              <a:ext uri="{FF2B5EF4-FFF2-40B4-BE49-F238E27FC236}">
                <a16:creationId xmlns:a16="http://schemas.microsoft.com/office/drawing/2014/main" id="{28933D84-C2EA-ADF1-72B0-A8E9DBF548A8}"/>
              </a:ext>
            </a:extLst>
          </p:cNvPr>
          <p:cNvSpPr>
            <a:spLocks/>
          </p:cNvSpPr>
          <p:nvPr/>
        </p:nvSpPr>
        <p:spPr bwMode="auto">
          <a:xfrm>
            <a:off x="8389938" y="4891088"/>
            <a:ext cx="177800" cy="180975"/>
          </a:xfrm>
          <a:custGeom>
            <a:avLst/>
            <a:gdLst>
              <a:gd name="T0" fmla="*/ 0 w 112"/>
              <a:gd name="T1" fmla="*/ 2147483646 h 114"/>
              <a:gd name="T2" fmla="*/ 2147483646 w 112"/>
              <a:gd name="T3" fmla="*/ 2147483646 h 114"/>
              <a:gd name="T4" fmla="*/ 2147483646 w 112"/>
              <a:gd name="T5" fmla="*/ 0 h 114"/>
              <a:gd name="T6" fmla="*/ 0 w 112"/>
              <a:gd name="T7" fmla="*/ 0 h 114"/>
              <a:gd name="T8" fmla="*/ 0 w 112"/>
              <a:gd name="T9" fmla="*/ 2147483646 h 114"/>
              <a:gd name="T10" fmla="*/ 0 w 112"/>
              <a:gd name="T11" fmla="*/ 2147483646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4"/>
              <a:gd name="T20" fmla="*/ 112 w 112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3" name="Freeform 129">
            <a:extLst>
              <a:ext uri="{FF2B5EF4-FFF2-40B4-BE49-F238E27FC236}">
                <a16:creationId xmlns:a16="http://schemas.microsoft.com/office/drawing/2014/main" id="{F3BB93F5-FC48-6F9B-7221-82430BDBA317}"/>
              </a:ext>
            </a:extLst>
          </p:cNvPr>
          <p:cNvSpPr>
            <a:spLocks/>
          </p:cNvSpPr>
          <p:nvPr/>
        </p:nvSpPr>
        <p:spPr bwMode="auto">
          <a:xfrm>
            <a:off x="5426075" y="4894263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4" name="Freeform 130">
            <a:extLst>
              <a:ext uri="{FF2B5EF4-FFF2-40B4-BE49-F238E27FC236}">
                <a16:creationId xmlns:a16="http://schemas.microsoft.com/office/drawing/2014/main" id="{8B0EF829-41F9-B7CE-36C9-AA568EE87260}"/>
              </a:ext>
            </a:extLst>
          </p:cNvPr>
          <p:cNvSpPr>
            <a:spLocks/>
          </p:cNvSpPr>
          <p:nvPr/>
        </p:nvSpPr>
        <p:spPr bwMode="auto">
          <a:xfrm>
            <a:off x="7061200" y="3865563"/>
            <a:ext cx="439738" cy="361950"/>
          </a:xfrm>
          <a:custGeom>
            <a:avLst/>
            <a:gdLst>
              <a:gd name="T0" fmla="*/ 0 w 277"/>
              <a:gd name="T1" fmla="*/ 2147483646 h 228"/>
              <a:gd name="T2" fmla="*/ 2147483646 w 277"/>
              <a:gd name="T3" fmla="*/ 2147483646 h 228"/>
              <a:gd name="T4" fmla="*/ 2147483646 w 277"/>
              <a:gd name="T5" fmla="*/ 2147483646 h 228"/>
              <a:gd name="T6" fmla="*/ 2147483646 w 277"/>
              <a:gd name="T7" fmla="*/ 2147483646 h 228"/>
              <a:gd name="T8" fmla="*/ 2147483646 w 277"/>
              <a:gd name="T9" fmla="*/ 2147483646 h 228"/>
              <a:gd name="T10" fmla="*/ 2147483646 w 277"/>
              <a:gd name="T11" fmla="*/ 2147483646 h 228"/>
              <a:gd name="T12" fmla="*/ 2147483646 w 277"/>
              <a:gd name="T13" fmla="*/ 2147483646 h 228"/>
              <a:gd name="T14" fmla="*/ 2147483646 w 277"/>
              <a:gd name="T15" fmla="*/ 0 h 228"/>
              <a:gd name="T16" fmla="*/ 2147483646 w 277"/>
              <a:gd name="T17" fmla="*/ 0 h 228"/>
              <a:gd name="T18" fmla="*/ 2147483646 w 277"/>
              <a:gd name="T19" fmla="*/ 2147483646 h 228"/>
              <a:gd name="T20" fmla="*/ 2147483646 w 277"/>
              <a:gd name="T21" fmla="*/ 2147483646 h 228"/>
              <a:gd name="T22" fmla="*/ 2147483646 w 277"/>
              <a:gd name="T23" fmla="*/ 2147483646 h 228"/>
              <a:gd name="T24" fmla="*/ 2147483646 w 277"/>
              <a:gd name="T25" fmla="*/ 2147483646 h 228"/>
              <a:gd name="T26" fmla="*/ 2147483646 w 277"/>
              <a:gd name="T27" fmla="*/ 2147483646 h 228"/>
              <a:gd name="T28" fmla="*/ 2147483646 w 277"/>
              <a:gd name="T29" fmla="*/ 2147483646 h 228"/>
              <a:gd name="T30" fmla="*/ 2147483646 w 277"/>
              <a:gd name="T31" fmla="*/ 2147483646 h 228"/>
              <a:gd name="T32" fmla="*/ 2147483646 w 277"/>
              <a:gd name="T33" fmla="*/ 2147483646 h 228"/>
              <a:gd name="T34" fmla="*/ 2147483646 w 277"/>
              <a:gd name="T35" fmla="*/ 2147483646 h 228"/>
              <a:gd name="T36" fmla="*/ 2147483646 w 277"/>
              <a:gd name="T37" fmla="*/ 2147483646 h 228"/>
              <a:gd name="T38" fmla="*/ 2147483646 w 277"/>
              <a:gd name="T39" fmla="*/ 2147483646 h 228"/>
              <a:gd name="T40" fmla="*/ 2147483646 w 277"/>
              <a:gd name="T41" fmla="*/ 2147483646 h 228"/>
              <a:gd name="T42" fmla="*/ 2147483646 w 277"/>
              <a:gd name="T43" fmla="*/ 2147483646 h 228"/>
              <a:gd name="T44" fmla="*/ 2147483646 w 277"/>
              <a:gd name="T45" fmla="*/ 2147483646 h 228"/>
              <a:gd name="T46" fmla="*/ 2147483646 w 277"/>
              <a:gd name="T47" fmla="*/ 2147483646 h 228"/>
              <a:gd name="T48" fmla="*/ 2147483646 w 277"/>
              <a:gd name="T49" fmla="*/ 2147483646 h 228"/>
              <a:gd name="T50" fmla="*/ 2147483646 w 277"/>
              <a:gd name="T51" fmla="*/ 2147483646 h 228"/>
              <a:gd name="T52" fmla="*/ 2147483646 w 277"/>
              <a:gd name="T53" fmla="*/ 2147483646 h 228"/>
              <a:gd name="T54" fmla="*/ 2147483646 w 277"/>
              <a:gd name="T55" fmla="*/ 2147483646 h 228"/>
              <a:gd name="T56" fmla="*/ 2147483646 w 277"/>
              <a:gd name="T57" fmla="*/ 2147483646 h 228"/>
              <a:gd name="T58" fmla="*/ 2147483646 w 277"/>
              <a:gd name="T59" fmla="*/ 2147483646 h 228"/>
              <a:gd name="T60" fmla="*/ 2147483646 w 277"/>
              <a:gd name="T61" fmla="*/ 2147483646 h 228"/>
              <a:gd name="T62" fmla="*/ 2147483646 w 277"/>
              <a:gd name="T63" fmla="*/ 2147483646 h 228"/>
              <a:gd name="T64" fmla="*/ 2147483646 w 277"/>
              <a:gd name="T65" fmla="*/ 2147483646 h 228"/>
              <a:gd name="T66" fmla="*/ 2147483646 w 277"/>
              <a:gd name="T67" fmla="*/ 2147483646 h 228"/>
              <a:gd name="T68" fmla="*/ 2147483646 w 277"/>
              <a:gd name="T69" fmla="*/ 2147483646 h 228"/>
              <a:gd name="T70" fmla="*/ 2147483646 w 277"/>
              <a:gd name="T71" fmla="*/ 2147483646 h 228"/>
              <a:gd name="T72" fmla="*/ 2147483646 w 277"/>
              <a:gd name="T73" fmla="*/ 2147483646 h 228"/>
              <a:gd name="T74" fmla="*/ 2147483646 w 277"/>
              <a:gd name="T75" fmla="*/ 2147483646 h 228"/>
              <a:gd name="T76" fmla="*/ 2147483646 w 277"/>
              <a:gd name="T77" fmla="*/ 2147483646 h 228"/>
              <a:gd name="T78" fmla="*/ 2147483646 w 277"/>
              <a:gd name="T79" fmla="*/ 2147483646 h 228"/>
              <a:gd name="T80" fmla="*/ 2147483646 w 277"/>
              <a:gd name="T81" fmla="*/ 2147483646 h 228"/>
              <a:gd name="T82" fmla="*/ 2147483646 w 277"/>
              <a:gd name="T83" fmla="*/ 2147483646 h 228"/>
              <a:gd name="T84" fmla="*/ 2147483646 w 277"/>
              <a:gd name="T85" fmla="*/ 2147483646 h 228"/>
              <a:gd name="T86" fmla="*/ 2147483646 w 277"/>
              <a:gd name="T87" fmla="*/ 2147483646 h 228"/>
              <a:gd name="T88" fmla="*/ 2147483646 w 277"/>
              <a:gd name="T89" fmla="*/ 2147483646 h 228"/>
              <a:gd name="T90" fmla="*/ 2147483646 w 277"/>
              <a:gd name="T91" fmla="*/ 2147483646 h 228"/>
              <a:gd name="T92" fmla="*/ 2147483646 w 277"/>
              <a:gd name="T93" fmla="*/ 2147483646 h 228"/>
              <a:gd name="T94" fmla="*/ 2147483646 w 277"/>
              <a:gd name="T95" fmla="*/ 2147483646 h 228"/>
              <a:gd name="T96" fmla="*/ 2147483646 w 277"/>
              <a:gd name="T97" fmla="*/ 2147483646 h 228"/>
              <a:gd name="T98" fmla="*/ 2147483646 w 277"/>
              <a:gd name="T99" fmla="*/ 2147483646 h 228"/>
              <a:gd name="T100" fmla="*/ 2147483646 w 277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7"/>
              <a:gd name="T154" fmla="*/ 0 h 228"/>
              <a:gd name="T155" fmla="*/ 277 w 277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7" h="228">
                <a:moveTo>
                  <a:pt x="0" y="23"/>
                </a:moveTo>
                <a:lnTo>
                  <a:pt x="5" y="23"/>
                </a:lnTo>
                <a:lnTo>
                  <a:pt x="10" y="19"/>
                </a:lnTo>
                <a:lnTo>
                  <a:pt x="17" y="14"/>
                </a:lnTo>
                <a:lnTo>
                  <a:pt x="26" y="9"/>
                </a:lnTo>
                <a:lnTo>
                  <a:pt x="36" y="4"/>
                </a:lnTo>
                <a:lnTo>
                  <a:pt x="50" y="2"/>
                </a:lnTo>
                <a:lnTo>
                  <a:pt x="65" y="0"/>
                </a:lnTo>
                <a:lnTo>
                  <a:pt x="79" y="0"/>
                </a:lnTo>
                <a:lnTo>
                  <a:pt x="96" y="4"/>
                </a:lnTo>
                <a:lnTo>
                  <a:pt x="110" y="11"/>
                </a:lnTo>
                <a:lnTo>
                  <a:pt x="124" y="23"/>
                </a:lnTo>
                <a:lnTo>
                  <a:pt x="134" y="33"/>
                </a:lnTo>
                <a:lnTo>
                  <a:pt x="143" y="42"/>
                </a:lnTo>
                <a:lnTo>
                  <a:pt x="148" y="52"/>
                </a:lnTo>
                <a:lnTo>
                  <a:pt x="150" y="59"/>
                </a:lnTo>
                <a:lnTo>
                  <a:pt x="153" y="66"/>
                </a:lnTo>
                <a:lnTo>
                  <a:pt x="153" y="73"/>
                </a:lnTo>
                <a:lnTo>
                  <a:pt x="153" y="78"/>
                </a:lnTo>
                <a:lnTo>
                  <a:pt x="153" y="81"/>
                </a:lnTo>
                <a:lnTo>
                  <a:pt x="155" y="78"/>
                </a:lnTo>
                <a:lnTo>
                  <a:pt x="160" y="76"/>
                </a:lnTo>
                <a:lnTo>
                  <a:pt x="167" y="73"/>
                </a:lnTo>
                <a:lnTo>
                  <a:pt x="174" y="71"/>
                </a:lnTo>
                <a:lnTo>
                  <a:pt x="181" y="69"/>
                </a:lnTo>
                <a:lnTo>
                  <a:pt x="191" y="69"/>
                </a:lnTo>
                <a:lnTo>
                  <a:pt x="200" y="71"/>
                </a:lnTo>
                <a:lnTo>
                  <a:pt x="210" y="73"/>
                </a:lnTo>
                <a:lnTo>
                  <a:pt x="219" y="81"/>
                </a:lnTo>
                <a:lnTo>
                  <a:pt x="229" y="90"/>
                </a:lnTo>
                <a:lnTo>
                  <a:pt x="234" y="97"/>
                </a:lnTo>
                <a:lnTo>
                  <a:pt x="236" y="107"/>
                </a:lnTo>
                <a:lnTo>
                  <a:pt x="239" y="116"/>
                </a:lnTo>
                <a:lnTo>
                  <a:pt x="239" y="124"/>
                </a:lnTo>
                <a:lnTo>
                  <a:pt x="236" y="131"/>
                </a:lnTo>
                <a:lnTo>
                  <a:pt x="236" y="138"/>
                </a:lnTo>
                <a:lnTo>
                  <a:pt x="234" y="143"/>
                </a:lnTo>
                <a:lnTo>
                  <a:pt x="234" y="145"/>
                </a:lnTo>
                <a:lnTo>
                  <a:pt x="231" y="145"/>
                </a:lnTo>
                <a:lnTo>
                  <a:pt x="234" y="147"/>
                </a:lnTo>
                <a:lnTo>
                  <a:pt x="236" y="147"/>
                </a:lnTo>
                <a:lnTo>
                  <a:pt x="241" y="152"/>
                </a:lnTo>
                <a:lnTo>
                  <a:pt x="248" y="157"/>
                </a:lnTo>
                <a:lnTo>
                  <a:pt x="253" y="164"/>
                </a:lnTo>
                <a:lnTo>
                  <a:pt x="260" y="174"/>
                </a:lnTo>
                <a:lnTo>
                  <a:pt x="267" y="183"/>
                </a:lnTo>
                <a:lnTo>
                  <a:pt x="272" y="195"/>
                </a:lnTo>
                <a:lnTo>
                  <a:pt x="274" y="212"/>
                </a:lnTo>
                <a:lnTo>
                  <a:pt x="277" y="22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5" name="Freeform 131">
            <a:extLst>
              <a:ext uri="{FF2B5EF4-FFF2-40B4-BE49-F238E27FC236}">
                <a16:creationId xmlns:a16="http://schemas.microsoft.com/office/drawing/2014/main" id="{0F81DC3E-0314-B546-7A78-8970BC871CA0}"/>
              </a:ext>
            </a:extLst>
          </p:cNvPr>
          <p:cNvSpPr>
            <a:spLocks/>
          </p:cNvSpPr>
          <p:nvPr/>
        </p:nvSpPr>
        <p:spPr bwMode="auto">
          <a:xfrm>
            <a:off x="6497638" y="3849688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2" y="219"/>
                </a:lnTo>
                <a:lnTo>
                  <a:pt x="5" y="205"/>
                </a:lnTo>
                <a:lnTo>
                  <a:pt x="9" y="193"/>
                </a:lnTo>
                <a:lnTo>
                  <a:pt x="14" y="181"/>
                </a:lnTo>
                <a:lnTo>
                  <a:pt x="21" y="174"/>
                </a:lnTo>
                <a:lnTo>
                  <a:pt x="29" y="167"/>
                </a:lnTo>
                <a:lnTo>
                  <a:pt x="33" y="162"/>
                </a:lnTo>
                <a:lnTo>
                  <a:pt x="38" y="157"/>
                </a:lnTo>
                <a:lnTo>
                  <a:pt x="43" y="155"/>
                </a:lnTo>
                <a:lnTo>
                  <a:pt x="40" y="150"/>
                </a:lnTo>
                <a:lnTo>
                  <a:pt x="40" y="145"/>
                </a:lnTo>
                <a:lnTo>
                  <a:pt x="38" y="141"/>
                </a:lnTo>
                <a:lnTo>
                  <a:pt x="38" y="134"/>
                </a:lnTo>
                <a:lnTo>
                  <a:pt x="38" y="124"/>
                </a:lnTo>
                <a:lnTo>
                  <a:pt x="38" y="117"/>
                </a:lnTo>
                <a:lnTo>
                  <a:pt x="43" y="107"/>
                </a:lnTo>
                <a:lnTo>
                  <a:pt x="48" y="98"/>
                </a:lnTo>
                <a:lnTo>
                  <a:pt x="55" y="91"/>
                </a:lnTo>
                <a:lnTo>
                  <a:pt x="67" y="83"/>
                </a:lnTo>
                <a:lnTo>
                  <a:pt x="76" y="81"/>
                </a:lnTo>
                <a:lnTo>
                  <a:pt x="83" y="79"/>
                </a:lnTo>
                <a:lnTo>
                  <a:pt x="93" y="79"/>
                </a:lnTo>
                <a:lnTo>
                  <a:pt x="102" y="81"/>
                </a:lnTo>
                <a:lnTo>
                  <a:pt x="110" y="83"/>
                </a:lnTo>
                <a:lnTo>
                  <a:pt x="114" y="86"/>
                </a:lnTo>
                <a:lnTo>
                  <a:pt x="119" y="88"/>
                </a:lnTo>
                <a:lnTo>
                  <a:pt x="121" y="91"/>
                </a:lnTo>
                <a:lnTo>
                  <a:pt x="124" y="91"/>
                </a:lnTo>
                <a:lnTo>
                  <a:pt x="124" y="88"/>
                </a:lnTo>
                <a:lnTo>
                  <a:pt x="121" y="86"/>
                </a:lnTo>
                <a:lnTo>
                  <a:pt x="121" y="81"/>
                </a:lnTo>
                <a:lnTo>
                  <a:pt x="124" y="76"/>
                </a:lnTo>
                <a:lnTo>
                  <a:pt x="124" y="69"/>
                </a:lnTo>
                <a:lnTo>
                  <a:pt x="129" y="60"/>
                </a:lnTo>
                <a:lnTo>
                  <a:pt x="133" y="52"/>
                </a:lnTo>
                <a:lnTo>
                  <a:pt x="141" y="43"/>
                </a:lnTo>
                <a:lnTo>
                  <a:pt x="152" y="31"/>
                </a:lnTo>
                <a:lnTo>
                  <a:pt x="164" y="21"/>
                </a:lnTo>
                <a:lnTo>
                  <a:pt x="181" y="14"/>
                </a:lnTo>
                <a:lnTo>
                  <a:pt x="195" y="10"/>
                </a:lnTo>
                <a:lnTo>
                  <a:pt x="212" y="10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1"/>
                </a:lnTo>
                <a:lnTo>
                  <a:pt x="279" y="17"/>
                </a:lnTo>
                <a:lnTo>
                  <a:pt x="284" y="12"/>
                </a:lnTo>
                <a:lnTo>
                  <a:pt x="288" y="7"/>
                </a:lnTo>
                <a:lnTo>
                  <a:pt x="296" y="5"/>
                </a:lnTo>
                <a:lnTo>
                  <a:pt x="305" y="2"/>
                </a:lnTo>
                <a:lnTo>
                  <a:pt x="315" y="0"/>
                </a:lnTo>
                <a:lnTo>
                  <a:pt x="327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0" y="17"/>
                </a:lnTo>
                <a:lnTo>
                  <a:pt x="355" y="21"/>
                </a:lnTo>
                <a:lnTo>
                  <a:pt x="355" y="26"/>
                </a:lnTo>
                <a:lnTo>
                  <a:pt x="358" y="29"/>
                </a:lnTo>
                <a:lnTo>
                  <a:pt x="358" y="31"/>
                </a:lnTo>
                <a:lnTo>
                  <a:pt x="358" y="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6" name="Freeform 132">
            <a:extLst>
              <a:ext uri="{FF2B5EF4-FFF2-40B4-BE49-F238E27FC236}">
                <a16:creationId xmlns:a16="http://schemas.microsoft.com/office/drawing/2014/main" id="{6FC5B7D4-1B95-6AB4-11D1-4375B4603397}"/>
              </a:ext>
            </a:extLst>
          </p:cNvPr>
          <p:cNvSpPr>
            <a:spLocks/>
          </p:cNvSpPr>
          <p:nvPr/>
        </p:nvSpPr>
        <p:spPr bwMode="auto">
          <a:xfrm>
            <a:off x="6497638" y="4221163"/>
            <a:ext cx="431800" cy="363537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2"/>
                </a:moveTo>
                <a:lnTo>
                  <a:pt x="272" y="205"/>
                </a:lnTo>
                <a:lnTo>
                  <a:pt x="267" y="207"/>
                </a:lnTo>
                <a:lnTo>
                  <a:pt x="260" y="212"/>
                </a:lnTo>
                <a:lnTo>
                  <a:pt x="250" y="217"/>
                </a:lnTo>
                <a:lnTo>
                  <a:pt x="238" y="221"/>
                </a:lnTo>
                <a:lnTo>
                  <a:pt x="226" y="226"/>
                </a:lnTo>
                <a:lnTo>
                  <a:pt x="212" y="229"/>
                </a:lnTo>
                <a:lnTo>
                  <a:pt x="195" y="226"/>
                </a:lnTo>
                <a:lnTo>
                  <a:pt x="181" y="224"/>
                </a:lnTo>
                <a:lnTo>
                  <a:pt x="164" y="214"/>
                </a:lnTo>
                <a:lnTo>
                  <a:pt x="152" y="205"/>
                </a:lnTo>
                <a:lnTo>
                  <a:pt x="141" y="195"/>
                </a:lnTo>
                <a:lnTo>
                  <a:pt x="133" y="186"/>
                </a:lnTo>
                <a:lnTo>
                  <a:pt x="129" y="176"/>
                </a:lnTo>
                <a:lnTo>
                  <a:pt x="124" y="167"/>
                </a:lnTo>
                <a:lnTo>
                  <a:pt x="124" y="159"/>
                </a:lnTo>
                <a:lnTo>
                  <a:pt x="121" y="155"/>
                </a:lnTo>
                <a:lnTo>
                  <a:pt x="121" y="150"/>
                </a:lnTo>
                <a:lnTo>
                  <a:pt x="124" y="148"/>
                </a:lnTo>
                <a:lnTo>
                  <a:pt x="124" y="145"/>
                </a:lnTo>
                <a:lnTo>
                  <a:pt x="121" y="148"/>
                </a:lnTo>
                <a:lnTo>
                  <a:pt x="119" y="150"/>
                </a:lnTo>
                <a:lnTo>
                  <a:pt x="114" y="152"/>
                </a:lnTo>
                <a:lnTo>
                  <a:pt x="110" y="155"/>
                </a:lnTo>
                <a:lnTo>
                  <a:pt x="102" y="157"/>
                </a:lnTo>
                <a:lnTo>
                  <a:pt x="93" y="157"/>
                </a:lnTo>
                <a:lnTo>
                  <a:pt x="83" y="157"/>
                </a:lnTo>
                <a:lnTo>
                  <a:pt x="76" y="157"/>
                </a:lnTo>
                <a:lnTo>
                  <a:pt x="67" y="152"/>
                </a:lnTo>
                <a:lnTo>
                  <a:pt x="55" y="145"/>
                </a:lnTo>
                <a:lnTo>
                  <a:pt x="48" y="138"/>
                </a:lnTo>
                <a:lnTo>
                  <a:pt x="43" y="128"/>
                </a:lnTo>
                <a:lnTo>
                  <a:pt x="38" y="121"/>
                </a:lnTo>
                <a:lnTo>
                  <a:pt x="38" y="112"/>
                </a:lnTo>
                <a:lnTo>
                  <a:pt x="38" y="105"/>
                </a:lnTo>
                <a:lnTo>
                  <a:pt x="38" y="97"/>
                </a:lnTo>
                <a:lnTo>
                  <a:pt x="40" y="90"/>
                </a:lnTo>
                <a:lnTo>
                  <a:pt x="40" y="86"/>
                </a:lnTo>
                <a:lnTo>
                  <a:pt x="43" y="83"/>
                </a:lnTo>
                <a:lnTo>
                  <a:pt x="43" y="81"/>
                </a:lnTo>
                <a:lnTo>
                  <a:pt x="38" y="78"/>
                </a:lnTo>
                <a:lnTo>
                  <a:pt x="33" y="76"/>
                </a:lnTo>
                <a:lnTo>
                  <a:pt x="29" y="71"/>
                </a:lnTo>
                <a:lnTo>
                  <a:pt x="21" y="64"/>
                </a:lnTo>
                <a:lnTo>
                  <a:pt x="14" y="55"/>
                </a:lnTo>
                <a:lnTo>
                  <a:pt x="9" y="45"/>
                </a:lnTo>
                <a:lnTo>
                  <a:pt x="5" y="31"/>
                </a:lnTo>
                <a:lnTo>
                  <a:pt x="2" y="1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Freeform 133">
            <a:extLst>
              <a:ext uri="{FF2B5EF4-FFF2-40B4-BE49-F238E27FC236}">
                <a16:creationId xmlns:a16="http://schemas.microsoft.com/office/drawing/2014/main" id="{633949B4-903F-8E58-3775-6934CB7295CA}"/>
              </a:ext>
            </a:extLst>
          </p:cNvPr>
          <p:cNvSpPr>
            <a:spLocks/>
          </p:cNvSpPr>
          <p:nvPr/>
        </p:nvSpPr>
        <p:spPr bwMode="auto">
          <a:xfrm>
            <a:off x="6932613" y="4221163"/>
            <a:ext cx="563562" cy="374650"/>
          </a:xfrm>
          <a:custGeom>
            <a:avLst/>
            <a:gdLst>
              <a:gd name="T0" fmla="*/ 2147483646 w 355"/>
              <a:gd name="T1" fmla="*/ 2147483646 h 236"/>
              <a:gd name="T2" fmla="*/ 2147483646 w 355"/>
              <a:gd name="T3" fmla="*/ 2147483646 h 236"/>
              <a:gd name="T4" fmla="*/ 2147483646 w 355"/>
              <a:gd name="T5" fmla="*/ 2147483646 h 236"/>
              <a:gd name="T6" fmla="*/ 2147483646 w 355"/>
              <a:gd name="T7" fmla="*/ 2147483646 h 236"/>
              <a:gd name="T8" fmla="*/ 2147483646 w 355"/>
              <a:gd name="T9" fmla="*/ 2147483646 h 236"/>
              <a:gd name="T10" fmla="*/ 2147483646 w 355"/>
              <a:gd name="T11" fmla="*/ 2147483646 h 236"/>
              <a:gd name="T12" fmla="*/ 2147483646 w 355"/>
              <a:gd name="T13" fmla="*/ 2147483646 h 236"/>
              <a:gd name="T14" fmla="*/ 2147483646 w 355"/>
              <a:gd name="T15" fmla="*/ 2147483646 h 236"/>
              <a:gd name="T16" fmla="*/ 2147483646 w 355"/>
              <a:gd name="T17" fmla="*/ 2147483646 h 236"/>
              <a:gd name="T18" fmla="*/ 2147483646 w 355"/>
              <a:gd name="T19" fmla="*/ 2147483646 h 236"/>
              <a:gd name="T20" fmla="*/ 2147483646 w 355"/>
              <a:gd name="T21" fmla="*/ 2147483646 h 236"/>
              <a:gd name="T22" fmla="*/ 2147483646 w 355"/>
              <a:gd name="T23" fmla="*/ 2147483646 h 236"/>
              <a:gd name="T24" fmla="*/ 2147483646 w 355"/>
              <a:gd name="T25" fmla="*/ 2147483646 h 236"/>
              <a:gd name="T26" fmla="*/ 2147483646 w 355"/>
              <a:gd name="T27" fmla="*/ 2147483646 h 236"/>
              <a:gd name="T28" fmla="*/ 2147483646 w 355"/>
              <a:gd name="T29" fmla="*/ 2147483646 h 236"/>
              <a:gd name="T30" fmla="*/ 2147483646 w 355"/>
              <a:gd name="T31" fmla="*/ 2147483646 h 236"/>
              <a:gd name="T32" fmla="*/ 2147483646 w 355"/>
              <a:gd name="T33" fmla="*/ 2147483646 h 236"/>
              <a:gd name="T34" fmla="*/ 2147483646 w 355"/>
              <a:gd name="T35" fmla="*/ 2147483646 h 236"/>
              <a:gd name="T36" fmla="*/ 2147483646 w 355"/>
              <a:gd name="T37" fmla="*/ 2147483646 h 236"/>
              <a:gd name="T38" fmla="*/ 2147483646 w 355"/>
              <a:gd name="T39" fmla="*/ 2147483646 h 236"/>
              <a:gd name="T40" fmla="*/ 2147483646 w 355"/>
              <a:gd name="T41" fmla="*/ 2147483646 h 236"/>
              <a:gd name="T42" fmla="*/ 2147483646 w 355"/>
              <a:gd name="T43" fmla="*/ 2147483646 h 236"/>
              <a:gd name="T44" fmla="*/ 2147483646 w 355"/>
              <a:gd name="T45" fmla="*/ 2147483646 h 236"/>
              <a:gd name="T46" fmla="*/ 2147483646 w 355"/>
              <a:gd name="T47" fmla="*/ 2147483646 h 236"/>
              <a:gd name="T48" fmla="*/ 2147483646 w 355"/>
              <a:gd name="T49" fmla="*/ 2147483646 h 236"/>
              <a:gd name="T50" fmla="*/ 2147483646 w 355"/>
              <a:gd name="T51" fmla="*/ 2147483646 h 236"/>
              <a:gd name="T52" fmla="*/ 2147483646 w 355"/>
              <a:gd name="T53" fmla="*/ 2147483646 h 236"/>
              <a:gd name="T54" fmla="*/ 2147483646 w 355"/>
              <a:gd name="T55" fmla="*/ 2147483646 h 236"/>
              <a:gd name="T56" fmla="*/ 2147483646 w 355"/>
              <a:gd name="T57" fmla="*/ 2147483646 h 236"/>
              <a:gd name="T58" fmla="*/ 2147483646 w 355"/>
              <a:gd name="T59" fmla="*/ 2147483646 h 236"/>
              <a:gd name="T60" fmla="*/ 2147483646 w 355"/>
              <a:gd name="T61" fmla="*/ 2147483646 h 236"/>
              <a:gd name="T62" fmla="*/ 2147483646 w 355"/>
              <a:gd name="T63" fmla="*/ 2147483646 h 236"/>
              <a:gd name="T64" fmla="*/ 2147483646 w 355"/>
              <a:gd name="T65" fmla="*/ 2147483646 h 236"/>
              <a:gd name="T66" fmla="*/ 0 w 355"/>
              <a:gd name="T67" fmla="*/ 2147483646 h 236"/>
              <a:gd name="T68" fmla="*/ 0 w 355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6"/>
              <a:gd name="T107" fmla="*/ 355 w 355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6">
                <a:moveTo>
                  <a:pt x="355" y="0"/>
                </a:moveTo>
                <a:lnTo>
                  <a:pt x="355" y="16"/>
                </a:lnTo>
                <a:lnTo>
                  <a:pt x="353" y="33"/>
                </a:lnTo>
                <a:lnTo>
                  <a:pt x="348" y="45"/>
                </a:lnTo>
                <a:lnTo>
                  <a:pt x="341" y="55"/>
                </a:lnTo>
                <a:lnTo>
                  <a:pt x="334" y="64"/>
                </a:lnTo>
                <a:lnTo>
                  <a:pt x="329" y="71"/>
                </a:lnTo>
                <a:lnTo>
                  <a:pt x="322" y="76"/>
                </a:lnTo>
                <a:lnTo>
                  <a:pt x="317" y="78"/>
                </a:lnTo>
                <a:lnTo>
                  <a:pt x="315" y="81"/>
                </a:lnTo>
                <a:lnTo>
                  <a:pt x="312" y="83"/>
                </a:lnTo>
                <a:lnTo>
                  <a:pt x="315" y="83"/>
                </a:lnTo>
                <a:lnTo>
                  <a:pt x="315" y="86"/>
                </a:lnTo>
                <a:lnTo>
                  <a:pt x="317" y="90"/>
                </a:lnTo>
                <a:lnTo>
                  <a:pt x="317" y="97"/>
                </a:lnTo>
                <a:lnTo>
                  <a:pt x="320" y="105"/>
                </a:lnTo>
                <a:lnTo>
                  <a:pt x="320" y="112"/>
                </a:lnTo>
                <a:lnTo>
                  <a:pt x="317" y="121"/>
                </a:lnTo>
                <a:lnTo>
                  <a:pt x="315" y="131"/>
                </a:lnTo>
                <a:lnTo>
                  <a:pt x="310" y="138"/>
                </a:lnTo>
                <a:lnTo>
                  <a:pt x="300" y="148"/>
                </a:lnTo>
                <a:lnTo>
                  <a:pt x="291" y="152"/>
                </a:lnTo>
                <a:lnTo>
                  <a:pt x="281" y="157"/>
                </a:lnTo>
                <a:lnTo>
                  <a:pt x="272" y="159"/>
                </a:lnTo>
                <a:lnTo>
                  <a:pt x="262" y="159"/>
                </a:lnTo>
                <a:lnTo>
                  <a:pt x="255" y="157"/>
                </a:lnTo>
                <a:lnTo>
                  <a:pt x="248" y="155"/>
                </a:lnTo>
                <a:lnTo>
                  <a:pt x="241" y="152"/>
                </a:lnTo>
                <a:lnTo>
                  <a:pt x="236" y="150"/>
                </a:lnTo>
                <a:lnTo>
                  <a:pt x="234" y="148"/>
                </a:lnTo>
                <a:lnTo>
                  <a:pt x="234" y="150"/>
                </a:lnTo>
                <a:lnTo>
                  <a:pt x="234" y="155"/>
                </a:lnTo>
                <a:lnTo>
                  <a:pt x="234" y="162"/>
                </a:lnTo>
                <a:lnTo>
                  <a:pt x="231" y="169"/>
                </a:lnTo>
                <a:lnTo>
                  <a:pt x="229" y="176"/>
                </a:lnTo>
                <a:lnTo>
                  <a:pt x="224" y="186"/>
                </a:lnTo>
                <a:lnTo>
                  <a:pt x="215" y="195"/>
                </a:lnTo>
                <a:lnTo>
                  <a:pt x="205" y="205"/>
                </a:lnTo>
                <a:lnTo>
                  <a:pt x="191" y="217"/>
                </a:lnTo>
                <a:lnTo>
                  <a:pt x="177" y="224"/>
                </a:lnTo>
                <a:lnTo>
                  <a:pt x="160" y="229"/>
                </a:lnTo>
                <a:lnTo>
                  <a:pt x="146" y="229"/>
                </a:lnTo>
                <a:lnTo>
                  <a:pt x="131" y="226"/>
                </a:lnTo>
                <a:lnTo>
                  <a:pt x="117" y="224"/>
                </a:lnTo>
                <a:lnTo>
                  <a:pt x="107" y="219"/>
                </a:lnTo>
                <a:lnTo>
                  <a:pt x="98" y="214"/>
                </a:lnTo>
                <a:lnTo>
                  <a:pt x="91" y="209"/>
                </a:lnTo>
                <a:lnTo>
                  <a:pt x="86" y="205"/>
                </a:lnTo>
                <a:lnTo>
                  <a:pt x="84" y="205"/>
                </a:lnTo>
                <a:lnTo>
                  <a:pt x="84" y="207"/>
                </a:lnTo>
                <a:lnTo>
                  <a:pt x="81" y="212"/>
                </a:lnTo>
                <a:lnTo>
                  <a:pt x="81" y="214"/>
                </a:lnTo>
                <a:lnTo>
                  <a:pt x="76" y="219"/>
                </a:lnTo>
                <a:lnTo>
                  <a:pt x="74" y="224"/>
                </a:lnTo>
                <a:lnTo>
                  <a:pt x="69" y="229"/>
                </a:lnTo>
                <a:lnTo>
                  <a:pt x="62" y="233"/>
                </a:lnTo>
                <a:lnTo>
                  <a:pt x="53" y="236"/>
                </a:lnTo>
                <a:lnTo>
                  <a:pt x="41" y="236"/>
                </a:lnTo>
                <a:lnTo>
                  <a:pt x="31" y="236"/>
                </a:lnTo>
                <a:lnTo>
                  <a:pt x="22" y="233"/>
                </a:lnTo>
                <a:lnTo>
                  <a:pt x="14" y="229"/>
                </a:lnTo>
                <a:lnTo>
                  <a:pt x="10" y="224"/>
                </a:lnTo>
                <a:lnTo>
                  <a:pt x="5" y="219"/>
                </a:lnTo>
                <a:lnTo>
                  <a:pt x="2" y="214"/>
                </a:lnTo>
                <a:lnTo>
                  <a:pt x="0" y="212"/>
                </a:lnTo>
                <a:lnTo>
                  <a:pt x="0" y="207"/>
                </a:lnTo>
                <a:lnTo>
                  <a:pt x="0" y="205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Freeform 134">
            <a:extLst>
              <a:ext uri="{FF2B5EF4-FFF2-40B4-BE49-F238E27FC236}">
                <a16:creationId xmlns:a16="http://schemas.microsoft.com/office/drawing/2014/main" id="{35FA8D78-5561-100D-1BDA-4DF574E91BD3}"/>
              </a:ext>
            </a:extLst>
          </p:cNvPr>
          <p:cNvSpPr>
            <a:spLocks/>
          </p:cNvSpPr>
          <p:nvPr/>
        </p:nvSpPr>
        <p:spPr bwMode="auto">
          <a:xfrm>
            <a:off x="7889875" y="5057775"/>
            <a:ext cx="434975" cy="361950"/>
          </a:xfrm>
          <a:custGeom>
            <a:avLst/>
            <a:gdLst>
              <a:gd name="T0" fmla="*/ 0 w 274"/>
              <a:gd name="T1" fmla="*/ 2147483646 h 228"/>
              <a:gd name="T2" fmla="*/ 2147483646 w 274"/>
              <a:gd name="T3" fmla="*/ 2147483646 h 228"/>
              <a:gd name="T4" fmla="*/ 2147483646 w 274"/>
              <a:gd name="T5" fmla="*/ 2147483646 h 228"/>
              <a:gd name="T6" fmla="*/ 2147483646 w 274"/>
              <a:gd name="T7" fmla="*/ 2147483646 h 228"/>
              <a:gd name="T8" fmla="*/ 2147483646 w 274"/>
              <a:gd name="T9" fmla="*/ 2147483646 h 228"/>
              <a:gd name="T10" fmla="*/ 2147483646 w 274"/>
              <a:gd name="T11" fmla="*/ 2147483646 h 228"/>
              <a:gd name="T12" fmla="*/ 2147483646 w 274"/>
              <a:gd name="T13" fmla="*/ 0 h 228"/>
              <a:gd name="T14" fmla="*/ 2147483646 w 274"/>
              <a:gd name="T15" fmla="*/ 0 h 228"/>
              <a:gd name="T16" fmla="*/ 2147483646 w 274"/>
              <a:gd name="T17" fmla="*/ 0 h 228"/>
              <a:gd name="T18" fmla="*/ 2147483646 w 274"/>
              <a:gd name="T19" fmla="*/ 2147483646 h 228"/>
              <a:gd name="T20" fmla="*/ 2147483646 w 274"/>
              <a:gd name="T21" fmla="*/ 2147483646 h 228"/>
              <a:gd name="T22" fmla="*/ 2147483646 w 274"/>
              <a:gd name="T23" fmla="*/ 2147483646 h 228"/>
              <a:gd name="T24" fmla="*/ 2147483646 w 274"/>
              <a:gd name="T25" fmla="*/ 2147483646 h 228"/>
              <a:gd name="T26" fmla="*/ 2147483646 w 274"/>
              <a:gd name="T27" fmla="*/ 2147483646 h 228"/>
              <a:gd name="T28" fmla="*/ 2147483646 w 274"/>
              <a:gd name="T29" fmla="*/ 2147483646 h 228"/>
              <a:gd name="T30" fmla="*/ 2147483646 w 274"/>
              <a:gd name="T31" fmla="*/ 2147483646 h 228"/>
              <a:gd name="T32" fmla="*/ 2147483646 w 274"/>
              <a:gd name="T33" fmla="*/ 2147483646 h 228"/>
              <a:gd name="T34" fmla="*/ 2147483646 w 274"/>
              <a:gd name="T35" fmla="*/ 2147483646 h 228"/>
              <a:gd name="T36" fmla="*/ 2147483646 w 274"/>
              <a:gd name="T37" fmla="*/ 2147483646 h 228"/>
              <a:gd name="T38" fmla="*/ 2147483646 w 274"/>
              <a:gd name="T39" fmla="*/ 2147483646 h 228"/>
              <a:gd name="T40" fmla="*/ 2147483646 w 274"/>
              <a:gd name="T41" fmla="*/ 2147483646 h 228"/>
              <a:gd name="T42" fmla="*/ 2147483646 w 274"/>
              <a:gd name="T43" fmla="*/ 2147483646 h 228"/>
              <a:gd name="T44" fmla="*/ 2147483646 w 274"/>
              <a:gd name="T45" fmla="*/ 2147483646 h 228"/>
              <a:gd name="T46" fmla="*/ 2147483646 w 274"/>
              <a:gd name="T47" fmla="*/ 2147483646 h 228"/>
              <a:gd name="T48" fmla="*/ 2147483646 w 274"/>
              <a:gd name="T49" fmla="*/ 2147483646 h 228"/>
              <a:gd name="T50" fmla="*/ 2147483646 w 274"/>
              <a:gd name="T51" fmla="*/ 2147483646 h 228"/>
              <a:gd name="T52" fmla="*/ 2147483646 w 274"/>
              <a:gd name="T53" fmla="*/ 2147483646 h 228"/>
              <a:gd name="T54" fmla="*/ 2147483646 w 274"/>
              <a:gd name="T55" fmla="*/ 2147483646 h 228"/>
              <a:gd name="T56" fmla="*/ 2147483646 w 274"/>
              <a:gd name="T57" fmla="*/ 2147483646 h 228"/>
              <a:gd name="T58" fmla="*/ 2147483646 w 274"/>
              <a:gd name="T59" fmla="*/ 2147483646 h 228"/>
              <a:gd name="T60" fmla="*/ 2147483646 w 274"/>
              <a:gd name="T61" fmla="*/ 2147483646 h 228"/>
              <a:gd name="T62" fmla="*/ 2147483646 w 274"/>
              <a:gd name="T63" fmla="*/ 2147483646 h 228"/>
              <a:gd name="T64" fmla="*/ 2147483646 w 274"/>
              <a:gd name="T65" fmla="*/ 2147483646 h 228"/>
              <a:gd name="T66" fmla="*/ 2147483646 w 274"/>
              <a:gd name="T67" fmla="*/ 2147483646 h 228"/>
              <a:gd name="T68" fmla="*/ 2147483646 w 274"/>
              <a:gd name="T69" fmla="*/ 2147483646 h 228"/>
              <a:gd name="T70" fmla="*/ 2147483646 w 274"/>
              <a:gd name="T71" fmla="*/ 2147483646 h 228"/>
              <a:gd name="T72" fmla="*/ 2147483646 w 274"/>
              <a:gd name="T73" fmla="*/ 2147483646 h 228"/>
              <a:gd name="T74" fmla="*/ 2147483646 w 274"/>
              <a:gd name="T75" fmla="*/ 2147483646 h 228"/>
              <a:gd name="T76" fmla="*/ 2147483646 w 274"/>
              <a:gd name="T77" fmla="*/ 2147483646 h 228"/>
              <a:gd name="T78" fmla="*/ 2147483646 w 274"/>
              <a:gd name="T79" fmla="*/ 2147483646 h 228"/>
              <a:gd name="T80" fmla="*/ 2147483646 w 274"/>
              <a:gd name="T81" fmla="*/ 2147483646 h 228"/>
              <a:gd name="T82" fmla="*/ 2147483646 w 274"/>
              <a:gd name="T83" fmla="*/ 2147483646 h 228"/>
              <a:gd name="T84" fmla="*/ 2147483646 w 274"/>
              <a:gd name="T85" fmla="*/ 2147483646 h 228"/>
              <a:gd name="T86" fmla="*/ 2147483646 w 274"/>
              <a:gd name="T87" fmla="*/ 2147483646 h 228"/>
              <a:gd name="T88" fmla="*/ 2147483646 w 274"/>
              <a:gd name="T89" fmla="*/ 2147483646 h 228"/>
              <a:gd name="T90" fmla="*/ 2147483646 w 274"/>
              <a:gd name="T91" fmla="*/ 2147483646 h 228"/>
              <a:gd name="T92" fmla="*/ 2147483646 w 274"/>
              <a:gd name="T93" fmla="*/ 2147483646 h 228"/>
              <a:gd name="T94" fmla="*/ 2147483646 w 274"/>
              <a:gd name="T95" fmla="*/ 2147483646 h 228"/>
              <a:gd name="T96" fmla="*/ 2147483646 w 274"/>
              <a:gd name="T97" fmla="*/ 2147483646 h 228"/>
              <a:gd name="T98" fmla="*/ 2147483646 w 274"/>
              <a:gd name="T99" fmla="*/ 2147483646 h 228"/>
              <a:gd name="T100" fmla="*/ 2147483646 w 274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8"/>
              <a:gd name="T155" fmla="*/ 274 w 274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8">
                <a:moveTo>
                  <a:pt x="0" y="23"/>
                </a:moveTo>
                <a:lnTo>
                  <a:pt x="3" y="21"/>
                </a:lnTo>
                <a:lnTo>
                  <a:pt x="7" y="19"/>
                </a:lnTo>
                <a:lnTo>
                  <a:pt x="15" y="14"/>
                </a:lnTo>
                <a:lnTo>
                  <a:pt x="24" y="9"/>
                </a:lnTo>
                <a:lnTo>
                  <a:pt x="36" y="4"/>
                </a:lnTo>
                <a:lnTo>
                  <a:pt x="48" y="0"/>
                </a:lnTo>
                <a:lnTo>
                  <a:pt x="62" y="0"/>
                </a:lnTo>
                <a:lnTo>
                  <a:pt x="77" y="0"/>
                </a:lnTo>
                <a:lnTo>
                  <a:pt x="93" y="4"/>
                </a:lnTo>
                <a:lnTo>
                  <a:pt x="108" y="12"/>
                </a:lnTo>
                <a:lnTo>
                  <a:pt x="122" y="21"/>
                </a:lnTo>
                <a:lnTo>
                  <a:pt x="134" y="33"/>
                </a:lnTo>
                <a:lnTo>
                  <a:pt x="141" y="43"/>
                </a:lnTo>
                <a:lnTo>
                  <a:pt x="146" y="52"/>
                </a:lnTo>
                <a:lnTo>
                  <a:pt x="148" y="59"/>
                </a:lnTo>
                <a:lnTo>
                  <a:pt x="151" y="66"/>
                </a:lnTo>
                <a:lnTo>
                  <a:pt x="151" y="71"/>
                </a:lnTo>
                <a:lnTo>
                  <a:pt x="151" y="76"/>
                </a:lnTo>
                <a:lnTo>
                  <a:pt x="151" y="78"/>
                </a:lnTo>
                <a:lnTo>
                  <a:pt x="151" y="81"/>
                </a:lnTo>
                <a:lnTo>
                  <a:pt x="155" y="78"/>
                </a:lnTo>
                <a:lnTo>
                  <a:pt x="160" y="76"/>
                </a:lnTo>
                <a:lnTo>
                  <a:pt x="165" y="74"/>
                </a:lnTo>
                <a:lnTo>
                  <a:pt x="172" y="71"/>
                </a:lnTo>
                <a:lnTo>
                  <a:pt x="182" y="69"/>
                </a:lnTo>
                <a:lnTo>
                  <a:pt x="189" y="69"/>
                </a:lnTo>
                <a:lnTo>
                  <a:pt x="198" y="71"/>
                </a:lnTo>
                <a:lnTo>
                  <a:pt x="208" y="74"/>
                </a:lnTo>
                <a:lnTo>
                  <a:pt x="217" y="81"/>
                </a:lnTo>
                <a:lnTo>
                  <a:pt x="227" y="88"/>
                </a:lnTo>
                <a:lnTo>
                  <a:pt x="232" y="97"/>
                </a:lnTo>
                <a:lnTo>
                  <a:pt x="234" y="107"/>
                </a:lnTo>
                <a:lnTo>
                  <a:pt x="236" y="114"/>
                </a:lnTo>
                <a:lnTo>
                  <a:pt x="236" y="124"/>
                </a:lnTo>
                <a:lnTo>
                  <a:pt x="236" y="131"/>
                </a:lnTo>
                <a:lnTo>
                  <a:pt x="234" y="135"/>
                </a:lnTo>
                <a:lnTo>
                  <a:pt x="232" y="140"/>
                </a:lnTo>
                <a:lnTo>
                  <a:pt x="232" y="145"/>
                </a:lnTo>
                <a:lnTo>
                  <a:pt x="236" y="147"/>
                </a:lnTo>
                <a:lnTo>
                  <a:pt x="241" y="152"/>
                </a:lnTo>
                <a:lnTo>
                  <a:pt x="246" y="157"/>
                </a:lnTo>
                <a:lnTo>
                  <a:pt x="253" y="164"/>
                </a:lnTo>
                <a:lnTo>
                  <a:pt x="258" y="171"/>
                </a:lnTo>
                <a:lnTo>
                  <a:pt x="265" y="183"/>
                </a:lnTo>
                <a:lnTo>
                  <a:pt x="270" y="195"/>
                </a:lnTo>
                <a:lnTo>
                  <a:pt x="272" y="209"/>
                </a:lnTo>
                <a:lnTo>
                  <a:pt x="274" y="22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Freeform 135">
            <a:extLst>
              <a:ext uri="{FF2B5EF4-FFF2-40B4-BE49-F238E27FC236}">
                <a16:creationId xmlns:a16="http://schemas.microsoft.com/office/drawing/2014/main" id="{FB33896E-AEDA-9AC7-2807-640DCA8A2559}"/>
              </a:ext>
            </a:extLst>
          </p:cNvPr>
          <p:cNvSpPr>
            <a:spLocks/>
          </p:cNvSpPr>
          <p:nvPr/>
        </p:nvSpPr>
        <p:spPr bwMode="auto">
          <a:xfrm>
            <a:off x="7323138" y="5041900"/>
            <a:ext cx="566737" cy="374650"/>
          </a:xfrm>
          <a:custGeom>
            <a:avLst/>
            <a:gdLst>
              <a:gd name="T0" fmla="*/ 2147483646 w 357"/>
              <a:gd name="T1" fmla="*/ 2147483646 h 236"/>
              <a:gd name="T2" fmla="*/ 2147483646 w 357"/>
              <a:gd name="T3" fmla="*/ 2147483646 h 236"/>
              <a:gd name="T4" fmla="*/ 2147483646 w 357"/>
              <a:gd name="T5" fmla="*/ 2147483646 h 236"/>
              <a:gd name="T6" fmla="*/ 2147483646 w 357"/>
              <a:gd name="T7" fmla="*/ 2147483646 h 236"/>
              <a:gd name="T8" fmla="*/ 2147483646 w 357"/>
              <a:gd name="T9" fmla="*/ 2147483646 h 236"/>
              <a:gd name="T10" fmla="*/ 2147483646 w 357"/>
              <a:gd name="T11" fmla="*/ 2147483646 h 236"/>
              <a:gd name="T12" fmla="*/ 2147483646 w 357"/>
              <a:gd name="T13" fmla="*/ 2147483646 h 236"/>
              <a:gd name="T14" fmla="*/ 2147483646 w 357"/>
              <a:gd name="T15" fmla="*/ 2147483646 h 236"/>
              <a:gd name="T16" fmla="*/ 2147483646 w 357"/>
              <a:gd name="T17" fmla="*/ 2147483646 h 236"/>
              <a:gd name="T18" fmla="*/ 2147483646 w 357"/>
              <a:gd name="T19" fmla="*/ 2147483646 h 236"/>
              <a:gd name="T20" fmla="*/ 2147483646 w 357"/>
              <a:gd name="T21" fmla="*/ 2147483646 h 236"/>
              <a:gd name="T22" fmla="*/ 2147483646 w 357"/>
              <a:gd name="T23" fmla="*/ 2147483646 h 236"/>
              <a:gd name="T24" fmla="*/ 2147483646 w 357"/>
              <a:gd name="T25" fmla="*/ 2147483646 h 236"/>
              <a:gd name="T26" fmla="*/ 2147483646 w 357"/>
              <a:gd name="T27" fmla="*/ 2147483646 h 236"/>
              <a:gd name="T28" fmla="*/ 2147483646 w 357"/>
              <a:gd name="T29" fmla="*/ 2147483646 h 236"/>
              <a:gd name="T30" fmla="*/ 2147483646 w 357"/>
              <a:gd name="T31" fmla="*/ 2147483646 h 236"/>
              <a:gd name="T32" fmla="*/ 2147483646 w 357"/>
              <a:gd name="T33" fmla="*/ 2147483646 h 236"/>
              <a:gd name="T34" fmla="*/ 2147483646 w 357"/>
              <a:gd name="T35" fmla="*/ 2147483646 h 236"/>
              <a:gd name="T36" fmla="*/ 2147483646 w 357"/>
              <a:gd name="T37" fmla="*/ 2147483646 h 236"/>
              <a:gd name="T38" fmla="*/ 2147483646 w 357"/>
              <a:gd name="T39" fmla="*/ 2147483646 h 236"/>
              <a:gd name="T40" fmla="*/ 2147483646 w 357"/>
              <a:gd name="T41" fmla="*/ 2147483646 h 236"/>
              <a:gd name="T42" fmla="*/ 2147483646 w 357"/>
              <a:gd name="T43" fmla="*/ 2147483646 h 236"/>
              <a:gd name="T44" fmla="*/ 2147483646 w 357"/>
              <a:gd name="T45" fmla="*/ 2147483646 h 236"/>
              <a:gd name="T46" fmla="*/ 2147483646 w 357"/>
              <a:gd name="T47" fmla="*/ 2147483646 h 236"/>
              <a:gd name="T48" fmla="*/ 2147483646 w 357"/>
              <a:gd name="T49" fmla="*/ 2147483646 h 236"/>
              <a:gd name="T50" fmla="*/ 2147483646 w 357"/>
              <a:gd name="T51" fmla="*/ 2147483646 h 236"/>
              <a:gd name="T52" fmla="*/ 2147483646 w 357"/>
              <a:gd name="T53" fmla="*/ 2147483646 h 236"/>
              <a:gd name="T54" fmla="*/ 2147483646 w 357"/>
              <a:gd name="T55" fmla="*/ 2147483646 h 236"/>
              <a:gd name="T56" fmla="*/ 2147483646 w 357"/>
              <a:gd name="T57" fmla="*/ 2147483646 h 236"/>
              <a:gd name="T58" fmla="*/ 2147483646 w 357"/>
              <a:gd name="T59" fmla="*/ 2147483646 h 236"/>
              <a:gd name="T60" fmla="*/ 2147483646 w 357"/>
              <a:gd name="T61" fmla="*/ 2147483646 h 236"/>
              <a:gd name="T62" fmla="*/ 2147483646 w 357"/>
              <a:gd name="T63" fmla="*/ 2147483646 h 236"/>
              <a:gd name="T64" fmla="*/ 2147483646 w 357"/>
              <a:gd name="T65" fmla="*/ 2147483646 h 236"/>
              <a:gd name="T66" fmla="*/ 2147483646 w 357"/>
              <a:gd name="T67" fmla="*/ 2147483646 h 236"/>
              <a:gd name="T68" fmla="*/ 2147483646 w 357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7"/>
              <a:gd name="T106" fmla="*/ 0 h 236"/>
              <a:gd name="T107" fmla="*/ 357 w 357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7" h="236">
                <a:moveTo>
                  <a:pt x="0" y="236"/>
                </a:moveTo>
                <a:lnTo>
                  <a:pt x="2" y="219"/>
                </a:lnTo>
                <a:lnTo>
                  <a:pt x="4" y="205"/>
                </a:lnTo>
                <a:lnTo>
                  <a:pt x="9" y="191"/>
                </a:lnTo>
                <a:lnTo>
                  <a:pt x="16" y="181"/>
                </a:lnTo>
                <a:lnTo>
                  <a:pt x="21" y="172"/>
                </a:lnTo>
                <a:lnTo>
                  <a:pt x="28" y="165"/>
                </a:lnTo>
                <a:lnTo>
                  <a:pt x="33" y="160"/>
                </a:lnTo>
                <a:lnTo>
                  <a:pt x="38" y="157"/>
                </a:lnTo>
                <a:lnTo>
                  <a:pt x="43" y="155"/>
                </a:lnTo>
                <a:lnTo>
                  <a:pt x="43" y="153"/>
                </a:lnTo>
                <a:lnTo>
                  <a:pt x="43" y="150"/>
                </a:lnTo>
                <a:lnTo>
                  <a:pt x="40" y="145"/>
                </a:lnTo>
                <a:lnTo>
                  <a:pt x="38" y="138"/>
                </a:lnTo>
                <a:lnTo>
                  <a:pt x="38" y="131"/>
                </a:lnTo>
                <a:lnTo>
                  <a:pt x="38" y="124"/>
                </a:lnTo>
                <a:lnTo>
                  <a:pt x="40" y="114"/>
                </a:lnTo>
                <a:lnTo>
                  <a:pt x="43" y="107"/>
                </a:lnTo>
                <a:lnTo>
                  <a:pt x="47" y="98"/>
                </a:lnTo>
                <a:lnTo>
                  <a:pt x="57" y="91"/>
                </a:lnTo>
                <a:lnTo>
                  <a:pt x="66" y="84"/>
                </a:lnTo>
                <a:lnTo>
                  <a:pt x="76" y="79"/>
                </a:lnTo>
                <a:lnTo>
                  <a:pt x="85" y="79"/>
                </a:lnTo>
                <a:lnTo>
                  <a:pt x="93" y="79"/>
                </a:lnTo>
                <a:lnTo>
                  <a:pt x="102" y="79"/>
                </a:lnTo>
                <a:lnTo>
                  <a:pt x="109" y="81"/>
                </a:lnTo>
                <a:lnTo>
                  <a:pt x="114" y="84"/>
                </a:lnTo>
                <a:lnTo>
                  <a:pt x="119" y="86"/>
                </a:lnTo>
                <a:lnTo>
                  <a:pt x="124" y="88"/>
                </a:lnTo>
                <a:lnTo>
                  <a:pt x="124" y="91"/>
                </a:lnTo>
                <a:lnTo>
                  <a:pt x="124" y="88"/>
                </a:lnTo>
                <a:lnTo>
                  <a:pt x="124" y="86"/>
                </a:lnTo>
                <a:lnTo>
                  <a:pt x="124" y="81"/>
                </a:lnTo>
                <a:lnTo>
                  <a:pt x="124" y="76"/>
                </a:lnTo>
                <a:lnTo>
                  <a:pt x="126" y="69"/>
                </a:lnTo>
                <a:lnTo>
                  <a:pt x="128" y="60"/>
                </a:lnTo>
                <a:lnTo>
                  <a:pt x="133" y="50"/>
                </a:lnTo>
                <a:lnTo>
                  <a:pt x="140" y="41"/>
                </a:lnTo>
                <a:lnTo>
                  <a:pt x="152" y="31"/>
                </a:lnTo>
                <a:lnTo>
                  <a:pt x="167" y="22"/>
                </a:lnTo>
                <a:lnTo>
                  <a:pt x="181" y="12"/>
                </a:lnTo>
                <a:lnTo>
                  <a:pt x="198" y="10"/>
                </a:lnTo>
                <a:lnTo>
                  <a:pt x="212" y="7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1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2"/>
                </a:lnTo>
                <a:lnTo>
                  <a:pt x="279" y="17"/>
                </a:lnTo>
                <a:lnTo>
                  <a:pt x="283" y="12"/>
                </a:lnTo>
                <a:lnTo>
                  <a:pt x="288" y="7"/>
                </a:lnTo>
                <a:lnTo>
                  <a:pt x="295" y="5"/>
                </a:lnTo>
                <a:lnTo>
                  <a:pt x="305" y="2"/>
                </a:lnTo>
                <a:lnTo>
                  <a:pt x="317" y="0"/>
                </a:lnTo>
                <a:lnTo>
                  <a:pt x="326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3" y="17"/>
                </a:lnTo>
                <a:lnTo>
                  <a:pt x="355" y="22"/>
                </a:lnTo>
                <a:lnTo>
                  <a:pt x="357" y="26"/>
                </a:lnTo>
                <a:lnTo>
                  <a:pt x="357" y="29"/>
                </a:lnTo>
                <a:lnTo>
                  <a:pt x="357" y="31"/>
                </a:lnTo>
                <a:lnTo>
                  <a:pt x="357" y="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Freeform 136">
            <a:extLst>
              <a:ext uri="{FF2B5EF4-FFF2-40B4-BE49-F238E27FC236}">
                <a16:creationId xmlns:a16="http://schemas.microsoft.com/office/drawing/2014/main" id="{8CF9DD05-5201-F903-634D-6C16AD839603}"/>
              </a:ext>
            </a:extLst>
          </p:cNvPr>
          <p:cNvSpPr>
            <a:spLocks/>
          </p:cNvSpPr>
          <p:nvPr/>
        </p:nvSpPr>
        <p:spPr bwMode="auto">
          <a:xfrm>
            <a:off x="7323138" y="5408613"/>
            <a:ext cx="434975" cy="363537"/>
          </a:xfrm>
          <a:custGeom>
            <a:avLst/>
            <a:gdLst>
              <a:gd name="T0" fmla="*/ 2147483646 w 274"/>
              <a:gd name="T1" fmla="*/ 2147483646 h 229"/>
              <a:gd name="T2" fmla="*/ 2147483646 w 274"/>
              <a:gd name="T3" fmla="*/ 2147483646 h 229"/>
              <a:gd name="T4" fmla="*/ 2147483646 w 274"/>
              <a:gd name="T5" fmla="*/ 2147483646 h 229"/>
              <a:gd name="T6" fmla="*/ 2147483646 w 274"/>
              <a:gd name="T7" fmla="*/ 2147483646 h 229"/>
              <a:gd name="T8" fmla="*/ 2147483646 w 274"/>
              <a:gd name="T9" fmla="*/ 2147483646 h 229"/>
              <a:gd name="T10" fmla="*/ 2147483646 w 274"/>
              <a:gd name="T11" fmla="*/ 2147483646 h 229"/>
              <a:gd name="T12" fmla="*/ 2147483646 w 274"/>
              <a:gd name="T13" fmla="*/ 2147483646 h 229"/>
              <a:gd name="T14" fmla="*/ 2147483646 w 274"/>
              <a:gd name="T15" fmla="*/ 2147483646 h 229"/>
              <a:gd name="T16" fmla="*/ 2147483646 w 274"/>
              <a:gd name="T17" fmla="*/ 2147483646 h 229"/>
              <a:gd name="T18" fmla="*/ 2147483646 w 274"/>
              <a:gd name="T19" fmla="*/ 2147483646 h 229"/>
              <a:gd name="T20" fmla="*/ 2147483646 w 274"/>
              <a:gd name="T21" fmla="*/ 2147483646 h 229"/>
              <a:gd name="T22" fmla="*/ 2147483646 w 274"/>
              <a:gd name="T23" fmla="*/ 2147483646 h 229"/>
              <a:gd name="T24" fmla="*/ 2147483646 w 274"/>
              <a:gd name="T25" fmla="*/ 2147483646 h 229"/>
              <a:gd name="T26" fmla="*/ 2147483646 w 274"/>
              <a:gd name="T27" fmla="*/ 2147483646 h 229"/>
              <a:gd name="T28" fmla="*/ 2147483646 w 274"/>
              <a:gd name="T29" fmla="*/ 2147483646 h 229"/>
              <a:gd name="T30" fmla="*/ 2147483646 w 274"/>
              <a:gd name="T31" fmla="*/ 2147483646 h 229"/>
              <a:gd name="T32" fmla="*/ 2147483646 w 274"/>
              <a:gd name="T33" fmla="*/ 2147483646 h 229"/>
              <a:gd name="T34" fmla="*/ 2147483646 w 274"/>
              <a:gd name="T35" fmla="*/ 2147483646 h 229"/>
              <a:gd name="T36" fmla="*/ 2147483646 w 274"/>
              <a:gd name="T37" fmla="*/ 2147483646 h 229"/>
              <a:gd name="T38" fmla="*/ 2147483646 w 274"/>
              <a:gd name="T39" fmla="*/ 2147483646 h 229"/>
              <a:gd name="T40" fmla="*/ 2147483646 w 274"/>
              <a:gd name="T41" fmla="*/ 2147483646 h 229"/>
              <a:gd name="T42" fmla="*/ 2147483646 w 274"/>
              <a:gd name="T43" fmla="*/ 2147483646 h 229"/>
              <a:gd name="T44" fmla="*/ 2147483646 w 274"/>
              <a:gd name="T45" fmla="*/ 2147483646 h 229"/>
              <a:gd name="T46" fmla="*/ 2147483646 w 274"/>
              <a:gd name="T47" fmla="*/ 2147483646 h 229"/>
              <a:gd name="T48" fmla="*/ 2147483646 w 274"/>
              <a:gd name="T49" fmla="*/ 2147483646 h 229"/>
              <a:gd name="T50" fmla="*/ 2147483646 w 274"/>
              <a:gd name="T51" fmla="*/ 2147483646 h 229"/>
              <a:gd name="T52" fmla="*/ 2147483646 w 274"/>
              <a:gd name="T53" fmla="*/ 2147483646 h 229"/>
              <a:gd name="T54" fmla="*/ 2147483646 w 274"/>
              <a:gd name="T55" fmla="*/ 2147483646 h 229"/>
              <a:gd name="T56" fmla="*/ 2147483646 w 274"/>
              <a:gd name="T57" fmla="*/ 2147483646 h 229"/>
              <a:gd name="T58" fmla="*/ 2147483646 w 274"/>
              <a:gd name="T59" fmla="*/ 2147483646 h 229"/>
              <a:gd name="T60" fmla="*/ 2147483646 w 274"/>
              <a:gd name="T61" fmla="*/ 2147483646 h 229"/>
              <a:gd name="T62" fmla="*/ 2147483646 w 274"/>
              <a:gd name="T63" fmla="*/ 2147483646 h 229"/>
              <a:gd name="T64" fmla="*/ 2147483646 w 274"/>
              <a:gd name="T65" fmla="*/ 2147483646 h 229"/>
              <a:gd name="T66" fmla="*/ 2147483646 w 274"/>
              <a:gd name="T67" fmla="*/ 2147483646 h 229"/>
              <a:gd name="T68" fmla="*/ 2147483646 w 274"/>
              <a:gd name="T69" fmla="*/ 2147483646 h 229"/>
              <a:gd name="T70" fmla="*/ 2147483646 w 274"/>
              <a:gd name="T71" fmla="*/ 2147483646 h 229"/>
              <a:gd name="T72" fmla="*/ 2147483646 w 274"/>
              <a:gd name="T73" fmla="*/ 2147483646 h 229"/>
              <a:gd name="T74" fmla="*/ 2147483646 w 274"/>
              <a:gd name="T75" fmla="*/ 2147483646 h 229"/>
              <a:gd name="T76" fmla="*/ 2147483646 w 274"/>
              <a:gd name="T77" fmla="*/ 2147483646 h 229"/>
              <a:gd name="T78" fmla="*/ 2147483646 w 274"/>
              <a:gd name="T79" fmla="*/ 2147483646 h 229"/>
              <a:gd name="T80" fmla="*/ 2147483646 w 274"/>
              <a:gd name="T81" fmla="*/ 2147483646 h 229"/>
              <a:gd name="T82" fmla="*/ 2147483646 w 274"/>
              <a:gd name="T83" fmla="*/ 2147483646 h 229"/>
              <a:gd name="T84" fmla="*/ 2147483646 w 274"/>
              <a:gd name="T85" fmla="*/ 2147483646 h 229"/>
              <a:gd name="T86" fmla="*/ 2147483646 w 274"/>
              <a:gd name="T87" fmla="*/ 2147483646 h 229"/>
              <a:gd name="T88" fmla="*/ 2147483646 w 274"/>
              <a:gd name="T89" fmla="*/ 2147483646 h 229"/>
              <a:gd name="T90" fmla="*/ 2147483646 w 274"/>
              <a:gd name="T91" fmla="*/ 2147483646 h 229"/>
              <a:gd name="T92" fmla="*/ 2147483646 w 274"/>
              <a:gd name="T93" fmla="*/ 2147483646 h 229"/>
              <a:gd name="T94" fmla="*/ 2147483646 w 274"/>
              <a:gd name="T95" fmla="*/ 2147483646 h 229"/>
              <a:gd name="T96" fmla="*/ 2147483646 w 274"/>
              <a:gd name="T97" fmla="*/ 2147483646 h 229"/>
              <a:gd name="T98" fmla="*/ 2147483646 w 274"/>
              <a:gd name="T99" fmla="*/ 2147483646 h 229"/>
              <a:gd name="T100" fmla="*/ 0 w 274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9"/>
              <a:gd name="T155" fmla="*/ 274 w 274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9">
                <a:moveTo>
                  <a:pt x="274" y="205"/>
                </a:moveTo>
                <a:lnTo>
                  <a:pt x="271" y="208"/>
                </a:lnTo>
                <a:lnTo>
                  <a:pt x="267" y="210"/>
                </a:lnTo>
                <a:lnTo>
                  <a:pt x="260" y="215"/>
                </a:lnTo>
                <a:lnTo>
                  <a:pt x="250" y="220"/>
                </a:lnTo>
                <a:lnTo>
                  <a:pt x="238" y="224"/>
                </a:lnTo>
                <a:lnTo>
                  <a:pt x="226" y="229"/>
                </a:lnTo>
                <a:lnTo>
                  <a:pt x="212" y="229"/>
                </a:lnTo>
                <a:lnTo>
                  <a:pt x="198" y="229"/>
                </a:lnTo>
                <a:lnTo>
                  <a:pt x="181" y="224"/>
                </a:lnTo>
                <a:lnTo>
                  <a:pt x="167" y="217"/>
                </a:lnTo>
                <a:lnTo>
                  <a:pt x="152" y="208"/>
                </a:lnTo>
                <a:lnTo>
                  <a:pt x="140" y="196"/>
                </a:lnTo>
                <a:lnTo>
                  <a:pt x="133" y="186"/>
                </a:lnTo>
                <a:lnTo>
                  <a:pt x="128" y="179"/>
                </a:lnTo>
                <a:lnTo>
                  <a:pt x="126" y="170"/>
                </a:lnTo>
                <a:lnTo>
                  <a:pt x="124" y="162"/>
                </a:lnTo>
                <a:lnTo>
                  <a:pt x="124" y="158"/>
                </a:lnTo>
                <a:lnTo>
                  <a:pt x="124" y="153"/>
                </a:lnTo>
                <a:lnTo>
                  <a:pt x="124" y="151"/>
                </a:lnTo>
                <a:lnTo>
                  <a:pt x="124" y="148"/>
                </a:lnTo>
                <a:lnTo>
                  <a:pt x="119" y="151"/>
                </a:lnTo>
                <a:lnTo>
                  <a:pt x="114" y="153"/>
                </a:lnTo>
                <a:lnTo>
                  <a:pt x="109" y="155"/>
                </a:lnTo>
                <a:lnTo>
                  <a:pt x="102" y="158"/>
                </a:lnTo>
                <a:lnTo>
                  <a:pt x="93" y="160"/>
                </a:lnTo>
                <a:lnTo>
                  <a:pt x="85" y="160"/>
                </a:lnTo>
                <a:lnTo>
                  <a:pt x="76" y="158"/>
                </a:lnTo>
                <a:lnTo>
                  <a:pt x="66" y="155"/>
                </a:lnTo>
                <a:lnTo>
                  <a:pt x="57" y="148"/>
                </a:lnTo>
                <a:lnTo>
                  <a:pt x="47" y="141"/>
                </a:lnTo>
                <a:lnTo>
                  <a:pt x="43" y="131"/>
                </a:lnTo>
                <a:lnTo>
                  <a:pt x="40" y="122"/>
                </a:lnTo>
                <a:lnTo>
                  <a:pt x="38" y="115"/>
                </a:lnTo>
                <a:lnTo>
                  <a:pt x="38" y="105"/>
                </a:lnTo>
                <a:lnTo>
                  <a:pt x="38" y="98"/>
                </a:lnTo>
                <a:lnTo>
                  <a:pt x="40" y="93"/>
                </a:lnTo>
                <a:lnTo>
                  <a:pt x="43" y="89"/>
                </a:lnTo>
                <a:lnTo>
                  <a:pt x="43" y="84"/>
                </a:lnTo>
                <a:lnTo>
                  <a:pt x="38" y="81"/>
                </a:lnTo>
                <a:lnTo>
                  <a:pt x="33" y="77"/>
                </a:lnTo>
                <a:lnTo>
                  <a:pt x="28" y="72"/>
                </a:lnTo>
                <a:lnTo>
                  <a:pt x="21" y="65"/>
                </a:lnTo>
                <a:lnTo>
                  <a:pt x="16" y="58"/>
                </a:lnTo>
                <a:lnTo>
                  <a:pt x="9" y="46"/>
                </a:lnTo>
                <a:lnTo>
                  <a:pt x="4" y="34"/>
                </a:lnTo>
                <a:lnTo>
                  <a:pt x="2" y="1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Freeform 137">
            <a:extLst>
              <a:ext uri="{FF2B5EF4-FFF2-40B4-BE49-F238E27FC236}">
                <a16:creationId xmlns:a16="http://schemas.microsoft.com/office/drawing/2014/main" id="{D98C5FB0-41B6-4512-D7D1-049D38E8C563}"/>
              </a:ext>
            </a:extLst>
          </p:cNvPr>
          <p:cNvSpPr>
            <a:spLocks/>
          </p:cNvSpPr>
          <p:nvPr/>
        </p:nvSpPr>
        <p:spPr bwMode="auto">
          <a:xfrm>
            <a:off x="7758113" y="5408613"/>
            <a:ext cx="563562" cy="379412"/>
          </a:xfrm>
          <a:custGeom>
            <a:avLst/>
            <a:gdLst>
              <a:gd name="T0" fmla="*/ 2147483646 w 355"/>
              <a:gd name="T1" fmla="*/ 2147483646 h 239"/>
              <a:gd name="T2" fmla="*/ 2147483646 w 355"/>
              <a:gd name="T3" fmla="*/ 2147483646 h 239"/>
              <a:gd name="T4" fmla="*/ 2147483646 w 355"/>
              <a:gd name="T5" fmla="*/ 2147483646 h 239"/>
              <a:gd name="T6" fmla="*/ 2147483646 w 355"/>
              <a:gd name="T7" fmla="*/ 2147483646 h 239"/>
              <a:gd name="T8" fmla="*/ 2147483646 w 355"/>
              <a:gd name="T9" fmla="*/ 2147483646 h 239"/>
              <a:gd name="T10" fmla="*/ 2147483646 w 355"/>
              <a:gd name="T11" fmla="*/ 2147483646 h 239"/>
              <a:gd name="T12" fmla="*/ 2147483646 w 355"/>
              <a:gd name="T13" fmla="*/ 2147483646 h 239"/>
              <a:gd name="T14" fmla="*/ 2147483646 w 355"/>
              <a:gd name="T15" fmla="*/ 2147483646 h 239"/>
              <a:gd name="T16" fmla="*/ 2147483646 w 355"/>
              <a:gd name="T17" fmla="*/ 2147483646 h 239"/>
              <a:gd name="T18" fmla="*/ 2147483646 w 355"/>
              <a:gd name="T19" fmla="*/ 2147483646 h 239"/>
              <a:gd name="T20" fmla="*/ 2147483646 w 355"/>
              <a:gd name="T21" fmla="*/ 2147483646 h 239"/>
              <a:gd name="T22" fmla="*/ 2147483646 w 355"/>
              <a:gd name="T23" fmla="*/ 2147483646 h 239"/>
              <a:gd name="T24" fmla="*/ 2147483646 w 355"/>
              <a:gd name="T25" fmla="*/ 2147483646 h 239"/>
              <a:gd name="T26" fmla="*/ 2147483646 w 355"/>
              <a:gd name="T27" fmla="*/ 2147483646 h 239"/>
              <a:gd name="T28" fmla="*/ 2147483646 w 355"/>
              <a:gd name="T29" fmla="*/ 2147483646 h 239"/>
              <a:gd name="T30" fmla="*/ 2147483646 w 355"/>
              <a:gd name="T31" fmla="*/ 2147483646 h 239"/>
              <a:gd name="T32" fmla="*/ 2147483646 w 355"/>
              <a:gd name="T33" fmla="*/ 2147483646 h 239"/>
              <a:gd name="T34" fmla="*/ 2147483646 w 355"/>
              <a:gd name="T35" fmla="*/ 2147483646 h 239"/>
              <a:gd name="T36" fmla="*/ 2147483646 w 355"/>
              <a:gd name="T37" fmla="*/ 2147483646 h 239"/>
              <a:gd name="T38" fmla="*/ 2147483646 w 355"/>
              <a:gd name="T39" fmla="*/ 2147483646 h 239"/>
              <a:gd name="T40" fmla="*/ 2147483646 w 355"/>
              <a:gd name="T41" fmla="*/ 2147483646 h 239"/>
              <a:gd name="T42" fmla="*/ 2147483646 w 355"/>
              <a:gd name="T43" fmla="*/ 2147483646 h 239"/>
              <a:gd name="T44" fmla="*/ 2147483646 w 355"/>
              <a:gd name="T45" fmla="*/ 2147483646 h 239"/>
              <a:gd name="T46" fmla="*/ 2147483646 w 355"/>
              <a:gd name="T47" fmla="*/ 2147483646 h 239"/>
              <a:gd name="T48" fmla="*/ 2147483646 w 355"/>
              <a:gd name="T49" fmla="*/ 2147483646 h 239"/>
              <a:gd name="T50" fmla="*/ 2147483646 w 355"/>
              <a:gd name="T51" fmla="*/ 2147483646 h 239"/>
              <a:gd name="T52" fmla="*/ 2147483646 w 355"/>
              <a:gd name="T53" fmla="*/ 2147483646 h 239"/>
              <a:gd name="T54" fmla="*/ 2147483646 w 355"/>
              <a:gd name="T55" fmla="*/ 2147483646 h 239"/>
              <a:gd name="T56" fmla="*/ 2147483646 w 355"/>
              <a:gd name="T57" fmla="*/ 2147483646 h 239"/>
              <a:gd name="T58" fmla="*/ 2147483646 w 355"/>
              <a:gd name="T59" fmla="*/ 2147483646 h 239"/>
              <a:gd name="T60" fmla="*/ 2147483646 w 355"/>
              <a:gd name="T61" fmla="*/ 2147483646 h 239"/>
              <a:gd name="T62" fmla="*/ 2147483646 w 355"/>
              <a:gd name="T63" fmla="*/ 2147483646 h 239"/>
              <a:gd name="T64" fmla="*/ 2147483646 w 355"/>
              <a:gd name="T65" fmla="*/ 2147483646 h 239"/>
              <a:gd name="T66" fmla="*/ 0 w 355"/>
              <a:gd name="T67" fmla="*/ 2147483646 h 239"/>
              <a:gd name="T68" fmla="*/ 0 w 355"/>
              <a:gd name="T69" fmla="*/ 2147483646 h 2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9"/>
              <a:gd name="T107" fmla="*/ 355 w 355"/>
              <a:gd name="T108" fmla="*/ 239 h 2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9">
                <a:moveTo>
                  <a:pt x="355" y="0"/>
                </a:moveTo>
                <a:lnTo>
                  <a:pt x="355" y="19"/>
                </a:lnTo>
                <a:lnTo>
                  <a:pt x="353" y="34"/>
                </a:lnTo>
                <a:lnTo>
                  <a:pt x="348" y="48"/>
                </a:lnTo>
                <a:lnTo>
                  <a:pt x="341" y="58"/>
                </a:lnTo>
                <a:lnTo>
                  <a:pt x="336" y="67"/>
                </a:lnTo>
                <a:lnTo>
                  <a:pt x="329" y="74"/>
                </a:lnTo>
                <a:lnTo>
                  <a:pt x="324" y="79"/>
                </a:lnTo>
                <a:lnTo>
                  <a:pt x="319" y="81"/>
                </a:lnTo>
                <a:lnTo>
                  <a:pt x="315" y="84"/>
                </a:lnTo>
                <a:lnTo>
                  <a:pt x="315" y="86"/>
                </a:lnTo>
                <a:lnTo>
                  <a:pt x="315" y="89"/>
                </a:lnTo>
                <a:lnTo>
                  <a:pt x="317" y="93"/>
                </a:lnTo>
                <a:lnTo>
                  <a:pt x="319" y="100"/>
                </a:lnTo>
                <a:lnTo>
                  <a:pt x="319" y="108"/>
                </a:lnTo>
                <a:lnTo>
                  <a:pt x="319" y="115"/>
                </a:lnTo>
                <a:lnTo>
                  <a:pt x="317" y="124"/>
                </a:lnTo>
                <a:lnTo>
                  <a:pt x="315" y="131"/>
                </a:lnTo>
                <a:lnTo>
                  <a:pt x="310" y="141"/>
                </a:lnTo>
                <a:lnTo>
                  <a:pt x="300" y="151"/>
                </a:lnTo>
                <a:lnTo>
                  <a:pt x="291" y="155"/>
                </a:lnTo>
                <a:lnTo>
                  <a:pt x="281" y="160"/>
                </a:lnTo>
                <a:lnTo>
                  <a:pt x="272" y="160"/>
                </a:lnTo>
                <a:lnTo>
                  <a:pt x="265" y="160"/>
                </a:lnTo>
                <a:lnTo>
                  <a:pt x="255" y="160"/>
                </a:lnTo>
                <a:lnTo>
                  <a:pt x="248" y="158"/>
                </a:lnTo>
                <a:lnTo>
                  <a:pt x="243" y="155"/>
                </a:lnTo>
                <a:lnTo>
                  <a:pt x="238" y="153"/>
                </a:lnTo>
                <a:lnTo>
                  <a:pt x="234" y="151"/>
                </a:lnTo>
                <a:lnTo>
                  <a:pt x="234" y="153"/>
                </a:lnTo>
                <a:lnTo>
                  <a:pt x="234" y="158"/>
                </a:lnTo>
                <a:lnTo>
                  <a:pt x="234" y="162"/>
                </a:lnTo>
                <a:lnTo>
                  <a:pt x="231" y="170"/>
                </a:lnTo>
                <a:lnTo>
                  <a:pt x="229" y="179"/>
                </a:lnTo>
                <a:lnTo>
                  <a:pt x="224" y="189"/>
                </a:lnTo>
                <a:lnTo>
                  <a:pt x="217" y="198"/>
                </a:lnTo>
                <a:lnTo>
                  <a:pt x="205" y="208"/>
                </a:lnTo>
                <a:lnTo>
                  <a:pt x="191" y="217"/>
                </a:lnTo>
                <a:lnTo>
                  <a:pt x="176" y="227"/>
                </a:lnTo>
                <a:lnTo>
                  <a:pt x="160" y="229"/>
                </a:lnTo>
                <a:lnTo>
                  <a:pt x="145" y="232"/>
                </a:lnTo>
                <a:lnTo>
                  <a:pt x="131" y="229"/>
                </a:lnTo>
                <a:lnTo>
                  <a:pt x="119" y="224"/>
                </a:lnTo>
                <a:lnTo>
                  <a:pt x="107" y="220"/>
                </a:lnTo>
                <a:lnTo>
                  <a:pt x="98" y="215"/>
                </a:lnTo>
                <a:lnTo>
                  <a:pt x="90" y="210"/>
                </a:lnTo>
                <a:lnTo>
                  <a:pt x="86" y="208"/>
                </a:lnTo>
                <a:lnTo>
                  <a:pt x="83" y="208"/>
                </a:lnTo>
                <a:lnTo>
                  <a:pt x="83" y="210"/>
                </a:lnTo>
                <a:lnTo>
                  <a:pt x="83" y="213"/>
                </a:lnTo>
                <a:lnTo>
                  <a:pt x="81" y="217"/>
                </a:lnTo>
                <a:lnTo>
                  <a:pt x="79" y="222"/>
                </a:lnTo>
                <a:lnTo>
                  <a:pt x="74" y="227"/>
                </a:lnTo>
                <a:lnTo>
                  <a:pt x="69" y="232"/>
                </a:lnTo>
                <a:lnTo>
                  <a:pt x="62" y="234"/>
                </a:lnTo>
                <a:lnTo>
                  <a:pt x="52" y="236"/>
                </a:lnTo>
                <a:lnTo>
                  <a:pt x="43" y="239"/>
                </a:lnTo>
                <a:lnTo>
                  <a:pt x="31" y="236"/>
                </a:lnTo>
                <a:lnTo>
                  <a:pt x="21" y="234"/>
                </a:lnTo>
                <a:lnTo>
                  <a:pt x="14" y="232"/>
                </a:lnTo>
                <a:lnTo>
                  <a:pt x="9" y="227"/>
                </a:lnTo>
                <a:lnTo>
                  <a:pt x="5" y="222"/>
                </a:lnTo>
                <a:lnTo>
                  <a:pt x="2" y="217"/>
                </a:lnTo>
                <a:lnTo>
                  <a:pt x="0" y="213"/>
                </a:lnTo>
                <a:lnTo>
                  <a:pt x="0" y="210"/>
                </a:lnTo>
                <a:lnTo>
                  <a:pt x="0" y="20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Freeform 138">
            <a:extLst>
              <a:ext uri="{FF2B5EF4-FFF2-40B4-BE49-F238E27FC236}">
                <a16:creationId xmlns:a16="http://schemas.microsoft.com/office/drawing/2014/main" id="{F025F49F-5F79-A80B-326B-E333C1CC8079}"/>
              </a:ext>
            </a:extLst>
          </p:cNvPr>
          <p:cNvSpPr>
            <a:spLocks/>
          </p:cNvSpPr>
          <p:nvPr/>
        </p:nvSpPr>
        <p:spPr bwMode="auto">
          <a:xfrm>
            <a:off x="6229350" y="5060950"/>
            <a:ext cx="438150" cy="363538"/>
          </a:xfrm>
          <a:custGeom>
            <a:avLst/>
            <a:gdLst>
              <a:gd name="T0" fmla="*/ 0 w 276"/>
              <a:gd name="T1" fmla="*/ 2147483646 h 229"/>
              <a:gd name="T2" fmla="*/ 2147483646 w 276"/>
              <a:gd name="T3" fmla="*/ 2147483646 h 229"/>
              <a:gd name="T4" fmla="*/ 2147483646 w 276"/>
              <a:gd name="T5" fmla="*/ 2147483646 h 229"/>
              <a:gd name="T6" fmla="*/ 2147483646 w 276"/>
              <a:gd name="T7" fmla="*/ 2147483646 h 229"/>
              <a:gd name="T8" fmla="*/ 2147483646 w 276"/>
              <a:gd name="T9" fmla="*/ 2147483646 h 229"/>
              <a:gd name="T10" fmla="*/ 2147483646 w 276"/>
              <a:gd name="T11" fmla="*/ 2147483646 h 229"/>
              <a:gd name="T12" fmla="*/ 2147483646 w 276"/>
              <a:gd name="T13" fmla="*/ 2147483646 h 229"/>
              <a:gd name="T14" fmla="*/ 2147483646 w 276"/>
              <a:gd name="T15" fmla="*/ 0 h 229"/>
              <a:gd name="T16" fmla="*/ 2147483646 w 276"/>
              <a:gd name="T17" fmla="*/ 0 h 229"/>
              <a:gd name="T18" fmla="*/ 2147483646 w 276"/>
              <a:gd name="T19" fmla="*/ 2147483646 h 229"/>
              <a:gd name="T20" fmla="*/ 2147483646 w 276"/>
              <a:gd name="T21" fmla="*/ 2147483646 h 229"/>
              <a:gd name="T22" fmla="*/ 2147483646 w 276"/>
              <a:gd name="T23" fmla="*/ 2147483646 h 229"/>
              <a:gd name="T24" fmla="*/ 2147483646 w 276"/>
              <a:gd name="T25" fmla="*/ 2147483646 h 229"/>
              <a:gd name="T26" fmla="*/ 2147483646 w 276"/>
              <a:gd name="T27" fmla="*/ 2147483646 h 229"/>
              <a:gd name="T28" fmla="*/ 2147483646 w 276"/>
              <a:gd name="T29" fmla="*/ 2147483646 h 229"/>
              <a:gd name="T30" fmla="*/ 2147483646 w 276"/>
              <a:gd name="T31" fmla="*/ 2147483646 h 229"/>
              <a:gd name="T32" fmla="*/ 2147483646 w 276"/>
              <a:gd name="T33" fmla="*/ 2147483646 h 229"/>
              <a:gd name="T34" fmla="*/ 2147483646 w 276"/>
              <a:gd name="T35" fmla="*/ 2147483646 h 229"/>
              <a:gd name="T36" fmla="*/ 2147483646 w 276"/>
              <a:gd name="T37" fmla="*/ 2147483646 h 229"/>
              <a:gd name="T38" fmla="*/ 2147483646 w 276"/>
              <a:gd name="T39" fmla="*/ 2147483646 h 229"/>
              <a:gd name="T40" fmla="*/ 2147483646 w 276"/>
              <a:gd name="T41" fmla="*/ 2147483646 h 229"/>
              <a:gd name="T42" fmla="*/ 2147483646 w 276"/>
              <a:gd name="T43" fmla="*/ 2147483646 h 229"/>
              <a:gd name="T44" fmla="*/ 2147483646 w 276"/>
              <a:gd name="T45" fmla="*/ 2147483646 h 229"/>
              <a:gd name="T46" fmla="*/ 2147483646 w 276"/>
              <a:gd name="T47" fmla="*/ 2147483646 h 229"/>
              <a:gd name="T48" fmla="*/ 2147483646 w 276"/>
              <a:gd name="T49" fmla="*/ 2147483646 h 229"/>
              <a:gd name="T50" fmla="*/ 2147483646 w 276"/>
              <a:gd name="T51" fmla="*/ 2147483646 h 229"/>
              <a:gd name="T52" fmla="*/ 2147483646 w 276"/>
              <a:gd name="T53" fmla="*/ 2147483646 h 229"/>
              <a:gd name="T54" fmla="*/ 2147483646 w 276"/>
              <a:gd name="T55" fmla="*/ 2147483646 h 229"/>
              <a:gd name="T56" fmla="*/ 2147483646 w 276"/>
              <a:gd name="T57" fmla="*/ 2147483646 h 229"/>
              <a:gd name="T58" fmla="*/ 2147483646 w 276"/>
              <a:gd name="T59" fmla="*/ 2147483646 h 229"/>
              <a:gd name="T60" fmla="*/ 2147483646 w 276"/>
              <a:gd name="T61" fmla="*/ 2147483646 h 229"/>
              <a:gd name="T62" fmla="*/ 2147483646 w 276"/>
              <a:gd name="T63" fmla="*/ 2147483646 h 229"/>
              <a:gd name="T64" fmla="*/ 2147483646 w 276"/>
              <a:gd name="T65" fmla="*/ 2147483646 h 229"/>
              <a:gd name="T66" fmla="*/ 2147483646 w 276"/>
              <a:gd name="T67" fmla="*/ 2147483646 h 229"/>
              <a:gd name="T68" fmla="*/ 2147483646 w 276"/>
              <a:gd name="T69" fmla="*/ 2147483646 h 229"/>
              <a:gd name="T70" fmla="*/ 2147483646 w 276"/>
              <a:gd name="T71" fmla="*/ 2147483646 h 229"/>
              <a:gd name="T72" fmla="*/ 2147483646 w 276"/>
              <a:gd name="T73" fmla="*/ 2147483646 h 229"/>
              <a:gd name="T74" fmla="*/ 2147483646 w 276"/>
              <a:gd name="T75" fmla="*/ 2147483646 h 229"/>
              <a:gd name="T76" fmla="*/ 2147483646 w 276"/>
              <a:gd name="T77" fmla="*/ 2147483646 h 229"/>
              <a:gd name="T78" fmla="*/ 2147483646 w 276"/>
              <a:gd name="T79" fmla="*/ 2147483646 h 229"/>
              <a:gd name="T80" fmla="*/ 2147483646 w 276"/>
              <a:gd name="T81" fmla="*/ 2147483646 h 229"/>
              <a:gd name="T82" fmla="*/ 2147483646 w 276"/>
              <a:gd name="T83" fmla="*/ 2147483646 h 229"/>
              <a:gd name="T84" fmla="*/ 2147483646 w 276"/>
              <a:gd name="T85" fmla="*/ 2147483646 h 229"/>
              <a:gd name="T86" fmla="*/ 2147483646 w 276"/>
              <a:gd name="T87" fmla="*/ 2147483646 h 229"/>
              <a:gd name="T88" fmla="*/ 2147483646 w 276"/>
              <a:gd name="T89" fmla="*/ 2147483646 h 229"/>
              <a:gd name="T90" fmla="*/ 2147483646 w 276"/>
              <a:gd name="T91" fmla="*/ 2147483646 h 229"/>
              <a:gd name="T92" fmla="*/ 2147483646 w 276"/>
              <a:gd name="T93" fmla="*/ 2147483646 h 229"/>
              <a:gd name="T94" fmla="*/ 2147483646 w 276"/>
              <a:gd name="T95" fmla="*/ 2147483646 h 229"/>
              <a:gd name="T96" fmla="*/ 2147483646 w 276"/>
              <a:gd name="T97" fmla="*/ 2147483646 h 229"/>
              <a:gd name="T98" fmla="*/ 2147483646 w 276"/>
              <a:gd name="T99" fmla="*/ 2147483646 h 229"/>
              <a:gd name="T100" fmla="*/ 2147483646 w 276"/>
              <a:gd name="T101" fmla="*/ 2147483646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6"/>
              <a:gd name="T154" fmla="*/ 0 h 229"/>
              <a:gd name="T155" fmla="*/ 276 w 276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6" h="229">
                <a:moveTo>
                  <a:pt x="0" y="24"/>
                </a:moveTo>
                <a:lnTo>
                  <a:pt x="4" y="24"/>
                </a:lnTo>
                <a:lnTo>
                  <a:pt x="7" y="19"/>
                </a:lnTo>
                <a:lnTo>
                  <a:pt x="16" y="14"/>
                </a:lnTo>
                <a:lnTo>
                  <a:pt x="26" y="10"/>
                </a:lnTo>
                <a:lnTo>
                  <a:pt x="35" y="5"/>
                </a:lnTo>
                <a:lnTo>
                  <a:pt x="50" y="2"/>
                </a:lnTo>
                <a:lnTo>
                  <a:pt x="64" y="0"/>
                </a:lnTo>
                <a:lnTo>
                  <a:pt x="78" y="0"/>
                </a:lnTo>
                <a:lnTo>
                  <a:pt x="95" y="5"/>
                </a:lnTo>
                <a:lnTo>
                  <a:pt x="109" y="12"/>
                </a:lnTo>
                <a:lnTo>
                  <a:pt x="124" y="24"/>
                </a:lnTo>
                <a:lnTo>
                  <a:pt x="133" y="33"/>
                </a:lnTo>
                <a:lnTo>
                  <a:pt x="143" y="43"/>
                </a:lnTo>
                <a:lnTo>
                  <a:pt x="147" y="52"/>
                </a:lnTo>
                <a:lnTo>
                  <a:pt x="150" y="60"/>
                </a:lnTo>
                <a:lnTo>
                  <a:pt x="152" y="67"/>
                </a:lnTo>
                <a:lnTo>
                  <a:pt x="152" y="74"/>
                </a:lnTo>
                <a:lnTo>
                  <a:pt x="152" y="79"/>
                </a:lnTo>
                <a:lnTo>
                  <a:pt x="152" y="81"/>
                </a:lnTo>
                <a:lnTo>
                  <a:pt x="155" y="79"/>
                </a:lnTo>
                <a:lnTo>
                  <a:pt x="159" y="76"/>
                </a:lnTo>
                <a:lnTo>
                  <a:pt x="167" y="74"/>
                </a:lnTo>
                <a:lnTo>
                  <a:pt x="174" y="72"/>
                </a:lnTo>
                <a:lnTo>
                  <a:pt x="181" y="69"/>
                </a:lnTo>
                <a:lnTo>
                  <a:pt x="190" y="69"/>
                </a:lnTo>
                <a:lnTo>
                  <a:pt x="200" y="72"/>
                </a:lnTo>
                <a:lnTo>
                  <a:pt x="209" y="74"/>
                </a:lnTo>
                <a:lnTo>
                  <a:pt x="219" y="81"/>
                </a:lnTo>
                <a:lnTo>
                  <a:pt x="229" y="91"/>
                </a:lnTo>
                <a:lnTo>
                  <a:pt x="233" y="98"/>
                </a:lnTo>
                <a:lnTo>
                  <a:pt x="236" y="107"/>
                </a:lnTo>
                <a:lnTo>
                  <a:pt x="238" y="117"/>
                </a:lnTo>
                <a:lnTo>
                  <a:pt x="238" y="124"/>
                </a:lnTo>
                <a:lnTo>
                  <a:pt x="236" y="131"/>
                </a:lnTo>
                <a:lnTo>
                  <a:pt x="236" y="138"/>
                </a:lnTo>
                <a:lnTo>
                  <a:pt x="233" y="143"/>
                </a:lnTo>
                <a:lnTo>
                  <a:pt x="233" y="145"/>
                </a:lnTo>
                <a:lnTo>
                  <a:pt x="231" y="145"/>
                </a:lnTo>
                <a:lnTo>
                  <a:pt x="233" y="148"/>
                </a:lnTo>
                <a:lnTo>
                  <a:pt x="236" y="148"/>
                </a:lnTo>
                <a:lnTo>
                  <a:pt x="240" y="153"/>
                </a:lnTo>
                <a:lnTo>
                  <a:pt x="248" y="157"/>
                </a:lnTo>
                <a:lnTo>
                  <a:pt x="252" y="164"/>
                </a:lnTo>
                <a:lnTo>
                  <a:pt x="259" y="174"/>
                </a:lnTo>
                <a:lnTo>
                  <a:pt x="267" y="184"/>
                </a:lnTo>
                <a:lnTo>
                  <a:pt x="271" y="195"/>
                </a:lnTo>
                <a:lnTo>
                  <a:pt x="274" y="212"/>
                </a:lnTo>
                <a:lnTo>
                  <a:pt x="276" y="229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Freeform 139">
            <a:extLst>
              <a:ext uri="{FF2B5EF4-FFF2-40B4-BE49-F238E27FC236}">
                <a16:creationId xmlns:a16="http://schemas.microsoft.com/office/drawing/2014/main" id="{6F219044-8FED-4D36-6BEF-DA71A66F2948}"/>
              </a:ext>
            </a:extLst>
          </p:cNvPr>
          <p:cNvSpPr>
            <a:spLocks/>
          </p:cNvSpPr>
          <p:nvPr/>
        </p:nvSpPr>
        <p:spPr bwMode="auto">
          <a:xfrm>
            <a:off x="5664200" y="5045075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3" y="220"/>
                </a:lnTo>
                <a:lnTo>
                  <a:pt x="5" y="205"/>
                </a:lnTo>
                <a:lnTo>
                  <a:pt x="10" y="194"/>
                </a:lnTo>
                <a:lnTo>
                  <a:pt x="15" y="182"/>
                </a:lnTo>
                <a:lnTo>
                  <a:pt x="22" y="174"/>
                </a:lnTo>
                <a:lnTo>
                  <a:pt x="29" y="167"/>
                </a:lnTo>
                <a:lnTo>
                  <a:pt x="34" y="163"/>
                </a:lnTo>
                <a:lnTo>
                  <a:pt x="39" y="158"/>
                </a:lnTo>
                <a:lnTo>
                  <a:pt x="43" y="155"/>
                </a:lnTo>
                <a:lnTo>
                  <a:pt x="41" y="151"/>
                </a:lnTo>
                <a:lnTo>
                  <a:pt x="41" y="146"/>
                </a:lnTo>
                <a:lnTo>
                  <a:pt x="39" y="141"/>
                </a:lnTo>
                <a:lnTo>
                  <a:pt x="39" y="134"/>
                </a:lnTo>
                <a:lnTo>
                  <a:pt x="39" y="124"/>
                </a:lnTo>
                <a:lnTo>
                  <a:pt x="39" y="117"/>
                </a:lnTo>
                <a:lnTo>
                  <a:pt x="43" y="108"/>
                </a:lnTo>
                <a:lnTo>
                  <a:pt x="48" y="98"/>
                </a:lnTo>
                <a:lnTo>
                  <a:pt x="55" y="91"/>
                </a:lnTo>
                <a:lnTo>
                  <a:pt x="65" y="84"/>
                </a:lnTo>
                <a:lnTo>
                  <a:pt x="77" y="82"/>
                </a:lnTo>
                <a:lnTo>
                  <a:pt x="84" y="79"/>
                </a:lnTo>
                <a:lnTo>
                  <a:pt x="93" y="79"/>
                </a:lnTo>
                <a:lnTo>
                  <a:pt x="103" y="82"/>
                </a:lnTo>
                <a:lnTo>
                  <a:pt x="110" y="84"/>
                </a:lnTo>
                <a:lnTo>
                  <a:pt x="115" y="86"/>
                </a:lnTo>
                <a:lnTo>
                  <a:pt x="120" y="89"/>
                </a:lnTo>
                <a:lnTo>
                  <a:pt x="122" y="91"/>
                </a:lnTo>
                <a:lnTo>
                  <a:pt x="124" y="91"/>
                </a:lnTo>
                <a:lnTo>
                  <a:pt x="124" y="89"/>
                </a:lnTo>
                <a:lnTo>
                  <a:pt x="122" y="86"/>
                </a:lnTo>
                <a:lnTo>
                  <a:pt x="122" y="82"/>
                </a:lnTo>
                <a:lnTo>
                  <a:pt x="124" y="77"/>
                </a:lnTo>
                <a:lnTo>
                  <a:pt x="124" y="70"/>
                </a:lnTo>
                <a:lnTo>
                  <a:pt x="129" y="60"/>
                </a:lnTo>
                <a:lnTo>
                  <a:pt x="134" y="53"/>
                </a:lnTo>
                <a:lnTo>
                  <a:pt x="141" y="43"/>
                </a:lnTo>
                <a:lnTo>
                  <a:pt x="153" y="31"/>
                </a:lnTo>
                <a:lnTo>
                  <a:pt x="165" y="22"/>
                </a:lnTo>
                <a:lnTo>
                  <a:pt x="182" y="15"/>
                </a:lnTo>
                <a:lnTo>
                  <a:pt x="196" y="10"/>
                </a:lnTo>
                <a:lnTo>
                  <a:pt x="213" y="10"/>
                </a:lnTo>
                <a:lnTo>
                  <a:pt x="227" y="10"/>
                </a:lnTo>
                <a:lnTo>
                  <a:pt x="239" y="15"/>
                </a:lnTo>
                <a:lnTo>
                  <a:pt x="251" y="20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5" y="34"/>
                </a:lnTo>
                <a:lnTo>
                  <a:pt x="275" y="31"/>
                </a:lnTo>
                <a:lnTo>
                  <a:pt x="275" y="29"/>
                </a:lnTo>
                <a:lnTo>
                  <a:pt x="275" y="27"/>
                </a:lnTo>
                <a:lnTo>
                  <a:pt x="277" y="22"/>
                </a:lnTo>
                <a:lnTo>
                  <a:pt x="279" y="17"/>
                </a:lnTo>
                <a:lnTo>
                  <a:pt x="284" y="12"/>
                </a:lnTo>
                <a:lnTo>
                  <a:pt x="289" y="8"/>
                </a:lnTo>
                <a:lnTo>
                  <a:pt x="296" y="5"/>
                </a:lnTo>
                <a:lnTo>
                  <a:pt x="306" y="3"/>
                </a:lnTo>
                <a:lnTo>
                  <a:pt x="315" y="0"/>
                </a:lnTo>
                <a:lnTo>
                  <a:pt x="327" y="3"/>
                </a:lnTo>
                <a:lnTo>
                  <a:pt x="337" y="5"/>
                </a:lnTo>
                <a:lnTo>
                  <a:pt x="344" y="8"/>
                </a:lnTo>
                <a:lnTo>
                  <a:pt x="348" y="12"/>
                </a:lnTo>
                <a:lnTo>
                  <a:pt x="351" y="17"/>
                </a:lnTo>
                <a:lnTo>
                  <a:pt x="356" y="22"/>
                </a:lnTo>
                <a:lnTo>
                  <a:pt x="356" y="27"/>
                </a:lnTo>
                <a:lnTo>
                  <a:pt x="358" y="29"/>
                </a:lnTo>
                <a:lnTo>
                  <a:pt x="358" y="31"/>
                </a:lnTo>
                <a:lnTo>
                  <a:pt x="358" y="34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4" name="Freeform 140">
            <a:extLst>
              <a:ext uri="{FF2B5EF4-FFF2-40B4-BE49-F238E27FC236}">
                <a16:creationId xmlns:a16="http://schemas.microsoft.com/office/drawing/2014/main" id="{DA9A9D53-CB5D-BCE9-0AC6-97EA5D2DC7F6}"/>
              </a:ext>
            </a:extLst>
          </p:cNvPr>
          <p:cNvSpPr>
            <a:spLocks/>
          </p:cNvSpPr>
          <p:nvPr/>
        </p:nvSpPr>
        <p:spPr bwMode="auto">
          <a:xfrm>
            <a:off x="5664200" y="5416550"/>
            <a:ext cx="431800" cy="363538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3"/>
                </a:moveTo>
                <a:lnTo>
                  <a:pt x="272" y="205"/>
                </a:lnTo>
                <a:lnTo>
                  <a:pt x="267" y="208"/>
                </a:lnTo>
                <a:lnTo>
                  <a:pt x="260" y="212"/>
                </a:lnTo>
                <a:lnTo>
                  <a:pt x="251" y="217"/>
                </a:lnTo>
                <a:lnTo>
                  <a:pt x="239" y="222"/>
                </a:lnTo>
                <a:lnTo>
                  <a:pt x="227" y="227"/>
                </a:lnTo>
                <a:lnTo>
                  <a:pt x="213" y="229"/>
                </a:lnTo>
                <a:lnTo>
                  <a:pt x="196" y="227"/>
                </a:lnTo>
                <a:lnTo>
                  <a:pt x="182" y="224"/>
                </a:lnTo>
                <a:lnTo>
                  <a:pt x="165" y="215"/>
                </a:lnTo>
                <a:lnTo>
                  <a:pt x="153" y="205"/>
                </a:lnTo>
                <a:lnTo>
                  <a:pt x="141" y="196"/>
                </a:lnTo>
                <a:lnTo>
                  <a:pt x="134" y="186"/>
                </a:lnTo>
                <a:lnTo>
                  <a:pt x="129" y="177"/>
                </a:lnTo>
                <a:lnTo>
                  <a:pt x="124" y="167"/>
                </a:lnTo>
                <a:lnTo>
                  <a:pt x="124" y="160"/>
                </a:lnTo>
                <a:lnTo>
                  <a:pt x="122" y="155"/>
                </a:lnTo>
                <a:lnTo>
                  <a:pt x="122" y="150"/>
                </a:lnTo>
                <a:lnTo>
                  <a:pt x="124" y="148"/>
                </a:lnTo>
                <a:lnTo>
                  <a:pt x="124" y="146"/>
                </a:lnTo>
                <a:lnTo>
                  <a:pt x="122" y="148"/>
                </a:lnTo>
                <a:lnTo>
                  <a:pt x="120" y="150"/>
                </a:lnTo>
                <a:lnTo>
                  <a:pt x="115" y="153"/>
                </a:lnTo>
                <a:lnTo>
                  <a:pt x="110" y="155"/>
                </a:lnTo>
                <a:lnTo>
                  <a:pt x="103" y="157"/>
                </a:lnTo>
                <a:lnTo>
                  <a:pt x="93" y="157"/>
                </a:lnTo>
                <a:lnTo>
                  <a:pt x="84" y="157"/>
                </a:lnTo>
                <a:lnTo>
                  <a:pt x="77" y="157"/>
                </a:lnTo>
                <a:lnTo>
                  <a:pt x="65" y="153"/>
                </a:lnTo>
                <a:lnTo>
                  <a:pt x="55" y="146"/>
                </a:lnTo>
                <a:lnTo>
                  <a:pt x="48" y="138"/>
                </a:lnTo>
                <a:lnTo>
                  <a:pt x="43" y="129"/>
                </a:lnTo>
                <a:lnTo>
                  <a:pt x="39" y="122"/>
                </a:lnTo>
                <a:lnTo>
                  <a:pt x="39" y="112"/>
                </a:lnTo>
                <a:lnTo>
                  <a:pt x="39" y="105"/>
                </a:lnTo>
                <a:lnTo>
                  <a:pt x="39" y="98"/>
                </a:lnTo>
                <a:lnTo>
                  <a:pt x="41" y="91"/>
                </a:lnTo>
                <a:lnTo>
                  <a:pt x="41" y="86"/>
                </a:lnTo>
                <a:lnTo>
                  <a:pt x="43" y="84"/>
                </a:lnTo>
                <a:lnTo>
                  <a:pt x="43" y="81"/>
                </a:lnTo>
                <a:lnTo>
                  <a:pt x="39" y="79"/>
                </a:lnTo>
                <a:lnTo>
                  <a:pt x="34" y="76"/>
                </a:lnTo>
                <a:lnTo>
                  <a:pt x="29" y="72"/>
                </a:lnTo>
                <a:lnTo>
                  <a:pt x="22" y="64"/>
                </a:lnTo>
                <a:lnTo>
                  <a:pt x="15" y="55"/>
                </a:lnTo>
                <a:lnTo>
                  <a:pt x="10" y="45"/>
                </a:lnTo>
                <a:lnTo>
                  <a:pt x="5" y="31"/>
                </a:ln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5" name="Freeform 141">
            <a:extLst>
              <a:ext uri="{FF2B5EF4-FFF2-40B4-BE49-F238E27FC236}">
                <a16:creationId xmlns:a16="http://schemas.microsoft.com/office/drawing/2014/main" id="{687F9892-E0D3-A2F2-FC57-40376AF66E69}"/>
              </a:ext>
            </a:extLst>
          </p:cNvPr>
          <p:cNvSpPr>
            <a:spLocks/>
          </p:cNvSpPr>
          <p:nvPr/>
        </p:nvSpPr>
        <p:spPr bwMode="auto">
          <a:xfrm>
            <a:off x="6096000" y="5416550"/>
            <a:ext cx="571500" cy="374650"/>
          </a:xfrm>
          <a:custGeom>
            <a:avLst/>
            <a:gdLst>
              <a:gd name="T0" fmla="*/ 2147483646 w 360"/>
              <a:gd name="T1" fmla="*/ 2147483646 h 236"/>
              <a:gd name="T2" fmla="*/ 2147483646 w 360"/>
              <a:gd name="T3" fmla="*/ 2147483646 h 236"/>
              <a:gd name="T4" fmla="*/ 2147483646 w 360"/>
              <a:gd name="T5" fmla="*/ 2147483646 h 236"/>
              <a:gd name="T6" fmla="*/ 2147483646 w 360"/>
              <a:gd name="T7" fmla="*/ 2147483646 h 236"/>
              <a:gd name="T8" fmla="*/ 2147483646 w 360"/>
              <a:gd name="T9" fmla="*/ 2147483646 h 236"/>
              <a:gd name="T10" fmla="*/ 2147483646 w 360"/>
              <a:gd name="T11" fmla="*/ 2147483646 h 236"/>
              <a:gd name="T12" fmla="*/ 2147483646 w 360"/>
              <a:gd name="T13" fmla="*/ 2147483646 h 236"/>
              <a:gd name="T14" fmla="*/ 2147483646 w 360"/>
              <a:gd name="T15" fmla="*/ 2147483646 h 236"/>
              <a:gd name="T16" fmla="*/ 2147483646 w 360"/>
              <a:gd name="T17" fmla="*/ 2147483646 h 236"/>
              <a:gd name="T18" fmla="*/ 2147483646 w 360"/>
              <a:gd name="T19" fmla="*/ 2147483646 h 236"/>
              <a:gd name="T20" fmla="*/ 2147483646 w 360"/>
              <a:gd name="T21" fmla="*/ 2147483646 h 236"/>
              <a:gd name="T22" fmla="*/ 2147483646 w 360"/>
              <a:gd name="T23" fmla="*/ 2147483646 h 236"/>
              <a:gd name="T24" fmla="*/ 2147483646 w 360"/>
              <a:gd name="T25" fmla="*/ 2147483646 h 236"/>
              <a:gd name="T26" fmla="*/ 2147483646 w 360"/>
              <a:gd name="T27" fmla="*/ 2147483646 h 236"/>
              <a:gd name="T28" fmla="*/ 2147483646 w 360"/>
              <a:gd name="T29" fmla="*/ 2147483646 h 236"/>
              <a:gd name="T30" fmla="*/ 2147483646 w 360"/>
              <a:gd name="T31" fmla="*/ 2147483646 h 236"/>
              <a:gd name="T32" fmla="*/ 2147483646 w 360"/>
              <a:gd name="T33" fmla="*/ 2147483646 h 236"/>
              <a:gd name="T34" fmla="*/ 2147483646 w 360"/>
              <a:gd name="T35" fmla="*/ 2147483646 h 236"/>
              <a:gd name="T36" fmla="*/ 2147483646 w 360"/>
              <a:gd name="T37" fmla="*/ 2147483646 h 236"/>
              <a:gd name="T38" fmla="*/ 2147483646 w 360"/>
              <a:gd name="T39" fmla="*/ 2147483646 h 236"/>
              <a:gd name="T40" fmla="*/ 2147483646 w 360"/>
              <a:gd name="T41" fmla="*/ 2147483646 h 236"/>
              <a:gd name="T42" fmla="*/ 2147483646 w 360"/>
              <a:gd name="T43" fmla="*/ 2147483646 h 236"/>
              <a:gd name="T44" fmla="*/ 2147483646 w 360"/>
              <a:gd name="T45" fmla="*/ 2147483646 h 236"/>
              <a:gd name="T46" fmla="*/ 2147483646 w 360"/>
              <a:gd name="T47" fmla="*/ 2147483646 h 236"/>
              <a:gd name="T48" fmla="*/ 2147483646 w 360"/>
              <a:gd name="T49" fmla="*/ 2147483646 h 236"/>
              <a:gd name="T50" fmla="*/ 2147483646 w 360"/>
              <a:gd name="T51" fmla="*/ 2147483646 h 236"/>
              <a:gd name="T52" fmla="*/ 2147483646 w 360"/>
              <a:gd name="T53" fmla="*/ 2147483646 h 236"/>
              <a:gd name="T54" fmla="*/ 2147483646 w 360"/>
              <a:gd name="T55" fmla="*/ 2147483646 h 236"/>
              <a:gd name="T56" fmla="*/ 2147483646 w 360"/>
              <a:gd name="T57" fmla="*/ 2147483646 h 236"/>
              <a:gd name="T58" fmla="*/ 2147483646 w 360"/>
              <a:gd name="T59" fmla="*/ 2147483646 h 236"/>
              <a:gd name="T60" fmla="*/ 2147483646 w 360"/>
              <a:gd name="T61" fmla="*/ 2147483646 h 236"/>
              <a:gd name="T62" fmla="*/ 2147483646 w 360"/>
              <a:gd name="T63" fmla="*/ 2147483646 h 236"/>
              <a:gd name="T64" fmla="*/ 2147483646 w 360"/>
              <a:gd name="T65" fmla="*/ 2147483646 h 236"/>
              <a:gd name="T66" fmla="*/ 2147483646 w 360"/>
              <a:gd name="T67" fmla="*/ 2147483646 h 236"/>
              <a:gd name="T68" fmla="*/ 2147483646 w 360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60"/>
              <a:gd name="T106" fmla="*/ 0 h 236"/>
              <a:gd name="T107" fmla="*/ 360 w 360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60" h="236">
                <a:moveTo>
                  <a:pt x="0" y="203"/>
                </a:moveTo>
                <a:lnTo>
                  <a:pt x="3" y="205"/>
                </a:lnTo>
                <a:lnTo>
                  <a:pt x="3" y="208"/>
                </a:lnTo>
                <a:lnTo>
                  <a:pt x="3" y="212"/>
                </a:lnTo>
                <a:lnTo>
                  <a:pt x="5" y="215"/>
                </a:lnTo>
                <a:lnTo>
                  <a:pt x="7" y="219"/>
                </a:lnTo>
                <a:lnTo>
                  <a:pt x="12" y="224"/>
                </a:lnTo>
                <a:lnTo>
                  <a:pt x="17" y="229"/>
                </a:lnTo>
                <a:lnTo>
                  <a:pt x="24" y="234"/>
                </a:lnTo>
                <a:lnTo>
                  <a:pt x="34" y="236"/>
                </a:lnTo>
                <a:lnTo>
                  <a:pt x="43" y="236"/>
                </a:lnTo>
                <a:lnTo>
                  <a:pt x="55" y="236"/>
                </a:lnTo>
                <a:lnTo>
                  <a:pt x="65" y="234"/>
                </a:lnTo>
                <a:lnTo>
                  <a:pt x="72" y="229"/>
                </a:lnTo>
                <a:lnTo>
                  <a:pt x="76" y="224"/>
                </a:lnTo>
                <a:lnTo>
                  <a:pt x="79" y="219"/>
                </a:lnTo>
                <a:lnTo>
                  <a:pt x="84" y="215"/>
                </a:lnTo>
                <a:lnTo>
                  <a:pt x="84" y="212"/>
                </a:lnTo>
                <a:lnTo>
                  <a:pt x="86" y="208"/>
                </a:lnTo>
                <a:lnTo>
                  <a:pt x="86" y="205"/>
                </a:lnTo>
                <a:lnTo>
                  <a:pt x="88" y="205"/>
                </a:lnTo>
                <a:lnTo>
                  <a:pt x="91" y="210"/>
                </a:lnTo>
                <a:lnTo>
                  <a:pt x="100" y="215"/>
                </a:lnTo>
                <a:lnTo>
                  <a:pt x="110" y="219"/>
                </a:lnTo>
                <a:lnTo>
                  <a:pt x="119" y="224"/>
                </a:lnTo>
                <a:lnTo>
                  <a:pt x="134" y="227"/>
                </a:lnTo>
                <a:lnTo>
                  <a:pt x="148" y="229"/>
                </a:lnTo>
                <a:lnTo>
                  <a:pt x="162" y="229"/>
                </a:lnTo>
                <a:lnTo>
                  <a:pt x="179" y="224"/>
                </a:lnTo>
                <a:lnTo>
                  <a:pt x="193" y="217"/>
                </a:lnTo>
                <a:lnTo>
                  <a:pt x="208" y="205"/>
                </a:lnTo>
                <a:lnTo>
                  <a:pt x="217" y="196"/>
                </a:lnTo>
                <a:lnTo>
                  <a:pt x="227" y="186"/>
                </a:lnTo>
                <a:lnTo>
                  <a:pt x="231" y="177"/>
                </a:lnTo>
                <a:lnTo>
                  <a:pt x="234" y="169"/>
                </a:lnTo>
                <a:lnTo>
                  <a:pt x="236" y="162"/>
                </a:lnTo>
                <a:lnTo>
                  <a:pt x="236" y="155"/>
                </a:lnTo>
                <a:lnTo>
                  <a:pt x="236" y="150"/>
                </a:lnTo>
                <a:lnTo>
                  <a:pt x="236" y="148"/>
                </a:lnTo>
                <a:lnTo>
                  <a:pt x="239" y="150"/>
                </a:lnTo>
                <a:lnTo>
                  <a:pt x="243" y="153"/>
                </a:lnTo>
                <a:lnTo>
                  <a:pt x="251" y="155"/>
                </a:lnTo>
                <a:lnTo>
                  <a:pt x="258" y="157"/>
                </a:lnTo>
                <a:lnTo>
                  <a:pt x="265" y="160"/>
                </a:lnTo>
                <a:lnTo>
                  <a:pt x="274" y="160"/>
                </a:lnTo>
                <a:lnTo>
                  <a:pt x="284" y="157"/>
                </a:lnTo>
                <a:lnTo>
                  <a:pt x="293" y="153"/>
                </a:lnTo>
                <a:lnTo>
                  <a:pt x="303" y="148"/>
                </a:lnTo>
                <a:lnTo>
                  <a:pt x="313" y="138"/>
                </a:lnTo>
                <a:lnTo>
                  <a:pt x="317" y="131"/>
                </a:lnTo>
                <a:lnTo>
                  <a:pt x="320" y="122"/>
                </a:lnTo>
                <a:lnTo>
                  <a:pt x="322" y="112"/>
                </a:lnTo>
                <a:lnTo>
                  <a:pt x="322" y="105"/>
                </a:lnTo>
                <a:lnTo>
                  <a:pt x="320" y="98"/>
                </a:lnTo>
                <a:lnTo>
                  <a:pt x="320" y="91"/>
                </a:lnTo>
                <a:lnTo>
                  <a:pt x="317" y="86"/>
                </a:lnTo>
                <a:lnTo>
                  <a:pt x="317" y="84"/>
                </a:lnTo>
                <a:lnTo>
                  <a:pt x="315" y="84"/>
                </a:lnTo>
                <a:lnTo>
                  <a:pt x="317" y="81"/>
                </a:lnTo>
                <a:lnTo>
                  <a:pt x="320" y="79"/>
                </a:lnTo>
                <a:lnTo>
                  <a:pt x="324" y="76"/>
                </a:lnTo>
                <a:lnTo>
                  <a:pt x="332" y="72"/>
                </a:lnTo>
                <a:lnTo>
                  <a:pt x="336" y="64"/>
                </a:lnTo>
                <a:lnTo>
                  <a:pt x="343" y="55"/>
                </a:lnTo>
                <a:lnTo>
                  <a:pt x="351" y="45"/>
                </a:lnTo>
                <a:lnTo>
                  <a:pt x="355" y="33"/>
                </a:lnTo>
                <a:lnTo>
                  <a:pt x="358" y="17"/>
                </a:lnTo>
                <a:lnTo>
                  <a:pt x="36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Freeform 142">
            <a:extLst>
              <a:ext uri="{FF2B5EF4-FFF2-40B4-BE49-F238E27FC236}">
                <a16:creationId xmlns:a16="http://schemas.microsoft.com/office/drawing/2014/main" id="{B91E8326-6AA4-D419-8B2E-45A9AA40A7E9}"/>
              </a:ext>
            </a:extLst>
          </p:cNvPr>
          <p:cNvSpPr>
            <a:spLocks/>
          </p:cNvSpPr>
          <p:nvPr/>
        </p:nvSpPr>
        <p:spPr bwMode="auto">
          <a:xfrm>
            <a:off x="7219950" y="6048375"/>
            <a:ext cx="182563" cy="182563"/>
          </a:xfrm>
          <a:custGeom>
            <a:avLst/>
            <a:gdLst>
              <a:gd name="T0" fmla="*/ 2147483646 w 115"/>
              <a:gd name="T1" fmla="*/ 2147483646 h 115"/>
              <a:gd name="T2" fmla="*/ 2147483646 w 115"/>
              <a:gd name="T3" fmla="*/ 0 h 115"/>
              <a:gd name="T4" fmla="*/ 0 w 115"/>
              <a:gd name="T5" fmla="*/ 0 h 115"/>
              <a:gd name="T6" fmla="*/ 0 w 115"/>
              <a:gd name="T7" fmla="*/ 2147483646 h 115"/>
              <a:gd name="T8" fmla="*/ 2147483646 w 115"/>
              <a:gd name="T9" fmla="*/ 2147483646 h 115"/>
              <a:gd name="T10" fmla="*/ 2147483646 w 115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5"/>
              <a:gd name="T20" fmla="*/ 115 w 115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7" name="Freeform 143">
            <a:extLst>
              <a:ext uri="{FF2B5EF4-FFF2-40B4-BE49-F238E27FC236}">
                <a16:creationId xmlns:a16="http://schemas.microsoft.com/office/drawing/2014/main" id="{9A22D51C-DD15-B170-EBA7-41C4576221F1}"/>
              </a:ext>
            </a:extLst>
          </p:cNvPr>
          <p:cNvSpPr>
            <a:spLocks/>
          </p:cNvSpPr>
          <p:nvPr/>
        </p:nvSpPr>
        <p:spPr bwMode="auto">
          <a:xfrm>
            <a:off x="8234363" y="6048375"/>
            <a:ext cx="177800" cy="182563"/>
          </a:xfrm>
          <a:custGeom>
            <a:avLst/>
            <a:gdLst>
              <a:gd name="T0" fmla="*/ 2147483646 w 112"/>
              <a:gd name="T1" fmla="*/ 2147483646 h 115"/>
              <a:gd name="T2" fmla="*/ 2147483646 w 112"/>
              <a:gd name="T3" fmla="*/ 0 h 115"/>
              <a:gd name="T4" fmla="*/ 0 w 112"/>
              <a:gd name="T5" fmla="*/ 0 h 115"/>
              <a:gd name="T6" fmla="*/ 0 w 112"/>
              <a:gd name="T7" fmla="*/ 2147483646 h 115"/>
              <a:gd name="T8" fmla="*/ 2147483646 w 112"/>
              <a:gd name="T9" fmla="*/ 2147483646 h 115"/>
              <a:gd name="T10" fmla="*/ 2147483646 w 112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8" name="Line 144">
            <a:extLst>
              <a:ext uri="{FF2B5EF4-FFF2-40B4-BE49-F238E27FC236}">
                <a16:creationId xmlns:a16="http://schemas.microsoft.com/office/drawing/2014/main" id="{3CF727C0-C0A6-06ED-B3C5-FDC43200E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700" y="3660775"/>
            <a:ext cx="1588" cy="188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Line 145">
            <a:extLst>
              <a:ext uri="{FF2B5EF4-FFF2-40B4-BE49-F238E27FC236}">
                <a16:creationId xmlns:a16="http://schemas.microsoft.com/office/drawing/2014/main" id="{B6382D25-F776-E2BF-2D1E-7D2E82627A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24588" y="4065588"/>
            <a:ext cx="273050" cy="1508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0" name="Line 146">
            <a:extLst>
              <a:ext uri="{FF2B5EF4-FFF2-40B4-BE49-F238E27FC236}">
                <a16:creationId xmlns:a16="http://schemas.microsoft.com/office/drawing/2014/main" id="{FA2DC41D-ADA6-907C-8034-E5D99B46C2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6175" y="4062413"/>
            <a:ext cx="292100" cy="161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1" name="Line 147">
            <a:extLst>
              <a:ext uri="{FF2B5EF4-FFF2-40B4-BE49-F238E27FC236}">
                <a16:creationId xmlns:a16="http://schemas.microsoft.com/office/drawing/2014/main" id="{65F4CEAF-8AD0-2FD9-C684-913C63E9BF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7438" y="4440238"/>
            <a:ext cx="401637" cy="6016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2" name="Freeform 148">
            <a:extLst>
              <a:ext uri="{FF2B5EF4-FFF2-40B4-BE49-F238E27FC236}">
                <a16:creationId xmlns:a16="http://schemas.microsoft.com/office/drawing/2014/main" id="{0CD8CC8C-C1DE-A811-392F-468107FDF659}"/>
              </a:ext>
            </a:extLst>
          </p:cNvPr>
          <p:cNvSpPr>
            <a:spLocks/>
          </p:cNvSpPr>
          <p:nvPr/>
        </p:nvSpPr>
        <p:spPr bwMode="auto">
          <a:xfrm>
            <a:off x="6265863" y="4678363"/>
            <a:ext cx="179387" cy="182562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2147483646 w 113"/>
              <a:gd name="T13" fmla="*/ 2147483646 h 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"/>
              <a:gd name="T22" fmla="*/ 0 h 115"/>
              <a:gd name="T23" fmla="*/ 113 w 113"/>
              <a:gd name="T24" fmla="*/ 115 h 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3" name="Freeform 149">
            <a:extLst>
              <a:ext uri="{FF2B5EF4-FFF2-40B4-BE49-F238E27FC236}">
                <a16:creationId xmlns:a16="http://schemas.microsoft.com/office/drawing/2014/main" id="{B3C053D1-AA12-C658-9D8D-D1C5D29BD7A5}"/>
              </a:ext>
            </a:extLst>
          </p:cNvPr>
          <p:cNvSpPr>
            <a:spLocks/>
          </p:cNvSpPr>
          <p:nvPr/>
        </p:nvSpPr>
        <p:spPr bwMode="auto">
          <a:xfrm>
            <a:off x="6265863" y="4678363"/>
            <a:ext cx="179387" cy="182562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4" name="Line 150">
            <a:extLst>
              <a:ext uri="{FF2B5EF4-FFF2-40B4-BE49-F238E27FC236}">
                <a16:creationId xmlns:a16="http://schemas.microsoft.com/office/drawing/2014/main" id="{10FDC519-2B8F-B123-D475-F820303CE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625" y="4448175"/>
            <a:ext cx="412750" cy="5937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Freeform 151">
            <a:extLst>
              <a:ext uri="{FF2B5EF4-FFF2-40B4-BE49-F238E27FC236}">
                <a16:creationId xmlns:a16="http://schemas.microsoft.com/office/drawing/2014/main" id="{DF9562D5-579E-B60C-29EA-77421E56068A}"/>
              </a:ext>
            </a:extLst>
          </p:cNvPr>
          <p:cNvSpPr>
            <a:spLocks/>
          </p:cNvSpPr>
          <p:nvPr/>
        </p:nvSpPr>
        <p:spPr bwMode="auto">
          <a:xfrm>
            <a:off x="7550150" y="4683125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Freeform 152">
            <a:extLst>
              <a:ext uri="{FF2B5EF4-FFF2-40B4-BE49-F238E27FC236}">
                <a16:creationId xmlns:a16="http://schemas.microsoft.com/office/drawing/2014/main" id="{8DC6EC27-15C8-2E89-12DD-6E3327E52104}"/>
              </a:ext>
            </a:extLst>
          </p:cNvPr>
          <p:cNvSpPr>
            <a:spLocks/>
          </p:cNvSpPr>
          <p:nvPr/>
        </p:nvSpPr>
        <p:spPr bwMode="auto">
          <a:xfrm>
            <a:off x="7550150" y="4683125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Line 153">
            <a:extLst>
              <a:ext uri="{FF2B5EF4-FFF2-40B4-BE49-F238E27FC236}">
                <a16:creationId xmlns:a16="http://schemas.microsoft.com/office/drawing/2014/main" id="{AC78960B-3E80-4AAF-02A6-EF55D7453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6563" y="5072063"/>
            <a:ext cx="223837" cy="125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8" name="Line 154">
            <a:extLst>
              <a:ext uri="{FF2B5EF4-FFF2-40B4-BE49-F238E27FC236}">
                <a16:creationId xmlns:a16="http://schemas.microsoft.com/office/drawing/2014/main" id="{3055305A-AF6D-6C68-9303-3EC979E73E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2300" y="5072063"/>
            <a:ext cx="234950" cy="1174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Line 155">
            <a:extLst>
              <a:ext uri="{FF2B5EF4-FFF2-40B4-BE49-F238E27FC236}">
                <a16:creationId xmlns:a16="http://schemas.microsoft.com/office/drawing/2014/main" id="{F4BEBFC1-AB1E-7E9F-56B2-D59862592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4038" y="5753100"/>
            <a:ext cx="287337" cy="295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0" name="Line 156">
            <a:extLst>
              <a:ext uri="{FF2B5EF4-FFF2-40B4-BE49-F238E27FC236}">
                <a16:creationId xmlns:a16="http://schemas.microsoft.com/office/drawing/2014/main" id="{5D42B704-A1C2-FDDB-4FBD-5E7EFB44B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5764213"/>
            <a:ext cx="290513" cy="288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Line 157">
            <a:extLst>
              <a:ext uri="{FF2B5EF4-FFF2-40B4-BE49-F238E27FC236}">
                <a16:creationId xmlns:a16="http://schemas.microsoft.com/office/drawing/2014/main" id="{8C63FB55-1E16-0103-17A6-9FE357DA59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2025" y="5761038"/>
            <a:ext cx="282575" cy="287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Line 158">
            <a:extLst>
              <a:ext uri="{FF2B5EF4-FFF2-40B4-BE49-F238E27FC236}">
                <a16:creationId xmlns:a16="http://schemas.microsoft.com/office/drawing/2014/main" id="{9252297D-16B7-6618-C8C5-70D2A5D43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5746750"/>
            <a:ext cx="249237" cy="301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3" name="Line 159">
            <a:extLst>
              <a:ext uri="{FF2B5EF4-FFF2-40B4-BE49-F238E27FC236}">
                <a16:creationId xmlns:a16="http://schemas.microsoft.com/office/drawing/2014/main" id="{619B059E-0955-EC7C-0000-197ECE9DD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325" y="5419725"/>
            <a:ext cx="65881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Freeform 160">
            <a:extLst>
              <a:ext uri="{FF2B5EF4-FFF2-40B4-BE49-F238E27FC236}">
                <a16:creationId xmlns:a16="http://schemas.microsoft.com/office/drawing/2014/main" id="{734C1740-98F9-5557-E7CE-E820666525FD}"/>
              </a:ext>
            </a:extLst>
          </p:cNvPr>
          <p:cNvSpPr>
            <a:spLocks/>
          </p:cNvSpPr>
          <p:nvPr/>
        </p:nvSpPr>
        <p:spPr bwMode="auto">
          <a:xfrm>
            <a:off x="6924675" y="5334000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Freeform 161">
            <a:extLst>
              <a:ext uri="{FF2B5EF4-FFF2-40B4-BE49-F238E27FC236}">
                <a16:creationId xmlns:a16="http://schemas.microsoft.com/office/drawing/2014/main" id="{F36D387B-2E2B-AE7D-7AF4-4CE8F8EFA219}"/>
              </a:ext>
            </a:extLst>
          </p:cNvPr>
          <p:cNvSpPr>
            <a:spLocks/>
          </p:cNvSpPr>
          <p:nvPr/>
        </p:nvSpPr>
        <p:spPr bwMode="auto">
          <a:xfrm>
            <a:off x="6924675" y="5334000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86" name="Picture 162">
            <a:extLst>
              <a:ext uri="{FF2B5EF4-FFF2-40B4-BE49-F238E27FC236}">
                <a16:creationId xmlns:a16="http://schemas.microsoft.com/office/drawing/2014/main" id="{51578B50-EDB7-8B8D-A970-DD2FA855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71850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87" name="Picture 163">
            <a:extLst>
              <a:ext uri="{FF2B5EF4-FFF2-40B4-BE49-F238E27FC236}">
                <a16:creationId xmlns:a16="http://schemas.microsoft.com/office/drawing/2014/main" id="{D551DAAA-BF8C-CFF7-E11B-9684C507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3371850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88" name="Picture 164">
            <a:extLst>
              <a:ext uri="{FF2B5EF4-FFF2-40B4-BE49-F238E27FC236}">
                <a16:creationId xmlns:a16="http://schemas.microsoft.com/office/drawing/2014/main" id="{CD9F4634-069E-ECBF-170A-2F2B3B123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3373438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89" name="Picture 165">
            <a:extLst>
              <a:ext uri="{FF2B5EF4-FFF2-40B4-BE49-F238E27FC236}">
                <a16:creationId xmlns:a16="http://schemas.microsoft.com/office/drawing/2014/main" id="{99F48619-1210-C40B-711D-4EE07D029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4176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90" name="Picture 166">
            <a:extLst>
              <a:ext uri="{FF2B5EF4-FFF2-40B4-BE49-F238E27FC236}">
                <a16:creationId xmlns:a16="http://schemas.microsoft.com/office/drawing/2014/main" id="{A933F84D-EE5E-A427-7D1E-77FBA193F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16225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91" name="Picture 167">
            <a:extLst>
              <a:ext uri="{FF2B5EF4-FFF2-40B4-BE49-F238E27FC236}">
                <a16:creationId xmlns:a16="http://schemas.microsoft.com/office/drawing/2014/main" id="{E2DEA572-ED55-E08F-EF6E-96DD96D33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297488"/>
            <a:ext cx="3746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92" name="Picture 168">
            <a:extLst>
              <a:ext uri="{FF2B5EF4-FFF2-40B4-BE49-F238E27FC236}">
                <a16:creationId xmlns:a16="http://schemas.microsoft.com/office/drawing/2014/main" id="{572C4FA7-41CA-ED2D-42F7-9C8DFB26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4652963"/>
            <a:ext cx="3746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93" name="Picture 169">
            <a:extLst>
              <a:ext uri="{FF2B5EF4-FFF2-40B4-BE49-F238E27FC236}">
                <a16:creationId xmlns:a16="http://schemas.microsoft.com/office/drawing/2014/main" id="{A4A19B0A-47CD-46E4-8AFB-8C6C4F33C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4637088"/>
            <a:ext cx="3746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7D438670-D2A6-8DE0-DF88-039978DBF2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6F04A8-6E51-4852-B39A-48EAA69C389C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B594BB4B-786C-A3A9-D5FB-42438BE9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3724B6C-B40A-41EE-B31B-776B8C838D3F}" type="slidenum">
              <a:rPr lang="en-US" altLang="en-US">
                <a:solidFill>
                  <a:schemeClr val="bg1"/>
                </a:solidFill>
              </a:rPr>
              <a:pPr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153F98C-A981-DDD5-3A60-96758BBA3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What we know …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7E264ED-7478-B250-C568-9A878F2CE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4413" y="2209800"/>
            <a:ext cx="744378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Elements of networks: </a:t>
            </a:r>
            <a:r>
              <a:rPr lang="en-US" altLang="en-US" sz="2400" b="1">
                <a:solidFill>
                  <a:srgbClr val="CC0000"/>
                </a:solidFill>
                <a:cs typeface="Times New Roman" panose="02020603050405020304" pitchFamily="18" charset="0"/>
              </a:rPr>
              <a:t>nodes and links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Building a packet </a:t>
            </a:r>
            <a:r>
              <a:rPr lang="en-US" altLang="en-US" sz="2400" b="1">
                <a:solidFill>
                  <a:srgbClr val="CC0000"/>
                </a:solidFill>
                <a:cs typeface="Times New Roman" panose="02020603050405020304" pitchFamily="18" charset="0"/>
              </a:rPr>
              <a:t>abstraction</a:t>
            </a:r>
            <a:r>
              <a:rPr lang="en-US" altLang="en-US" sz="2400">
                <a:cs typeface="Times New Roman" panose="02020603050405020304" pitchFamily="18" charset="0"/>
              </a:rPr>
              <a:t> on a link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Transmission, and units of communication data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Detecting transmission </a:t>
            </a:r>
            <a:r>
              <a:rPr lang="en-US" altLang="en-US" sz="2400" b="1">
                <a:solidFill>
                  <a:srgbClr val="CC0000"/>
                </a:solidFill>
                <a:cs typeface="Times New Roman" panose="02020603050405020304" pitchFamily="18" charset="0"/>
              </a:rPr>
              <a:t>errors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Simulating an error-free, </a:t>
            </a:r>
            <a:r>
              <a:rPr lang="en-US" altLang="en-US" sz="2400" b="1">
                <a:solidFill>
                  <a:srgbClr val="CC0000"/>
                </a:solidFill>
                <a:cs typeface="Times New Roman" panose="02020603050405020304" pitchFamily="18" charset="0"/>
              </a:rPr>
              <a:t>reliable</a:t>
            </a:r>
            <a:r>
              <a:rPr lang="en-US" altLang="en-US" sz="2400">
                <a:cs typeface="Times New Roman" panose="02020603050405020304" pitchFamily="18" charset="0"/>
              </a:rPr>
              <a:t> channel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Sliding window mechanism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Arbitrating </a:t>
            </a:r>
            <a:r>
              <a:rPr lang="en-US" altLang="en-US" sz="2400" b="1">
                <a:solidFill>
                  <a:srgbClr val="CC0000"/>
                </a:solidFill>
              </a:rPr>
              <a:t>access</a:t>
            </a:r>
            <a:r>
              <a:rPr lang="en-US" altLang="en-US" sz="2400"/>
              <a:t> to a shared medium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Design issues of direct link networks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Functionality of network </a:t>
            </a:r>
            <a:r>
              <a:rPr lang="en-US" altLang="en-US" sz="2000" b="1">
                <a:solidFill>
                  <a:srgbClr val="CC0000"/>
                </a:solidFill>
                <a:cs typeface="Times New Roman" panose="02020603050405020304" pitchFamily="18" charset="0"/>
              </a:rPr>
              <a:t>adaptors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99AA4860-CEEE-15CF-BB7F-95D8E9E7D6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16BFC8-5DF2-4E3D-ACA0-CD4B76DBD173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8351D48C-9371-0A82-8B09-1E93F53D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3D2432B-61C0-4F62-86C8-FC47056E96F9}" type="slidenum">
              <a:rPr lang="en-US" altLang="en-US">
                <a:solidFill>
                  <a:schemeClr val="bg1"/>
                </a:solidFill>
              </a:rPr>
              <a:pPr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210D2A8-3E38-41F2-53D3-93D3203D3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What Next …?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07D393F1-2731-121A-4A49-56D90C238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848600" cy="3886200"/>
          </a:xfrm>
        </p:spPr>
        <p:txBody>
          <a:bodyPr/>
          <a:lstStyle/>
          <a:p>
            <a:r>
              <a:rPr lang="en-US" altLang="en-US" sz="2400"/>
              <a:t>LANs do not normally operate in isolation. They are connected to one another or internet</a:t>
            </a:r>
          </a:p>
          <a:p>
            <a:r>
              <a:rPr lang="en-US" altLang="en-US" sz="2400"/>
              <a:t>To connect LANs or segments of LANs connecting devices are used.</a:t>
            </a:r>
          </a:p>
          <a:p>
            <a:r>
              <a:rPr lang="en-US" altLang="en-US" sz="2400"/>
              <a:t>Connecting devices operates in different layers of internet model.</a:t>
            </a:r>
          </a:p>
          <a:p>
            <a:pPr lvl="1"/>
            <a:r>
              <a:rPr lang="en-US" altLang="en-US"/>
              <a:t>This chapter discuss which operates at physical and data link 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1BA53E9A-F611-6593-AD42-AA38533264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E1C4E8-92A2-419C-ACDD-C687773AA507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408DEE54-E2C8-68DA-E629-6462050C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1780BB7-FEAC-4991-8387-217ABD256AC3}" type="slidenum">
              <a:rPr lang="en-US" altLang="en-US">
                <a:solidFill>
                  <a:schemeClr val="bg1"/>
                </a:solidFill>
              </a:rPr>
              <a:pPr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1F36518-501A-E3F4-B52A-1BFD3CAA6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76288"/>
            <a:ext cx="7772400" cy="900112"/>
          </a:xfrm>
        </p:spPr>
        <p:txBody>
          <a:bodyPr/>
          <a:lstStyle/>
          <a:p>
            <a:r>
              <a:rPr lang="en-US" altLang="en-US"/>
              <a:t>Connecting Devices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0911484-7BA3-6545-E4CB-5CD296CAE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43113"/>
            <a:ext cx="7620000" cy="3062287"/>
          </a:xfrm>
        </p:spPr>
        <p:txBody>
          <a:bodyPr/>
          <a:lstStyle/>
          <a:p>
            <a:r>
              <a:rPr lang="en-US" altLang="en-US" sz="2400"/>
              <a:t>Passive hubs</a:t>
            </a:r>
          </a:p>
          <a:p>
            <a:r>
              <a:rPr lang="en-US" altLang="en-US" sz="2400"/>
              <a:t>Repeater/Active hubs</a:t>
            </a:r>
          </a:p>
          <a:p>
            <a:r>
              <a:rPr lang="en-US" altLang="en-US" sz="2400"/>
              <a:t>Bridges or two layer switches</a:t>
            </a:r>
          </a:p>
          <a:p>
            <a:r>
              <a:rPr lang="en-US" altLang="en-US" sz="2400"/>
              <a:t>Routers  or three layer switches</a:t>
            </a:r>
          </a:p>
          <a:p>
            <a:r>
              <a:rPr lang="en-US" altLang="en-US" sz="2400"/>
              <a:t>Gateways</a:t>
            </a:r>
          </a:p>
          <a:p>
            <a:pPr lvl="1"/>
            <a:endParaRPr lang="en-US" altLang="en-US" sz="2400"/>
          </a:p>
        </p:txBody>
      </p:sp>
      <p:pic>
        <p:nvPicPr>
          <p:cNvPr id="24582" name="Picture 6">
            <a:extLst>
              <a:ext uri="{FF2B5EF4-FFF2-40B4-BE49-F238E27FC236}">
                <a16:creationId xmlns:a16="http://schemas.microsoft.com/office/drawing/2014/main" id="{1C14E275-BA22-4CA2-B2D3-2BFBA0E3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4495800"/>
            <a:ext cx="724535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2F798700-1429-3BB0-28B1-97C486102D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474ABA-3561-44D0-9802-B740BFCAA1C8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D50F67A2-DB03-A79D-EAEF-FD50E5F0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AEFD598-794C-4346-8F71-3DFE947891FF}" type="slidenum">
              <a:rPr lang="en-US" altLang="en-US">
                <a:solidFill>
                  <a:schemeClr val="bg1"/>
                </a:solidFill>
              </a:rPr>
              <a:pPr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5FD21CF-EE1A-FE75-7406-2CAB81E75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00088"/>
            <a:ext cx="7772400" cy="900112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Passive hubs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E2E5F673-BFE4-2833-E0BB-47999D6D5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303463"/>
            <a:ext cx="8610600" cy="4325937"/>
          </a:xfrm>
        </p:spPr>
        <p:txBody>
          <a:bodyPr/>
          <a:lstStyle/>
          <a:p>
            <a:r>
              <a:rPr lang="en-US" altLang="en-US" sz="2400"/>
              <a:t>A passive hub is just a connector</a:t>
            </a:r>
          </a:p>
          <a:p>
            <a:r>
              <a:rPr lang="en-US" altLang="en-US" sz="2400"/>
              <a:t>It connects the wires coming from different branches</a:t>
            </a:r>
          </a:p>
          <a:p>
            <a:r>
              <a:rPr lang="en-US" altLang="en-US" sz="2400"/>
              <a:t>In star topology Ethernet LAN</a:t>
            </a:r>
          </a:p>
          <a:p>
            <a:pPr lvl="1"/>
            <a:r>
              <a:rPr lang="en-US" altLang="en-US"/>
              <a:t> a passive hub is a point where the signal coming from different nodes collide. </a:t>
            </a:r>
          </a:p>
          <a:p>
            <a:r>
              <a:rPr lang="en-US" altLang="en-US" sz="2400"/>
              <a:t>The passive hub is a collision point.</a:t>
            </a:r>
          </a:p>
          <a:p>
            <a:r>
              <a:rPr lang="en-US" altLang="en-US" sz="2400"/>
              <a:t>Passive hub is a part of transmission media and </a:t>
            </a:r>
            <a:r>
              <a:rPr lang="en-US" altLang="en-US" sz="2400">
                <a:solidFill>
                  <a:srgbClr val="FF0000"/>
                </a:solidFill>
              </a:rPr>
              <a:t>operate below the physical layer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2769</TotalTime>
  <Words>2247</Words>
  <Application>Microsoft Office PowerPoint</Application>
  <PresentationFormat>On-screen Show (4:3)</PresentationFormat>
  <Paragraphs>442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Century Gothic</vt:lpstr>
      <vt:lpstr>Arial</vt:lpstr>
      <vt:lpstr>Wingdings 3</vt:lpstr>
      <vt:lpstr>Times New Roman</vt:lpstr>
      <vt:lpstr>McGrawHill-Italic</vt:lpstr>
      <vt:lpstr>+mn-ea</vt:lpstr>
      <vt:lpstr>TimesNewRomanPSMT</vt:lpstr>
      <vt:lpstr>Tahoma</vt:lpstr>
      <vt:lpstr>Ion Boardroom</vt:lpstr>
      <vt:lpstr>      CSC- 362    Computer Networks  Week-8     Lecture-15-16           </vt:lpstr>
      <vt:lpstr>Instructor Contact Details  </vt:lpstr>
      <vt:lpstr>Course Material</vt:lpstr>
      <vt:lpstr>                     Text Book</vt:lpstr>
      <vt:lpstr>The Big Picture</vt:lpstr>
      <vt:lpstr>What we know …</vt:lpstr>
      <vt:lpstr>What Next …?</vt:lpstr>
      <vt:lpstr>Connecting Devices</vt:lpstr>
      <vt:lpstr> Passive hubs </vt:lpstr>
      <vt:lpstr>Repeater</vt:lpstr>
      <vt:lpstr>Repeater</vt:lpstr>
      <vt:lpstr>Function of Repeater</vt:lpstr>
      <vt:lpstr>Active Hubs</vt:lpstr>
      <vt:lpstr>Building Extended LANs</vt:lpstr>
      <vt:lpstr>Bridges</vt:lpstr>
      <vt:lpstr>Switches</vt:lpstr>
      <vt:lpstr>Switches</vt:lpstr>
      <vt:lpstr>Bridges vs. Switches</vt:lpstr>
      <vt:lpstr>Bridges vs. Switches</vt:lpstr>
      <vt:lpstr>Network with Hub-Bridge</vt:lpstr>
      <vt:lpstr>Network with Switch</vt:lpstr>
      <vt:lpstr>Learning Bridges</vt:lpstr>
      <vt:lpstr>Learning Bridges</vt:lpstr>
      <vt:lpstr>A Bridge Connecting two LANs  </vt:lpstr>
      <vt:lpstr>A Learning Bridge and Process of Learning </vt:lpstr>
      <vt:lpstr>Learning Bridges</vt:lpstr>
      <vt:lpstr>Loop Problem in Learning Bridges</vt:lpstr>
      <vt:lpstr>Spanning Tree</vt:lpstr>
      <vt:lpstr>Spanning Tree Concept</vt:lpstr>
      <vt:lpstr>Spanning Tree Algorithm</vt:lpstr>
      <vt:lpstr>Spanning Tree Algorithm</vt:lpstr>
      <vt:lpstr>Example: Prior to Spanning Tree Application</vt:lpstr>
      <vt:lpstr>Applying Spanning Tree</vt:lpstr>
      <vt:lpstr>Applying Spanning Tree</vt:lpstr>
      <vt:lpstr>Distributed Spanning Tree Algorithm</vt:lpstr>
      <vt:lpstr>Distributed Spanning Tree Algorithm</vt:lpstr>
      <vt:lpstr>Algorithm Details</vt:lpstr>
      <vt:lpstr>Broadcast and Multicast</vt:lpstr>
      <vt:lpstr>Uses and Limitations of Bridges</vt:lpstr>
      <vt:lpstr>Limitations of Bridges</vt:lpstr>
      <vt:lpstr>Routers</vt:lpstr>
      <vt:lpstr>Routers</vt:lpstr>
      <vt:lpstr>Gateway</vt:lpstr>
      <vt:lpstr>Gateway</vt:lpstr>
      <vt:lpstr>Implementation and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Mumtaz Ahmad</cp:lastModifiedBy>
  <cp:revision>187</cp:revision>
  <dcterms:created xsi:type="dcterms:W3CDTF">2000-01-15T04:50:39Z</dcterms:created>
  <dcterms:modified xsi:type="dcterms:W3CDTF">2022-07-03T15:58:55Z</dcterms:modified>
</cp:coreProperties>
</file>