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6" r:id="rId2"/>
    <p:sldId id="267" r:id="rId3"/>
    <p:sldId id="259" r:id="rId4"/>
    <p:sldId id="261" r:id="rId5"/>
    <p:sldId id="257" r:id="rId6"/>
    <p:sldId id="258" r:id="rId7"/>
    <p:sldId id="262" r:id="rId8"/>
    <p:sldId id="264" r:id="rId9"/>
    <p:sldId id="268" r:id="rId10"/>
    <p:sldId id="263" r:id="rId11"/>
    <p:sldId id="270" r:id="rId12"/>
    <p:sldId id="260" r:id="rId13"/>
    <p:sldId id="265" r:id="rId14"/>
    <p:sldId id="281" r:id="rId15"/>
    <p:sldId id="269" r:id="rId16"/>
    <p:sldId id="271" r:id="rId17"/>
    <p:sldId id="272" r:id="rId18"/>
    <p:sldId id="274" r:id="rId19"/>
    <p:sldId id="275" r:id="rId20"/>
    <p:sldId id="276" r:id="rId21"/>
    <p:sldId id="277" r:id="rId22"/>
    <p:sldId id="278" r:id="rId23"/>
    <p:sldId id="273"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90DA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p:scale>
          <a:sx n="75" d="100"/>
          <a:sy n="75" d="100"/>
        </p:scale>
        <p:origin x="5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FC9BB9-6142-4339-BA65-DC8F23A1867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367261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FC9BB9-6142-4339-BA65-DC8F23A1867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188852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FC9BB9-6142-4339-BA65-DC8F23A1867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141261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FC9BB9-6142-4339-BA65-DC8F23A1867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3006500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C9BB9-6142-4339-BA65-DC8F23A1867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366041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FC9BB9-6142-4339-BA65-DC8F23A18678}"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203165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FC9BB9-6142-4339-BA65-DC8F23A18678}"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241422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C9BB9-6142-4339-BA65-DC8F23A18678}"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218084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C9BB9-6142-4339-BA65-DC8F23A18678}"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375592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C9BB9-6142-4339-BA65-DC8F23A18678}"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291469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C9BB9-6142-4339-BA65-DC8F23A18678}"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B6C1E-D036-430C-B12B-F840D338F872}" type="slidenum">
              <a:rPr lang="en-US" smtClean="0"/>
              <a:t>‹#›</a:t>
            </a:fld>
            <a:endParaRPr lang="en-US"/>
          </a:p>
        </p:txBody>
      </p:sp>
    </p:spTree>
    <p:extLst>
      <p:ext uri="{BB962C8B-B14F-4D97-AF65-F5344CB8AC3E}">
        <p14:creationId xmlns:p14="http://schemas.microsoft.com/office/powerpoint/2010/main" val="245658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C9BB9-6142-4339-BA65-DC8F23A18678}" type="datetimeFigureOut">
              <a:rPr lang="en-US" smtClean="0"/>
              <a:t>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B6C1E-D036-430C-B12B-F840D338F872}" type="slidenum">
              <a:rPr lang="en-US" smtClean="0"/>
              <a:t>‹#›</a:t>
            </a:fld>
            <a:endParaRPr lang="en-US"/>
          </a:p>
        </p:txBody>
      </p:sp>
    </p:spTree>
    <p:extLst>
      <p:ext uri="{BB962C8B-B14F-4D97-AF65-F5344CB8AC3E}">
        <p14:creationId xmlns:p14="http://schemas.microsoft.com/office/powerpoint/2010/main" val="9722004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hello@esparksinc.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3375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About </a:t>
            </a:r>
            <a:r>
              <a:rPr lang="en-US" b="1" dirty="0"/>
              <a:t>Magento Superheroes</a:t>
            </a:r>
            <a:br>
              <a:rPr lang="en-US" b="1" dirty="0"/>
            </a:br>
            <a:endParaRPr lang="en-US" dirty="0"/>
          </a:p>
        </p:txBody>
      </p:sp>
      <p:sp>
        <p:nvSpPr>
          <p:cNvPr id="3" name="Content Placeholder 2"/>
          <p:cNvSpPr>
            <a:spLocks noGrp="1"/>
          </p:cNvSpPr>
          <p:nvPr>
            <p:ph idx="1"/>
          </p:nvPr>
        </p:nvSpPr>
        <p:spPr>
          <a:xfrm>
            <a:off x="838200" y="1825625"/>
            <a:ext cx="6730218" cy="4351338"/>
          </a:xfrm>
        </p:spPr>
        <p:txBody>
          <a:bodyPr>
            <a:normAutofit fontScale="92500" lnSpcReduction="10000"/>
          </a:bodyPr>
          <a:lstStyle/>
          <a:p>
            <a:r>
              <a:rPr lang="en-US" dirty="0" smtClean="0"/>
              <a:t>E-Sparks </a:t>
            </a:r>
            <a:r>
              <a:rPr lang="en-US" dirty="0"/>
              <a:t>was started 5 years ago with a clear dream of becoming a trustworthy company among the e-commerce realm for Magento development services.  Until now, E-Sparks has worked for many reputed clients and catered to their needs with the hard work, passion, and dedication of the Magento development team in providing quality results. In the upcoming years, E-Sparks aims to grow and expand its horizons while leaving a positive impact on society by promoting core values like integrity, transparency, inclusiveness, and fulfilling corporate social responsibility.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225" y="0"/>
            <a:ext cx="3332799" cy="6857999"/>
          </a:xfrm>
          <a:prstGeom prst="rect">
            <a:avLst/>
          </a:prstGeom>
        </p:spPr>
      </p:pic>
    </p:spTree>
    <p:extLst>
      <p:ext uri="{BB962C8B-B14F-4D97-AF65-F5344CB8AC3E}">
        <p14:creationId xmlns:p14="http://schemas.microsoft.com/office/powerpoint/2010/main" val="3466260032"/>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F3300"/>
          </a:solidFill>
        </p:spPr>
        <p:txBody>
          <a:bodyPr>
            <a:normAutofit fontScale="90000"/>
          </a:bodyPr>
          <a:lstStyle/>
          <a:p>
            <a:r>
              <a:rPr lang="en-US" dirty="0" smtClean="0"/>
              <a:t>THE ORAGANIZATIONAL STRUCTURE WHICH IS FOLLOWED BY THIS WEBSITE DEVELOPMENT COMAPANY: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925" y="1690688"/>
            <a:ext cx="10480431" cy="51673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04" y="6181631"/>
            <a:ext cx="2305372" cy="676369"/>
          </a:xfrm>
          <a:prstGeom prst="rect">
            <a:avLst/>
          </a:prstGeom>
        </p:spPr>
      </p:pic>
    </p:spTree>
    <p:extLst>
      <p:ext uri="{BB962C8B-B14F-4D97-AF65-F5344CB8AC3E}">
        <p14:creationId xmlns:p14="http://schemas.microsoft.com/office/powerpoint/2010/main" val="11308399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538328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F3300"/>
          </a:solidFill>
        </p:spPr>
        <p:txBody>
          <a:bodyPr/>
          <a:lstStyle/>
          <a:p>
            <a:r>
              <a:rPr lang="en-US" b="1" dirty="0" smtClean="0"/>
              <a:t> </a:t>
            </a:r>
            <a:r>
              <a:rPr lang="en-US" b="1" dirty="0" smtClean="0"/>
              <a:t>   </a:t>
            </a:r>
            <a:r>
              <a:rPr lang="en-US" b="1" u="sng" dirty="0" smtClean="0"/>
              <a:t>Team</a:t>
            </a:r>
            <a:endParaRPr lang="en-US" b="1" u="sng" dirty="0"/>
          </a:p>
        </p:txBody>
      </p:sp>
      <p:sp>
        <p:nvSpPr>
          <p:cNvPr id="3" name="Content Placeholder 2"/>
          <p:cNvSpPr>
            <a:spLocks noGrp="1"/>
          </p:cNvSpPr>
          <p:nvPr>
            <p:ph idx="1"/>
          </p:nvPr>
        </p:nvSpPr>
        <p:spPr/>
        <p:txBody>
          <a:bodyPr>
            <a:normAutofit/>
          </a:bodyPr>
          <a:lstStyle/>
          <a:p>
            <a:pPr marL="0" indent="0">
              <a:buNone/>
            </a:pPr>
            <a:r>
              <a:rPr lang="en-US" b="1" dirty="0" smtClean="0"/>
              <a:t>They are </a:t>
            </a:r>
            <a:r>
              <a:rPr lang="en-US" b="1" dirty="0"/>
              <a:t>a team of professionals with a creative approach to work.</a:t>
            </a:r>
            <a:endParaRPr lang="en-US" dirty="0"/>
          </a:p>
          <a:p>
            <a:r>
              <a:rPr lang="en-US" dirty="0"/>
              <a:t>At E-Sparks, </a:t>
            </a:r>
            <a:r>
              <a:rPr lang="en-US" dirty="0" smtClean="0"/>
              <a:t>there’s </a:t>
            </a:r>
            <a:r>
              <a:rPr lang="en-US" dirty="0"/>
              <a:t>a team of highly skilled and talented people who are the true asset of our company. Together </a:t>
            </a:r>
            <a:r>
              <a:rPr lang="en-US" dirty="0" smtClean="0"/>
              <a:t>they </a:t>
            </a:r>
            <a:r>
              <a:rPr lang="en-US" dirty="0"/>
              <a:t>build good relations with </a:t>
            </a:r>
            <a:r>
              <a:rPr lang="en-US" dirty="0" smtClean="0"/>
              <a:t>their </a:t>
            </a:r>
            <a:r>
              <a:rPr lang="en-US" dirty="0"/>
              <a:t>clients by delivering the best results.</a:t>
            </a:r>
          </a:p>
          <a:p>
            <a:r>
              <a:rPr lang="en-US" dirty="0"/>
              <a:t>Website design and development solutions provided by </a:t>
            </a:r>
            <a:r>
              <a:rPr lang="en-US" dirty="0" smtClean="0"/>
              <a:t>ESPARKS </a:t>
            </a:r>
            <a:r>
              <a:rPr lang="en-US" dirty="0"/>
              <a:t>Magento certified team are scalable, customer-centric, responsive, feature-packed, user friendly, and fully performing. </a:t>
            </a:r>
            <a:r>
              <a:rPr lang="en-US" dirty="0" smtClean="0"/>
              <a:t>They </a:t>
            </a:r>
            <a:r>
              <a:rPr lang="en-US" dirty="0"/>
              <a:t>value our team by providing them a positive work environment so that they can work more diligently in achieving company goals.</a:t>
            </a:r>
          </a:p>
        </p:txBody>
      </p:sp>
    </p:spTree>
    <p:extLst>
      <p:ext uri="{BB962C8B-B14F-4D97-AF65-F5344CB8AC3E}">
        <p14:creationId xmlns:p14="http://schemas.microsoft.com/office/powerpoint/2010/main" val="2667322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9900"/>
                </a:solidFill>
                <a:latin typeface="Arial Black" panose="020B0A04020102020204" pitchFamily="34" charset="0"/>
              </a:rPr>
              <a:t>At </a:t>
            </a:r>
            <a:r>
              <a:rPr lang="en-US" dirty="0" err="1">
                <a:solidFill>
                  <a:srgbClr val="FF9900"/>
                </a:solidFill>
                <a:latin typeface="Arial Black" panose="020B0A04020102020204" pitchFamily="34" charset="0"/>
              </a:rPr>
              <a:t>E</a:t>
            </a:r>
            <a:r>
              <a:rPr lang="en-US" dirty="0" err="1" smtClean="0">
                <a:solidFill>
                  <a:srgbClr val="FF9900"/>
                </a:solidFill>
                <a:latin typeface="Arial Black" panose="020B0A04020102020204" pitchFamily="34" charset="0"/>
              </a:rPr>
              <a:t>spark</a:t>
            </a:r>
            <a:r>
              <a:rPr lang="en-US" dirty="0" smtClean="0">
                <a:solidFill>
                  <a:srgbClr val="FF9900"/>
                </a:solidFill>
                <a:latin typeface="Arial Black" panose="020B0A04020102020204" pitchFamily="34" charset="0"/>
              </a:rPr>
              <a:t> it considered that team work is the key to success</a:t>
            </a:r>
            <a:endParaRPr lang="en-US" dirty="0">
              <a:solidFill>
                <a:srgbClr val="FF99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5624"/>
            <a:ext cx="12192000" cy="5032375"/>
          </a:xfrm>
        </p:spPr>
      </p:pic>
    </p:spTree>
    <p:extLst>
      <p:ext uri="{BB962C8B-B14F-4D97-AF65-F5344CB8AC3E}">
        <p14:creationId xmlns:p14="http://schemas.microsoft.com/office/powerpoint/2010/main" val="342032825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F3300"/>
          </a:solidFill>
        </p:spPr>
        <p:txBody>
          <a:bodyPr>
            <a:normAutofit/>
          </a:bodyPr>
          <a:lstStyle/>
          <a:p>
            <a:r>
              <a:rPr lang="en-US" b="1" dirty="0"/>
              <a:t>Here Is What </a:t>
            </a:r>
            <a:r>
              <a:rPr lang="en-US" b="1" dirty="0" smtClean="0"/>
              <a:t> </a:t>
            </a:r>
            <a:r>
              <a:rPr lang="en-US" b="1" dirty="0"/>
              <a:t>Clients Say About Our Magento </a:t>
            </a:r>
            <a:r>
              <a:rPr lang="en-US" b="1" dirty="0" smtClean="0"/>
              <a:t>Superheroes</a:t>
            </a:r>
            <a:r>
              <a:rPr lang="en-US" b="1" dirty="0"/>
              <a:t>:</a:t>
            </a:r>
            <a:endParaRPr lang="en-US" dirty="0"/>
          </a:p>
        </p:txBody>
      </p:sp>
      <p:sp>
        <p:nvSpPr>
          <p:cNvPr id="3" name="Content Placeholder 2"/>
          <p:cNvSpPr>
            <a:spLocks noGrp="1"/>
          </p:cNvSpPr>
          <p:nvPr>
            <p:ph idx="1"/>
          </p:nvPr>
        </p:nvSpPr>
        <p:spPr>
          <a:xfrm>
            <a:off x="838200" y="1699016"/>
            <a:ext cx="10515600" cy="4351338"/>
          </a:xfrm>
        </p:spPr>
        <p:txBody>
          <a:bodyPr/>
          <a:lstStyle/>
          <a:p>
            <a:pPr marL="0" indent="0">
              <a:buNone/>
            </a:pPr>
            <a:endParaRPr lang="en-US" dirty="0" smtClean="0"/>
          </a:p>
          <a:p>
            <a:pPr marL="0" indent="0">
              <a:buNone/>
            </a:pPr>
            <a:endParaRPr lang="en-US" dirty="0"/>
          </a:p>
          <a:p>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9015"/>
            <a:ext cx="12192000" cy="5207049"/>
          </a:xfrm>
          <a:prstGeom prst="rect">
            <a:avLst/>
          </a:prstGeom>
        </p:spPr>
      </p:pic>
    </p:spTree>
    <p:extLst>
      <p:ext uri="{BB962C8B-B14F-4D97-AF65-F5344CB8AC3E}">
        <p14:creationId xmlns:p14="http://schemas.microsoft.com/office/powerpoint/2010/main" val="475093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590284"/>
          </a:xfrm>
          <a:solidFill>
            <a:schemeClr val="accent5">
              <a:lumMod val="50000"/>
            </a:schemeClr>
          </a:solidFill>
        </p:spPr>
        <p:txBody>
          <a:bodyPr/>
          <a:lstStyle/>
          <a:p>
            <a:r>
              <a:rPr lang="en-US" b="1" dirty="0">
                <a:solidFill>
                  <a:schemeClr val="bg1">
                    <a:lumMod val="95000"/>
                  </a:schemeClr>
                </a:solidFill>
              </a:rPr>
              <a:t>Life at E-Sparks</a:t>
            </a:r>
            <a:r>
              <a:rPr lang="en-US" b="1" dirty="0"/>
              <a:t>​</a:t>
            </a:r>
            <a:endParaRPr lang="en-US" b="1" dirty="0"/>
          </a:p>
        </p:txBody>
      </p:sp>
      <p:sp>
        <p:nvSpPr>
          <p:cNvPr id="3" name="Content Placeholder 2"/>
          <p:cNvSpPr>
            <a:spLocks noGrp="1"/>
          </p:cNvSpPr>
          <p:nvPr>
            <p:ph idx="1"/>
          </p:nvPr>
        </p:nvSpPr>
        <p:spPr>
          <a:xfrm>
            <a:off x="613117" y="2152357"/>
            <a:ext cx="10515600" cy="4351338"/>
          </a:xfrm>
        </p:spPr>
        <p:txBody>
          <a:bodyPr/>
          <a:lstStyle/>
          <a:p>
            <a:pPr marL="0" indent="0">
              <a:buNone/>
            </a:pPr>
            <a:r>
              <a:rPr lang="en-US" sz="4000" dirty="0" smtClean="0"/>
              <a:t>They  </a:t>
            </a:r>
            <a:r>
              <a:rPr lang="en-US" sz="4000" dirty="0"/>
              <a:t>guarantee you would want to work with </a:t>
            </a:r>
            <a:r>
              <a:rPr lang="en-US" sz="4000" dirty="0" smtClean="0"/>
              <a:t>them! </a:t>
            </a:r>
            <a:r>
              <a:rPr lang="en-US" sz="4000" dirty="0"/>
              <a:t>T</a:t>
            </a:r>
            <a:r>
              <a:rPr lang="en-US" sz="4000" dirty="0" smtClean="0"/>
              <a:t>hey believe in </a:t>
            </a:r>
            <a:r>
              <a:rPr lang="en-US" sz="4000" dirty="0"/>
              <a:t>working as a team, supporting each other to make the best use of our potential. </a:t>
            </a:r>
            <a:r>
              <a:rPr lang="en-US" sz="4000" dirty="0" smtClean="0"/>
              <a:t>They </a:t>
            </a:r>
            <a:r>
              <a:rPr lang="en-US" sz="4000" dirty="0"/>
              <a:t>not only work to enhance </a:t>
            </a:r>
            <a:r>
              <a:rPr lang="en-US" sz="4000" dirty="0" smtClean="0"/>
              <a:t>their </a:t>
            </a:r>
            <a:r>
              <a:rPr lang="en-US" sz="4000" dirty="0"/>
              <a:t>professional skills but </a:t>
            </a:r>
            <a:r>
              <a:rPr lang="en-US" sz="4000" dirty="0" smtClean="0"/>
              <a:t>they </a:t>
            </a:r>
            <a:r>
              <a:rPr lang="en-US" sz="4000" dirty="0"/>
              <a:t>also strive to enhance each other’s personalities and build </a:t>
            </a:r>
            <a:r>
              <a:rPr lang="en-US" sz="4000" dirty="0" smtClean="0"/>
              <a:t>confidence.</a:t>
            </a:r>
            <a:endParaRPr lang="en-US" sz="4000" dirty="0"/>
          </a:p>
          <a:p>
            <a:endParaRPr lang="en-US" dirty="0"/>
          </a:p>
        </p:txBody>
      </p:sp>
    </p:spTree>
    <p:extLst>
      <p:ext uri="{BB962C8B-B14F-4D97-AF65-F5344CB8AC3E}">
        <p14:creationId xmlns:p14="http://schemas.microsoft.com/office/powerpoint/2010/main" val="395983844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F9900"/>
          </a:solidFill>
        </p:spPr>
        <p:txBody>
          <a:bodyPr/>
          <a:lstStyle/>
          <a:p>
            <a:r>
              <a:rPr lang="en-US" b="1" dirty="0"/>
              <a:t>Training &amp; Development</a:t>
            </a:r>
            <a:endParaRPr lang="en-US" b="1" dirty="0"/>
          </a:p>
        </p:txBody>
      </p:sp>
      <p:sp>
        <p:nvSpPr>
          <p:cNvPr id="3" name="Content Placeholder 2"/>
          <p:cNvSpPr>
            <a:spLocks noGrp="1"/>
          </p:cNvSpPr>
          <p:nvPr>
            <p:ph idx="1"/>
          </p:nvPr>
        </p:nvSpPr>
        <p:spPr/>
        <p:txBody>
          <a:bodyPr>
            <a:normAutofit fontScale="92500"/>
          </a:bodyPr>
          <a:lstStyle/>
          <a:p>
            <a:r>
              <a:rPr lang="en-US" dirty="0" smtClean="0"/>
              <a:t>Do </a:t>
            </a:r>
            <a:r>
              <a:rPr lang="en-US" dirty="0"/>
              <a:t>you know how </a:t>
            </a:r>
            <a:r>
              <a:rPr lang="en-US" dirty="0" smtClean="0"/>
              <a:t>they </a:t>
            </a:r>
            <a:r>
              <a:rPr lang="en-US" dirty="0"/>
              <a:t>built a powerful team? </a:t>
            </a:r>
            <a:r>
              <a:rPr lang="en-US" dirty="0" smtClean="0"/>
              <a:t>They </a:t>
            </a:r>
            <a:r>
              <a:rPr lang="en-US" dirty="0"/>
              <a:t>believe in sharing knowledge and experiences. </a:t>
            </a:r>
            <a:r>
              <a:rPr lang="en-US" dirty="0" smtClean="0"/>
              <a:t>They </a:t>
            </a:r>
            <a:r>
              <a:rPr lang="en-US" dirty="0"/>
              <a:t>motivate </a:t>
            </a:r>
            <a:r>
              <a:rPr lang="en-US" dirty="0" smtClean="0"/>
              <a:t>their </a:t>
            </a:r>
            <a:r>
              <a:rPr lang="en-US" dirty="0"/>
              <a:t>employees to encourage each other every day with new, thoughtful, inspiring, and innovative ideas that can ultimately prove to be beneficial for them and the company.</a:t>
            </a:r>
          </a:p>
          <a:p>
            <a:r>
              <a:rPr lang="en-US" dirty="0"/>
              <a:t> </a:t>
            </a:r>
            <a:r>
              <a:rPr lang="en-US" dirty="0"/>
              <a:t>T</a:t>
            </a:r>
            <a:r>
              <a:rPr lang="en-US" dirty="0" smtClean="0"/>
              <a:t>hey continuously </a:t>
            </a:r>
            <a:r>
              <a:rPr lang="en-US" dirty="0"/>
              <a:t>make efforts to boost the productivity of </a:t>
            </a:r>
            <a:r>
              <a:rPr lang="en-US" dirty="0" smtClean="0"/>
              <a:t>their </a:t>
            </a:r>
            <a:r>
              <a:rPr lang="en-US" dirty="0"/>
              <a:t>employees and for that, </a:t>
            </a:r>
            <a:r>
              <a:rPr lang="en-US" dirty="0" smtClean="0"/>
              <a:t>they </a:t>
            </a:r>
            <a:r>
              <a:rPr lang="en-US" dirty="0"/>
              <a:t>frequently conduct training and development programs to make them learn and develop new skills to do their jobs well. </a:t>
            </a:r>
            <a:r>
              <a:rPr lang="en-US" dirty="0" smtClean="0"/>
              <a:t>They </a:t>
            </a:r>
            <a:r>
              <a:rPr lang="en-US" dirty="0"/>
              <a:t>also work to support the personal development of </a:t>
            </a:r>
            <a:r>
              <a:rPr lang="en-US" dirty="0" smtClean="0"/>
              <a:t>their </a:t>
            </a:r>
            <a:r>
              <a:rPr lang="en-US" dirty="0"/>
              <a:t>employees, as it improves their personalities and quality of life that acts as fuel to achieve professional goals.</a:t>
            </a:r>
          </a:p>
          <a:p>
            <a:pPr marL="0" indent="0">
              <a:buNone/>
            </a:pPr>
            <a:r>
              <a:rPr lang="en-US" dirty="0"/>
              <a:t> </a:t>
            </a:r>
          </a:p>
          <a:p>
            <a:endParaRPr lang="en-US" dirty="0"/>
          </a:p>
        </p:txBody>
      </p:sp>
    </p:spTree>
    <p:extLst>
      <p:ext uri="{BB962C8B-B14F-4D97-AF65-F5344CB8AC3E}">
        <p14:creationId xmlns:p14="http://schemas.microsoft.com/office/powerpoint/2010/main" val="121908900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a:solidFill>
            <a:srgbClr val="FF9900"/>
          </a:solidFill>
        </p:spPr>
        <p:txBody>
          <a:bodyPr/>
          <a:lstStyle/>
          <a:p>
            <a:r>
              <a:rPr lang="en-US" b="1" dirty="0"/>
              <a:t>Entertainment</a:t>
            </a:r>
            <a:endParaRPr lang="en-US" b="1" dirty="0"/>
          </a:p>
        </p:txBody>
      </p:sp>
      <p:sp>
        <p:nvSpPr>
          <p:cNvPr id="3" name="Subtitle 2"/>
          <p:cNvSpPr>
            <a:spLocks noGrp="1"/>
          </p:cNvSpPr>
          <p:nvPr>
            <p:ph type="subTitle" idx="1"/>
          </p:nvPr>
        </p:nvSpPr>
        <p:spPr>
          <a:xfrm>
            <a:off x="1524000" y="3727937"/>
            <a:ext cx="9144000" cy="1983545"/>
          </a:xfrm>
        </p:spPr>
        <p:txBody>
          <a:bodyPr/>
          <a:lstStyle/>
          <a:p>
            <a:r>
              <a:rPr lang="en-US" dirty="0" smtClean="0"/>
              <a:t>Candidates will </a:t>
            </a:r>
            <a:r>
              <a:rPr lang="en-US" dirty="0"/>
              <a:t>love working with </a:t>
            </a:r>
            <a:r>
              <a:rPr lang="en-US" dirty="0" smtClean="0"/>
              <a:t>them!</a:t>
            </a:r>
            <a:r>
              <a:rPr lang="en-US" dirty="0"/>
              <a:t> At E-Sparks, </a:t>
            </a:r>
            <a:r>
              <a:rPr lang="en-US" dirty="0" smtClean="0"/>
              <a:t>they </a:t>
            </a:r>
            <a:r>
              <a:rPr lang="en-US" dirty="0"/>
              <a:t>make sure to incorporate different recreational activities on a regular basis to share happy moments and create memories</a:t>
            </a:r>
            <a:r>
              <a:rPr lang="en-US" dirty="0" smtClean="0"/>
              <a:t>.</a:t>
            </a:r>
          </a:p>
          <a:p>
            <a:r>
              <a:rPr lang="en-US" dirty="0" smtClean="0"/>
              <a:t>Such as birth day celebrations etc.</a:t>
            </a:r>
            <a:endParaRPr lang="en-US" dirty="0"/>
          </a:p>
          <a:p>
            <a:endParaRPr lang="en-US" dirty="0"/>
          </a:p>
        </p:txBody>
      </p:sp>
    </p:spTree>
    <p:extLst>
      <p:ext uri="{BB962C8B-B14F-4D97-AF65-F5344CB8AC3E}">
        <p14:creationId xmlns:p14="http://schemas.microsoft.com/office/powerpoint/2010/main" val="39753463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F9900"/>
          </a:solidFill>
        </p:spPr>
        <p:txBody>
          <a:bodyPr/>
          <a:lstStyle/>
          <a:p>
            <a:r>
              <a:rPr lang="en-US" dirty="0" smtClean="0"/>
              <a:t>  </a:t>
            </a:r>
            <a:r>
              <a:rPr lang="en-US" dirty="0" smtClean="0">
                <a:latin typeface="Arial Black" panose="020B0A04020102020204" pitchFamily="34" charset="0"/>
              </a:rPr>
              <a:t>Mission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b="1" dirty="0"/>
              <a:t>“Driving </a:t>
            </a:r>
            <a:r>
              <a:rPr lang="en-US" b="1" dirty="0" smtClean="0"/>
              <a:t>CLIENT Company’s TOWARDS </a:t>
            </a:r>
            <a:r>
              <a:rPr lang="en-US" b="1" dirty="0"/>
              <a:t>Success</a:t>
            </a:r>
            <a:r>
              <a:rPr lang="en-US" b="1" dirty="0" smtClean="0"/>
              <a:t>!”</a:t>
            </a:r>
            <a:endParaRPr lang="en-US" b="1" dirty="0"/>
          </a:p>
          <a:p>
            <a:r>
              <a:rPr lang="en-US" dirty="0" smtClean="0"/>
              <a:t>Their </a:t>
            </a:r>
            <a:r>
              <a:rPr lang="en-US" dirty="0"/>
              <a:t>mission is to build long-term mutually beneficial relationships with </a:t>
            </a:r>
            <a:r>
              <a:rPr lang="en-US" dirty="0" smtClean="0"/>
              <a:t>their </a:t>
            </a:r>
            <a:r>
              <a:rPr lang="en-US" dirty="0"/>
              <a:t>clients by using </a:t>
            </a:r>
            <a:r>
              <a:rPr lang="en-US" dirty="0" smtClean="0"/>
              <a:t>their </a:t>
            </a:r>
            <a:r>
              <a:rPr lang="en-US" dirty="0"/>
              <a:t>knowledge, experience, creativity, and advanced technology in providing the best Magento website development services</a:t>
            </a:r>
            <a:r>
              <a:rPr lang="en-US" dirty="0" smtClean="0"/>
              <a:t>.</a:t>
            </a:r>
          </a:p>
          <a:p>
            <a:r>
              <a:rPr lang="en-US" dirty="0" smtClean="0"/>
              <a:t>E-Sparks will </a:t>
            </a:r>
            <a:r>
              <a:rPr lang="en-US" dirty="0"/>
              <a:t>be the spark that guides </a:t>
            </a:r>
            <a:r>
              <a:rPr lang="en-US" dirty="0" smtClean="0"/>
              <a:t>client’s </a:t>
            </a:r>
            <a:r>
              <a:rPr lang="en-US" dirty="0"/>
              <a:t>path! At E-Sparks, </a:t>
            </a:r>
            <a:r>
              <a:rPr lang="en-US" dirty="0" smtClean="0"/>
              <a:t>client will </a:t>
            </a:r>
            <a:r>
              <a:rPr lang="en-US" dirty="0"/>
              <a:t>get the best innovative and creative strategies which will help </a:t>
            </a:r>
            <a:r>
              <a:rPr lang="en-US" dirty="0" smtClean="0"/>
              <a:t>them to </a:t>
            </a:r>
            <a:r>
              <a:rPr lang="en-US" dirty="0"/>
              <a:t>grow </a:t>
            </a:r>
            <a:r>
              <a:rPr lang="en-US" dirty="0" smtClean="0"/>
              <a:t>their business.</a:t>
            </a:r>
            <a:endParaRPr lang="en-US" b="1" dirty="0"/>
          </a:p>
        </p:txBody>
      </p:sp>
    </p:spTree>
    <p:extLst>
      <p:ext uri="{BB962C8B-B14F-4D97-AF65-F5344CB8AC3E}">
        <p14:creationId xmlns:p14="http://schemas.microsoft.com/office/powerpoint/2010/main" val="142544132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8372" y="491736"/>
            <a:ext cx="10515600" cy="2462480"/>
          </a:xfrm>
        </p:spPr>
        <p:txBody>
          <a:bodyPr>
            <a:normAutofit/>
          </a:bodyPr>
          <a:lstStyle/>
          <a:p>
            <a:r>
              <a:rPr lang="en-US" b="1" u="sng" dirty="0" smtClean="0">
                <a:solidFill>
                  <a:srgbClr val="FF9900"/>
                </a:solidFill>
                <a:effectLst>
                  <a:outerShdw blurRad="38100" dist="38100" dir="2700000" algn="tl">
                    <a:srgbClr val="000000">
                      <a:alpha val="43137"/>
                    </a:srgbClr>
                  </a:outerShdw>
                </a:effectLst>
                <a:latin typeface="Arial Black" panose="020B0A04020102020204" pitchFamily="34" charset="0"/>
              </a:rPr>
              <a:t>HUMAN RESOURCE MANAGEMENT SEMESTER PROJECT :</a:t>
            </a:r>
            <a:endParaRPr lang="en-US" b="1" u="sng" dirty="0">
              <a:solidFill>
                <a:srgbClr val="FF9900"/>
              </a:solidFill>
              <a:effectLst>
                <a:outerShdw blurRad="38100" dist="38100" dir="2700000" algn="tl">
                  <a:srgbClr val="000000">
                    <a:alpha val="43137"/>
                  </a:srgbClr>
                </a:outerShdw>
              </a:effectLst>
              <a:latin typeface="Arial Black" panose="020B0A04020102020204" pitchFamily="34" charset="0"/>
            </a:endParaRPr>
          </a:p>
        </p:txBody>
      </p:sp>
      <p:sp>
        <p:nvSpPr>
          <p:cNvPr id="3" name="TextBox 2"/>
          <p:cNvSpPr txBox="1"/>
          <p:nvPr/>
        </p:nvSpPr>
        <p:spPr>
          <a:xfrm>
            <a:off x="4951828" y="2799471"/>
            <a:ext cx="5486400" cy="3693319"/>
          </a:xfrm>
          <a:prstGeom prst="rect">
            <a:avLst/>
          </a:prstGeom>
          <a:noFill/>
        </p:spPr>
        <p:txBody>
          <a:bodyPr wrap="square" rtlCol="0">
            <a:spAutoFit/>
          </a:bodyPr>
          <a:lstStyle/>
          <a:p>
            <a:r>
              <a:rPr lang="en-US" dirty="0" smtClean="0">
                <a:solidFill>
                  <a:schemeClr val="bg1"/>
                </a:solidFill>
              </a:rPr>
              <a:t>GROUP MEMBERS:</a:t>
            </a:r>
          </a:p>
          <a:p>
            <a:r>
              <a:rPr lang="en-US" dirty="0" smtClean="0">
                <a:solidFill>
                  <a:schemeClr val="bg1"/>
                </a:solidFill>
              </a:rPr>
              <a:t>AMARA KHAN </a:t>
            </a:r>
          </a:p>
          <a:p>
            <a:r>
              <a:rPr lang="en-US" dirty="0" smtClean="0">
                <a:solidFill>
                  <a:schemeClr val="bg1"/>
                </a:solidFill>
              </a:rPr>
              <a:t>359</a:t>
            </a:r>
          </a:p>
          <a:p>
            <a:r>
              <a:rPr lang="en-US" dirty="0" smtClean="0">
                <a:solidFill>
                  <a:schemeClr val="bg1"/>
                </a:solidFill>
              </a:rPr>
              <a:t>ARIBA ADNAN</a:t>
            </a:r>
          </a:p>
          <a:p>
            <a:r>
              <a:rPr lang="en-US" dirty="0" smtClean="0">
                <a:solidFill>
                  <a:schemeClr val="bg1"/>
                </a:solidFill>
              </a:rPr>
              <a:t>401</a:t>
            </a:r>
          </a:p>
          <a:p>
            <a:r>
              <a:rPr lang="en-US" dirty="0" smtClean="0">
                <a:solidFill>
                  <a:schemeClr val="bg1"/>
                </a:solidFill>
              </a:rPr>
              <a:t>AHMED ALI</a:t>
            </a:r>
          </a:p>
          <a:p>
            <a:r>
              <a:rPr lang="en-US" dirty="0" smtClean="0">
                <a:solidFill>
                  <a:schemeClr val="bg1"/>
                </a:solidFill>
              </a:rPr>
              <a:t>340</a:t>
            </a:r>
          </a:p>
          <a:p>
            <a:r>
              <a:rPr lang="en-US" dirty="0" smtClean="0">
                <a:solidFill>
                  <a:schemeClr val="bg1"/>
                </a:solidFill>
              </a:rPr>
              <a:t>ABDUL AHAD </a:t>
            </a:r>
          </a:p>
          <a:p>
            <a:r>
              <a:rPr lang="en-US" dirty="0" smtClean="0">
                <a:solidFill>
                  <a:schemeClr val="bg1"/>
                </a:solidFill>
              </a:rPr>
              <a:t>349</a:t>
            </a:r>
          </a:p>
          <a:p>
            <a:r>
              <a:rPr lang="en-US" dirty="0" smtClean="0">
                <a:solidFill>
                  <a:schemeClr val="bg1"/>
                </a:solidFill>
              </a:rPr>
              <a:t>SHAH AMEER </a:t>
            </a:r>
          </a:p>
          <a:p>
            <a:r>
              <a:rPr lang="en-US" dirty="0" smtClean="0">
                <a:solidFill>
                  <a:schemeClr val="bg1"/>
                </a:solidFill>
              </a:rPr>
              <a:t>006 </a:t>
            </a:r>
          </a:p>
          <a:p>
            <a:r>
              <a:rPr lang="en-US" dirty="0" smtClean="0">
                <a:solidFill>
                  <a:schemeClr val="bg1"/>
                </a:solidFill>
              </a:rPr>
              <a:t>SHOAIB ABDULLAH 380</a:t>
            </a:r>
          </a:p>
          <a:p>
            <a:r>
              <a:rPr lang="en-US" dirty="0" smtClean="0">
                <a:solidFill>
                  <a:schemeClr val="bg1"/>
                </a:solidFill>
              </a:rPr>
              <a:t>HUZAIFA NIAZ  364</a:t>
            </a:r>
            <a:endParaRPr lang="en-US" dirty="0">
              <a:solidFill>
                <a:schemeClr val="bg1"/>
              </a:solidFill>
            </a:endParaRPr>
          </a:p>
        </p:txBody>
      </p:sp>
    </p:spTree>
    <p:extLst>
      <p:ext uri="{BB962C8B-B14F-4D97-AF65-F5344CB8AC3E}">
        <p14:creationId xmlns:p14="http://schemas.microsoft.com/office/powerpoint/2010/main" val="2215399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F9900"/>
          </a:solidFill>
        </p:spPr>
        <p:txBody>
          <a:bodyPr/>
          <a:lstStyle/>
          <a:p>
            <a:r>
              <a:rPr lang="en-US" dirty="0" smtClean="0">
                <a:latin typeface="Arial Black" panose="020B0A04020102020204" pitchFamily="34" charset="0"/>
              </a:rPr>
              <a:t>   Vision</a:t>
            </a:r>
            <a:endParaRPr lang="en-US" dirty="0">
              <a:latin typeface="Arial Black" panose="020B0A04020102020204" pitchFamily="34" charset="0"/>
            </a:endParaRPr>
          </a:p>
        </p:txBody>
      </p:sp>
      <p:sp>
        <p:nvSpPr>
          <p:cNvPr id="3" name="Content Placeholder 2"/>
          <p:cNvSpPr>
            <a:spLocks noGrp="1"/>
          </p:cNvSpPr>
          <p:nvPr>
            <p:ph idx="1"/>
          </p:nvPr>
        </p:nvSpPr>
        <p:spPr>
          <a:xfrm>
            <a:off x="838200" y="1699015"/>
            <a:ext cx="10515600" cy="4351338"/>
          </a:xfrm>
        </p:spPr>
        <p:txBody>
          <a:bodyPr/>
          <a:lstStyle/>
          <a:p>
            <a:r>
              <a:rPr lang="en-US" b="1" dirty="0" smtClean="0"/>
              <a:t>E-Sparks </a:t>
            </a:r>
            <a:r>
              <a:rPr lang="en-US" b="1" dirty="0"/>
              <a:t>envision becoming the first choice of every business looking to nurture their Magento stores!”</a:t>
            </a:r>
          </a:p>
          <a:p>
            <a:r>
              <a:rPr lang="en-US" dirty="0" smtClean="0"/>
              <a:t>They </a:t>
            </a:r>
            <a:r>
              <a:rPr lang="en-US" dirty="0"/>
              <a:t>believe in delivering quality work to </a:t>
            </a:r>
            <a:r>
              <a:rPr lang="en-US" dirty="0" smtClean="0"/>
              <a:t>their </a:t>
            </a:r>
            <a:r>
              <a:rPr lang="en-US" dirty="0"/>
              <a:t>clients and providing them with smart technological e-commerce solutions by merging technology and innovation for startups to small and large merchandise.  </a:t>
            </a:r>
            <a:r>
              <a:rPr lang="en-US" dirty="0" smtClean="0"/>
              <a:t>They </a:t>
            </a:r>
            <a:r>
              <a:rPr lang="en-US" dirty="0"/>
              <a:t>do not just focus on fulfilling duties but on building trust with the client through transparency and honesty.</a:t>
            </a:r>
            <a:endParaRPr lang="en-US" dirty="0"/>
          </a:p>
        </p:txBody>
      </p:sp>
    </p:spTree>
    <p:extLst>
      <p:ext uri="{BB962C8B-B14F-4D97-AF65-F5344CB8AC3E}">
        <p14:creationId xmlns:p14="http://schemas.microsoft.com/office/powerpoint/2010/main" val="285665171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F9900"/>
          </a:solidFill>
        </p:spPr>
        <p:txBody>
          <a:bodyPr/>
          <a:lstStyle/>
          <a:p>
            <a:r>
              <a:rPr lang="en-US" dirty="0" smtClean="0"/>
              <a:t>HIRING and RECRUITMENT:</a:t>
            </a:r>
            <a:endParaRPr lang="en-US" dirty="0"/>
          </a:p>
        </p:txBody>
      </p:sp>
      <p:sp>
        <p:nvSpPr>
          <p:cNvPr id="3" name="Content Placeholder 2"/>
          <p:cNvSpPr>
            <a:spLocks noGrp="1"/>
          </p:cNvSpPr>
          <p:nvPr>
            <p:ph idx="1"/>
          </p:nvPr>
        </p:nvSpPr>
        <p:spPr/>
        <p:txBody>
          <a:bodyPr/>
          <a:lstStyle/>
          <a:p>
            <a:r>
              <a:rPr lang="en-US" dirty="0" smtClean="0"/>
              <a:t>At E-Sparks hiring is done through job interviews and they also reach out to different universities at job fairs to attract new and fresh candidates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 y="3155153"/>
            <a:ext cx="5289452" cy="37028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138" y="3277772"/>
            <a:ext cx="4670474" cy="3262543"/>
          </a:xfrm>
          <a:prstGeom prst="rect">
            <a:avLst/>
          </a:prstGeom>
        </p:spPr>
      </p:pic>
    </p:spTree>
    <p:extLst>
      <p:ext uri="{BB962C8B-B14F-4D97-AF65-F5344CB8AC3E}">
        <p14:creationId xmlns:p14="http://schemas.microsoft.com/office/powerpoint/2010/main" val="221002146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F9900"/>
          </a:solidFill>
        </p:spPr>
        <p:txBody>
          <a:bodyPr/>
          <a:lstStyle/>
          <a:p>
            <a:r>
              <a:rPr lang="en-US" dirty="0" smtClean="0"/>
              <a:t>   PERKS AND BENEFITS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E-SPARKS offer following PERKS and BENEFITS to their employees:</a:t>
            </a:r>
          </a:p>
          <a:p>
            <a:r>
              <a:rPr lang="en-US" dirty="0" smtClean="0"/>
              <a:t>Professional Trainings</a:t>
            </a:r>
          </a:p>
          <a:p>
            <a:r>
              <a:rPr lang="en-US" dirty="0" smtClean="0"/>
              <a:t>Work life Balance</a:t>
            </a:r>
          </a:p>
          <a:p>
            <a:r>
              <a:rPr lang="en-US" dirty="0" smtClean="0"/>
              <a:t>Career Growth</a:t>
            </a:r>
          </a:p>
          <a:p>
            <a:r>
              <a:rPr lang="en-US" dirty="0" smtClean="0"/>
              <a:t>Provident Fund</a:t>
            </a:r>
          </a:p>
          <a:p>
            <a:r>
              <a:rPr lang="en-US" dirty="0" smtClean="0"/>
              <a:t>Annual Profit Sharing </a:t>
            </a:r>
          </a:p>
          <a:p>
            <a:r>
              <a:rPr lang="en-US" dirty="0" smtClean="0"/>
              <a:t>Bonuses</a:t>
            </a:r>
          </a:p>
          <a:p>
            <a:r>
              <a:rPr lang="en-US" dirty="0" smtClean="0"/>
              <a:t>Recreational Trips</a:t>
            </a:r>
          </a:p>
          <a:p>
            <a:r>
              <a:rPr lang="en-US" dirty="0" smtClean="0"/>
              <a:t>Annual Dinner</a:t>
            </a:r>
          </a:p>
          <a:p>
            <a:r>
              <a:rPr lang="en-US" dirty="0" smtClean="0"/>
              <a:t>Paid leaves </a:t>
            </a:r>
          </a:p>
          <a:p>
            <a:r>
              <a:rPr lang="en-US" dirty="0" smtClean="0"/>
              <a:t>Birthday celebrations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685" y="2264898"/>
            <a:ext cx="5809957" cy="4047002"/>
          </a:xfrm>
          <a:prstGeom prst="rect">
            <a:avLst/>
          </a:prstGeom>
        </p:spPr>
      </p:pic>
    </p:spTree>
    <p:extLst>
      <p:ext uri="{BB962C8B-B14F-4D97-AF65-F5344CB8AC3E}">
        <p14:creationId xmlns:p14="http://schemas.microsoft.com/office/powerpoint/2010/main" val="13954130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70822" y="258494"/>
            <a:ext cx="4712677" cy="7786747"/>
          </a:xfrm>
          <a:prstGeom prst="rect">
            <a:avLst/>
          </a:prstGeom>
          <a:noFill/>
        </p:spPr>
        <p:txBody>
          <a:bodyPr wrap="square" rtlCol="0">
            <a:spAutoFit/>
          </a:bodyPr>
          <a:lstStyle/>
          <a:p>
            <a:r>
              <a:rPr lang="en-US" sz="2800" b="1" dirty="0" smtClean="0"/>
              <a:t>Questions? </a:t>
            </a:r>
          </a:p>
          <a:p>
            <a:r>
              <a:rPr lang="en-US" sz="2800" b="1" dirty="0" smtClean="0"/>
              <a:t>How</a:t>
            </a:r>
            <a:r>
              <a:rPr lang="en-US" sz="2800" b="1" dirty="0"/>
              <a:t/>
            </a:r>
            <a:br>
              <a:rPr lang="en-US" sz="2800" b="1" dirty="0"/>
            </a:br>
            <a:r>
              <a:rPr lang="en-US" sz="2800" b="1" dirty="0"/>
              <a:t>Get In </a:t>
            </a:r>
            <a:r>
              <a:rPr lang="en-US" sz="2800" b="1" dirty="0" smtClean="0"/>
              <a:t>Touch</a:t>
            </a:r>
          </a:p>
          <a:p>
            <a:r>
              <a:rPr lang="en-US" sz="2800" dirty="0" smtClean="0"/>
              <a:t>They’ll </a:t>
            </a:r>
            <a:r>
              <a:rPr lang="en-US" sz="2800" dirty="0"/>
              <a:t>be happy to help answer any of your questions. Send us an email at </a:t>
            </a:r>
            <a:r>
              <a:rPr lang="en-US" sz="2800" dirty="0">
                <a:hlinkClick r:id="rId2"/>
              </a:rPr>
              <a:t>hello@esparksinc.com</a:t>
            </a:r>
            <a:r>
              <a:rPr lang="en-US" sz="2800" dirty="0"/>
              <a:t> and </a:t>
            </a:r>
            <a:r>
              <a:rPr lang="en-US" sz="2800" dirty="0" smtClean="0"/>
              <a:t>they will </a:t>
            </a:r>
            <a:r>
              <a:rPr lang="en-US" sz="2800" dirty="0"/>
              <a:t>get back to you shortly</a:t>
            </a:r>
            <a:r>
              <a:rPr lang="en-US" sz="2800" dirty="0" smtClean="0"/>
              <a:t>.</a:t>
            </a:r>
          </a:p>
          <a:p>
            <a:r>
              <a:rPr lang="en-US" sz="2800" b="1" dirty="0" smtClean="0">
                <a:solidFill>
                  <a:schemeClr val="tx1">
                    <a:lumMod val="95000"/>
                    <a:lumOff val="5000"/>
                  </a:schemeClr>
                </a:solidFill>
                <a:latin typeface="Arial Black" panose="020B0A04020102020204" pitchFamily="34" charset="0"/>
              </a:rPr>
              <a:t>ADDRESS</a:t>
            </a:r>
            <a:r>
              <a:rPr lang="en-US" sz="2800" dirty="0" smtClean="0">
                <a:solidFill>
                  <a:schemeClr val="tx1">
                    <a:lumMod val="95000"/>
                    <a:lumOff val="5000"/>
                  </a:schemeClr>
                </a:solidFill>
              </a:rPr>
              <a:t>:</a:t>
            </a:r>
          </a:p>
          <a:p>
            <a:r>
              <a:rPr lang="en-US" sz="2800" dirty="0" smtClean="0">
                <a:solidFill>
                  <a:schemeClr val="tx1">
                    <a:lumMod val="95000"/>
                    <a:lumOff val="5000"/>
                  </a:schemeClr>
                </a:solidFill>
              </a:rPr>
              <a:t>AL-HAFIZ HEIGHTS ,11</a:t>
            </a:r>
            <a:r>
              <a:rPr lang="en-US" sz="2800" baseline="30000" dirty="0" smtClean="0">
                <a:solidFill>
                  <a:schemeClr val="tx1">
                    <a:lumMod val="95000"/>
                    <a:lumOff val="5000"/>
                  </a:schemeClr>
                </a:solidFill>
              </a:rPr>
              <a:t>TH</a:t>
            </a:r>
            <a:r>
              <a:rPr lang="en-US" sz="2800" dirty="0" smtClean="0">
                <a:solidFill>
                  <a:schemeClr val="tx1">
                    <a:lumMod val="95000"/>
                    <a:lumOff val="5000"/>
                  </a:schemeClr>
                </a:solidFill>
              </a:rPr>
              <a:t> FLOOR,</a:t>
            </a:r>
          </a:p>
          <a:p>
            <a:r>
              <a:rPr lang="en-US" sz="2800" dirty="0" smtClean="0">
                <a:solidFill>
                  <a:schemeClr val="tx1">
                    <a:lumMod val="95000"/>
                    <a:lumOff val="5000"/>
                  </a:schemeClr>
                </a:solidFill>
              </a:rPr>
              <a:t>GULBERG III,LAHORE.</a:t>
            </a:r>
          </a:p>
          <a:p>
            <a:endParaRPr lang="en-US" sz="2800" dirty="0" smtClean="0">
              <a:solidFill>
                <a:schemeClr val="tx1">
                  <a:lumMod val="85000"/>
                  <a:lumOff val="15000"/>
                </a:schemeClr>
              </a:solidFill>
            </a:endParaRPr>
          </a:p>
          <a:p>
            <a:endParaRPr lang="en-US" sz="3600" b="1" dirty="0"/>
          </a:p>
          <a:p>
            <a:r>
              <a:rPr lang="en-US" sz="3600" dirty="0"/>
              <a:t/>
            </a:r>
            <a:br>
              <a:rPr lang="en-US" sz="3600" dirty="0"/>
            </a:b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77" y="464235"/>
            <a:ext cx="5345723" cy="6006904"/>
          </a:xfrm>
          <a:prstGeom prst="rect">
            <a:avLst/>
          </a:prstGeom>
        </p:spPr>
      </p:pic>
    </p:spTree>
    <p:extLst>
      <p:ext uri="{BB962C8B-B14F-4D97-AF65-F5344CB8AC3E}">
        <p14:creationId xmlns:p14="http://schemas.microsoft.com/office/powerpoint/2010/main" val="198285611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extBox 1"/>
          <p:cNvSpPr txBox="1"/>
          <p:nvPr/>
        </p:nvSpPr>
        <p:spPr>
          <a:xfrm>
            <a:off x="1350498" y="1969477"/>
            <a:ext cx="9298745" cy="1938992"/>
          </a:xfrm>
          <a:prstGeom prst="rect">
            <a:avLst/>
          </a:prstGeom>
          <a:noFill/>
        </p:spPr>
        <p:txBody>
          <a:bodyPr wrap="square" rtlCol="0">
            <a:spAutoFit/>
          </a:bodyPr>
          <a:lstStyle/>
          <a:p>
            <a:r>
              <a:rPr lang="en-US" sz="6000" dirty="0" smtClean="0">
                <a:latin typeface="Arial Black" panose="020B0A04020102020204" pitchFamily="34" charset="0"/>
              </a:rPr>
              <a:t>Thank you so Much     for your Attention </a:t>
            </a:r>
            <a:endParaRPr lang="en-US" sz="6000" dirty="0">
              <a:latin typeface="Arial Black" panose="020B0A04020102020204" pitchFamily="34" charset="0"/>
            </a:endParaRPr>
          </a:p>
        </p:txBody>
      </p:sp>
    </p:spTree>
    <p:extLst>
      <p:ext uri="{BB962C8B-B14F-4D97-AF65-F5344CB8AC3E}">
        <p14:creationId xmlns:p14="http://schemas.microsoft.com/office/powerpoint/2010/main" val="1657983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a:solidFill>
            <a:srgbClr val="002060"/>
          </a:solidFill>
        </p:spPr>
        <p:txBody>
          <a:bodyPr/>
          <a:lstStyle/>
          <a:p>
            <a:r>
              <a:rPr lang="en-US" dirty="0" smtClean="0">
                <a:solidFill>
                  <a:schemeClr val="bg1"/>
                </a:solidFill>
              </a:rPr>
              <a:t>THE COMPANY WHICH WE HAVE CHOSED FOR OUR PROJECT IS :</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3998400"/>
          </a:xfrm>
        </p:spPr>
      </p:pic>
    </p:spTree>
    <p:extLst>
      <p:ext uri="{BB962C8B-B14F-4D97-AF65-F5344CB8AC3E}">
        <p14:creationId xmlns:p14="http://schemas.microsoft.com/office/powerpoint/2010/main" val="2889394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E-Sparks A TOP RANKED Magento Development Company, ACCORDING TO DESIGNRUSH</a:t>
            </a:r>
            <a:endParaRPr lang="en-US" dirty="0"/>
          </a:p>
        </p:txBody>
      </p:sp>
      <p:sp>
        <p:nvSpPr>
          <p:cNvPr id="3" name="Content Placeholder 2"/>
          <p:cNvSpPr>
            <a:spLocks noGrp="1"/>
          </p:cNvSpPr>
          <p:nvPr>
            <p:ph idx="1"/>
          </p:nvPr>
        </p:nvSpPr>
        <p:spPr>
          <a:xfrm>
            <a:off x="838200" y="1690688"/>
            <a:ext cx="6364458" cy="4486275"/>
          </a:xfrm>
        </p:spPr>
        <p:txBody>
          <a:bodyPr>
            <a:normAutofit fontScale="92500"/>
          </a:bodyPr>
          <a:lstStyle/>
          <a:p>
            <a:r>
              <a:rPr lang="en-US" dirty="0"/>
              <a:t>E-Sparks has been recognized among the Top Magento Development Companies in June, 2021 by DesignRush Marketplace. DesignRush is a reliable online guide to finding the best professional companies and agencies categorized according to vertical and area of expertise. After evaluating and analyzing E-Sparks’ performance with some of the most prominent brands in the World, the online platform gave E-Sparks a spot among the Top Magento Development Companies.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2652" y="1814732"/>
            <a:ext cx="3713871" cy="4009293"/>
          </a:xfrm>
          <a:prstGeom prst="rect">
            <a:avLst/>
          </a:prstGeom>
        </p:spPr>
      </p:pic>
    </p:spTree>
    <p:extLst>
      <p:ext uri="{BB962C8B-B14F-4D97-AF65-F5344CB8AC3E}">
        <p14:creationId xmlns:p14="http://schemas.microsoft.com/office/powerpoint/2010/main" val="8466976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334"/>
            <a:ext cx="12192000" cy="702733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12" y="4874459"/>
            <a:ext cx="2428331" cy="849008"/>
          </a:xfrm>
          <a:prstGeom prst="rect">
            <a:avLst/>
          </a:prstGeom>
        </p:spPr>
      </p:pic>
    </p:spTree>
    <p:extLst>
      <p:ext uri="{BB962C8B-B14F-4D97-AF65-F5344CB8AC3E}">
        <p14:creationId xmlns:p14="http://schemas.microsoft.com/office/powerpoint/2010/main" val="15165117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63"/>
            <a:ext cx="12192000"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86" y="4895557"/>
            <a:ext cx="2563798" cy="889911"/>
          </a:xfrm>
          <a:prstGeom prst="rect">
            <a:avLst/>
          </a:prstGeom>
        </p:spPr>
      </p:pic>
    </p:spTree>
    <p:extLst>
      <p:ext uri="{BB962C8B-B14F-4D97-AF65-F5344CB8AC3E}">
        <p14:creationId xmlns:p14="http://schemas.microsoft.com/office/powerpoint/2010/main" val="18759996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53308950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45182" cy="1325563"/>
          </a:xfrm>
        </p:spPr>
        <p:txBody>
          <a:bodyPr/>
          <a:lstStyle/>
          <a:p>
            <a:r>
              <a:rPr lang="en-US" b="1" dirty="0"/>
              <a:t>Message From The CEO</a:t>
            </a:r>
          </a:p>
        </p:txBody>
      </p:sp>
      <p:sp>
        <p:nvSpPr>
          <p:cNvPr id="3" name="Content Placeholder 2"/>
          <p:cNvSpPr>
            <a:spLocks noGrp="1"/>
          </p:cNvSpPr>
          <p:nvPr>
            <p:ph idx="1"/>
          </p:nvPr>
        </p:nvSpPr>
        <p:spPr>
          <a:xfrm>
            <a:off x="940158" y="1690688"/>
            <a:ext cx="6143224" cy="4340181"/>
          </a:xfrm>
        </p:spPr>
        <p:txBody>
          <a:bodyPr>
            <a:normAutofit fontScale="92500" lnSpcReduction="10000"/>
          </a:bodyPr>
          <a:lstStyle/>
          <a:p>
            <a:pPr marL="0" indent="0">
              <a:buNone/>
            </a:pPr>
            <a:r>
              <a:rPr lang="en-US" b="1" dirty="0" smtClean="0"/>
              <a:t>Esparks was created 5 years ago by </a:t>
            </a:r>
            <a:r>
              <a:rPr lang="en-US" b="1" dirty="0" err="1" smtClean="0"/>
              <a:t>Umair</a:t>
            </a:r>
            <a:r>
              <a:rPr lang="en-US" b="1" dirty="0" smtClean="0"/>
              <a:t> Zaman , According to him :</a:t>
            </a:r>
            <a:endParaRPr lang="en-US" b="1" dirty="0"/>
          </a:p>
          <a:p>
            <a:pPr marL="0" indent="0">
              <a:buNone/>
            </a:pPr>
            <a:r>
              <a:rPr lang="en-US" dirty="0" smtClean="0"/>
              <a:t>“E-Sparks</a:t>
            </a:r>
            <a:r>
              <a:rPr lang="en-US" dirty="0"/>
              <a:t>, my brainchild, started with an intent of becoming the most trusted and sought-after E-commerce Development Company in the region with a vision of merging technology and innovation, and to provide e-commerce solutions under one umbrella from startups to small and large enterprises. However, despite having high-end technological expertise at the nucleus of it, I always ideated strong moral and ethical values to be at E-Sparks core</a:t>
            </a:r>
            <a:r>
              <a:rPr lang="en-US" dirty="0" smtClean="0"/>
              <a:t>.</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743" y="1902845"/>
            <a:ext cx="3057952" cy="3000794"/>
          </a:xfrm>
          <a:prstGeom prst="rect">
            <a:avLst/>
          </a:prstGeom>
        </p:spPr>
      </p:pic>
    </p:spTree>
    <p:extLst>
      <p:ext uri="{BB962C8B-B14F-4D97-AF65-F5344CB8AC3E}">
        <p14:creationId xmlns:p14="http://schemas.microsoft.com/office/powerpoint/2010/main" val="36585109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93526" cy="6858000"/>
          </a:xfrm>
          <a:prstGeom prst="rect">
            <a:avLst/>
          </a:prstGeom>
        </p:spPr>
      </p:pic>
    </p:spTree>
    <p:extLst>
      <p:ext uri="{BB962C8B-B14F-4D97-AF65-F5344CB8AC3E}">
        <p14:creationId xmlns:p14="http://schemas.microsoft.com/office/powerpoint/2010/main" val="398202846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TotalTime>
  <Words>572</Words>
  <Application>Microsoft Office PowerPoint</Application>
  <PresentationFormat>Widescreen</PresentationFormat>
  <Paragraphs>70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Calibri Light</vt:lpstr>
      <vt:lpstr>Office Theme</vt:lpstr>
      <vt:lpstr>PowerPoint Presentation</vt:lpstr>
      <vt:lpstr>HUMAN RESOURCE MANAGEMENT SEMESTER PROJECT :</vt:lpstr>
      <vt:lpstr>THE COMPANY WHICH WE HAVE CHOSED FOR OUR PROJECT IS :</vt:lpstr>
      <vt:lpstr>E-Sparks A TOP RANKED Magento Development Company, ACCORDING TO DESIGNRUSH</vt:lpstr>
      <vt:lpstr>PowerPoint Presentation</vt:lpstr>
      <vt:lpstr>PowerPoint Presentation</vt:lpstr>
      <vt:lpstr>PowerPoint Presentation</vt:lpstr>
      <vt:lpstr>Message From The CEO</vt:lpstr>
      <vt:lpstr>PowerPoint Presentation</vt:lpstr>
      <vt:lpstr> About Magento Superheroes </vt:lpstr>
      <vt:lpstr>THE ORAGANIZATIONAL STRUCTURE WHICH IS FOLLOWED BY THIS WEBSITE DEVELOPMENT COMAPANY: </vt:lpstr>
      <vt:lpstr>PowerPoint Presentation</vt:lpstr>
      <vt:lpstr>    Team</vt:lpstr>
      <vt:lpstr>At Espark it considered that team work is the key to success</vt:lpstr>
      <vt:lpstr>Here Is What  Clients Say About Our Magento Superheroes:</vt:lpstr>
      <vt:lpstr>Life at E-Sparks​</vt:lpstr>
      <vt:lpstr>Training &amp; Development</vt:lpstr>
      <vt:lpstr>Entertainment</vt:lpstr>
      <vt:lpstr>  Mission </vt:lpstr>
      <vt:lpstr>   Vision</vt:lpstr>
      <vt:lpstr>HIRING and RECRUITMENT:</vt:lpstr>
      <vt:lpstr>   PERKS AND BENEFITS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24</cp:revision>
  <dcterms:created xsi:type="dcterms:W3CDTF">2023-02-06T14:54:41Z</dcterms:created>
  <dcterms:modified xsi:type="dcterms:W3CDTF">2023-02-07T05:22:59Z</dcterms:modified>
</cp:coreProperties>
</file>