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7" r:id="rId12"/>
    <p:sldId id="268" r:id="rId13"/>
    <p:sldId id="269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41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4196" y="416850"/>
            <a:ext cx="14159607" cy="187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9668" y="2898722"/>
            <a:ext cx="17248663" cy="3669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C987C"/>
          </a:solidFill>
        </p:spPr>
        <p:txBody>
          <a:bodyPr wrap="square" lIns="0" tIns="0" rIns="0" bIns="0" rtlCol="0"/>
          <a:lstStyle/>
          <a:p>
            <a:endParaRPr dirty="0">
              <a:highlight>
                <a:srgbClr val="FFFF00"/>
              </a:highlight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8700" y="7653202"/>
            <a:ext cx="1743075" cy="1743075"/>
            <a:chOff x="1028700" y="7653202"/>
            <a:chExt cx="1743075" cy="1743075"/>
          </a:xfrm>
        </p:grpSpPr>
        <p:sp>
          <p:nvSpPr>
            <p:cNvPr id="4" name="object 4"/>
            <p:cNvSpPr/>
            <p:nvPr/>
          </p:nvSpPr>
          <p:spPr>
            <a:xfrm>
              <a:off x="1028767" y="8857263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199838" y="399948"/>
                  </a:moveTo>
                  <a:lnTo>
                    <a:pt x="154001" y="394663"/>
                  </a:lnTo>
                  <a:lnTo>
                    <a:pt x="111929" y="379650"/>
                  </a:lnTo>
                  <a:lnTo>
                    <a:pt x="74820" y="356087"/>
                  </a:lnTo>
                  <a:lnTo>
                    <a:pt x="43874" y="325150"/>
                  </a:lnTo>
                  <a:lnTo>
                    <a:pt x="20289" y="288018"/>
                  </a:lnTo>
                  <a:lnTo>
                    <a:pt x="5264" y="245866"/>
                  </a:lnTo>
                  <a:lnTo>
                    <a:pt x="0" y="199872"/>
                  </a:lnTo>
                  <a:lnTo>
                    <a:pt x="5309" y="153845"/>
                  </a:lnTo>
                  <a:lnTo>
                    <a:pt x="20400" y="111701"/>
                  </a:lnTo>
                  <a:lnTo>
                    <a:pt x="44054" y="74606"/>
                  </a:lnTo>
                  <a:lnTo>
                    <a:pt x="75058" y="43724"/>
                  </a:lnTo>
                  <a:lnTo>
                    <a:pt x="112196" y="20219"/>
                  </a:lnTo>
                  <a:lnTo>
                    <a:pt x="154251" y="5256"/>
                  </a:lnTo>
                  <a:lnTo>
                    <a:pt x="200008" y="0"/>
                  </a:lnTo>
                  <a:lnTo>
                    <a:pt x="245837" y="5274"/>
                  </a:lnTo>
                  <a:lnTo>
                    <a:pt x="287916" y="20322"/>
                  </a:lnTo>
                  <a:lnTo>
                    <a:pt x="325040" y="43938"/>
                  </a:lnTo>
                  <a:lnTo>
                    <a:pt x="330594" y="49493"/>
                  </a:lnTo>
                  <a:lnTo>
                    <a:pt x="199974" y="49493"/>
                  </a:lnTo>
                  <a:lnTo>
                    <a:pt x="185534" y="52383"/>
                  </a:lnTo>
                  <a:lnTo>
                    <a:pt x="173799" y="60282"/>
                  </a:lnTo>
                  <a:lnTo>
                    <a:pt x="165922" y="72032"/>
                  </a:lnTo>
                  <a:lnTo>
                    <a:pt x="163057" y="86478"/>
                  </a:lnTo>
                  <a:lnTo>
                    <a:pt x="165984" y="100802"/>
                  </a:lnTo>
                  <a:lnTo>
                    <a:pt x="173918" y="112517"/>
                  </a:lnTo>
                  <a:lnTo>
                    <a:pt x="185689" y="120431"/>
                  </a:lnTo>
                  <a:lnTo>
                    <a:pt x="200008" y="123326"/>
                  </a:lnTo>
                  <a:lnTo>
                    <a:pt x="383648" y="123326"/>
                  </a:lnTo>
                  <a:lnTo>
                    <a:pt x="388633" y="137270"/>
                  </a:lnTo>
                  <a:lnTo>
                    <a:pt x="197356" y="137270"/>
                  </a:lnTo>
                  <a:lnTo>
                    <a:pt x="187397" y="139564"/>
                  </a:lnTo>
                  <a:lnTo>
                    <a:pt x="165972" y="317843"/>
                  </a:lnTo>
                  <a:lnTo>
                    <a:pt x="169863" y="334605"/>
                  </a:lnTo>
                  <a:lnTo>
                    <a:pt x="179274" y="344441"/>
                  </a:lnTo>
                  <a:lnTo>
                    <a:pt x="190814" y="349072"/>
                  </a:lnTo>
                  <a:lnTo>
                    <a:pt x="201092" y="350217"/>
                  </a:lnTo>
                  <a:lnTo>
                    <a:pt x="330925" y="350217"/>
                  </a:lnTo>
                  <a:lnTo>
                    <a:pt x="325233" y="355928"/>
                  </a:lnTo>
                  <a:lnTo>
                    <a:pt x="288103" y="379587"/>
                  </a:lnTo>
                  <a:lnTo>
                    <a:pt x="245917" y="394668"/>
                  </a:lnTo>
                  <a:lnTo>
                    <a:pt x="199838" y="399948"/>
                  </a:lnTo>
                  <a:close/>
                </a:path>
                <a:path w="400050" h="400050">
                  <a:moveTo>
                    <a:pt x="383648" y="123326"/>
                  </a:moveTo>
                  <a:lnTo>
                    <a:pt x="200008" y="123326"/>
                  </a:lnTo>
                  <a:lnTo>
                    <a:pt x="214413" y="120424"/>
                  </a:lnTo>
                  <a:lnTo>
                    <a:pt x="226110" y="112517"/>
                  </a:lnTo>
                  <a:lnTo>
                    <a:pt x="233978" y="100745"/>
                  </a:lnTo>
                  <a:lnTo>
                    <a:pt x="236857" y="86274"/>
                  </a:lnTo>
                  <a:lnTo>
                    <a:pt x="233963" y="71889"/>
                  </a:lnTo>
                  <a:lnTo>
                    <a:pt x="226093" y="60205"/>
                  </a:lnTo>
                  <a:lnTo>
                    <a:pt x="214384" y="52361"/>
                  </a:lnTo>
                  <a:lnTo>
                    <a:pt x="199974" y="49493"/>
                  </a:lnTo>
                  <a:lnTo>
                    <a:pt x="330594" y="49493"/>
                  </a:lnTo>
                  <a:lnTo>
                    <a:pt x="356009" y="74917"/>
                  </a:lnTo>
                  <a:lnTo>
                    <a:pt x="379617" y="112053"/>
                  </a:lnTo>
                  <a:lnTo>
                    <a:pt x="383648" y="123326"/>
                  </a:lnTo>
                  <a:close/>
                </a:path>
                <a:path w="400050" h="400050">
                  <a:moveTo>
                    <a:pt x="330925" y="350217"/>
                  </a:moveTo>
                  <a:lnTo>
                    <a:pt x="201092" y="350217"/>
                  </a:lnTo>
                  <a:lnTo>
                    <a:pt x="213587" y="347719"/>
                  </a:lnTo>
                  <a:lnTo>
                    <a:pt x="224390" y="340806"/>
                  </a:lnTo>
                  <a:lnTo>
                    <a:pt x="231926" y="330200"/>
                  </a:lnTo>
                  <a:lnTo>
                    <a:pt x="234619" y="316622"/>
                  </a:lnTo>
                  <a:lnTo>
                    <a:pt x="234511" y="245866"/>
                  </a:lnTo>
                  <a:lnTo>
                    <a:pt x="234551" y="169871"/>
                  </a:lnTo>
                  <a:lnTo>
                    <a:pt x="206893" y="137611"/>
                  </a:lnTo>
                  <a:lnTo>
                    <a:pt x="197356" y="137270"/>
                  </a:lnTo>
                  <a:lnTo>
                    <a:pt x="388633" y="137270"/>
                  </a:lnTo>
                  <a:lnTo>
                    <a:pt x="394665" y="154140"/>
                  </a:lnTo>
                  <a:lnTo>
                    <a:pt x="399948" y="199974"/>
                  </a:lnTo>
                  <a:lnTo>
                    <a:pt x="394664" y="245713"/>
                  </a:lnTo>
                  <a:lnTo>
                    <a:pt x="379676" y="287767"/>
                  </a:lnTo>
                  <a:lnTo>
                    <a:pt x="356145" y="324913"/>
                  </a:lnTo>
                  <a:lnTo>
                    <a:pt x="330925" y="350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7653202"/>
              <a:ext cx="1743074" cy="17430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787400"/>
            <a:ext cx="8306434" cy="520700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 marR="5080">
              <a:lnSpc>
                <a:spcPts val="13200"/>
              </a:lnSpc>
              <a:spcBef>
                <a:spcPts val="1400"/>
              </a:spcBef>
            </a:pPr>
            <a:r>
              <a:rPr sz="12000" spc="-450" dirty="0"/>
              <a:t>Business </a:t>
            </a:r>
            <a:r>
              <a:rPr sz="12000" spc="-445" dirty="0"/>
              <a:t> </a:t>
            </a:r>
            <a:r>
              <a:rPr sz="12000" spc="120" dirty="0"/>
              <a:t>Case</a:t>
            </a:r>
            <a:r>
              <a:rPr sz="12000" spc="-490" dirty="0"/>
              <a:t> </a:t>
            </a:r>
            <a:r>
              <a:rPr sz="12000" spc="-50" dirty="0"/>
              <a:t>Study </a:t>
            </a:r>
            <a:r>
              <a:rPr sz="12000" spc="-3320" dirty="0"/>
              <a:t> </a:t>
            </a:r>
            <a:r>
              <a:rPr sz="12000" spc="420" dirty="0"/>
              <a:t>and</a:t>
            </a:r>
            <a:r>
              <a:rPr sz="12000" spc="-475" dirty="0"/>
              <a:t> </a:t>
            </a:r>
            <a:r>
              <a:rPr sz="12000" spc="5" dirty="0"/>
              <a:t>Report</a:t>
            </a:r>
            <a:endParaRPr sz="12000"/>
          </a:p>
        </p:txBody>
      </p:sp>
      <p:sp>
        <p:nvSpPr>
          <p:cNvPr id="7" name="object 7"/>
          <p:cNvSpPr txBox="1"/>
          <p:nvPr/>
        </p:nvSpPr>
        <p:spPr>
          <a:xfrm>
            <a:off x="1016000" y="6341864"/>
            <a:ext cx="38728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ATLIQ</a:t>
            </a:r>
            <a:r>
              <a:rPr sz="35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5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HARDWARE</a:t>
            </a:r>
            <a:endParaRPr sz="35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014474" y="1053249"/>
            <a:ext cx="895985" cy="737870"/>
            <a:chOff x="14014474" y="1053249"/>
            <a:chExt cx="895985" cy="737870"/>
          </a:xfrm>
        </p:grpSpPr>
        <p:sp>
          <p:nvSpPr>
            <p:cNvPr id="9" name="object 9"/>
            <p:cNvSpPr/>
            <p:nvPr/>
          </p:nvSpPr>
          <p:spPr>
            <a:xfrm>
              <a:off x="14126847" y="1053503"/>
              <a:ext cx="783590" cy="737870"/>
            </a:xfrm>
            <a:custGeom>
              <a:avLst/>
              <a:gdLst/>
              <a:ahLst/>
              <a:cxnLst/>
              <a:rect l="l" t="t" r="r" b="b"/>
              <a:pathLst>
                <a:path w="783590" h="737869">
                  <a:moveTo>
                    <a:pt x="494682" y="18774"/>
                  </a:moveTo>
                  <a:lnTo>
                    <a:pt x="494119" y="18774"/>
                  </a:lnTo>
                  <a:lnTo>
                    <a:pt x="493648" y="18335"/>
                  </a:lnTo>
                  <a:lnTo>
                    <a:pt x="493403" y="12018"/>
                  </a:lnTo>
                  <a:lnTo>
                    <a:pt x="494091" y="6746"/>
                  </a:lnTo>
                  <a:lnTo>
                    <a:pt x="494128" y="1249"/>
                  </a:lnTo>
                  <a:lnTo>
                    <a:pt x="495128" y="0"/>
                  </a:lnTo>
                  <a:lnTo>
                    <a:pt x="495128" y="6746"/>
                  </a:lnTo>
                  <a:lnTo>
                    <a:pt x="494682" y="18774"/>
                  </a:lnTo>
                  <a:close/>
                </a:path>
                <a:path w="783590" h="737869">
                  <a:moveTo>
                    <a:pt x="783334" y="495871"/>
                  </a:moveTo>
                  <a:lnTo>
                    <a:pt x="739393" y="472288"/>
                  </a:lnTo>
                  <a:lnTo>
                    <a:pt x="694058" y="451089"/>
                  </a:lnTo>
                  <a:lnTo>
                    <a:pt x="647407" y="432361"/>
                  </a:lnTo>
                  <a:lnTo>
                    <a:pt x="599519" y="416191"/>
                  </a:lnTo>
                  <a:lnTo>
                    <a:pt x="550474" y="402665"/>
                  </a:lnTo>
                  <a:lnTo>
                    <a:pt x="500349" y="391872"/>
                  </a:lnTo>
                  <a:lnTo>
                    <a:pt x="449224" y="383897"/>
                  </a:lnTo>
                  <a:lnTo>
                    <a:pt x="447725" y="381398"/>
                  </a:lnTo>
                  <a:lnTo>
                    <a:pt x="424259" y="341134"/>
                  </a:lnTo>
                  <a:lnTo>
                    <a:pt x="435949" y="301785"/>
                  </a:lnTo>
                  <a:lnTo>
                    <a:pt x="441472" y="261018"/>
                  </a:lnTo>
                  <a:lnTo>
                    <a:pt x="445337" y="219124"/>
                  </a:lnTo>
                  <a:lnTo>
                    <a:pt x="452056" y="176391"/>
                  </a:lnTo>
                  <a:lnTo>
                    <a:pt x="463852" y="137055"/>
                  </a:lnTo>
                  <a:lnTo>
                    <a:pt x="478090" y="97393"/>
                  </a:lnTo>
                  <a:lnTo>
                    <a:pt x="489391" y="57506"/>
                  </a:lnTo>
                  <a:lnTo>
                    <a:pt x="492131" y="20756"/>
                  </a:lnTo>
                  <a:lnTo>
                    <a:pt x="492257" y="15904"/>
                  </a:lnTo>
                  <a:lnTo>
                    <a:pt x="492874" y="18042"/>
                  </a:lnTo>
                  <a:lnTo>
                    <a:pt x="494167" y="19662"/>
                  </a:lnTo>
                  <a:lnTo>
                    <a:pt x="494167" y="20756"/>
                  </a:lnTo>
                  <a:lnTo>
                    <a:pt x="494675" y="20756"/>
                  </a:lnTo>
                  <a:lnTo>
                    <a:pt x="499150" y="70373"/>
                  </a:lnTo>
                  <a:lnTo>
                    <a:pt x="507828" y="119187"/>
                  </a:lnTo>
                  <a:lnTo>
                    <a:pt x="520480" y="166503"/>
                  </a:lnTo>
                  <a:lnTo>
                    <a:pt x="536927" y="212145"/>
                  </a:lnTo>
                  <a:lnTo>
                    <a:pt x="556986" y="255936"/>
                  </a:lnTo>
                  <a:lnTo>
                    <a:pt x="580476" y="297702"/>
                  </a:lnTo>
                  <a:lnTo>
                    <a:pt x="607217" y="337265"/>
                  </a:lnTo>
                  <a:lnTo>
                    <a:pt x="637027" y="374449"/>
                  </a:lnTo>
                  <a:lnTo>
                    <a:pt x="669724" y="409077"/>
                  </a:lnTo>
                  <a:lnTo>
                    <a:pt x="705129" y="440975"/>
                  </a:lnTo>
                  <a:lnTo>
                    <a:pt x="743059" y="469965"/>
                  </a:lnTo>
                  <a:lnTo>
                    <a:pt x="783334" y="495871"/>
                  </a:lnTo>
                  <a:close/>
                </a:path>
                <a:path w="783590" h="737869">
                  <a:moveTo>
                    <a:pt x="494167" y="18820"/>
                  </a:moveTo>
                  <a:close/>
                </a:path>
                <a:path w="783590" h="737869">
                  <a:moveTo>
                    <a:pt x="494628" y="20239"/>
                  </a:moveTo>
                  <a:lnTo>
                    <a:pt x="494589" y="19213"/>
                  </a:lnTo>
                  <a:lnTo>
                    <a:pt x="494167" y="18820"/>
                  </a:lnTo>
                  <a:lnTo>
                    <a:pt x="494628" y="18774"/>
                  </a:lnTo>
                  <a:lnTo>
                    <a:pt x="494628" y="20239"/>
                  </a:lnTo>
                  <a:close/>
                </a:path>
                <a:path w="783590" h="737869">
                  <a:moveTo>
                    <a:pt x="494628" y="20239"/>
                  </a:moveTo>
                  <a:lnTo>
                    <a:pt x="494628" y="18774"/>
                  </a:lnTo>
                  <a:lnTo>
                    <a:pt x="494628" y="20239"/>
                  </a:lnTo>
                  <a:close/>
                </a:path>
                <a:path w="783590" h="737869">
                  <a:moveTo>
                    <a:pt x="494628" y="20239"/>
                  </a:moveTo>
                  <a:lnTo>
                    <a:pt x="494167" y="19662"/>
                  </a:lnTo>
                  <a:lnTo>
                    <a:pt x="494167" y="18820"/>
                  </a:lnTo>
                  <a:lnTo>
                    <a:pt x="494589" y="19213"/>
                  </a:lnTo>
                  <a:lnTo>
                    <a:pt x="494628" y="20239"/>
                  </a:lnTo>
                  <a:close/>
                </a:path>
                <a:path w="783590" h="737869">
                  <a:moveTo>
                    <a:pt x="494628" y="20756"/>
                  </a:moveTo>
                  <a:lnTo>
                    <a:pt x="494167" y="20756"/>
                  </a:lnTo>
                  <a:lnTo>
                    <a:pt x="494167" y="19662"/>
                  </a:lnTo>
                  <a:lnTo>
                    <a:pt x="494628" y="20239"/>
                  </a:lnTo>
                  <a:lnTo>
                    <a:pt x="494628" y="20756"/>
                  </a:lnTo>
                  <a:close/>
                </a:path>
                <a:path w="783590" h="737869">
                  <a:moveTo>
                    <a:pt x="494675" y="20756"/>
                  </a:moveTo>
                  <a:lnTo>
                    <a:pt x="494628" y="20239"/>
                  </a:lnTo>
                  <a:lnTo>
                    <a:pt x="494675" y="20756"/>
                  </a:lnTo>
                  <a:close/>
                </a:path>
                <a:path w="783590" h="737869">
                  <a:moveTo>
                    <a:pt x="113871" y="736309"/>
                  </a:moveTo>
                  <a:lnTo>
                    <a:pt x="0" y="614591"/>
                  </a:lnTo>
                  <a:lnTo>
                    <a:pt x="43870" y="594320"/>
                  </a:lnTo>
                  <a:lnTo>
                    <a:pt x="89202" y="576854"/>
                  </a:lnTo>
                  <a:lnTo>
                    <a:pt x="135892" y="562309"/>
                  </a:lnTo>
                  <a:lnTo>
                    <a:pt x="183831" y="550798"/>
                  </a:lnTo>
                  <a:lnTo>
                    <a:pt x="232917" y="542434"/>
                  </a:lnTo>
                  <a:lnTo>
                    <a:pt x="283041" y="537333"/>
                  </a:lnTo>
                  <a:lnTo>
                    <a:pt x="334099" y="535607"/>
                  </a:lnTo>
                  <a:lnTo>
                    <a:pt x="385587" y="537363"/>
                  </a:lnTo>
                  <a:lnTo>
                    <a:pt x="436131" y="542557"/>
                  </a:lnTo>
                  <a:lnTo>
                    <a:pt x="485617" y="551073"/>
                  </a:lnTo>
                  <a:lnTo>
                    <a:pt x="533931" y="562799"/>
                  </a:lnTo>
                  <a:lnTo>
                    <a:pt x="580960" y="577620"/>
                  </a:lnTo>
                  <a:lnTo>
                    <a:pt x="626590" y="595423"/>
                  </a:lnTo>
                  <a:lnTo>
                    <a:pt x="670706" y="616095"/>
                  </a:lnTo>
                  <a:lnTo>
                    <a:pt x="598069" y="693575"/>
                  </a:lnTo>
                  <a:lnTo>
                    <a:pt x="333844" y="693575"/>
                  </a:lnTo>
                  <a:lnTo>
                    <a:pt x="276229" y="696386"/>
                  </a:lnTo>
                  <a:lnTo>
                    <a:pt x="220191" y="704632"/>
                  </a:lnTo>
                  <a:lnTo>
                    <a:pt x="165985" y="718033"/>
                  </a:lnTo>
                  <a:lnTo>
                    <a:pt x="113871" y="736309"/>
                  </a:lnTo>
                  <a:close/>
                </a:path>
                <a:path w="783590" h="737869">
                  <a:moveTo>
                    <a:pt x="556835" y="737558"/>
                  </a:moveTo>
                  <a:lnTo>
                    <a:pt x="514836" y="722138"/>
                  </a:lnTo>
                  <a:lnTo>
                    <a:pt x="471405" y="709874"/>
                  </a:lnTo>
                  <a:lnTo>
                    <a:pt x="426674" y="700923"/>
                  </a:lnTo>
                  <a:lnTo>
                    <a:pt x="380777" y="695438"/>
                  </a:lnTo>
                  <a:lnTo>
                    <a:pt x="333844" y="693575"/>
                  </a:lnTo>
                  <a:lnTo>
                    <a:pt x="598069" y="693575"/>
                  </a:lnTo>
                  <a:lnTo>
                    <a:pt x="556835" y="7375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27515" y="1053249"/>
              <a:ext cx="548640" cy="487680"/>
            </a:xfrm>
            <a:custGeom>
              <a:avLst/>
              <a:gdLst/>
              <a:ahLst/>
              <a:cxnLst/>
              <a:rect l="l" t="t" r="r" b="b"/>
              <a:pathLst>
                <a:path w="548640" h="487680">
                  <a:moveTo>
                    <a:pt x="548556" y="384151"/>
                  </a:moveTo>
                  <a:lnTo>
                    <a:pt x="537985" y="382890"/>
                  </a:lnTo>
                  <a:lnTo>
                    <a:pt x="527367" y="381746"/>
                  </a:lnTo>
                  <a:lnTo>
                    <a:pt x="516746" y="380742"/>
                  </a:lnTo>
                  <a:lnTo>
                    <a:pt x="506170" y="379904"/>
                  </a:lnTo>
                  <a:lnTo>
                    <a:pt x="510654" y="370334"/>
                  </a:lnTo>
                  <a:lnTo>
                    <a:pt x="515068" y="360738"/>
                  </a:lnTo>
                  <a:lnTo>
                    <a:pt x="519387" y="351096"/>
                  </a:lnTo>
                  <a:lnTo>
                    <a:pt x="523591" y="341388"/>
                  </a:lnTo>
                  <a:lnTo>
                    <a:pt x="528367" y="350198"/>
                  </a:lnTo>
                  <a:lnTo>
                    <a:pt x="533286" y="358990"/>
                  </a:lnTo>
                  <a:lnTo>
                    <a:pt x="538344" y="367737"/>
                  </a:lnTo>
                  <a:lnTo>
                    <a:pt x="543539" y="376409"/>
                  </a:lnTo>
                  <a:lnTo>
                    <a:pt x="545303" y="378908"/>
                  </a:lnTo>
                  <a:lnTo>
                    <a:pt x="546868" y="381746"/>
                  </a:lnTo>
                  <a:lnTo>
                    <a:pt x="548556" y="384151"/>
                  </a:lnTo>
                  <a:close/>
                </a:path>
                <a:path w="548640" h="487680">
                  <a:moveTo>
                    <a:pt x="0" y="487377"/>
                  </a:moveTo>
                  <a:lnTo>
                    <a:pt x="39784" y="460347"/>
                  </a:lnTo>
                  <a:lnTo>
                    <a:pt x="77119" y="430239"/>
                  </a:lnTo>
                  <a:lnTo>
                    <a:pt x="111827" y="397237"/>
                  </a:lnTo>
                  <a:lnTo>
                    <a:pt x="143726" y="361521"/>
                  </a:lnTo>
                  <a:lnTo>
                    <a:pt x="172635" y="323275"/>
                  </a:lnTo>
                  <a:lnTo>
                    <a:pt x="198376" y="282680"/>
                  </a:lnTo>
                  <a:lnTo>
                    <a:pt x="220766" y="239919"/>
                  </a:lnTo>
                  <a:lnTo>
                    <a:pt x="239627" y="195174"/>
                  </a:lnTo>
                  <a:lnTo>
                    <a:pt x="254777" y="148627"/>
                  </a:lnTo>
                  <a:lnTo>
                    <a:pt x="266037" y="100461"/>
                  </a:lnTo>
                  <a:lnTo>
                    <a:pt x="273226" y="50858"/>
                  </a:lnTo>
                  <a:lnTo>
                    <a:pt x="276164" y="0"/>
                  </a:lnTo>
                  <a:lnTo>
                    <a:pt x="434939" y="0"/>
                  </a:lnTo>
                  <a:lnTo>
                    <a:pt x="433022" y="45542"/>
                  </a:lnTo>
                  <a:lnTo>
                    <a:pt x="428448" y="90288"/>
                  </a:lnTo>
                  <a:lnTo>
                    <a:pt x="421287" y="134190"/>
                  </a:lnTo>
                  <a:lnTo>
                    <a:pt x="411610" y="177201"/>
                  </a:lnTo>
                  <a:lnTo>
                    <a:pt x="389847" y="246905"/>
                  </a:lnTo>
                  <a:lnTo>
                    <a:pt x="361690" y="313417"/>
                  </a:lnTo>
                  <a:lnTo>
                    <a:pt x="342395" y="350429"/>
                  </a:lnTo>
                  <a:lnTo>
                    <a:pt x="324321" y="381154"/>
                  </a:lnTo>
                  <a:lnTo>
                    <a:pt x="322812" y="383653"/>
                  </a:lnTo>
                  <a:lnTo>
                    <a:pt x="273590" y="391077"/>
                  </a:lnTo>
                  <a:lnTo>
                    <a:pt x="225294" y="401090"/>
                  </a:lnTo>
                  <a:lnTo>
                    <a:pt x="177989" y="413618"/>
                  </a:lnTo>
                  <a:lnTo>
                    <a:pt x="131742" y="428585"/>
                  </a:lnTo>
                  <a:lnTo>
                    <a:pt x="86618" y="445917"/>
                  </a:lnTo>
                  <a:lnTo>
                    <a:pt x="42682" y="465539"/>
                  </a:lnTo>
                  <a:lnTo>
                    <a:pt x="0" y="4873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14463" y="1053261"/>
              <a:ext cx="895985" cy="616585"/>
            </a:xfrm>
            <a:custGeom>
              <a:avLst/>
              <a:gdLst/>
              <a:ahLst/>
              <a:cxnLst/>
              <a:rect l="l" t="t" r="r" b="b"/>
              <a:pathLst>
                <a:path w="895984" h="616585">
                  <a:moveTo>
                    <a:pt x="895705" y="496125"/>
                  </a:moveTo>
                  <a:lnTo>
                    <a:pt x="850811" y="472084"/>
                  </a:lnTo>
                  <a:lnTo>
                    <a:pt x="804456" y="450532"/>
                  </a:lnTo>
                  <a:lnTo>
                    <a:pt x="756729" y="431546"/>
                  </a:lnTo>
                  <a:lnTo>
                    <a:pt x="707720" y="415239"/>
                  </a:lnTo>
                  <a:lnTo>
                    <a:pt x="657504" y="401688"/>
                  </a:lnTo>
                  <a:lnTo>
                    <a:pt x="606196" y="390982"/>
                  </a:lnTo>
                  <a:lnTo>
                    <a:pt x="553859" y="383222"/>
                  </a:lnTo>
                  <a:lnTo>
                    <a:pt x="503161" y="378726"/>
                  </a:lnTo>
                  <a:lnTo>
                    <a:pt x="519214" y="379895"/>
                  </a:lnTo>
                  <a:lnTo>
                    <a:pt x="536524" y="341655"/>
                  </a:lnTo>
                  <a:lnTo>
                    <a:pt x="554355" y="295960"/>
                  </a:lnTo>
                  <a:lnTo>
                    <a:pt x="569734" y="249110"/>
                  </a:lnTo>
                  <a:lnTo>
                    <a:pt x="582587" y="201180"/>
                  </a:lnTo>
                  <a:lnTo>
                    <a:pt x="592823" y="152234"/>
                  </a:lnTo>
                  <a:lnTo>
                    <a:pt x="600367" y="102336"/>
                  </a:lnTo>
                  <a:lnTo>
                    <a:pt x="605116" y="51562"/>
                  </a:lnTo>
                  <a:lnTo>
                    <a:pt x="607009" y="0"/>
                  </a:lnTo>
                  <a:lnTo>
                    <a:pt x="498132" y="0"/>
                  </a:lnTo>
                  <a:lnTo>
                    <a:pt x="498132" y="378434"/>
                  </a:lnTo>
                  <a:lnTo>
                    <a:pt x="446481" y="376897"/>
                  </a:lnTo>
                  <a:lnTo>
                    <a:pt x="393763" y="378447"/>
                  </a:lnTo>
                  <a:lnTo>
                    <a:pt x="418401" y="377317"/>
                  </a:lnTo>
                  <a:lnTo>
                    <a:pt x="446481" y="376897"/>
                  </a:lnTo>
                  <a:lnTo>
                    <a:pt x="464858" y="377088"/>
                  </a:lnTo>
                  <a:lnTo>
                    <a:pt x="483133" y="377647"/>
                  </a:lnTo>
                  <a:lnTo>
                    <a:pt x="498132" y="378434"/>
                  </a:lnTo>
                  <a:lnTo>
                    <a:pt x="498132" y="0"/>
                  </a:lnTo>
                  <a:lnTo>
                    <a:pt x="447725" y="0"/>
                  </a:lnTo>
                  <a:lnTo>
                    <a:pt x="445846" y="45542"/>
                  </a:lnTo>
                  <a:lnTo>
                    <a:pt x="441337" y="90284"/>
                  </a:lnTo>
                  <a:lnTo>
                    <a:pt x="434187" y="134188"/>
                  </a:lnTo>
                  <a:lnTo>
                    <a:pt x="424395" y="177190"/>
                  </a:lnTo>
                  <a:lnTo>
                    <a:pt x="402640" y="246900"/>
                  </a:lnTo>
                  <a:lnTo>
                    <a:pt x="392277" y="273151"/>
                  </a:lnTo>
                  <a:lnTo>
                    <a:pt x="392277" y="378510"/>
                  </a:lnTo>
                  <a:lnTo>
                    <a:pt x="342315" y="382930"/>
                  </a:lnTo>
                  <a:lnTo>
                    <a:pt x="362991" y="380695"/>
                  </a:lnTo>
                  <a:lnTo>
                    <a:pt x="390575" y="378587"/>
                  </a:lnTo>
                  <a:lnTo>
                    <a:pt x="392277" y="378510"/>
                  </a:lnTo>
                  <a:lnTo>
                    <a:pt x="392277" y="273151"/>
                  </a:lnTo>
                  <a:lnTo>
                    <a:pt x="374497" y="313410"/>
                  </a:lnTo>
                  <a:lnTo>
                    <a:pt x="355180" y="350456"/>
                  </a:lnTo>
                  <a:lnTo>
                    <a:pt x="337108" y="381152"/>
                  </a:lnTo>
                  <a:lnTo>
                    <a:pt x="335610" y="383641"/>
                  </a:lnTo>
                  <a:lnTo>
                    <a:pt x="338493" y="383336"/>
                  </a:lnTo>
                  <a:lnTo>
                    <a:pt x="287743" y="390817"/>
                  </a:lnTo>
                  <a:lnTo>
                    <a:pt x="236753" y="401383"/>
                  </a:lnTo>
                  <a:lnTo>
                    <a:pt x="186867" y="414782"/>
                  </a:lnTo>
                  <a:lnTo>
                    <a:pt x="138163" y="430885"/>
                  </a:lnTo>
                  <a:lnTo>
                    <a:pt x="90728" y="449618"/>
                  </a:lnTo>
                  <a:lnTo>
                    <a:pt x="44653" y="470903"/>
                  </a:lnTo>
                  <a:lnTo>
                    <a:pt x="0" y="494614"/>
                  </a:lnTo>
                  <a:lnTo>
                    <a:pt x="112623" y="614845"/>
                  </a:lnTo>
                  <a:lnTo>
                    <a:pt x="156324" y="594563"/>
                  </a:lnTo>
                  <a:lnTo>
                    <a:pt x="201561" y="577100"/>
                  </a:lnTo>
                  <a:lnTo>
                    <a:pt x="248208" y="562559"/>
                  </a:lnTo>
                  <a:lnTo>
                    <a:pt x="296151" y="551040"/>
                  </a:lnTo>
                  <a:lnTo>
                    <a:pt x="345262" y="542683"/>
                  </a:lnTo>
                  <a:lnTo>
                    <a:pt x="395401" y="537578"/>
                  </a:lnTo>
                  <a:lnTo>
                    <a:pt x="446481" y="535851"/>
                  </a:lnTo>
                  <a:lnTo>
                    <a:pt x="497979" y="537616"/>
                  </a:lnTo>
                  <a:lnTo>
                    <a:pt x="548563" y="542810"/>
                  </a:lnTo>
                  <a:lnTo>
                    <a:pt x="598093" y="551319"/>
                  </a:lnTo>
                  <a:lnTo>
                    <a:pt x="646468" y="563041"/>
                  </a:lnTo>
                  <a:lnTo>
                    <a:pt x="693547" y="577862"/>
                  </a:lnTo>
                  <a:lnTo>
                    <a:pt x="739203" y="595668"/>
                  </a:lnTo>
                  <a:lnTo>
                    <a:pt x="783336" y="616343"/>
                  </a:lnTo>
                  <a:lnTo>
                    <a:pt x="895705" y="496125"/>
                  </a:lnTo>
                  <a:close/>
                </a:path>
              </a:pathLst>
            </a:custGeom>
            <a:solidFill>
              <a:srgbClr val="365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155566" y="830688"/>
            <a:ext cx="1974850" cy="980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0"/>
              </a:spcBef>
            </a:pPr>
            <a:r>
              <a:rPr sz="2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ATLIQ </a:t>
            </a:r>
            <a:r>
              <a:rPr sz="2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7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7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7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7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52365" y="0"/>
            <a:ext cx="0" cy="10287000"/>
          </a:xfrm>
          <a:custGeom>
            <a:avLst/>
            <a:gdLst/>
            <a:ahLst/>
            <a:cxnLst/>
            <a:rect l="l" t="t" r="r" b="b"/>
            <a:pathLst>
              <a:path h="10287000">
                <a:moveTo>
                  <a:pt x="0" y="0"/>
                </a:moveTo>
                <a:lnTo>
                  <a:pt x="0" y="10286999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37808" y="8064598"/>
            <a:ext cx="2743835" cy="0"/>
          </a:xfrm>
          <a:custGeom>
            <a:avLst/>
            <a:gdLst/>
            <a:ahLst/>
            <a:cxnLst/>
            <a:rect l="l" t="t" r="r" b="b"/>
            <a:pathLst>
              <a:path w="2743834">
                <a:moveTo>
                  <a:pt x="2743340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25696" y="6773684"/>
            <a:ext cx="2426335" cy="2498761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Presented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by: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en-IN" sz="2100" b="1" spc="75" dirty="0">
                <a:solidFill>
                  <a:srgbClr val="FFFFFF"/>
                </a:solidFill>
                <a:latin typeface="Arial"/>
                <a:cs typeface="Arial"/>
              </a:rPr>
              <a:t>Abhinav Singh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400" b="1" spc="95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Presented: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en-IN" sz="2100" b="1" spc="5" dirty="0">
                <a:solidFill>
                  <a:srgbClr val="FFFFFF"/>
                </a:solidFill>
                <a:latin typeface="Arial"/>
                <a:cs typeface="Arial"/>
              </a:rPr>
              <a:t>March 5,2023</a:t>
            </a:r>
            <a:endParaRPr sz="2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253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992" y="342966"/>
            <a:ext cx="17464008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75" dirty="0"/>
              <a:t>complete report of the Gross sales amount for the customer “</a:t>
            </a:r>
            <a:r>
              <a:rPr lang="en-US" sz="2800" spc="75" dirty="0" err="1"/>
              <a:t>AtliqExclusive</a:t>
            </a:r>
            <a:r>
              <a:rPr lang="en-US" sz="2800" spc="75" dirty="0"/>
              <a:t>” for each month</a:t>
            </a:r>
            <a:r>
              <a:rPr lang="en-US" sz="5600" spc="75" dirty="0"/>
              <a:t>.</a:t>
            </a:r>
            <a:endParaRPr sz="5600" dirty="0"/>
          </a:p>
        </p:txBody>
      </p:sp>
      <p:sp>
        <p:nvSpPr>
          <p:cNvPr id="6" name="object 6"/>
          <p:cNvSpPr txBox="1"/>
          <p:nvPr/>
        </p:nvSpPr>
        <p:spPr>
          <a:xfrm>
            <a:off x="14583280" y="4662839"/>
            <a:ext cx="2219960" cy="436017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b="1" spc="25" dirty="0">
                <a:solidFill>
                  <a:srgbClr val="12538A"/>
                </a:solidFill>
                <a:latin typeface="Arial"/>
                <a:cs typeface="Arial"/>
              </a:rPr>
              <a:t>2020</a:t>
            </a:r>
            <a:r>
              <a:rPr sz="2200" b="1" spc="-65" dirty="0">
                <a:solidFill>
                  <a:srgbClr val="12538A"/>
                </a:solidFill>
                <a:latin typeface="Arial"/>
                <a:cs typeface="Arial"/>
              </a:rPr>
              <a:t> </a:t>
            </a:r>
            <a:r>
              <a:rPr sz="2200" b="1" spc="-30" dirty="0">
                <a:solidFill>
                  <a:srgbClr val="12538A"/>
                </a:solidFill>
                <a:latin typeface="Arial"/>
                <a:cs typeface="Arial"/>
              </a:rPr>
              <a:t>Fiscal</a:t>
            </a:r>
            <a:r>
              <a:rPr sz="2200" b="1" spc="-60" dirty="0">
                <a:solidFill>
                  <a:srgbClr val="12538A"/>
                </a:solidFill>
                <a:latin typeface="Arial"/>
                <a:cs typeface="Arial"/>
              </a:rPr>
              <a:t> </a:t>
            </a:r>
            <a:r>
              <a:rPr sz="2200" b="1" spc="50" dirty="0">
                <a:solidFill>
                  <a:srgbClr val="12538A"/>
                </a:solidFill>
                <a:latin typeface="Arial"/>
                <a:cs typeface="Arial"/>
              </a:rPr>
              <a:t>Yea</a:t>
            </a:r>
            <a:r>
              <a:rPr sz="2200" b="1" spc="50" dirty="0">
                <a:latin typeface="Arial"/>
                <a:cs typeface="Arial"/>
              </a:rPr>
              <a:t>r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693" y="2297858"/>
            <a:ext cx="6200775" cy="4459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lang="en-US" sz="3200" spc="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lang="en-US" sz="3200" spc="-2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US" sz="3200" spc="-250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lang="en-US" sz="3200" spc="-5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lang="en-US" sz="3200" spc="-265" dirty="0">
                <a:solidFill>
                  <a:schemeClr val="bg1"/>
                </a:solidFill>
                <a:latin typeface="Verdana"/>
                <a:cs typeface="Verdana"/>
              </a:rPr>
              <a:t>-</a:t>
            </a:r>
            <a:r>
              <a:rPr lang="en-US" sz="3200" spc="6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lang="en-US" sz="3200" spc="-8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US" sz="320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US" sz="3200" spc="100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lang="en-US" sz="3200" spc="3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lang="en-US" sz="320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US" sz="3200" spc="-195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lang="en-US" sz="3200" spc="-2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US" sz="3200" spc="-5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US" sz="3200" spc="-245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-195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lang="en-US" sz="3200" spc="3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lang="en-US" sz="3200" spc="-5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US" sz="3200" spc="4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US" sz="3200" spc="-5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lang="en-US" sz="3200" spc="-8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100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lang="en-US" sz="3200" spc="3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lang="en-US" sz="3200" spc="-4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-305" dirty="0">
                <a:solidFill>
                  <a:schemeClr val="bg1"/>
                </a:solidFill>
                <a:latin typeface="Verdana"/>
                <a:cs typeface="Verdana"/>
              </a:rPr>
              <a:t>2</a:t>
            </a:r>
            <a:r>
              <a:rPr lang="en-US" sz="3200" spc="220" dirty="0">
                <a:solidFill>
                  <a:schemeClr val="bg1"/>
                </a:solidFill>
                <a:latin typeface="Verdana"/>
                <a:cs typeface="Verdana"/>
              </a:rPr>
              <a:t>0</a:t>
            </a:r>
            <a:r>
              <a:rPr lang="en-US" sz="3200" spc="-305" dirty="0">
                <a:solidFill>
                  <a:schemeClr val="bg1"/>
                </a:solidFill>
                <a:latin typeface="Verdana"/>
                <a:cs typeface="Verdana"/>
              </a:rPr>
              <a:t>2</a:t>
            </a:r>
            <a:r>
              <a:rPr lang="en-US" sz="3200" spc="-250" dirty="0">
                <a:solidFill>
                  <a:schemeClr val="bg1"/>
                </a:solidFill>
                <a:latin typeface="Verdana"/>
                <a:cs typeface="Verdana"/>
              </a:rPr>
              <a:t>1  </a:t>
            </a:r>
            <a:r>
              <a:rPr lang="en-US" sz="3200" spc="-15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US" sz="3200" spc="-5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US" sz="3200" spc="6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-305" dirty="0">
                <a:solidFill>
                  <a:schemeClr val="bg1"/>
                </a:solidFill>
                <a:latin typeface="Verdana"/>
                <a:cs typeface="Verdana"/>
              </a:rPr>
              <a:t>2</a:t>
            </a:r>
            <a:r>
              <a:rPr lang="en-US" sz="3200" spc="220" dirty="0">
                <a:solidFill>
                  <a:schemeClr val="bg1"/>
                </a:solidFill>
                <a:latin typeface="Verdana"/>
                <a:cs typeface="Verdana"/>
              </a:rPr>
              <a:t>0</a:t>
            </a:r>
            <a:r>
              <a:rPr lang="en-US" sz="3200" spc="-305" dirty="0">
                <a:solidFill>
                  <a:schemeClr val="bg1"/>
                </a:solidFill>
                <a:latin typeface="Verdana"/>
                <a:cs typeface="Verdana"/>
              </a:rPr>
              <a:t>2</a:t>
            </a:r>
            <a:r>
              <a:rPr lang="en-US" sz="3200" spc="225" dirty="0">
                <a:solidFill>
                  <a:schemeClr val="bg1"/>
                </a:solidFill>
                <a:latin typeface="Verdana"/>
                <a:cs typeface="Verdana"/>
              </a:rPr>
              <a:t>0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100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lang="en-US" sz="3200" spc="-2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US" sz="3200" spc="-8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US" sz="3200" spc="11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lang="en-US" sz="3200" spc="-15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US" sz="3200" spc="60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-90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lang="en-US" sz="3200" spc="-8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US" sz="3200" spc="-15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US" sz="3200" spc="-4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-120" dirty="0">
                <a:solidFill>
                  <a:schemeClr val="bg1"/>
                </a:solidFill>
                <a:latin typeface="Verdana"/>
                <a:cs typeface="Verdana"/>
              </a:rPr>
              <a:t>w</a:t>
            </a:r>
            <a:r>
              <a:rPr lang="en-US" sz="3200" spc="-15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US" sz="3200" spc="-8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-2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US" sz="3200" spc="-35" dirty="0">
                <a:solidFill>
                  <a:schemeClr val="bg1"/>
                </a:solidFill>
                <a:latin typeface="Verdana"/>
                <a:cs typeface="Verdana"/>
              </a:rPr>
              <a:t>n  </a:t>
            </a:r>
            <a:r>
              <a:rPr lang="en-US" sz="3200" spc="-45" dirty="0">
                <a:solidFill>
                  <a:schemeClr val="bg1"/>
                </a:solidFill>
                <a:latin typeface="Verdana"/>
                <a:cs typeface="Verdana"/>
              </a:rPr>
              <a:t>November</a:t>
            </a:r>
            <a:endParaRPr lang="en-US" sz="3200" dirty="0">
              <a:solidFill>
                <a:schemeClr val="bg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32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101600">
              <a:lnSpc>
                <a:spcPct val="115799"/>
              </a:lnSpc>
              <a:spcBef>
                <a:spcPts val="5"/>
              </a:spcBef>
            </a:pPr>
            <a:r>
              <a:rPr lang="en-US" sz="3200" spc="2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lang="en-US" sz="3200" spc="3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lang="en-US" sz="3200" spc="-120" dirty="0">
                <a:solidFill>
                  <a:schemeClr val="bg1"/>
                </a:solidFill>
                <a:latin typeface="Verdana"/>
                <a:cs typeface="Verdana"/>
              </a:rPr>
              <a:t>w</a:t>
            </a:r>
            <a:r>
              <a:rPr lang="en-US" sz="3200" spc="-265" dirty="0">
                <a:solidFill>
                  <a:schemeClr val="bg1"/>
                </a:solidFill>
                <a:latin typeface="Verdana"/>
                <a:cs typeface="Verdana"/>
              </a:rPr>
              <a:t>-</a:t>
            </a:r>
            <a:r>
              <a:rPr lang="en-US" sz="3200" spc="6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lang="en-US" sz="3200" spc="-8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US" sz="320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US" sz="3200" spc="100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lang="en-US" sz="3200" spc="3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lang="en-US" sz="320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US" sz="3200" spc="-195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lang="en-US" sz="3200" spc="-2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US" sz="3200" spc="-5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US" sz="3200" spc="-245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-195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lang="en-US" sz="3200" spc="3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lang="en-US" sz="3200" spc="-5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US" sz="3200" spc="4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US" sz="3200" spc="-5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lang="en-US" sz="3200" spc="-8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100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lang="en-US" sz="3200" spc="3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lang="en-US" sz="3200" spc="-4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-305" dirty="0">
                <a:solidFill>
                  <a:schemeClr val="bg1"/>
                </a:solidFill>
                <a:latin typeface="Verdana"/>
                <a:cs typeface="Verdana"/>
              </a:rPr>
              <a:t>2</a:t>
            </a:r>
            <a:r>
              <a:rPr lang="en-US" sz="3200" spc="220" dirty="0">
                <a:solidFill>
                  <a:schemeClr val="bg1"/>
                </a:solidFill>
                <a:latin typeface="Verdana"/>
                <a:cs typeface="Verdana"/>
              </a:rPr>
              <a:t>0</a:t>
            </a:r>
            <a:r>
              <a:rPr lang="en-US" sz="3200" spc="-305" dirty="0">
                <a:solidFill>
                  <a:schemeClr val="bg1"/>
                </a:solidFill>
                <a:latin typeface="Verdana"/>
                <a:cs typeface="Verdana"/>
              </a:rPr>
              <a:t>2</a:t>
            </a:r>
            <a:r>
              <a:rPr lang="en-US" sz="3200" spc="-250" dirty="0">
                <a:solidFill>
                  <a:schemeClr val="bg1"/>
                </a:solidFill>
                <a:latin typeface="Verdana"/>
                <a:cs typeface="Verdana"/>
              </a:rPr>
              <a:t>1  </a:t>
            </a:r>
            <a:r>
              <a:rPr lang="en-US" sz="3200" spc="-15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US" sz="3200" spc="-5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US" sz="3200" spc="6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-305" dirty="0">
                <a:solidFill>
                  <a:schemeClr val="bg1"/>
                </a:solidFill>
                <a:latin typeface="Verdana"/>
                <a:cs typeface="Verdana"/>
              </a:rPr>
              <a:t>2</a:t>
            </a:r>
            <a:r>
              <a:rPr lang="en-US" sz="3200" spc="220" dirty="0">
                <a:solidFill>
                  <a:schemeClr val="bg1"/>
                </a:solidFill>
                <a:latin typeface="Verdana"/>
                <a:cs typeface="Verdana"/>
              </a:rPr>
              <a:t>0</a:t>
            </a:r>
            <a:r>
              <a:rPr lang="en-US" sz="3200" spc="-305" dirty="0">
                <a:solidFill>
                  <a:schemeClr val="bg1"/>
                </a:solidFill>
                <a:latin typeface="Verdana"/>
                <a:cs typeface="Verdana"/>
              </a:rPr>
              <a:t>2</a:t>
            </a:r>
            <a:r>
              <a:rPr lang="en-US" sz="3200" spc="225" dirty="0">
                <a:solidFill>
                  <a:schemeClr val="bg1"/>
                </a:solidFill>
                <a:latin typeface="Verdana"/>
                <a:cs typeface="Verdana"/>
              </a:rPr>
              <a:t>0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100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lang="en-US" sz="3200" spc="-2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US" sz="3200" spc="-8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US" sz="3200" spc="11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lang="en-US" sz="3200" spc="-15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US" sz="3200" spc="60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-90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lang="en-US" sz="3200" spc="-8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US" sz="3200" spc="-15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US" sz="3200" spc="-4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-120" dirty="0">
                <a:solidFill>
                  <a:schemeClr val="bg1"/>
                </a:solidFill>
                <a:latin typeface="Verdana"/>
                <a:cs typeface="Verdana"/>
              </a:rPr>
              <a:t>w</a:t>
            </a:r>
            <a:r>
              <a:rPr lang="en-US" sz="3200" spc="-15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US" sz="3200" spc="-8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-2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US" sz="3200" spc="-35" dirty="0">
                <a:solidFill>
                  <a:schemeClr val="bg1"/>
                </a:solidFill>
                <a:latin typeface="Verdana"/>
                <a:cs typeface="Verdana"/>
              </a:rPr>
              <a:t>n  </a:t>
            </a:r>
            <a:r>
              <a:rPr lang="en-US" sz="3200" spc="-5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US" sz="3200" spc="-80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lang="en-US" sz="3200" spc="-250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lang="en-US" sz="3200" spc="-80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lang="en-US" sz="3200" spc="-8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US" sz="3200" spc="5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-15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US" sz="3200" spc="-5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US" sz="3200" spc="6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20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lang="en-US" sz="3200" spc="-15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US" sz="320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US" sz="3200" spc="11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lang="en-US" sz="3200" spc="-4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lang="en-US" sz="32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200" spc="-4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US" sz="3200" spc="-8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US" sz="3200" spc="-85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US" sz="3200" spc="6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lang="en-US" sz="3200" spc="-8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US" sz="3200" spc="11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lang="en-US" sz="3200" spc="4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US" sz="3200" spc="-2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US" sz="3200" spc="-80" dirty="0">
                <a:solidFill>
                  <a:schemeClr val="bg1"/>
                </a:solidFill>
                <a:latin typeface="Verdana"/>
                <a:cs typeface="Verdana"/>
              </a:rPr>
              <a:t>ve</a:t>
            </a:r>
            <a:r>
              <a:rPr lang="en-US" sz="3200" spc="60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lang="en-US" sz="3200" spc="-8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endParaRPr lang="en-US" sz="3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6A4B91-8C57-96EB-2980-C9FFCD4D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468" y="1943101"/>
            <a:ext cx="11888532" cy="80009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0350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2538A"/>
          </a:solidFill>
        </p:spPr>
        <p:txBody>
          <a:bodyPr wrap="square" lIns="0" tIns="0" rIns="0" bIns="0" rtlCol="0"/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lang="en-US" sz="1800" spc="7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lang="en-US" sz="1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80195" y="1706728"/>
            <a:ext cx="1187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325475" y="190500"/>
            <a:ext cx="13762125" cy="192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latin typeface="Tahoma"/>
                <a:cs typeface="Tahoma"/>
              </a:rPr>
              <a:t>Total</a:t>
            </a:r>
            <a:r>
              <a:rPr spc="-330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Quantity</a:t>
            </a:r>
            <a:r>
              <a:rPr spc="-330" dirty="0">
                <a:latin typeface="Tahoma"/>
                <a:cs typeface="Tahoma"/>
              </a:rPr>
              <a:t> </a:t>
            </a:r>
            <a:r>
              <a:rPr spc="15" dirty="0">
                <a:latin typeface="Tahoma"/>
                <a:cs typeface="Tahoma"/>
              </a:rPr>
              <a:t>sold</a:t>
            </a:r>
            <a:r>
              <a:rPr lang="en-IN" spc="15" dirty="0">
                <a:latin typeface="Tahoma"/>
                <a:cs typeface="Tahoma"/>
              </a:rPr>
              <a:t> by Quarter</a:t>
            </a:r>
            <a:br>
              <a:rPr lang="en-IN" spc="15" dirty="0">
                <a:latin typeface="Tahoma"/>
                <a:cs typeface="Tahoma"/>
              </a:rPr>
            </a:br>
            <a:br>
              <a:rPr lang="en-IN" spc="15" dirty="0">
                <a:latin typeface="Tahoma"/>
                <a:cs typeface="Tahoma"/>
              </a:rPr>
            </a:br>
            <a:r>
              <a:rPr lang="en-US" sz="2000" spc="60" dirty="0">
                <a:solidFill>
                  <a:srgbClr val="FFFFFF"/>
                </a:solidFill>
                <a:latin typeface="Tahoma"/>
                <a:cs typeface="Tahoma"/>
              </a:rPr>
              <a:t>First</a:t>
            </a:r>
            <a:r>
              <a:rPr lang="en-US" sz="20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000" spc="114" dirty="0">
                <a:solidFill>
                  <a:srgbClr val="FFFFFF"/>
                </a:solidFill>
                <a:latin typeface="Tahoma"/>
                <a:cs typeface="Tahoma"/>
              </a:rPr>
              <a:t>quarter</a:t>
            </a:r>
            <a:r>
              <a:rPr lang="en-US" sz="20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000" spc="130" dirty="0">
                <a:solidFill>
                  <a:srgbClr val="FFFFFF"/>
                </a:solidFill>
                <a:latin typeface="Tahoma"/>
                <a:cs typeface="Tahoma"/>
              </a:rPr>
              <a:t>had</a:t>
            </a:r>
            <a:r>
              <a:rPr lang="en-US" sz="20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000" spc="1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lang="en-US" sz="20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000" spc="80" dirty="0">
                <a:solidFill>
                  <a:srgbClr val="FFFFFF"/>
                </a:solidFill>
                <a:latin typeface="Tahoma"/>
                <a:cs typeface="Tahoma"/>
              </a:rPr>
              <a:t>highest</a:t>
            </a:r>
            <a:r>
              <a:rPr lang="en-US" sz="20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000" spc="80" dirty="0">
                <a:solidFill>
                  <a:srgbClr val="FFFFFF"/>
                </a:solidFill>
                <a:latin typeface="Tahoma"/>
                <a:cs typeface="Tahoma"/>
              </a:rPr>
              <a:t>total</a:t>
            </a:r>
            <a:r>
              <a:rPr lang="en-US" sz="20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000" spc="90" dirty="0">
                <a:solidFill>
                  <a:srgbClr val="FFFFFF"/>
                </a:solidFill>
                <a:latin typeface="Tahoma"/>
                <a:cs typeface="Tahoma"/>
              </a:rPr>
              <a:t>quantity </a:t>
            </a:r>
            <a:r>
              <a:rPr lang="en-US" sz="20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000" spc="75" dirty="0">
                <a:solidFill>
                  <a:srgbClr val="FFFFFF"/>
                </a:solidFill>
                <a:latin typeface="Tahoma"/>
                <a:cs typeface="Tahoma"/>
              </a:rPr>
              <a:t>sold</a:t>
            </a:r>
            <a:endParaRPr sz="2000" spc="15" dirty="0">
              <a:latin typeface="Tahoma"/>
              <a:cs typeface="Tahom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278CEC-2810-9F93-F05D-13529D74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81300"/>
            <a:ext cx="16230599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692" y="0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9" y="1"/>
              <a:ext cx="914400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7C9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9297" y="152233"/>
            <a:ext cx="2018030" cy="5096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5930" marR="5080" indent="-443865">
              <a:lnSpc>
                <a:spcPct val="116300"/>
              </a:lnSpc>
              <a:spcBef>
                <a:spcPts val="95"/>
              </a:spcBef>
            </a:pPr>
            <a:endParaRPr sz="3050" dirty="0"/>
          </a:p>
        </p:txBody>
      </p:sp>
      <p:sp>
        <p:nvSpPr>
          <p:cNvPr id="14" name="object 14"/>
          <p:cNvSpPr txBox="1"/>
          <p:nvPr/>
        </p:nvSpPr>
        <p:spPr>
          <a:xfrm>
            <a:off x="519668" y="2898722"/>
            <a:ext cx="8505190" cy="2565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 dirty="0">
              <a:latin typeface="Arial"/>
              <a:cs typeface="Arial"/>
            </a:endParaRPr>
          </a:p>
          <a:p>
            <a:pPr marL="12700" marR="1073785">
              <a:lnSpc>
                <a:spcPct val="122800"/>
              </a:lnSpc>
            </a:pPr>
            <a:r>
              <a:rPr sz="2800" spc="70" dirty="0">
                <a:solidFill>
                  <a:srgbClr val="FFFFFF"/>
                </a:solidFill>
                <a:latin typeface="Tahoma"/>
                <a:cs typeface="Tahoma"/>
              </a:rPr>
              <a:t>Retailer </a:t>
            </a:r>
            <a:r>
              <a:rPr sz="2800" spc="7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2800" spc="10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800" spc="80" dirty="0">
                <a:solidFill>
                  <a:srgbClr val="FFFFFF"/>
                </a:solidFill>
                <a:latin typeface="Tahoma"/>
                <a:cs typeface="Tahoma"/>
              </a:rPr>
              <a:t>highest </a:t>
            </a:r>
            <a:r>
              <a:rPr sz="2800" spc="114" dirty="0">
                <a:solidFill>
                  <a:srgbClr val="FFFFFF"/>
                </a:solidFill>
                <a:latin typeface="Tahoma"/>
                <a:cs typeface="Tahoma"/>
              </a:rPr>
              <a:t>contributor </a:t>
            </a:r>
            <a:r>
              <a:rPr sz="2800" spc="11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2800" spc="85" dirty="0">
                <a:solidFill>
                  <a:srgbClr val="FFFFFF"/>
                </a:solidFill>
                <a:latin typeface="Tahoma"/>
                <a:cs typeface="Tahoma"/>
              </a:rPr>
              <a:t>gross </a:t>
            </a: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ahoma"/>
                <a:cs typeface="Tahoma"/>
              </a:rPr>
              <a:t>sales</a:t>
            </a:r>
            <a:r>
              <a:rPr sz="2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Tahoma"/>
                <a:cs typeface="Tahoma"/>
              </a:rPr>
              <a:t>Atliq</a:t>
            </a:r>
            <a:r>
              <a:rPr sz="2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ahoma"/>
                <a:cs typeface="Tahoma"/>
              </a:rPr>
              <a:t>hardware</a:t>
            </a:r>
            <a:r>
              <a:rPr sz="2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2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ahoma"/>
                <a:cs typeface="Tahoma"/>
              </a:rPr>
              <a:t>2021</a:t>
            </a:r>
            <a:r>
              <a:rPr sz="2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ahoma"/>
                <a:cs typeface="Tahoma"/>
              </a:rPr>
              <a:t>2020</a:t>
            </a:r>
            <a:r>
              <a:rPr sz="2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ahoma"/>
                <a:cs typeface="Tahoma"/>
              </a:rPr>
              <a:t>fiscal</a:t>
            </a:r>
            <a:r>
              <a:rPr sz="2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ahoma"/>
                <a:cs typeface="Tahoma"/>
              </a:rPr>
              <a:t>years.</a:t>
            </a:r>
            <a:r>
              <a:rPr sz="2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Tahoma"/>
                <a:cs typeface="Tahoma"/>
              </a:rPr>
              <a:t>Amazon</a:t>
            </a:r>
            <a:r>
              <a:rPr sz="2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2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ahoma"/>
                <a:cs typeface="Tahoma"/>
              </a:rPr>
              <a:t>top</a:t>
            </a:r>
            <a:r>
              <a:rPr sz="2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Tahoma"/>
                <a:cs typeface="Tahoma"/>
              </a:rPr>
              <a:t>customer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ahoma"/>
                <a:cs typeface="Tahoma"/>
              </a:rPr>
              <a:t>retail</a:t>
            </a:r>
            <a:r>
              <a:rPr sz="2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ahoma"/>
                <a:cs typeface="Tahoma"/>
              </a:rPr>
              <a:t>outlets.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8692" y="879463"/>
            <a:ext cx="6671945" cy="1797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9990" marR="5080" indent="-1177925">
              <a:lnSpc>
                <a:spcPct val="116300"/>
              </a:lnSpc>
              <a:spcBef>
                <a:spcPts val="95"/>
              </a:spcBef>
            </a:pPr>
            <a:r>
              <a:rPr sz="5000" b="1" spc="-25" dirty="0">
                <a:solidFill>
                  <a:srgbClr val="FFFFFF"/>
                </a:solidFill>
                <a:latin typeface="Tahoma"/>
                <a:cs typeface="Tahoma"/>
              </a:rPr>
              <a:t>Channel</a:t>
            </a:r>
            <a:r>
              <a:rPr sz="5000" b="1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-10" dirty="0">
                <a:solidFill>
                  <a:srgbClr val="FFFFFF"/>
                </a:solidFill>
                <a:latin typeface="Tahoma"/>
                <a:cs typeface="Tahoma"/>
              </a:rPr>
              <a:t>contribution </a:t>
            </a:r>
            <a:r>
              <a:rPr sz="5000" b="1" spc="-1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50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-45" dirty="0">
                <a:solidFill>
                  <a:srgbClr val="FFFFFF"/>
                </a:solidFill>
                <a:latin typeface="Tahoma"/>
                <a:cs typeface="Tahoma"/>
              </a:rPr>
              <a:t>Gross</a:t>
            </a:r>
            <a:r>
              <a:rPr sz="5000" b="1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0" b="1" spc="-75" dirty="0">
                <a:solidFill>
                  <a:srgbClr val="FFFFFF"/>
                </a:solidFill>
                <a:latin typeface="Tahoma"/>
                <a:cs typeface="Tahoma"/>
              </a:rPr>
              <a:t>sales</a:t>
            </a:r>
            <a:endParaRPr sz="5000" dirty="0">
              <a:latin typeface="Tahoma"/>
              <a:cs typeface="Tahom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EBC499-401F-099C-0666-E2E778888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409700"/>
            <a:ext cx="10508834" cy="830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9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10286999"/>
                </a:moveTo>
                <a:lnTo>
                  <a:pt x="9143999" y="10286999"/>
                </a:lnTo>
                <a:lnTo>
                  <a:pt x="9143999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1253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154400" cy="10287000"/>
            <a:chOff x="0" y="0"/>
            <a:chExt cx="1615694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7C9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6479" y="2411238"/>
              <a:ext cx="14030324" cy="61721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42817" y="598519"/>
            <a:ext cx="100457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6FAFD"/>
                </a:solidFill>
                <a:latin typeface="Tahoma"/>
                <a:cs typeface="Tahoma"/>
              </a:rPr>
              <a:t>T</a:t>
            </a:r>
            <a:r>
              <a:rPr spc="40" dirty="0">
                <a:solidFill>
                  <a:srgbClr val="F6FAFD"/>
                </a:solidFill>
                <a:latin typeface="Tahoma"/>
                <a:cs typeface="Tahoma"/>
              </a:rPr>
              <a:t>o</a:t>
            </a:r>
            <a:r>
              <a:rPr spc="80" dirty="0">
                <a:solidFill>
                  <a:srgbClr val="F6FAFD"/>
                </a:solidFill>
                <a:latin typeface="Tahoma"/>
                <a:cs typeface="Tahoma"/>
              </a:rPr>
              <a:t>p</a:t>
            </a:r>
            <a:r>
              <a:rPr spc="-300" dirty="0">
                <a:solidFill>
                  <a:srgbClr val="F6FAFD"/>
                </a:solidFill>
                <a:latin typeface="Tahoma"/>
                <a:cs typeface="Tahoma"/>
              </a:rPr>
              <a:t> </a:t>
            </a:r>
            <a:r>
              <a:rPr spc="-240" dirty="0">
                <a:solidFill>
                  <a:srgbClr val="F6FAFD"/>
                </a:solidFill>
                <a:latin typeface="Tahoma"/>
                <a:cs typeface="Tahoma"/>
              </a:rPr>
              <a:t>3</a:t>
            </a:r>
            <a:r>
              <a:rPr spc="-300" dirty="0">
                <a:solidFill>
                  <a:srgbClr val="F6FAFD"/>
                </a:solidFill>
                <a:latin typeface="Tahoma"/>
                <a:cs typeface="Tahoma"/>
              </a:rPr>
              <a:t> </a:t>
            </a:r>
            <a:r>
              <a:rPr spc="75" dirty="0">
                <a:solidFill>
                  <a:srgbClr val="F6FAFD"/>
                </a:solidFill>
                <a:latin typeface="Tahoma"/>
                <a:cs typeface="Tahoma"/>
              </a:rPr>
              <a:t>p</a:t>
            </a:r>
            <a:r>
              <a:rPr spc="-65" dirty="0">
                <a:solidFill>
                  <a:srgbClr val="F6FAFD"/>
                </a:solidFill>
                <a:latin typeface="Tahoma"/>
                <a:cs typeface="Tahoma"/>
              </a:rPr>
              <a:t>r</a:t>
            </a:r>
            <a:r>
              <a:rPr spc="40" dirty="0">
                <a:solidFill>
                  <a:srgbClr val="F6FAFD"/>
                </a:solidFill>
                <a:latin typeface="Tahoma"/>
                <a:cs typeface="Tahoma"/>
              </a:rPr>
              <a:t>o</a:t>
            </a:r>
            <a:r>
              <a:rPr spc="75" dirty="0">
                <a:solidFill>
                  <a:srgbClr val="F6FAFD"/>
                </a:solidFill>
                <a:latin typeface="Tahoma"/>
                <a:cs typeface="Tahoma"/>
              </a:rPr>
              <a:t>d</a:t>
            </a:r>
            <a:r>
              <a:rPr spc="-95" dirty="0">
                <a:solidFill>
                  <a:srgbClr val="F6FAFD"/>
                </a:solidFill>
                <a:latin typeface="Tahoma"/>
                <a:cs typeface="Tahoma"/>
              </a:rPr>
              <a:t>u</a:t>
            </a:r>
            <a:r>
              <a:rPr spc="135" dirty="0">
                <a:solidFill>
                  <a:srgbClr val="F6FAFD"/>
                </a:solidFill>
                <a:latin typeface="Tahoma"/>
                <a:cs typeface="Tahoma"/>
              </a:rPr>
              <a:t>c</a:t>
            </a:r>
            <a:r>
              <a:rPr spc="10" dirty="0">
                <a:solidFill>
                  <a:srgbClr val="F6FAFD"/>
                </a:solidFill>
                <a:latin typeface="Tahoma"/>
                <a:cs typeface="Tahoma"/>
              </a:rPr>
              <a:t>t</a:t>
            </a:r>
            <a:r>
              <a:rPr spc="-95" dirty="0">
                <a:solidFill>
                  <a:srgbClr val="F6FAFD"/>
                </a:solidFill>
                <a:latin typeface="Tahoma"/>
                <a:cs typeface="Tahoma"/>
              </a:rPr>
              <a:t>s</a:t>
            </a:r>
            <a:r>
              <a:rPr spc="-300" dirty="0">
                <a:solidFill>
                  <a:srgbClr val="F6FAFD"/>
                </a:solidFill>
                <a:latin typeface="Tahoma"/>
                <a:cs typeface="Tahoma"/>
              </a:rPr>
              <a:t> </a:t>
            </a:r>
            <a:r>
              <a:rPr spc="-65" dirty="0">
                <a:solidFill>
                  <a:srgbClr val="F6FAFD"/>
                </a:solidFill>
                <a:latin typeface="Tahoma"/>
                <a:cs typeface="Tahoma"/>
              </a:rPr>
              <a:t>i</a:t>
            </a:r>
            <a:r>
              <a:rPr spc="-50" dirty="0">
                <a:solidFill>
                  <a:srgbClr val="F6FAFD"/>
                </a:solidFill>
                <a:latin typeface="Tahoma"/>
                <a:cs typeface="Tahoma"/>
              </a:rPr>
              <a:t>n</a:t>
            </a:r>
            <a:r>
              <a:rPr spc="-300" dirty="0">
                <a:solidFill>
                  <a:srgbClr val="F6FAFD"/>
                </a:solidFill>
                <a:latin typeface="Tahoma"/>
                <a:cs typeface="Tahoma"/>
              </a:rPr>
              <a:t> </a:t>
            </a:r>
            <a:r>
              <a:rPr spc="-50" dirty="0">
                <a:solidFill>
                  <a:srgbClr val="F6FAFD"/>
                </a:solidFill>
                <a:latin typeface="Tahoma"/>
                <a:cs typeface="Tahoma"/>
              </a:rPr>
              <a:t>e</a:t>
            </a:r>
            <a:r>
              <a:rPr spc="-165" dirty="0">
                <a:solidFill>
                  <a:srgbClr val="F6FAFD"/>
                </a:solidFill>
                <a:latin typeface="Tahoma"/>
                <a:cs typeface="Tahoma"/>
              </a:rPr>
              <a:t>a</a:t>
            </a:r>
            <a:r>
              <a:rPr spc="135" dirty="0">
                <a:solidFill>
                  <a:srgbClr val="F6FAFD"/>
                </a:solidFill>
                <a:latin typeface="Tahoma"/>
                <a:cs typeface="Tahoma"/>
              </a:rPr>
              <a:t>c</a:t>
            </a:r>
            <a:r>
              <a:rPr spc="-50" dirty="0">
                <a:solidFill>
                  <a:srgbClr val="F6FAFD"/>
                </a:solidFill>
                <a:latin typeface="Tahoma"/>
                <a:cs typeface="Tahoma"/>
              </a:rPr>
              <a:t>h</a:t>
            </a:r>
            <a:r>
              <a:rPr spc="-300" dirty="0">
                <a:solidFill>
                  <a:srgbClr val="F6FAFD"/>
                </a:solidFill>
                <a:latin typeface="Tahoma"/>
                <a:cs typeface="Tahoma"/>
              </a:rPr>
              <a:t> </a:t>
            </a:r>
            <a:r>
              <a:rPr spc="75" dirty="0">
                <a:solidFill>
                  <a:srgbClr val="F6FAFD"/>
                </a:solidFill>
                <a:latin typeface="Tahoma"/>
                <a:cs typeface="Tahoma"/>
              </a:rPr>
              <a:t>d</a:t>
            </a:r>
            <a:r>
              <a:rPr spc="-65" dirty="0">
                <a:solidFill>
                  <a:srgbClr val="F6FAFD"/>
                </a:solidFill>
                <a:latin typeface="Tahoma"/>
                <a:cs typeface="Tahoma"/>
              </a:rPr>
              <a:t>i</a:t>
            </a:r>
            <a:r>
              <a:rPr spc="-5" dirty="0">
                <a:solidFill>
                  <a:srgbClr val="F6FAFD"/>
                </a:solidFill>
                <a:latin typeface="Tahoma"/>
                <a:cs typeface="Tahoma"/>
              </a:rPr>
              <a:t>v</a:t>
            </a:r>
            <a:r>
              <a:rPr spc="-65" dirty="0">
                <a:solidFill>
                  <a:srgbClr val="F6FAFD"/>
                </a:solidFill>
                <a:latin typeface="Tahoma"/>
                <a:cs typeface="Tahoma"/>
              </a:rPr>
              <a:t>i</a:t>
            </a:r>
            <a:r>
              <a:rPr spc="-100" dirty="0">
                <a:solidFill>
                  <a:srgbClr val="F6FAFD"/>
                </a:solidFill>
                <a:latin typeface="Tahoma"/>
                <a:cs typeface="Tahoma"/>
              </a:rPr>
              <a:t>s</a:t>
            </a:r>
            <a:r>
              <a:rPr spc="-65" dirty="0">
                <a:solidFill>
                  <a:srgbClr val="F6FAFD"/>
                </a:solidFill>
                <a:latin typeface="Tahoma"/>
                <a:cs typeface="Tahoma"/>
              </a:rPr>
              <a:t>i</a:t>
            </a:r>
            <a:r>
              <a:rPr spc="40" dirty="0">
                <a:solidFill>
                  <a:srgbClr val="F6FAFD"/>
                </a:solidFill>
                <a:latin typeface="Tahoma"/>
                <a:cs typeface="Tahoma"/>
              </a:rPr>
              <a:t>o</a:t>
            </a:r>
            <a:r>
              <a:rPr spc="-50" dirty="0">
                <a:solidFill>
                  <a:srgbClr val="F6FAFD"/>
                </a:solidFill>
                <a:latin typeface="Tahoma"/>
                <a:cs typeface="Tahoma"/>
              </a:rPr>
              <a:t>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58D376-731E-A8A2-E772-37268CCDA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2014918"/>
            <a:ext cx="14554062" cy="67099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44550"/>
            <a:ext cx="591883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dirty="0">
                <a:solidFill>
                  <a:srgbClr val="000000"/>
                </a:solidFill>
              </a:rPr>
              <a:t>Problem</a:t>
            </a:r>
            <a:endParaRPr sz="9000"/>
          </a:p>
          <a:p>
            <a:pPr marL="12700">
              <a:lnSpc>
                <a:spcPct val="100000"/>
              </a:lnSpc>
            </a:pPr>
            <a:r>
              <a:rPr sz="9000" spc="320" dirty="0">
                <a:solidFill>
                  <a:srgbClr val="000000"/>
                </a:solidFill>
              </a:rPr>
              <a:t>Statement</a:t>
            </a:r>
            <a:endParaRPr sz="9000"/>
          </a:p>
        </p:txBody>
      </p:sp>
      <p:sp>
        <p:nvSpPr>
          <p:cNvPr id="3" name="object 3"/>
          <p:cNvSpPr/>
          <p:nvPr/>
        </p:nvSpPr>
        <p:spPr>
          <a:xfrm>
            <a:off x="1028700" y="4260458"/>
            <a:ext cx="16231869" cy="4111625"/>
          </a:xfrm>
          <a:custGeom>
            <a:avLst/>
            <a:gdLst/>
            <a:ahLst/>
            <a:cxnLst/>
            <a:rect l="l" t="t" r="r" b="b"/>
            <a:pathLst>
              <a:path w="16231869" h="4111625">
                <a:moveTo>
                  <a:pt x="16231287" y="4111150"/>
                </a:moveTo>
                <a:lnTo>
                  <a:pt x="0" y="4111150"/>
                </a:lnTo>
                <a:lnTo>
                  <a:pt x="0" y="0"/>
                </a:lnTo>
                <a:lnTo>
                  <a:pt x="16231287" y="0"/>
                </a:lnTo>
                <a:lnTo>
                  <a:pt x="16231287" y="4111150"/>
                </a:lnTo>
                <a:close/>
              </a:path>
            </a:pathLst>
          </a:custGeom>
          <a:solidFill>
            <a:srgbClr val="365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0" y="6201840"/>
            <a:ext cx="15727680" cy="182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  <a:tabLst>
                <a:tab pos="4337685" algn="l"/>
              </a:tabLst>
            </a:pPr>
            <a:r>
              <a:rPr sz="34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dw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40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sz="3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quick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decisions.As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result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they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want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hire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analyst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analyse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sales </a:t>
            </a:r>
            <a:r>
              <a:rPr sz="3400" spc="-10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34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34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34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34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34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3400" spc="-35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369104"/>
            <a:ext cx="25927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0" spc="285" dirty="0">
                <a:solidFill>
                  <a:srgbClr val="000000"/>
                </a:solidFill>
                <a:latin typeface="Microsoft Sans Serif"/>
                <a:cs typeface="Microsoft Sans Serif"/>
              </a:rPr>
              <a:t>Goal</a:t>
            </a:r>
            <a:endParaRPr sz="9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8700" y="4260456"/>
            <a:ext cx="16231869" cy="4111625"/>
            <a:chOff x="1028700" y="4260456"/>
            <a:chExt cx="16231869" cy="4111625"/>
          </a:xfrm>
        </p:grpSpPr>
        <p:sp>
          <p:nvSpPr>
            <p:cNvPr id="4" name="object 4"/>
            <p:cNvSpPr/>
            <p:nvPr/>
          </p:nvSpPr>
          <p:spPr>
            <a:xfrm>
              <a:off x="1028700" y="4260456"/>
              <a:ext cx="16231869" cy="4111625"/>
            </a:xfrm>
            <a:custGeom>
              <a:avLst/>
              <a:gdLst/>
              <a:ahLst/>
              <a:cxnLst/>
              <a:rect l="l" t="t" r="r" b="b"/>
              <a:pathLst>
                <a:path w="16231869" h="4111625">
                  <a:moveTo>
                    <a:pt x="16231287" y="4111150"/>
                  </a:moveTo>
                  <a:lnTo>
                    <a:pt x="0" y="4111150"/>
                  </a:lnTo>
                  <a:lnTo>
                    <a:pt x="0" y="0"/>
                  </a:lnTo>
                  <a:lnTo>
                    <a:pt x="16231287" y="0"/>
                  </a:lnTo>
                  <a:lnTo>
                    <a:pt x="16231287" y="4111150"/>
                  </a:lnTo>
                  <a:close/>
                </a:path>
              </a:pathLst>
            </a:custGeom>
            <a:solidFill>
              <a:srgbClr val="365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849" y="5849220"/>
              <a:ext cx="137497" cy="1374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849" y="6932010"/>
              <a:ext cx="137497" cy="13749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16000" y="4556155"/>
            <a:ext cx="15685135" cy="320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al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3400">
              <a:latin typeface="Lucida Sans Unicode"/>
              <a:cs typeface="Lucida Sans Unicode"/>
            </a:endParaRPr>
          </a:p>
          <a:p>
            <a:pPr marL="673100" marR="1169670">
              <a:lnSpc>
                <a:spcPct val="116500"/>
              </a:lnSpc>
              <a:spcBef>
                <a:spcPts val="3904"/>
              </a:spcBef>
            </a:pPr>
            <a:r>
              <a:rPr sz="30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Analyse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ad-hoc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request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give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insights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make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informed </a:t>
            </a:r>
            <a:r>
              <a:rPr sz="3050" spc="-9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FFFFFF"/>
                </a:solidFill>
                <a:latin typeface="Lucida Sans Unicode"/>
                <a:cs typeface="Lucida Sans Unicode"/>
              </a:rPr>
              <a:t>decisions</a:t>
            </a:r>
            <a:r>
              <a:rPr sz="30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30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SQL</a:t>
            </a:r>
            <a:r>
              <a:rPr sz="30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3050">
              <a:latin typeface="Lucida Sans Unicode"/>
              <a:cs typeface="Lucida Sans Unicode"/>
            </a:endParaRPr>
          </a:p>
          <a:p>
            <a:pPr marL="673100" marR="5080">
              <a:lnSpc>
                <a:spcPct val="116500"/>
              </a:lnSpc>
            </a:pPr>
            <a:r>
              <a:rPr sz="30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Aditionally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Tableau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Dashboard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was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built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analyse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FFFFFF"/>
                </a:solidFill>
                <a:latin typeface="Lucida Sans Unicode"/>
                <a:cs typeface="Lucida Sans Unicode"/>
              </a:rPr>
              <a:t>sales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fiscal </a:t>
            </a:r>
            <a:r>
              <a:rPr sz="3050" spc="-9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year</a:t>
            </a:r>
            <a:r>
              <a:rPr sz="30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2020</a:t>
            </a:r>
            <a:r>
              <a:rPr sz="30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0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2021.</a:t>
            </a:r>
            <a:endParaRPr sz="3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16220" y="598519"/>
            <a:ext cx="31870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0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pc="-34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pc="-51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pc="-1140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pc="-355" dirty="0">
                <a:solidFill>
                  <a:srgbClr val="000000"/>
                </a:solidFill>
                <a:latin typeface="Verdana"/>
                <a:cs typeface="Verdana"/>
              </a:rPr>
              <a:t>G</a:t>
            </a:r>
            <a:r>
              <a:rPr spc="-265" dirty="0">
                <a:solidFill>
                  <a:srgbClr val="000000"/>
                </a:solidFill>
                <a:latin typeface="Verdana"/>
                <a:cs typeface="Verdana"/>
              </a:rPr>
              <a:t>H</a:t>
            </a:r>
            <a:r>
              <a:rPr spc="-47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pc="-509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32" y="1786489"/>
            <a:ext cx="8016875" cy="2892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9665" marR="712470" indent="-409575">
              <a:lnSpc>
                <a:spcPct val="115799"/>
              </a:lnSpc>
              <a:spcBef>
                <a:spcPts val="100"/>
              </a:spcBef>
              <a:tabLst>
                <a:tab pos="1917700" algn="l"/>
                <a:tab pos="4049395" algn="l"/>
              </a:tabLst>
            </a:pPr>
            <a:r>
              <a:rPr sz="3400" spc="-70" dirty="0">
                <a:latin typeface="Lucida Sans Unicode"/>
                <a:cs typeface="Lucida Sans Unicode"/>
              </a:rPr>
              <a:t>A</a:t>
            </a:r>
            <a:r>
              <a:rPr sz="3400" spc="114" dirty="0">
                <a:latin typeface="Lucida Sans Unicode"/>
                <a:cs typeface="Lucida Sans Unicode"/>
              </a:rPr>
              <a:t>t</a:t>
            </a:r>
            <a:r>
              <a:rPr sz="3400" spc="10" dirty="0">
                <a:latin typeface="Lucida Sans Unicode"/>
                <a:cs typeface="Lucida Sans Unicode"/>
              </a:rPr>
              <a:t>l</a:t>
            </a:r>
            <a:r>
              <a:rPr sz="3400" spc="-75" dirty="0">
                <a:latin typeface="Lucida Sans Unicode"/>
                <a:cs typeface="Lucida Sans Unicode"/>
              </a:rPr>
              <a:t>i</a:t>
            </a:r>
            <a:r>
              <a:rPr sz="3400" spc="45" dirty="0">
                <a:latin typeface="Lucida Sans Unicode"/>
                <a:cs typeface="Lucida Sans Unicode"/>
              </a:rPr>
              <a:t>q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-385" dirty="0">
                <a:latin typeface="Lucida Sans Unicode"/>
                <a:cs typeface="Lucida Sans Unicode"/>
              </a:rPr>
              <a:t>x</a:t>
            </a:r>
            <a:r>
              <a:rPr sz="3400" spc="140" dirty="0">
                <a:latin typeface="Lucida Sans Unicode"/>
                <a:cs typeface="Lucida Sans Unicode"/>
              </a:rPr>
              <a:t>c</a:t>
            </a:r>
            <a:r>
              <a:rPr sz="3400" spc="10" dirty="0">
                <a:latin typeface="Lucida Sans Unicode"/>
                <a:cs typeface="Lucida Sans Unicode"/>
              </a:rPr>
              <a:t>l</a:t>
            </a:r>
            <a:r>
              <a:rPr sz="3400" spc="-35" dirty="0">
                <a:latin typeface="Lucida Sans Unicode"/>
                <a:cs typeface="Lucida Sans Unicode"/>
              </a:rPr>
              <a:t>u</a:t>
            </a:r>
            <a:r>
              <a:rPr sz="3400" spc="-45" dirty="0">
                <a:latin typeface="Lucida Sans Unicode"/>
                <a:cs typeface="Lucida Sans Unicode"/>
              </a:rPr>
              <a:t>s</a:t>
            </a:r>
            <a:r>
              <a:rPr sz="3400" spc="-75" dirty="0">
                <a:latin typeface="Lucida Sans Unicode"/>
                <a:cs typeface="Lucida Sans Unicode"/>
              </a:rPr>
              <a:t>i</a:t>
            </a:r>
            <a:r>
              <a:rPr sz="3400" spc="175" dirty="0">
                <a:latin typeface="Lucida Sans Unicode"/>
                <a:cs typeface="Lucida Sans Unicode"/>
              </a:rPr>
              <a:t>v</a:t>
            </a:r>
            <a:r>
              <a:rPr sz="3400" spc="55" dirty="0">
                <a:latin typeface="Lucida Sans Unicode"/>
                <a:cs typeface="Lucida Sans Unicode"/>
              </a:rPr>
              <a:t>e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5" dirty="0">
                <a:latin typeface="Lucida Sans Unicode"/>
                <a:cs typeface="Lucida Sans Unicode"/>
              </a:rPr>
              <a:t>o</a:t>
            </a:r>
            <a:r>
              <a:rPr sz="3400" spc="50" dirty="0">
                <a:latin typeface="Lucida Sans Unicode"/>
                <a:cs typeface="Lucida Sans Unicode"/>
              </a:rPr>
              <a:t>f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5" dirty="0">
                <a:latin typeface="Lucida Sans Unicode"/>
                <a:cs typeface="Lucida Sans Unicode"/>
              </a:rPr>
              <a:t>o</a:t>
            </a:r>
            <a:r>
              <a:rPr sz="3400" spc="35" dirty="0">
                <a:latin typeface="Lucida Sans Unicode"/>
                <a:cs typeface="Lucida Sans Unicode"/>
              </a:rPr>
              <a:t>p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15" dirty="0">
                <a:latin typeface="Lucida Sans Unicode"/>
                <a:cs typeface="Lucida Sans Unicode"/>
              </a:rPr>
              <a:t>r</a:t>
            </a:r>
            <a:r>
              <a:rPr sz="3400" spc="10" dirty="0">
                <a:latin typeface="Lucida Sans Unicode"/>
                <a:cs typeface="Lucida Sans Unicode"/>
              </a:rPr>
              <a:t>a</a:t>
            </a:r>
            <a:r>
              <a:rPr sz="3400" spc="114" dirty="0">
                <a:latin typeface="Lucida Sans Unicode"/>
                <a:cs typeface="Lucida Sans Unicode"/>
              </a:rPr>
              <a:t>t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-40" dirty="0">
                <a:latin typeface="Lucida Sans Unicode"/>
                <a:cs typeface="Lucida Sans Unicode"/>
              </a:rPr>
              <a:t>s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-75" dirty="0">
                <a:latin typeface="Lucida Sans Unicode"/>
                <a:cs typeface="Lucida Sans Unicode"/>
              </a:rPr>
              <a:t>i</a:t>
            </a:r>
            <a:r>
              <a:rPr sz="3400" spc="-5" dirty="0">
                <a:latin typeface="Lucida Sans Unicode"/>
                <a:cs typeface="Lucida Sans Unicode"/>
              </a:rPr>
              <a:t>n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-65" dirty="0">
                <a:latin typeface="Lucida Sans Unicode"/>
                <a:cs typeface="Lucida Sans Unicode"/>
              </a:rPr>
              <a:t>8  </a:t>
            </a:r>
            <a:r>
              <a:rPr sz="3400" spc="-60" dirty="0">
                <a:latin typeface="Lucida Sans Unicode"/>
                <a:cs typeface="Lucida Sans Unicode"/>
              </a:rPr>
              <a:t>m</a:t>
            </a:r>
            <a:r>
              <a:rPr sz="3400" spc="10" dirty="0">
                <a:latin typeface="Lucida Sans Unicode"/>
                <a:cs typeface="Lucida Sans Unicode"/>
              </a:rPr>
              <a:t>a</a:t>
            </a:r>
            <a:r>
              <a:rPr sz="3400" spc="15" dirty="0">
                <a:latin typeface="Lucida Sans Unicode"/>
                <a:cs typeface="Lucida Sans Unicode"/>
              </a:rPr>
              <a:t>r</a:t>
            </a:r>
            <a:r>
              <a:rPr sz="3400" spc="-290" dirty="0">
                <a:latin typeface="Lucida Sans Unicode"/>
                <a:cs typeface="Lucida Sans Unicode"/>
              </a:rPr>
              <a:t>k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114" dirty="0">
                <a:latin typeface="Lucida Sans Unicode"/>
                <a:cs typeface="Lucida Sans Unicode"/>
              </a:rPr>
              <a:t>t</a:t>
            </a:r>
            <a:r>
              <a:rPr sz="3400" spc="-40" dirty="0">
                <a:latin typeface="Lucida Sans Unicode"/>
                <a:cs typeface="Lucida Sans Unicode"/>
              </a:rPr>
              <a:t>s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-75" dirty="0">
                <a:latin typeface="Lucida Sans Unicode"/>
                <a:cs typeface="Lucida Sans Unicode"/>
              </a:rPr>
              <a:t>i</a:t>
            </a:r>
            <a:r>
              <a:rPr sz="3400" spc="-5" dirty="0">
                <a:latin typeface="Lucida Sans Unicode"/>
                <a:cs typeface="Lucida Sans Unicode"/>
              </a:rPr>
              <a:t>n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114" dirty="0">
                <a:latin typeface="Lucida Sans Unicode"/>
                <a:cs typeface="Lucida Sans Unicode"/>
              </a:rPr>
              <a:t>t</a:t>
            </a:r>
            <a:r>
              <a:rPr sz="3400" spc="-10" dirty="0">
                <a:latin typeface="Lucida Sans Unicode"/>
                <a:cs typeface="Lucida Sans Unicode"/>
              </a:rPr>
              <a:t>h</a:t>
            </a:r>
            <a:r>
              <a:rPr sz="3400" spc="55" dirty="0">
                <a:latin typeface="Lucida Sans Unicode"/>
                <a:cs typeface="Lucida Sans Unicode"/>
              </a:rPr>
              <a:t>e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-70" dirty="0">
                <a:latin typeface="Lucida Sans Unicode"/>
                <a:cs typeface="Lucida Sans Unicode"/>
              </a:rPr>
              <a:t>A</a:t>
            </a:r>
            <a:r>
              <a:rPr sz="3400" spc="325" dirty="0">
                <a:latin typeface="Lucida Sans Unicode"/>
                <a:cs typeface="Lucida Sans Unicode"/>
              </a:rPr>
              <a:t>P</a:t>
            </a:r>
            <a:r>
              <a:rPr sz="3400" spc="-70" dirty="0">
                <a:latin typeface="Lucida Sans Unicode"/>
                <a:cs typeface="Lucida Sans Unicode"/>
              </a:rPr>
              <a:t>A</a:t>
            </a:r>
            <a:r>
              <a:rPr sz="3400" spc="25" dirty="0">
                <a:latin typeface="Lucida Sans Unicode"/>
                <a:cs typeface="Lucida Sans Unicode"/>
              </a:rPr>
              <a:t>C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15" dirty="0">
                <a:latin typeface="Lucida Sans Unicode"/>
                <a:cs typeface="Lucida Sans Unicode"/>
              </a:rPr>
              <a:t>r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-250" dirty="0">
                <a:latin typeface="Lucida Sans Unicode"/>
                <a:cs typeface="Lucida Sans Unicode"/>
              </a:rPr>
              <a:t>g</a:t>
            </a:r>
            <a:r>
              <a:rPr sz="3400" spc="-75" dirty="0">
                <a:latin typeface="Lucida Sans Unicode"/>
                <a:cs typeface="Lucida Sans Unicode"/>
              </a:rPr>
              <a:t>i</a:t>
            </a:r>
            <a:r>
              <a:rPr sz="3400" spc="5" dirty="0">
                <a:latin typeface="Lucida Sans Unicode"/>
                <a:cs typeface="Lucida Sans Unicode"/>
              </a:rPr>
              <a:t>o</a:t>
            </a:r>
            <a:r>
              <a:rPr sz="3400" spc="-5" dirty="0">
                <a:latin typeface="Lucida Sans Unicode"/>
                <a:cs typeface="Lucida Sans Unicode"/>
              </a:rPr>
              <a:t>n</a:t>
            </a:r>
            <a:endParaRPr sz="3400" dirty="0">
              <a:latin typeface="Lucida Sans Unicode"/>
              <a:cs typeface="Lucida Sans Unicode"/>
            </a:endParaRPr>
          </a:p>
          <a:p>
            <a:pPr marL="468630" marR="5080" indent="-456565">
              <a:lnSpc>
                <a:spcPct val="116399"/>
              </a:lnSpc>
              <a:spcBef>
                <a:spcPts val="3005"/>
              </a:spcBef>
            </a:pPr>
            <a:r>
              <a:rPr sz="3650" spc="-175" dirty="0">
                <a:latin typeface="Lucida Sans Unicode"/>
                <a:cs typeface="Lucida Sans Unicode"/>
              </a:rPr>
              <a:t>T</a:t>
            </a:r>
            <a:r>
              <a:rPr sz="3650" dirty="0">
                <a:latin typeface="Lucida Sans Unicode"/>
                <a:cs typeface="Lucida Sans Unicode"/>
              </a:rPr>
              <a:t>h</a:t>
            </a:r>
            <a:r>
              <a:rPr sz="3650" spc="70" dirty="0">
                <a:latin typeface="Lucida Sans Unicode"/>
                <a:cs typeface="Lucida Sans Unicode"/>
              </a:rPr>
              <a:t>e</a:t>
            </a:r>
            <a:r>
              <a:rPr sz="3650" spc="-260" dirty="0">
                <a:latin typeface="Lucida Sans Unicode"/>
                <a:cs typeface="Lucida Sans Unicode"/>
              </a:rPr>
              <a:t> </a:t>
            </a:r>
            <a:r>
              <a:rPr sz="3650" spc="-40" dirty="0">
                <a:latin typeface="Lucida Sans Unicode"/>
                <a:cs typeface="Lucida Sans Unicode"/>
              </a:rPr>
              <a:t>s</a:t>
            </a:r>
            <a:r>
              <a:rPr sz="3650" spc="-80" dirty="0">
                <a:latin typeface="Lucida Sans Unicode"/>
                <a:cs typeface="Lucida Sans Unicode"/>
              </a:rPr>
              <a:t>i</a:t>
            </a:r>
            <a:r>
              <a:rPr sz="3650" spc="-380" dirty="0">
                <a:latin typeface="Lucida Sans Unicode"/>
                <a:cs typeface="Lucida Sans Unicode"/>
              </a:rPr>
              <a:t>z</a:t>
            </a:r>
            <a:r>
              <a:rPr sz="3650" spc="70" dirty="0">
                <a:latin typeface="Lucida Sans Unicode"/>
                <a:cs typeface="Lucida Sans Unicode"/>
              </a:rPr>
              <a:t>e</a:t>
            </a:r>
            <a:r>
              <a:rPr sz="3650" spc="-260" dirty="0">
                <a:latin typeface="Lucida Sans Unicode"/>
                <a:cs typeface="Lucida Sans Unicode"/>
              </a:rPr>
              <a:t> </a:t>
            </a:r>
            <a:r>
              <a:rPr sz="3650" spc="20" dirty="0">
                <a:latin typeface="Lucida Sans Unicode"/>
                <a:cs typeface="Lucida Sans Unicode"/>
              </a:rPr>
              <a:t>o</a:t>
            </a:r>
            <a:r>
              <a:rPr sz="3650" spc="65" dirty="0">
                <a:latin typeface="Lucida Sans Unicode"/>
                <a:cs typeface="Lucida Sans Unicode"/>
              </a:rPr>
              <a:t>f</a:t>
            </a:r>
            <a:r>
              <a:rPr sz="3650" spc="-260" dirty="0">
                <a:latin typeface="Lucida Sans Unicode"/>
                <a:cs typeface="Lucida Sans Unicode"/>
              </a:rPr>
              <a:t> </a:t>
            </a:r>
            <a:r>
              <a:rPr sz="3650" spc="130" dirty="0">
                <a:latin typeface="Lucida Sans Unicode"/>
                <a:cs typeface="Lucida Sans Unicode"/>
              </a:rPr>
              <a:t>t</a:t>
            </a:r>
            <a:r>
              <a:rPr sz="3650" dirty="0">
                <a:latin typeface="Lucida Sans Unicode"/>
                <a:cs typeface="Lucida Sans Unicode"/>
              </a:rPr>
              <a:t>h</a:t>
            </a:r>
            <a:r>
              <a:rPr sz="3650" spc="70" dirty="0">
                <a:latin typeface="Lucida Sans Unicode"/>
                <a:cs typeface="Lucida Sans Unicode"/>
              </a:rPr>
              <a:t>e</a:t>
            </a:r>
            <a:r>
              <a:rPr sz="3650" spc="-260" dirty="0">
                <a:latin typeface="Lucida Sans Unicode"/>
                <a:cs typeface="Lucida Sans Unicode"/>
              </a:rPr>
              <a:t> </a:t>
            </a:r>
            <a:r>
              <a:rPr sz="3650" spc="160" dirty="0">
                <a:latin typeface="Lucida Sans Unicode"/>
                <a:cs typeface="Lucida Sans Unicode"/>
              </a:rPr>
              <a:t>c</a:t>
            </a:r>
            <a:r>
              <a:rPr sz="3650" spc="-80" dirty="0">
                <a:latin typeface="Lucida Sans Unicode"/>
                <a:cs typeface="Lucida Sans Unicode"/>
              </a:rPr>
              <a:t>i</a:t>
            </a:r>
            <a:r>
              <a:rPr sz="3650" spc="25" dirty="0">
                <a:latin typeface="Lucida Sans Unicode"/>
                <a:cs typeface="Lucida Sans Unicode"/>
              </a:rPr>
              <a:t>r</a:t>
            </a:r>
            <a:r>
              <a:rPr sz="3650" spc="160" dirty="0">
                <a:latin typeface="Lucida Sans Unicode"/>
                <a:cs typeface="Lucida Sans Unicode"/>
              </a:rPr>
              <a:t>c</a:t>
            </a:r>
            <a:r>
              <a:rPr sz="3650" spc="15" dirty="0">
                <a:latin typeface="Lucida Sans Unicode"/>
                <a:cs typeface="Lucida Sans Unicode"/>
              </a:rPr>
              <a:t>l</a:t>
            </a:r>
            <a:r>
              <a:rPr sz="3650" spc="70" dirty="0">
                <a:latin typeface="Lucida Sans Unicode"/>
                <a:cs typeface="Lucida Sans Unicode"/>
              </a:rPr>
              <a:t>e</a:t>
            </a:r>
            <a:r>
              <a:rPr sz="3650" spc="-260" dirty="0">
                <a:latin typeface="Lucida Sans Unicode"/>
                <a:cs typeface="Lucida Sans Unicode"/>
              </a:rPr>
              <a:t> </a:t>
            </a:r>
            <a:r>
              <a:rPr sz="3650" spc="25" dirty="0">
                <a:latin typeface="Lucida Sans Unicode"/>
                <a:cs typeface="Lucida Sans Unicode"/>
              </a:rPr>
              <a:t>r</a:t>
            </a:r>
            <a:r>
              <a:rPr sz="3650" spc="65" dirty="0">
                <a:latin typeface="Lucida Sans Unicode"/>
                <a:cs typeface="Lucida Sans Unicode"/>
              </a:rPr>
              <a:t>e</a:t>
            </a:r>
            <a:r>
              <a:rPr sz="3650" spc="55" dirty="0">
                <a:latin typeface="Lucida Sans Unicode"/>
                <a:cs typeface="Lucida Sans Unicode"/>
              </a:rPr>
              <a:t>p</a:t>
            </a:r>
            <a:r>
              <a:rPr sz="3650" spc="25" dirty="0">
                <a:latin typeface="Lucida Sans Unicode"/>
                <a:cs typeface="Lucida Sans Unicode"/>
              </a:rPr>
              <a:t>r</a:t>
            </a:r>
            <a:r>
              <a:rPr sz="3650" spc="65" dirty="0">
                <a:latin typeface="Lucida Sans Unicode"/>
                <a:cs typeface="Lucida Sans Unicode"/>
              </a:rPr>
              <a:t>e</a:t>
            </a:r>
            <a:r>
              <a:rPr sz="3650" spc="-40" dirty="0">
                <a:latin typeface="Lucida Sans Unicode"/>
                <a:cs typeface="Lucida Sans Unicode"/>
              </a:rPr>
              <a:t>s</a:t>
            </a:r>
            <a:r>
              <a:rPr sz="3650" spc="65" dirty="0">
                <a:latin typeface="Lucida Sans Unicode"/>
                <a:cs typeface="Lucida Sans Unicode"/>
              </a:rPr>
              <a:t>e</a:t>
            </a:r>
            <a:r>
              <a:rPr sz="3650" dirty="0">
                <a:latin typeface="Lucida Sans Unicode"/>
                <a:cs typeface="Lucida Sans Unicode"/>
              </a:rPr>
              <a:t>n</a:t>
            </a:r>
            <a:r>
              <a:rPr sz="3650" spc="130" dirty="0">
                <a:latin typeface="Lucida Sans Unicode"/>
                <a:cs typeface="Lucida Sans Unicode"/>
              </a:rPr>
              <a:t>t</a:t>
            </a:r>
            <a:r>
              <a:rPr sz="3650" spc="-35" dirty="0">
                <a:latin typeface="Lucida Sans Unicode"/>
                <a:cs typeface="Lucida Sans Unicode"/>
              </a:rPr>
              <a:t>s</a:t>
            </a:r>
            <a:r>
              <a:rPr sz="3650" spc="-260" dirty="0">
                <a:latin typeface="Lucida Sans Unicode"/>
                <a:cs typeface="Lucida Sans Unicode"/>
              </a:rPr>
              <a:t> </a:t>
            </a:r>
            <a:r>
              <a:rPr sz="3650" spc="130" dirty="0">
                <a:latin typeface="Lucida Sans Unicode"/>
                <a:cs typeface="Lucida Sans Unicode"/>
              </a:rPr>
              <a:t>t</a:t>
            </a:r>
            <a:r>
              <a:rPr sz="3650" dirty="0">
                <a:latin typeface="Lucida Sans Unicode"/>
                <a:cs typeface="Lucida Sans Unicode"/>
              </a:rPr>
              <a:t>h</a:t>
            </a:r>
            <a:r>
              <a:rPr sz="3650" spc="50" dirty="0">
                <a:latin typeface="Lucida Sans Unicode"/>
                <a:cs typeface="Lucida Sans Unicode"/>
              </a:rPr>
              <a:t>e  </a:t>
            </a:r>
            <a:r>
              <a:rPr sz="3650" spc="-40" dirty="0">
                <a:latin typeface="Lucida Sans Unicode"/>
                <a:cs typeface="Lucida Sans Unicode"/>
              </a:rPr>
              <a:t>s</a:t>
            </a:r>
            <a:r>
              <a:rPr sz="3650" spc="-80" dirty="0">
                <a:latin typeface="Lucida Sans Unicode"/>
                <a:cs typeface="Lucida Sans Unicode"/>
              </a:rPr>
              <a:t>i</a:t>
            </a:r>
            <a:r>
              <a:rPr sz="3650" spc="-380" dirty="0">
                <a:latin typeface="Lucida Sans Unicode"/>
                <a:cs typeface="Lucida Sans Unicode"/>
              </a:rPr>
              <a:t>z</a:t>
            </a:r>
            <a:r>
              <a:rPr sz="3650" spc="70" dirty="0">
                <a:latin typeface="Lucida Sans Unicode"/>
                <a:cs typeface="Lucida Sans Unicode"/>
              </a:rPr>
              <a:t>e</a:t>
            </a:r>
            <a:r>
              <a:rPr sz="3650" spc="-260" dirty="0">
                <a:latin typeface="Lucida Sans Unicode"/>
                <a:cs typeface="Lucida Sans Unicode"/>
              </a:rPr>
              <a:t> </a:t>
            </a:r>
            <a:r>
              <a:rPr sz="3650" spc="20" dirty="0">
                <a:latin typeface="Lucida Sans Unicode"/>
                <a:cs typeface="Lucida Sans Unicode"/>
              </a:rPr>
              <a:t>o</a:t>
            </a:r>
            <a:r>
              <a:rPr sz="3650" spc="65" dirty="0">
                <a:latin typeface="Lucida Sans Unicode"/>
                <a:cs typeface="Lucida Sans Unicode"/>
              </a:rPr>
              <a:t>f</a:t>
            </a:r>
            <a:r>
              <a:rPr sz="3650" spc="-260" dirty="0">
                <a:latin typeface="Lucida Sans Unicode"/>
                <a:cs typeface="Lucida Sans Unicode"/>
              </a:rPr>
              <a:t> </a:t>
            </a:r>
            <a:r>
              <a:rPr sz="3650" spc="130" dirty="0">
                <a:latin typeface="Lucida Sans Unicode"/>
                <a:cs typeface="Lucida Sans Unicode"/>
              </a:rPr>
              <a:t>t</a:t>
            </a:r>
            <a:r>
              <a:rPr sz="3650" dirty="0">
                <a:latin typeface="Lucida Sans Unicode"/>
                <a:cs typeface="Lucida Sans Unicode"/>
              </a:rPr>
              <a:t>h</a:t>
            </a:r>
            <a:r>
              <a:rPr sz="3650" spc="70" dirty="0">
                <a:latin typeface="Lucida Sans Unicode"/>
                <a:cs typeface="Lucida Sans Unicode"/>
              </a:rPr>
              <a:t>e</a:t>
            </a:r>
            <a:r>
              <a:rPr sz="3650" spc="-260" dirty="0">
                <a:latin typeface="Lucida Sans Unicode"/>
                <a:cs typeface="Lucida Sans Unicode"/>
              </a:rPr>
              <a:t> </a:t>
            </a:r>
            <a:r>
              <a:rPr sz="3650" spc="-45" dirty="0">
                <a:latin typeface="Lucida Sans Unicode"/>
                <a:cs typeface="Lucida Sans Unicode"/>
              </a:rPr>
              <a:t>m</a:t>
            </a:r>
            <a:r>
              <a:rPr sz="3650" spc="20" dirty="0">
                <a:latin typeface="Lucida Sans Unicode"/>
                <a:cs typeface="Lucida Sans Unicode"/>
              </a:rPr>
              <a:t>a</a:t>
            </a:r>
            <a:r>
              <a:rPr sz="3650" spc="25" dirty="0">
                <a:latin typeface="Lucida Sans Unicode"/>
                <a:cs typeface="Lucida Sans Unicode"/>
              </a:rPr>
              <a:t>r</a:t>
            </a:r>
            <a:r>
              <a:rPr sz="3650" spc="-305" dirty="0">
                <a:latin typeface="Lucida Sans Unicode"/>
                <a:cs typeface="Lucida Sans Unicode"/>
              </a:rPr>
              <a:t>k</a:t>
            </a:r>
            <a:r>
              <a:rPr sz="3650" spc="65" dirty="0">
                <a:latin typeface="Lucida Sans Unicode"/>
                <a:cs typeface="Lucida Sans Unicode"/>
              </a:rPr>
              <a:t>e</a:t>
            </a:r>
            <a:r>
              <a:rPr sz="3650" spc="135" dirty="0">
                <a:latin typeface="Lucida Sans Unicode"/>
                <a:cs typeface="Lucida Sans Unicode"/>
              </a:rPr>
              <a:t>t</a:t>
            </a:r>
            <a:r>
              <a:rPr sz="3650" spc="-260" dirty="0">
                <a:latin typeface="Lucida Sans Unicode"/>
                <a:cs typeface="Lucida Sans Unicode"/>
              </a:rPr>
              <a:t> </a:t>
            </a:r>
            <a:r>
              <a:rPr sz="3650" spc="55" dirty="0">
                <a:latin typeface="Lucida Sans Unicode"/>
                <a:cs typeface="Lucida Sans Unicode"/>
              </a:rPr>
              <a:t>b</a:t>
            </a:r>
            <a:r>
              <a:rPr sz="3650" spc="20" dirty="0">
                <a:latin typeface="Lucida Sans Unicode"/>
                <a:cs typeface="Lucida Sans Unicode"/>
              </a:rPr>
              <a:t>a</a:t>
            </a:r>
            <a:r>
              <a:rPr sz="3650" spc="-40" dirty="0">
                <a:latin typeface="Lucida Sans Unicode"/>
                <a:cs typeface="Lucida Sans Unicode"/>
              </a:rPr>
              <a:t>s</a:t>
            </a:r>
            <a:r>
              <a:rPr sz="3650" spc="70" dirty="0">
                <a:latin typeface="Lucida Sans Unicode"/>
                <a:cs typeface="Lucida Sans Unicode"/>
              </a:rPr>
              <a:t>e</a:t>
            </a:r>
            <a:r>
              <a:rPr sz="3650" spc="-260" dirty="0">
                <a:latin typeface="Lucida Sans Unicode"/>
                <a:cs typeface="Lucida Sans Unicode"/>
              </a:rPr>
              <a:t> </a:t>
            </a:r>
            <a:r>
              <a:rPr sz="3650" spc="20" dirty="0">
                <a:latin typeface="Lucida Sans Unicode"/>
                <a:cs typeface="Lucida Sans Unicode"/>
              </a:rPr>
              <a:t>o</a:t>
            </a:r>
            <a:r>
              <a:rPr sz="3650" spc="5" dirty="0">
                <a:latin typeface="Lucida Sans Unicode"/>
                <a:cs typeface="Lucida Sans Unicode"/>
              </a:rPr>
              <a:t>n</a:t>
            </a:r>
            <a:r>
              <a:rPr sz="3650" spc="-260" dirty="0">
                <a:latin typeface="Lucida Sans Unicode"/>
                <a:cs typeface="Lucida Sans Unicode"/>
              </a:rPr>
              <a:t> </a:t>
            </a:r>
            <a:r>
              <a:rPr sz="3650" spc="-40" dirty="0">
                <a:latin typeface="Lucida Sans Unicode"/>
                <a:cs typeface="Lucida Sans Unicode"/>
              </a:rPr>
              <a:t>s</a:t>
            </a:r>
            <a:r>
              <a:rPr sz="3650" spc="20" dirty="0">
                <a:latin typeface="Lucida Sans Unicode"/>
                <a:cs typeface="Lucida Sans Unicode"/>
              </a:rPr>
              <a:t>a</a:t>
            </a:r>
            <a:r>
              <a:rPr sz="3650" spc="15" dirty="0">
                <a:latin typeface="Lucida Sans Unicode"/>
                <a:cs typeface="Lucida Sans Unicode"/>
              </a:rPr>
              <a:t>l</a:t>
            </a:r>
            <a:r>
              <a:rPr sz="3650" spc="65" dirty="0">
                <a:latin typeface="Lucida Sans Unicode"/>
                <a:cs typeface="Lucida Sans Unicode"/>
              </a:rPr>
              <a:t>e</a:t>
            </a:r>
            <a:r>
              <a:rPr sz="3650" spc="-35" dirty="0">
                <a:latin typeface="Lucida Sans Unicode"/>
                <a:cs typeface="Lucida Sans Unicode"/>
              </a:rPr>
              <a:t>s</a:t>
            </a:r>
            <a:endParaRPr sz="3650" dirty="0">
              <a:latin typeface="Lucida Sans Unicode"/>
              <a:cs typeface="Lucida Sans Unicode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7F4D03-5502-0BE8-DD96-545ECD122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838700"/>
            <a:ext cx="3124200" cy="5448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36F146-192D-8591-517D-35ABCF9FD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028700"/>
            <a:ext cx="10127868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943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2538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2058584" y="1661877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122913" y="127676"/>
                </a:moveTo>
                <a:lnTo>
                  <a:pt x="4762" y="127676"/>
                </a:lnTo>
                <a:lnTo>
                  <a:pt x="0" y="122912"/>
                </a:lnTo>
                <a:lnTo>
                  <a:pt x="0" y="4763"/>
                </a:lnTo>
                <a:lnTo>
                  <a:pt x="4762" y="0"/>
                </a:lnTo>
                <a:lnTo>
                  <a:pt x="122913" y="0"/>
                </a:lnTo>
                <a:lnTo>
                  <a:pt x="127676" y="4763"/>
                </a:lnTo>
                <a:lnTo>
                  <a:pt x="127676" y="122912"/>
                </a:lnTo>
                <a:lnTo>
                  <a:pt x="122913" y="127676"/>
                </a:lnTo>
                <a:close/>
              </a:path>
            </a:pathLst>
          </a:custGeom>
          <a:solidFill>
            <a:srgbClr val="5D1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58584" y="1925033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122913" y="127676"/>
                </a:moveTo>
                <a:lnTo>
                  <a:pt x="4762" y="127676"/>
                </a:lnTo>
                <a:lnTo>
                  <a:pt x="0" y="122913"/>
                </a:lnTo>
                <a:lnTo>
                  <a:pt x="0" y="4763"/>
                </a:lnTo>
                <a:lnTo>
                  <a:pt x="4762" y="0"/>
                </a:lnTo>
                <a:lnTo>
                  <a:pt x="122913" y="0"/>
                </a:lnTo>
                <a:lnTo>
                  <a:pt x="127676" y="4763"/>
                </a:lnTo>
                <a:lnTo>
                  <a:pt x="127676" y="122913"/>
                </a:lnTo>
                <a:lnTo>
                  <a:pt x="122913" y="127676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63200" y="8420100"/>
            <a:ext cx="457200" cy="28661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sz="175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6000" y="3258238"/>
            <a:ext cx="7111365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70305">
              <a:lnSpc>
                <a:spcPct val="122700"/>
              </a:lnSpc>
              <a:spcBef>
                <a:spcPts val="100"/>
              </a:spcBef>
            </a:pPr>
            <a:r>
              <a:rPr sz="2700" spc="170" dirty="0">
                <a:solidFill>
                  <a:srgbClr val="86E9E8"/>
                </a:solidFill>
                <a:latin typeface="Tahoma"/>
                <a:cs typeface="Tahoma"/>
              </a:rPr>
              <a:t>Between</a:t>
            </a:r>
            <a:r>
              <a:rPr sz="2700" spc="-10" dirty="0">
                <a:solidFill>
                  <a:srgbClr val="86E9E8"/>
                </a:solidFill>
                <a:latin typeface="Tahoma"/>
                <a:cs typeface="Tahoma"/>
              </a:rPr>
              <a:t> </a:t>
            </a:r>
            <a:r>
              <a:rPr sz="2700" spc="145" dirty="0">
                <a:solidFill>
                  <a:srgbClr val="86E9E8"/>
                </a:solidFill>
                <a:latin typeface="Tahoma"/>
                <a:cs typeface="Tahoma"/>
              </a:rPr>
              <a:t>fiscal</a:t>
            </a:r>
            <a:r>
              <a:rPr sz="2700" spc="-5" dirty="0">
                <a:solidFill>
                  <a:srgbClr val="86E9E8"/>
                </a:solidFill>
                <a:latin typeface="Tahoma"/>
                <a:cs typeface="Tahoma"/>
              </a:rPr>
              <a:t> </a:t>
            </a:r>
            <a:r>
              <a:rPr sz="2700" spc="100" dirty="0">
                <a:solidFill>
                  <a:srgbClr val="86E9E8"/>
                </a:solidFill>
                <a:latin typeface="Tahoma"/>
                <a:cs typeface="Tahoma"/>
              </a:rPr>
              <a:t>year</a:t>
            </a:r>
            <a:r>
              <a:rPr sz="2700" spc="-5" dirty="0">
                <a:solidFill>
                  <a:srgbClr val="86E9E8"/>
                </a:solidFill>
                <a:latin typeface="Tahoma"/>
                <a:cs typeface="Tahoma"/>
              </a:rPr>
              <a:t> </a:t>
            </a:r>
            <a:r>
              <a:rPr sz="2700" spc="185" dirty="0">
                <a:solidFill>
                  <a:srgbClr val="86E9E8"/>
                </a:solidFill>
                <a:latin typeface="Tahoma"/>
                <a:cs typeface="Tahoma"/>
              </a:rPr>
              <a:t>2021</a:t>
            </a:r>
            <a:r>
              <a:rPr sz="2700" spc="-5" dirty="0">
                <a:solidFill>
                  <a:srgbClr val="86E9E8"/>
                </a:solidFill>
                <a:latin typeface="Tahoma"/>
                <a:cs typeface="Tahoma"/>
              </a:rPr>
              <a:t> </a:t>
            </a:r>
            <a:r>
              <a:rPr sz="2700" spc="175" dirty="0">
                <a:solidFill>
                  <a:srgbClr val="86E9E8"/>
                </a:solidFill>
                <a:latin typeface="Tahoma"/>
                <a:cs typeface="Tahoma"/>
              </a:rPr>
              <a:t>and</a:t>
            </a:r>
            <a:r>
              <a:rPr sz="2700" spc="-5" dirty="0">
                <a:solidFill>
                  <a:srgbClr val="86E9E8"/>
                </a:solidFill>
                <a:latin typeface="Tahoma"/>
                <a:cs typeface="Tahoma"/>
              </a:rPr>
              <a:t> </a:t>
            </a:r>
            <a:r>
              <a:rPr sz="2700" spc="185" dirty="0">
                <a:solidFill>
                  <a:srgbClr val="86E9E8"/>
                </a:solidFill>
                <a:latin typeface="Tahoma"/>
                <a:cs typeface="Tahoma"/>
              </a:rPr>
              <a:t>2020 </a:t>
            </a:r>
            <a:r>
              <a:rPr sz="2700" spc="-830" dirty="0">
                <a:solidFill>
                  <a:srgbClr val="86E9E8"/>
                </a:solidFill>
                <a:latin typeface="Tahoma"/>
                <a:cs typeface="Tahoma"/>
              </a:rPr>
              <a:t> </a:t>
            </a:r>
            <a:r>
              <a:rPr sz="2700" spc="150" dirty="0">
                <a:solidFill>
                  <a:srgbClr val="86E9E8"/>
                </a:solidFill>
                <a:latin typeface="Tahoma"/>
                <a:cs typeface="Tahoma"/>
              </a:rPr>
              <a:t>89</a:t>
            </a:r>
            <a:r>
              <a:rPr sz="2700" spc="-5" dirty="0">
                <a:solidFill>
                  <a:srgbClr val="86E9E8"/>
                </a:solidFill>
                <a:latin typeface="Tahoma"/>
                <a:cs typeface="Tahoma"/>
              </a:rPr>
              <a:t> </a:t>
            </a:r>
            <a:r>
              <a:rPr sz="2700" spc="170" dirty="0">
                <a:solidFill>
                  <a:srgbClr val="86E9E8"/>
                </a:solidFill>
                <a:latin typeface="Tahoma"/>
                <a:cs typeface="Tahoma"/>
              </a:rPr>
              <a:t>new</a:t>
            </a:r>
            <a:r>
              <a:rPr sz="2700" spc="-5" dirty="0">
                <a:solidFill>
                  <a:srgbClr val="86E9E8"/>
                </a:solidFill>
                <a:latin typeface="Tahoma"/>
                <a:cs typeface="Tahoma"/>
              </a:rPr>
              <a:t> </a:t>
            </a:r>
            <a:r>
              <a:rPr sz="2700" spc="185" dirty="0">
                <a:solidFill>
                  <a:srgbClr val="86E9E8"/>
                </a:solidFill>
                <a:latin typeface="Tahoma"/>
                <a:cs typeface="Tahoma"/>
              </a:rPr>
              <a:t>products</a:t>
            </a:r>
            <a:r>
              <a:rPr sz="2700" spc="-5" dirty="0">
                <a:solidFill>
                  <a:srgbClr val="86E9E8"/>
                </a:solidFill>
                <a:latin typeface="Tahoma"/>
                <a:cs typeface="Tahoma"/>
              </a:rPr>
              <a:t> </a:t>
            </a:r>
            <a:r>
              <a:rPr sz="2700" spc="150" dirty="0">
                <a:solidFill>
                  <a:srgbClr val="86E9E8"/>
                </a:solidFill>
                <a:latin typeface="Tahoma"/>
                <a:cs typeface="Tahoma"/>
              </a:rPr>
              <a:t>where</a:t>
            </a:r>
            <a:r>
              <a:rPr sz="2700" spc="-5" dirty="0">
                <a:solidFill>
                  <a:srgbClr val="86E9E8"/>
                </a:solidFill>
                <a:latin typeface="Tahoma"/>
                <a:cs typeface="Tahoma"/>
              </a:rPr>
              <a:t> </a:t>
            </a:r>
            <a:r>
              <a:rPr sz="2700" spc="190" dirty="0">
                <a:solidFill>
                  <a:srgbClr val="86E9E8"/>
                </a:solidFill>
                <a:latin typeface="Tahoma"/>
                <a:cs typeface="Tahoma"/>
              </a:rPr>
              <a:t>introduced</a:t>
            </a:r>
            <a:endParaRPr sz="2700" dirty="0">
              <a:latin typeface="Tahoma"/>
              <a:cs typeface="Tahoma"/>
            </a:endParaRPr>
          </a:p>
          <a:p>
            <a:pPr marL="12700" marR="5080">
              <a:lnSpc>
                <a:spcPct val="122700"/>
              </a:lnSpc>
            </a:pPr>
            <a:r>
              <a:rPr sz="2700" spc="160" dirty="0">
                <a:solidFill>
                  <a:srgbClr val="86E9E8"/>
                </a:solidFill>
                <a:latin typeface="Tahoma"/>
                <a:cs typeface="Tahoma"/>
              </a:rPr>
              <a:t>representing</a:t>
            </a:r>
            <a:r>
              <a:rPr sz="2700" dirty="0">
                <a:solidFill>
                  <a:srgbClr val="86E9E8"/>
                </a:solidFill>
                <a:latin typeface="Tahoma"/>
                <a:cs typeface="Tahoma"/>
              </a:rPr>
              <a:t> </a:t>
            </a:r>
            <a:r>
              <a:rPr sz="2700" spc="20" dirty="0">
                <a:solidFill>
                  <a:srgbClr val="86E9E8"/>
                </a:solidFill>
                <a:latin typeface="Tahoma"/>
                <a:cs typeface="Tahoma"/>
              </a:rPr>
              <a:t>3</a:t>
            </a:r>
            <a:r>
              <a:rPr lang="en-IN" sz="2700" spc="20" dirty="0">
                <a:solidFill>
                  <a:srgbClr val="86E9E8"/>
                </a:solidFill>
                <a:latin typeface="Tahoma"/>
                <a:cs typeface="Tahoma"/>
              </a:rPr>
              <a:t>5</a:t>
            </a:r>
            <a:r>
              <a:rPr sz="2700" spc="20" dirty="0">
                <a:solidFill>
                  <a:srgbClr val="86E9E8"/>
                </a:solidFill>
                <a:latin typeface="Tahoma"/>
                <a:cs typeface="Tahoma"/>
              </a:rPr>
              <a:t>%</a:t>
            </a:r>
            <a:r>
              <a:rPr sz="2700" dirty="0">
                <a:solidFill>
                  <a:srgbClr val="86E9E8"/>
                </a:solidFill>
                <a:latin typeface="Tahoma"/>
                <a:cs typeface="Tahoma"/>
              </a:rPr>
              <a:t> </a:t>
            </a:r>
            <a:r>
              <a:rPr sz="2700" spc="120" dirty="0">
                <a:solidFill>
                  <a:srgbClr val="86E9E8"/>
                </a:solidFill>
                <a:latin typeface="Tahoma"/>
                <a:cs typeface="Tahoma"/>
              </a:rPr>
              <a:t>in</a:t>
            </a:r>
            <a:r>
              <a:rPr sz="2700" spc="5" dirty="0">
                <a:solidFill>
                  <a:srgbClr val="86E9E8"/>
                </a:solidFill>
                <a:latin typeface="Tahoma"/>
                <a:cs typeface="Tahoma"/>
              </a:rPr>
              <a:t> </a:t>
            </a:r>
            <a:r>
              <a:rPr sz="2700" spc="160" dirty="0">
                <a:solidFill>
                  <a:srgbClr val="86E9E8"/>
                </a:solidFill>
                <a:latin typeface="Tahoma"/>
                <a:cs typeface="Tahoma"/>
              </a:rPr>
              <a:t>increase</a:t>
            </a:r>
            <a:r>
              <a:rPr sz="2700" dirty="0">
                <a:solidFill>
                  <a:srgbClr val="86E9E8"/>
                </a:solidFill>
                <a:latin typeface="Tahoma"/>
                <a:cs typeface="Tahoma"/>
              </a:rPr>
              <a:t> </a:t>
            </a:r>
            <a:r>
              <a:rPr sz="2700" spc="120" dirty="0">
                <a:solidFill>
                  <a:srgbClr val="86E9E8"/>
                </a:solidFill>
                <a:latin typeface="Tahoma"/>
                <a:cs typeface="Tahoma"/>
              </a:rPr>
              <a:t>in</a:t>
            </a:r>
            <a:r>
              <a:rPr sz="2700" spc="5" dirty="0">
                <a:solidFill>
                  <a:srgbClr val="86E9E8"/>
                </a:solidFill>
                <a:latin typeface="Tahoma"/>
                <a:cs typeface="Tahoma"/>
              </a:rPr>
              <a:t> </a:t>
            </a:r>
            <a:r>
              <a:rPr sz="2700" spc="190" dirty="0">
                <a:solidFill>
                  <a:srgbClr val="86E9E8"/>
                </a:solidFill>
                <a:latin typeface="Tahoma"/>
                <a:cs typeface="Tahoma"/>
              </a:rPr>
              <a:t>unique </a:t>
            </a:r>
            <a:r>
              <a:rPr sz="2700" spc="-830" dirty="0">
                <a:solidFill>
                  <a:srgbClr val="86E9E8"/>
                </a:solidFill>
                <a:latin typeface="Tahoma"/>
                <a:cs typeface="Tahoma"/>
              </a:rPr>
              <a:t> </a:t>
            </a:r>
            <a:r>
              <a:rPr sz="2700" spc="155" dirty="0">
                <a:solidFill>
                  <a:srgbClr val="86E9E8"/>
                </a:solidFill>
                <a:latin typeface="Tahoma"/>
                <a:cs typeface="Tahoma"/>
              </a:rPr>
              <a:t>products.</a:t>
            </a:r>
            <a:endParaRPr sz="27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1543336"/>
            <a:ext cx="68313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spc="330" dirty="0">
                <a:solidFill>
                  <a:srgbClr val="86E9E8"/>
                </a:solidFill>
                <a:latin typeface="Trebuchet MS"/>
                <a:cs typeface="Trebuchet MS"/>
              </a:rPr>
              <a:t>Unique</a:t>
            </a:r>
            <a:r>
              <a:rPr sz="6300" spc="-390" dirty="0">
                <a:solidFill>
                  <a:srgbClr val="86E9E8"/>
                </a:solidFill>
                <a:latin typeface="Trebuchet MS"/>
                <a:cs typeface="Trebuchet MS"/>
              </a:rPr>
              <a:t> </a:t>
            </a:r>
            <a:r>
              <a:rPr sz="6300" spc="415" dirty="0">
                <a:solidFill>
                  <a:srgbClr val="86E9E8"/>
                </a:solidFill>
                <a:latin typeface="Trebuchet MS"/>
                <a:cs typeface="Trebuchet MS"/>
              </a:rPr>
              <a:t>products</a:t>
            </a:r>
            <a:endParaRPr sz="6300">
              <a:latin typeface="Trebuchet MS"/>
              <a:cs typeface="Trebuchet M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3D116FD-E2CD-E505-CC7D-2999EB6B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364" y="571500"/>
            <a:ext cx="10160635" cy="9715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869010" y="3659414"/>
            <a:ext cx="1264285" cy="77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7670" marR="5080" indent="-395605">
              <a:lnSpc>
                <a:spcPct val="117500"/>
              </a:lnSpc>
              <a:spcBef>
                <a:spcPts val="95"/>
              </a:spcBef>
            </a:pPr>
            <a:r>
              <a:rPr sz="2100" b="1" spc="5" dirty="0">
                <a:solidFill>
                  <a:srgbClr val="FFFFFF"/>
                </a:solidFill>
                <a:latin typeface="Arial"/>
                <a:cs typeface="Arial"/>
              </a:rPr>
              <a:t>Notebook  129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72993" y="8604236"/>
            <a:ext cx="1608455" cy="77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9755" marR="5080" indent="-567690">
              <a:lnSpc>
                <a:spcPct val="117500"/>
              </a:lnSpc>
              <a:spcBef>
                <a:spcPts val="95"/>
              </a:spcBef>
            </a:pPr>
            <a:r>
              <a:rPr sz="2100" b="1" spc="5" dirty="0">
                <a:solidFill>
                  <a:srgbClr val="FFFFFF"/>
                </a:solidFill>
                <a:latin typeface="Arial"/>
                <a:cs typeface="Arial"/>
              </a:rPr>
              <a:t>Accessories  116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1418" y="5931260"/>
            <a:ext cx="1488440" cy="77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4360" marR="5080" indent="-582295">
              <a:lnSpc>
                <a:spcPct val="117500"/>
              </a:lnSpc>
              <a:spcBef>
                <a:spcPts val="95"/>
              </a:spcBef>
            </a:pPr>
            <a:r>
              <a:rPr sz="2100" b="1" spc="5" dirty="0">
                <a:solidFill>
                  <a:srgbClr val="FFFFFF"/>
                </a:solidFill>
                <a:latin typeface="Arial"/>
                <a:cs typeface="Arial"/>
              </a:rPr>
              <a:t>Peripherals  84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03429" y="3142764"/>
            <a:ext cx="1085215" cy="77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 marR="5080" indent="-381000">
              <a:lnSpc>
                <a:spcPct val="117500"/>
              </a:lnSpc>
              <a:spcBef>
                <a:spcPts val="95"/>
              </a:spcBef>
            </a:pPr>
            <a:r>
              <a:rPr sz="2100" b="1" spc="5" dirty="0">
                <a:solidFill>
                  <a:srgbClr val="FFFFFF"/>
                </a:solidFill>
                <a:latin typeface="Arial"/>
                <a:cs typeface="Arial"/>
              </a:rPr>
              <a:t>Desktop  32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25529" y="2298259"/>
            <a:ext cx="1025525" cy="77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3220" marR="5080" indent="-351155">
              <a:lnSpc>
                <a:spcPct val="117500"/>
              </a:lnSpc>
              <a:spcBef>
                <a:spcPts val="95"/>
              </a:spcBef>
            </a:pPr>
            <a:r>
              <a:rPr sz="2100" b="1" spc="5" dirty="0">
                <a:solidFill>
                  <a:srgbClr val="FFFFFF"/>
                </a:solidFill>
                <a:latin typeface="Arial"/>
                <a:cs typeface="Arial"/>
              </a:rPr>
              <a:t>Storage  27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5729" y="3335270"/>
            <a:ext cx="104775" cy="2085974"/>
            <a:chOff x="805729" y="3335270"/>
            <a:chExt cx="104775" cy="2085974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729" y="3335270"/>
              <a:ext cx="104775" cy="1047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729" y="5316470"/>
              <a:ext cx="104775" cy="10477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69105" y="3056404"/>
            <a:ext cx="667194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sz="2650" spc="155" dirty="0">
                <a:latin typeface="Tahoma"/>
                <a:cs typeface="Tahoma"/>
              </a:rPr>
              <a:t>Atliq Hardware </a:t>
            </a:r>
            <a:r>
              <a:rPr sz="2650" spc="80" dirty="0">
                <a:latin typeface="Tahoma"/>
                <a:cs typeface="Tahoma"/>
              </a:rPr>
              <a:t>are </a:t>
            </a:r>
            <a:r>
              <a:rPr sz="2650" spc="175" dirty="0">
                <a:latin typeface="Tahoma"/>
                <a:cs typeface="Tahoma"/>
              </a:rPr>
              <a:t>having </a:t>
            </a:r>
            <a:r>
              <a:rPr sz="2650" spc="165" dirty="0">
                <a:latin typeface="Tahoma"/>
                <a:cs typeface="Tahoma"/>
              </a:rPr>
              <a:t>competitive </a:t>
            </a:r>
            <a:r>
              <a:rPr sz="2650" spc="170" dirty="0">
                <a:latin typeface="Tahoma"/>
                <a:cs typeface="Tahoma"/>
              </a:rPr>
              <a:t> advantage</a:t>
            </a:r>
            <a:r>
              <a:rPr sz="2650" spc="-10" dirty="0">
                <a:latin typeface="Tahoma"/>
                <a:cs typeface="Tahoma"/>
              </a:rPr>
              <a:t> </a:t>
            </a:r>
            <a:r>
              <a:rPr sz="2650" spc="155" dirty="0">
                <a:latin typeface="Tahoma"/>
                <a:cs typeface="Tahoma"/>
              </a:rPr>
              <a:t>by</a:t>
            </a:r>
            <a:r>
              <a:rPr sz="2650" spc="-10" dirty="0">
                <a:latin typeface="Tahoma"/>
                <a:cs typeface="Tahoma"/>
              </a:rPr>
              <a:t> </a:t>
            </a:r>
            <a:r>
              <a:rPr sz="2650" spc="190" dirty="0">
                <a:latin typeface="Tahoma"/>
                <a:cs typeface="Tahoma"/>
              </a:rPr>
              <a:t>introducing</a:t>
            </a:r>
            <a:r>
              <a:rPr sz="2650" spc="-10" dirty="0">
                <a:latin typeface="Tahoma"/>
                <a:cs typeface="Tahoma"/>
              </a:rPr>
              <a:t> </a:t>
            </a:r>
            <a:r>
              <a:rPr sz="2650" spc="170" dirty="0">
                <a:latin typeface="Tahoma"/>
                <a:cs typeface="Tahoma"/>
              </a:rPr>
              <a:t>new</a:t>
            </a:r>
            <a:r>
              <a:rPr sz="2650" spc="-5" dirty="0">
                <a:latin typeface="Tahoma"/>
                <a:cs typeface="Tahoma"/>
              </a:rPr>
              <a:t> </a:t>
            </a:r>
            <a:r>
              <a:rPr sz="2650" spc="185" dirty="0">
                <a:latin typeface="Tahoma"/>
                <a:cs typeface="Tahoma"/>
              </a:rPr>
              <a:t>products </a:t>
            </a:r>
            <a:r>
              <a:rPr sz="2650" spc="-815" dirty="0">
                <a:latin typeface="Tahoma"/>
                <a:cs typeface="Tahoma"/>
              </a:rPr>
              <a:t> </a:t>
            </a:r>
            <a:r>
              <a:rPr sz="2650" spc="200" dirty="0">
                <a:latin typeface="Tahoma"/>
                <a:cs typeface="Tahoma"/>
              </a:rPr>
              <a:t>which</a:t>
            </a:r>
            <a:r>
              <a:rPr sz="2650" dirty="0">
                <a:latin typeface="Tahoma"/>
                <a:cs typeface="Tahoma"/>
              </a:rPr>
              <a:t> </a:t>
            </a:r>
            <a:r>
              <a:rPr sz="2650" spc="80" dirty="0">
                <a:latin typeface="Tahoma"/>
                <a:cs typeface="Tahoma"/>
              </a:rPr>
              <a:t>are</a:t>
            </a:r>
            <a:r>
              <a:rPr sz="2650" dirty="0">
                <a:latin typeface="Tahoma"/>
                <a:cs typeface="Tahoma"/>
              </a:rPr>
              <a:t> </a:t>
            </a:r>
            <a:r>
              <a:rPr sz="2650" spc="114" dirty="0">
                <a:latin typeface="Tahoma"/>
                <a:cs typeface="Tahoma"/>
              </a:rPr>
              <a:t>the</a:t>
            </a:r>
            <a:r>
              <a:rPr sz="2650" spc="5" dirty="0">
                <a:latin typeface="Tahoma"/>
                <a:cs typeface="Tahoma"/>
              </a:rPr>
              <a:t> </a:t>
            </a:r>
            <a:r>
              <a:rPr sz="2650" spc="135" dirty="0">
                <a:latin typeface="Tahoma"/>
                <a:cs typeface="Tahoma"/>
              </a:rPr>
              <a:t>main</a:t>
            </a:r>
            <a:r>
              <a:rPr sz="2650" dirty="0">
                <a:latin typeface="Tahoma"/>
                <a:cs typeface="Tahoma"/>
              </a:rPr>
              <a:t> </a:t>
            </a:r>
            <a:r>
              <a:rPr sz="2650" spc="125" dirty="0">
                <a:latin typeface="Tahoma"/>
                <a:cs typeface="Tahoma"/>
              </a:rPr>
              <a:t>driver</a:t>
            </a:r>
            <a:r>
              <a:rPr sz="2650" spc="5" dirty="0">
                <a:latin typeface="Tahoma"/>
                <a:cs typeface="Tahoma"/>
              </a:rPr>
              <a:t> </a:t>
            </a:r>
            <a:r>
              <a:rPr sz="2650" spc="80" dirty="0">
                <a:latin typeface="Tahoma"/>
                <a:cs typeface="Tahoma"/>
              </a:rPr>
              <a:t>of</a:t>
            </a:r>
            <a:r>
              <a:rPr sz="2650" dirty="0">
                <a:latin typeface="Tahoma"/>
                <a:cs typeface="Tahoma"/>
              </a:rPr>
              <a:t> </a:t>
            </a:r>
            <a:r>
              <a:rPr sz="2650" spc="85" dirty="0">
                <a:latin typeface="Tahoma"/>
                <a:cs typeface="Tahoma"/>
              </a:rPr>
              <a:t>its</a:t>
            </a:r>
            <a:r>
              <a:rPr sz="2650" dirty="0">
                <a:latin typeface="Tahoma"/>
                <a:cs typeface="Tahoma"/>
              </a:rPr>
              <a:t> </a:t>
            </a:r>
            <a:r>
              <a:rPr sz="2650" spc="125" dirty="0">
                <a:latin typeface="Tahoma"/>
                <a:cs typeface="Tahoma"/>
              </a:rPr>
              <a:t>revenue.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69105" y="5037604"/>
            <a:ext cx="6908165" cy="350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sz="2650" spc="195" dirty="0">
                <a:latin typeface="Tahoma"/>
                <a:cs typeface="Tahoma"/>
              </a:rPr>
              <a:t>Notebook</a:t>
            </a:r>
            <a:r>
              <a:rPr sz="2650" dirty="0">
                <a:latin typeface="Tahoma"/>
                <a:cs typeface="Tahoma"/>
              </a:rPr>
              <a:t> </a:t>
            </a:r>
            <a:r>
              <a:rPr sz="2650" spc="175" dirty="0">
                <a:latin typeface="Tahoma"/>
                <a:cs typeface="Tahoma"/>
              </a:rPr>
              <a:t>had</a:t>
            </a:r>
            <a:r>
              <a:rPr sz="2650" dirty="0">
                <a:latin typeface="Tahoma"/>
                <a:cs typeface="Tahoma"/>
              </a:rPr>
              <a:t> </a:t>
            </a:r>
            <a:r>
              <a:rPr sz="2650" spc="114" dirty="0">
                <a:latin typeface="Tahoma"/>
                <a:cs typeface="Tahoma"/>
              </a:rPr>
              <a:t>the</a:t>
            </a:r>
            <a:r>
              <a:rPr sz="2650" dirty="0">
                <a:latin typeface="Tahoma"/>
                <a:cs typeface="Tahoma"/>
              </a:rPr>
              <a:t> </a:t>
            </a:r>
            <a:r>
              <a:rPr sz="2650" spc="165" dirty="0">
                <a:latin typeface="Tahoma"/>
                <a:cs typeface="Tahoma"/>
              </a:rPr>
              <a:t>highest</a:t>
            </a:r>
            <a:r>
              <a:rPr lang="en-IN" sz="2650" spc="165" dirty="0">
                <a:latin typeface="Tahoma"/>
                <a:cs typeface="Tahoma"/>
              </a:rPr>
              <a:t> number of unique products that is 129 followed by </a:t>
            </a:r>
            <a:r>
              <a:rPr lang="en-IN" sz="2650" spc="180" dirty="0">
                <a:latin typeface="Tahoma"/>
                <a:cs typeface="Tahoma"/>
              </a:rPr>
              <a:t>Accessories which has the highest unique products</a:t>
            </a:r>
            <a:r>
              <a:rPr lang="en-IN" sz="2650" spc="165" dirty="0">
                <a:latin typeface="Tahoma"/>
                <a:cs typeface="Tahoma"/>
              </a:rPr>
              <a:t>  and </a:t>
            </a:r>
          </a:p>
          <a:p>
            <a:pPr marL="12700" marR="5080">
              <a:lnSpc>
                <a:spcPct val="122600"/>
              </a:lnSpc>
              <a:spcBef>
                <a:spcPts val="100"/>
              </a:spcBef>
            </a:pPr>
            <a:endParaRPr lang="en-IN" sz="2650" spc="165" dirty="0">
              <a:latin typeface="Tahoma"/>
              <a:cs typeface="Tahoma"/>
            </a:endParaRPr>
          </a:p>
          <a:p>
            <a:pPr marL="12700" marR="5080">
              <a:lnSpc>
                <a:spcPct val="122600"/>
              </a:lnSpc>
              <a:spcBef>
                <a:spcPts val="100"/>
              </a:spcBef>
            </a:pPr>
            <a:endParaRPr lang="en-IN" sz="2650" spc="165" dirty="0">
              <a:latin typeface="Tahoma"/>
              <a:cs typeface="Tahoma"/>
            </a:endParaRPr>
          </a:p>
          <a:p>
            <a:pPr marL="12700" marR="5080">
              <a:lnSpc>
                <a:spcPct val="122600"/>
              </a:lnSpc>
              <a:spcBef>
                <a:spcPts val="100"/>
              </a:spcBef>
            </a:pPr>
            <a:endParaRPr sz="2650" dirty="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0504" y="7061724"/>
            <a:ext cx="7626426" cy="45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lang="en-IN" sz="2650" dirty="0">
                <a:latin typeface="Tahoma"/>
                <a:cs typeface="Tahoma"/>
              </a:rPr>
              <a:t>  Networking has the least unique products</a:t>
            </a:r>
            <a:endParaRPr sz="2650" dirty="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61280" y="467036"/>
            <a:ext cx="8585200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2320" marR="5080" indent="-2040255">
              <a:lnSpc>
                <a:spcPct val="116599"/>
              </a:lnSpc>
              <a:spcBef>
                <a:spcPts val="100"/>
              </a:spcBef>
            </a:pPr>
            <a:r>
              <a:rPr spc="120" dirty="0">
                <a:solidFill>
                  <a:srgbClr val="000000"/>
                </a:solidFill>
              </a:rPr>
              <a:t>Unique</a:t>
            </a:r>
            <a:r>
              <a:rPr spc="-235" dirty="0">
                <a:solidFill>
                  <a:srgbClr val="000000"/>
                </a:solidFill>
              </a:rPr>
              <a:t> </a:t>
            </a:r>
            <a:r>
              <a:rPr spc="150" dirty="0">
                <a:solidFill>
                  <a:srgbClr val="000000"/>
                </a:solidFill>
              </a:rPr>
              <a:t>product</a:t>
            </a:r>
            <a:r>
              <a:rPr spc="-229" dirty="0">
                <a:solidFill>
                  <a:srgbClr val="000000"/>
                </a:solidFill>
              </a:rPr>
              <a:t> </a:t>
            </a:r>
            <a:r>
              <a:rPr spc="55" dirty="0">
                <a:solidFill>
                  <a:srgbClr val="000000"/>
                </a:solidFill>
              </a:rPr>
              <a:t>counts</a:t>
            </a:r>
            <a:r>
              <a:rPr spc="-235" dirty="0">
                <a:solidFill>
                  <a:srgbClr val="000000"/>
                </a:solidFill>
              </a:rPr>
              <a:t> </a:t>
            </a:r>
            <a:r>
              <a:rPr spc="175" dirty="0">
                <a:solidFill>
                  <a:srgbClr val="000000"/>
                </a:solidFill>
              </a:rPr>
              <a:t>for </a:t>
            </a:r>
            <a:r>
              <a:rPr spc="-1430" dirty="0">
                <a:solidFill>
                  <a:srgbClr val="000000"/>
                </a:solidFill>
              </a:rPr>
              <a:t> </a:t>
            </a:r>
            <a:r>
              <a:rPr spc="70" dirty="0">
                <a:solidFill>
                  <a:srgbClr val="000000"/>
                </a:solidFill>
              </a:rPr>
              <a:t>each</a:t>
            </a:r>
            <a:r>
              <a:rPr spc="-225" dirty="0">
                <a:solidFill>
                  <a:srgbClr val="000000"/>
                </a:solidFill>
              </a:rPr>
              <a:t> </a:t>
            </a:r>
            <a:r>
              <a:rPr spc="65" dirty="0">
                <a:solidFill>
                  <a:srgbClr val="000000"/>
                </a:solidFill>
              </a:rPr>
              <a:t>segment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E85520F-AEBB-9171-6CDA-FD311F851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959" y="-163046"/>
            <a:ext cx="9855496" cy="10401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869010" y="3659414"/>
            <a:ext cx="1264285" cy="77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7670" marR="5080" indent="-395605">
              <a:lnSpc>
                <a:spcPct val="117500"/>
              </a:lnSpc>
              <a:spcBef>
                <a:spcPts val="95"/>
              </a:spcBef>
            </a:pPr>
            <a:r>
              <a:rPr sz="2100" b="1" spc="5" dirty="0">
                <a:solidFill>
                  <a:srgbClr val="FFFFFF"/>
                </a:solidFill>
                <a:latin typeface="Arial"/>
                <a:cs typeface="Arial"/>
              </a:rPr>
              <a:t>Notebook  129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72993" y="8604236"/>
            <a:ext cx="1608455" cy="77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9755" marR="5080" indent="-567690">
              <a:lnSpc>
                <a:spcPct val="117500"/>
              </a:lnSpc>
              <a:spcBef>
                <a:spcPts val="95"/>
              </a:spcBef>
            </a:pPr>
            <a:r>
              <a:rPr sz="2100" b="1" spc="5" dirty="0">
                <a:solidFill>
                  <a:srgbClr val="FFFFFF"/>
                </a:solidFill>
                <a:latin typeface="Arial"/>
                <a:cs typeface="Arial"/>
              </a:rPr>
              <a:t>Accessories  116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1418" y="5931260"/>
            <a:ext cx="1488440" cy="77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4360" marR="5080" indent="-582295">
              <a:lnSpc>
                <a:spcPct val="117500"/>
              </a:lnSpc>
              <a:spcBef>
                <a:spcPts val="95"/>
              </a:spcBef>
            </a:pPr>
            <a:r>
              <a:rPr sz="2100" b="1" spc="5" dirty="0">
                <a:solidFill>
                  <a:srgbClr val="FFFFFF"/>
                </a:solidFill>
                <a:latin typeface="Arial"/>
                <a:cs typeface="Arial"/>
              </a:rPr>
              <a:t>Peripherals  84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03429" y="3142764"/>
            <a:ext cx="1085215" cy="77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 marR="5080" indent="-381000">
              <a:lnSpc>
                <a:spcPct val="117500"/>
              </a:lnSpc>
              <a:spcBef>
                <a:spcPts val="95"/>
              </a:spcBef>
            </a:pPr>
            <a:r>
              <a:rPr sz="2100" b="1" spc="5" dirty="0">
                <a:solidFill>
                  <a:srgbClr val="FFFFFF"/>
                </a:solidFill>
                <a:latin typeface="Arial"/>
                <a:cs typeface="Arial"/>
              </a:rPr>
              <a:t>Desktop  32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25529" y="2298259"/>
            <a:ext cx="1025525" cy="77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3220" marR="5080" indent="-351155">
              <a:lnSpc>
                <a:spcPct val="117500"/>
              </a:lnSpc>
              <a:spcBef>
                <a:spcPts val="95"/>
              </a:spcBef>
            </a:pPr>
            <a:r>
              <a:rPr sz="2100" b="1" spc="5" dirty="0">
                <a:solidFill>
                  <a:srgbClr val="FFFFFF"/>
                </a:solidFill>
                <a:latin typeface="Arial"/>
                <a:cs typeface="Arial"/>
              </a:rPr>
              <a:t>Storage  27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85800" y="3394302"/>
            <a:ext cx="224704" cy="3044598"/>
            <a:chOff x="805729" y="3335270"/>
            <a:chExt cx="104775" cy="2085974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729" y="3335270"/>
              <a:ext cx="104775" cy="1047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729" y="5316470"/>
              <a:ext cx="104775" cy="10477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69105" y="5037604"/>
            <a:ext cx="6908165" cy="353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100"/>
              </a:spcBef>
            </a:pPr>
            <a:endParaRPr lang="en-IN" sz="2650" spc="165" dirty="0">
              <a:latin typeface="Tahoma"/>
              <a:cs typeface="Tahoma"/>
            </a:endParaRPr>
          </a:p>
          <a:p>
            <a:pPr marL="12700" marR="5080">
              <a:lnSpc>
                <a:spcPct val="122600"/>
              </a:lnSpc>
              <a:spcBef>
                <a:spcPts val="100"/>
              </a:spcBef>
            </a:pPr>
            <a:endParaRPr lang="en-IN" sz="2650" spc="165" dirty="0">
              <a:latin typeface="Tahoma"/>
              <a:cs typeface="Tahoma"/>
            </a:endParaRPr>
          </a:p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lang="en-IN" sz="2650" dirty="0">
                <a:latin typeface="Tahoma"/>
                <a:cs typeface="Tahoma"/>
              </a:rPr>
              <a:t>Storage is not showing any increment in 2021.</a:t>
            </a:r>
          </a:p>
          <a:p>
            <a:pPr marL="12700" marR="5080">
              <a:lnSpc>
                <a:spcPct val="122600"/>
              </a:lnSpc>
              <a:spcBef>
                <a:spcPts val="100"/>
              </a:spcBef>
            </a:pPr>
            <a:endParaRPr lang="en-IN" sz="2650" dirty="0">
              <a:latin typeface="Tahoma"/>
              <a:cs typeface="Tahoma"/>
            </a:endParaRPr>
          </a:p>
          <a:p>
            <a:pPr marL="12700" marR="5080">
              <a:lnSpc>
                <a:spcPct val="122600"/>
              </a:lnSpc>
              <a:spcBef>
                <a:spcPts val="100"/>
              </a:spcBef>
            </a:pPr>
            <a:endParaRPr lang="en-IN" sz="2650" dirty="0">
              <a:latin typeface="Tahoma"/>
              <a:cs typeface="Tahoma"/>
            </a:endParaRPr>
          </a:p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lang="en-IN" sz="2650" dirty="0">
                <a:latin typeface="Tahoma"/>
                <a:cs typeface="Tahoma"/>
              </a:rPr>
              <a:t>  </a:t>
            </a:r>
            <a:endParaRPr sz="2650" dirty="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9105" y="3105849"/>
            <a:ext cx="7411562" cy="148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lang="en-IN" sz="2650" dirty="0">
                <a:latin typeface="Tahoma"/>
                <a:cs typeface="Tahoma"/>
              </a:rPr>
              <a:t>Accessories has the highest increase in the </a:t>
            </a:r>
          </a:p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lang="en-IN" sz="2650" dirty="0">
                <a:latin typeface="Tahoma"/>
                <a:cs typeface="Tahoma"/>
              </a:rPr>
              <a:t>Unique products. It has increased from 69 to </a:t>
            </a:r>
          </a:p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lang="en-IN" sz="2650" dirty="0">
                <a:latin typeface="Tahoma"/>
                <a:cs typeface="Tahoma"/>
              </a:rPr>
              <a:t>103, thus making the difference of 34. </a:t>
            </a:r>
            <a:endParaRPr sz="2650" dirty="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61280" y="467036"/>
            <a:ext cx="8585200" cy="12522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2320" marR="5080" indent="-2040255" algn="ctr">
              <a:lnSpc>
                <a:spcPct val="116599"/>
              </a:lnSpc>
              <a:spcBef>
                <a:spcPts val="100"/>
              </a:spcBef>
            </a:pPr>
            <a:r>
              <a:rPr lang="en-US" sz="3600" spc="120" dirty="0">
                <a:solidFill>
                  <a:srgbClr val="000000"/>
                </a:solidFill>
              </a:rPr>
              <a:t>most increase in unique products in 2021 vs 2020?</a:t>
            </a:r>
            <a:endParaRPr sz="3600" spc="65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0C3A7-88AC-2C83-1BBD-86FD21BEB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871" y="134983"/>
            <a:ext cx="10152129" cy="1003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0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081" y="8395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9" y="1"/>
              <a:ext cx="914400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7C9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8806" y="4553889"/>
              <a:ext cx="14388812" cy="18478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8690" marR="5080" indent="-3476625">
              <a:lnSpc>
                <a:spcPct val="116599"/>
              </a:lnSpc>
              <a:spcBef>
                <a:spcPts val="100"/>
              </a:spcBef>
            </a:pPr>
            <a:r>
              <a:rPr spc="60" dirty="0"/>
              <a:t>Products</a:t>
            </a:r>
            <a:r>
              <a:rPr spc="-220" dirty="0"/>
              <a:t> </a:t>
            </a:r>
            <a:r>
              <a:rPr spc="254" dirty="0"/>
              <a:t>that</a:t>
            </a:r>
            <a:r>
              <a:rPr spc="-220" dirty="0"/>
              <a:t> </a:t>
            </a:r>
            <a:r>
              <a:rPr spc="105" dirty="0"/>
              <a:t>have</a:t>
            </a:r>
            <a:r>
              <a:rPr spc="-220" dirty="0"/>
              <a:t> </a:t>
            </a:r>
            <a:r>
              <a:rPr spc="229" dirty="0"/>
              <a:t>the</a:t>
            </a:r>
            <a:r>
              <a:rPr spc="-220" dirty="0"/>
              <a:t> </a:t>
            </a:r>
            <a:r>
              <a:rPr spc="35" dirty="0"/>
              <a:t>highest</a:t>
            </a:r>
            <a:r>
              <a:rPr spc="-220" dirty="0"/>
              <a:t> </a:t>
            </a:r>
            <a:r>
              <a:rPr spc="110" dirty="0"/>
              <a:t>and</a:t>
            </a:r>
            <a:r>
              <a:rPr spc="-215" dirty="0"/>
              <a:t> </a:t>
            </a:r>
            <a:r>
              <a:rPr spc="90" dirty="0"/>
              <a:t>lowest </a:t>
            </a:r>
            <a:r>
              <a:rPr spc="-1430" dirty="0"/>
              <a:t> </a:t>
            </a:r>
            <a:r>
              <a:rPr spc="100" dirty="0"/>
              <a:t>manufacturing</a:t>
            </a:r>
            <a:r>
              <a:rPr spc="-225" dirty="0"/>
              <a:t> </a:t>
            </a:r>
            <a:r>
              <a:rPr spc="-25" dirty="0"/>
              <a:t>costs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1EE487-7E54-07A8-50C2-38FD4BB02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893055"/>
            <a:ext cx="16223602" cy="31863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253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756" y="1213354"/>
            <a:ext cx="818895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0" dirty="0"/>
              <a:t>Average</a:t>
            </a:r>
            <a:r>
              <a:rPr sz="5400" spc="-130" dirty="0"/>
              <a:t> </a:t>
            </a:r>
            <a:r>
              <a:rPr sz="5400" spc="85" dirty="0"/>
              <a:t>Pre-Discount</a:t>
            </a:r>
            <a:r>
              <a:rPr sz="5400" spc="-130" dirty="0"/>
              <a:t> </a:t>
            </a:r>
            <a:r>
              <a:rPr sz="5400" spc="60" dirty="0"/>
              <a:t>%</a:t>
            </a:r>
            <a:endParaRPr sz="5400" dirty="0"/>
          </a:p>
        </p:txBody>
      </p:sp>
      <p:sp>
        <p:nvSpPr>
          <p:cNvPr id="15" name="object 15"/>
          <p:cNvSpPr txBox="1"/>
          <p:nvPr/>
        </p:nvSpPr>
        <p:spPr>
          <a:xfrm>
            <a:off x="354651" y="3878587"/>
            <a:ext cx="891159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ve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spc="-2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20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ve</a:t>
            </a:r>
            <a:r>
              <a:rPr sz="3400" spc="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50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ve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2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2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-5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spc="-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10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6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5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10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₹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22</a:t>
            </a:r>
            <a:r>
              <a:rPr sz="3400" spc="-11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3400" spc="-3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3400" spc="-19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48FDF2-343B-4D82-7020-17E5281C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62" y="1000903"/>
            <a:ext cx="8911590" cy="9171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406</Words>
  <Application>Microsoft Office PowerPoint</Application>
  <PresentationFormat>Custom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Lucida Sans Unicode</vt:lpstr>
      <vt:lpstr>Microsoft Sans Serif</vt:lpstr>
      <vt:lpstr>Tahoma</vt:lpstr>
      <vt:lpstr>Trebuchet MS</vt:lpstr>
      <vt:lpstr>Verdana</vt:lpstr>
      <vt:lpstr>Office Theme</vt:lpstr>
      <vt:lpstr>Business  Case Study  and Report</vt:lpstr>
      <vt:lpstr>Problem Statement</vt:lpstr>
      <vt:lpstr>Goal</vt:lpstr>
      <vt:lpstr>INSIGHTS</vt:lpstr>
      <vt:lpstr>Unique products</vt:lpstr>
      <vt:lpstr>Unique product counts for  each segment</vt:lpstr>
      <vt:lpstr>most increase in unique products in 2021 vs 2020?</vt:lpstr>
      <vt:lpstr>Products that have the highest and lowest  manufacturing costs</vt:lpstr>
      <vt:lpstr>Average Pre-Discount %</vt:lpstr>
      <vt:lpstr>complete report of the Gross sales amount for the customer “AtliqExclusive” for each month.</vt:lpstr>
      <vt:lpstr>Total Quantity sold by Quarter  First quarter had the highest total quantity  sold</vt:lpstr>
      <vt:lpstr>PowerPoint Presentation</vt:lpstr>
      <vt:lpstr>Top 3 products in each 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</dc:title>
  <dc:creator>Hanan Adam</dc:creator>
  <cp:keywords>DAFa7VhSVQ0,BAFa7VX1wTU</cp:keywords>
  <cp:lastModifiedBy>Abhinav Singh</cp:lastModifiedBy>
  <cp:revision>1</cp:revision>
  <dcterms:created xsi:type="dcterms:W3CDTF">2023-03-05T11:10:33Z</dcterms:created>
  <dcterms:modified xsi:type="dcterms:W3CDTF">2023-03-05T17:19:04Z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2023-02-21T00:00:00Z</vt:filetime>
  </property>
  <property fmtid="{D5CDD505-2E9C-101B-9397-08002B2CF9AE}" pid="3" name="Creator">
    <vt:lpwstr>Canva</vt:lpwstr>
  </property>
  <property fmtid="{D5CDD505-2E9C-101B-9397-08002B2CF9AE}" pid="4" name="LastSaved">
    <vt:filetime>2023-02-21T00:00:00Z</vt:filetime>
  </property>
</Properties>
</file>