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556500" cy="10699750"/>
  <p:notesSz cx="7556500" cy="10699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2236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6922"/>
            <a:ext cx="6423025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91860"/>
            <a:ext cx="5289550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556500" cy="10687685"/>
          </a:xfrm>
          <a:custGeom>
            <a:avLst/>
            <a:gdLst/>
            <a:ahLst/>
            <a:cxnLst/>
            <a:rect l="l" t="t" r="r" b="b"/>
            <a:pathLst>
              <a:path w="7556500" h="10687685">
                <a:moveTo>
                  <a:pt x="7556499" y="10687592"/>
                </a:moveTo>
                <a:lnTo>
                  <a:pt x="0" y="10687592"/>
                </a:lnTo>
                <a:lnTo>
                  <a:pt x="0" y="0"/>
                </a:lnTo>
                <a:lnTo>
                  <a:pt x="7556499" y="0"/>
                </a:lnTo>
                <a:lnTo>
                  <a:pt x="7556499" y="10687592"/>
                </a:lnTo>
                <a:close/>
              </a:path>
            </a:pathLst>
          </a:custGeom>
          <a:solidFill>
            <a:srgbClr val="293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9965" y="77"/>
            <a:ext cx="4326021" cy="390643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36643"/>
            <a:ext cx="7555991" cy="24744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60942"/>
            <a:ext cx="3287077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60942"/>
            <a:ext cx="3287077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2"/>
            <a:ext cx="7556500" cy="10687685"/>
          </a:xfrm>
          <a:custGeom>
            <a:avLst/>
            <a:gdLst/>
            <a:ahLst/>
            <a:cxnLst/>
            <a:rect l="l" t="t" r="r" b="b"/>
            <a:pathLst>
              <a:path w="7556500" h="10687685">
                <a:moveTo>
                  <a:pt x="7556499" y="10687592"/>
                </a:moveTo>
                <a:lnTo>
                  <a:pt x="0" y="10687592"/>
                </a:lnTo>
                <a:lnTo>
                  <a:pt x="0" y="0"/>
                </a:lnTo>
                <a:lnTo>
                  <a:pt x="7556499" y="0"/>
                </a:lnTo>
                <a:lnTo>
                  <a:pt x="7556499" y="10687592"/>
                </a:lnTo>
                <a:close/>
              </a:path>
            </a:pathLst>
          </a:custGeom>
          <a:solidFill>
            <a:srgbClr val="293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2665" y="4095448"/>
            <a:ext cx="2748915" cy="1274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60942"/>
            <a:ext cx="6800850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50768"/>
            <a:ext cx="2418080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50768"/>
            <a:ext cx="173799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50768"/>
            <a:ext cx="173799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" y="1553575"/>
            <a:ext cx="2512814" cy="870637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55794" y="616433"/>
            <a:ext cx="627380" cy="614045"/>
            <a:chOff x="755794" y="616433"/>
            <a:chExt cx="627380" cy="614045"/>
          </a:xfrm>
        </p:grpSpPr>
        <p:sp>
          <p:nvSpPr>
            <p:cNvPr id="4" name="object 4"/>
            <p:cNvSpPr/>
            <p:nvPr/>
          </p:nvSpPr>
          <p:spPr>
            <a:xfrm>
              <a:off x="755794" y="682228"/>
              <a:ext cx="544195" cy="548005"/>
            </a:xfrm>
            <a:custGeom>
              <a:avLst/>
              <a:gdLst/>
              <a:ahLst/>
              <a:cxnLst/>
              <a:rect l="l" t="t" r="r" b="b"/>
              <a:pathLst>
                <a:path w="544194" h="548005">
                  <a:moveTo>
                    <a:pt x="211559" y="217302"/>
                  </a:moveTo>
                  <a:lnTo>
                    <a:pt x="33228" y="214700"/>
                  </a:lnTo>
                  <a:lnTo>
                    <a:pt x="0" y="180497"/>
                  </a:lnTo>
                  <a:lnTo>
                    <a:pt x="2781" y="167548"/>
                  </a:lnTo>
                  <a:lnTo>
                    <a:pt x="10082" y="157000"/>
                  </a:lnTo>
                  <a:lnTo>
                    <a:pt x="20798" y="149901"/>
                  </a:lnTo>
                  <a:lnTo>
                    <a:pt x="33822" y="147301"/>
                  </a:lnTo>
                  <a:lnTo>
                    <a:pt x="212161" y="149903"/>
                  </a:lnTo>
                  <a:lnTo>
                    <a:pt x="225263" y="152713"/>
                  </a:lnTo>
                  <a:lnTo>
                    <a:pt x="235906" y="160098"/>
                  </a:lnTo>
                  <a:lnTo>
                    <a:pt x="242984" y="170935"/>
                  </a:lnTo>
                  <a:lnTo>
                    <a:pt x="245390" y="184099"/>
                  </a:lnTo>
                  <a:lnTo>
                    <a:pt x="242607" y="197048"/>
                  </a:lnTo>
                  <a:lnTo>
                    <a:pt x="235303" y="207600"/>
                  </a:lnTo>
                  <a:lnTo>
                    <a:pt x="224585" y="214701"/>
                  </a:lnTo>
                  <a:lnTo>
                    <a:pt x="211559" y="217302"/>
                  </a:lnTo>
                  <a:close/>
                </a:path>
                <a:path w="544194" h="548005">
                  <a:moveTo>
                    <a:pt x="403706" y="547906"/>
                  </a:moveTo>
                  <a:lnTo>
                    <a:pt x="398304" y="547906"/>
                  </a:lnTo>
                  <a:lnTo>
                    <a:pt x="389450" y="546730"/>
                  </a:lnTo>
                  <a:lnTo>
                    <a:pt x="283614" y="374100"/>
                  </a:lnTo>
                  <a:lnTo>
                    <a:pt x="279720" y="361292"/>
                  </a:lnTo>
                  <a:lnTo>
                    <a:pt x="280965" y="348427"/>
                  </a:lnTo>
                  <a:lnTo>
                    <a:pt x="286938" y="336950"/>
                  </a:lnTo>
                  <a:lnTo>
                    <a:pt x="297226" y="328303"/>
                  </a:lnTo>
                  <a:lnTo>
                    <a:pt x="310044" y="324406"/>
                  </a:lnTo>
                  <a:lnTo>
                    <a:pt x="322919" y="325650"/>
                  </a:lnTo>
                  <a:lnTo>
                    <a:pt x="334405" y="331620"/>
                  </a:lnTo>
                  <a:lnTo>
                    <a:pt x="343058" y="341905"/>
                  </a:lnTo>
                  <a:lnTo>
                    <a:pt x="427928" y="498101"/>
                  </a:lnTo>
                  <a:lnTo>
                    <a:pt x="431823" y="510911"/>
                  </a:lnTo>
                  <a:lnTo>
                    <a:pt x="430577" y="523778"/>
                  </a:lnTo>
                  <a:lnTo>
                    <a:pt x="424604" y="535258"/>
                  </a:lnTo>
                  <a:lnTo>
                    <a:pt x="414316" y="543906"/>
                  </a:lnTo>
                  <a:lnTo>
                    <a:pt x="409312" y="546500"/>
                  </a:lnTo>
                  <a:lnTo>
                    <a:pt x="403706" y="547906"/>
                  </a:lnTo>
                  <a:close/>
                </a:path>
                <a:path w="544194" h="548005">
                  <a:moveTo>
                    <a:pt x="389500" y="162302"/>
                  </a:moveTo>
                  <a:lnTo>
                    <a:pt x="389899" y="161700"/>
                  </a:lnTo>
                  <a:lnTo>
                    <a:pt x="390696" y="160098"/>
                  </a:lnTo>
                  <a:lnTo>
                    <a:pt x="481969" y="15300"/>
                  </a:lnTo>
                  <a:lnTo>
                    <a:pt x="491254" y="5598"/>
                  </a:lnTo>
                  <a:lnTo>
                    <a:pt x="503109" y="399"/>
                  </a:lnTo>
                  <a:lnTo>
                    <a:pt x="516054" y="0"/>
                  </a:lnTo>
                  <a:lnTo>
                    <a:pt x="528606" y="4699"/>
                  </a:lnTo>
                  <a:lnTo>
                    <a:pt x="538312" y="13976"/>
                  </a:lnTo>
                  <a:lnTo>
                    <a:pt x="543515" y="25823"/>
                  </a:lnTo>
                  <a:lnTo>
                    <a:pt x="543914" y="38758"/>
                  </a:lnTo>
                  <a:lnTo>
                    <a:pt x="539208" y="51301"/>
                  </a:lnTo>
                  <a:lnTo>
                    <a:pt x="477567" y="148903"/>
                  </a:lnTo>
                  <a:lnTo>
                    <a:pt x="415113" y="149903"/>
                  </a:lnTo>
                  <a:lnTo>
                    <a:pt x="407565" y="150882"/>
                  </a:lnTo>
                  <a:lnTo>
                    <a:pt x="400656" y="153401"/>
                  </a:lnTo>
                  <a:lnTo>
                    <a:pt x="394572" y="157270"/>
                  </a:lnTo>
                  <a:lnTo>
                    <a:pt x="389500" y="1623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9073" y="682345"/>
              <a:ext cx="544195" cy="548005"/>
            </a:xfrm>
            <a:custGeom>
              <a:avLst/>
              <a:gdLst/>
              <a:ahLst/>
              <a:cxnLst/>
              <a:rect l="l" t="t" r="r" b="b"/>
              <a:pathLst>
                <a:path w="544194" h="548005">
                  <a:moveTo>
                    <a:pt x="332835" y="217185"/>
                  </a:moveTo>
                  <a:lnTo>
                    <a:pt x="332437" y="217185"/>
                  </a:lnTo>
                  <a:lnTo>
                    <a:pt x="319439" y="214583"/>
                  </a:lnTo>
                  <a:lnTo>
                    <a:pt x="308770" y="207482"/>
                  </a:lnTo>
                  <a:lnTo>
                    <a:pt x="301478" y="196931"/>
                  </a:lnTo>
                  <a:lnTo>
                    <a:pt x="298614" y="183981"/>
                  </a:lnTo>
                  <a:lnTo>
                    <a:pt x="301102" y="170818"/>
                  </a:lnTo>
                  <a:lnTo>
                    <a:pt x="308170" y="159981"/>
                  </a:lnTo>
                  <a:lnTo>
                    <a:pt x="318765" y="152595"/>
                  </a:lnTo>
                  <a:lnTo>
                    <a:pt x="331834" y="149786"/>
                  </a:lnTo>
                  <a:lnTo>
                    <a:pt x="509572" y="147184"/>
                  </a:lnTo>
                  <a:lnTo>
                    <a:pt x="522913" y="149670"/>
                  </a:lnTo>
                  <a:lnTo>
                    <a:pt x="533741" y="156733"/>
                  </a:lnTo>
                  <a:lnTo>
                    <a:pt x="541041" y="167320"/>
                  </a:lnTo>
                  <a:lnTo>
                    <a:pt x="543801" y="180380"/>
                  </a:lnTo>
                  <a:lnTo>
                    <a:pt x="541309" y="193543"/>
                  </a:lnTo>
                  <a:lnTo>
                    <a:pt x="534241" y="204381"/>
                  </a:lnTo>
                  <a:lnTo>
                    <a:pt x="523645" y="211769"/>
                  </a:lnTo>
                  <a:lnTo>
                    <a:pt x="510514" y="214584"/>
                  </a:lnTo>
                  <a:lnTo>
                    <a:pt x="332835" y="217185"/>
                  </a:lnTo>
                  <a:close/>
                </a:path>
                <a:path w="544194" h="548005">
                  <a:moveTo>
                    <a:pt x="154105" y="161786"/>
                  </a:moveTo>
                  <a:lnTo>
                    <a:pt x="66233" y="148786"/>
                  </a:lnTo>
                  <a:lnTo>
                    <a:pt x="4788" y="51379"/>
                  </a:lnTo>
                  <a:lnTo>
                    <a:pt x="0" y="38840"/>
                  </a:lnTo>
                  <a:lnTo>
                    <a:pt x="409" y="25908"/>
                  </a:lnTo>
                  <a:lnTo>
                    <a:pt x="5660" y="14062"/>
                  </a:lnTo>
                  <a:lnTo>
                    <a:pt x="15398" y="4784"/>
                  </a:lnTo>
                  <a:lnTo>
                    <a:pt x="27947" y="0"/>
                  </a:lnTo>
                  <a:lnTo>
                    <a:pt x="40892" y="407"/>
                  </a:lnTo>
                  <a:lnTo>
                    <a:pt x="52749" y="5652"/>
                  </a:lnTo>
                  <a:lnTo>
                    <a:pt x="62035" y="15378"/>
                  </a:lnTo>
                  <a:lnTo>
                    <a:pt x="153300" y="160184"/>
                  </a:lnTo>
                  <a:lnTo>
                    <a:pt x="153503" y="160786"/>
                  </a:lnTo>
                  <a:lnTo>
                    <a:pt x="153902" y="161184"/>
                  </a:lnTo>
                  <a:lnTo>
                    <a:pt x="154105" y="161786"/>
                  </a:lnTo>
                  <a:close/>
                </a:path>
                <a:path w="544194" h="548005">
                  <a:moveTo>
                    <a:pt x="145692" y="547789"/>
                  </a:moveTo>
                  <a:lnTo>
                    <a:pt x="140290" y="547789"/>
                  </a:lnTo>
                  <a:lnTo>
                    <a:pt x="134684" y="546383"/>
                  </a:lnTo>
                  <a:lnTo>
                    <a:pt x="129680" y="543789"/>
                  </a:lnTo>
                  <a:lnTo>
                    <a:pt x="119392" y="535223"/>
                  </a:lnTo>
                  <a:lnTo>
                    <a:pt x="113420" y="523734"/>
                  </a:lnTo>
                  <a:lnTo>
                    <a:pt x="112177" y="510821"/>
                  </a:lnTo>
                  <a:lnTo>
                    <a:pt x="116076" y="497984"/>
                  </a:lnTo>
                  <a:lnTo>
                    <a:pt x="197732" y="347584"/>
                  </a:lnTo>
                  <a:lnTo>
                    <a:pt x="197732" y="347381"/>
                  </a:lnTo>
                  <a:lnTo>
                    <a:pt x="197935" y="346983"/>
                  </a:lnTo>
                  <a:lnTo>
                    <a:pt x="198139" y="346787"/>
                  </a:lnTo>
                  <a:lnTo>
                    <a:pt x="196568" y="353425"/>
                  </a:lnTo>
                  <a:lnTo>
                    <a:pt x="196384" y="360309"/>
                  </a:lnTo>
                  <a:lnTo>
                    <a:pt x="197627" y="367231"/>
                  </a:lnTo>
                  <a:lnTo>
                    <a:pt x="200336" y="373983"/>
                  </a:lnTo>
                  <a:lnTo>
                    <a:pt x="230359" y="429186"/>
                  </a:lnTo>
                  <a:lnTo>
                    <a:pt x="175520" y="530187"/>
                  </a:lnTo>
                  <a:lnTo>
                    <a:pt x="169929" y="537661"/>
                  </a:lnTo>
                  <a:lnTo>
                    <a:pt x="162782" y="543186"/>
                  </a:lnTo>
                  <a:lnTo>
                    <a:pt x="154546" y="546613"/>
                  </a:lnTo>
                  <a:lnTo>
                    <a:pt x="145692" y="547789"/>
                  </a:lnTo>
                  <a:close/>
                </a:path>
              </a:pathLst>
            </a:custGeom>
            <a:solidFill>
              <a:srgbClr val="A8D5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5794" y="616433"/>
              <a:ext cx="627380" cy="400685"/>
            </a:xfrm>
            <a:custGeom>
              <a:avLst/>
              <a:gdLst/>
              <a:ahLst/>
              <a:cxnLst/>
              <a:rect l="l" t="t" r="r" b="b"/>
              <a:pathLst>
                <a:path w="627380" h="400684">
                  <a:moveTo>
                    <a:pt x="313442" y="223495"/>
                  </a:moveTo>
                  <a:lnTo>
                    <a:pt x="308032" y="223495"/>
                  </a:lnTo>
                  <a:lnTo>
                    <a:pt x="302433" y="222096"/>
                  </a:lnTo>
                  <a:lnTo>
                    <a:pt x="297430" y="219495"/>
                  </a:lnTo>
                  <a:lnTo>
                    <a:pt x="287137" y="210934"/>
                  </a:lnTo>
                  <a:lnTo>
                    <a:pt x="281162" y="199447"/>
                  </a:lnTo>
                  <a:lnTo>
                    <a:pt x="279918" y="186534"/>
                  </a:lnTo>
                  <a:lnTo>
                    <a:pt x="283818" y="173698"/>
                  </a:lnTo>
                  <a:lnTo>
                    <a:pt x="368679" y="17493"/>
                  </a:lnTo>
                  <a:lnTo>
                    <a:pt x="377250" y="7213"/>
                  </a:lnTo>
                  <a:lnTo>
                    <a:pt x="388746" y="1244"/>
                  </a:lnTo>
                  <a:lnTo>
                    <a:pt x="401669" y="0"/>
                  </a:lnTo>
                  <a:lnTo>
                    <a:pt x="414519" y="3891"/>
                  </a:lnTo>
                  <a:lnTo>
                    <a:pt x="424807" y="12456"/>
                  </a:lnTo>
                  <a:lnTo>
                    <a:pt x="430780" y="23943"/>
                  </a:lnTo>
                  <a:lnTo>
                    <a:pt x="432023" y="36856"/>
                  </a:lnTo>
                  <a:lnTo>
                    <a:pt x="428123" y="49697"/>
                  </a:lnTo>
                  <a:lnTo>
                    <a:pt x="343262" y="205893"/>
                  </a:lnTo>
                  <a:lnTo>
                    <a:pt x="313442" y="223495"/>
                  </a:lnTo>
                  <a:close/>
                </a:path>
                <a:path w="627380" h="400684">
                  <a:moveTo>
                    <a:pt x="33822" y="400293"/>
                  </a:moveTo>
                  <a:lnTo>
                    <a:pt x="20826" y="397694"/>
                  </a:lnTo>
                  <a:lnTo>
                    <a:pt x="10156" y="390595"/>
                  </a:lnTo>
                  <a:lnTo>
                    <a:pt x="2863" y="380046"/>
                  </a:lnTo>
                  <a:lnTo>
                    <a:pt x="0" y="367098"/>
                  </a:lnTo>
                  <a:lnTo>
                    <a:pt x="2491" y="353934"/>
                  </a:lnTo>
                  <a:lnTo>
                    <a:pt x="9560" y="343096"/>
                  </a:lnTo>
                  <a:lnTo>
                    <a:pt x="20155" y="335708"/>
                  </a:lnTo>
                  <a:lnTo>
                    <a:pt x="33228" y="332894"/>
                  </a:lnTo>
                  <a:lnTo>
                    <a:pt x="205359" y="330496"/>
                  </a:lnTo>
                  <a:lnTo>
                    <a:pt x="198785" y="332365"/>
                  </a:lnTo>
                  <a:lnTo>
                    <a:pt x="192698" y="335546"/>
                  </a:lnTo>
                  <a:lnTo>
                    <a:pt x="187287" y="340002"/>
                  </a:lnTo>
                  <a:lnTo>
                    <a:pt x="182741" y="345699"/>
                  </a:lnTo>
                  <a:lnTo>
                    <a:pt x="149317" y="398699"/>
                  </a:lnTo>
                  <a:lnTo>
                    <a:pt x="33822" y="400293"/>
                  </a:lnTo>
                  <a:close/>
                </a:path>
                <a:path w="627380" h="400684">
                  <a:moveTo>
                    <a:pt x="593453" y="400293"/>
                  </a:moveTo>
                  <a:lnTo>
                    <a:pt x="477966" y="398699"/>
                  </a:lnTo>
                  <a:lnTo>
                    <a:pt x="444542" y="345699"/>
                  </a:lnTo>
                  <a:lnTo>
                    <a:pt x="440081" y="340088"/>
                  </a:lnTo>
                  <a:lnTo>
                    <a:pt x="434682" y="335622"/>
                  </a:lnTo>
                  <a:lnTo>
                    <a:pt x="428607" y="332393"/>
                  </a:lnTo>
                  <a:lnTo>
                    <a:pt x="422119" y="330496"/>
                  </a:lnTo>
                  <a:lnTo>
                    <a:pt x="594055" y="332894"/>
                  </a:lnTo>
                  <a:lnTo>
                    <a:pt x="607156" y="335708"/>
                  </a:lnTo>
                  <a:lnTo>
                    <a:pt x="617798" y="343096"/>
                  </a:lnTo>
                  <a:lnTo>
                    <a:pt x="624874" y="353934"/>
                  </a:lnTo>
                  <a:lnTo>
                    <a:pt x="627275" y="367098"/>
                  </a:lnTo>
                  <a:lnTo>
                    <a:pt x="624497" y="380046"/>
                  </a:lnTo>
                  <a:lnTo>
                    <a:pt x="617195" y="390595"/>
                  </a:lnTo>
                  <a:lnTo>
                    <a:pt x="606478" y="397694"/>
                  </a:lnTo>
                  <a:lnTo>
                    <a:pt x="593453" y="4002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8956" y="616433"/>
              <a:ext cx="461645" cy="548005"/>
            </a:xfrm>
            <a:custGeom>
              <a:avLst/>
              <a:gdLst/>
              <a:ahLst/>
              <a:cxnLst/>
              <a:rect l="l" t="t" r="r" b="b"/>
              <a:pathLst>
                <a:path w="461644" h="548005">
                  <a:moveTo>
                    <a:pt x="33325" y="547896"/>
                  </a:moveTo>
                  <a:lnTo>
                    <a:pt x="27124" y="547896"/>
                  </a:lnTo>
                  <a:lnTo>
                    <a:pt x="20917" y="546294"/>
                  </a:lnTo>
                  <a:lnTo>
                    <a:pt x="15311" y="542701"/>
                  </a:lnTo>
                  <a:lnTo>
                    <a:pt x="5605" y="533422"/>
                  </a:lnTo>
                  <a:lnTo>
                    <a:pt x="401" y="521574"/>
                  </a:lnTo>
                  <a:lnTo>
                    <a:pt x="0" y="508638"/>
                  </a:lnTo>
                  <a:lnTo>
                    <a:pt x="4701" y="496099"/>
                  </a:lnTo>
                  <a:lnTo>
                    <a:pt x="99578" y="345699"/>
                  </a:lnTo>
                  <a:lnTo>
                    <a:pt x="108863" y="335996"/>
                  </a:lnTo>
                  <a:lnTo>
                    <a:pt x="120718" y="330795"/>
                  </a:lnTo>
                  <a:lnTo>
                    <a:pt x="133663" y="330395"/>
                  </a:lnTo>
                  <a:lnTo>
                    <a:pt x="146215" y="335097"/>
                  </a:lnTo>
                  <a:lnTo>
                    <a:pt x="155921" y="344375"/>
                  </a:lnTo>
                  <a:lnTo>
                    <a:pt x="161124" y="356222"/>
                  </a:lnTo>
                  <a:lnTo>
                    <a:pt x="161523" y="369156"/>
                  </a:lnTo>
                  <a:lnTo>
                    <a:pt x="156817" y="381699"/>
                  </a:lnTo>
                  <a:lnTo>
                    <a:pt x="61948" y="532099"/>
                  </a:lnTo>
                  <a:lnTo>
                    <a:pt x="33325" y="547896"/>
                  </a:lnTo>
                  <a:close/>
                </a:path>
                <a:path w="461644" h="548005">
                  <a:moveTo>
                    <a:pt x="433833" y="547896"/>
                  </a:moveTo>
                  <a:lnTo>
                    <a:pt x="427626" y="547896"/>
                  </a:lnTo>
                  <a:lnTo>
                    <a:pt x="419328" y="546861"/>
                  </a:lnTo>
                  <a:lnTo>
                    <a:pt x="304133" y="381699"/>
                  </a:lnTo>
                  <a:lnTo>
                    <a:pt x="299344" y="369156"/>
                  </a:lnTo>
                  <a:lnTo>
                    <a:pt x="299753" y="356222"/>
                  </a:lnTo>
                  <a:lnTo>
                    <a:pt x="305005" y="344375"/>
                  </a:lnTo>
                  <a:lnTo>
                    <a:pt x="314742" y="335097"/>
                  </a:lnTo>
                  <a:lnTo>
                    <a:pt x="327292" y="330313"/>
                  </a:lnTo>
                  <a:lnTo>
                    <a:pt x="340237" y="330721"/>
                  </a:lnTo>
                  <a:lnTo>
                    <a:pt x="352094" y="335969"/>
                  </a:lnTo>
                  <a:lnTo>
                    <a:pt x="361380" y="345699"/>
                  </a:lnTo>
                  <a:lnTo>
                    <a:pt x="456249" y="496099"/>
                  </a:lnTo>
                  <a:lnTo>
                    <a:pt x="461037" y="508638"/>
                  </a:lnTo>
                  <a:lnTo>
                    <a:pt x="460628" y="521574"/>
                  </a:lnTo>
                  <a:lnTo>
                    <a:pt x="455377" y="533422"/>
                  </a:lnTo>
                  <a:lnTo>
                    <a:pt x="445639" y="542701"/>
                  </a:lnTo>
                  <a:lnTo>
                    <a:pt x="440033" y="546294"/>
                  </a:lnTo>
                  <a:lnTo>
                    <a:pt x="433833" y="547896"/>
                  </a:lnTo>
                  <a:close/>
                </a:path>
                <a:path w="461644" h="548005">
                  <a:moveTo>
                    <a:pt x="199053" y="202292"/>
                  </a:moveTo>
                  <a:lnTo>
                    <a:pt x="198451" y="201698"/>
                  </a:lnTo>
                  <a:lnTo>
                    <a:pt x="197653" y="200096"/>
                  </a:lnTo>
                  <a:lnTo>
                    <a:pt x="115989" y="49697"/>
                  </a:lnTo>
                  <a:lnTo>
                    <a:pt x="112094" y="36884"/>
                  </a:lnTo>
                  <a:lnTo>
                    <a:pt x="113340" y="24017"/>
                  </a:lnTo>
                  <a:lnTo>
                    <a:pt x="119313" y="12538"/>
                  </a:lnTo>
                  <a:lnTo>
                    <a:pt x="129601" y="3891"/>
                  </a:lnTo>
                  <a:lnTo>
                    <a:pt x="142419" y="0"/>
                  </a:lnTo>
                  <a:lnTo>
                    <a:pt x="155294" y="1244"/>
                  </a:lnTo>
                  <a:lnTo>
                    <a:pt x="166780" y="7213"/>
                  </a:lnTo>
                  <a:lnTo>
                    <a:pt x="175433" y="17493"/>
                  </a:lnTo>
                  <a:lnTo>
                    <a:pt x="230475" y="118892"/>
                  </a:lnTo>
                  <a:lnTo>
                    <a:pt x="200655" y="173698"/>
                  </a:lnTo>
                  <a:lnTo>
                    <a:pt x="197787" y="180779"/>
                  </a:lnTo>
                  <a:lnTo>
                    <a:pt x="196626" y="188068"/>
                  </a:lnTo>
                  <a:lnTo>
                    <a:pt x="197079" y="195320"/>
                  </a:lnTo>
                  <a:lnTo>
                    <a:pt x="199053" y="202292"/>
                  </a:lnTo>
                  <a:close/>
                </a:path>
              </a:pathLst>
            </a:custGeom>
            <a:solidFill>
              <a:srgbClr val="A8D5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16282" y="775837"/>
            <a:ext cx="960119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b="1" spc="40" dirty="0">
                <a:solidFill>
                  <a:srgbClr val="FFFFFF"/>
                </a:solidFill>
                <a:latin typeface="Arial"/>
                <a:cs typeface="Arial"/>
              </a:rPr>
              <a:t>INEURON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27429" y="921775"/>
            <a:ext cx="1094740" cy="0"/>
          </a:xfrm>
          <a:custGeom>
            <a:avLst/>
            <a:gdLst/>
            <a:ahLst/>
            <a:cxnLst/>
            <a:rect l="l" t="t" r="r" b="b"/>
            <a:pathLst>
              <a:path w="1094739">
                <a:moveTo>
                  <a:pt x="0" y="0"/>
                </a:moveTo>
                <a:lnTo>
                  <a:pt x="1094479" y="0"/>
                </a:lnTo>
              </a:path>
            </a:pathLst>
          </a:custGeom>
          <a:ln w="19034">
            <a:solidFill>
              <a:srgbClr val="A8D5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575813" y="779072"/>
            <a:ext cx="123571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OCTOBER</a:t>
            </a:r>
            <a:r>
              <a:rPr sz="1400" b="1" spc="3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60" dirty="0">
                <a:solidFill>
                  <a:srgbClr val="FFFFFF"/>
                </a:solidFill>
                <a:latin typeface="Arial"/>
                <a:cs typeface="Arial"/>
              </a:rPr>
              <a:t>27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14729" y="9405647"/>
            <a:ext cx="1456690" cy="65532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600" b="1" spc="-110" dirty="0">
                <a:solidFill>
                  <a:srgbClr val="A8D5B9"/>
                </a:solidFill>
                <a:latin typeface="Arial"/>
                <a:cs typeface="Arial"/>
              </a:rPr>
              <a:t>PRESENTED</a:t>
            </a:r>
            <a:r>
              <a:rPr sz="1600" b="1" spc="-60" dirty="0">
                <a:solidFill>
                  <a:srgbClr val="A8D5B9"/>
                </a:solidFill>
                <a:latin typeface="Arial"/>
                <a:cs typeface="Arial"/>
              </a:rPr>
              <a:t> </a:t>
            </a:r>
            <a:r>
              <a:rPr sz="1600" b="1" spc="-45" dirty="0">
                <a:solidFill>
                  <a:srgbClr val="A8D5B9"/>
                </a:solidFill>
                <a:latin typeface="Arial"/>
                <a:cs typeface="Arial"/>
              </a:rPr>
              <a:t>BY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n-IN" sz="1500" dirty="0">
                <a:solidFill>
                  <a:srgbClr val="FFFFFF"/>
                </a:solidFill>
                <a:latin typeface="Arial MT"/>
                <a:cs typeface="Arial MT"/>
              </a:rPr>
              <a:t>Abhinav Singh</a:t>
            </a:r>
            <a:endParaRPr sz="1500" dirty="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36643"/>
            <a:ext cx="7555991" cy="24744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579617" y="248339"/>
            <a:ext cx="191452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FF1616"/>
                </a:solidFill>
                <a:latin typeface="Arial MT"/>
                <a:cs typeface="Arial MT"/>
              </a:rPr>
              <a:t>LOW</a:t>
            </a:r>
            <a:r>
              <a:rPr sz="1200" spc="-55" dirty="0">
                <a:solidFill>
                  <a:srgbClr val="FF1616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FF1616"/>
                </a:solidFill>
                <a:latin typeface="Arial MT"/>
                <a:cs typeface="Arial MT"/>
              </a:rPr>
              <a:t>LEVEL</a:t>
            </a:r>
            <a:r>
              <a:rPr sz="1200" spc="-50" dirty="0">
                <a:solidFill>
                  <a:srgbClr val="FF1616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1616"/>
                </a:solidFill>
                <a:latin typeface="Arial MT"/>
                <a:cs typeface="Arial MT"/>
              </a:rPr>
              <a:t>DESIGN</a:t>
            </a:r>
            <a:r>
              <a:rPr sz="1200" spc="-50" dirty="0">
                <a:solidFill>
                  <a:srgbClr val="FF1616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1616"/>
                </a:solidFill>
                <a:latin typeface="Arial MT"/>
                <a:cs typeface="Arial MT"/>
              </a:rPr>
              <a:t>(LLD)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14729" y="2770557"/>
            <a:ext cx="3658870" cy="3313429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5080">
              <a:lnSpc>
                <a:spcPts val="5910"/>
              </a:lnSpc>
              <a:spcBef>
                <a:spcPts val="525"/>
              </a:spcBef>
            </a:pPr>
            <a:r>
              <a:rPr sz="5150" b="1" spc="-215" dirty="0">
                <a:solidFill>
                  <a:srgbClr val="FFFFFF"/>
                </a:solidFill>
                <a:latin typeface="Arial"/>
                <a:cs typeface="Arial"/>
              </a:rPr>
              <a:t>LOW-</a:t>
            </a:r>
            <a:r>
              <a:rPr sz="5150" b="1" spc="-195" dirty="0">
                <a:solidFill>
                  <a:srgbClr val="FFFFFF"/>
                </a:solidFill>
                <a:latin typeface="Arial"/>
                <a:cs typeface="Arial"/>
              </a:rPr>
              <a:t>LEVEL </a:t>
            </a:r>
            <a:r>
              <a:rPr sz="5150" b="1" spc="-55" dirty="0">
                <a:solidFill>
                  <a:srgbClr val="FFFFFF"/>
                </a:solidFill>
                <a:latin typeface="Arial"/>
                <a:cs typeface="Arial"/>
              </a:rPr>
              <a:t>DESIGN </a:t>
            </a:r>
            <a:r>
              <a:rPr sz="5150" b="1" spc="-360" dirty="0">
                <a:solidFill>
                  <a:srgbClr val="FFFFFF"/>
                </a:solidFill>
                <a:latin typeface="Arial"/>
                <a:cs typeface="Arial"/>
              </a:rPr>
              <a:t>(LLD)</a:t>
            </a:r>
            <a:endParaRPr sz="5150">
              <a:latin typeface="Arial"/>
              <a:cs typeface="Arial"/>
            </a:endParaRPr>
          </a:p>
          <a:p>
            <a:pPr marL="12700" marR="257810">
              <a:lnSpc>
                <a:spcPts val="2070"/>
              </a:lnSpc>
              <a:spcBef>
                <a:spcPts val="3640"/>
              </a:spcBef>
            </a:pP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65" dirty="0">
                <a:solidFill>
                  <a:srgbClr val="FFFFFF"/>
                </a:solidFill>
                <a:latin typeface="Arial"/>
                <a:cs typeface="Arial"/>
              </a:rPr>
              <a:t>VISUALIZATION</a:t>
            </a: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BIRD </a:t>
            </a:r>
            <a:r>
              <a:rPr sz="1800" b="1" spc="-120" dirty="0">
                <a:solidFill>
                  <a:srgbClr val="FFFFFF"/>
                </a:solidFill>
                <a:latin typeface="Arial"/>
                <a:cs typeface="Arial"/>
              </a:rPr>
              <a:t>STRIKES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85" dirty="0">
                <a:solidFill>
                  <a:srgbClr val="FFFFFF"/>
                </a:solidFill>
                <a:latin typeface="Arial"/>
                <a:cs typeface="Arial"/>
              </a:rPr>
              <a:t>BETWEEN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2000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2011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30"/>
              </a:spcBef>
            </a:pPr>
            <a:r>
              <a:rPr spc="-345" dirty="0"/>
              <a:t>TABLE</a:t>
            </a:r>
            <a:r>
              <a:rPr spc="-245" dirty="0"/>
              <a:t> </a:t>
            </a:r>
            <a:r>
              <a:rPr spc="-25" dirty="0"/>
              <a:t>OF </a:t>
            </a:r>
            <a:r>
              <a:rPr spc="-220" dirty="0"/>
              <a:t>CONTENTS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5365" y="6322298"/>
          <a:ext cx="6043295" cy="37287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1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09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1.INTRODUCTION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L w="19050">
                      <a:solidFill>
                        <a:srgbClr val="293652"/>
                      </a:solidFill>
                      <a:prstDash val="solid"/>
                    </a:lnL>
                    <a:lnR w="19050">
                      <a:solidFill>
                        <a:srgbClr val="293652"/>
                      </a:solidFill>
                      <a:prstDash val="solid"/>
                    </a:lnR>
                    <a:lnT w="19050">
                      <a:solidFill>
                        <a:srgbClr val="293652"/>
                      </a:solidFill>
                      <a:prstDash val="solid"/>
                    </a:lnT>
                    <a:lnB w="19050">
                      <a:solidFill>
                        <a:srgbClr val="A8D5B9"/>
                      </a:solidFill>
                      <a:prstDash val="solid"/>
                    </a:lnB>
                    <a:solidFill>
                      <a:srgbClr val="293652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L w="19050">
                      <a:solidFill>
                        <a:srgbClr val="293652"/>
                      </a:solidFill>
                      <a:prstDash val="solid"/>
                    </a:lnL>
                    <a:lnR w="19050">
                      <a:solidFill>
                        <a:srgbClr val="293652"/>
                      </a:solidFill>
                      <a:prstDash val="solid"/>
                    </a:lnR>
                    <a:lnT w="19050">
                      <a:solidFill>
                        <a:srgbClr val="293652"/>
                      </a:solidFill>
                      <a:prstDash val="solid"/>
                    </a:lnT>
                    <a:lnB w="19050">
                      <a:solidFill>
                        <a:srgbClr val="A8D5B9"/>
                      </a:solidFill>
                      <a:prstDash val="solid"/>
                    </a:lnB>
                    <a:solidFill>
                      <a:srgbClr val="2936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1.1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INTRODUCTION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What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low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level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document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L w="19050">
                      <a:solidFill>
                        <a:srgbClr val="293652"/>
                      </a:solidFill>
                      <a:prstDash val="solid"/>
                    </a:lnL>
                    <a:lnR w="19050">
                      <a:solidFill>
                        <a:srgbClr val="293652"/>
                      </a:solidFill>
                      <a:prstDash val="solid"/>
                    </a:lnR>
                    <a:lnT w="19050">
                      <a:solidFill>
                        <a:srgbClr val="A8D5B9"/>
                      </a:solidFill>
                      <a:prstDash val="solid"/>
                    </a:lnT>
                    <a:lnB w="19050">
                      <a:solidFill>
                        <a:srgbClr val="A8D5B9"/>
                      </a:solidFill>
                      <a:prstDash val="solid"/>
                    </a:lnB>
                    <a:solidFill>
                      <a:srgbClr val="293652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L w="19050">
                      <a:solidFill>
                        <a:srgbClr val="293652"/>
                      </a:solidFill>
                      <a:prstDash val="solid"/>
                    </a:lnL>
                    <a:lnR w="19050">
                      <a:solidFill>
                        <a:srgbClr val="293652"/>
                      </a:solidFill>
                      <a:prstDash val="solid"/>
                    </a:lnR>
                    <a:lnT w="19050">
                      <a:solidFill>
                        <a:srgbClr val="A8D5B9"/>
                      </a:solidFill>
                      <a:prstDash val="solid"/>
                    </a:lnT>
                    <a:lnB w="19050">
                      <a:solidFill>
                        <a:srgbClr val="A8D5B9"/>
                      </a:solidFill>
                      <a:prstDash val="solid"/>
                    </a:lnB>
                    <a:solidFill>
                      <a:srgbClr val="2936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1.2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INTRODUCTION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Scope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L w="19050">
                      <a:solidFill>
                        <a:srgbClr val="293652"/>
                      </a:solidFill>
                      <a:prstDash val="solid"/>
                    </a:lnL>
                    <a:lnR w="19050">
                      <a:solidFill>
                        <a:srgbClr val="293652"/>
                      </a:solidFill>
                      <a:prstDash val="solid"/>
                    </a:lnR>
                    <a:lnT w="19050">
                      <a:solidFill>
                        <a:srgbClr val="A8D5B9"/>
                      </a:solidFill>
                      <a:prstDash val="solid"/>
                    </a:lnT>
                    <a:lnB w="19050">
                      <a:solidFill>
                        <a:srgbClr val="A8D5B9"/>
                      </a:solidFill>
                      <a:prstDash val="solid"/>
                    </a:lnB>
                    <a:solidFill>
                      <a:srgbClr val="293652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L w="19050">
                      <a:solidFill>
                        <a:srgbClr val="293652"/>
                      </a:solidFill>
                      <a:prstDash val="solid"/>
                    </a:lnL>
                    <a:lnR w="19050">
                      <a:solidFill>
                        <a:srgbClr val="293652"/>
                      </a:solidFill>
                      <a:prstDash val="solid"/>
                    </a:lnR>
                    <a:lnT w="19050">
                      <a:solidFill>
                        <a:srgbClr val="A8D5B9"/>
                      </a:solidFill>
                      <a:prstDash val="solid"/>
                    </a:lnT>
                    <a:lnB w="19050">
                      <a:solidFill>
                        <a:srgbClr val="A8D5B9"/>
                      </a:solidFill>
                      <a:prstDash val="solid"/>
                    </a:lnB>
                    <a:solidFill>
                      <a:srgbClr val="2936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1.3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INTRODUCTION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Project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introduction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L w="19050">
                      <a:solidFill>
                        <a:srgbClr val="293652"/>
                      </a:solidFill>
                      <a:prstDash val="solid"/>
                    </a:lnL>
                    <a:lnR w="19050">
                      <a:solidFill>
                        <a:srgbClr val="293652"/>
                      </a:solidFill>
                      <a:prstDash val="solid"/>
                    </a:lnR>
                    <a:lnT w="19050">
                      <a:solidFill>
                        <a:srgbClr val="A8D5B9"/>
                      </a:solidFill>
                      <a:prstDash val="solid"/>
                    </a:lnT>
                    <a:lnB w="19050">
                      <a:solidFill>
                        <a:srgbClr val="A8D5B9"/>
                      </a:solidFill>
                      <a:prstDash val="solid"/>
                    </a:lnB>
                    <a:solidFill>
                      <a:srgbClr val="293652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L w="19050">
                      <a:solidFill>
                        <a:srgbClr val="293652"/>
                      </a:solidFill>
                      <a:prstDash val="solid"/>
                    </a:lnL>
                    <a:lnR w="19050">
                      <a:solidFill>
                        <a:srgbClr val="293652"/>
                      </a:solidFill>
                      <a:prstDash val="solid"/>
                    </a:lnR>
                    <a:lnT w="19050">
                      <a:solidFill>
                        <a:srgbClr val="A8D5B9"/>
                      </a:solidFill>
                      <a:prstDash val="solid"/>
                    </a:lnT>
                    <a:lnB w="19050">
                      <a:solidFill>
                        <a:srgbClr val="A8D5B9"/>
                      </a:solidFill>
                      <a:prstDash val="solid"/>
                    </a:lnB>
                    <a:solidFill>
                      <a:srgbClr val="2936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2.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PROBLEM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L w="19050">
                      <a:solidFill>
                        <a:srgbClr val="293652"/>
                      </a:solidFill>
                      <a:prstDash val="solid"/>
                    </a:lnL>
                    <a:lnR w="19050">
                      <a:solidFill>
                        <a:srgbClr val="293652"/>
                      </a:solidFill>
                      <a:prstDash val="solid"/>
                    </a:lnR>
                    <a:lnT w="19050">
                      <a:solidFill>
                        <a:srgbClr val="A8D5B9"/>
                      </a:solidFill>
                      <a:prstDash val="solid"/>
                    </a:lnT>
                    <a:lnB w="19050">
                      <a:solidFill>
                        <a:srgbClr val="A8D5B9"/>
                      </a:solidFill>
                      <a:prstDash val="solid"/>
                    </a:lnB>
                    <a:solidFill>
                      <a:srgbClr val="293652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L w="19050">
                      <a:solidFill>
                        <a:srgbClr val="293652"/>
                      </a:solidFill>
                      <a:prstDash val="solid"/>
                    </a:lnL>
                    <a:lnR w="19050">
                      <a:solidFill>
                        <a:srgbClr val="293652"/>
                      </a:solidFill>
                      <a:prstDash val="solid"/>
                    </a:lnR>
                    <a:lnT w="19050">
                      <a:solidFill>
                        <a:srgbClr val="A8D5B9"/>
                      </a:solidFill>
                      <a:prstDash val="solid"/>
                    </a:lnT>
                    <a:lnB w="19050">
                      <a:solidFill>
                        <a:srgbClr val="A8D5B9"/>
                      </a:solidFill>
                      <a:prstDash val="solid"/>
                    </a:lnB>
                    <a:solidFill>
                      <a:srgbClr val="2936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3.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DATABASE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INFORMATION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L w="19050">
                      <a:solidFill>
                        <a:srgbClr val="293652"/>
                      </a:solidFill>
                      <a:prstDash val="solid"/>
                    </a:lnL>
                    <a:lnR w="19050">
                      <a:solidFill>
                        <a:srgbClr val="293652"/>
                      </a:solidFill>
                      <a:prstDash val="solid"/>
                    </a:lnR>
                    <a:lnT w="19050">
                      <a:solidFill>
                        <a:srgbClr val="A8D5B9"/>
                      </a:solidFill>
                      <a:prstDash val="solid"/>
                    </a:lnT>
                    <a:lnB w="19050">
                      <a:solidFill>
                        <a:srgbClr val="A8D5B9"/>
                      </a:solidFill>
                      <a:prstDash val="solid"/>
                    </a:lnB>
                    <a:solidFill>
                      <a:srgbClr val="293652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L w="19050">
                      <a:solidFill>
                        <a:srgbClr val="293652"/>
                      </a:solidFill>
                      <a:prstDash val="solid"/>
                    </a:lnL>
                    <a:lnR w="19050">
                      <a:solidFill>
                        <a:srgbClr val="293652"/>
                      </a:solidFill>
                      <a:prstDash val="solid"/>
                    </a:lnR>
                    <a:lnT w="19050">
                      <a:solidFill>
                        <a:srgbClr val="A8D5B9"/>
                      </a:solidFill>
                      <a:prstDash val="solid"/>
                    </a:lnT>
                    <a:lnB w="19050">
                      <a:solidFill>
                        <a:srgbClr val="A8D5B9"/>
                      </a:solidFill>
                      <a:prstDash val="solid"/>
                    </a:lnB>
                    <a:solidFill>
                      <a:srgbClr val="2936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4.</a:t>
                      </a:r>
                      <a:r>
                        <a:rPr sz="14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ARCHITECTURE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L w="19050">
                      <a:solidFill>
                        <a:srgbClr val="293652"/>
                      </a:solidFill>
                      <a:prstDash val="solid"/>
                    </a:lnL>
                    <a:lnR w="19050">
                      <a:solidFill>
                        <a:srgbClr val="293652"/>
                      </a:solidFill>
                      <a:prstDash val="solid"/>
                    </a:lnR>
                    <a:lnT w="19050">
                      <a:solidFill>
                        <a:srgbClr val="A8D5B9"/>
                      </a:solidFill>
                      <a:prstDash val="solid"/>
                    </a:lnT>
                    <a:lnB w="19050">
                      <a:solidFill>
                        <a:srgbClr val="A8D5B9"/>
                      </a:solidFill>
                      <a:prstDash val="solid"/>
                    </a:lnB>
                    <a:solidFill>
                      <a:srgbClr val="293652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L w="19050">
                      <a:solidFill>
                        <a:srgbClr val="293652"/>
                      </a:solidFill>
                      <a:prstDash val="solid"/>
                    </a:lnL>
                    <a:lnR w="19050">
                      <a:solidFill>
                        <a:srgbClr val="293652"/>
                      </a:solidFill>
                      <a:prstDash val="solid"/>
                    </a:lnR>
                    <a:lnT w="19050">
                      <a:solidFill>
                        <a:srgbClr val="A8D5B9"/>
                      </a:solidFill>
                      <a:prstDash val="solid"/>
                    </a:lnT>
                    <a:lnB w="19050">
                      <a:solidFill>
                        <a:srgbClr val="A8D5B9"/>
                      </a:solidFill>
                      <a:prstDash val="solid"/>
                    </a:lnB>
                    <a:solidFill>
                      <a:srgbClr val="2936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4.1</a:t>
                      </a:r>
                      <a:r>
                        <a:rPr sz="14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Architecture</a:t>
                      </a:r>
                      <a:r>
                        <a:rPr sz="140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L w="19050">
                      <a:solidFill>
                        <a:srgbClr val="293652"/>
                      </a:solidFill>
                      <a:prstDash val="solid"/>
                    </a:lnL>
                    <a:lnR w="19050">
                      <a:solidFill>
                        <a:srgbClr val="293652"/>
                      </a:solidFill>
                      <a:prstDash val="solid"/>
                    </a:lnR>
                    <a:lnT w="19050">
                      <a:solidFill>
                        <a:srgbClr val="A8D5B9"/>
                      </a:solidFill>
                      <a:prstDash val="solid"/>
                    </a:lnT>
                    <a:lnB w="19050">
                      <a:solidFill>
                        <a:srgbClr val="293652"/>
                      </a:solidFill>
                      <a:prstDash val="solid"/>
                    </a:lnB>
                    <a:solidFill>
                      <a:srgbClr val="293652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L w="19050">
                      <a:solidFill>
                        <a:srgbClr val="293652"/>
                      </a:solidFill>
                      <a:prstDash val="solid"/>
                    </a:lnL>
                    <a:lnR w="19050">
                      <a:solidFill>
                        <a:srgbClr val="293652"/>
                      </a:solidFill>
                      <a:prstDash val="solid"/>
                    </a:lnR>
                    <a:lnT w="19050">
                      <a:solidFill>
                        <a:srgbClr val="A8D5B9"/>
                      </a:solidFill>
                      <a:prstDash val="solid"/>
                    </a:lnT>
                    <a:lnB w="19050">
                      <a:solidFill>
                        <a:srgbClr val="293652"/>
                      </a:solidFill>
                      <a:prstDash val="solid"/>
                    </a:lnB>
                    <a:solidFill>
                      <a:srgbClr val="2936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579617" y="248340"/>
            <a:ext cx="191452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FF1616"/>
                </a:solidFill>
                <a:latin typeface="Arial MT"/>
                <a:cs typeface="Arial MT"/>
              </a:rPr>
              <a:t>LOW</a:t>
            </a:r>
            <a:r>
              <a:rPr sz="1200" spc="-55" dirty="0">
                <a:solidFill>
                  <a:srgbClr val="FF1616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FF1616"/>
                </a:solidFill>
                <a:latin typeface="Arial MT"/>
                <a:cs typeface="Arial MT"/>
              </a:rPr>
              <a:t>LEVEL</a:t>
            </a:r>
            <a:r>
              <a:rPr sz="1200" spc="-50" dirty="0">
                <a:solidFill>
                  <a:srgbClr val="FF1616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1616"/>
                </a:solidFill>
                <a:latin typeface="Arial MT"/>
                <a:cs typeface="Arial MT"/>
              </a:rPr>
              <a:t>DESIGN</a:t>
            </a:r>
            <a:r>
              <a:rPr sz="1200" spc="-50" dirty="0">
                <a:solidFill>
                  <a:srgbClr val="FF1616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1616"/>
                </a:solidFill>
                <a:latin typeface="Arial MT"/>
                <a:cs typeface="Arial MT"/>
              </a:rPr>
              <a:t>(LLD)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8753" y="733147"/>
            <a:ext cx="5959475" cy="1504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0185" indent="-19812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10820" algn="l"/>
              </a:tabLst>
            </a:pPr>
            <a:r>
              <a:rPr sz="1500" spc="90" dirty="0">
                <a:solidFill>
                  <a:srgbClr val="FFFFFF"/>
                </a:solidFill>
                <a:latin typeface="Arial MT"/>
                <a:cs typeface="Arial MT"/>
              </a:rPr>
              <a:t>Introduction</a:t>
            </a:r>
            <a:endParaRPr sz="1500">
              <a:latin typeface="Arial MT"/>
              <a:cs typeface="Arial MT"/>
            </a:endParaRPr>
          </a:p>
          <a:p>
            <a:pPr marL="252095" lvl="1" indent="-240029">
              <a:lnSpc>
                <a:spcPct val="100000"/>
              </a:lnSpc>
              <a:spcBef>
                <a:spcPts val="1614"/>
              </a:spcBef>
              <a:buAutoNum type="arabicPeriod"/>
              <a:tabLst>
                <a:tab pos="252729" algn="l"/>
              </a:tabLst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What</a:t>
            </a:r>
            <a:r>
              <a:rPr sz="1200" spc="1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200" spc="1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Low-Level</a:t>
            </a:r>
            <a:r>
              <a:rPr sz="1200" spc="1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Design</a:t>
            </a:r>
            <a:r>
              <a:rPr sz="1200" spc="1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 MT"/>
                <a:cs typeface="Arial MT"/>
              </a:rPr>
              <a:t>Document?</a:t>
            </a:r>
            <a:endParaRPr sz="1200">
              <a:latin typeface="Arial MT"/>
              <a:cs typeface="Arial MT"/>
            </a:endParaRPr>
          </a:p>
          <a:p>
            <a:pPr marL="12700" marR="5080">
              <a:lnSpc>
                <a:spcPct val="112400"/>
              </a:lnSpc>
              <a:spcBef>
                <a:spcPts val="1400"/>
              </a:spcBef>
            </a:pP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goal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7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Low-level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design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document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(LLDD)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9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give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internal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logic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design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7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actual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r>
              <a:rPr sz="10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code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75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0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Sales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Analysis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dashboard.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LLDD</a:t>
            </a:r>
            <a:r>
              <a:rPr sz="10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describes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class</a:t>
            </a:r>
            <a:r>
              <a:rPr sz="10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diagrams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7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methods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relations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between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classes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programs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specs.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75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describes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modules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so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75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programmer</a:t>
            </a:r>
            <a:r>
              <a:rPr sz="10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10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directly</a:t>
            </a:r>
            <a:r>
              <a:rPr sz="10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code</a:t>
            </a:r>
            <a:r>
              <a:rPr sz="10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0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r>
              <a:rPr sz="10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7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10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0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document.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8753" y="3527081"/>
            <a:ext cx="592645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4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Low-level</a:t>
            </a:r>
            <a:r>
              <a:rPr sz="10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design</a:t>
            </a:r>
            <a:r>
              <a:rPr sz="1000" spc="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(LLD)</a:t>
            </a:r>
            <a:r>
              <a:rPr sz="1000" spc="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0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000" spc="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component-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level</a:t>
            </a:r>
            <a:r>
              <a:rPr sz="1000" spc="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design</a:t>
            </a:r>
            <a:r>
              <a:rPr sz="10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process</a:t>
            </a:r>
            <a:r>
              <a:rPr sz="1000" spc="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75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1000" spc="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follows</a:t>
            </a:r>
            <a:r>
              <a:rPr sz="10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000" spc="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step-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by-</a:t>
            </a:r>
            <a:r>
              <a:rPr sz="1000" spc="30" dirty="0">
                <a:solidFill>
                  <a:srgbClr val="FFFFFF"/>
                </a:solidFill>
                <a:latin typeface="Arial MT"/>
                <a:cs typeface="Arial MT"/>
              </a:rPr>
              <a:t>step 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refinement</a:t>
            </a:r>
            <a:r>
              <a:rPr sz="10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process.</a:t>
            </a:r>
            <a:r>
              <a:rPr sz="10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0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process</a:t>
            </a:r>
            <a:r>
              <a:rPr sz="10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10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10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sz="10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75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0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designing</a:t>
            </a:r>
            <a:r>
              <a:rPr sz="10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0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structures,</a:t>
            </a:r>
            <a:r>
              <a:rPr sz="10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required</a:t>
            </a:r>
            <a:r>
              <a:rPr sz="10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software 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architecture,</a:t>
            </a:r>
            <a:r>
              <a:rPr sz="10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source</a:t>
            </a:r>
            <a:r>
              <a:rPr sz="1000" spc="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code</a:t>
            </a:r>
            <a:r>
              <a:rPr sz="1000" spc="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0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ultimately,</a:t>
            </a:r>
            <a:r>
              <a:rPr sz="1000" spc="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performance</a:t>
            </a:r>
            <a:r>
              <a:rPr sz="1000" spc="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algorithms.</a:t>
            </a:r>
            <a:r>
              <a:rPr sz="10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Overall,</a:t>
            </a:r>
            <a:r>
              <a:rPr sz="1000" spc="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000" spc="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0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organization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may</a:t>
            </a:r>
            <a:r>
              <a:rPr sz="10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10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defined</a:t>
            </a:r>
            <a:r>
              <a:rPr sz="10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during</a:t>
            </a:r>
            <a:r>
              <a:rPr sz="10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requirement</a:t>
            </a:r>
            <a:r>
              <a:rPr sz="10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analysis</a:t>
            </a:r>
            <a:r>
              <a:rPr sz="10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0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then</a:t>
            </a:r>
            <a:r>
              <a:rPr sz="10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refined</a:t>
            </a:r>
            <a:r>
              <a:rPr sz="10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during</a:t>
            </a:r>
            <a:r>
              <a:rPr sz="10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0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design</a:t>
            </a:r>
            <a:r>
              <a:rPr sz="10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work.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8753" y="2787298"/>
            <a:ext cx="137795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1.2</a:t>
            </a:r>
            <a:r>
              <a:rPr sz="12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What</a:t>
            </a:r>
            <a:r>
              <a:rPr sz="12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2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Scope?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8753" y="5353232"/>
            <a:ext cx="5427980" cy="310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400"/>
              </a:lnSpc>
              <a:spcBef>
                <a:spcPts val="100"/>
              </a:spcBef>
            </a:pP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Transport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communication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 is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one </a:t>
            </a:r>
            <a:r>
              <a:rPr sz="1000" spc="7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crucial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domain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field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7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analytics. 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Environmental</a:t>
            </a:r>
            <a:r>
              <a:rPr sz="1000" spc="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impacts</a:t>
            </a:r>
            <a:r>
              <a:rPr sz="1000" spc="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000" spc="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safety</a:t>
            </a:r>
            <a:r>
              <a:rPr sz="1000" spc="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are,</a:t>
            </a:r>
            <a:r>
              <a:rPr sz="1000" spc="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nowadays,</a:t>
            </a:r>
            <a:r>
              <a:rPr sz="1000" spc="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75" dirty="0">
                <a:solidFill>
                  <a:srgbClr val="FFFFFF"/>
                </a:solidFill>
                <a:latin typeface="Arial MT"/>
                <a:cs typeface="Arial MT"/>
              </a:rPr>
              <a:t>two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major</a:t>
            </a:r>
            <a:r>
              <a:rPr sz="1000" spc="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concerns</a:t>
            </a:r>
            <a:r>
              <a:rPr sz="1000" spc="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75" dirty="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sz="1000" spc="6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000" spc="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scientific </a:t>
            </a:r>
            <a:r>
              <a:rPr sz="1000" spc="65" dirty="0">
                <a:solidFill>
                  <a:srgbClr val="FFFFFF"/>
                </a:solidFill>
                <a:latin typeface="Arial MT"/>
                <a:cs typeface="Arial MT"/>
              </a:rPr>
              <a:t>community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7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respect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9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transport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scenarios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9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ever-growing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urban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areas.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These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issues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gain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more importance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due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9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increasing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amount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7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vehicles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people.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Seeking</a:t>
            </a:r>
            <a:r>
              <a:rPr sz="1000" spc="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75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0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new</a:t>
            </a:r>
            <a:r>
              <a:rPr sz="10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solutions</a:t>
            </a:r>
            <a:r>
              <a:rPr sz="10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0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reaching</a:t>
            </a:r>
            <a:r>
              <a:rPr sz="10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0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70" dirty="0">
                <a:solidFill>
                  <a:srgbClr val="FFFFFF"/>
                </a:solidFill>
                <a:latin typeface="Arial MT"/>
                <a:cs typeface="Arial MT"/>
              </a:rPr>
              <a:t>point</a:t>
            </a:r>
            <a:r>
              <a:rPr sz="10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where</a:t>
            </a:r>
            <a:r>
              <a:rPr sz="10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available</a:t>
            </a:r>
            <a:r>
              <a:rPr sz="10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technologies</a:t>
            </a:r>
            <a:r>
              <a:rPr sz="10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0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artificial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intelligence,</a:t>
            </a:r>
            <a:r>
              <a:rPr sz="1000" spc="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especially</a:t>
            </a:r>
            <a:r>
              <a:rPr sz="1000" spc="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MAS,</a:t>
            </a:r>
            <a:r>
              <a:rPr sz="1000" spc="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1000" spc="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being</a:t>
            </a:r>
            <a:r>
              <a:rPr sz="1000" spc="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recognized</a:t>
            </a:r>
            <a:r>
              <a:rPr sz="1000" spc="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1000" spc="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ways</a:t>
            </a:r>
            <a:r>
              <a:rPr sz="1000" spc="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9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000" spc="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cope</a:t>
            </a:r>
            <a:r>
              <a:rPr sz="1000" spc="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000" spc="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tackle</a:t>
            </a:r>
            <a:r>
              <a:rPr sz="1000" spc="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these</a:t>
            </a:r>
            <a:r>
              <a:rPr sz="1000" spc="50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kinds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7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problems</a:t>
            </a:r>
            <a:r>
              <a:rPr sz="10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0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distributed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0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more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appropriate</a:t>
            </a:r>
            <a:r>
              <a:rPr sz="10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way.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Arial MT"/>
              <a:cs typeface="Arial MT"/>
            </a:endParaRPr>
          </a:p>
          <a:p>
            <a:pPr marL="12700" marR="13335">
              <a:lnSpc>
                <a:spcPct val="112400"/>
              </a:lnSpc>
            </a:pP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sz="1000" spc="70" dirty="0">
                <a:solidFill>
                  <a:srgbClr val="FFFFFF"/>
                </a:solidFill>
                <a:latin typeface="Arial MT"/>
                <a:cs typeface="Arial MT"/>
              </a:rPr>
              <a:t>bird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 strike is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5" dirty="0">
                <a:solidFill>
                  <a:srgbClr val="FFFFFF"/>
                </a:solidFill>
                <a:latin typeface="Arial MT"/>
                <a:cs typeface="Arial MT"/>
              </a:rPr>
              <a:t>strictly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defined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 as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collision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between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sz="1000" spc="70" dirty="0">
                <a:solidFill>
                  <a:srgbClr val="FFFFFF"/>
                </a:solidFill>
                <a:latin typeface="Arial MT"/>
                <a:cs typeface="Arial MT"/>
              </a:rPr>
              <a:t>bird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 and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an 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aircraft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which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is 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in 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flight</a:t>
            </a:r>
            <a:r>
              <a:rPr sz="10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5" dirty="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0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take-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off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5" dirty="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landing</a:t>
            </a:r>
            <a:r>
              <a:rPr sz="10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roll.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70" dirty="0">
                <a:solidFill>
                  <a:srgbClr val="FFFFFF"/>
                </a:solidFill>
                <a:latin typeface="Arial MT"/>
                <a:cs typeface="Arial MT"/>
              </a:rPr>
              <a:t>term</a:t>
            </a:r>
            <a:r>
              <a:rPr sz="10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70" dirty="0">
                <a:solidFill>
                  <a:srgbClr val="FFFFFF"/>
                </a:solidFill>
                <a:latin typeface="Arial MT"/>
                <a:cs typeface="Arial MT"/>
              </a:rPr>
              <a:t>often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expanded</a:t>
            </a:r>
            <a:r>
              <a:rPr sz="10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9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cover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5" dirty="0">
                <a:solidFill>
                  <a:srgbClr val="FFFFFF"/>
                </a:solidFill>
                <a:latin typeface="Arial MT"/>
                <a:cs typeface="Arial MT"/>
              </a:rPr>
              <a:t>other</a:t>
            </a:r>
            <a:r>
              <a:rPr sz="10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wildlife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strikes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7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bats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5" dirty="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 ground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animals.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 Bird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Strike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common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significant</a:t>
            </a:r>
            <a:r>
              <a:rPr sz="1000" spc="5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5" dirty="0">
                <a:solidFill>
                  <a:srgbClr val="FFFFFF"/>
                </a:solidFill>
                <a:latin typeface="Arial MT"/>
                <a:cs typeface="Arial MT"/>
              </a:rPr>
              <a:t>threat</a:t>
            </a:r>
            <a:r>
              <a:rPr sz="10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9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0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aircraft</a:t>
            </a:r>
            <a:r>
              <a:rPr sz="10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safety.</a:t>
            </a:r>
            <a:r>
              <a:rPr sz="10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0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smaller</a:t>
            </a:r>
            <a:r>
              <a:rPr sz="10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aircraft,</a:t>
            </a:r>
            <a:r>
              <a:rPr sz="10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significant</a:t>
            </a:r>
            <a:r>
              <a:rPr sz="10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damage</a:t>
            </a:r>
            <a:r>
              <a:rPr sz="10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may</a:t>
            </a:r>
            <a:r>
              <a:rPr sz="10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10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caused</a:t>
            </a:r>
            <a:r>
              <a:rPr sz="10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9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0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aircraft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 structure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all</a:t>
            </a:r>
            <a:r>
              <a:rPr sz="10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aircraft,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especially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jet-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engine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ones,</a:t>
            </a:r>
            <a:r>
              <a:rPr sz="10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vulnerable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9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000" spc="65" dirty="0">
                <a:solidFill>
                  <a:srgbClr val="FFFFFF"/>
                </a:solidFill>
                <a:latin typeface="Arial MT"/>
                <a:cs typeface="Arial MT"/>
              </a:rPr>
              <a:t> the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loss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sz="1000" spc="70" dirty="0">
                <a:solidFill>
                  <a:srgbClr val="FFFFFF"/>
                </a:solidFill>
                <a:latin typeface="Arial MT"/>
                <a:cs typeface="Arial MT"/>
              </a:rPr>
              <a:t>thrust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which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5" dirty="0">
                <a:solidFill>
                  <a:srgbClr val="FFFFFF"/>
                </a:solidFill>
                <a:latin typeface="Arial MT"/>
                <a:cs typeface="Arial MT"/>
              </a:rPr>
              <a:t>follow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ingestion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7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birds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70" dirty="0">
                <a:solidFill>
                  <a:srgbClr val="FFFFFF"/>
                </a:solidFill>
                <a:latin typeface="Arial MT"/>
                <a:cs typeface="Arial MT"/>
              </a:rPr>
              <a:t>into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engine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air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intakes.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has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resulted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in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several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fatal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accidents.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Bird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strikes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may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occur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during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any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phase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7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flight,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80" dirty="0">
                <a:solidFill>
                  <a:srgbClr val="FFFFFF"/>
                </a:solidFill>
                <a:latin typeface="Arial MT"/>
                <a:cs typeface="Arial MT"/>
              </a:rPr>
              <a:t>but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most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likely</a:t>
            </a:r>
            <a:r>
              <a:rPr sz="1000" spc="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during</a:t>
            </a:r>
            <a:r>
              <a:rPr sz="10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0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take-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off,</a:t>
            </a:r>
            <a:r>
              <a:rPr sz="10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initial</a:t>
            </a:r>
            <a:r>
              <a:rPr sz="10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climb,</a:t>
            </a:r>
            <a:r>
              <a:rPr sz="10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approach</a:t>
            </a:r>
            <a:r>
              <a:rPr sz="10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0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landing</a:t>
            </a:r>
            <a:r>
              <a:rPr sz="10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phases</a:t>
            </a:r>
            <a:r>
              <a:rPr sz="10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due</a:t>
            </a:r>
            <a:r>
              <a:rPr sz="10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9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0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0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greater 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numbers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7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birds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flight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lower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levels.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have</a:t>
            </a:r>
            <a:r>
              <a:rPr sz="10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closer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look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following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document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visually</a:t>
            </a:r>
            <a:r>
              <a:rPr sz="10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depicts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collected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Bird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Strikes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7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10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FAA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between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2000-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2011.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8753" y="4625097"/>
            <a:ext cx="176911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1.3</a:t>
            </a:r>
            <a:r>
              <a:rPr sz="12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12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Arial MT"/>
                <a:cs typeface="Arial MT"/>
              </a:rPr>
              <a:t>Introduction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6641"/>
            <a:ext cx="7555991" cy="24744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579617" y="248337"/>
            <a:ext cx="191452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FF1616"/>
                </a:solidFill>
                <a:latin typeface="Arial MT"/>
                <a:cs typeface="Arial MT"/>
              </a:rPr>
              <a:t>LOW</a:t>
            </a:r>
            <a:r>
              <a:rPr sz="1200" spc="-55" dirty="0">
                <a:solidFill>
                  <a:srgbClr val="FF1616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FF1616"/>
                </a:solidFill>
                <a:latin typeface="Arial MT"/>
                <a:cs typeface="Arial MT"/>
              </a:rPr>
              <a:t>LEVEL</a:t>
            </a:r>
            <a:r>
              <a:rPr sz="1200" spc="-50" dirty="0">
                <a:solidFill>
                  <a:srgbClr val="FF1616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1616"/>
                </a:solidFill>
                <a:latin typeface="Arial MT"/>
                <a:cs typeface="Arial MT"/>
              </a:rPr>
              <a:t>DESIGN</a:t>
            </a:r>
            <a:r>
              <a:rPr sz="1200" spc="-50" dirty="0">
                <a:solidFill>
                  <a:srgbClr val="FF1616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1616"/>
                </a:solidFill>
                <a:latin typeface="Arial MT"/>
                <a:cs typeface="Arial MT"/>
              </a:rPr>
              <a:t>(LLD)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2665" y="1476732"/>
            <a:ext cx="5419090" cy="1738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4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sz="1000" spc="70" dirty="0">
                <a:solidFill>
                  <a:srgbClr val="FFFFFF"/>
                </a:solidFill>
                <a:latin typeface="Arial MT"/>
                <a:cs typeface="Arial MT"/>
              </a:rPr>
              <a:t>bird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 strike is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5" dirty="0">
                <a:solidFill>
                  <a:srgbClr val="FFFFFF"/>
                </a:solidFill>
                <a:latin typeface="Arial MT"/>
                <a:cs typeface="Arial MT"/>
              </a:rPr>
              <a:t>strictly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defined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 as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collision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between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sz="1000" spc="70" dirty="0">
                <a:solidFill>
                  <a:srgbClr val="FFFFFF"/>
                </a:solidFill>
                <a:latin typeface="Arial MT"/>
                <a:cs typeface="Arial MT"/>
              </a:rPr>
              <a:t>bird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 and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an 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aircraft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which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is 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in 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flight</a:t>
            </a:r>
            <a:r>
              <a:rPr sz="10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5" dirty="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0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take-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off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5" dirty="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landing</a:t>
            </a:r>
            <a:r>
              <a:rPr sz="10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roll.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70" dirty="0">
                <a:solidFill>
                  <a:srgbClr val="FFFFFF"/>
                </a:solidFill>
                <a:latin typeface="Arial MT"/>
                <a:cs typeface="Arial MT"/>
              </a:rPr>
              <a:t>term</a:t>
            </a:r>
            <a:r>
              <a:rPr sz="10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70" dirty="0">
                <a:solidFill>
                  <a:srgbClr val="FFFFFF"/>
                </a:solidFill>
                <a:latin typeface="Arial MT"/>
                <a:cs typeface="Arial MT"/>
              </a:rPr>
              <a:t>often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expanded</a:t>
            </a:r>
            <a:r>
              <a:rPr sz="10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9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cover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5" dirty="0">
                <a:solidFill>
                  <a:srgbClr val="FFFFFF"/>
                </a:solidFill>
                <a:latin typeface="Arial MT"/>
                <a:cs typeface="Arial MT"/>
              </a:rPr>
              <a:t>other</a:t>
            </a:r>
            <a:r>
              <a:rPr sz="10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wildlife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strikes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7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bats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5" dirty="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 ground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animals.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 Bird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Strike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common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significant</a:t>
            </a:r>
            <a:r>
              <a:rPr sz="1000" spc="5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5" dirty="0">
                <a:solidFill>
                  <a:srgbClr val="FFFFFF"/>
                </a:solidFill>
                <a:latin typeface="Arial MT"/>
                <a:cs typeface="Arial MT"/>
              </a:rPr>
              <a:t>threat</a:t>
            </a:r>
            <a:r>
              <a:rPr sz="10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9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0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aircraft</a:t>
            </a:r>
            <a:r>
              <a:rPr sz="10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safety.</a:t>
            </a:r>
            <a:r>
              <a:rPr sz="10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0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smaller</a:t>
            </a:r>
            <a:r>
              <a:rPr sz="10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aircraft,</a:t>
            </a:r>
            <a:r>
              <a:rPr sz="10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significant</a:t>
            </a:r>
            <a:r>
              <a:rPr sz="10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damage</a:t>
            </a:r>
            <a:r>
              <a:rPr sz="10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may</a:t>
            </a:r>
            <a:r>
              <a:rPr sz="10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10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caused</a:t>
            </a:r>
            <a:r>
              <a:rPr sz="10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9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0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aircraft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 structure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all</a:t>
            </a:r>
            <a:r>
              <a:rPr sz="10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aircraft,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especially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jet-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engine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ones,</a:t>
            </a:r>
            <a:r>
              <a:rPr sz="10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vulnerable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9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000" spc="65" dirty="0">
                <a:solidFill>
                  <a:srgbClr val="FFFFFF"/>
                </a:solidFill>
                <a:latin typeface="Arial MT"/>
                <a:cs typeface="Arial MT"/>
              </a:rPr>
              <a:t> the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loss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sz="1000" spc="70" dirty="0">
                <a:solidFill>
                  <a:srgbClr val="FFFFFF"/>
                </a:solidFill>
                <a:latin typeface="Arial MT"/>
                <a:cs typeface="Arial MT"/>
              </a:rPr>
              <a:t>thrust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which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5" dirty="0">
                <a:solidFill>
                  <a:srgbClr val="FFFFFF"/>
                </a:solidFill>
                <a:latin typeface="Arial MT"/>
                <a:cs typeface="Arial MT"/>
              </a:rPr>
              <a:t>follow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ingestion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7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birds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70" dirty="0">
                <a:solidFill>
                  <a:srgbClr val="FFFFFF"/>
                </a:solidFill>
                <a:latin typeface="Arial MT"/>
                <a:cs typeface="Arial MT"/>
              </a:rPr>
              <a:t>into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engine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air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intakes.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has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resulted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in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several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fatal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accidents.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Bird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strikes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may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occur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during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any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phase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7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flight,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80" dirty="0">
                <a:solidFill>
                  <a:srgbClr val="FFFFFF"/>
                </a:solidFill>
                <a:latin typeface="Arial MT"/>
                <a:cs typeface="Arial MT"/>
              </a:rPr>
              <a:t>but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most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likely</a:t>
            </a:r>
            <a:r>
              <a:rPr sz="1000" spc="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during</a:t>
            </a:r>
            <a:r>
              <a:rPr sz="10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0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take-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off,</a:t>
            </a:r>
            <a:r>
              <a:rPr sz="10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initial</a:t>
            </a:r>
            <a:r>
              <a:rPr sz="10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climb,</a:t>
            </a:r>
            <a:r>
              <a:rPr sz="10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approach</a:t>
            </a:r>
            <a:r>
              <a:rPr sz="10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0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landing</a:t>
            </a:r>
            <a:r>
              <a:rPr sz="10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phases</a:t>
            </a:r>
            <a:r>
              <a:rPr sz="10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due</a:t>
            </a:r>
            <a:r>
              <a:rPr sz="10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9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0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0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greater 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numbers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7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birds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flight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lower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levels.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have</a:t>
            </a:r>
            <a:r>
              <a:rPr sz="10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closer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look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following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document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visually</a:t>
            </a:r>
            <a:r>
              <a:rPr sz="10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depicts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collected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Bird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Strikes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7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10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FAA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between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2000-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2011.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8097" y="736951"/>
            <a:ext cx="1624965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2.</a:t>
            </a:r>
            <a:r>
              <a:rPr sz="12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Arial MT"/>
                <a:cs typeface="Arial MT"/>
              </a:rPr>
              <a:t>Problem</a:t>
            </a:r>
            <a:r>
              <a:rPr sz="12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 MT"/>
                <a:cs typeface="Arial MT"/>
              </a:rPr>
              <a:t>Statement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1984" y="4455113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47" y="47584"/>
                </a:moveTo>
                <a:lnTo>
                  <a:pt x="20637" y="47584"/>
                </a:lnTo>
                <a:lnTo>
                  <a:pt x="17602" y="46981"/>
                </a:lnTo>
                <a:lnTo>
                  <a:pt x="0" y="26947"/>
                </a:lnTo>
                <a:lnTo>
                  <a:pt x="0" y="20637"/>
                </a:lnTo>
                <a:lnTo>
                  <a:pt x="20637" y="0"/>
                </a:lnTo>
                <a:lnTo>
                  <a:pt x="26947" y="0"/>
                </a:lnTo>
                <a:lnTo>
                  <a:pt x="47585" y="23792"/>
                </a:lnTo>
                <a:lnTo>
                  <a:pt x="47585" y="26947"/>
                </a:lnTo>
                <a:lnTo>
                  <a:pt x="26947" y="475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1984" y="462641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47" y="47584"/>
                </a:moveTo>
                <a:lnTo>
                  <a:pt x="20637" y="47584"/>
                </a:lnTo>
                <a:lnTo>
                  <a:pt x="17602" y="46981"/>
                </a:lnTo>
                <a:lnTo>
                  <a:pt x="0" y="26947"/>
                </a:lnTo>
                <a:lnTo>
                  <a:pt x="0" y="20637"/>
                </a:lnTo>
                <a:lnTo>
                  <a:pt x="20637" y="0"/>
                </a:lnTo>
                <a:lnTo>
                  <a:pt x="26947" y="0"/>
                </a:lnTo>
                <a:lnTo>
                  <a:pt x="47585" y="23792"/>
                </a:lnTo>
                <a:lnTo>
                  <a:pt x="47585" y="26947"/>
                </a:lnTo>
                <a:lnTo>
                  <a:pt x="26947" y="475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1984" y="47977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47" y="47584"/>
                </a:moveTo>
                <a:lnTo>
                  <a:pt x="20637" y="47584"/>
                </a:lnTo>
                <a:lnTo>
                  <a:pt x="17602" y="46981"/>
                </a:lnTo>
                <a:lnTo>
                  <a:pt x="0" y="26947"/>
                </a:lnTo>
                <a:lnTo>
                  <a:pt x="0" y="20637"/>
                </a:lnTo>
                <a:lnTo>
                  <a:pt x="20637" y="0"/>
                </a:lnTo>
                <a:lnTo>
                  <a:pt x="26947" y="0"/>
                </a:lnTo>
                <a:lnTo>
                  <a:pt x="47585" y="23792"/>
                </a:lnTo>
                <a:lnTo>
                  <a:pt x="47585" y="26947"/>
                </a:lnTo>
                <a:lnTo>
                  <a:pt x="26947" y="475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1984" y="4969031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47" y="47584"/>
                </a:moveTo>
                <a:lnTo>
                  <a:pt x="20637" y="47584"/>
                </a:lnTo>
                <a:lnTo>
                  <a:pt x="17602" y="46981"/>
                </a:lnTo>
                <a:lnTo>
                  <a:pt x="0" y="26947"/>
                </a:lnTo>
                <a:lnTo>
                  <a:pt x="0" y="20637"/>
                </a:lnTo>
                <a:lnTo>
                  <a:pt x="20637" y="0"/>
                </a:lnTo>
                <a:lnTo>
                  <a:pt x="26947" y="0"/>
                </a:lnTo>
                <a:lnTo>
                  <a:pt x="47585" y="23792"/>
                </a:lnTo>
                <a:lnTo>
                  <a:pt x="47585" y="26947"/>
                </a:lnTo>
                <a:lnTo>
                  <a:pt x="26947" y="475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1984" y="5140337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47" y="47584"/>
                </a:moveTo>
                <a:lnTo>
                  <a:pt x="20637" y="47584"/>
                </a:lnTo>
                <a:lnTo>
                  <a:pt x="17602" y="46981"/>
                </a:lnTo>
                <a:lnTo>
                  <a:pt x="0" y="26947"/>
                </a:lnTo>
                <a:lnTo>
                  <a:pt x="0" y="20637"/>
                </a:lnTo>
                <a:lnTo>
                  <a:pt x="20637" y="0"/>
                </a:lnTo>
                <a:lnTo>
                  <a:pt x="26947" y="0"/>
                </a:lnTo>
                <a:lnTo>
                  <a:pt x="47585" y="23792"/>
                </a:lnTo>
                <a:lnTo>
                  <a:pt x="47585" y="26947"/>
                </a:lnTo>
                <a:lnTo>
                  <a:pt x="26947" y="475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1984" y="531164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47" y="47584"/>
                </a:moveTo>
                <a:lnTo>
                  <a:pt x="20637" y="47584"/>
                </a:lnTo>
                <a:lnTo>
                  <a:pt x="17602" y="46981"/>
                </a:lnTo>
                <a:lnTo>
                  <a:pt x="0" y="26947"/>
                </a:lnTo>
                <a:lnTo>
                  <a:pt x="0" y="20637"/>
                </a:lnTo>
                <a:lnTo>
                  <a:pt x="20637" y="0"/>
                </a:lnTo>
                <a:lnTo>
                  <a:pt x="26947" y="0"/>
                </a:lnTo>
                <a:lnTo>
                  <a:pt x="47585" y="23792"/>
                </a:lnTo>
                <a:lnTo>
                  <a:pt x="47585" y="26947"/>
                </a:lnTo>
                <a:lnTo>
                  <a:pt x="26947" y="475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1984" y="548294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47" y="47584"/>
                </a:moveTo>
                <a:lnTo>
                  <a:pt x="20637" y="47584"/>
                </a:lnTo>
                <a:lnTo>
                  <a:pt x="17602" y="46981"/>
                </a:lnTo>
                <a:lnTo>
                  <a:pt x="0" y="26947"/>
                </a:lnTo>
                <a:lnTo>
                  <a:pt x="0" y="20637"/>
                </a:lnTo>
                <a:lnTo>
                  <a:pt x="20637" y="0"/>
                </a:lnTo>
                <a:lnTo>
                  <a:pt x="26947" y="0"/>
                </a:lnTo>
                <a:lnTo>
                  <a:pt x="47585" y="23792"/>
                </a:lnTo>
                <a:lnTo>
                  <a:pt x="47585" y="26947"/>
                </a:lnTo>
                <a:lnTo>
                  <a:pt x="26947" y="475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1984" y="565425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47" y="47584"/>
                </a:moveTo>
                <a:lnTo>
                  <a:pt x="20637" y="47584"/>
                </a:lnTo>
                <a:lnTo>
                  <a:pt x="17602" y="46981"/>
                </a:lnTo>
                <a:lnTo>
                  <a:pt x="0" y="26947"/>
                </a:lnTo>
                <a:lnTo>
                  <a:pt x="0" y="20637"/>
                </a:lnTo>
                <a:lnTo>
                  <a:pt x="20637" y="0"/>
                </a:lnTo>
                <a:lnTo>
                  <a:pt x="26947" y="0"/>
                </a:lnTo>
                <a:lnTo>
                  <a:pt x="47585" y="23792"/>
                </a:lnTo>
                <a:lnTo>
                  <a:pt x="47585" y="26947"/>
                </a:lnTo>
                <a:lnTo>
                  <a:pt x="26947" y="475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1984" y="582556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47" y="47584"/>
                </a:moveTo>
                <a:lnTo>
                  <a:pt x="20637" y="47584"/>
                </a:lnTo>
                <a:lnTo>
                  <a:pt x="17602" y="46981"/>
                </a:lnTo>
                <a:lnTo>
                  <a:pt x="0" y="26947"/>
                </a:lnTo>
                <a:lnTo>
                  <a:pt x="0" y="20637"/>
                </a:lnTo>
                <a:lnTo>
                  <a:pt x="20637" y="0"/>
                </a:lnTo>
                <a:lnTo>
                  <a:pt x="26947" y="0"/>
                </a:lnTo>
                <a:lnTo>
                  <a:pt x="47585" y="23792"/>
                </a:lnTo>
                <a:lnTo>
                  <a:pt x="47585" y="26947"/>
                </a:lnTo>
                <a:lnTo>
                  <a:pt x="26947" y="475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1984" y="599686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47" y="47584"/>
                </a:moveTo>
                <a:lnTo>
                  <a:pt x="20637" y="47584"/>
                </a:lnTo>
                <a:lnTo>
                  <a:pt x="17602" y="46981"/>
                </a:lnTo>
                <a:lnTo>
                  <a:pt x="0" y="26947"/>
                </a:lnTo>
                <a:lnTo>
                  <a:pt x="0" y="20637"/>
                </a:lnTo>
                <a:lnTo>
                  <a:pt x="20637" y="0"/>
                </a:lnTo>
                <a:lnTo>
                  <a:pt x="26947" y="0"/>
                </a:lnTo>
                <a:lnTo>
                  <a:pt x="47585" y="23792"/>
                </a:lnTo>
                <a:lnTo>
                  <a:pt x="47585" y="26947"/>
                </a:lnTo>
                <a:lnTo>
                  <a:pt x="26947" y="475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1984" y="616817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47" y="47584"/>
                </a:moveTo>
                <a:lnTo>
                  <a:pt x="20637" y="47584"/>
                </a:lnTo>
                <a:lnTo>
                  <a:pt x="17602" y="46981"/>
                </a:lnTo>
                <a:lnTo>
                  <a:pt x="0" y="26947"/>
                </a:lnTo>
                <a:lnTo>
                  <a:pt x="0" y="20637"/>
                </a:lnTo>
                <a:lnTo>
                  <a:pt x="20637" y="0"/>
                </a:lnTo>
                <a:lnTo>
                  <a:pt x="26947" y="0"/>
                </a:lnTo>
                <a:lnTo>
                  <a:pt x="47585" y="23792"/>
                </a:lnTo>
                <a:lnTo>
                  <a:pt x="47585" y="26947"/>
                </a:lnTo>
                <a:lnTo>
                  <a:pt x="26947" y="475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1984" y="633948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47" y="47584"/>
                </a:moveTo>
                <a:lnTo>
                  <a:pt x="20637" y="47584"/>
                </a:lnTo>
                <a:lnTo>
                  <a:pt x="17602" y="46981"/>
                </a:lnTo>
                <a:lnTo>
                  <a:pt x="0" y="26947"/>
                </a:lnTo>
                <a:lnTo>
                  <a:pt x="0" y="20637"/>
                </a:lnTo>
                <a:lnTo>
                  <a:pt x="20637" y="0"/>
                </a:lnTo>
                <a:lnTo>
                  <a:pt x="26947" y="0"/>
                </a:lnTo>
                <a:lnTo>
                  <a:pt x="47585" y="23792"/>
                </a:lnTo>
                <a:lnTo>
                  <a:pt x="47585" y="26947"/>
                </a:lnTo>
                <a:lnTo>
                  <a:pt x="26947" y="475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1984" y="651078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47" y="47584"/>
                </a:moveTo>
                <a:lnTo>
                  <a:pt x="20637" y="47584"/>
                </a:lnTo>
                <a:lnTo>
                  <a:pt x="17602" y="46981"/>
                </a:lnTo>
                <a:lnTo>
                  <a:pt x="0" y="26947"/>
                </a:lnTo>
                <a:lnTo>
                  <a:pt x="0" y="20637"/>
                </a:lnTo>
                <a:lnTo>
                  <a:pt x="20637" y="0"/>
                </a:lnTo>
                <a:lnTo>
                  <a:pt x="26947" y="0"/>
                </a:lnTo>
                <a:lnTo>
                  <a:pt x="47585" y="23792"/>
                </a:lnTo>
                <a:lnTo>
                  <a:pt x="47585" y="26947"/>
                </a:lnTo>
                <a:lnTo>
                  <a:pt x="26947" y="475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1984" y="668209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47" y="47584"/>
                </a:moveTo>
                <a:lnTo>
                  <a:pt x="20637" y="47584"/>
                </a:lnTo>
                <a:lnTo>
                  <a:pt x="17602" y="46981"/>
                </a:lnTo>
                <a:lnTo>
                  <a:pt x="0" y="26947"/>
                </a:lnTo>
                <a:lnTo>
                  <a:pt x="0" y="20637"/>
                </a:lnTo>
                <a:lnTo>
                  <a:pt x="20637" y="0"/>
                </a:lnTo>
                <a:lnTo>
                  <a:pt x="26947" y="0"/>
                </a:lnTo>
                <a:lnTo>
                  <a:pt x="47585" y="23792"/>
                </a:lnTo>
                <a:lnTo>
                  <a:pt x="47585" y="26947"/>
                </a:lnTo>
                <a:lnTo>
                  <a:pt x="26947" y="475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1984" y="6853397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47" y="47584"/>
                </a:moveTo>
                <a:lnTo>
                  <a:pt x="20637" y="47584"/>
                </a:lnTo>
                <a:lnTo>
                  <a:pt x="17602" y="46981"/>
                </a:lnTo>
                <a:lnTo>
                  <a:pt x="0" y="26947"/>
                </a:lnTo>
                <a:lnTo>
                  <a:pt x="0" y="20637"/>
                </a:lnTo>
                <a:lnTo>
                  <a:pt x="20637" y="0"/>
                </a:lnTo>
                <a:lnTo>
                  <a:pt x="26947" y="0"/>
                </a:lnTo>
                <a:lnTo>
                  <a:pt x="47585" y="23792"/>
                </a:lnTo>
                <a:lnTo>
                  <a:pt x="47585" y="26947"/>
                </a:lnTo>
                <a:lnTo>
                  <a:pt x="26947" y="475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1984" y="70247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47" y="47584"/>
                </a:moveTo>
                <a:lnTo>
                  <a:pt x="20637" y="47584"/>
                </a:lnTo>
                <a:lnTo>
                  <a:pt x="17602" y="46980"/>
                </a:lnTo>
                <a:lnTo>
                  <a:pt x="0" y="26947"/>
                </a:lnTo>
                <a:lnTo>
                  <a:pt x="0" y="20637"/>
                </a:lnTo>
                <a:lnTo>
                  <a:pt x="20637" y="0"/>
                </a:lnTo>
                <a:lnTo>
                  <a:pt x="26947" y="0"/>
                </a:lnTo>
                <a:lnTo>
                  <a:pt x="47585" y="23792"/>
                </a:lnTo>
                <a:lnTo>
                  <a:pt x="47585" y="26947"/>
                </a:lnTo>
                <a:lnTo>
                  <a:pt x="26947" y="475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1984" y="719601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47" y="47584"/>
                </a:moveTo>
                <a:lnTo>
                  <a:pt x="20637" y="47584"/>
                </a:lnTo>
                <a:lnTo>
                  <a:pt x="17602" y="46980"/>
                </a:lnTo>
                <a:lnTo>
                  <a:pt x="0" y="26947"/>
                </a:lnTo>
                <a:lnTo>
                  <a:pt x="0" y="20637"/>
                </a:lnTo>
                <a:lnTo>
                  <a:pt x="20637" y="0"/>
                </a:lnTo>
                <a:lnTo>
                  <a:pt x="26947" y="0"/>
                </a:lnTo>
                <a:lnTo>
                  <a:pt x="47585" y="23792"/>
                </a:lnTo>
                <a:lnTo>
                  <a:pt x="47585" y="26947"/>
                </a:lnTo>
                <a:lnTo>
                  <a:pt x="26947" y="475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58284" y="4363099"/>
            <a:ext cx="2002789" cy="2938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24585">
              <a:lnSpc>
                <a:spcPct val="1124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Record</a:t>
            </a:r>
            <a:r>
              <a:rPr sz="1000" spc="1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ID 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Aircraft: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Type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Airport: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Name 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Altitude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35" dirty="0">
                <a:solidFill>
                  <a:srgbClr val="FFFFFF"/>
                </a:solidFill>
                <a:latin typeface="Arial MT"/>
                <a:cs typeface="Arial MT"/>
              </a:rPr>
              <a:t>bin</a:t>
            </a:r>
            <a:endParaRPr sz="1000">
              <a:latin typeface="Arial MT"/>
              <a:cs typeface="Arial MT"/>
            </a:endParaRPr>
          </a:p>
          <a:p>
            <a:pPr marL="12700" marR="545465">
              <a:lnSpc>
                <a:spcPct val="112400"/>
              </a:lnSpc>
            </a:pP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Aircraft: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Make/Model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Wildlife:</a:t>
            </a:r>
            <a:r>
              <a:rPr sz="1000" spc="1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Number</a:t>
            </a:r>
            <a:r>
              <a:rPr sz="1000" spc="1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struck</a:t>
            </a:r>
            <a:endParaRPr sz="1000">
              <a:latin typeface="Arial MT"/>
              <a:cs typeface="Arial MT"/>
            </a:endParaRPr>
          </a:p>
          <a:p>
            <a:pPr marL="12700" marR="107314">
              <a:lnSpc>
                <a:spcPct val="112400"/>
              </a:lnSpc>
            </a:pP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Wildlife:</a:t>
            </a:r>
            <a:r>
              <a:rPr sz="1000" spc="1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Number</a:t>
            </a:r>
            <a:r>
              <a:rPr sz="1000" spc="1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Struck</a:t>
            </a:r>
            <a:r>
              <a:rPr sz="1000" spc="1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Actual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Effect:</a:t>
            </a:r>
            <a:r>
              <a:rPr sz="10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Impact</a:t>
            </a:r>
            <a:r>
              <a:rPr sz="1000" spc="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9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000" spc="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flight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Flight</a:t>
            </a:r>
            <a:r>
              <a:rPr sz="1000" spc="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Date</a:t>
            </a:r>
            <a:endParaRPr sz="1000">
              <a:latin typeface="Arial MT"/>
              <a:cs typeface="Arial MT"/>
            </a:endParaRPr>
          </a:p>
          <a:p>
            <a:pPr marL="12700" marR="440690" algn="just">
              <a:lnSpc>
                <a:spcPct val="112400"/>
              </a:lnSpc>
            </a:pP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Effect:</a:t>
            </a:r>
            <a:r>
              <a:rPr sz="10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Indicated</a:t>
            </a:r>
            <a:r>
              <a:rPr sz="1000" spc="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Damage 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Aircraft: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Airline/Operator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Origin</a:t>
            </a:r>
            <a:r>
              <a:rPr sz="1000" spc="1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State</a:t>
            </a:r>
            <a:endParaRPr sz="1000">
              <a:latin typeface="Arial MT"/>
              <a:cs typeface="Arial MT"/>
            </a:endParaRPr>
          </a:p>
          <a:p>
            <a:pPr marL="12700" marR="456565">
              <a:lnSpc>
                <a:spcPct val="112400"/>
              </a:lnSpc>
            </a:pP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When: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Phase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7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0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flight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Conditions:</a:t>
            </a:r>
            <a:r>
              <a:rPr sz="1000" spc="4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Precipitation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Cost:</a:t>
            </a:r>
            <a:r>
              <a:rPr sz="1000" spc="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Total</a:t>
            </a:r>
            <a:r>
              <a:rPr sz="1000" spc="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$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Number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7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people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injured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Pilot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warned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7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0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birds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5" dirty="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sz="10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35" dirty="0">
                <a:solidFill>
                  <a:srgbClr val="FFFFFF"/>
                </a:solidFill>
                <a:latin typeface="Arial MT"/>
                <a:cs typeface="Arial MT"/>
              </a:rPr>
              <a:t>wildlife?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3233" y="3623317"/>
            <a:ext cx="1674495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3.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 MT"/>
                <a:cs typeface="Arial MT"/>
              </a:rPr>
              <a:t>Dataset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Arial MT"/>
                <a:cs typeface="Arial MT"/>
              </a:rPr>
              <a:t>Information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6639"/>
            <a:ext cx="7555991" cy="247442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5579617" y="248334"/>
            <a:ext cx="191452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FF1616"/>
                </a:solidFill>
                <a:latin typeface="Arial MT"/>
                <a:cs typeface="Arial MT"/>
              </a:rPr>
              <a:t>LOW</a:t>
            </a:r>
            <a:r>
              <a:rPr sz="1200" spc="-55" dirty="0">
                <a:solidFill>
                  <a:srgbClr val="FF1616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FF1616"/>
                </a:solidFill>
                <a:latin typeface="Arial MT"/>
                <a:cs typeface="Arial MT"/>
              </a:rPr>
              <a:t>LEVEL</a:t>
            </a:r>
            <a:r>
              <a:rPr sz="1200" spc="-50" dirty="0">
                <a:solidFill>
                  <a:srgbClr val="FF1616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1616"/>
                </a:solidFill>
                <a:latin typeface="Arial MT"/>
                <a:cs typeface="Arial MT"/>
              </a:rPr>
              <a:t>DESIGN</a:t>
            </a:r>
            <a:r>
              <a:rPr sz="1200" spc="-50" dirty="0">
                <a:solidFill>
                  <a:srgbClr val="FF1616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1616"/>
                </a:solidFill>
                <a:latin typeface="Arial MT"/>
                <a:cs typeface="Arial MT"/>
              </a:rPr>
              <a:t>(LLD)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9573" y="736951"/>
            <a:ext cx="199771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4.</a:t>
            </a:r>
            <a:r>
              <a:rPr sz="1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Arial MT"/>
                <a:cs typeface="Arial MT"/>
              </a:rPr>
              <a:t>Architecture</a:t>
            </a:r>
            <a:r>
              <a:rPr sz="1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 MT"/>
                <a:cs typeface="Arial MT"/>
              </a:rPr>
              <a:t>description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9573" y="1345702"/>
            <a:ext cx="4817745" cy="937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1.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 Raw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Collection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000" spc="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Dataset</a:t>
            </a:r>
            <a:r>
              <a:rPr sz="1000" spc="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was</a:t>
            </a:r>
            <a:r>
              <a:rPr sz="1000" spc="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taken</a:t>
            </a:r>
            <a:r>
              <a:rPr sz="1000" spc="75" dirty="0">
                <a:solidFill>
                  <a:srgbClr val="FFFFFF"/>
                </a:solidFill>
                <a:latin typeface="Arial MT"/>
                <a:cs typeface="Arial MT"/>
              </a:rPr>
              <a:t> from</a:t>
            </a:r>
            <a:r>
              <a:rPr sz="1000" spc="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iNeuron’s</a:t>
            </a:r>
            <a:r>
              <a:rPr sz="1000" spc="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Provided</a:t>
            </a:r>
            <a:r>
              <a:rPr sz="1000" spc="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1000" spc="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Description</a:t>
            </a:r>
            <a:r>
              <a:rPr sz="1000" spc="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Document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Arial MT"/>
              <a:cs typeface="Arial MT"/>
            </a:endParaRPr>
          </a:p>
          <a:p>
            <a:pPr marL="12700" marR="736600">
              <a:lnSpc>
                <a:spcPct val="112400"/>
              </a:lnSpc>
            </a:pP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https://drive.google.com/drive/folders/1hLkL5HO4xG9rIjL8XeS6q-</a:t>
            </a:r>
            <a:r>
              <a:rPr sz="1000" spc="500" dirty="0">
                <a:solidFill>
                  <a:srgbClr val="FFFFFF"/>
                </a:solidFill>
                <a:latin typeface="Arial MT"/>
                <a:cs typeface="Arial MT"/>
              </a:rPr>
              <a:t>    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uAjwbTDSX6?usp=sharing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2665" y="2679270"/>
            <a:ext cx="5960745" cy="937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2.</a:t>
            </a:r>
            <a:r>
              <a:rPr sz="1000" spc="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000" spc="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Pre-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Processing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12400"/>
              </a:lnSpc>
              <a:spcBef>
                <a:spcPts val="585"/>
              </a:spcBef>
            </a:pP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Before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building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any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model,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crucial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9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5" dirty="0">
                <a:solidFill>
                  <a:srgbClr val="FFFFFF"/>
                </a:solidFill>
                <a:latin typeface="Arial MT"/>
                <a:cs typeface="Arial MT"/>
              </a:rPr>
              <a:t>perform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pre-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processing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9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feed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 correct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5" dirty="0">
                <a:solidFill>
                  <a:srgbClr val="FFFFFF"/>
                </a:solidFill>
                <a:latin typeface="Arial MT"/>
                <a:cs typeface="Arial MT"/>
              </a:rPr>
              <a:t>to the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9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learn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predict.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performance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depends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quality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7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fed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9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r>
              <a:rPr sz="1000" spc="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9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000" spc="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train.</a:t>
            </a:r>
            <a:r>
              <a:rPr sz="1000" spc="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1000" spc="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Process</a:t>
            </a:r>
            <a:r>
              <a:rPr sz="1000" spc="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includes</a:t>
            </a:r>
            <a:r>
              <a:rPr sz="1000" spc="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a)</a:t>
            </a:r>
            <a:r>
              <a:rPr sz="1000" spc="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Handling</a:t>
            </a:r>
            <a:r>
              <a:rPr sz="1000" spc="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Null/Missing</a:t>
            </a:r>
            <a:r>
              <a:rPr sz="1000" spc="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Values</a:t>
            </a:r>
            <a:r>
              <a:rPr sz="1000" spc="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b)</a:t>
            </a:r>
            <a:r>
              <a:rPr sz="1000" spc="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Handling</a:t>
            </a:r>
            <a:r>
              <a:rPr sz="1000" spc="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Skewed</a:t>
            </a:r>
            <a:r>
              <a:rPr sz="1000" spc="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000" spc="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c) 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Outliers</a:t>
            </a:r>
            <a:r>
              <a:rPr sz="10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Detection</a:t>
            </a:r>
            <a:r>
              <a:rPr sz="10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0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Removal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573" y="4012845"/>
            <a:ext cx="5919470" cy="765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3.</a:t>
            </a:r>
            <a:r>
              <a:rPr sz="10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Cleaning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12400"/>
              </a:lnSpc>
              <a:spcBef>
                <a:spcPts val="585"/>
              </a:spcBef>
            </a:pP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cleaning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process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7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fixing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5" dirty="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removing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 incorrect,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 corrupted,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incorrectly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 formatted, 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duplicate,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5" dirty="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incomplete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within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dataset.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a)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Remove</a:t>
            </a:r>
            <a:r>
              <a:rPr sz="10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duplicate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5" dirty="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irrelevant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observations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b)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Filter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unwanted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outliers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c)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Renaming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required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attributes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9573" y="5175115"/>
            <a:ext cx="5978525" cy="765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4.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Exploratory</a:t>
            </a:r>
            <a:r>
              <a:rPr sz="10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0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Analysis</a:t>
            </a:r>
            <a:r>
              <a:rPr sz="10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(EDA)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12400"/>
              </a:lnSpc>
              <a:spcBef>
                <a:spcPts val="585"/>
              </a:spcBef>
            </a:pP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Exploratory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Analysis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refers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9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critical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process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7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performing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initial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investigations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sz="1000" spc="90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discover</a:t>
            </a:r>
            <a:r>
              <a:rPr sz="1000" spc="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patterns,</a:t>
            </a:r>
            <a:r>
              <a:rPr sz="100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spot</a:t>
            </a:r>
            <a:r>
              <a:rPr sz="1000" spc="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anomalies,</a:t>
            </a:r>
            <a:r>
              <a:rPr sz="100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test</a:t>
            </a:r>
            <a:r>
              <a:rPr sz="1000" spc="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hypothesized</a:t>
            </a:r>
            <a:r>
              <a:rPr sz="1000" spc="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check</a:t>
            </a:r>
            <a:r>
              <a:rPr sz="100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assumptions</a:t>
            </a:r>
            <a:r>
              <a:rPr sz="1000" spc="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7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100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000" spc="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help</a:t>
            </a:r>
            <a:r>
              <a:rPr sz="1000" spc="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summary</a:t>
            </a:r>
            <a:r>
              <a:rPr sz="100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statistics</a:t>
            </a:r>
            <a:r>
              <a:rPr sz="100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00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graphical</a:t>
            </a:r>
            <a:r>
              <a:rPr sz="100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representations.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6639"/>
            <a:ext cx="7555991" cy="24744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579617" y="248337"/>
            <a:ext cx="191452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FF1616"/>
                </a:solidFill>
                <a:latin typeface="Arial MT"/>
                <a:cs typeface="Arial MT"/>
              </a:rPr>
              <a:t>LOW</a:t>
            </a:r>
            <a:r>
              <a:rPr sz="1200" spc="-55" dirty="0">
                <a:solidFill>
                  <a:srgbClr val="FF1616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FF1616"/>
                </a:solidFill>
                <a:latin typeface="Arial MT"/>
                <a:cs typeface="Arial MT"/>
              </a:rPr>
              <a:t>LEVEL</a:t>
            </a:r>
            <a:r>
              <a:rPr sz="1200" spc="-50" dirty="0">
                <a:solidFill>
                  <a:srgbClr val="FF1616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1616"/>
                </a:solidFill>
                <a:latin typeface="Arial MT"/>
                <a:cs typeface="Arial MT"/>
              </a:rPr>
              <a:t>DESIGN</a:t>
            </a:r>
            <a:r>
              <a:rPr sz="1200" spc="-50" dirty="0">
                <a:solidFill>
                  <a:srgbClr val="FF1616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1616"/>
                </a:solidFill>
                <a:latin typeface="Arial MT"/>
                <a:cs typeface="Arial MT"/>
              </a:rPr>
              <a:t>(LLD)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2665" y="6337379"/>
            <a:ext cx="5921375" cy="2205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1765" indent="-139700">
              <a:lnSpc>
                <a:spcPct val="100000"/>
              </a:lnSpc>
              <a:spcBef>
                <a:spcPts val="95"/>
              </a:spcBef>
              <a:buAutoNum type="arabicPeriod" startAt="5"/>
              <a:tabLst>
                <a:tab pos="152400" algn="l"/>
              </a:tabLst>
            </a:pP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Reporting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12400"/>
              </a:lnSpc>
              <a:spcBef>
                <a:spcPts val="585"/>
              </a:spcBef>
            </a:pP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Reporting</a:t>
            </a:r>
            <a:r>
              <a:rPr sz="10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most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70" dirty="0">
                <a:solidFill>
                  <a:srgbClr val="FFFFFF"/>
                </a:solidFill>
                <a:latin typeface="Arial MT"/>
                <a:cs typeface="Arial MT"/>
              </a:rPr>
              <a:t>important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underrated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skill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7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analytics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field.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Because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being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Analyst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you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should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good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easy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self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explanatory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70" dirty="0">
                <a:solidFill>
                  <a:srgbClr val="FFFFFF"/>
                </a:solidFill>
                <a:latin typeface="Arial MT"/>
                <a:cs typeface="Arial MT"/>
              </a:rPr>
              <a:t>report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because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your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will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be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7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many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stakeholders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 who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80" dirty="0">
                <a:solidFill>
                  <a:srgbClr val="FFFFFF"/>
                </a:solidFill>
                <a:latin typeface="Arial MT"/>
                <a:cs typeface="Arial MT"/>
              </a:rPr>
              <a:t>not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7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technical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background.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Arial MT"/>
              <a:cs typeface="Arial MT"/>
            </a:endParaRPr>
          </a:p>
          <a:p>
            <a:pPr marL="155575" lvl="1" indent="-143510">
              <a:lnSpc>
                <a:spcPct val="100000"/>
              </a:lnSpc>
              <a:buAutoNum type="alphaLcParenR"/>
              <a:tabLst>
                <a:tab pos="156210" algn="l"/>
              </a:tabLst>
            </a:pP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High-Level</a:t>
            </a:r>
            <a:r>
              <a:rPr sz="10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Design</a:t>
            </a:r>
            <a:r>
              <a:rPr sz="10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Document</a:t>
            </a:r>
            <a:r>
              <a:rPr sz="10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(HLD)</a:t>
            </a:r>
            <a:endParaRPr sz="1000">
              <a:latin typeface="Arial MT"/>
              <a:cs typeface="Arial MT"/>
            </a:endParaRPr>
          </a:p>
          <a:p>
            <a:pPr marL="166370" lvl="1" indent="-154305">
              <a:lnSpc>
                <a:spcPct val="100000"/>
              </a:lnSpc>
              <a:spcBef>
                <a:spcPts val="150"/>
              </a:spcBef>
              <a:buAutoNum type="alphaLcParenR"/>
              <a:tabLst>
                <a:tab pos="167005" algn="l"/>
              </a:tabLst>
            </a:pP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Low-Level</a:t>
            </a:r>
            <a:r>
              <a:rPr sz="1000" spc="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Design</a:t>
            </a:r>
            <a:r>
              <a:rPr sz="10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Arial MT"/>
                <a:cs typeface="Arial MT"/>
              </a:rPr>
              <a:t>Document</a:t>
            </a:r>
            <a:r>
              <a:rPr sz="10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(LLD)</a:t>
            </a:r>
            <a:endParaRPr sz="1000">
              <a:latin typeface="Arial MT"/>
              <a:cs typeface="Arial MT"/>
            </a:endParaRPr>
          </a:p>
          <a:p>
            <a:pPr marL="154940" lvl="1" indent="-142875">
              <a:lnSpc>
                <a:spcPct val="100000"/>
              </a:lnSpc>
              <a:spcBef>
                <a:spcPts val="145"/>
              </a:spcBef>
              <a:buAutoNum type="alphaLcParenR"/>
              <a:tabLst>
                <a:tab pos="155575" algn="l"/>
              </a:tabLst>
            </a:pP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Architecture</a:t>
            </a:r>
            <a:endParaRPr sz="1000">
              <a:latin typeface="Arial MT"/>
              <a:cs typeface="Arial MT"/>
            </a:endParaRPr>
          </a:p>
          <a:p>
            <a:pPr marL="166370" lvl="1" indent="-154305">
              <a:lnSpc>
                <a:spcPct val="100000"/>
              </a:lnSpc>
              <a:spcBef>
                <a:spcPts val="150"/>
              </a:spcBef>
              <a:buAutoNum type="alphaLcParenR"/>
              <a:tabLst>
                <a:tab pos="167005" algn="l"/>
              </a:tabLst>
            </a:pP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Wireframe</a:t>
            </a:r>
            <a:endParaRPr sz="1000">
              <a:latin typeface="Arial MT"/>
              <a:cs typeface="Arial MT"/>
            </a:endParaRPr>
          </a:p>
          <a:p>
            <a:pPr marL="157480" lvl="1" indent="-145415">
              <a:lnSpc>
                <a:spcPct val="100000"/>
              </a:lnSpc>
              <a:spcBef>
                <a:spcPts val="150"/>
              </a:spcBef>
              <a:buAutoNum type="alphaLcParenR"/>
              <a:tabLst>
                <a:tab pos="158115" algn="l"/>
              </a:tabLst>
            </a:pP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Detailed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45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Report</a:t>
            </a:r>
            <a:endParaRPr sz="1000">
              <a:latin typeface="Arial MT"/>
              <a:cs typeface="Arial MT"/>
            </a:endParaRPr>
          </a:p>
          <a:p>
            <a:pPr marL="133350" lvl="1" indent="-121285">
              <a:lnSpc>
                <a:spcPct val="100000"/>
              </a:lnSpc>
              <a:spcBef>
                <a:spcPts val="150"/>
              </a:spcBef>
              <a:buAutoNum type="alphaLcParenR"/>
              <a:tabLst>
                <a:tab pos="133985" algn="l"/>
              </a:tabLst>
            </a:pP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PowerPoint</a:t>
            </a:r>
            <a:r>
              <a:rPr sz="1000" spc="3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Presentation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5.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Reporting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850" cy="10696575"/>
          </a:xfrm>
          <a:custGeom>
            <a:avLst/>
            <a:gdLst/>
            <a:ahLst/>
            <a:cxnLst/>
            <a:rect l="l" t="t" r="r" b="b"/>
            <a:pathLst>
              <a:path w="7562850" h="10696575">
                <a:moveTo>
                  <a:pt x="0" y="0"/>
                </a:moveTo>
                <a:lnTo>
                  <a:pt x="7562849" y="0"/>
                </a:lnTo>
                <a:lnTo>
                  <a:pt x="7562849" y="10696573"/>
                </a:lnTo>
                <a:lnTo>
                  <a:pt x="0" y="10696573"/>
                </a:lnTo>
                <a:lnTo>
                  <a:pt x="0" y="0"/>
                </a:lnTo>
                <a:close/>
              </a:path>
            </a:pathLst>
          </a:custGeom>
          <a:solidFill>
            <a:srgbClr val="293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0888" y="737611"/>
            <a:ext cx="5912485" cy="1110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60" dirty="0">
                <a:solidFill>
                  <a:srgbClr val="FFFFFF"/>
                </a:solidFill>
                <a:latin typeface="Verdana"/>
                <a:cs typeface="Verdana"/>
              </a:rPr>
              <a:t>6.</a:t>
            </a:r>
            <a:r>
              <a:rPr sz="10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Verdana"/>
                <a:cs typeface="Verdana"/>
              </a:rPr>
              <a:t>Modelling</a:t>
            </a:r>
            <a:endParaRPr sz="1000">
              <a:latin typeface="Verdana"/>
              <a:cs typeface="Verdana"/>
            </a:endParaRPr>
          </a:p>
          <a:p>
            <a:pPr marL="12700" marR="5080">
              <a:lnSpc>
                <a:spcPct val="112599"/>
              </a:lnSpc>
              <a:spcBef>
                <a:spcPts val="585"/>
              </a:spcBef>
            </a:pPr>
            <a:r>
              <a:rPr sz="1000" spc="-3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0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Verdana"/>
                <a:cs typeface="Verdana"/>
              </a:rPr>
              <a:t>Modelling</a:t>
            </a:r>
            <a:r>
              <a:rPr sz="10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0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0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Verdana"/>
                <a:cs typeface="Verdana"/>
              </a:rPr>
              <a:t>process</a:t>
            </a:r>
            <a:r>
              <a:rPr sz="10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0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Verdana"/>
                <a:cs typeface="Verdana"/>
              </a:rPr>
              <a:t>analyzing</a:t>
            </a:r>
            <a:r>
              <a:rPr sz="10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0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0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objects</a:t>
            </a:r>
            <a:r>
              <a:rPr sz="10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0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their</a:t>
            </a:r>
            <a:r>
              <a:rPr sz="10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relationship</a:t>
            </a:r>
            <a:r>
              <a:rPr sz="10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0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0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Verdana"/>
                <a:cs typeface="Verdana"/>
              </a:rPr>
              <a:t>other </a:t>
            </a:r>
            <a:r>
              <a:rPr sz="1000" spc="-30" dirty="0">
                <a:solidFill>
                  <a:srgbClr val="FFFFFF"/>
                </a:solidFill>
                <a:latin typeface="Verdana"/>
                <a:cs typeface="Verdana"/>
              </a:rPr>
              <a:t>objects.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60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0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0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sz="10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0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40" dirty="0">
                <a:solidFill>
                  <a:srgbClr val="FFFFFF"/>
                </a:solidFill>
                <a:latin typeface="Verdana"/>
                <a:cs typeface="Verdana"/>
              </a:rPr>
              <a:t>analyze</a:t>
            </a:r>
            <a:r>
              <a:rPr sz="10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0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0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Verdana"/>
                <a:cs typeface="Verdana"/>
              </a:rPr>
              <a:t>requirements</a:t>
            </a:r>
            <a:r>
              <a:rPr sz="10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10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4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0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required</a:t>
            </a:r>
            <a:r>
              <a:rPr sz="10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0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0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Verdana"/>
                <a:cs typeface="Verdana"/>
              </a:rPr>
              <a:t>business</a:t>
            </a:r>
            <a:r>
              <a:rPr sz="10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Verdana"/>
                <a:cs typeface="Verdana"/>
              </a:rPr>
              <a:t>processes. </a:t>
            </a:r>
            <a:r>
              <a:rPr sz="10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0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models</a:t>
            </a:r>
            <a:r>
              <a:rPr sz="10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4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created</a:t>
            </a:r>
            <a:r>
              <a:rPr sz="10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0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store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0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0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40" dirty="0">
                <a:solidFill>
                  <a:srgbClr val="FFFFFF"/>
                </a:solidFill>
                <a:latin typeface="Verdana"/>
                <a:cs typeface="Verdana"/>
              </a:rPr>
              <a:t>database.</a:t>
            </a:r>
            <a:r>
              <a:rPr sz="10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0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FFFFFF"/>
                </a:solidFill>
                <a:latin typeface="Verdana"/>
                <a:cs typeface="Verdana"/>
              </a:rPr>
              <a:t>Model's</a:t>
            </a:r>
            <a:r>
              <a:rPr sz="10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Verdana"/>
                <a:cs typeface="Verdana"/>
              </a:rPr>
              <a:t>main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Verdana"/>
                <a:cs typeface="Verdana"/>
              </a:rPr>
              <a:t>focus</a:t>
            </a:r>
            <a:r>
              <a:rPr sz="10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0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sz="1000" spc="-35" dirty="0">
                <a:solidFill>
                  <a:srgbClr val="FFFFFF"/>
                </a:solidFill>
                <a:latin typeface="Verdana"/>
                <a:cs typeface="Verdana"/>
              </a:rPr>
              <a:t>what</a:t>
            </a:r>
            <a:r>
              <a:rPr sz="10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0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0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needed</a:t>
            </a:r>
            <a:r>
              <a:rPr sz="10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0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Verdana"/>
                <a:cs typeface="Verdana"/>
              </a:rPr>
              <a:t>how</a:t>
            </a:r>
            <a:r>
              <a:rPr sz="10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4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10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40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10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0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40" dirty="0">
                <a:solidFill>
                  <a:srgbClr val="FFFFFF"/>
                </a:solidFill>
                <a:latin typeface="Verdana"/>
                <a:cs typeface="Verdana"/>
              </a:rPr>
              <a:t>organize</a:t>
            </a:r>
            <a:r>
              <a:rPr sz="10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0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Verdana"/>
                <a:cs typeface="Verdana"/>
              </a:rPr>
              <a:t>rather</a:t>
            </a:r>
            <a:r>
              <a:rPr sz="10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Verdana"/>
                <a:cs typeface="Verdana"/>
              </a:rPr>
              <a:t>than</a:t>
            </a:r>
            <a:r>
              <a:rPr sz="10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Verdana"/>
                <a:cs typeface="Verdana"/>
              </a:rPr>
              <a:t>what</a:t>
            </a:r>
            <a:r>
              <a:rPr sz="10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operations</a:t>
            </a:r>
            <a:r>
              <a:rPr sz="10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4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10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40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10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000" spc="-10" dirty="0">
                <a:solidFill>
                  <a:srgbClr val="FFFFFF"/>
                </a:solidFill>
                <a:latin typeface="Verdana"/>
                <a:cs typeface="Verdana"/>
              </a:rPr>
              <a:t>perform.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0888" y="2337015"/>
            <a:ext cx="1964689" cy="424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35" dirty="0">
                <a:solidFill>
                  <a:srgbClr val="FFFFFF"/>
                </a:solidFill>
                <a:latin typeface="Verdana"/>
                <a:cs typeface="Verdana"/>
              </a:rPr>
              <a:t>7.</a:t>
            </a:r>
            <a:r>
              <a:rPr sz="10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000" spc="-25" dirty="0">
                <a:solidFill>
                  <a:srgbClr val="FFFFFF"/>
                </a:solidFill>
                <a:latin typeface="Verdana"/>
                <a:cs typeface="Verdana"/>
              </a:rPr>
              <a:t>Dashboard</a:t>
            </a:r>
            <a:r>
              <a:rPr sz="10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created</a:t>
            </a:r>
            <a:r>
              <a:rPr sz="10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0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Verdana"/>
                <a:cs typeface="Verdana"/>
              </a:rPr>
              <a:t>Power</a:t>
            </a:r>
            <a:r>
              <a:rPr sz="10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Verdana"/>
                <a:cs typeface="Verdana"/>
              </a:rPr>
              <a:t>Bi</a:t>
            </a:r>
            <a:endParaRPr sz="1000">
              <a:latin typeface="Verdana"/>
              <a:cs typeface="Verdan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0310B6-D94B-6F10-BFE8-476B63E10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7" y="2987675"/>
            <a:ext cx="7493385" cy="7708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1075</Words>
  <Application>Microsoft Office PowerPoint</Application>
  <PresentationFormat>Custom</PresentationFormat>
  <Paragraphs>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MT</vt:lpstr>
      <vt:lpstr>Calibri</vt:lpstr>
      <vt:lpstr>Verdana</vt:lpstr>
      <vt:lpstr>Office Theme</vt:lpstr>
      <vt:lpstr>PowerPoint Presentation</vt:lpstr>
      <vt:lpstr>TABLE OF CONTENTS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of Bird Strikes between 2000 – 2011</dc:title>
  <dc:creator>curiosity world</dc:creator>
  <cp:keywords>DAFQM-WIWjw,BAEgtqVOAQI</cp:keywords>
  <cp:lastModifiedBy>Abhinav Singh</cp:lastModifiedBy>
  <cp:revision>1</cp:revision>
  <dcterms:created xsi:type="dcterms:W3CDTF">2023-04-16T22:07:01Z</dcterms:created>
  <dcterms:modified xsi:type="dcterms:W3CDTF">2023-04-16T22:09:35Z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2022-10-27T00:00:00Z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2022-10-27T00:00:00Z</vt:filetime>
  </property>
</Properties>
</file>