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23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56500" cy="10687685"/>
          </a:xfrm>
          <a:custGeom>
            <a:avLst/>
            <a:gdLst/>
            <a:ahLst/>
            <a:cxnLst/>
            <a:rect l="l" t="t" r="r" b="b"/>
            <a:pathLst>
              <a:path w="7556500" h="10687685">
                <a:moveTo>
                  <a:pt x="7556499" y="10687592"/>
                </a:moveTo>
                <a:lnTo>
                  <a:pt x="0" y="10687592"/>
                </a:lnTo>
                <a:lnTo>
                  <a:pt x="0" y="0"/>
                </a:lnTo>
                <a:lnTo>
                  <a:pt x="7556499" y="0"/>
                </a:lnTo>
                <a:lnTo>
                  <a:pt x="7556499" y="10687592"/>
                </a:lnTo>
                <a:close/>
              </a:path>
            </a:pathLst>
          </a:custGeom>
          <a:solidFill>
            <a:srgbClr val="293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9965" y="77"/>
            <a:ext cx="4326021" cy="39064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6643"/>
            <a:ext cx="7555991" cy="2474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56500" cy="10687685"/>
          </a:xfrm>
          <a:custGeom>
            <a:avLst/>
            <a:gdLst/>
            <a:ahLst/>
            <a:cxnLst/>
            <a:rect l="l" t="t" r="r" b="b"/>
            <a:pathLst>
              <a:path w="7556500" h="10687685">
                <a:moveTo>
                  <a:pt x="7556499" y="10687592"/>
                </a:moveTo>
                <a:lnTo>
                  <a:pt x="0" y="10687592"/>
                </a:lnTo>
                <a:lnTo>
                  <a:pt x="0" y="0"/>
                </a:lnTo>
                <a:lnTo>
                  <a:pt x="7556499" y="0"/>
                </a:lnTo>
                <a:lnTo>
                  <a:pt x="7556499" y="10687592"/>
                </a:lnTo>
                <a:close/>
              </a:path>
            </a:pathLst>
          </a:custGeom>
          <a:solidFill>
            <a:srgbClr val="293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665" y="4095448"/>
            <a:ext cx="6071169" cy="1274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" y="1553575"/>
            <a:ext cx="2512814" cy="87063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55794" y="616433"/>
            <a:ext cx="627380" cy="614045"/>
            <a:chOff x="755794" y="616433"/>
            <a:chExt cx="627380" cy="614045"/>
          </a:xfrm>
        </p:grpSpPr>
        <p:sp>
          <p:nvSpPr>
            <p:cNvPr id="4" name="object 4"/>
            <p:cNvSpPr/>
            <p:nvPr/>
          </p:nvSpPr>
          <p:spPr>
            <a:xfrm>
              <a:off x="755794" y="682228"/>
              <a:ext cx="544195" cy="548005"/>
            </a:xfrm>
            <a:custGeom>
              <a:avLst/>
              <a:gdLst/>
              <a:ahLst/>
              <a:cxnLst/>
              <a:rect l="l" t="t" r="r" b="b"/>
              <a:pathLst>
                <a:path w="544194" h="548005">
                  <a:moveTo>
                    <a:pt x="211559" y="217302"/>
                  </a:moveTo>
                  <a:lnTo>
                    <a:pt x="33228" y="214700"/>
                  </a:lnTo>
                  <a:lnTo>
                    <a:pt x="0" y="180497"/>
                  </a:lnTo>
                  <a:lnTo>
                    <a:pt x="2781" y="167548"/>
                  </a:lnTo>
                  <a:lnTo>
                    <a:pt x="10082" y="157000"/>
                  </a:lnTo>
                  <a:lnTo>
                    <a:pt x="20798" y="149901"/>
                  </a:lnTo>
                  <a:lnTo>
                    <a:pt x="33822" y="147301"/>
                  </a:lnTo>
                  <a:lnTo>
                    <a:pt x="212161" y="149903"/>
                  </a:lnTo>
                  <a:lnTo>
                    <a:pt x="225263" y="152713"/>
                  </a:lnTo>
                  <a:lnTo>
                    <a:pt x="235906" y="160098"/>
                  </a:lnTo>
                  <a:lnTo>
                    <a:pt x="242984" y="170935"/>
                  </a:lnTo>
                  <a:lnTo>
                    <a:pt x="245390" y="184099"/>
                  </a:lnTo>
                  <a:lnTo>
                    <a:pt x="242607" y="197048"/>
                  </a:lnTo>
                  <a:lnTo>
                    <a:pt x="235303" y="207600"/>
                  </a:lnTo>
                  <a:lnTo>
                    <a:pt x="224585" y="214701"/>
                  </a:lnTo>
                  <a:lnTo>
                    <a:pt x="211559" y="217302"/>
                  </a:lnTo>
                  <a:close/>
                </a:path>
                <a:path w="544194" h="548005">
                  <a:moveTo>
                    <a:pt x="403706" y="547906"/>
                  </a:moveTo>
                  <a:lnTo>
                    <a:pt x="398304" y="547906"/>
                  </a:lnTo>
                  <a:lnTo>
                    <a:pt x="389450" y="546730"/>
                  </a:lnTo>
                  <a:lnTo>
                    <a:pt x="283614" y="374100"/>
                  </a:lnTo>
                  <a:lnTo>
                    <a:pt x="279720" y="361292"/>
                  </a:lnTo>
                  <a:lnTo>
                    <a:pt x="280965" y="348427"/>
                  </a:lnTo>
                  <a:lnTo>
                    <a:pt x="286938" y="336950"/>
                  </a:lnTo>
                  <a:lnTo>
                    <a:pt x="297226" y="328303"/>
                  </a:lnTo>
                  <a:lnTo>
                    <a:pt x="310044" y="324406"/>
                  </a:lnTo>
                  <a:lnTo>
                    <a:pt x="322919" y="325650"/>
                  </a:lnTo>
                  <a:lnTo>
                    <a:pt x="334405" y="331620"/>
                  </a:lnTo>
                  <a:lnTo>
                    <a:pt x="343058" y="341905"/>
                  </a:lnTo>
                  <a:lnTo>
                    <a:pt x="427928" y="498101"/>
                  </a:lnTo>
                  <a:lnTo>
                    <a:pt x="431823" y="510911"/>
                  </a:lnTo>
                  <a:lnTo>
                    <a:pt x="430577" y="523778"/>
                  </a:lnTo>
                  <a:lnTo>
                    <a:pt x="424604" y="535258"/>
                  </a:lnTo>
                  <a:lnTo>
                    <a:pt x="414316" y="543906"/>
                  </a:lnTo>
                  <a:lnTo>
                    <a:pt x="409312" y="546500"/>
                  </a:lnTo>
                  <a:lnTo>
                    <a:pt x="403706" y="547906"/>
                  </a:lnTo>
                  <a:close/>
                </a:path>
                <a:path w="544194" h="548005">
                  <a:moveTo>
                    <a:pt x="389500" y="162302"/>
                  </a:moveTo>
                  <a:lnTo>
                    <a:pt x="389899" y="161700"/>
                  </a:lnTo>
                  <a:lnTo>
                    <a:pt x="390696" y="160098"/>
                  </a:lnTo>
                  <a:lnTo>
                    <a:pt x="481969" y="15300"/>
                  </a:lnTo>
                  <a:lnTo>
                    <a:pt x="491254" y="5598"/>
                  </a:lnTo>
                  <a:lnTo>
                    <a:pt x="503109" y="399"/>
                  </a:lnTo>
                  <a:lnTo>
                    <a:pt x="516054" y="0"/>
                  </a:lnTo>
                  <a:lnTo>
                    <a:pt x="528606" y="4699"/>
                  </a:lnTo>
                  <a:lnTo>
                    <a:pt x="538312" y="13976"/>
                  </a:lnTo>
                  <a:lnTo>
                    <a:pt x="543515" y="25823"/>
                  </a:lnTo>
                  <a:lnTo>
                    <a:pt x="543914" y="38758"/>
                  </a:lnTo>
                  <a:lnTo>
                    <a:pt x="539208" y="51301"/>
                  </a:lnTo>
                  <a:lnTo>
                    <a:pt x="477567" y="148903"/>
                  </a:lnTo>
                  <a:lnTo>
                    <a:pt x="415113" y="149903"/>
                  </a:lnTo>
                  <a:lnTo>
                    <a:pt x="407565" y="150882"/>
                  </a:lnTo>
                  <a:lnTo>
                    <a:pt x="400656" y="153401"/>
                  </a:lnTo>
                  <a:lnTo>
                    <a:pt x="394572" y="157270"/>
                  </a:lnTo>
                  <a:lnTo>
                    <a:pt x="389500" y="1623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9073" y="682345"/>
              <a:ext cx="544195" cy="548005"/>
            </a:xfrm>
            <a:custGeom>
              <a:avLst/>
              <a:gdLst/>
              <a:ahLst/>
              <a:cxnLst/>
              <a:rect l="l" t="t" r="r" b="b"/>
              <a:pathLst>
                <a:path w="544194" h="548005">
                  <a:moveTo>
                    <a:pt x="332835" y="217185"/>
                  </a:moveTo>
                  <a:lnTo>
                    <a:pt x="332437" y="217185"/>
                  </a:lnTo>
                  <a:lnTo>
                    <a:pt x="319439" y="214583"/>
                  </a:lnTo>
                  <a:lnTo>
                    <a:pt x="308770" y="207482"/>
                  </a:lnTo>
                  <a:lnTo>
                    <a:pt x="301478" y="196931"/>
                  </a:lnTo>
                  <a:lnTo>
                    <a:pt x="298614" y="183981"/>
                  </a:lnTo>
                  <a:lnTo>
                    <a:pt x="301102" y="170818"/>
                  </a:lnTo>
                  <a:lnTo>
                    <a:pt x="308170" y="159981"/>
                  </a:lnTo>
                  <a:lnTo>
                    <a:pt x="318765" y="152595"/>
                  </a:lnTo>
                  <a:lnTo>
                    <a:pt x="331834" y="149786"/>
                  </a:lnTo>
                  <a:lnTo>
                    <a:pt x="509572" y="147184"/>
                  </a:lnTo>
                  <a:lnTo>
                    <a:pt x="522913" y="149670"/>
                  </a:lnTo>
                  <a:lnTo>
                    <a:pt x="533741" y="156733"/>
                  </a:lnTo>
                  <a:lnTo>
                    <a:pt x="541041" y="167320"/>
                  </a:lnTo>
                  <a:lnTo>
                    <a:pt x="543801" y="180380"/>
                  </a:lnTo>
                  <a:lnTo>
                    <a:pt x="541309" y="193543"/>
                  </a:lnTo>
                  <a:lnTo>
                    <a:pt x="534241" y="204381"/>
                  </a:lnTo>
                  <a:lnTo>
                    <a:pt x="523645" y="211769"/>
                  </a:lnTo>
                  <a:lnTo>
                    <a:pt x="510514" y="214584"/>
                  </a:lnTo>
                  <a:lnTo>
                    <a:pt x="332835" y="217185"/>
                  </a:lnTo>
                  <a:close/>
                </a:path>
                <a:path w="544194" h="548005">
                  <a:moveTo>
                    <a:pt x="154105" y="161786"/>
                  </a:moveTo>
                  <a:lnTo>
                    <a:pt x="66233" y="148786"/>
                  </a:lnTo>
                  <a:lnTo>
                    <a:pt x="4788" y="51379"/>
                  </a:lnTo>
                  <a:lnTo>
                    <a:pt x="0" y="38840"/>
                  </a:lnTo>
                  <a:lnTo>
                    <a:pt x="409" y="25908"/>
                  </a:lnTo>
                  <a:lnTo>
                    <a:pt x="5660" y="14062"/>
                  </a:lnTo>
                  <a:lnTo>
                    <a:pt x="15398" y="4784"/>
                  </a:lnTo>
                  <a:lnTo>
                    <a:pt x="27947" y="0"/>
                  </a:lnTo>
                  <a:lnTo>
                    <a:pt x="40892" y="407"/>
                  </a:lnTo>
                  <a:lnTo>
                    <a:pt x="52749" y="5652"/>
                  </a:lnTo>
                  <a:lnTo>
                    <a:pt x="62035" y="15378"/>
                  </a:lnTo>
                  <a:lnTo>
                    <a:pt x="153300" y="160184"/>
                  </a:lnTo>
                  <a:lnTo>
                    <a:pt x="153503" y="160786"/>
                  </a:lnTo>
                  <a:lnTo>
                    <a:pt x="153902" y="161184"/>
                  </a:lnTo>
                  <a:lnTo>
                    <a:pt x="154105" y="161786"/>
                  </a:lnTo>
                  <a:close/>
                </a:path>
                <a:path w="544194" h="548005">
                  <a:moveTo>
                    <a:pt x="145692" y="547789"/>
                  </a:moveTo>
                  <a:lnTo>
                    <a:pt x="140290" y="547789"/>
                  </a:lnTo>
                  <a:lnTo>
                    <a:pt x="134684" y="546383"/>
                  </a:lnTo>
                  <a:lnTo>
                    <a:pt x="129680" y="543789"/>
                  </a:lnTo>
                  <a:lnTo>
                    <a:pt x="119392" y="535223"/>
                  </a:lnTo>
                  <a:lnTo>
                    <a:pt x="113420" y="523734"/>
                  </a:lnTo>
                  <a:lnTo>
                    <a:pt x="112177" y="510821"/>
                  </a:lnTo>
                  <a:lnTo>
                    <a:pt x="116076" y="497984"/>
                  </a:lnTo>
                  <a:lnTo>
                    <a:pt x="197732" y="347584"/>
                  </a:lnTo>
                  <a:lnTo>
                    <a:pt x="197732" y="347381"/>
                  </a:lnTo>
                  <a:lnTo>
                    <a:pt x="197935" y="346983"/>
                  </a:lnTo>
                  <a:lnTo>
                    <a:pt x="198139" y="346787"/>
                  </a:lnTo>
                  <a:lnTo>
                    <a:pt x="196568" y="353425"/>
                  </a:lnTo>
                  <a:lnTo>
                    <a:pt x="196384" y="360309"/>
                  </a:lnTo>
                  <a:lnTo>
                    <a:pt x="197627" y="367231"/>
                  </a:lnTo>
                  <a:lnTo>
                    <a:pt x="200336" y="373983"/>
                  </a:lnTo>
                  <a:lnTo>
                    <a:pt x="230359" y="429186"/>
                  </a:lnTo>
                  <a:lnTo>
                    <a:pt x="175520" y="530187"/>
                  </a:lnTo>
                  <a:lnTo>
                    <a:pt x="169929" y="537661"/>
                  </a:lnTo>
                  <a:lnTo>
                    <a:pt x="162782" y="543186"/>
                  </a:lnTo>
                  <a:lnTo>
                    <a:pt x="154546" y="546613"/>
                  </a:lnTo>
                  <a:lnTo>
                    <a:pt x="145692" y="547789"/>
                  </a:lnTo>
                  <a:close/>
                </a:path>
              </a:pathLst>
            </a:custGeom>
            <a:solidFill>
              <a:srgbClr val="A8D5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794" y="616433"/>
              <a:ext cx="627380" cy="400685"/>
            </a:xfrm>
            <a:custGeom>
              <a:avLst/>
              <a:gdLst/>
              <a:ahLst/>
              <a:cxnLst/>
              <a:rect l="l" t="t" r="r" b="b"/>
              <a:pathLst>
                <a:path w="627380" h="400684">
                  <a:moveTo>
                    <a:pt x="313442" y="223495"/>
                  </a:moveTo>
                  <a:lnTo>
                    <a:pt x="308032" y="223495"/>
                  </a:lnTo>
                  <a:lnTo>
                    <a:pt x="302433" y="222096"/>
                  </a:lnTo>
                  <a:lnTo>
                    <a:pt x="297430" y="219495"/>
                  </a:lnTo>
                  <a:lnTo>
                    <a:pt x="287137" y="210934"/>
                  </a:lnTo>
                  <a:lnTo>
                    <a:pt x="281162" y="199447"/>
                  </a:lnTo>
                  <a:lnTo>
                    <a:pt x="279918" y="186534"/>
                  </a:lnTo>
                  <a:lnTo>
                    <a:pt x="283818" y="173698"/>
                  </a:lnTo>
                  <a:lnTo>
                    <a:pt x="368679" y="17493"/>
                  </a:lnTo>
                  <a:lnTo>
                    <a:pt x="377250" y="7213"/>
                  </a:lnTo>
                  <a:lnTo>
                    <a:pt x="388746" y="1244"/>
                  </a:lnTo>
                  <a:lnTo>
                    <a:pt x="401669" y="0"/>
                  </a:lnTo>
                  <a:lnTo>
                    <a:pt x="414519" y="3891"/>
                  </a:lnTo>
                  <a:lnTo>
                    <a:pt x="424807" y="12456"/>
                  </a:lnTo>
                  <a:lnTo>
                    <a:pt x="430780" y="23943"/>
                  </a:lnTo>
                  <a:lnTo>
                    <a:pt x="432023" y="36856"/>
                  </a:lnTo>
                  <a:lnTo>
                    <a:pt x="428123" y="49697"/>
                  </a:lnTo>
                  <a:lnTo>
                    <a:pt x="343262" y="205893"/>
                  </a:lnTo>
                  <a:lnTo>
                    <a:pt x="313442" y="223495"/>
                  </a:lnTo>
                  <a:close/>
                </a:path>
                <a:path w="627380" h="400684">
                  <a:moveTo>
                    <a:pt x="33822" y="400293"/>
                  </a:moveTo>
                  <a:lnTo>
                    <a:pt x="20826" y="397694"/>
                  </a:lnTo>
                  <a:lnTo>
                    <a:pt x="10156" y="390595"/>
                  </a:lnTo>
                  <a:lnTo>
                    <a:pt x="2863" y="380046"/>
                  </a:lnTo>
                  <a:lnTo>
                    <a:pt x="0" y="367098"/>
                  </a:lnTo>
                  <a:lnTo>
                    <a:pt x="2491" y="353934"/>
                  </a:lnTo>
                  <a:lnTo>
                    <a:pt x="9560" y="343096"/>
                  </a:lnTo>
                  <a:lnTo>
                    <a:pt x="20155" y="335708"/>
                  </a:lnTo>
                  <a:lnTo>
                    <a:pt x="33228" y="332894"/>
                  </a:lnTo>
                  <a:lnTo>
                    <a:pt x="205359" y="330496"/>
                  </a:lnTo>
                  <a:lnTo>
                    <a:pt x="198785" y="332365"/>
                  </a:lnTo>
                  <a:lnTo>
                    <a:pt x="192698" y="335546"/>
                  </a:lnTo>
                  <a:lnTo>
                    <a:pt x="187287" y="340002"/>
                  </a:lnTo>
                  <a:lnTo>
                    <a:pt x="182741" y="345699"/>
                  </a:lnTo>
                  <a:lnTo>
                    <a:pt x="149317" y="398699"/>
                  </a:lnTo>
                  <a:lnTo>
                    <a:pt x="33822" y="400293"/>
                  </a:lnTo>
                  <a:close/>
                </a:path>
                <a:path w="627380" h="400684">
                  <a:moveTo>
                    <a:pt x="593453" y="400293"/>
                  </a:moveTo>
                  <a:lnTo>
                    <a:pt x="477966" y="398699"/>
                  </a:lnTo>
                  <a:lnTo>
                    <a:pt x="444542" y="345699"/>
                  </a:lnTo>
                  <a:lnTo>
                    <a:pt x="440081" y="340088"/>
                  </a:lnTo>
                  <a:lnTo>
                    <a:pt x="434682" y="335622"/>
                  </a:lnTo>
                  <a:lnTo>
                    <a:pt x="428607" y="332393"/>
                  </a:lnTo>
                  <a:lnTo>
                    <a:pt x="422119" y="330496"/>
                  </a:lnTo>
                  <a:lnTo>
                    <a:pt x="594055" y="332894"/>
                  </a:lnTo>
                  <a:lnTo>
                    <a:pt x="607156" y="335708"/>
                  </a:lnTo>
                  <a:lnTo>
                    <a:pt x="617798" y="343096"/>
                  </a:lnTo>
                  <a:lnTo>
                    <a:pt x="624874" y="353934"/>
                  </a:lnTo>
                  <a:lnTo>
                    <a:pt x="627275" y="367098"/>
                  </a:lnTo>
                  <a:lnTo>
                    <a:pt x="624497" y="380046"/>
                  </a:lnTo>
                  <a:lnTo>
                    <a:pt x="617195" y="390595"/>
                  </a:lnTo>
                  <a:lnTo>
                    <a:pt x="606478" y="397694"/>
                  </a:lnTo>
                  <a:lnTo>
                    <a:pt x="593453" y="4002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956" y="616433"/>
              <a:ext cx="461645" cy="548005"/>
            </a:xfrm>
            <a:custGeom>
              <a:avLst/>
              <a:gdLst/>
              <a:ahLst/>
              <a:cxnLst/>
              <a:rect l="l" t="t" r="r" b="b"/>
              <a:pathLst>
                <a:path w="461644" h="548005">
                  <a:moveTo>
                    <a:pt x="33325" y="547896"/>
                  </a:moveTo>
                  <a:lnTo>
                    <a:pt x="27124" y="547896"/>
                  </a:lnTo>
                  <a:lnTo>
                    <a:pt x="20917" y="546294"/>
                  </a:lnTo>
                  <a:lnTo>
                    <a:pt x="15311" y="542701"/>
                  </a:lnTo>
                  <a:lnTo>
                    <a:pt x="5605" y="533422"/>
                  </a:lnTo>
                  <a:lnTo>
                    <a:pt x="401" y="521574"/>
                  </a:lnTo>
                  <a:lnTo>
                    <a:pt x="0" y="508638"/>
                  </a:lnTo>
                  <a:lnTo>
                    <a:pt x="4701" y="496099"/>
                  </a:lnTo>
                  <a:lnTo>
                    <a:pt x="99578" y="345699"/>
                  </a:lnTo>
                  <a:lnTo>
                    <a:pt x="108863" y="335996"/>
                  </a:lnTo>
                  <a:lnTo>
                    <a:pt x="120718" y="330795"/>
                  </a:lnTo>
                  <a:lnTo>
                    <a:pt x="133663" y="330395"/>
                  </a:lnTo>
                  <a:lnTo>
                    <a:pt x="146215" y="335097"/>
                  </a:lnTo>
                  <a:lnTo>
                    <a:pt x="155921" y="344375"/>
                  </a:lnTo>
                  <a:lnTo>
                    <a:pt x="161124" y="356222"/>
                  </a:lnTo>
                  <a:lnTo>
                    <a:pt x="161523" y="369156"/>
                  </a:lnTo>
                  <a:lnTo>
                    <a:pt x="156817" y="381699"/>
                  </a:lnTo>
                  <a:lnTo>
                    <a:pt x="61948" y="532099"/>
                  </a:lnTo>
                  <a:lnTo>
                    <a:pt x="33325" y="547896"/>
                  </a:lnTo>
                  <a:close/>
                </a:path>
                <a:path w="461644" h="548005">
                  <a:moveTo>
                    <a:pt x="433833" y="547896"/>
                  </a:moveTo>
                  <a:lnTo>
                    <a:pt x="427626" y="547896"/>
                  </a:lnTo>
                  <a:lnTo>
                    <a:pt x="419328" y="546861"/>
                  </a:lnTo>
                  <a:lnTo>
                    <a:pt x="304133" y="381699"/>
                  </a:lnTo>
                  <a:lnTo>
                    <a:pt x="299344" y="369156"/>
                  </a:lnTo>
                  <a:lnTo>
                    <a:pt x="299753" y="356222"/>
                  </a:lnTo>
                  <a:lnTo>
                    <a:pt x="305005" y="344375"/>
                  </a:lnTo>
                  <a:lnTo>
                    <a:pt x="314742" y="335097"/>
                  </a:lnTo>
                  <a:lnTo>
                    <a:pt x="327292" y="330313"/>
                  </a:lnTo>
                  <a:lnTo>
                    <a:pt x="340237" y="330721"/>
                  </a:lnTo>
                  <a:lnTo>
                    <a:pt x="352094" y="335969"/>
                  </a:lnTo>
                  <a:lnTo>
                    <a:pt x="361380" y="345699"/>
                  </a:lnTo>
                  <a:lnTo>
                    <a:pt x="456249" y="496099"/>
                  </a:lnTo>
                  <a:lnTo>
                    <a:pt x="461037" y="508638"/>
                  </a:lnTo>
                  <a:lnTo>
                    <a:pt x="460628" y="521574"/>
                  </a:lnTo>
                  <a:lnTo>
                    <a:pt x="455377" y="533422"/>
                  </a:lnTo>
                  <a:lnTo>
                    <a:pt x="445639" y="542701"/>
                  </a:lnTo>
                  <a:lnTo>
                    <a:pt x="440033" y="546294"/>
                  </a:lnTo>
                  <a:lnTo>
                    <a:pt x="433833" y="547896"/>
                  </a:lnTo>
                  <a:close/>
                </a:path>
                <a:path w="461644" h="548005">
                  <a:moveTo>
                    <a:pt x="199053" y="202292"/>
                  </a:moveTo>
                  <a:lnTo>
                    <a:pt x="198451" y="201698"/>
                  </a:lnTo>
                  <a:lnTo>
                    <a:pt x="197653" y="200096"/>
                  </a:lnTo>
                  <a:lnTo>
                    <a:pt x="115989" y="49697"/>
                  </a:lnTo>
                  <a:lnTo>
                    <a:pt x="112094" y="36884"/>
                  </a:lnTo>
                  <a:lnTo>
                    <a:pt x="113340" y="24017"/>
                  </a:lnTo>
                  <a:lnTo>
                    <a:pt x="119313" y="12538"/>
                  </a:lnTo>
                  <a:lnTo>
                    <a:pt x="129601" y="3891"/>
                  </a:lnTo>
                  <a:lnTo>
                    <a:pt x="142419" y="0"/>
                  </a:lnTo>
                  <a:lnTo>
                    <a:pt x="155294" y="1244"/>
                  </a:lnTo>
                  <a:lnTo>
                    <a:pt x="166780" y="7213"/>
                  </a:lnTo>
                  <a:lnTo>
                    <a:pt x="175433" y="17493"/>
                  </a:lnTo>
                  <a:lnTo>
                    <a:pt x="230475" y="118892"/>
                  </a:lnTo>
                  <a:lnTo>
                    <a:pt x="200655" y="173698"/>
                  </a:lnTo>
                  <a:lnTo>
                    <a:pt x="197787" y="180779"/>
                  </a:lnTo>
                  <a:lnTo>
                    <a:pt x="196626" y="188068"/>
                  </a:lnTo>
                  <a:lnTo>
                    <a:pt x="197079" y="195320"/>
                  </a:lnTo>
                  <a:lnTo>
                    <a:pt x="199053" y="202292"/>
                  </a:lnTo>
                  <a:close/>
                </a:path>
              </a:pathLst>
            </a:custGeom>
            <a:solidFill>
              <a:srgbClr val="A8D5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16282" y="775837"/>
            <a:ext cx="96011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55" dirty="0">
                <a:solidFill>
                  <a:srgbClr val="FFFFFF"/>
                </a:solidFill>
                <a:latin typeface="Arial"/>
                <a:cs typeface="Arial"/>
              </a:rPr>
              <a:t>INEURON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7429" y="921775"/>
            <a:ext cx="1094740" cy="0"/>
          </a:xfrm>
          <a:custGeom>
            <a:avLst/>
            <a:gdLst/>
            <a:ahLst/>
            <a:cxnLst/>
            <a:rect l="l" t="t" r="r" b="b"/>
            <a:pathLst>
              <a:path w="1094739">
                <a:moveTo>
                  <a:pt x="0" y="0"/>
                </a:moveTo>
                <a:lnTo>
                  <a:pt x="1094479" y="0"/>
                </a:lnTo>
              </a:path>
            </a:pathLst>
          </a:custGeom>
          <a:ln w="19034">
            <a:solidFill>
              <a:srgbClr val="A8D5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4729" y="9405647"/>
            <a:ext cx="1456690" cy="6553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b="1" spc="-165" dirty="0">
                <a:solidFill>
                  <a:srgbClr val="A8D5B9"/>
                </a:solidFill>
                <a:latin typeface="Arial"/>
                <a:cs typeface="Arial"/>
              </a:rPr>
              <a:t>P</a:t>
            </a:r>
            <a:r>
              <a:rPr sz="1600" b="1" spc="-175" dirty="0">
                <a:solidFill>
                  <a:srgbClr val="A8D5B9"/>
                </a:solidFill>
                <a:latin typeface="Arial"/>
                <a:cs typeface="Arial"/>
              </a:rPr>
              <a:t>R</a:t>
            </a:r>
            <a:r>
              <a:rPr sz="1600" b="1" spc="-105" dirty="0">
                <a:solidFill>
                  <a:srgbClr val="A8D5B9"/>
                </a:solidFill>
                <a:latin typeface="Arial"/>
                <a:cs typeface="Arial"/>
              </a:rPr>
              <a:t>E</a:t>
            </a:r>
            <a:r>
              <a:rPr sz="1600" b="1" spc="-185" dirty="0">
                <a:solidFill>
                  <a:srgbClr val="A8D5B9"/>
                </a:solidFill>
                <a:latin typeface="Arial"/>
                <a:cs typeface="Arial"/>
              </a:rPr>
              <a:t>S</a:t>
            </a:r>
            <a:r>
              <a:rPr sz="1600" b="1" spc="-105" dirty="0">
                <a:solidFill>
                  <a:srgbClr val="A8D5B9"/>
                </a:solidFill>
                <a:latin typeface="Arial"/>
                <a:cs typeface="Arial"/>
              </a:rPr>
              <a:t>E</a:t>
            </a:r>
            <a:r>
              <a:rPr sz="1600" b="1" spc="-30" dirty="0">
                <a:solidFill>
                  <a:srgbClr val="A8D5B9"/>
                </a:solidFill>
                <a:latin typeface="Arial"/>
                <a:cs typeface="Arial"/>
              </a:rPr>
              <a:t>N</a:t>
            </a:r>
            <a:r>
              <a:rPr sz="1600" b="1" spc="-65" dirty="0">
                <a:solidFill>
                  <a:srgbClr val="A8D5B9"/>
                </a:solidFill>
                <a:latin typeface="Arial"/>
                <a:cs typeface="Arial"/>
              </a:rPr>
              <a:t>T</a:t>
            </a:r>
            <a:r>
              <a:rPr sz="1600" b="1" spc="-105" dirty="0">
                <a:solidFill>
                  <a:srgbClr val="A8D5B9"/>
                </a:solidFill>
                <a:latin typeface="Arial"/>
                <a:cs typeface="Arial"/>
              </a:rPr>
              <a:t>E</a:t>
            </a:r>
            <a:r>
              <a:rPr sz="1600" b="1" spc="-60" dirty="0">
                <a:solidFill>
                  <a:srgbClr val="A8D5B9"/>
                </a:solidFill>
                <a:latin typeface="Arial"/>
                <a:cs typeface="Arial"/>
              </a:rPr>
              <a:t>D</a:t>
            </a:r>
            <a:r>
              <a:rPr sz="1600" b="1" spc="-65" dirty="0">
                <a:solidFill>
                  <a:srgbClr val="A8D5B9"/>
                </a:solidFill>
                <a:latin typeface="Arial"/>
                <a:cs typeface="Arial"/>
              </a:rPr>
              <a:t> </a:t>
            </a:r>
            <a:r>
              <a:rPr sz="1600" b="1" spc="-170" dirty="0">
                <a:solidFill>
                  <a:srgbClr val="A8D5B9"/>
                </a:solidFill>
                <a:latin typeface="Arial"/>
                <a:cs typeface="Arial"/>
              </a:rPr>
              <a:t>B</a:t>
            </a:r>
            <a:r>
              <a:rPr sz="1600" b="1" spc="-40" dirty="0">
                <a:solidFill>
                  <a:srgbClr val="A8D5B9"/>
                </a:solidFill>
                <a:latin typeface="Arial"/>
                <a:cs typeface="Arial"/>
              </a:rPr>
              <a:t>Y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IN" sz="1500" spc="25" dirty="0">
                <a:solidFill>
                  <a:srgbClr val="FFFFFF"/>
                </a:solidFill>
                <a:latin typeface="Arial MT"/>
                <a:cs typeface="Arial MT"/>
              </a:rPr>
              <a:t>Abhinav </a:t>
            </a:r>
            <a:r>
              <a:rPr lang="en-IN" sz="1500" spc="25" dirty="0" err="1">
                <a:solidFill>
                  <a:srgbClr val="FFFFFF"/>
                </a:solidFill>
                <a:latin typeface="Arial MT"/>
                <a:cs typeface="Arial MT"/>
              </a:rPr>
              <a:t>SIngh</a:t>
            </a:r>
            <a:endParaRPr sz="15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6643"/>
            <a:ext cx="7555991" cy="24744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579617" y="248339"/>
            <a:ext cx="1914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5" dirty="0">
                <a:solidFill>
                  <a:srgbClr val="FF1616"/>
                </a:solidFill>
                <a:latin typeface="Lucida Sans Unicode"/>
                <a:cs typeface="Lucida Sans Unicode"/>
              </a:rPr>
              <a:t>O</a:t>
            </a:r>
            <a:r>
              <a:rPr sz="1200" spc="95" dirty="0">
                <a:solidFill>
                  <a:srgbClr val="FF1616"/>
                </a:solidFill>
                <a:latin typeface="Lucida Sans Unicode"/>
                <a:cs typeface="Lucida Sans Unicode"/>
              </a:rPr>
              <a:t>W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V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D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90" dirty="0">
                <a:solidFill>
                  <a:srgbClr val="FF1616"/>
                </a:solidFill>
                <a:latin typeface="Lucida Sans Unicode"/>
                <a:cs typeface="Lucida Sans Unicode"/>
              </a:rPr>
              <a:t>S</a:t>
            </a:r>
            <a:r>
              <a:rPr sz="1200" spc="15" dirty="0">
                <a:solidFill>
                  <a:srgbClr val="FF1616"/>
                </a:solidFill>
                <a:latin typeface="Lucida Sans Unicode"/>
                <a:cs typeface="Lucida Sans Unicode"/>
              </a:rPr>
              <a:t>I</a:t>
            </a:r>
            <a:r>
              <a:rPr sz="1200" spc="20" dirty="0">
                <a:solidFill>
                  <a:srgbClr val="FF1616"/>
                </a:solidFill>
                <a:latin typeface="Lucida Sans Unicode"/>
                <a:cs typeface="Lucida Sans Unicode"/>
              </a:rPr>
              <a:t>G</a:t>
            </a:r>
            <a:r>
              <a:rPr sz="1200" spc="30" dirty="0">
                <a:solidFill>
                  <a:srgbClr val="FF1616"/>
                </a:solidFill>
                <a:latin typeface="Lucida Sans Unicode"/>
                <a:cs typeface="Lucida Sans Unicode"/>
              </a:rPr>
              <a:t>N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1616"/>
                </a:solidFill>
                <a:latin typeface="Lucida Sans Unicode"/>
                <a:cs typeface="Lucida Sans Unicode"/>
              </a:rPr>
              <a:t>(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LL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D</a:t>
            </a:r>
            <a:r>
              <a:rPr sz="1200" dirty="0">
                <a:solidFill>
                  <a:srgbClr val="FF1616"/>
                </a:solidFill>
                <a:latin typeface="Lucida Sans Unicode"/>
                <a:cs typeface="Lucida Sans Unicode"/>
              </a:rPr>
              <a:t>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4729" y="2770557"/>
            <a:ext cx="3658870" cy="331342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5910"/>
              </a:lnSpc>
              <a:spcBef>
                <a:spcPts val="525"/>
              </a:spcBef>
            </a:pPr>
            <a:r>
              <a:rPr sz="5150" b="1" spc="-175" dirty="0">
                <a:solidFill>
                  <a:srgbClr val="FFFFFF"/>
                </a:solidFill>
                <a:latin typeface="Arial"/>
                <a:cs typeface="Arial"/>
              </a:rPr>
              <a:t>LOW-LEVEL  </a:t>
            </a:r>
            <a:r>
              <a:rPr sz="5150" b="1" spc="-204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515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b="1" spc="-345" dirty="0">
                <a:solidFill>
                  <a:srgbClr val="FFFFFF"/>
                </a:solidFill>
                <a:latin typeface="Arial"/>
                <a:cs typeface="Arial"/>
              </a:rPr>
              <a:t>(LLD)</a:t>
            </a:r>
            <a:endParaRPr sz="5150">
              <a:latin typeface="Arial"/>
              <a:cs typeface="Arial"/>
            </a:endParaRPr>
          </a:p>
          <a:p>
            <a:pPr marL="12700" marR="257810">
              <a:lnSpc>
                <a:spcPts val="2070"/>
              </a:lnSpc>
              <a:spcBef>
                <a:spcPts val="3640"/>
              </a:spcBef>
            </a:pP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BIRD  STRIKES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2000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2011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65" y="4095448"/>
            <a:ext cx="2748915" cy="12744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30"/>
              </a:spcBef>
            </a:pPr>
            <a:r>
              <a:rPr spc="-195" dirty="0"/>
              <a:t>T</a:t>
            </a:r>
            <a:r>
              <a:rPr spc="-330" dirty="0"/>
              <a:t>A</a:t>
            </a:r>
            <a:r>
              <a:rPr spc="-470" dirty="0"/>
              <a:t>B</a:t>
            </a:r>
            <a:r>
              <a:rPr spc="-434" dirty="0"/>
              <a:t>L</a:t>
            </a:r>
            <a:r>
              <a:rPr spc="-254" dirty="0"/>
              <a:t>E</a:t>
            </a:r>
            <a:r>
              <a:rPr spc="-245" dirty="0"/>
              <a:t> </a:t>
            </a:r>
            <a:r>
              <a:rPr spc="-185" dirty="0"/>
              <a:t>O</a:t>
            </a:r>
            <a:r>
              <a:rPr spc="-25" dirty="0"/>
              <a:t>F  </a:t>
            </a:r>
            <a:r>
              <a:rPr spc="-145" dirty="0"/>
              <a:t>C</a:t>
            </a:r>
            <a:r>
              <a:rPr spc="-185" dirty="0"/>
              <a:t>O</a:t>
            </a:r>
            <a:r>
              <a:rPr spc="-100" dirty="0"/>
              <a:t>N</a:t>
            </a:r>
            <a:r>
              <a:rPr spc="-195" dirty="0"/>
              <a:t>T</a:t>
            </a:r>
            <a:r>
              <a:rPr spc="-300" dirty="0"/>
              <a:t>E</a:t>
            </a:r>
            <a:r>
              <a:rPr spc="-100" dirty="0"/>
              <a:t>N</a:t>
            </a:r>
            <a:r>
              <a:rPr spc="-195" dirty="0"/>
              <a:t>T</a:t>
            </a:r>
            <a:r>
              <a:rPr spc="-475"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2502" y="6329436"/>
          <a:ext cx="6028689" cy="3730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33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1.INTRODUCTION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3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1.1</a:t>
                      </a:r>
                      <a:r>
                        <a:rPr sz="1400" b="1" spc="-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 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3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b="1" spc="-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INTRODUCTIO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3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1.3</a:t>
                      </a:r>
                      <a:r>
                        <a:rPr sz="1400" b="1" spc="-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Project 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3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b="1" spc="-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PROBLE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STATMEN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33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b="1" spc="-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DATABAS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INFORMATIO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33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</a:t>
                      </a:r>
                      <a:r>
                        <a:rPr sz="1400" b="1" spc="-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ARCHITECTURE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33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</a:t>
                      </a:r>
                      <a:r>
                        <a:rPr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spc="-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Architectur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9050">
                      <a:solidFill>
                        <a:srgbClr val="A8D5B9"/>
                      </a:solidFill>
                      <a:prstDash val="solid"/>
                    </a:lnT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79617" y="248340"/>
            <a:ext cx="1914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5" dirty="0">
                <a:solidFill>
                  <a:srgbClr val="FF1616"/>
                </a:solidFill>
                <a:latin typeface="Lucida Sans Unicode"/>
                <a:cs typeface="Lucida Sans Unicode"/>
              </a:rPr>
              <a:t>O</a:t>
            </a:r>
            <a:r>
              <a:rPr sz="1200" spc="95" dirty="0">
                <a:solidFill>
                  <a:srgbClr val="FF1616"/>
                </a:solidFill>
                <a:latin typeface="Lucida Sans Unicode"/>
                <a:cs typeface="Lucida Sans Unicode"/>
              </a:rPr>
              <a:t>W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V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D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90" dirty="0">
                <a:solidFill>
                  <a:srgbClr val="FF1616"/>
                </a:solidFill>
                <a:latin typeface="Lucida Sans Unicode"/>
                <a:cs typeface="Lucida Sans Unicode"/>
              </a:rPr>
              <a:t>S</a:t>
            </a:r>
            <a:r>
              <a:rPr sz="1200" spc="15" dirty="0">
                <a:solidFill>
                  <a:srgbClr val="FF1616"/>
                </a:solidFill>
                <a:latin typeface="Lucida Sans Unicode"/>
                <a:cs typeface="Lucida Sans Unicode"/>
              </a:rPr>
              <a:t>I</a:t>
            </a:r>
            <a:r>
              <a:rPr sz="1200" spc="20" dirty="0">
                <a:solidFill>
                  <a:srgbClr val="FF1616"/>
                </a:solidFill>
                <a:latin typeface="Lucida Sans Unicode"/>
                <a:cs typeface="Lucida Sans Unicode"/>
              </a:rPr>
              <a:t>G</a:t>
            </a:r>
            <a:r>
              <a:rPr sz="1200" spc="30" dirty="0">
                <a:solidFill>
                  <a:srgbClr val="FF1616"/>
                </a:solidFill>
                <a:latin typeface="Lucida Sans Unicode"/>
                <a:cs typeface="Lucida Sans Unicode"/>
              </a:rPr>
              <a:t>N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1616"/>
                </a:solidFill>
                <a:latin typeface="Lucida Sans Unicode"/>
                <a:cs typeface="Lucida Sans Unicode"/>
              </a:rPr>
              <a:t>(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LL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D</a:t>
            </a:r>
            <a:r>
              <a:rPr sz="1200" dirty="0">
                <a:solidFill>
                  <a:srgbClr val="FF1616"/>
                </a:solidFill>
                <a:latin typeface="Lucida Sans Unicode"/>
                <a:cs typeface="Lucida Sans Unicode"/>
              </a:rPr>
              <a:t>)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753" y="733147"/>
            <a:ext cx="5959475" cy="150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 indent="-1981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0820" algn="l"/>
              </a:tabLst>
            </a:pP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Introduction</a:t>
            </a:r>
            <a:endParaRPr sz="1500" dirty="0">
              <a:latin typeface="Lucida Sans Unicode"/>
              <a:cs typeface="Lucida Sans Unicode"/>
            </a:endParaRPr>
          </a:p>
          <a:p>
            <a:pPr marL="252095" lvl="1" indent="-240029">
              <a:lnSpc>
                <a:spcPct val="100000"/>
              </a:lnSpc>
              <a:spcBef>
                <a:spcPts val="1614"/>
              </a:spcBef>
              <a:buAutoNum type="arabicPeriod"/>
              <a:tabLst>
                <a:tab pos="252729" algn="l"/>
              </a:tabLst>
            </a:pP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What</a:t>
            </a:r>
            <a:r>
              <a:rPr sz="1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Low-Level</a:t>
            </a:r>
            <a:r>
              <a:rPr sz="1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r>
              <a:rPr sz="1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Document?</a:t>
            </a:r>
            <a:endParaRPr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12400"/>
              </a:lnSpc>
              <a:spcBef>
                <a:spcPts val="1400"/>
              </a:spcBef>
            </a:pP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goal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Low-level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document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(LLDD)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give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internal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logic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actual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code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Sales </a:t>
            </a:r>
            <a:r>
              <a:rPr sz="1000" spc="-5">
                <a:solidFill>
                  <a:srgbClr val="FFFFFF"/>
                </a:solidFill>
                <a:latin typeface="Lucida Sans Unicode"/>
                <a:cs typeface="Lucida Sans Unicode"/>
              </a:rPr>
              <a:t>Analysis </a:t>
            </a:r>
            <a:r>
              <a:rPr sz="1000" spc="-10">
                <a:solidFill>
                  <a:srgbClr val="FFFFFF"/>
                </a:solidFill>
                <a:latin typeface="Lucida Sans Unicode"/>
                <a:cs typeface="Lucida Sans Unicode"/>
              </a:rPr>
              <a:t>dashboard.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LLDD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describes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class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diagrams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methods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relations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classes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5">
                <a:solidFill>
                  <a:srgbClr val="FFFFFF"/>
                </a:solidFill>
                <a:latin typeface="Lucida Sans Unicode"/>
                <a:cs typeface="Lucida Sans Unicode"/>
              </a:rPr>
              <a:t>programs</a:t>
            </a:r>
            <a:r>
              <a:rPr sz="1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>
                <a:solidFill>
                  <a:srgbClr val="FFFFFF"/>
                </a:solidFill>
                <a:latin typeface="Lucida Sans Unicode"/>
                <a:cs typeface="Lucida Sans Unicode"/>
              </a:rPr>
              <a:t>specs.</a:t>
            </a:r>
            <a:r>
              <a:rPr sz="1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describes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so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programmer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directly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code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>
                <a:solidFill>
                  <a:srgbClr val="FFFFFF"/>
                </a:solidFill>
                <a:latin typeface="Lucida Sans Unicode"/>
                <a:cs typeface="Lucida Sans Unicode"/>
              </a:rPr>
              <a:t>document.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753" y="3527081"/>
            <a:ext cx="59264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Low-level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(LLD)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component-level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follows a 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step-by-step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>
                <a:solidFill>
                  <a:srgbClr val="FFFFFF"/>
                </a:solidFill>
                <a:latin typeface="Lucida Sans Unicode"/>
                <a:cs typeface="Lucida Sans Unicode"/>
              </a:rPr>
              <a:t>refinement </a:t>
            </a:r>
            <a:r>
              <a:rPr sz="1000" spc="-5">
                <a:solidFill>
                  <a:srgbClr val="FFFFFF"/>
                </a:solidFill>
                <a:latin typeface="Lucida Sans Unicode"/>
                <a:cs typeface="Lucida Sans Unicode"/>
              </a:rPr>
              <a:t>process. 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can be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used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designing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structures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software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im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000" spc="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1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000" spc="-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-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000" spc="-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00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000" spc="-8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000" spc="-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-2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000" spc="-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000" spc="-2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000" spc="-5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1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z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on 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may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defined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during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requirement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then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refined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during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r>
              <a:rPr sz="1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30">
                <a:solidFill>
                  <a:srgbClr val="FFFFFF"/>
                </a:solidFill>
                <a:latin typeface="Lucida Sans Unicode"/>
                <a:cs typeface="Lucida Sans Unicode"/>
              </a:rPr>
              <a:t>work.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753" y="2787298"/>
            <a:ext cx="137795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0">
                <a:solidFill>
                  <a:srgbClr val="FFFFFF"/>
                </a:solidFill>
                <a:latin typeface="Lucida Sans Unicode"/>
                <a:cs typeface="Lucida Sans Unicode"/>
              </a:rPr>
              <a:t>1.2</a:t>
            </a:r>
            <a:r>
              <a:rPr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What</a:t>
            </a:r>
            <a:r>
              <a:rPr sz="1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Scope?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753" y="5353232"/>
            <a:ext cx="5427980" cy="3492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Fifa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being in the blood as many people of the world. You are tasked to tell the story of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unsung analysts who put great efforts to provide accurate data to answer every question of fans.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Football Game Analytics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Detailed attributes for every player registered in the latest edition of FIFA 19 database.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data.csv includes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lastest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edition FIFA 2019 players attributes like Age, Nationality,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Overall, Potential, Club, Value, Wage, Preferred Foot, International Reputation, Weak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Foot, Skill Moves, Work Rate, Position, Jersey Number, Joined, Loaned From, Contract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Valid Until, Height, Weight, LS, ST, RS, LW, LF, CF, RF, RW, LAM, CAM, RAM, LM,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LCM, CM, RCM, RM, LWB, LDM, CDM, RDM, RWB, LB, LCB, CB, RCB, RB, Crossing,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Finishing, Heading, Accuracy,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ShortPassing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 Volleys, Dribbling, Curve,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FKAccuracy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LongPassing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BallControl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 Acceleration,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SprintSpeed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 Agility, Reactions, Balance,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ShotPower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 Jumping, Stamina, Strength,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LongShots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 Aggression, Interceptions,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Positioning, Vision, Penalties, Composure, Marking,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StandingTackle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SlidingTackle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GKDiving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GKHandling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GKKicking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GKPositioning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 </a:t>
            </a:r>
            <a:r>
              <a:rPr lang="en-US" sz="1000" spc="-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GKReflexes</a:t>
            </a: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, and Release Clause.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grid_3x3sort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Find key metrics and factors and show the meaningful relationships between attributes.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Do your own research and come up with your findings.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8753" y="4625097"/>
            <a:ext cx="176911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5">
                <a:solidFill>
                  <a:srgbClr val="FFFFFF"/>
                </a:solidFill>
                <a:latin typeface="Lucida Sans Unicode"/>
                <a:cs typeface="Lucida Sans Unicode"/>
              </a:rPr>
              <a:t>1.3</a:t>
            </a:r>
            <a:r>
              <a:rPr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sz="1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Introduction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6641"/>
            <a:ext cx="7555991" cy="2474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9617" y="248337"/>
            <a:ext cx="1914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5" dirty="0">
                <a:solidFill>
                  <a:srgbClr val="FF1616"/>
                </a:solidFill>
                <a:latin typeface="Lucida Sans Unicode"/>
                <a:cs typeface="Lucida Sans Unicode"/>
              </a:rPr>
              <a:t>O</a:t>
            </a:r>
            <a:r>
              <a:rPr sz="1200" spc="95" dirty="0">
                <a:solidFill>
                  <a:srgbClr val="FF1616"/>
                </a:solidFill>
                <a:latin typeface="Lucida Sans Unicode"/>
                <a:cs typeface="Lucida Sans Unicode"/>
              </a:rPr>
              <a:t>W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V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D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90" dirty="0">
                <a:solidFill>
                  <a:srgbClr val="FF1616"/>
                </a:solidFill>
                <a:latin typeface="Lucida Sans Unicode"/>
                <a:cs typeface="Lucida Sans Unicode"/>
              </a:rPr>
              <a:t>S</a:t>
            </a:r>
            <a:r>
              <a:rPr sz="1200" spc="15" dirty="0">
                <a:solidFill>
                  <a:srgbClr val="FF1616"/>
                </a:solidFill>
                <a:latin typeface="Lucida Sans Unicode"/>
                <a:cs typeface="Lucida Sans Unicode"/>
              </a:rPr>
              <a:t>I</a:t>
            </a:r>
            <a:r>
              <a:rPr sz="1200" spc="20" dirty="0">
                <a:solidFill>
                  <a:srgbClr val="FF1616"/>
                </a:solidFill>
                <a:latin typeface="Lucida Sans Unicode"/>
                <a:cs typeface="Lucida Sans Unicode"/>
              </a:rPr>
              <a:t>G</a:t>
            </a:r>
            <a:r>
              <a:rPr sz="1200" spc="30" dirty="0">
                <a:solidFill>
                  <a:srgbClr val="FF1616"/>
                </a:solidFill>
                <a:latin typeface="Lucida Sans Unicode"/>
                <a:cs typeface="Lucida Sans Unicode"/>
              </a:rPr>
              <a:t>N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1616"/>
                </a:solidFill>
                <a:latin typeface="Lucida Sans Unicode"/>
                <a:cs typeface="Lucida Sans Unicode"/>
              </a:rPr>
              <a:t>(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LL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D</a:t>
            </a:r>
            <a:r>
              <a:rPr sz="1200" dirty="0">
                <a:solidFill>
                  <a:srgbClr val="FF1616"/>
                </a:solidFill>
                <a:latin typeface="Lucida Sans Unicode"/>
                <a:cs typeface="Lucida Sans Unicode"/>
              </a:rPr>
              <a:t>)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665" y="1476732"/>
            <a:ext cx="5419090" cy="108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lang="en-US" sz="1000" spc="-2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Fifa</a:t>
            </a:r>
            <a:r>
              <a:rPr lang="en-US"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being in the blood as many people of </a:t>
            </a:r>
            <a:r>
              <a:rPr lang="en-US" sz="1000" spc="-20">
                <a:solidFill>
                  <a:srgbClr val="FFFFFF"/>
                </a:solidFill>
                <a:latin typeface="Lucida Sans Unicode"/>
                <a:cs typeface="Lucida Sans Unicode"/>
              </a:rPr>
              <a:t>the world. </a:t>
            </a:r>
            <a:r>
              <a:rPr lang="en-US"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You are tasked to tell the story of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unsung analysts who put great efforts to provide accurate data to answer every question </a:t>
            </a:r>
            <a:r>
              <a:rPr lang="en-US" sz="1000" spc="-20">
                <a:solidFill>
                  <a:srgbClr val="FFFFFF"/>
                </a:solidFill>
                <a:latin typeface="Lucida Sans Unicode"/>
                <a:cs typeface="Lucida Sans Unicode"/>
              </a:rPr>
              <a:t>of fans.</a:t>
            </a:r>
            <a:endParaRPr lang="en-US" sz="1000" spc="-2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Football Game Analytics</a:t>
            </a:r>
          </a:p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lang="en-US"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Detailed attributes for every player registered in the latest edition of FIFA </a:t>
            </a:r>
            <a:r>
              <a:rPr lang="en-US" sz="1000" spc="-20">
                <a:solidFill>
                  <a:srgbClr val="FFFFFF"/>
                </a:solidFill>
                <a:latin typeface="Lucida Sans Unicode"/>
                <a:cs typeface="Lucida Sans Unicode"/>
              </a:rPr>
              <a:t>19 database.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097" y="736951"/>
            <a:ext cx="162496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5">
                <a:solidFill>
                  <a:srgbClr val="FFFFFF"/>
                </a:solidFill>
                <a:latin typeface="Lucida Sans Unicode"/>
                <a:cs typeface="Lucida Sans Unicode"/>
              </a:rPr>
              <a:t>2.</a:t>
            </a:r>
            <a:r>
              <a:rPr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Problem</a:t>
            </a:r>
            <a:r>
              <a:rPr sz="1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Statement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984" y="445511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1984" y="462641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1984" y="47977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1984" y="496903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1984" y="514033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984" y="531164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1984" y="54829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1984" y="565425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984" y="582556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1984" y="599686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1984" y="633948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1984" y="651078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1984" y="668209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1984" y="685339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1984" y="70247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0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8517" y="707232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0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69609" y="3368675"/>
            <a:ext cx="2168231" cy="4385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4585">
              <a:lnSpc>
                <a:spcPct val="112400"/>
              </a:lnSpc>
              <a:spcBef>
                <a:spcPts val="100"/>
              </a:spcBef>
            </a:pPr>
            <a:r>
              <a:rPr lang="en-IN" sz="1000" dirty="0">
                <a:solidFill>
                  <a:schemeClr val="bg1"/>
                </a:solidFill>
                <a:latin typeface="Lucida Sans Unicode"/>
                <a:cs typeface="Lucida Sans Unicode"/>
              </a:rPr>
              <a:t>Age Nationality</a:t>
            </a:r>
          </a:p>
          <a:p>
            <a:pPr marL="12700" marR="1124585">
              <a:lnSpc>
                <a:spcPct val="112400"/>
              </a:lnSpc>
              <a:spcBef>
                <a:spcPts val="100"/>
              </a:spcBef>
            </a:pPr>
            <a:r>
              <a:rPr lang="en-IN" sz="1000" dirty="0">
                <a:solidFill>
                  <a:schemeClr val="bg1"/>
                </a:solidFill>
                <a:latin typeface="Lucida Sans Unicode"/>
                <a:cs typeface="Lucida Sans Unicode"/>
              </a:rPr>
              <a:t>Overall Potential Club Value Wage Preferred Foot International Reputation Weak</a:t>
            </a:r>
          </a:p>
          <a:p>
            <a:pPr marL="12700" marR="1124585">
              <a:lnSpc>
                <a:spcPct val="112400"/>
              </a:lnSpc>
              <a:spcBef>
                <a:spcPts val="100"/>
              </a:spcBef>
            </a:pPr>
            <a:r>
              <a:rPr lang="en-IN" sz="1000" dirty="0">
                <a:solidFill>
                  <a:schemeClr val="bg1"/>
                </a:solidFill>
                <a:latin typeface="Lucida Sans Unicode"/>
                <a:cs typeface="Lucida Sans Unicode"/>
              </a:rPr>
              <a:t>Foot Skill Moves Work Rate Position Jersey Number Joined Loaned From Contract</a:t>
            </a:r>
          </a:p>
          <a:p>
            <a:pPr marL="12700" marR="1124585">
              <a:lnSpc>
                <a:spcPct val="112400"/>
              </a:lnSpc>
              <a:spcBef>
                <a:spcPts val="100"/>
              </a:spcBef>
            </a:pPr>
            <a:r>
              <a:rPr lang="en-IN" sz="1000" dirty="0">
                <a:solidFill>
                  <a:schemeClr val="bg1"/>
                </a:solidFill>
                <a:latin typeface="Lucida Sans Unicode"/>
                <a:cs typeface="Lucida Sans Unicode"/>
              </a:rPr>
              <a:t>Valid Until Height Weight LS ST RS LW LF CF RF RW LAM CAM RAM LM</a:t>
            </a:r>
          </a:p>
          <a:p>
            <a:pPr marL="12700" marR="1124585">
              <a:lnSpc>
                <a:spcPct val="112400"/>
              </a:lnSpc>
              <a:spcBef>
                <a:spcPts val="100"/>
              </a:spcBef>
            </a:pPr>
            <a:r>
              <a:rPr lang="en-IN" sz="1000" dirty="0">
                <a:solidFill>
                  <a:schemeClr val="bg1"/>
                </a:solidFill>
                <a:latin typeface="Lucida Sans Unicode"/>
                <a:cs typeface="Lucida Sans Unicode"/>
              </a:rPr>
              <a:t>LCM CM RCM RM LWB LDM CDM RDM RWB LB LCB CB RCB RB Crossing</a:t>
            </a:r>
          </a:p>
          <a:p>
            <a:pPr marL="12700" marR="1124585">
              <a:lnSpc>
                <a:spcPct val="112400"/>
              </a:lnSpc>
              <a:spcBef>
                <a:spcPts val="100"/>
              </a:spcBef>
            </a:pPr>
            <a:endParaRPr sz="10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331" y="3033534"/>
            <a:ext cx="167449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>
                <a:solidFill>
                  <a:srgbClr val="FFFFFF"/>
                </a:solidFill>
                <a:latin typeface="Lucida Sans Unicode"/>
                <a:cs typeface="Lucida Sans Unicode"/>
              </a:rPr>
              <a:t>3.</a:t>
            </a:r>
            <a:r>
              <a:rPr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sz="1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6639"/>
            <a:ext cx="7555991" cy="24744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579617" y="248334"/>
            <a:ext cx="1914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5" dirty="0">
                <a:solidFill>
                  <a:srgbClr val="FF1616"/>
                </a:solidFill>
                <a:latin typeface="Lucida Sans Unicode"/>
                <a:cs typeface="Lucida Sans Unicode"/>
              </a:rPr>
              <a:t>O</a:t>
            </a:r>
            <a:r>
              <a:rPr sz="1200" spc="95" dirty="0">
                <a:solidFill>
                  <a:srgbClr val="FF1616"/>
                </a:solidFill>
                <a:latin typeface="Lucida Sans Unicode"/>
                <a:cs typeface="Lucida Sans Unicode"/>
              </a:rPr>
              <a:t>W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V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D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90" dirty="0">
                <a:solidFill>
                  <a:srgbClr val="FF1616"/>
                </a:solidFill>
                <a:latin typeface="Lucida Sans Unicode"/>
                <a:cs typeface="Lucida Sans Unicode"/>
              </a:rPr>
              <a:t>S</a:t>
            </a:r>
            <a:r>
              <a:rPr sz="1200" spc="15" dirty="0">
                <a:solidFill>
                  <a:srgbClr val="FF1616"/>
                </a:solidFill>
                <a:latin typeface="Lucida Sans Unicode"/>
                <a:cs typeface="Lucida Sans Unicode"/>
              </a:rPr>
              <a:t>I</a:t>
            </a:r>
            <a:r>
              <a:rPr sz="1200" spc="20" dirty="0">
                <a:solidFill>
                  <a:srgbClr val="FF1616"/>
                </a:solidFill>
                <a:latin typeface="Lucida Sans Unicode"/>
                <a:cs typeface="Lucida Sans Unicode"/>
              </a:rPr>
              <a:t>G</a:t>
            </a:r>
            <a:r>
              <a:rPr sz="1200" spc="30" dirty="0">
                <a:solidFill>
                  <a:srgbClr val="FF1616"/>
                </a:solidFill>
                <a:latin typeface="Lucida Sans Unicode"/>
                <a:cs typeface="Lucida Sans Unicode"/>
              </a:rPr>
              <a:t>N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1616"/>
                </a:solidFill>
                <a:latin typeface="Lucida Sans Unicode"/>
                <a:cs typeface="Lucida Sans Unicode"/>
              </a:rPr>
              <a:t>(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LL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D</a:t>
            </a:r>
            <a:r>
              <a:rPr sz="1200" dirty="0">
                <a:solidFill>
                  <a:srgbClr val="FF1616"/>
                </a:solidFill>
                <a:latin typeface="Lucida Sans Unicode"/>
                <a:cs typeface="Lucida Sans Unicode"/>
              </a:rPr>
              <a:t>)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573" y="736951"/>
            <a:ext cx="199771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>
                <a:solidFill>
                  <a:srgbClr val="FFFFFF"/>
                </a:solidFill>
                <a:latin typeface="Lucida Sans Unicode"/>
                <a:cs typeface="Lucida Sans Unicode"/>
              </a:rPr>
              <a:t>4.</a:t>
            </a:r>
            <a:r>
              <a:rPr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Architecture</a:t>
            </a:r>
            <a:r>
              <a:rPr sz="1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description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573" y="1345702"/>
            <a:ext cx="4817745" cy="8852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10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endParaRPr sz="10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was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taken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iNeuron’s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Provided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Description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Document</a:t>
            </a:r>
            <a:endParaRPr sz="10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 dirty="0">
              <a:latin typeface="Lucida Sans Unicode"/>
              <a:cs typeface="Lucida Sans Unicode"/>
            </a:endParaRPr>
          </a:p>
          <a:p>
            <a:pPr marL="12700" marR="736600">
              <a:lnSpc>
                <a:spcPct val="112400"/>
              </a:lnSpc>
              <a:spcBef>
                <a:spcPts val="5"/>
              </a:spcBef>
            </a:pPr>
            <a:r>
              <a:rPr lang="en-IN"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https://drive.google.com/drive/folders/1u79KEW2Yfz-</a:t>
            </a:r>
          </a:p>
          <a:p>
            <a:pPr marL="12700" marR="736600">
              <a:lnSpc>
                <a:spcPct val="112400"/>
              </a:lnSpc>
              <a:spcBef>
                <a:spcPts val="5"/>
              </a:spcBef>
            </a:pPr>
            <a:r>
              <a:rPr lang="en-IN"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F9BYHv8DyJLAqX4dakoX_?usp=sharing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665" y="2679270"/>
            <a:ext cx="5960745" cy="93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10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10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endParaRPr sz="10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12400"/>
              </a:lnSpc>
              <a:spcBef>
                <a:spcPts val="585"/>
              </a:spcBef>
            </a:pPr>
            <a:r>
              <a:rPr sz="1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Before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building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any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crucial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pre-processing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feed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correct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learn and predict.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performance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depends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quality of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data fed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train.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includes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a)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Handling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Null/Missing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b)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Handling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Skewed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c) </a:t>
            </a:r>
            <a:r>
              <a:rPr sz="1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Outliers</a:t>
            </a:r>
            <a:r>
              <a:rPr sz="10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Detection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Removal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573" y="4012845"/>
            <a:ext cx="5919470" cy="76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sz="1000" spc="-5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1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Cl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endParaRPr sz="10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12400"/>
              </a:lnSpc>
              <a:spcBef>
                <a:spcPts val="585"/>
              </a:spcBef>
            </a:pP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cleaning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0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fixing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removing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incorrect corrupted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incorrectly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formatted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duplicate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incomplete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>
                <a:solidFill>
                  <a:srgbClr val="FFFFFF"/>
                </a:solidFill>
                <a:latin typeface="Lucida Sans Unicode"/>
                <a:cs typeface="Lucida Sans Unicode"/>
              </a:rPr>
              <a:t>dataset.</a:t>
            </a:r>
            <a:r>
              <a:rPr sz="1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a)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Remove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duplicate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irrelevant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observations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b)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Filter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unwanted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outliers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c)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Renaming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attributes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573" y="5175115"/>
            <a:ext cx="5978525" cy="76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000" spc="-5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1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1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10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12400"/>
              </a:lnSpc>
              <a:spcBef>
                <a:spcPts val="585"/>
              </a:spcBef>
            </a:pP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Exploratory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refers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critical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performing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initial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investigations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to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discover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patterns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spot 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anomalies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test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hypothesized check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assumptions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help of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summary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statistics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>
                <a:solidFill>
                  <a:srgbClr val="FFFFFF"/>
                </a:solidFill>
                <a:latin typeface="Lucida Sans Unicode"/>
                <a:cs typeface="Lucida Sans Unicode"/>
              </a:rPr>
              <a:t>graphical</a:t>
            </a:r>
            <a:r>
              <a:rPr sz="1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>
                <a:solidFill>
                  <a:srgbClr val="FFFFFF"/>
                </a:solidFill>
                <a:latin typeface="Lucida Sans Unicode"/>
                <a:cs typeface="Lucida Sans Unicode"/>
              </a:rPr>
              <a:t>representations.</a:t>
            </a:r>
            <a:endParaRPr sz="1000" dirty="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6639"/>
            <a:ext cx="7555991" cy="2474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9617" y="248337"/>
            <a:ext cx="1914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5" dirty="0">
                <a:solidFill>
                  <a:srgbClr val="FF1616"/>
                </a:solidFill>
                <a:latin typeface="Lucida Sans Unicode"/>
                <a:cs typeface="Lucida Sans Unicode"/>
              </a:rPr>
              <a:t>O</a:t>
            </a:r>
            <a:r>
              <a:rPr sz="1200" spc="95" dirty="0">
                <a:solidFill>
                  <a:srgbClr val="FF1616"/>
                </a:solidFill>
                <a:latin typeface="Lucida Sans Unicode"/>
                <a:cs typeface="Lucida Sans Unicode"/>
              </a:rPr>
              <a:t>W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V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D</a:t>
            </a:r>
            <a:r>
              <a:rPr sz="1200" spc="75" dirty="0">
                <a:solidFill>
                  <a:srgbClr val="FF1616"/>
                </a:solidFill>
                <a:latin typeface="Lucida Sans Unicode"/>
                <a:cs typeface="Lucida Sans Unicode"/>
              </a:rPr>
              <a:t>E</a:t>
            </a:r>
            <a:r>
              <a:rPr sz="1200" spc="90" dirty="0">
                <a:solidFill>
                  <a:srgbClr val="FF1616"/>
                </a:solidFill>
                <a:latin typeface="Lucida Sans Unicode"/>
                <a:cs typeface="Lucida Sans Unicode"/>
              </a:rPr>
              <a:t>S</a:t>
            </a:r>
            <a:r>
              <a:rPr sz="1200" spc="15" dirty="0">
                <a:solidFill>
                  <a:srgbClr val="FF1616"/>
                </a:solidFill>
                <a:latin typeface="Lucida Sans Unicode"/>
                <a:cs typeface="Lucida Sans Unicode"/>
              </a:rPr>
              <a:t>I</a:t>
            </a:r>
            <a:r>
              <a:rPr sz="1200" spc="20" dirty="0">
                <a:solidFill>
                  <a:srgbClr val="FF1616"/>
                </a:solidFill>
                <a:latin typeface="Lucida Sans Unicode"/>
                <a:cs typeface="Lucida Sans Unicode"/>
              </a:rPr>
              <a:t>G</a:t>
            </a:r>
            <a:r>
              <a:rPr sz="1200" spc="30" dirty="0">
                <a:solidFill>
                  <a:srgbClr val="FF1616"/>
                </a:solidFill>
                <a:latin typeface="Lucida Sans Unicode"/>
                <a:cs typeface="Lucida Sans Unicode"/>
              </a:rPr>
              <a:t>N</a:t>
            </a:r>
            <a:r>
              <a:rPr sz="1200" spc="-8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1616"/>
                </a:solidFill>
                <a:latin typeface="Lucida Sans Unicode"/>
                <a:cs typeface="Lucida Sans Unicode"/>
              </a:rPr>
              <a:t>(</a:t>
            </a:r>
            <a:r>
              <a:rPr sz="1200" spc="40" dirty="0">
                <a:solidFill>
                  <a:srgbClr val="FF1616"/>
                </a:solidFill>
                <a:latin typeface="Lucida Sans Unicode"/>
                <a:cs typeface="Lucida Sans Unicode"/>
              </a:rPr>
              <a:t>LL</a:t>
            </a:r>
            <a:r>
              <a:rPr sz="1200" spc="10" dirty="0">
                <a:solidFill>
                  <a:srgbClr val="FF1616"/>
                </a:solidFill>
                <a:latin typeface="Lucida Sans Unicode"/>
                <a:cs typeface="Lucida Sans Unicode"/>
              </a:rPr>
              <a:t>D</a:t>
            </a:r>
            <a:r>
              <a:rPr sz="1200" dirty="0">
                <a:solidFill>
                  <a:srgbClr val="FF1616"/>
                </a:solidFill>
                <a:latin typeface="Lucida Sans Unicode"/>
                <a:cs typeface="Lucida Sans Unicode"/>
              </a:rPr>
              <a:t>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665" y="6337379"/>
            <a:ext cx="5921375" cy="220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1000" spc="-5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1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endParaRPr sz="10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12400"/>
              </a:lnSpc>
              <a:spcBef>
                <a:spcPts val="585"/>
              </a:spcBef>
            </a:pP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Reporting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most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important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underrated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skill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>
                <a:solidFill>
                  <a:srgbClr val="FFFFFF"/>
                </a:solidFill>
                <a:latin typeface="Lucida Sans Unicode"/>
                <a:cs typeface="Lucida Sans Unicode"/>
              </a:rPr>
              <a:t>analytics</a:t>
            </a:r>
            <a:r>
              <a:rPr sz="1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>
                <a:solidFill>
                  <a:srgbClr val="FFFFFF"/>
                </a:solidFill>
                <a:latin typeface="Lucida Sans Unicode"/>
                <a:cs typeface="Lucida Sans Unicode"/>
              </a:rPr>
              <a:t>field.</a:t>
            </a:r>
            <a:r>
              <a:rPr sz="1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Because</a:t>
            </a:r>
            <a:r>
              <a:rPr sz="1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being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Analyst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you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should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good 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easy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and self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explanatory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report because your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model will 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sz="1000" spc="-3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many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stakeholders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who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1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5">
                <a:solidFill>
                  <a:srgbClr val="FFFFFF"/>
                </a:solidFill>
                <a:latin typeface="Lucida Sans Unicode"/>
                <a:cs typeface="Lucida Sans Unicode"/>
              </a:rPr>
              <a:t>technical</a:t>
            </a:r>
            <a:r>
              <a:rPr sz="1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20">
                <a:solidFill>
                  <a:srgbClr val="FFFFFF"/>
                </a:solidFill>
                <a:latin typeface="Lucida Sans Unicode"/>
                <a:cs typeface="Lucida Sans Unicode"/>
              </a:rPr>
              <a:t>background.</a:t>
            </a:r>
            <a:endParaRPr sz="10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Lucida Sans Unicode"/>
              <a:cs typeface="Lucida Sans Unicode"/>
            </a:endParaRPr>
          </a:p>
          <a:p>
            <a:pPr marL="155575" indent="-143510">
              <a:lnSpc>
                <a:spcPct val="100000"/>
              </a:lnSpc>
              <a:buAutoNum type="alphaLcParenR"/>
              <a:tabLst>
                <a:tab pos="156210" algn="l"/>
              </a:tabLst>
            </a:pP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1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1000" dirty="0">
              <a:latin typeface="Lucida Sans Unicode"/>
              <a:cs typeface="Lucida Sans Unicode"/>
            </a:endParaRPr>
          </a:p>
          <a:p>
            <a:pPr marL="166370" indent="-15430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167005" algn="l"/>
              </a:tabLst>
            </a:pPr>
            <a:r>
              <a:rPr sz="1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1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1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1000" dirty="0">
              <a:latin typeface="Lucida Sans Unicode"/>
              <a:cs typeface="Lucida Sans Unicode"/>
            </a:endParaRPr>
          </a:p>
          <a:p>
            <a:pPr marL="154940" indent="-14287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155575" algn="l"/>
              </a:tabLst>
            </a:pP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Architecture</a:t>
            </a:r>
            <a:endParaRPr sz="1000" dirty="0">
              <a:latin typeface="Lucida Sans Unicode"/>
              <a:cs typeface="Lucida Sans Unicode"/>
            </a:endParaRPr>
          </a:p>
          <a:p>
            <a:pPr marL="166370" indent="-15430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167005" algn="l"/>
              </a:tabLst>
            </a:pP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Wireframe</a:t>
            </a:r>
            <a:endParaRPr sz="1000" dirty="0">
              <a:latin typeface="Lucida Sans Unicode"/>
              <a:cs typeface="Lucida Sans Unicode"/>
            </a:endParaRPr>
          </a:p>
          <a:p>
            <a:pPr marL="157480" indent="-14541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158115" algn="l"/>
              </a:tabLst>
            </a:pP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ct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1000" dirty="0">
              <a:latin typeface="Lucida Sans Unicode"/>
              <a:cs typeface="Lucida Sans Unicode"/>
            </a:endParaRPr>
          </a:p>
          <a:p>
            <a:pPr marL="133350" indent="-12128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133985" algn="l"/>
              </a:tabLst>
            </a:pPr>
            <a:r>
              <a:rPr sz="10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endParaRPr sz="10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spc="-5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1000" spc="-5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10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endParaRPr sz="1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0" y="0"/>
                </a:moveTo>
                <a:lnTo>
                  <a:pt x="7562849" y="0"/>
                </a:lnTo>
                <a:lnTo>
                  <a:pt x="7562849" y="10696573"/>
                </a:lnTo>
                <a:lnTo>
                  <a:pt x="0" y="10696573"/>
                </a:lnTo>
                <a:lnTo>
                  <a:pt x="0" y="0"/>
                </a:lnTo>
                <a:close/>
              </a:path>
            </a:pathLst>
          </a:custGeom>
          <a:solidFill>
            <a:srgbClr val="293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888" y="737611"/>
            <a:ext cx="5912485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000" spc="-10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2599"/>
              </a:lnSpc>
              <a:spcBef>
                <a:spcPts val="585"/>
              </a:spcBef>
            </a:pP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Modelling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the process 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analyzing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relationship 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000" spc="-1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10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r>
              <a:rPr sz="1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analyze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requirements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10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>
                <a:solidFill>
                  <a:srgbClr val="FFFFFF"/>
                </a:solidFill>
                <a:latin typeface="Verdana"/>
                <a:cs typeface="Verdana"/>
              </a:rPr>
              <a:t>processes. </a:t>
            </a:r>
            <a:r>
              <a:rPr sz="10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sz="1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>
                <a:solidFill>
                  <a:srgbClr val="FFFFFF"/>
                </a:solidFill>
                <a:latin typeface="Verdana"/>
                <a:cs typeface="Verdana"/>
              </a:rPr>
              <a:t>database.</a:t>
            </a:r>
            <a:r>
              <a:rPr sz="1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sz="1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needed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organize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rather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1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0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>
                <a:solidFill>
                  <a:srgbClr val="FFFFFF"/>
                </a:solidFill>
                <a:latin typeface="Verdana"/>
                <a:cs typeface="Verdana"/>
              </a:rPr>
              <a:t>perform.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888" y="2337015"/>
            <a:ext cx="1964689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000" spc="-10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20B63-EBD6-08AC-59B0-3FDDF4F1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" y="3262205"/>
            <a:ext cx="7531487" cy="41721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952</Words>
  <Application>Microsoft Office PowerPoint</Application>
  <PresentationFormat>Custom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MT</vt:lpstr>
      <vt:lpstr>Calibri</vt:lpstr>
      <vt:lpstr>Lucida Sans Unicode</vt:lpstr>
      <vt:lpstr>Verdana</vt:lpstr>
      <vt:lpstr>Office Theme</vt:lpstr>
      <vt:lpstr>PowerPoint Presentation</vt:lpstr>
      <vt:lpstr>TABLE OF  CONTENTS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of Bird Strikes between 2000 – 2011</dc:title>
  <dc:creator>curiosity world</dc:creator>
  <cp:keywords>DAFQM-WIWjw,BAEgtqVOAQI</cp:keywords>
  <cp:lastModifiedBy>Abhinav Singh</cp:lastModifiedBy>
  <cp:revision>1</cp:revision>
  <dcterms:created xsi:type="dcterms:W3CDTF">2023-01-13T22:28:12Z</dcterms:created>
  <dcterms:modified xsi:type="dcterms:W3CDTF">2023-01-13T22:41:26Z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2022-10-27T00:00:00Z</vt:filetime>
  </property>
  <property fmtid="{D5CDD505-2E9C-101B-9397-08002B2CF9AE}" pid="3" name="Creator">
    <vt:lpwstr>Canva</vt:lpwstr>
  </property>
  <property fmtid="{D5CDD505-2E9C-101B-9397-08002B2CF9AE}" pid="4" name="LastSaved">
    <vt:filetime>2022-10-27T00:00:00Z</vt:filetime>
  </property>
</Properties>
</file>