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65" r:id="rId5"/>
    <p:sldId id="266" r:id="rId6"/>
    <p:sldId id="276" r:id="rId7"/>
    <p:sldId id="268" r:id="rId8"/>
    <p:sldId id="271" r:id="rId9"/>
    <p:sldId id="275" r:id="rId10"/>
    <p:sldId id="274" r:id="rId11"/>
    <p:sldId id="269"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86933" autoAdjust="0"/>
  </p:normalViewPr>
  <p:slideViewPr>
    <p:cSldViewPr snapToGrid="0" showGuides="1">
      <p:cViewPr varScale="1">
        <p:scale>
          <a:sx n="64" d="100"/>
          <a:sy n="64" d="100"/>
        </p:scale>
        <p:origin x="984"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5/16/2019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16T05:01:47.230"/>
    </inkml:context>
    <inkml:brush xml:id="br0">
      <inkml:brushProperty name="width" value="0.025" units="cm"/>
      <inkml:brushProperty name="height" value="0.025" units="cm"/>
      <inkml:brushProperty name="ignorePressure" value="1"/>
    </inkml:brush>
  </inkml:definitions>
  <inkml:trace contextRef="#ctx0" brushRef="#br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0E1E9A-E921-4174-A0FC-51868D7AC568}" type="slidenum">
              <a:rPr lang="en-US" smtClean="0"/>
              <a:t>1</a:t>
            </a:fld>
            <a:endParaRPr lang="en-US"/>
          </a:p>
        </p:txBody>
      </p:sp>
    </p:spTree>
    <p:extLst>
      <p:ext uri="{BB962C8B-B14F-4D97-AF65-F5344CB8AC3E}">
        <p14:creationId xmlns:p14="http://schemas.microsoft.com/office/powerpoint/2010/main" val="339847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Glassdoor</a:t>
            </a:r>
            <a:r>
              <a:rPr lang="en-US" sz="1200" b="0" i="0" kern="1200" dirty="0">
                <a:solidFill>
                  <a:schemeClr val="tx1"/>
                </a:solidFill>
                <a:effectLst/>
                <a:latin typeface="+mn-lt"/>
                <a:ea typeface="+mn-ea"/>
                <a:cs typeface="+mn-cs"/>
              </a:rPr>
              <a:t> is a website where current and former employees anonymously </a:t>
            </a:r>
            <a:r>
              <a:rPr lang="en-US" sz="1200" b="1" i="0" kern="1200" dirty="0">
                <a:solidFill>
                  <a:schemeClr val="tx1"/>
                </a:solidFill>
                <a:effectLst/>
                <a:latin typeface="+mn-lt"/>
                <a:ea typeface="+mn-ea"/>
                <a:cs typeface="+mn-cs"/>
              </a:rPr>
              <a:t>review </a:t>
            </a:r>
            <a:r>
              <a:rPr lang="en-US" sz="1200" b="0" i="0" kern="1200" dirty="0">
                <a:solidFill>
                  <a:schemeClr val="tx1"/>
                </a:solidFill>
                <a:effectLst/>
                <a:latin typeface="+mn-lt"/>
                <a:ea typeface="+mn-ea"/>
                <a:cs typeface="+mn-cs"/>
              </a:rPr>
              <a:t>companies and their management.</a:t>
            </a:r>
          </a:p>
          <a:p>
            <a:r>
              <a:rPr lang="en-US" sz="1200" b="0" i="0" kern="1200" dirty="0">
                <a:solidFill>
                  <a:schemeClr val="tx1"/>
                </a:solidFill>
                <a:effectLst/>
                <a:latin typeface="+mn-lt"/>
                <a:ea typeface="+mn-ea"/>
                <a:cs typeface="+mn-cs"/>
              </a:rPr>
              <a:t>Another variable like feedback to management</a:t>
            </a:r>
            <a:endParaRPr lang="en-US" dirty="0"/>
          </a:p>
        </p:txBody>
      </p:sp>
      <p:sp>
        <p:nvSpPr>
          <p:cNvPr id="4" name="Slide Number Placeholder 3"/>
          <p:cNvSpPr>
            <a:spLocks noGrp="1"/>
          </p:cNvSpPr>
          <p:nvPr>
            <p:ph type="sldNum" sz="quarter" idx="5"/>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3618119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2567654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20 % of the data lost</a:t>
            </a:r>
          </a:p>
        </p:txBody>
      </p:sp>
      <p:sp>
        <p:nvSpPr>
          <p:cNvPr id="4" name="Slide Number Placeholder 3"/>
          <p:cNvSpPr>
            <a:spLocks noGrp="1"/>
          </p:cNvSpPr>
          <p:nvPr>
            <p:ph type="sldNum" sz="quarter" idx="5"/>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169393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Selected variables: Year, Work life balance, Month, Compensation stars,  Career Opportunities</a:t>
            </a:r>
          </a:p>
          <a:p>
            <a:endParaRPr lang="en-US" dirty="0"/>
          </a:p>
          <a:p>
            <a:r>
              <a:rPr lang="en-US" dirty="0"/>
              <a:t>The mean decrease in Gini coefficient is a measure of how each variable contributes to the homogeneity of the nodes and leaves in the resulting random forest. </a:t>
            </a:r>
          </a:p>
        </p:txBody>
      </p:sp>
      <p:sp>
        <p:nvSpPr>
          <p:cNvPr id="4" name="Slide Number Placeholder 3"/>
          <p:cNvSpPr>
            <a:spLocks noGrp="1"/>
          </p:cNvSpPr>
          <p:nvPr>
            <p:ph type="sldNum" sz="quarter" idx="5"/>
          </p:nvPr>
        </p:nvSpPr>
        <p:spPr/>
        <p:txBody>
          <a:bodyPr/>
          <a:lstStyle/>
          <a:p>
            <a:fld id="{810E1E9A-E921-4174-A0FC-51868D7AC568}" type="slidenum">
              <a:rPr lang="en-US" smtClean="0"/>
              <a:t>7</a:t>
            </a:fld>
            <a:endParaRPr lang="en-US"/>
          </a:p>
        </p:txBody>
      </p:sp>
    </p:spTree>
    <p:extLst>
      <p:ext uri="{BB962C8B-B14F-4D97-AF65-F5344CB8AC3E}">
        <p14:creationId xmlns:p14="http://schemas.microsoft.com/office/powerpoint/2010/main" val="1199888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is at default threshold of .5</a:t>
            </a:r>
          </a:p>
          <a:p>
            <a:endParaRPr lang="en-US" dirty="0"/>
          </a:p>
          <a:p>
            <a:r>
              <a:rPr lang="en-US" dirty="0"/>
              <a:t>AUC is accuracy computed by adding all the accuracies for all the possible threshold values. It like average of accuracies at possible threshold.</a:t>
            </a:r>
          </a:p>
          <a:p>
            <a:r>
              <a:rPr lang="en-US" dirty="0"/>
              <a:t>How much the AUC tells is that how much model is capable of distinguishing between classes. The higher the AUC better the model in predicting current and former employees.  </a:t>
            </a:r>
          </a:p>
          <a:p>
            <a:r>
              <a:rPr lang="en-US" dirty="0"/>
              <a:t>Error rate LR .11   RF .05   Acc  LR .12 RF .05   Sensitivity LR .137 RF .06  </a:t>
            </a:r>
            <a:r>
              <a:rPr lang="en-US" dirty="0" err="1"/>
              <a:t>Spe</a:t>
            </a:r>
            <a:r>
              <a:rPr lang="en-US" dirty="0"/>
              <a:t> LR .055 Fr .05</a:t>
            </a:r>
          </a:p>
        </p:txBody>
      </p:sp>
      <p:sp>
        <p:nvSpPr>
          <p:cNvPr id="4" name="Slide Number Placeholder 3"/>
          <p:cNvSpPr>
            <a:spLocks noGrp="1"/>
          </p:cNvSpPr>
          <p:nvPr>
            <p:ph type="sldNum" sz="quarter" idx="5"/>
          </p:nvPr>
        </p:nvSpPr>
        <p:spPr/>
        <p:txBody>
          <a:bodyPr/>
          <a:lstStyle/>
          <a:p>
            <a:fld id="{810E1E9A-E921-4174-A0FC-51868D7AC568}" type="slidenum">
              <a:rPr lang="en-US" smtClean="0"/>
              <a:t>8</a:t>
            </a:fld>
            <a:endParaRPr lang="en-US"/>
          </a:p>
        </p:txBody>
      </p:sp>
    </p:spTree>
    <p:extLst>
      <p:ext uri="{BB962C8B-B14F-4D97-AF65-F5344CB8AC3E}">
        <p14:creationId xmlns:p14="http://schemas.microsoft.com/office/powerpoint/2010/main" val="2612632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0E1E9A-E921-4174-A0FC-51868D7AC568}" type="slidenum">
              <a:rPr lang="en-US" smtClean="0"/>
              <a:t>9</a:t>
            </a:fld>
            <a:endParaRPr lang="en-US"/>
          </a:p>
        </p:txBody>
      </p:sp>
    </p:spTree>
    <p:extLst>
      <p:ext uri="{BB962C8B-B14F-4D97-AF65-F5344CB8AC3E}">
        <p14:creationId xmlns:p14="http://schemas.microsoft.com/office/powerpoint/2010/main" val="1917556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5/16/2019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5/16/2019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EAB7D7-3608-4730-B2E2-670834DF882C}" type="datetimeFigureOut">
              <a:rPr lang="en-US" smtClean="0"/>
              <a:t>5/16/2019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5/16/2019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5/16/2019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5/16/2019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EAB7D7-3608-4730-B2E2-670834DF882C}" type="datetimeFigureOut">
              <a:rPr lang="en-US" smtClean="0"/>
              <a:t>5/16/2019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a:t>Click to edit Master title style</a:t>
            </a:r>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EAB7D7-3608-4730-B2E2-670834DF882C}" type="datetimeFigureOut">
              <a:rPr lang="en-US" smtClean="0"/>
              <a:t>5/16/2019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EAB7D7-3608-4730-B2E2-670834DF882C}" type="datetimeFigureOut">
              <a:rPr lang="en-US" smtClean="0"/>
              <a:t>5/16/2019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5/16/2019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5/16/2019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5/16/2019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5/16/2019</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60121"/>
            <a:ext cx="8585915" cy="1935051"/>
          </a:xfrm>
        </p:spPr>
        <p:txBody>
          <a:bodyPr>
            <a:normAutofit fontScale="90000"/>
          </a:bodyPr>
          <a:lstStyle/>
          <a:p>
            <a:r>
              <a:rPr lang="en-US" dirty="0"/>
              <a:t>  </a:t>
            </a:r>
            <a:r>
              <a:rPr lang="en-US" b="1" dirty="0">
                <a:solidFill>
                  <a:schemeClr val="accent1">
                    <a:lumMod val="50000"/>
                  </a:schemeClr>
                </a:solidFill>
              </a:rPr>
              <a:t>Classification Models: Predicting Employee Churn</a:t>
            </a:r>
          </a:p>
        </p:txBody>
      </p:sp>
      <p:sp>
        <p:nvSpPr>
          <p:cNvPr id="3" name="Subtitle 2"/>
          <p:cNvSpPr>
            <a:spLocks noGrp="1"/>
          </p:cNvSpPr>
          <p:nvPr>
            <p:ph type="subTitle" idx="1"/>
          </p:nvPr>
        </p:nvSpPr>
        <p:spPr/>
        <p:txBody>
          <a:bodyPr>
            <a:normAutofit/>
          </a:bodyPr>
          <a:lstStyle/>
          <a:p>
            <a:r>
              <a:rPr lang="en-US" sz="3600" b="1" dirty="0">
                <a:solidFill>
                  <a:srgbClr val="0070C0"/>
                </a:solidFill>
              </a:rPr>
              <a:t>Team 1</a:t>
            </a:r>
          </a:p>
          <a:p>
            <a:r>
              <a:rPr lang="en-US" sz="3600" b="1" dirty="0">
                <a:solidFill>
                  <a:srgbClr val="0070C0"/>
                </a:solidFill>
              </a:rPr>
              <a:t>(Shaurya and Jay)</a:t>
            </a:r>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06828" y="18255"/>
            <a:ext cx="9846972" cy="1325563"/>
          </a:xfrm>
        </p:spPr>
        <p:txBody>
          <a:bodyPr/>
          <a:lstStyle/>
          <a:p>
            <a:r>
              <a:rPr lang="en-US" b="1" dirty="0">
                <a:solidFill>
                  <a:schemeClr val="accent1">
                    <a:lumMod val="50000"/>
                  </a:schemeClr>
                </a:solidFill>
              </a:rPr>
              <a:t>Introduction: About the dataset</a:t>
            </a:r>
          </a:p>
        </p:txBody>
      </p:sp>
      <p:sp>
        <p:nvSpPr>
          <p:cNvPr id="14" name="Content Placeholder 13"/>
          <p:cNvSpPr>
            <a:spLocks noGrp="1"/>
          </p:cNvSpPr>
          <p:nvPr>
            <p:ph idx="1"/>
          </p:nvPr>
        </p:nvSpPr>
        <p:spPr>
          <a:xfrm>
            <a:off x="489396" y="1690688"/>
            <a:ext cx="11513713" cy="4486275"/>
          </a:xfrm>
        </p:spPr>
        <p:txBody>
          <a:bodyPr>
            <a:normAutofit fontScale="77500" lnSpcReduction="20000"/>
          </a:bodyPr>
          <a:lstStyle/>
          <a:p>
            <a:pPr>
              <a:spcBef>
                <a:spcPct val="0"/>
              </a:spcBef>
              <a:buFont typeface="Wingdings" panose="05000000000000000000" pitchFamily="2" charset="2"/>
              <a:buChar char="Ø"/>
            </a:pPr>
            <a:r>
              <a:rPr lang="en-US" sz="3500" dirty="0">
                <a:solidFill>
                  <a:schemeClr val="accent1">
                    <a:lumMod val="75000"/>
                  </a:schemeClr>
                </a:solidFill>
                <a:latin typeface="+mj-lt"/>
                <a:ea typeface="+mj-ea"/>
                <a:cs typeface="+mj-cs"/>
              </a:rPr>
              <a:t>     </a:t>
            </a:r>
            <a:r>
              <a:rPr lang="en-US" sz="3900" dirty="0">
                <a:solidFill>
                  <a:schemeClr val="accent1">
                    <a:lumMod val="75000"/>
                  </a:schemeClr>
                </a:solidFill>
                <a:latin typeface="+mj-lt"/>
                <a:ea typeface="+mj-ea"/>
                <a:cs typeface="+mj-cs"/>
              </a:rPr>
              <a:t>	</a:t>
            </a:r>
            <a:r>
              <a:rPr lang="en-US" sz="3000" dirty="0">
                <a:solidFill>
                  <a:schemeClr val="accent1">
                    <a:lumMod val="75000"/>
                  </a:schemeClr>
                </a:solidFill>
                <a:latin typeface="+mj-lt"/>
                <a:ea typeface="+mj-ea"/>
                <a:cs typeface="+mj-cs"/>
              </a:rPr>
              <a:t>Data from independent Glassdoor survey</a:t>
            </a:r>
          </a:p>
          <a:p>
            <a:pPr marL="0" indent="0">
              <a:spcBef>
                <a:spcPct val="0"/>
              </a:spcBef>
              <a:buNone/>
            </a:pPr>
            <a:endParaRPr lang="en-US" sz="3000" dirty="0">
              <a:solidFill>
                <a:schemeClr val="accent1">
                  <a:lumMod val="75000"/>
                </a:schemeClr>
              </a:solidFill>
              <a:latin typeface="+mj-lt"/>
              <a:ea typeface="+mj-ea"/>
              <a:cs typeface="+mj-cs"/>
            </a:endParaRPr>
          </a:p>
          <a:p>
            <a:pPr>
              <a:spcBef>
                <a:spcPct val="0"/>
              </a:spcBef>
              <a:buFont typeface="Wingdings" panose="05000000000000000000" pitchFamily="2" charset="2"/>
              <a:buChar char="Ø"/>
            </a:pPr>
            <a:r>
              <a:rPr lang="en-US" sz="3000" dirty="0">
                <a:solidFill>
                  <a:schemeClr val="accent1">
                    <a:lumMod val="75000"/>
                  </a:schemeClr>
                </a:solidFill>
                <a:latin typeface="+mj-lt"/>
                <a:ea typeface="+mj-ea"/>
                <a:cs typeface="+mj-cs"/>
              </a:rPr>
              <a:t>	</a:t>
            </a:r>
            <a:r>
              <a:rPr lang="en-US" sz="3000" dirty="0">
                <a:solidFill>
                  <a:schemeClr val="accent1">
                    <a:lumMod val="75000"/>
                  </a:schemeClr>
                </a:solidFill>
              </a:rPr>
              <a:t>Picked from Kaggle</a:t>
            </a:r>
          </a:p>
          <a:p>
            <a:pPr marL="0" indent="0">
              <a:spcBef>
                <a:spcPct val="0"/>
              </a:spcBef>
              <a:buNone/>
            </a:pPr>
            <a:endParaRPr lang="en-US" sz="3000" dirty="0">
              <a:solidFill>
                <a:schemeClr val="accent1">
                  <a:lumMod val="75000"/>
                </a:schemeClr>
              </a:solidFill>
              <a:latin typeface="+mj-lt"/>
              <a:ea typeface="+mj-ea"/>
              <a:cs typeface="+mj-cs"/>
            </a:endParaRPr>
          </a:p>
          <a:p>
            <a:pPr>
              <a:spcBef>
                <a:spcPct val="0"/>
              </a:spcBef>
              <a:buFont typeface="Wingdings" panose="05000000000000000000" pitchFamily="2" charset="2"/>
              <a:buChar char="Ø"/>
            </a:pPr>
            <a:r>
              <a:rPr lang="en-US" sz="3000" dirty="0">
                <a:solidFill>
                  <a:schemeClr val="accent1">
                    <a:lumMod val="75000"/>
                  </a:schemeClr>
                </a:solidFill>
              </a:rPr>
              <a:t>	~ 67k observations and 19 variables.</a:t>
            </a:r>
          </a:p>
          <a:p>
            <a:pPr marL="0" indent="0">
              <a:spcBef>
                <a:spcPct val="0"/>
              </a:spcBef>
              <a:buNone/>
            </a:pPr>
            <a:endParaRPr lang="en-US" sz="3000" dirty="0">
              <a:solidFill>
                <a:schemeClr val="accent1">
                  <a:lumMod val="75000"/>
                </a:schemeClr>
              </a:solidFill>
              <a:latin typeface="+mj-lt"/>
              <a:ea typeface="+mj-ea"/>
              <a:cs typeface="+mj-cs"/>
            </a:endParaRPr>
          </a:p>
          <a:p>
            <a:pPr>
              <a:spcBef>
                <a:spcPct val="0"/>
              </a:spcBef>
              <a:buFont typeface="Wingdings" panose="05000000000000000000" pitchFamily="2" charset="2"/>
              <a:buChar char="Ø"/>
            </a:pPr>
            <a:r>
              <a:rPr lang="en-US" sz="3000" dirty="0">
                <a:solidFill>
                  <a:schemeClr val="accent1">
                    <a:lumMod val="75000"/>
                  </a:schemeClr>
                </a:solidFill>
                <a:latin typeface="+mj-lt"/>
                <a:ea typeface="+mj-ea"/>
                <a:cs typeface="+mj-cs"/>
              </a:rPr>
              <a:t>	Major variables:</a:t>
            </a:r>
          </a:p>
          <a:p>
            <a:pPr marL="0" indent="0">
              <a:spcBef>
                <a:spcPct val="0"/>
              </a:spcBef>
              <a:buNone/>
            </a:pPr>
            <a:endParaRPr lang="en-US" sz="3000" dirty="0">
              <a:solidFill>
                <a:schemeClr val="accent1">
                  <a:lumMod val="75000"/>
                </a:schemeClr>
              </a:solidFill>
              <a:latin typeface="+mj-lt"/>
              <a:ea typeface="+mj-ea"/>
              <a:cs typeface="+mj-cs"/>
            </a:endParaRPr>
          </a:p>
          <a:p>
            <a:pPr marL="914400" lvl="2" indent="0">
              <a:spcBef>
                <a:spcPct val="0"/>
              </a:spcBef>
              <a:buNone/>
            </a:pPr>
            <a:r>
              <a:rPr lang="en-US" sz="3000" dirty="0">
                <a:solidFill>
                  <a:schemeClr val="accent1">
                    <a:lumMod val="75000"/>
                  </a:schemeClr>
                </a:solidFill>
                <a:latin typeface="+mj-lt"/>
                <a:ea typeface="+mj-ea"/>
                <a:cs typeface="+mj-cs"/>
              </a:rPr>
              <a:t>1) Overall ratings          2) Cultural value 	            3) Senior Management      </a:t>
            </a:r>
          </a:p>
          <a:p>
            <a:pPr marL="914400" lvl="2" indent="0">
              <a:spcBef>
                <a:spcPct val="0"/>
              </a:spcBef>
              <a:buNone/>
            </a:pPr>
            <a:endParaRPr lang="en-US" sz="3000" dirty="0">
              <a:solidFill>
                <a:schemeClr val="accent1">
                  <a:lumMod val="75000"/>
                </a:schemeClr>
              </a:solidFill>
              <a:latin typeface="+mj-lt"/>
              <a:ea typeface="+mj-ea"/>
              <a:cs typeface="+mj-cs"/>
            </a:endParaRPr>
          </a:p>
          <a:p>
            <a:pPr marL="914400" lvl="2" indent="0">
              <a:spcBef>
                <a:spcPct val="0"/>
              </a:spcBef>
              <a:buNone/>
            </a:pPr>
            <a:r>
              <a:rPr lang="en-US" sz="3000" dirty="0">
                <a:solidFill>
                  <a:schemeClr val="accent1">
                    <a:lumMod val="75000"/>
                  </a:schemeClr>
                </a:solidFill>
                <a:latin typeface="+mj-lt"/>
                <a:ea typeface="+mj-ea"/>
                <a:cs typeface="+mj-cs"/>
              </a:rPr>
              <a:t>4) Work life balance     5) Career Opportunity       6)  Compensation Benefits</a:t>
            </a:r>
          </a:p>
          <a:p>
            <a:pPr marL="914400" lvl="2" indent="0">
              <a:spcBef>
                <a:spcPct val="0"/>
              </a:spcBef>
              <a:buNone/>
            </a:pPr>
            <a:endParaRPr lang="en-US" sz="3000" dirty="0">
              <a:solidFill>
                <a:schemeClr val="accent1">
                  <a:lumMod val="75000"/>
                </a:schemeClr>
              </a:solidFill>
              <a:latin typeface="+mj-lt"/>
              <a:ea typeface="+mj-ea"/>
              <a:cs typeface="+mj-cs"/>
            </a:endParaRPr>
          </a:p>
          <a:p>
            <a:pPr marL="457200" lvl="1" indent="0">
              <a:spcBef>
                <a:spcPct val="0"/>
              </a:spcBef>
              <a:buNone/>
            </a:pPr>
            <a:r>
              <a:rPr lang="en-US" sz="3000" dirty="0">
                <a:solidFill>
                  <a:schemeClr val="accent1">
                    <a:lumMod val="75000"/>
                  </a:schemeClr>
                </a:solidFill>
                <a:latin typeface="+mj-lt"/>
                <a:ea typeface="+mj-ea"/>
                <a:cs typeface="+mj-cs"/>
              </a:rPr>
              <a:t>       7) Organizations (Amazon, Apple, Facebook, Google, Microsoft, Netflix)</a:t>
            </a:r>
          </a:p>
          <a:p>
            <a:pPr marL="457200" lvl="1" indent="0">
              <a:spcBef>
                <a:spcPct val="0"/>
              </a:spcBef>
              <a:buNone/>
            </a:pPr>
            <a:endParaRPr lang="en-US" sz="3000" dirty="0">
              <a:solidFill>
                <a:schemeClr val="accent1">
                  <a:lumMod val="75000"/>
                </a:schemeClr>
              </a:solidFill>
              <a:latin typeface="+mj-lt"/>
              <a:ea typeface="+mj-ea"/>
              <a:cs typeface="+mj-cs"/>
            </a:endParaRPr>
          </a:p>
          <a:p>
            <a:pPr marL="457200" lvl="1" indent="0">
              <a:spcBef>
                <a:spcPct val="0"/>
              </a:spcBef>
              <a:buNone/>
            </a:pPr>
            <a:r>
              <a:rPr lang="en-US" sz="3000" dirty="0">
                <a:solidFill>
                  <a:schemeClr val="accent1">
                    <a:lumMod val="75000"/>
                  </a:schemeClr>
                </a:solidFill>
                <a:latin typeface="+mj-lt"/>
                <a:ea typeface="+mj-ea"/>
                <a:cs typeface="+mj-cs"/>
              </a:rPr>
              <a:t>	8) Month    	9) Year  	   10) Date	    11)Pros  	   12) Cons      </a:t>
            </a:r>
          </a:p>
          <a:p>
            <a:pPr marL="0" lvl="0" indent="0">
              <a:buNone/>
            </a:pPr>
            <a:endParaRPr lang="en-US" dirty="0"/>
          </a:p>
          <a:p>
            <a:pPr marL="0" lvl="0" indent="0">
              <a:buNone/>
            </a:pPr>
            <a:endParaRPr lang="en-US" dirty="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4A912-90FA-4876-8207-859F169D636D}"/>
              </a:ext>
            </a:extLst>
          </p:cNvPr>
          <p:cNvSpPr>
            <a:spLocks noGrp="1"/>
          </p:cNvSpPr>
          <p:nvPr>
            <p:ph idx="1"/>
          </p:nvPr>
        </p:nvSpPr>
        <p:spPr>
          <a:xfrm>
            <a:off x="0" y="1825625"/>
            <a:ext cx="12192000" cy="4351338"/>
          </a:xfrm>
        </p:spPr>
        <p:txBody>
          <a:bodyPr/>
          <a:lstStyle/>
          <a:p>
            <a:endParaRPr lang="en-US" dirty="0"/>
          </a:p>
          <a:p>
            <a:endParaRPr lang="en-US" dirty="0"/>
          </a:p>
        </p:txBody>
      </p:sp>
      <p:sp>
        <p:nvSpPr>
          <p:cNvPr id="5" name="Title 1" title="Title and Content Layout with Chart">
            <a:extLst>
              <a:ext uri="{FF2B5EF4-FFF2-40B4-BE49-F238E27FC236}">
                <a16:creationId xmlns:a16="http://schemas.microsoft.com/office/drawing/2014/main" id="{9FA5BE33-8D26-427D-8C53-EF4EC4AD017C}"/>
              </a:ext>
            </a:extLst>
          </p:cNvPr>
          <p:cNvSpPr txBox="1">
            <a:spLocks/>
          </p:cNvSpPr>
          <p:nvPr/>
        </p:nvSpPr>
        <p:spPr>
          <a:xfrm>
            <a:off x="794465" y="2185373"/>
            <a:ext cx="10603069" cy="363184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a:lstStyle>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marL="457200" indent="-457200" algn="just">
              <a:buFont typeface="Wingdings" panose="05000000000000000000" pitchFamily="2" charset="2"/>
              <a:buChar char="Ø"/>
            </a:pPr>
            <a:r>
              <a:rPr lang="en-US" sz="2800" dirty="0"/>
              <a:t>To build a model (or models) that predict whether or not an employee is likely to leave his/her job based on survey filled at Glassdoor.</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Higher the probability of the predicted Employee being a Current Employee, less the chances for him/her to leave the organization.</a:t>
            </a:r>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p:txBody>
      </p:sp>
      <p:sp>
        <p:nvSpPr>
          <p:cNvPr id="7" name="Title 6">
            <a:extLst>
              <a:ext uri="{FF2B5EF4-FFF2-40B4-BE49-F238E27FC236}">
                <a16:creationId xmlns:a16="http://schemas.microsoft.com/office/drawing/2014/main" id="{8EAF2513-5FD7-4ABD-863C-CFB09C01B80D}"/>
              </a:ext>
            </a:extLst>
          </p:cNvPr>
          <p:cNvSpPr>
            <a:spLocks noGrp="1"/>
          </p:cNvSpPr>
          <p:nvPr>
            <p:ph type="title"/>
          </p:nvPr>
        </p:nvSpPr>
        <p:spPr/>
        <p:txBody>
          <a:bodyPr/>
          <a:lstStyle/>
          <a:p>
            <a:r>
              <a:rPr lang="en-US" b="1" dirty="0">
                <a:solidFill>
                  <a:schemeClr val="accent1">
                    <a:lumMod val="50000"/>
                  </a:schemeClr>
                </a:solidFill>
              </a:rPr>
              <a:t>Objectives and Project Goals</a:t>
            </a:r>
          </a:p>
        </p:txBody>
      </p:sp>
    </p:spTree>
    <p:extLst>
      <p:ext uri="{BB962C8B-B14F-4D97-AF65-F5344CB8AC3E}">
        <p14:creationId xmlns:p14="http://schemas.microsoft.com/office/powerpoint/2010/main" val="362958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0" y="365126"/>
            <a:ext cx="9029700" cy="600789"/>
          </a:xfrm>
        </p:spPr>
        <p:txBody>
          <a:bodyPr>
            <a:normAutofit/>
          </a:bodyPr>
          <a:lstStyle/>
          <a:p>
            <a:r>
              <a:rPr lang="en-US" sz="3200" dirty="0"/>
              <a:t>                    </a:t>
            </a:r>
            <a:r>
              <a:rPr lang="en-US" sz="3200" b="1" dirty="0">
                <a:solidFill>
                  <a:schemeClr val="accent1">
                    <a:lumMod val="50000"/>
                  </a:schemeClr>
                </a:solidFill>
              </a:rPr>
              <a:t>Exploratory Data Analysis</a:t>
            </a:r>
          </a:p>
        </p:txBody>
      </p:sp>
      <p:sp>
        <p:nvSpPr>
          <p:cNvPr id="11" name="Content Placeholder 10"/>
          <p:cNvSpPr>
            <a:spLocks noGrp="1"/>
          </p:cNvSpPr>
          <p:nvPr>
            <p:ph sz="half" idx="2"/>
          </p:nvPr>
        </p:nvSpPr>
        <p:spPr>
          <a:xfrm>
            <a:off x="1169311" y="1037986"/>
            <a:ext cx="9853377" cy="582001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D67CAA2E-56D9-47F2-8FB2-990DF1C9B420}"/>
              </a:ext>
            </a:extLst>
          </p:cNvPr>
          <p:cNvPicPr/>
          <p:nvPr/>
        </p:nvPicPr>
        <p:blipFill>
          <a:blip r:embed="rId2"/>
          <a:stretch>
            <a:fillRect/>
          </a:stretch>
        </p:blipFill>
        <p:spPr>
          <a:xfrm>
            <a:off x="1891918" y="2736102"/>
            <a:ext cx="8996027" cy="2452615"/>
          </a:xfrm>
          <a:prstGeom prst="rect">
            <a:avLst/>
          </a:prstGeom>
        </p:spPr>
      </p:pic>
      <p:pic>
        <p:nvPicPr>
          <p:cNvPr id="8" name="Picture 7">
            <a:extLst>
              <a:ext uri="{FF2B5EF4-FFF2-40B4-BE49-F238E27FC236}">
                <a16:creationId xmlns:a16="http://schemas.microsoft.com/office/drawing/2014/main" id="{9A669054-D204-44AD-BC48-DDA1CD20A0C7}"/>
              </a:ext>
            </a:extLst>
          </p:cNvPr>
          <p:cNvPicPr/>
          <p:nvPr/>
        </p:nvPicPr>
        <p:blipFill>
          <a:blip r:embed="rId3"/>
          <a:stretch>
            <a:fillRect/>
          </a:stretch>
        </p:blipFill>
        <p:spPr>
          <a:xfrm>
            <a:off x="1891918" y="5707174"/>
            <a:ext cx="6229350" cy="916305"/>
          </a:xfrm>
          <a:prstGeom prst="rect">
            <a:avLst/>
          </a:prstGeom>
        </p:spPr>
      </p:pic>
      <p:pic>
        <p:nvPicPr>
          <p:cNvPr id="10" name="Picture 9">
            <a:extLst>
              <a:ext uri="{FF2B5EF4-FFF2-40B4-BE49-F238E27FC236}">
                <a16:creationId xmlns:a16="http://schemas.microsoft.com/office/drawing/2014/main" id="{71CF7244-056B-4DEA-B3D7-5FE0B650CB18}"/>
              </a:ext>
            </a:extLst>
          </p:cNvPr>
          <p:cNvPicPr/>
          <p:nvPr/>
        </p:nvPicPr>
        <p:blipFill>
          <a:blip r:embed="rId4"/>
          <a:stretch>
            <a:fillRect/>
          </a:stretch>
        </p:blipFill>
        <p:spPr>
          <a:xfrm>
            <a:off x="1891918" y="1377478"/>
            <a:ext cx="6229350" cy="939960"/>
          </a:xfrm>
          <a:prstGeom prst="rect">
            <a:avLst/>
          </a:prstGeom>
        </p:spPr>
      </p:pic>
      <p:sp>
        <p:nvSpPr>
          <p:cNvPr id="12" name="Title 1">
            <a:extLst>
              <a:ext uri="{FF2B5EF4-FFF2-40B4-BE49-F238E27FC236}">
                <a16:creationId xmlns:a16="http://schemas.microsoft.com/office/drawing/2014/main" id="{1F5B127E-F36D-4120-BAAE-38A898A4F043}"/>
              </a:ext>
            </a:extLst>
          </p:cNvPr>
          <p:cNvSpPr txBox="1">
            <a:spLocks/>
          </p:cNvSpPr>
          <p:nvPr/>
        </p:nvSpPr>
        <p:spPr>
          <a:xfrm>
            <a:off x="1793919" y="902135"/>
            <a:ext cx="5482644" cy="600789"/>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a:lstStyle>
          <a:p>
            <a:pPr marL="342900" indent="-342900">
              <a:buFont typeface="Wingdings" panose="05000000000000000000" pitchFamily="2" charset="2"/>
              <a:buChar char="Ø"/>
            </a:pPr>
            <a:r>
              <a:rPr lang="en-US" sz="2400" dirty="0"/>
              <a:t>No NA/Null Values</a:t>
            </a:r>
          </a:p>
        </p:txBody>
      </p:sp>
      <p:sp>
        <p:nvSpPr>
          <p:cNvPr id="13" name="Title 1">
            <a:extLst>
              <a:ext uri="{FF2B5EF4-FFF2-40B4-BE49-F238E27FC236}">
                <a16:creationId xmlns:a16="http://schemas.microsoft.com/office/drawing/2014/main" id="{832A4EE1-004D-445B-B077-98110DAF094F}"/>
              </a:ext>
            </a:extLst>
          </p:cNvPr>
          <p:cNvSpPr txBox="1">
            <a:spLocks/>
          </p:cNvSpPr>
          <p:nvPr/>
        </p:nvSpPr>
        <p:spPr>
          <a:xfrm>
            <a:off x="1793919" y="2317438"/>
            <a:ext cx="5482644" cy="600789"/>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a:lstStyle>
          <a:p>
            <a:pPr marL="342900" indent="-342900">
              <a:buFont typeface="Wingdings" panose="05000000000000000000" pitchFamily="2" charset="2"/>
              <a:buChar char="Ø"/>
            </a:pPr>
            <a:r>
              <a:rPr lang="en-US" sz="2400" dirty="0"/>
              <a:t>Discovered None Values</a:t>
            </a:r>
          </a:p>
        </p:txBody>
      </p:sp>
      <p:sp>
        <p:nvSpPr>
          <p:cNvPr id="14" name="Title 1">
            <a:extLst>
              <a:ext uri="{FF2B5EF4-FFF2-40B4-BE49-F238E27FC236}">
                <a16:creationId xmlns:a16="http://schemas.microsoft.com/office/drawing/2014/main" id="{F96EFA66-938E-45A8-9A01-0BB7012CD6B6}"/>
              </a:ext>
            </a:extLst>
          </p:cNvPr>
          <p:cNvSpPr txBox="1">
            <a:spLocks/>
          </p:cNvSpPr>
          <p:nvPr/>
        </p:nvSpPr>
        <p:spPr>
          <a:xfrm>
            <a:off x="1793919" y="5219225"/>
            <a:ext cx="5482644" cy="600789"/>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a:lstStyle>
          <a:p>
            <a:pPr marL="342900" indent="-342900">
              <a:buFont typeface="Wingdings" panose="05000000000000000000" pitchFamily="2" charset="2"/>
              <a:buChar char="Ø"/>
            </a:pPr>
            <a:r>
              <a:rPr lang="en-US" sz="2400" dirty="0"/>
              <a:t>None values count</a:t>
            </a:r>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4100" y="365126"/>
            <a:ext cx="9029700" cy="600789"/>
          </a:xfrm>
        </p:spPr>
        <p:txBody>
          <a:bodyPr>
            <a:normAutofit/>
          </a:bodyPr>
          <a:lstStyle/>
          <a:p>
            <a:r>
              <a:rPr lang="en-US" sz="3200" b="1" dirty="0"/>
              <a:t>                    </a:t>
            </a:r>
            <a:r>
              <a:rPr lang="en-US" sz="3200" b="1" dirty="0">
                <a:solidFill>
                  <a:schemeClr val="accent1">
                    <a:lumMod val="50000"/>
                  </a:schemeClr>
                </a:solidFill>
              </a:rPr>
              <a:t>Exploratory Data Analysis</a:t>
            </a:r>
          </a:p>
        </p:txBody>
      </p:sp>
      <p:sp>
        <p:nvSpPr>
          <p:cNvPr id="11" name="Content Placeholder 10"/>
          <p:cNvSpPr>
            <a:spLocks noGrp="1"/>
          </p:cNvSpPr>
          <p:nvPr>
            <p:ph sz="half" idx="2"/>
          </p:nvPr>
        </p:nvSpPr>
        <p:spPr>
          <a:xfrm>
            <a:off x="1169311" y="1037986"/>
            <a:ext cx="9853377" cy="582001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5" name="Picture 14">
            <a:extLst>
              <a:ext uri="{FF2B5EF4-FFF2-40B4-BE49-F238E27FC236}">
                <a16:creationId xmlns:a16="http://schemas.microsoft.com/office/drawing/2014/main" id="{68DED690-1359-4B72-8772-2B0A6DAE36FC}"/>
              </a:ext>
            </a:extLst>
          </p:cNvPr>
          <p:cNvPicPr/>
          <p:nvPr/>
        </p:nvPicPr>
        <p:blipFill>
          <a:blip r:embed="rId3"/>
          <a:stretch>
            <a:fillRect/>
          </a:stretch>
        </p:blipFill>
        <p:spPr>
          <a:xfrm>
            <a:off x="1299676" y="2441096"/>
            <a:ext cx="9723012" cy="4238625"/>
          </a:xfrm>
          <a:prstGeom prst="rect">
            <a:avLst/>
          </a:prstGeom>
        </p:spPr>
      </p:pic>
      <p:sp>
        <p:nvSpPr>
          <p:cNvPr id="17" name="Title 1">
            <a:extLst>
              <a:ext uri="{FF2B5EF4-FFF2-40B4-BE49-F238E27FC236}">
                <a16:creationId xmlns:a16="http://schemas.microsoft.com/office/drawing/2014/main" id="{57216D33-A154-4F43-823B-2CB174C4C461}"/>
              </a:ext>
            </a:extLst>
          </p:cNvPr>
          <p:cNvSpPr txBox="1">
            <a:spLocks/>
          </p:cNvSpPr>
          <p:nvPr/>
        </p:nvSpPr>
        <p:spPr>
          <a:xfrm>
            <a:off x="1455850" y="965915"/>
            <a:ext cx="9723012" cy="1403110"/>
          </a:xfrm>
          <a:prstGeom prst="rect">
            <a:avLst/>
          </a:prstGeom>
        </p:spPr>
        <p:txBody>
          <a:bodyPr vert="horz" lIns="91440" tIns="45720" rIns="91440" bIns="45720" rtlCol="0" anchor="ctr">
            <a:normAutofit fontScale="90000"/>
          </a:bodyPr>
          <a:lst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a:lstStyle>
          <a:p>
            <a:pPr marL="342900" indent="-342900">
              <a:buFont typeface="Wingdings" panose="05000000000000000000" pitchFamily="2" charset="2"/>
              <a:buChar char="Ø"/>
            </a:pPr>
            <a:r>
              <a:rPr lang="en-US" sz="2400" dirty="0"/>
              <a:t>Observation with none dropped,  As all the ratings are individually filled by the employees and there is no dependency of calculating a missing value.</a:t>
            </a:r>
          </a:p>
          <a:p>
            <a:endParaRPr lang="en-US" sz="1000" dirty="0"/>
          </a:p>
          <a:p>
            <a:pPr marL="342900" indent="-342900">
              <a:buFont typeface="Wingdings" panose="05000000000000000000" pitchFamily="2" charset="2"/>
              <a:buChar char="Ø"/>
            </a:pPr>
            <a:r>
              <a:rPr lang="en-US" sz="2400" dirty="0"/>
              <a:t>~ 53k remained</a:t>
            </a:r>
          </a:p>
        </p:txBody>
      </p:sp>
    </p:spTree>
    <p:extLst>
      <p:ext uri="{BB962C8B-B14F-4D97-AF65-F5344CB8AC3E}">
        <p14:creationId xmlns:p14="http://schemas.microsoft.com/office/powerpoint/2010/main" val="139922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F7B5-1DF4-41F7-86C2-739F3A0E81BA}"/>
              </a:ext>
            </a:extLst>
          </p:cNvPr>
          <p:cNvSpPr>
            <a:spLocks noGrp="1"/>
          </p:cNvSpPr>
          <p:nvPr>
            <p:ph type="title"/>
          </p:nvPr>
        </p:nvSpPr>
        <p:spPr>
          <a:xfrm>
            <a:off x="298146" y="682170"/>
            <a:ext cx="4273854" cy="6175829"/>
          </a:xfrm>
        </p:spPr>
        <p:txBody>
          <a:bodyPr>
            <a:noAutofit/>
          </a:bodyPr>
          <a:lstStyle/>
          <a:p>
            <a:r>
              <a:rPr lang="en-US" sz="2400" b="1" dirty="0"/>
              <a:t>Initial Model: </a:t>
            </a:r>
            <a:r>
              <a:rPr lang="en-US" sz="2400" dirty="0"/>
              <a:t>With all variables without any sequence.</a:t>
            </a:r>
            <a:br>
              <a:rPr lang="en-US" sz="2400" dirty="0"/>
            </a:br>
            <a:br>
              <a:rPr lang="en-US" sz="2400" dirty="0"/>
            </a:br>
            <a:r>
              <a:rPr lang="en-US" sz="2400" b="1" i="1" dirty="0"/>
              <a:t>Most Significant</a:t>
            </a:r>
            <a:r>
              <a:rPr lang="en-US" sz="2400" dirty="0"/>
              <a:t> Company </a:t>
            </a:r>
            <a:r>
              <a:rPr lang="en-US" sz="2400" b="1" dirty="0"/>
              <a:t>&gt; </a:t>
            </a:r>
            <a:r>
              <a:rPr lang="en-US" sz="2400" dirty="0"/>
              <a:t>overall ratings </a:t>
            </a:r>
            <a:r>
              <a:rPr lang="en-US" sz="2400" b="1" dirty="0"/>
              <a:t>&gt;</a:t>
            </a:r>
            <a:r>
              <a:rPr lang="en-US" sz="2400" dirty="0"/>
              <a:t> Year </a:t>
            </a:r>
            <a:r>
              <a:rPr lang="en-US" sz="2400" b="1" dirty="0"/>
              <a:t>&gt;</a:t>
            </a:r>
            <a:r>
              <a:rPr lang="en-US" sz="2400" dirty="0"/>
              <a:t> senior mgmt. stars </a:t>
            </a:r>
            <a:r>
              <a:rPr lang="en-US" sz="2400" b="1" dirty="0"/>
              <a:t>&gt;</a:t>
            </a:r>
            <a:r>
              <a:rPr lang="en-US" sz="2400" dirty="0"/>
              <a:t> work balance stars </a:t>
            </a:r>
            <a:r>
              <a:rPr lang="en-US" sz="2400" b="1" dirty="0"/>
              <a:t>&gt;</a:t>
            </a:r>
            <a:r>
              <a:rPr lang="en-US" sz="2400" dirty="0"/>
              <a:t> culture values stars </a:t>
            </a:r>
            <a:r>
              <a:rPr lang="en-US" sz="2400" b="1" dirty="0"/>
              <a:t>&gt;</a:t>
            </a:r>
            <a:r>
              <a:rPr lang="en-US" sz="2400" dirty="0"/>
              <a:t> Month</a:t>
            </a:r>
            <a:r>
              <a:rPr lang="en-US" sz="2400" b="1" dirty="0"/>
              <a:t> &gt;</a:t>
            </a:r>
            <a:r>
              <a:rPr lang="en-US" sz="2400" dirty="0"/>
              <a:t> comp ben stars </a:t>
            </a:r>
            <a:r>
              <a:rPr lang="en-US" sz="2400" b="1" dirty="0"/>
              <a:t>&gt; </a:t>
            </a:r>
            <a:r>
              <a:rPr lang="en-US" sz="2400" dirty="0"/>
              <a:t>Career </a:t>
            </a:r>
            <a:r>
              <a:rPr lang="en-US" sz="2400" dirty="0" err="1"/>
              <a:t>opp</a:t>
            </a:r>
            <a:r>
              <a:rPr lang="en-US" sz="2400" dirty="0"/>
              <a:t> stars   </a:t>
            </a:r>
            <a:r>
              <a:rPr lang="en-US" sz="2400" b="1" i="1" dirty="0"/>
              <a:t>Least Significant</a:t>
            </a:r>
            <a:br>
              <a:rPr lang="en-US" sz="2400" b="1" i="1" dirty="0"/>
            </a:br>
            <a:br>
              <a:rPr lang="en-US" sz="2400" dirty="0"/>
            </a:br>
            <a:r>
              <a:rPr lang="en-US" sz="2400" b="1" dirty="0"/>
              <a:t>Multiple models </a:t>
            </a:r>
            <a:r>
              <a:rPr lang="en-US" sz="2400" dirty="0"/>
              <a:t>with </a:t>
            </a:r>
            <a:r>
              <a:rPr lang="en-US" sz="2400" b="1" dirty="0" err="1"/>
              <a:t>Anova</a:t>
            </a:r>
            <a:r>
              <a:rPr lang="en-US" sz="2400" dirty="0"/>
              <a:t> with most significant to least significant added one at a time.</a:t>
            </a:r>
          </a:p>
        </p:txBody>
      </p:sp>
      <p:graphicFrame>
        <p:nvGraphicFramePr>
          <p:cNvPr id="5" name="Content Placeholder 8">
            <a:extLst>
              <a:ext uri="{FF2B5EF4-FFF2-40B4-BE49-F238E27FC236}">
                <a16:creationId xmlns:a16="http://schemas.microsoft.com/office/drawing/2014/main" id="{B13171BE-EC91-487A-AFB2-1625E4781551}"/>
              </a:ext>
            </a:extLst>
          </p:cNvPr>
          <p:cNvGraphicFramePr>
            <a:graphicFrameLocks/>
          </p:cNvGraphicFramePr>
          <p:nvPr>
            <p:extLst>
              <p:ext uri="{D42A27DB-BD31-4B8C-83A1-F6EECF244321}">
                <p14:modId xmlns:p14="http://schemas.microsoft.com/office/powerpoint/2010/main" val="2478308330"/>
              </p:ext>
            </p:extLst>
          </p:nvPr>
        </p:nvGraphicFramePr>
        <p:xfrm>
          <a:off x="4818743" y="641649"/>
          <a:ext cx="7075111" cy="6118602"/>
        </p:xfrm>
        <a:graphic>
          <a:graphicData uri="http://schemas.openxmlformats.org/drawingml/2006/table">
            <a:tbl>
              <a:tblPr firstRow="1" firstCol="1" bandRow="1">
                <a:tableStyleId>{5C22544A-7EE6-4342-B048-85BDC9FD1C3A}</a:tableStyleId>
              </a:tblPr>
              <a:tblGrid>
                <a:gridCol w="5187031">
                  <a:extLst>
                    <a:ext uri="{9D8B030D-6E8A-4147-A177-3AD203B41FA5}">
                      <a16:colId xmlns:a16="http://schemas.microsoft.com/office/drawing/2014/main" val="761836926"/>
                    </a:ext>
                  </a:extLst>
                </a:gridCol>
                <a:gridCol w="1888080">
                  <a:extLst>
                    <a:ext uri="{9D8B030D-6E8A-4147-A177-3AD203B41FA5}">
                      <a16:colId xmlns:a16="http://schemas.microsoft.com/office/drawing/2014/main" val="3510026514"/>
                    </a:ext>
                  </a:extLst>
                </a:gridCol>
              </a:tblGrid>
              <a:tr h="519789">
                <a:tc>
                  <a:txBody>
                    <a:bodyPr/>
                    <a:lstStyle/>
                    <a:p>
                      <a:pPr marL="0" marR="0" algn="ctr">
                        <a:spcBef>
                          <a:spcPts val="0"/>
                        </a:spcBef>
                        <a:spcAft>
                          <a:spcPts val="0"/>
                        </a:spcAft>
                      </a:pPr>
                      <a:r>
                        <a:rPr lang="en-US" sz="1800" dirty="0">
                          <a:solidFill>
                            <a:schemeClr val="bg2">
                              <a:lumMod val="10000"/>
                            </a:schemeClr>
                          </a:solidFill>
                          <a:effectLst/>
                        </a:rPr>
                        <a:t>Variables in Model</a:t>
                      </a:r>
                      <a:endParaRPr lang="en-US" sz="1800" dirty="0">
                        <a:solidFill>
                          <a:schemeClr val="bg2">
                            <a:lumMod val="10000"/>
                          </a:schemeClr>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800" dirty="0">
                          <a:solidFill>
                            <a:schemeClr val="bg2">
                              <a:lumMod val="10000"/>
                            </a:schemeClr>
                          </a:solidFill>
                          <a:effectLst/>
                        </a:rPr>
                        <a:t>Model Residual Deviance</a:t>
                      </a:r>
                      <a:endParaRPr lang="en-US" sz="1800" dirty="0">
                        <a:solidFill>
                          <a:schemeClr val="bg2">
                            <a:lumMod val="10000"/>
                          </a:schemeClr>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91045954"/>
                  </a:ext>
                </a:extLst>
              </a:tr>
              <a:tr h="259894">
                <a:tc>
                  <a:txBody>
                    <a:bodyPr/>
                    <a:lstStyle/>
                    <a:p>
                      <a:pPr marL="0" marR="0">
                        <a:spcBef>
                          <a:spcPts val="0"/>
                        </a:spcBef>
                        <a:spcAft>
                          <a:spcPts val="0"/>
                        </a:spcAft>
                      </a:pPr>
                      <a:r>
                        <a:rPr lang="en-US" sz="1800">
                          <a:effectLst/>
                        </a:rPr>
                        <a:t>None</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a:effectLst/>
                        </a:rPr>
                        <a:t>55265</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158526976"/>
                  </a:ext>
                </a:extLst>
              </a:tr>
              <a:tr h="259894">
                <a:tc>
                  <a:txBody>
                    <a:bodyPr/>
                    <a:lstStyle/>
                    <a:p>
                      <a:pPr marL="0" marR="0">
                        <a:spcBef>
                          <a:spcPts val="0"/>
                        </a:spcBef>
                        <a:spcAft>
                          <a:spcPts val="0"/>
                        </a:spcAft>
                      </a:pPr>
                      <a:r>
                        <a:rPr lang="en-US" sz="1800">
                          <a:effectLst/>
                        </a:rPr>
                        <a:t>Company</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a:effectLst/>
                        </a:rPr>
                        <a:t>54827</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87603725"/>
                  </a:ext>
                </a:extLst>
              </a:tr>
              <a:tr h="259894">
                <a:tc>
                  <a:txBody>
                    <a:bodyPr/>
                    <a:lstStyle/>
                    <a:p>
                      <a:pPr marL="0" marR="0">
                        <a:spcBef>
                          <a:spcPts val="0"/>
                        </a:spcBef>
                        <a:spcAft>
                          <a:spcPts val="0"/>
                        </a:spcAft>
                      </a:pPr>
                      <a:r>
                        <a:rPr lang="en-US" sz="1800">
                          <a:effectLst/>
                        </a:rPr>
                        <a:t>Company + overall rating</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a:effectLst/>
                        </a:rPr>
                        <a:t>53512</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29619357"/>
                  </a:ext>
                </a:extLst>
              </a:tr>
              <a:tr h="259894">
                <a:tc>
                  <a:txBody>
                    <a:bodyPr/>
                    <a:lstStyle/>
                    <a:p>
                      <a:pPr marL="0" marR="0">
                        <a:spcBef>
                          <a:spcPts val="0"/>
                        </a:spcBef>
                        <a:spcAft>
                          <a:spcPts val="0"/>
                        </a:spcAft>
                      </a:pPr>
                      <a:r>
                        <a:rPr lang="en-US" sz="1800">
                          <a:effectLst/>
                        </a:rPr>
                        <a:t>Company + overall rating + Year</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a:effectLst/>
                        </a:rPr>
                        <a:t>53342</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27530720"/>
                  </a:ext>
                </a:extLst>
              </a:tr>
              <a:tr h="519789">
                <a:tc>
                  <a:txBody>
                    <a:bodyPr/>
                    <a:lstStyle/>
                    <a:p>
                      <a:pPr marL="0" marR="0">
                        <a:spcBef>
                          <a:spcPts val="0"/>
                        </a:spcBef>
                        <a:spcAft>
                          <a:spcPts val="0"/>
                        </a:spcAft>
                      </a:pPr>
                      <a:r>
                        <a:rPr lang="en-US" sz="1800">
                          <a:effectLst/>
                        </a:rPr>
                        <a:t>Company + overall rating + Year + Senior management stars</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a:effectLst/>
                        </a:rPr>
                        <a:t>53210</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65404788"/>
                  </a:ext>
                </a:extLst>
              </a:tr>
              <a:tr h="555251">
                <a:tc>
                  <a:txBody>
                    <a:bodyPr/>
                    <a:lstStyle/>
                    <a:p>
                      <a:pPr marL="0" marR="0">
                        <a:spcBef>
                          <a:spcPts val="0"/>
                        </a:spcBef>
                        <a:spcAft>
                          <a:spcPts val="0"/>
                        </a:spcAft>
                      </a:pPr>
                      <a:r>
                        <a:rPr lang="en-US" sz="1800" dirty="0">
                          <a:effectLst/>
                        </a:rPr>
                        <a:t>Company+ overall rating+ Year + Senior management stars + Work balance stars </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a:effectLst/>
                        </a:rPr>
                        <a:t>53169</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30453025"/>
                  </a:ext>
                </a:extLst>
              </a:tr>
              <a:tr h="686122">
                <a:tc>
                  <a:txBody>
                    <a:bodyPr/>
                    <a:lstStyle/>
                    <a:p>
                      <a:pPr marL="0" marR="0">
                        <a:spcBef>
                          <a:spcPts val="0"/>
                        </a:spcBef>
                        <a:spcAft>
                          <a:spcPts val="0"/>
                        </a:spcAft>
                      </a:pPr>
                      <a:r>
                        <a:rPr lang="en-US" sz="1800" b="1" dirty="0">
                          <a:solidFill>
                            <a:schemeClr val="tx1">
                              <a:lumMod val="85000"/>
                              <a:lumOff val="15000"/>
                            </a:schemeClr>
                          </a:solidFill>
                          <a:effectLst/>
                        </a:rPr>
                        <a:t>Company+ overall rating+ Year + Senior management stars + Work balance stars + cultural value stars</a:t>
                      </a:r>
                      <a:endParaRPr lang="en-US" sz="1800" b="1" dirty="0">
                        <a:solidFill>
                          <a:schemeClr val="tx1">
                            <a:lumMod val="85000"/>
                            <a:lumOff val="15000"/>
                          </a:schemeClr>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b="1" dirty="0">
                          <a:effectLst/>
                        </a:rPr>
                        <a:t>53143</a:t>
                      </a:r>
                      <a:endParaRPr lang="en-US" sz="20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751275799"/>
                  </a:ext>
                </a:extLst>
              </a:tr>
              <a:tr h="779683">
                <a:tc>
                  <a:txBody>
                    <a:bodyPr/>
                    <a:lstStyle/>
                    <a:p>
                      <a:pPr marL="0" marR="0">
                        <a:spcBef>
                          <a:spcPts val="0"/>
                        </a:spcBef>
                        <a:spcAft>
                          <a:spcPts val="0"/>
                        </a:spcAft>
                      </a:pPr>
                      <a:r>
                        <a:rPr lang="en-US" sz="1800">
                          <a:effectLst/>
                        </a:rPr>
                        <a:t>Company+ overall rating+ Year + Senior management stars + Work balance stars + cultural value stars + Month</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53133</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414104329"/>
                  </a:ext>
                </a:extLst>
              </a:tr>
              <a:tr h="779683">
                <a:tc>
                  <a:txBody>
                    <a:bodyPr/>
                    <a:lstStyle/>
                    <a:p>
                      <a:pPr marL="0" marR="0">
                        <a:spcBef>
                          <a:spcPts val="0"/>
                        </a:spcBef>
                        <a:spcAft>
                          <a:spcPts val="0"/>
                        </a:spcAft>
                      </a:pPr>
                      <a:r>
                        <a:rPr lang="en-US" sz="1800">
                          <a:effectLst/>
                        </a:rPr>
                        <a:t>Company+ overall rating+ Year + Senior management stars + Work balance stars + cultural value stars + Month + comp benefit stars</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a:effectLst/>
                        </a:rPr>
                        <a:t>53085</a:t>
                      </a:r>
                      <a:endParaRPr lang="en-US" sz="2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559196699"/>
                  </a:ext>
                </a:extLst>
              </a:tr>
              <a:tr h="914829">
                <a:tc>
                  <a:txBody>
                    <a:bodyPr/>
                    <a:lstStyle/>
                    <a:p>
                      <a:pPr marL="0" marR="0">
                        <a:spcBef>
                          <a:spcPts val="0"/>
                        </a:spcBef>
                        <a:spcAft>
                          <a:spcPts val="0"/>
                        </a:spcAft>
                      </a:pPr>
                      <a:r>
                        <a:rPr lang="en-US" sz="1800" dirty="0">
                          <a:effectLst/>
                        </a:rPr>
                        <a:t>Company+ overall rating+ Year + Senior management stars + Work balance stars + cultural value stars + Month + comp benefit stars + </a:t>
                      </a:r>
                      <a:r>
                        <a:rPr lang="en-US" sz="1800" dirty="0" err="1">
                          <a:effectLst/>
                        </a:rPr>
                        <a:t>carrer</a:t>
                      </a:r>
                      <a:r>
                        <a:rPr lang="en-US" sz="1800" dirty="0">
                          <a:effectLst/>
                        </a:rPr>
                        <a:t> </a:t>
                      </a:r>
                      <a:r>
                        <a:rPr lang="en-US" sz="1800" dirty="0" err="1">
                          <a:effectLst/>
                        </a:rPr>
                        <a:t>opp</a:t>
                      </a:r>
                      <a:r>
                        <a:rPr lang="en-US" sz="1800" dirty="0">
                          <a:effectLst/>
                        </a:rPr>
                        <a:t> stars</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2000" dirty="0">
                          <a:effectLst/>
                        </a:rPr>
                        <a:t>53025</a:t>
                      </a:r>
                      <a:endParaRPr lang="en-US" sz="2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96084623"/>
                  </a:ext>
                </a:extLst>
              </a:tr>
            </a:tbl>
          </a:graphicData>
        </a:graphic>
      </p:graphicFrame>
      <p:sp>
        <p:nvSpPr>
          <p:cNvPr id="6" name="TextBox 5">
            <a:extLst>
              <a:ext uri="{FF2B5EF4-FFF2-40B4-BE49-F238E27FC236}">
                <a16:creationId xmlns:a16="http://schemas.microsoft.com/office/drawing/2014/main" id="{E86B600E-C9A1-436B-B100-A9CF23D5F2B0}"/>
              </a:ext>
            </a:extLst>
          </p:cNvPr>
          <p:cNvSpPr txBox="1"/>
          <p:nvPr/>
        </p:nvSpPr>
        <p:spPr>
          <a:xfrm>
            <a:off x="1277257" y="-4682"/>
            <a:ext cx="9158515" cy="646331"/>
          </a:xfrm>
          <a:prstGeom prst="rect">
            <a:avLst/>
          </a:prstGeom>
          <a:noFill/>
          <a:ln>
            <a:solidFill>
              <a:schemeClr val="bg2"/>
            </a:solidFill>
          </a:ln>
        </p:spPr>
        <p:txBody>
          <a:bodyPr wrap="square" rtlCol="0" anchor="ctr" anchorCtr="1">
            <a:spAutoFit/>
          </a:bodyPr>
          <a:lstStyle/>
          <a:p>
            <a:r>
              <a:rPr lang="en-US" sz="3600" b="1" dirty="0">
                <a:solidFill>
                  <a:schemeClr val="accent1">
                    <a:lumMod val="50000"/>
                  </a:schemeClr>
                </a:solidFill>
              </a:rPr>
              <a:t>Logistic Regression</a:t>
            </a:r>
            <a:endParaRPr lang="en-US" b="1" dirty="0">
              <a:solidFill>
                <a:schemeClr val="accent1">
                  <a:lumMod val="50000"/>
                </a:schemeClr>
              </a:solidFill>
            </a:endParaRPr>
          </a:p>
        </p:txBody>
      </p:sp>
    </p:spTree>
    <p:extLst>
      <p:ext uri="{BB962C8B-B14F-4D97-AF65-F5344CB8AC3E}">
        <p14:creationId xmlns:p14="http://schemas.microsoft.com/office/powerpoint/2010/main" val="19368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7C31-A6D4-4DFF-B46E-4A1F2F65B9DB}"/>
              </a:ext>
            </a:extLst>
          </p:cNvPr>
          <p:cNvSpPr>
            <a:spLocks noGrp="1"/>
          </p:cNvSpPr>
          <p:nvPr>
            <p:ph type="title"/>
          </p:nvPr>
        </p:nvSpPr>
        <p:spPr>
          <a:xfrm>
            <a:off x="778240" y="386367"/>
            <a:ext cx="5280874" cy="1329403"/>
          </a:xfrm>
        </p:spPr>
        <p:txBody>
          <a:bodyPr>
            <a:normAutofit fontScale="90000"/>
          </a:bodyPr>
          <a:lstStyle/>
          <a:p>
            <a:br>
              <a:rPr lang="en-US" sz="1400" b="1" i="1" dirty="0"/>
            </a:br>
            <a:br>
              <a:rPr lang="en-US" sz="1400" b="1" i="1" dirty="0"/>
            </a:br>
            <a:br>
              <a:rPr lang="en-US" sz="1400" b="1" i="1" dirty="0"/>
            </a:br>
            <a:r>
              <a:rPr lang="en-US" sz="2000" b="1" i="1" dirty="0"/>
              <a:t> </a:t>
            </a:r>
            <a:br>
              <a:rPr lang="en-US" sz="2000" b="1" i="1" dirty="0"/>
            </a:br>
            <a:br>
              <a:rPr lang="en-US" sz="1600" b="1" i="1" dirty="0"/>
            </a:br>
            <a:br>
              <a:rPr lang="en-US" sz="1600" b="1" i="1" dirty="0"/>
            </a:br>
            <a:br>
              <a:rPr lang="en-US" sz="1600" b="1" i="1" dirty="0"/>
            </a:br>
            <a:br>
              <a:rPr lang="en-US" sz="1400" b="1" i="1" dirty="0"/>
            </a:br>
            <a:br>
              <a:rPr lang="en-US" sz="1400" b="1" i="1" dirty="0"/>
            </a:br>
            <a:br>
              <a:rPr lang="en-US" sz="1400" b="1" i="1" dirty="0"/>
            </a:br>
            <a:br>
              <a:rPr lang="en-US" sz="1400" b="1" i="1" dirty="0"/>
            </a:br>
            <a:br>
              <a:rPr lang="en-US" sz="1400" dirty="0"/>
            </a:br>
            <a:endParaRPr lang="en-US" sz="14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559F6D2-876F-4CF7-B88C-9F44289E8CFD}"/>
                  </a:ext>
                </a:extLst>
              </p14:cNvPr>
              <p14:cNvContentPartPr/>
              <p14:nvPr/>
            </p14:nvContentPartPr>
            <p14:xfrm>
              <a:off x="6117069" y="282970"/>
              <a:ext cx="360" cy="360"/>
            </p14:xfrm>
          </p:contentPart>
        </mc:Choice>
        <mc:Fallback xmlns="">
          <p:pic>
            <p:nvPicPr>
              <p:cNvPr id="6" name="Ink 5">
                <a:extLst>
                  <a:ext uri="{FF2B5EF4-FFF2-40B4-BE49-F238E27FC236}">
                    <a16:creationId xmlns:a16="http://schemas.microsoft.com/office/drawing/2014/main" id="{B559F6D2-876F-4CF7-B88C-9F44289E8CFD}"/>
                  </a:ext>
                </a:extLst>
              </p:cNvPr>
              <p:cNvPicPr/>
              <p:nvPr/>
            </p:nvPicPr>
            <p:blipFill>
              <a:blip r:embed="rId4"/>
              <a:stretch>
                <a:fillRect/>
              </a:stretch>
            </p:blipFill>
            <p:spPr>
              <a:xfrm>
                <a:off x="6112749" y="278650"/>
                <a:ext cx="9000" cy="9000"/>
              </a:xfrm>
              <a:prstGeom prst="rect">
                <a:avLst/>
              </a:prstGeom>
            </p:spPr>
          </p:pic>
        </mc:Fallback>
      </mc:AlternateContent>
      <p:pic>
        <p:nvPicPr>
          <p:cNvPr id="15" name="Picture 14">
            <a:extLst>
              <a:ext uri="{FF2B5EF4-FFF2-40B4-BE49-F238E27FC236}">
                <a16:creationId xmlns:a16="http://schemas.microsoft.com/office/drawing/2014/main" id="{EEADE3CE-270F-493F-B875-3327DBDA44CA}"/>
              </a:ext>
            </a:extLst>
          </p:cNvPr>
          <p:cNvPicPr/>
          <p:nvPr/>
        </p:nvPicPr>
        <p:blipFill>
          <a:blip r:embed="rId5"/>
          <a:stretch>
            <a:fillRect/>
          </a:stretch>
        </p:blipFill>
        <p:spPr>
          <a:xfrm>
            <a:off x="203920" y="1422926"/>
            <a:ext cx="6746263" cy="5252925"/>
          </a:xfrm>
          <a:prstGeom prst="rect">
            <a:avLst/>
          </a:prstGeom>
        </p:spPr>
      </p:pic>
      <p:pic>
        <p:nvPicPr>
          <p:cNvPr id="16" name="Picture 15">
            <a:extLst>
              <a:ext uri="{FF2B5EF4-FFF2-40B4-BE49-F238E27FC236}">
                <a16:creationId xmlns:a16="http://schemas.microsoft.com/office/drawing/2014/main" id="{C2E8D2BA-5C05-4816-8AF0-89FBDEF80351}"/>
              </a:ext>
            </a:extLst>
          </p:cNvPr>
          <p:cNvPicPr/>
          <p:nvPr/>
        </p:nvPicPr>
        <p:blipFill>
          <a:blip r:embed="rId6"/>
          <a:stretch>
            <a:fillRect/>
          </a:stretch>
        </p:blipFill>
        <p:spPr>
          <a:xfrm>
            <a:off x="7673006" y="3991429"/>
            <a:ext cx="3683163" cy="2684422"/>
          </a:xfrm>
          <a:prstGeom prst="rect">
            <a:avLst/>
          </a:prstGeom>
        </p:spPr>
      </p:pic>
      <p:pic>
        <p:nvPicPr>
          <p:cNvPr id="18" name="Picture 17">
            <a:extLst>
              <a:ext uri="{FF2B5EF4-FFF2-40B4-BE49-F238E27FC236}">
                <a16:creationId xmlns:a16="http://schemas.microsoft.com/office/drawing/2014/main" id="{4A94F9E2-70ED-4C40-96FE-44C75D1AB428}"/>
              </a:ext>
            </a:extLst>
          </p:cNvPr>
          <p:cNvPicPr>
            <a:picLocks noChangeAspect="1"/>
          </p:cNvPicPr>
          <p:nvPr/>
        </p:nvPicPr>
        <p:blipFill>
          <a:blip r:embed="rId7"/>
          <a:stretch>
            <a:fillRect/>
          </a:stretch>
        </p:blipFill>
        <p:spPr>
          <a:xfrm>
            <a:off x="7673006" y="1422927"/>
            <a:ext cx="3683163" cy="2006073"/>
          </a:xfrm>
          <a:prstGeom prst="rect">
            <a:avLst/>
          </a:prstGeom>
        </p:spPr>
      </p:pic>
      <p:sp>
        <p:nvSpPr>
          <p:cNvPr id="23" name="TextBox 22">
            <a:extLst>
              <a:ext uri="{FF2B5EF4-FFF2-40B4-BE49-F238E27FC236}">
                <a16:creationId xmlns:a16="http://schemas.microsoft.com/office/drawing/2014/main" id="{027DE799-E90B-4F86-95CD-6285FEC57B2B}"/>
              </a:ext>
            </a:extLst>
          </p:cNvPr>
          <p:cNvSpPr txBox="1"/>
          <p:nvPr/>
        </p:nvSpPr>
        <p:spPr>
          <a:xfrm>
            <a:off x="2046514" y="801865"/>
            <a:ext cx="3352800" cy="461665"/>
          </a:xfrm>
          <a:prstGeom prst="rect">
            <a:avLst/>
          </a:prstGeom>
          <a:noFill/>
          <a:ln>
            <a:solidFill>
              <a:schemeClr val="bg2"/>
            </a:solidFill>
          </a:ln>
        </p:spPr>
        <p:txBody>
          <a:bodyPr wrap="square" rtlCol="0" anchor="ctr" anchorCtr="1">
            <a:spAutoFit/>
          </a:bodyPr>
          <a:lstStyle/>
          <a:p>
            <a:r>
              <a:rPr lang="en-US" sz="2400" b="1" dirty="0">
                <a:solidFill>
                  <a:schemeClr val="accent1">
                    <a:lumMod val="75000"/>
                  </a:schemeClr>
                </a:solidFill>
                <a:latin typeface="+mj-lt"/>
              </a:rPr>
              <a:t>1) Optimizing Trees</a:t>
            </a:r>
          </a:p>
        </p:txBody>
      </p:sp>
      <p:sp>
        <p:nvSpPr>
          <p:cNvPr id="24" name="TextBox 23">
            <a:extLst>
              <a:ext uri="{FF2B5EF4-FFF2-40B4-BE49-F238E27FC236}">
                <a16:creationId xmlns:a16="http://schemas.microsoft.com/office/drawing/2014/main" id="{C460D0BF-8A0D-4593-9811-EF621CAB6682}"/>
              </a:ext>
            </a:extLst>
          </p:cNvPr>
          <p:cNvSpPr txBox="1"/>
          <p:nvPr/>
        </p:nvSpPr>
        <p:spPr>
          <a:xfrm>
            <a:off x="7538609" y="802093"/>
            <a:ext cx="4071257" cy="461665"/>
          </a:xfrm>
          <a:prstGeom prst="rect">
            <a:avLst/>
          </a:prstGeom>
          <a:noFill/>
          <a:ln>
            <a:solidFill>
              <a:schemeClr val="bg2"/>
            </a:solidFill>
          </a:ln>
        </p:spPr>
        <p:txBody>
          <a:bodyPr wrap="square" rtlCol="0" anchor="ctr" anchorCtr="1">
            <a:spAutoFit/>
          </a:bodyPr>
          <a:lstStyle/>
          <a:p>
            <a:r>
              <a:rPr lang="en-US" sz="2400" b="1" dirty="0">
                <a:solidFill>
                  <a:schemeClr val="accent1">
                    <a:lumMod val="75000"/>
                  </a:schemeClr>
                </a:solidFill>
                <a:latin typeface="+mj-lt"/>
              </a:rPr>
              <a:t>2) Optimizing Features</a:t>
            </a:r>
          </a:p>
        </p:txBody>
      </p:sp>
      <p:sp>
        <p:nvSpPr>
          <p:cNvPr id="25" name="TextBox 24">
            <a:extLst>
              <a:ext uri="{FF2B5EF4-FFF2-40B4-BE49-F238E27FC236}">
                <a16:creationId xmlns:a16="http://schemas.microsoft.com/office/drawing/2014/main" id="{302CF6B4-78B6-4D3E-9B14-EC82A20E98B5}"/>
              </a:ext>
            </a:extLst>
          </p:cNvPr>
          <p:cNvSpPr txBox="1"/>
          <p:nvPr/>
        </p:nvSpPr>
        <p:spPr>
          <a:xfrm>
            <a:off x="7538610" y="3529764"/>
            <a:ext cx="4071257" cy="461665"/>
          </a:xfrm>
          <a:prstGeom prst="rect">
            <a:avLst/>
          </a:prstGeom>
          <a:noFill/>
          <a:ln>
            <a:solidFill>
              <a:schemeClr val="bg2"/>
            </a:solidFill>
          </a:ln>
        </p:spPr>
        <p:txBody>
          <a:bodyPr wrap="square" rtlCol="0" anchor="ctr" anchorCtr="1">
            <a:spAutoFit/>
          </a:bodyPr>
          <a:lstStyle/>
          <a:p>
            <a:r>
              <a:rPr lang="en-US" sz="2400" b="1" dirty="0">
                <a:solidFill>
                  <a:schemeClr val="accent1">
                    <a:lumMod val="75000"/>
                  </a:schemeClr>
                </a:solidFill>
                <a:latin typeface="+mj-lt"/>
              </a:rPr>
              <a:t>3) Optimizing Splits</a:t>
            </a:r>
          </a:p>
        </p:txBody>
      </p:sp>
      <p:sp>
        <p:nvSpPr>
          <p:cNvPr id="26" name="TextBox 25">
            <a:extLst>
              <a:ext uri="{FF2B5EF4-FFF2-40B4-BE49-F238E27FC236}">
                <a16:creationId xmlns:a16="http://schemas.microsoft.com/office/drawing/2014/main" id="{DD4184DF-9A1B-46B6-B2BF-735C2D1F66D1}"/>
              </a:ext>
            </a:extLst>
          </p:cNvPr>
          <p:cNvSpPr txBox="1"/>
          <p:nvPr/>
        </p:nvSpPr>
        <p:spPr>
          <a:xfrm>
            <a:off x="1785257" y="155534"/>
            <a:ext cx="9158515" cy="646331"/>
          </a:xfrm>
          <a:prstGeom prst="rect">
            <a:avLst/>
          </a:prstGeom>
          <a:noFill/>
          <a:ln>
            <a:solidFill>
              <a:schemeClr val="bg2"/>
            </a:solidFill>
          </a:ln>
        </p:spPr>
        <p:txBody>
          <a:bodyPr wrap="square" rtlCol="0" anchor="ctr" anchorCtr="1">
            <a:spAutoFit/>
          </a:bodyPr>
          <a:lstStyle/>
          <a:p>
            <a:r>
              <a:rPr lang="en-US" sz="3600" b="1" dirty="0">
                <a:solidFill>
                  <a:schemeClr val="accent1">
                    <a:lumMod val="50000"/>
                  </a:schemeClr>
                </a:solidFill>
              </a:rPr>
              <a:t>Random Forest</a:t>
            </a:r>
            <a:endParaRPr lang="en-US" b="1" dirty="0">
              <a:solidFill>
                <a:schemeClr val="accent1">
                  <a:lumMod val="50000"/>
                </a:schemeClr>
              </a:solidFill>
            </a:endParaRPr>
          </a:p>
        </p:txBody>
      </p:sp>
    </p:spTree>
    <p:extLst>
      <p:ext uri="{BB962C8B-B14F-4D97-AF65-F5344CB8AC3E}">
        <p14:creationId xmlns:p14="http://schemas.microsoft.com/office/powerpoint/2010/main" val="113867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150" y="378005"/>
            <a:ext cx="9029700" cy="678064"/>
          </a:xfrm>
        </p:spPr>
        <p:txBody>
          <a:bodyPr>
            <a:normAutofit fontScale="90000"/>
          </a:bodyPr>
          <a:lstStyle/>
          <a:p>
            <a:r>
              <a:rPr lang="en-US" dirty="0"/>
              <a:t>                            </a:t>
            </a:r>
            <a:r>
              <a:rPr lang="en-US" sz="4000" b="1" dirty="0">
                <a:solidFill>
                  <a:schemeClr val="accent1">
                    <a:lumMod val="50000"/>
                  </a:schemeClr>
                </a:solidFill>
              </a:rPr>
              <a:t>Model Performance</a:t>
            </a:r>
            <a:endParaRPr lang="en-US" b="1" dirty="0">
              <a:solidFill>
                <a:schemeClr val="accent1">
                  <a:lumMod val="50000"/>
                </a:schemeClr>
              </a:solidFill>
            </a:endParaRPr>
          </a:p>
        </p:txBody>
      </p:sp>
      <p:pic>
        <p:nvPicPr>
          <p:cNvPr id="5" name="Picture 4">
            <a:extLst>
              <a:ext uri="{FF2B5EF4-FFF2-40B4-BE49-F238E27FC236}">
                <a16:creationId xmlns:a16="http://schemas.microsoft.com/office/drawing/2014/main" id="{316528D2-9D94-43B6-BCDB-D0F0471D94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65709" y="1613080"/>
            <a:ext cx="5661201" cy="4711556"/>
          </a:xfrm>
          <a:prstGeom prst="rect">
            <a:avLst/>
          </a:prstGeom>
          <a:noFill/>
          <a:ln>
            <a:noFill/>
          </a:ln>
        </p:spPr>
      </p:pic>
      <p:graphicFrame>
        <p:nvGraphicFramePr>
          <p:cNvPr id="7" name="Table 6">
            <a:extLst>
              <a:ext uri="{FF2B5EF4-FFF2-40B4-BE49-F238E27FC236}">
                <a16:creationId xmlns:a16="http://schemas.microsoft.com/office/drawing/2014/main" id="{2D0F660C-C161-42DF-96D3-E2E97E7E9C3D}"/>
              </a:ext>
            </a:extLst>
          </p:cNvPr>
          <p:cNvGraphicFramePr>
            <a:graphicFrameLocks noGrp="1"/>
          </p:cNvGraphicFramePr>
          <p:nvPr>
            <p:extLst>
              <p:ext uri="{D42A27DB-BD31-4B8C-83A1-F6EECF244321}">
                <p14:modId xmlns:p14="http://schemas.microsoft.com/office/powerpoint/2010/main" val="4076390970"/>
              </p:ext>
            </p:extLst>
          </p:nvPr>
        </p:nvGraphicFramePr>
        <p:xfrm>
          <a:off x="265090" y="1616298"/>
          <a:ext cx="6000619" cy="3340054"/>
        </p:xfrm>
        <a:graphic>
          <a:graphicData uri="http://schemas.openxmlformats.org/drawingml/2006/table">
            <a:tbl>
              <a:tblPr firstRow="1" firstCol="1" bandRow="1">
                <a:tableStyleId>{5C22544A-7EE6-4342-B048-85BDC9FD1C3A}</a:tableStyleId>
              </a:tblPr>
              <a:tblGrid>
                <a:gridCol w="1569941">
                  <a:extLst>
                    <a:ext uri="{9D8B030D-6E8A-4147-A177-3AD203B41FA5}">
                      <a16:colId xmlns:a16="http://schemas.microsoft.com/office/drawing/2014/main" val="1915464110"/>
                    </a:ext>
                  </a:extLst>
                </a:gridCol>
                <a:gridCol w="1292705">
                  <a:extLst>
                    <a:ext uri="{9D8B030D-6E8A-4147-A177-3AD203B41FA5}">
                      <a16:colId xmlns:a16="http://schemas.microsoft.com/office/drawing/2014/main" val="2076167751"/>
                    </a:ext>
                  </a:extLst>
                </a:gridCol>
                <a:gridCol w="922634">
                  <a:extLst>
                    <a:ext uri="{9D8B030D-6E8A-4147-A177-3AD203B41FA5}">
                      <a16:colId xmlns:a16="http://schemas.microsoft.com/office/drawing/2014/main" val="4223673863"/>
                    </a:ext>
                  </a:extLst>
                </a:gridCol>
                <a:gridCol w="1292705">
                  <a:extLst>
                    <a:ext uri="{9D8B030D-6E8A-4147-A177-3AD203B41FA5}">
                      <a16:colId xmlns:a16="http://schemas.microsoft.com/office/drawing/2014/main" val="1827873822"/>
                    </a:ext>
                  </a:extLst>
                </a:gridCol>
                <a:gridCol w="922634">
                  <a:extLst>
                    <a:ext uri="{9D8B030D-6E8A-4147-A177-3AD203B41FA5}">
                      <a16:colId xmlns:a16="http://schemas.microsoft.com/office/drawing/2014/main" val="2099659908"/>
                    </a:ext>
                  </a:extLst>
                </a:gridCol>
              </a:tblGrid>
              <a:tr h="746381">
                <a:tc>
                  <a:txBody>
                    <a:bodyPr/>
                    <a:lstStyle/>
                    <a:p>
                      <a:pPr marL="0" marR="0">
                        <a:spcBef>
                          <a:spcPts val="0"/>
                        </a:spcBef>
                        <a:spcAft>
                          <a:spcPts val="0"/>
                        </a:spcAft>
                      </a:pPr>
                      <a:r>
                        <a:rPr lang="en-US" sz="2000">
                          <a:effectLst/>
                        </a:rPr>
                        <a:t>Model</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gridSpan="2">
                  <a:txBody>
                    <a:bodyPr/>
                    <a:lstStyle/>
                    <a:p>
                      <a:pPr marL="0" marR="0" algn="ctr">
                        <a:spcBef>
                          <a:spcPts val="0"/>
                        </a:spcBef>
                        <a:spcAft>
                          <a:spcPts val="0"/>
                        </a:spcAft>
                      </a:pPr>
                      <a:r>
                        <a:rPr lang="en-US" sz="2000">
                          <a:effectLst/>
                        </a:rPr>
                        <a:t>Logistic Regression</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hMerge="1">
                  <a:txBody>
                    <a:bodyPr/>
                    <a:lstStyle/>
                    <a:p>
                      <a:endParaRPr lang="en-US"/>
                    </a:p>
                  </a:txBody>
                  <a:tcPr/>
                </a:tc>
                <a:tc gridSpan="2">
                  <a:txBody>
                    <a:bodyPr/>
                    <a:lstStyle/>
                    <a:p>
                      <a:pPr marL="0" marR="0" algn="ctr">
                        <a:spcBef>
                          <a:spcPts val="0"/>
                        </a:spcBef>
                        <a:spcAft>
                          <a:spcPts val="0"/>
                        </a:spcAft>
                      </a:pPr>
                      <a:r>
                        <a:rPr lang="en-US" sz="2000">
                          <a:effectLst/>
                        </a:rPr>
                        <a:t>Random Forest</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62186940"/>
                  </a:ext>
                </a:extLst>
              </a:tr>
              <a:tr h="746381">
                <a:tc>
                  <a:txBody>
                    <a:bodyPr/>
                    <a:lstStyle/>
                    <a:p>
                      <a:pPr marL="0" marR="0">
                        <a:spcBef>
                          <a:spcPts val="0"/>
                        </a:spcBef>
                        <a:spcAft>
                          <a:spcPts val="0"/>
                        </a:spcAft>
                      </a:pPr>
                      <a:r>
                        <a:rPr lang="en-US" sz="2000">
                          <a:effectLst/>
                        </a:rPr>
                        <a:t>Metrics/ Data</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2000">
                          <a:effectLst/>
                        </a:rPr>
                        <a:t>Training Data</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2000">
                          <a:effectLst/>
                        </a:rPr>
                        <a:t>Test Data</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2000">
                          <a:effectLst/>
                        </a:rPr>
                        <a:t>Training Data</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2000">
                          <a:effectLst/>
                        </a:rPr>
                        <a:t>Test Data</a:t>
                      </a:r>
                      <a:endParaRPr lang="en-US" sz="18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301216912"/>
                  </a:ext>
                </a:extLst>
              </a:tr>
              <a:tr h="461823">
                <a:tc>
                  <a:txBody>
                    <a:bodyPr/>
                    <a:lstStyle/>
                    <a:p>
                      <a:pPr marL="0" marR="0">
                        <a:spcBef>
                          <a:spcPts val="0"/>
                        </a:spcBef>
                        <a:spcAft>
                          <a:spcPts val="0"/>
                        </a:spcAft>
                      </a:pPr>
                      <a:r>
                        <a:rPr lang="en-US" sz="2000">
                          <a:effectLst/>
                        </a:rPr>
                        <a:t>Error Rate</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a:effectLst/>
                        </a:rPr>
                        <a:t>0.460</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a:effectLst/>
                        </a:rPr>
                        <a:t>0.350</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a:effectLst/>
                        </a:rPr>
                        <a:t>0.390</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a:effectLst/>
                        </a:rPr>
                        <a:t>0.340</a:t>
                      </a:r>
                      <a:endParaRPr lang="en-US" sz="18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01598763"/>
                  </a:ext>
                </a:extLst>
              </a:tr>
              <a:tr h="461823">
                <a:tc>
                  <a:txBody>
                    <a:bodyPr/>
                    <a:lstStyle/>
                    <a:p>
                      <a:pPr marL="0" marR="0">
                        <a:spcBef>
                          <a:spcPts val="0"/>
                        </a:spcBef>
                        <a:spcAft>
                          <a:spcPts val="0"/>
                        </a:spcAft>
                      </a:pPr>
                      <a:r>
                        <a:rPr lang="en-US" sz="2000">
                          <a:effectLst/>
                        </a:rPr>
                        <a:t>Accuracy</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dirty="0">
                          <a:effectLst/>
                        </a:rPr>
                        <a:t>0.543</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dirty="0">
                          <a:effectLst/>
                        </a:rPr>
                        <a:t>0.665</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a:effectLst/>
                        </a:rPr>
                        <a:t>0.610</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dirty="0">
                          <a:effectLst/>
                        </a:rPr>
                        <a:t>0.660</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786745497"/>
                  </a:ext>
                </a:extLst>
              </a:tr>
              <a:tr h="461823">
                <a:tc>
                  <a:txBody>
                    <a:bodyPr/>
                    <a:lstStyle/>
                    <a:p>
                      <a:pPr marL="0" marR="0">
                        <a:spcBef>
                          <a:spcPts val="0"/>
                        </a:spcBef>
                        <a:spcAft>
                          <a:spcPts val="0"/>
                        </a:spcAft>
                      </a:pPr>
                      <a:r>
                        <a:rPr lang="en-US" sz="2000">
                          <a:effectLst/>
                        </a:rPr>
                        <a:t>Sensitivity</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dirty="0">
                          <a:effectLst/>
                        </a:rPr>
                        <a:t>0.840</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dirty="0">
                          <a:effectLst/>
                        </a:rPr>
                        <a:t>0.977</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dirty="0">
                          <a:effectLst/>
                        </a:rPr>
                        <a:t>0.880</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dirty="0">
                          <a:effectLst/>
                        </a:rPr>
                        <a:t>0.940</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32235545"/>
                  </a:ext>
                </a:extLst>
              </a:tr>
              <a:tr h="461823">
                <a:tc>
                  <a:txBody>
                    <a:bodyPr/>
                    <a:lstStyle/>
                    <a:p>
                      <a:pPr marL="0" marR="0">
                        <a:spcBef>
                          <a:spcPts val="0"/>
                        </a:spcBef>
                        <a:spcAft>
                          <a:spcPts val="0"/>
                        </a:spcAft>
                      </a:pPr>
                      <a:r>
                        <a:rPr lang="en-US" sz="2000" dirty="0">
                          <a:effectLst/>
                        </a:rPr>
                        <a:t>Specificity</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a:effectLst/>
                        </a:rPr>
                        <a:t>0.059</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dirty="0">
                          <a:effectLst/>
                        </a:rPr>
                        <a:t>0.004</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dirty="0">
                          <a:effectLst/>
                        </a:rPr>
                        <a:t>0.170</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2000" dirty="0">
                          <a:effectLst/>
                        </a:rPr>
                        <a:t>0.120</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839309799"/>
                  </a:ext>
                </a:extLst>
              </a:tr>
            </a:tbl>
          </a:graphicData>
        </a:graphic>
      </p:graphicFrame>
      <p:sp>
        <p:nvSpPr>
          <p:cNvPr id="11" name="Title 1">
            <a:extLst>
              <a:ext uri="{FF2B5EF4-FFF2-40B4-BE49-F238E27FC236}">
                <a16:creationId xmlns:a16="http://schemas.microsoft.com/office/drawing/2014/main" id="{DBEB10C8-01A8-410E-9101-2D58C8B5E3C7}"/>
              </a:ext>
            </a:extLst>
          </p:cNvPr>
          <p:cNvSpPr txBox="1">
            <a:spLocks/>
          </p:cNvSpPr>
          <p:nvPr/>
        </p:nvSpPr>
        <p:spPr>
          <a:xfrm>
            <a:off x="673456" y="1218348"/>
            <a:ext cx="5109157" cy="398598"/>
          </a:xfrm>
          <a:prstGeom prst="rect">
            <a:avLst/>
          </a:prstGeom>
        </p:spPr>
        <p:txBody>
          <a:bodyPr vert="horz" lIns="91440" tIns="45720" rIns="91440" bIns="45720" rtlCol="0" anchor="ctr">
            <a:normAutofit fontScale="52500" lnSpcReduction="20000"/>
          </a:bodyPr>
          <a:lst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a:lstStyle>
          <a:p>
            <a:r>
              <a:rPr lang="en-US" dirty="0"/>
              <a:t>                      Performance Metrics</a:t>
            </a:r>
          </a:p>
        </p:txBody>
      </p:sp>
      <p:sp>
        <p:nvSpPr>
          <p:cNvPr id="12" name="Title 1">
            <a:extLst>
              <a:ext uri="{FF2B5EF4-FFF2-40B4-BE49-F238E27FC236}">
                <a16:creationId xmlns:a16="http://schemas.microsoft.com/office/drawing/2014/main" id="{4C9459CB-17D5-42F6-A0AB-B91FCA7872C3}"/>
              </a:ext>
            </a:extLst>
          </p:cNvPr>
          <p:cNvSpPr txBox="1">
            <a:spLocks/>
          </p:cNvSpPr>
          <p:nvPr/>
        </p:nvSpPr>
        <p:spPr>
          <a:xfrm>
            <a:off x="6409388" y="1214481"/>
            <a:ext cx="5109157" cy="398598"/>
          </a:xfrm>
          <a:prstGeom prst="rect">
            <a:avLst/>
          </a:prstGeom>
        </p:spPr>
        <p:txBody>
          <a:bodyPr vert="horz" lIns="91440" tIns="45720" rIns="91440" bIns="45720" rtlCol="0" anchor="ctr">
            <a:normAutofit fontScale="52500" lnSpcReduction="20000"/>
          </a:bodyPr>
          <a:lst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a:lstStyle>
          <a:p>
            <a:r>
              <a:rPr lang="en-US" dirty="0"/>
              <a:t> </a:t>
            </a:r>
          </a:p>
        </p:txBody>
      </p:sp>
      <p:sp>
        <p:nvSpPr>
          <p:cNvPr id="13" name="Title 1">
            <a:extLst>
              <a:ext uri="{FF2B5EF4-FFF2-40B4-BE49-F238E27FC236}">
                <a16:creationId xmlns:a16="http://schemas.microsoft.com/office/drawing/2014/main" id="{672CDDFF-9042-4002-A3F3-B765E6941AFD}"/>
              </a:ext>
            </a:extLst>
          </p:cNvPr>
          <p:cNvSpPr txBox="1">
            <a:spLocks/>
          </p:cNvSpPr>
          <p:nvPr/>
        </p:nvSpPr>
        <p:spPr>
          <a:xfrm>
            <a:off x="6696746" y="1214481"/>
            <a:ext cx="5109157" cy="398598"/>
          </a:xfrm>
          <a:prstGeom prst="rect">
            <a:avLst/>
          </a:prstGeom>
        </p:spPr>
        <p:txBody>
          <a:bodyPr vert="horz" lIns="91440" tIns="45720" rIns="91440" bIns="45720" rtlCol="0" anchor="ctr">
            <a:normAutofit fontScale="52500" lnSpcReduction="20000"/>
          </a:bodyPr>
          <a:lst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a:lstStyle>
          <a:p>
            <a:r>
              <a:rPr lang="en-US" dirty="0"/>
              <a:t>       Receiver Operating Characteristic</a:t>
            </a:r>
          </a:p>
        </p:txBody>
      </p:sp>
      <p:graphicFrame>
        <p:nvGraphicFramePr>
          <p:cNvPr id="3" name="Table 2">
            <a:extLst>
              <a:ext uri="{FF2B5EF4-FFF2-40B4-BE49-F238E27FC236}">
                <a16:creationId xmlns:a16="http://schemas.microsoft.com/office/drawing/2014/main" id="{284C6AE5-B8B5-4F30-AB61-595EFC968CD7}"/>
              </a:ext>
            </a:extLst>
          </p:cNvPr>
          <p:cNvGraphicFramePr>
            <a:graphicFrameLocks noGrp="1"/>
          </p:cNvGraphicFramePr>
          <p:nvPr>
            <p:extLst>
              <p:ext uri="{D42A27DB-BD31-4B8C-83A1-F6EECF244321}">
                <p14:modId xmlns:p14="http://schemas.microsoft.com/office/powerpoint/2010/main" val="1747528398"/>
              </p:ext>
            </p:extLst>
          </p:nvPr>
        </p:nvGraphicFramePr>
        <p:xfrm>
          <a:off x="265090" y="4954669"/>
          <a:ext cx="6000619" cy="1369966"/>
        </p:xfrm>
        <a:graphic>
          <a:graphicData uri="http://schemas.openxmlformats.org/drawingml/2006/table">
            <a:tbl>
              <a:tblPr firstRow="1" firstCol="1" bandRow="1">
                <a:tableStyleId>{5C22544A-7EE6-4342-B048-85BDC9FD1C3A}</a:tableStyleId>
              </a:tblPr>
              <a:tblGrid>
                <a:gridCol w="1578224">
                  <a:extLst>
                    <a:ext uri="{9D8B030D-6E8A-4147-A177-3AD203B41FA5}">
                      <a16:colId xmlns:a16="http://schemas.microsoft.com/office/drawing/2014/main" val="2071417272"/>
                    </a:ext>
                  </a:extLst>
                </a:gridCol>
                <a:gridCol w="1927996">
                  <a:extLst>
                    <a:ext uri="{9D8B030D-6E8A-4147-A177-3AD203B41FA5}">
                      <a16:colId xmlns:a16="http://schemas.microsoft.com/office/drawing/2014/main" val="3615234579"/>
                    </a:ext>
                  </a:extLst>
                </a:gridCol>
                <a:gridCol w="2494399">
                  <a:extLst>
                    <a:ext uri="{9D8B030D-6E8A-4147-A177-3AD203B41FA5}">
                      <a16:colId xmlns:a16="http://schemas.microsoft.com/office/drawing/2014/main" val="1376043710"/>
                    </a:ext>
                  </a:extLst>
                </a:gridCol>
              </a:tblGrid>
              <a:tr h="750841">
                <a:tc>
                  <a:txBody>
                    <a:bodyPr/>
                    <a:lstStyle/>
                    <a:p>
                      <a:pPr algn="ctr" rtl="0" fontAlgn="ctr"/>
                      <a:r>
                        <a:rPr lang="en-US" sz="2000" u="none" strike="noStrike">
                          <a:effectLst/>
                        </a:rPr>
                        <a:t>Model</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Logistic Regression</a:t>
                      </a:r>
                      <a:endParaRPr lang="en-US" sz="20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Random Forest</a:t>
                      </a:r>
                      <a:endParaRPr lang="en-US" sz="2000" b="1" i="0" u="none" strike="noStrike">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88641223"/>
                  </a:ext>
                </a:extLst>
              </a:tr>
              <a:tr h="352425">
                <a:tc>
                  <a:txBody>
                    <a:bodyPr/>
                    <a:lstStyle/>
                    <a:p>
                      <a:pPr algn="ctr" rtl="0" fontAlgn="ctr"/>
                      <a:r>
                        <a:rPr lang="en-US" sz="2000" u="none" strike="noStrike" dirty="0">
                          <a:effectLst/>
                        </a:rPr>
                        <a:t>Area under the Curve</a:t>
                      </a:r>
                      <a:endParaRPr lang="en-US" sz="20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0.665</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0.661</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45143183"/>
                  </a:ext>
                </a:extLst>
              </a:tr>
            </a:tbl>
          </a:graphicData>
        </a:graphic>
      </p:graphicFrame>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4A912-90FA-4876-8207-859F169D636D}"/>
              </a:ext>
            </a:extLst>
          </p:cNvPr>
          <p:cNvSpPr>
            <a:spLocks noGrp="1"/>
          </p:cNvSpPr>
          <p:nvPr>
            <p:ph idx="1"/>
          </p:nvPr>
        </p:nvSpPr>
        <p:spPr>
          <a:xfrm>
            <a:off x="0" y="1825625"/>
            <a:ext cx="12192000" cy="4351338"/>
          </a:xfrm>
        </p:spPr>
        <p:txBody>
          <a:bodyPr/>
          <a:lstStyle/>
          <a:p>
            <a:endParaRPr lang="en-US" dirty="0"/>
          </a:p>
          <a:p>
            <a:endParaRPr lang="en-US" dirty="0"/>
          </a:p>
        </p:txBody>
      </p:sp>
      <p:sp>
        <p:nvSpPr>
          <p:cNvPr id="5" name="Title 1" title="Title and Content Layout with Chart">
            <a:extLst>
              <a:ext uri="{FF2B5EF4-FFF2-40B4-BE49-F238E27FC236}">
                <a16:creationId xmlns:a16="http://schemas.microsoft.com/office/drawing/2014/main" id="{9FA5BE33-8D26-427D-8C53-EF4EC4AD017C}"/>
              </a:ext>
            </a:extLst>
          </p:cNvPr>
          <p:cNvSpPr txBox="1">
            <a:spLocks/>
          </p:cNvSpPr>
          <p:nvPr/>
        </p:nvSpPr>
        <p:spPr>
          <a:xfrm>
            <a:off x="794465" y="1303111"/>
            <a:ext cx="10603069" cy="2595044"/>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a:lstStyle>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marL="457200" indent="-457200" algn="just">
              <a:buFont typeface="Wingdings" panose="05000000000000000000" pitchFamily="2" charset="2"/>
              <a:buChar char="Ø"/>
            </a:pPr>
            <a:r>
              <a:rPr lang="en-US" sz="2400" dirty="0"/>
              <a:t>Using Random Forest is a more efficient way to handle increasing number of variables. The tuning parameters used to build the model also creates a more stable model that has a small difference in prediction from Training and Test Data. Logistic Regression is more manual in terms of tuning and understanding the variables.</a:t>
            </a:r>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p:txBody>
      </p:sp>
      <p:sp>
        <p:nvSpPr>
          <p:cNvPr id="7" name="Title 6">
            <a:extLst>
              <a:ext uri="{FF2B5EF4-FFF2-40B4-BE49-F238E27FC236}">
                <a16:creationId xmlns:a16="http://schemas.microsoft.com/office/drawing/2014/main" id="{8EAF2513-5FD7-4ABD-863C-CFB09C01B80D}"/>
              </a:ext>
            </a:extLst>
          </p:cNvPr>
          <p:cNvSpPr>
            <a:spLocks noGrp="1"/>
          </p:cNvSpPr>
          <p:nvPr>
            <p:ph type="title"/>
          </p:nvPr>
        </p:nvSpPr>
        <p:spPr>
          <a:xfrm>
            <a:off x="1221015" y="435656"/>
            <a:ext cx="9029700" cy="752475"/>
          </a:xfrm>
        </p:spPr>
        <p:txBody>
          <a:bodyPr>
            <a:normAutofit fontScale="90000"/>
          </a:bodyPr>
          <a:lstStyle/>
          <a:p>
            <a:r>
              <a:rPr lang="en-US" b="1" dirty="0">
                <a:solidFill>
                  <a:schemeClr val="accent1">
                    <a:lumMod val="50000"/>
                  </a:schemeClr>
                </a:solidFill>
              </a:rPr>
              <a:t>Conclusion</a:t>
            </a:r>
          </a:p>
        </p:txBody>
      </p:sp>
      <p:sp>
        <p:nvSpPr>
          <p:cNvPr id="8" name="Title 6">
            <a:extLst>
              <a:ext uri="{FF2B5EF4-FFF2-40B4-BE49-F238E27FC236}">
                <a16:creationId xmlns:a16="http://schemas.microsoft.com/office/drawing/2014/main" id="{552F0A60-EA6F-43C2-A19D-E6E46A88DCE6}"/>
              </a:ext>
            </a:extLst>
          </p:cNvPr>
          <p:cNvSpPr txBox="1">
            <a:spLocks/>
          </p:cNvSpPr>
          <p:nvPr/>
        </p:nvSpPr>
        <p:spPr>
          <a:xfrm>
            <a:off x="1104900" y="3625056"/>
            <a:ext cx="9029700" cy="752475"/>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a:lstStyle>
          <a:p>
            <a:r>
              <a:rPr lang="en-US" sz="4000" b="1" dirty="0">
                <a:solidFill>
                  <a:schemeClr val="accent1">
                    <a:lumMod val="50000"/>
                  </a:schemeClr>
                </a:solidFill>
              </a:rPr>
              <a:t>Next Steps</a:t>
            </a:r>
          </a:p>
        </p:txBody>
      </p:sp>
      <p:sp>
        <p:nvSpPr>
          <p:cNvPr id="9" name="Title 1" title="Title and Content Layout with Chart">
            <a:extLst>
              <a:ext uri="{FF2B5EF4-FFF2-40B4-BE49-F238E27FC236}">
                <a16:creationId xmlns:a16="http://schemas.microsoft.com/office/drawing/2014/main" id="{357A6F55-3FDB-439B-9C4E-0954B18E0476}"/>
              </a:ext>
            </a:extLst>
          </p:cNvPr>
          <p:cNvSpPr txBox="1">
            <a:spLocks/>
          </p:cNvSpPr>
          <p:nvPr/>
        </p:nvSpPr>
        <p:spPr>
          <a:xfrm>
            <a:off x="554979" y="4347756"/>
            <a:ext cx="10603069" cy="185898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a:lstStyle>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marL="457200" indent="-457200" algn="just">
              <a:buFont typeface="Wingdings" panose="05000000000000000000" pitchFamily="2" charset="2"/>
              <a:buChar char="Ø"/>
            </a:pPr>
            <a:r>
              <a:rPr lang="en-US" sz="2400" dirty="0"/>
              <a:t>For the next phase we want to further drill down into the pros and cons column, scrape negative and positive words that can predict whether the employee stay or not. We can do this by taking in inventory of the positive and negative words and create new variables for these word counts which can further contribute to the response variable to provide better prediction</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p:txBody>
      </p:sp>
    </p:spTree>
    <p:extLst>
      <p:ext uri="{BB962C8B-B14F-4D97-AF65-F5344CB8AC3E}">
        <p14:creationId xmlns:p14="http://schemas.microsoft.com/office/powerpoint/2010/main" val="175000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DD01B8-816B-49B7-8C81-03AB51D87C54}">
  <ds:schemaRefs>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dcmitype/"/>
    <ds:schemaRef ds:uri="http://purl.org/dc/elements/1.1/"/>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1252</TotalTime>
  <Words>629</Words>
  <Application>Microsoft Office PowerPoint</Application>
  <PresentationFormat>Widescreen</PresentationFormat>
  <Paragraphs>157</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vt:lpstr>
      <vt:lpstr>Times New Roman</vt:lpstr>
      <vt:lpstr>Wingdings</vt:lpstr>
      <vt:lpstr>Cloud skipper design template</vt:lpstr>
      <vt:lpstr>  Classification Models: Predicting Employee Churn</vt:lpstr>
      <vt:lpstr>Introduction: About the dataset</vt:lpstr>
      <vt:lpstr>Objectives and Project Goals</vt:lpstr>
      <vt:lpstr>                    Exploratory Data Analysis</vt:lpstr>
      <vt:lpstr>                    Exploratory Data Analysis</vt:lpstr>
      <vt:lpstr>Initial Model: With all variables without any sequence.  Most Significant Company &gt; overall ratings &gt; Year &gt; senior mgmt. stars &gt; work balance stars &gt; culture values stars &gt; Month &gt; comp ben stars &gt; Career opp stars   Least Significant  Multiple models with Anova with most significant to least significant added one at a time.</vt:lpstr>
      <vt:lpstr>             </vt:lpstr>
      <vt:lpstr>                            Model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Classification Model: Predicting Employee Churn</dc:title>
  <dc:creator>Shaurya Mehta</dc:creator>
  <cp:lastModifiedBy>Shaurya Mehta</cp:lastModifiedBy>
  <cp:revision>62</cp:revision>
  <dcterms:created xsi:type="dcterms:W3CDTF">2019-05-13T20:56:12Z</dcterms:created>
  <dcterms:modified xsi:type="dcterms:W3CDTF">2019-05-16T23:05:11Z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