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</p:sldIdLst>
  <p:sldSz cx="18288000" cy="10287000"/>
  <p:notesSz cx="6858000" cy="9144000"/>
  <p:embeddedFontLst>
    <p:embeddedFont>
      <p:font typeface="Lora" charset="1" panose="00000500000000000000"/>
      <p:regular r:id="rId6"/>
    </p:embeddedFont>
    <p:embeddedFont>
      <p:font typeface="Lora Bold" charset="1" panose="00000800000000000000"/>
      <p:regular r:id="rId7"/>
    </p:embeddedFont>
    <p:embeddedFont>
      <p:font typeface="Lora Italics" charset="1" panose="00000500000000000000"/>
      <p:regular r:id="rId8"/>
    </p:embeddedFont>
    <p:embeddedFont>
      <p:font typeface="Lora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Arial" charset="1" panose="020B0502020202020204"/>
      <p:regular r:id="rId18"/>
    </p:embeddedFont>
    <p:embeddedFont>
      <p:font typeface="Arial Bold" charset="1" panose="020B0802020202020204"/>
      <p:regular r:id="rId19"/>
    </p:embeddedFont>
    <p:embeddedFont>
      <p:font typeface="Arial Italics" charset="1" panose="020B0502020202090204"/>
      <p:regular r:id="rId20"/>
    </p:embeddedFont>
    <p:embeddedFont>
      <p:font typeface="Arial Bold Italics" charset="1" panose="020B080202020209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200" y="-4486"/>
            <a:ext cx="18326412" cy="10295964"/>
          </a:xfrm>
          <a:custGeom>
            <a:avLst/>
            <a:gdLst/>
            <a:ahLst/>
            <a:cxnLst/>
            <a:rect r="r" b="b" t="t" l="l"/>
            <a:pathLst>
              <a:path h="10295964" w="18326412">
                <a:moveTo>
                  <a:pt x="0" y="0"/>
                </a:moveTo>
                <a:lnTo>
                  <a:pt x="18326412" y="0"/>
                </a:lnTo>
                <a:lnTo>
                  <a:pt x="18326412" y="10295964"/>
                </a:lnTo>
                <a:lnTo>
                  <a:pt x="0" y="10295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67196" y="3843650"/>
            <a:ext cx="12914602" cy="130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Arimo Bold"/>
              </a:rPr>
              <a:t>Sprocket Central Pty Ltd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2954" y="6001731"/>
            <a:ext cx="10918400" cy="105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Open Sans Light"/>
              </a:rPr>
              <a:t>Data analytics approach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28200" y="2551048"/>
            <a:ext cx="6341772" cy="763652"/>
          </a:xfrm>
          <a:custGeom>
            <a:avLst/>
            <a:gdLst/>
            <a:ahLst/>
            <a:cxnLst/>
            <a:rect r="r" b="b" t="t" l="l"/>
            <a:pathLst>
              <a:path h="763652" w="6341772">
                <a:moveTo>
                  <a:pt x="0" y="0"/>
                </a:moveTo>
                <a:lnTo>
                  <a:pt x="6341772" y="0"/>
                </a:lnTo>
                <a:lnTo>
                  <a:pt x="6341772" y="763652"/>
                </a:lnTo>
                <a:lnTo>
                  <a:pt x="0" y="763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95610" y="-180896"/>
            <a:ext cx="18326412" cy="10295964"/>
          </a:xfrm>
          <a:custGeom>
            <a:avLst/>
            <a:gdLst/>
            <a:ahLst/>
            <a:cxnLst/>
            <a:rect r="r" b="b" t="t" l="l"/>
            <a:pathLst>
              <a:path h="10295964" w="18326412">
                <a:moveTo>
                  <a:pt x="0" y="0"/>
                </a:moveTo>
                <a:lnTo>
                  <a:pt x="18326412" y="0"/>
                </a:lnTo>
                <a:lnTo>
                  <a:pt x="18326412" y="10295964"/>
                </a:lnTo>
                <a:lnTo>
                  <a:pt x="0" y="102959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9596" y="3996050"/>
            <a:ext cx="12914602" cy="130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Arimo Bold"/>
              </a:rPr>
              <a:t>Sprocket Central Pty Ltd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5354" y="6154131"/>
            <a:ext cx="10918400" cy="105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Open Sans Light"/>
              </a:rPr>
              <a:t>Data analytics approach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80600" y="2703448"/>
            <a:ext cx="6341772" cy="763652"/>
          </a:xfrm>
          <a:custGeom>
            <a:avLst/>
            <a:gdLst/>
            <a:ahLst/>
            <a:cxnLst/>
            <a:rect r="r" b="b" t="t" l="l"/>
            <a:pathLst>
              <a:path h="763652" w="6341772">
                <a:moveTo>
                  <a:pt x="0" y="0"/>
                </a:moveTo>
                <a:lnTo>
                  <a:pt x="6341772" y="0"/>
                </a:lnTo>
                <a:lnTo>
                  <a:pt x="6341772" y="763652"/>
                </a:lnTo>
                <a:lnTo>
                  <a:pt x="0" y="763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002" y="-38950"/>
            <a:ext cx="18382804" cy="1680000"/>
          </a:xfrm>
          <a:custGeom>
            <a:avLst/>
            <a:gdLst/>
            <a:ahLst/>
            <a:cxnLst/>
            <a:rect r="r" b="b" t="t" l="l"/>
            <a:pathLst>
              <a:path h="1680000" w="18382804">
                <a:moveTo>
                  <a:pt x="0" y="0"/>
                </a:moveTo>
                <a:lnTo>
                  <a:pt x="18382804" y="0"/>
                </a:lnTo>
                <a:lnTo>
                  <a:pt x="18382804" y="1680000"/>
                </a:lnTo>
                <a:lnTo>
                  <a:pt x="0" y="168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1450" y="228481"/>
            <a:ext cx="16948400" cy="11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al Bold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5100" y="2476175"/>
            <a:ext cx="16797800" cy="5037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sz="4400">
                <a:solidFill>
                  <a:srgbClr val="000000"/>
                </a:solidFill>
                <a:latin typeface="Lora"/>
              </a:rPr>
              <a:t>There will be three stages to the implementation of the approach:</a:t>
            </a:r>
            <a:r>
              <a:rPr lang="en-US" sz="4400">
                <a:solidFill>
                  <a:srgbClr val="000000"/>
                </a:solidFill>
                <a:latin typeface="Lora"/>
              </a:rPr>
              <a:t> </a:t>
            </a:r>
          </a:p>
          <a:p>
            <a:pPr algn="l">
              <a:lnSpc>
                <a:spcPts val="3863"/>
              </a:lnSpc>
            </a:pPr>
          </a:p>
          <a:p>
            <a:pPr algn="l" marL="1168400" indent="-584200" lvl="1">
              <a:lnSpc>
                <a:spcPts val="552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</a:rPr>
              <a:t>Exploration of data</a:t>
            </a:r>
          </a:p>
          <a:p>
            <a:pPr algn="l" marL="817880" indent="-408940" lvl="1">
              <a:lnSpc>
                <a:spcPts val="3863"/>
              </a:lnSpc>
            </a:pPr>
          </a:p>
          <a:p>
            <a:pPr algn="l" marL="1168400" indent="-584200" lvl="1">
              <a:lnSpc>
                <a:spcPts val="552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</a:rPr>
              <a:t>Development of a model</a:t>
            </a:r>
          </a:p>
          <a:p>
            <a:pPr algn="l" marL="817880" indent="-408940" lvl="1">
              <a:lnSpc>
                <a:spcPts val="3863"/>
              </a:lnSpc>
            </a:pPr>
          </a:p>
          <a:p>
            <a:pPr algn="l" marL="1168400" indent="-584200" lvl="1">
              <a:lnSpc>
                <a:spcPts val="552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</a:rPr>
              <a:t>Analyzing and interpreting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002" y="-38950"/>
            <a:ext cx="18382800" cy="1680000"/>
          </a:xfrm>
          <a:custGeom>
            <a:avLst/>
            <a:gdLst/>
            <a:ahLst/>
            <a:cxnLst/>
            <a:rect r="r" b="b" t="t" l="l"/>
            <a:pathLst>
              <a:path h="1680000" w="18382800">
                <a:moveTo>
                  <a:pt x="0" y="0"/>
                </a:moveTo>
                <a:lnTo>
                  <a:pt x="18382800" y="0"/>
                </a:lnTo>
                <a:lnTo>
                  <a:pt x="18382800" y="1680000"/>
                </a:lnTo>
                <a:lnTo>
                  <a:pt x="0" y="168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1450" y="286575"/>
            <a:ext cx="16948400" cy="108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al Bold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9200" y="2276025"/>
            <a:ext cx="17249600" cy="779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sz="4400">
                <a:solidFill>
                  <a:srgbClr val="000000"/>
                </a:solidFill>
                <a:latin typeface="Lora"/>
              </a:rPr>
              <a:t>Approach for New Customer Data analysis :</a:t>
            </a:r>
          </a:p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000000"/>
                </a:solidFill>
                <a:latin typeface="Lora"/>
              </a:rPr>
              <a:t> </a:t>
            </a:r>
          </a:p>
          <a:p>
            <a:pPr algn="l" marL="1168400" indent="-584200" lvl="1">
              <a:lnSpc>
                <a:spcPts val="552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</a:rPr>
              <a:t>Age distribution </a:t>
            </a:r>
          </a:p>
          <a:p>
            <a:pPr algn="l" marL="817880" indent="-408940" lvl="1">
              <a:lnSpc>
                <a:spcPts val="3863"/>
              </a:lnSpc>
            </a:pPr>
          </a:p>
          <a:p>
            <a:pPr algn="l" marL="1168400" indent="-584200" lvl="1">
              <a:lnSpc>
                <a:spcPts val="552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</a:rPr>
              <a:t>Bike purchase </a:t>
            </a:r>
          </a:p>
          <a:p>
            <a:pPr algn="l" marL="817880" indent="-408940" lvl="1">
              <a:lnSpc>
                <a:spcPts val="3863"/>
              </a:lnSpc>
            </a:pPr>
          </a:p>
          <a:p>
            <a:pPr algn="l" marL="1168400" indent="-584200" lvl="1">
              <a:lnSpc>
                <a:spcPts val="552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</a:rPr>
              <a:t>Job industry</a:t>
            </a:r>
          </a:p>
          <a:p>
            <a:pPr algn="l" marL="817880" indent="-408940" lvl="1">
              <a:lnSpc>
                <a:spcPts val="3863"/>
              </a:lnSpc>
            </a:pPr>
          </a:p>
          <a:p>
            <a:pPr algn="l" marL="1168400" indent="-584200" lvl="1">
              <a:lnSpc>
                <a:spcPts val="552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</a:rPr>
              <a:t>Number of cars owned</a:t>
            </a:r>
          </a:p>
          <a:p>
            <a:pPr algn="l" marL="817880" indent="-408940" lvl="1">
              <a:lnSpc>
                <a:spcPts val="386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002" y="-38950"/>
            <a:ext cx="18382804" cy="1680000"/>
          </a:xfrm>
          <a:custGeom>
            <a:avLst/>
            <a:gdLst/>
            <a:ahLst/>
            <a:cxnLst/>
            <a:rect r="r" b="b" t="t" l="l"/>
            <a:pathLst>
              <a:path h="1680000" w="18382804">
                <a:moveTo>
                  <a:pt x="0" y="0"/>
                </a:moveTo>
                <a:lnTo>
                  <a:pt x="18382804" y="0"/>
                </a:lnTo>
                <a:lnTo>
                  <a:pt x="18382804" y="1680000"/>
                </a:lnTo>
                <a:lnTo>
                  <a:pt x="0" y="168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1450" y="286575"/>
            <a:ext cx="1694840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al Bold"/>
              </a:rPr>
              <a:t>Exploration of data</a:t>
            </a:r>
            <a:r>
              <a:rPr lang="en-US" sz="4000">
                <a:solidFill>
                  <a:srgbClr val="FFFFFF"/>
                </a:solidFill>
                <a:latin typeface="Arial Bold"/>
              </a:rPr>
              <a:t> : Age Distribution &amp; Bike Purchases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6150" y="2300725"/>
            <a:ext cx="8696600" cy="922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900" indent="-3619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The majority of new customers are between the ages of 40-49, followed by 50-59 &amp; 60-69.</a:t>
            </a:r>
            <a:r>
              <a:rPr lang="en-US" sz="300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l" marL="675640" indent="-337820" lvl="1">
              <a:lnSpc>
                <a:spcPts val="3863"/>
              </a:lnSpc>
            </a:pPr>
          </a:p>
          <a:p>
            <a:pPr algn="l" marL="723900" indent="-3619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It is obvious that fewer customers are between the ages of 10-19 and 90-99.</a:t>
            </a:r>
          </a:p>
          <a:p>
            <a:pPr algn="l" marL="675640" indent="-337820" lvl="1">
              <a:lnSpc>
                <a:spcPts val="3863"/>
              </a:lnSpc>
            </a:pPr>
          </a:p>
          <a:p>
            <a:pPr algn="l" marL="723900" indent="-3619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Data show that the 40-50 age group has a high number of bikes purchased in the last three years with a slightly higher female ratio.</a:t>
            </a:r>
            <a:r>
              <a:rPr lang="en-US" sz="300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l" marL="675640" indent="-337820" lvl="1">
              <a:lnSpc>
                <a:spcPts val="3863"/>
              </a:lnSpc>
            </a:pPr>
          </a:p>
          <a:p>
            <a:pPr algn="l" marL="723900" indent="-3619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Marketing and advertising should target females rather than males as the target audience.</a:t>
            </a:r>
          </a:p>
          <a:p>
            <a:pPr algn="l">
              <a:lnSpc>
                <a:spcPts val="1679"/>
              </a:lnSpc>
            </a:pPr>
          </a:p>
          <a:p>
            <a:pPr algn="l">
              <a:lnSpc>
                <a:spcPts val="1679"/>
              </a:lnSpc>
            </a:pPr>
          </a:p>
          <a:p>
            <a:pPr algn="l">
              <a:lnSpc>
                <a:spcPts val="1679"/>
              </a:lnSpc>
            </a:pPr>
          </a:p>
          <a:p>
            <a:pPr algn="l">
              <a:lnSpc>
                <a:spcPts val="1679"/>
              </a:lnSpc>
            </a:pPr>
          </a:p>
          <a:p>
            <a:pPr>
              <a:lnSpc>
                <a:spcPts val="1679"/>
              </a:lnSpc>
            </a:pPr>
          </a:p>
          <a:p>
            <a:pPr algn="l" marL="675640" indent="-337820" lvl="1">
              <a:lnSpc>
                <a:spcPts val="3863"/>
              </a:lnSpc>
            </a:pPr>
          </a:p>
          <a:p>
            <a:pPr algn="l" marL="675640" indent="-337820" lvl="1">
              <a:lnSpc>
                <a:spcPts val="3863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457727" y="6111575"/>
            <a:ext cx="8587100" cy="4104700"/>
          </a:xfrm>
          <a:custGeom>
            <a:avLst/>
            <a:gdLst/>
            <a:ahLst/>
            <a:cxnLst/>
            <a:rect r="r" b="b" t="t" l="l"/>
            <a:pathLst>
              <a:path h="4104700" w="8587100">
                <a:moveTo>
                  <a:pt x="0" y="0"/>
                </a:moveTo>
                <a:lnTo>
                  <a:pt x="8587100" y="0"/>
                </a:lnTo>
                <a:lnTo>
                  <a:pt x="8587100" y="4104700"/>
                </a:lnTo>
                <a:lnTo>
                  <a:pt x="0" y="4104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558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34775" y="1735675"/>
            <a:ext cx="8587100" cy="4104700"/>
          </a:xfrm>
          <a:custGeom>
            <a:avLst/>
            <a:gdLst/>
            <a:ahLst/>
            <a:cxnLst/>
            <a:rect r="r" b="b" t="t" l="l"/>
            <a:pathLst>
              <a:path h="4104700" w="8587100">
                <a:moveTo>
                  <a:pt x="0" y="0"/>
                </a:moveTo>
                <a:lnTo>
                  <a:pt x="8587100" y="0"/>
                </a:lnTo>
                <a:lnTo>
                  <a:pt x="8587100" y="4104700"/>
                </a:lnTo>
                <a:lnTo>
                  <a:pt x="0" y="410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26564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002" y="-38950"/>
            <a:ext cx="18382804" cy="1680000"/>
          </a:xfrm>
          <a:custGeom>
            <a:avLst/>
            <a:gdLst/>
            <a:ahLst/>
            <a:cxnLst/>
            <a:rect r="r" b="b" t="t" l="l"/>
            <a:pathLst>
              <a:path h="1680000" w="18382804">
                <a:moveTo>
                  <a:pt x="0" y="0"/>
                </a:moveTo>
                <a:lnTo>
                  <a:pt x="18382804" y="0"/>
                </a:lnTo>
                <a:lnTo>
                  <a:pt x="18382804" y="1680000"/>
                </a:lnTo>
                <a:lnTo>
                  <a:pt x="0" y="168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1450" y="402825"/>
            <a:ext cx="16948400" cy="118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al Bold"/>
              </a:rPr>
              <a:t>Data Exploration : Job Industry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27200" y="2910925"/>
            <a:ext cx="8725400" cy="458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0600" indent="-49530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The top three profit-generating industries are financial services, manufacturing, and health, followed by retail and property.</a:t>
            </a:r>
          </a:p>
          <a:p>
            <a:pPr algn="l" marL="924560" indent="-462280" lvl="1">
              <a:lnSpc>
                <a:spcPts val="3863"/>
              </a:lnSpc>
            </a:pPr>
          </a:p>
          <a:p>
            <a:pPr algn="l" marL="924560" indent="-462280" lvl="1">
              <a:lnSpc>
                <a:spcPts val="3863"/>
              </a:lnSpc>
            </a:pPr>
          </a:p>
          <a:p>
            <a:pPr algn="l" marL="990600" indent="-49530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According to the second chart, Financial Services, Manufacturing, and Health are the industries with the highest profits.</a:t>
            </a:r>
            <a:r>
              <a:rPr lang="en-US" sz="300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l" marL="924560" indent="-462280" lvl="1">
              <a:lnSpc>
                <a:spcPts val="3863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328050" y="5947450"/>
            <a:ext cx="8700648" cy="4213650"/>
          </a:xfrm>
          <a:custGeom>
            <a:avLst/>
            <a:gdLst/>
            <a:ahLst/>
            <a:cxnLst/>
            <a:rect r="r" b="b" t="t" l="l"/>
            <a:pathLst>
              <a:path h="4213650" w="8700648">
                <a:moveTo>
                  <a:pt x="0" y="0"/>
                </a:moveTo>
                <a:lnTo>
                  <a:pt x="8700648" y="0"/>
                </a:lnTo>
                <a:lnTo>
                  <a:pt x="8700648" y="4213650"/>
                </a:lnTo>
                <a:lnTo>
                  <a:pt x="0" y="42136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9502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42100" y="1641050"/>
            <a:ext cx="8700648" cy="3895850"/>
          </a:xfrm>
          <a:custGeom>
            <a:avLst/>
            <a:gdLst/>
            <a:ahLst/>
            <a:cxnLst/>
            <a:rect r="r" b="b" t="t" l="l"/>
            <a:pathLst>
              <a:path h="3895850" w="8700648">
                <a:moveTo>
                  <a:pt x="0" y="0"/>
                </a:moveTo>
                <a:lnTo>
                  <a:pt x="8700648" y="0"/>
                </a:lnTo>
                <a:lnTo>
                  <a:pt x="8700648" y="3895850"/>
                </a:lnTo>
                <a:lnTo>
                  <a:pt x="0" y="3895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0852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002" y="-38950"/>
            <a:ext cx="18382804" cy="1680000"/>
          </a:xfrm>
          <a:custGeom>
            <a:avLst/>
            <a:gdLst/>
            <a:ahLst/>
            <a:cxnLst/>
            <a:rect r="r" b="b" t="t" l="l"/>
            <a:pathLst>
              <a:path h="1680000" w="18382804">
                <a:moveTo>
                  <a:pt x="0" y="0"/>
                </a:moveTo>
                <a:lnTo>
                  <a:pt x="18382804" y="0"/>
                </a:lnTo>
                <a:lnTo>
                  <a:pt x="18382804" y="1680000"/>
                </a:lnTo>
                <a:lnTo>
                  <a:pt x="0" y="168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1450" y="371129"/>
            <a:ext cx="16948400" cy="158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al Bold"/>
              </a:rPr>
              <a:t>Data Exploration : Number of cars owned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4800" y="2016425"/>
            <a:ext cx="8757800" cy="762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0600" indent="-49530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New South Wales could be a potential market opportunity for the company out of the three states.</a:t>
            </a:r>
          </a:p>
          <a:p>
            <a:pPr algn="l" marL="924560" indent="-462280" lvl="1">
              <a:lnSpc>
                <a:spcPts val="3863"/>
              </a:lnSpc>
            </a:pPr>
          </a:p>
          <a:p>
            <a:pPr algn="l" marL="990600" indent="-49530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As the number of people who own vehicles is nearly equal to those who don't own them, New South Wales offers the most potential for value consumers.</a:t>
            </a:r>
          </a:p>
          <a:p>
            <a:pPr algn="l" marL="924560" indent="-462280" lvl="1">
              <a:lnSpc>
                <a:spcPts val="3863"/>
              </a:lnSpc>
            </a:pPr>
          </a:p>
          <a:p>
            <a:pPr algn="l" marL="990600" indent="-49530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In VIC and QLD, there are more car owners than non-owners, but there might be some way to encourage those with cars to purchase bikes.</a:t>
            </a:r>
          </a:p>
          <a:p>
            <a:pPr algn="l">
              <a:lnSpc>
                <a:spcPts val="1679"/>
              </a:lnSpc>
            </a:pPr>
          </a:p>
          <a:p>
            <a:pPr>
              <a:lnSpc>
                <a:spcPts val="1679"/>
              </a:lnSpc>
            </a:pPr>
          </a:p>
          <a:p>
            <a:pPr algn="l" marL="924560" indent="-462280" lvl="1">
              <a:lnSpc>
                <a:spcPts val="3863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328050" y="2750950"/>
            <a:ext cx="8763300" cy="6364000"/>
          </a:xfrm>
          <a:custGeom>
            <a:avLst/>
            <a:gdLst/>
            <a:ahLst/>
            <a:cxnLst/>
            <a:rect r="r" b="b" t="t" l="l"/>
            <a:pathLst>
              <a:path h="6364000" w="8763300">
                <a:moveTo>
                  <a:pt x="0" y="0"/>
                </a:moveTo>
                <a:lnTo>
                  <a:pt x="8763300" y="0"/>
                </a:lnTo>
                <a:lnTo>
                  <a:pt x="8763300" y="6364000"/>
                </a:lnTo>
                <a:lnTo>
                  <a:pt x="0" y="6364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2519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002" y="-38950"/>
            <a:ext cx="18382804" cy="1680000"/>
          </a:xfrm>
          <a:custGeom>
            <a:avLst/>
            <a:gdLst/>
            <a:ahLst/>
            <a:cxnLst/>
            <a:rect r="r" b="b" t="t" l="l"/>
            <a:pathLst>
              <a:path h="1680000" w="18382804">
                <a:moveTo>
                  <a:pt x="0" y="0"/>
                </a:moveTo>
                <a:lnTo>
                  <a:pt x="18382804" y="0"/>
                </a:lnTo>
                <a:lnTo>
                  <a:pt x="18382804" y="1680000"/>
                </a:lnTo>
                <a:lnTo>
                  <a:pt x="0" y="168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1450" y="431873"/>
            <a:ext cx="16948400" cy="98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al Bold"/>
              </a:rPr>
              <a:t>Model Development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00" y="1627675"/>
            <a:ext cx="18105200" cy="160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</a:p>
          <a:p>
            <a:pPr algn="l">
              <a:lnSpc>
                <a:spcPts val="6072"/>
              </a:lnSpc>
            </a:pPr>
            <a:r>
              <a:rPr lang="en-US" sz="4400">
                <a:solidFill>
                  <a:srgbClr val="073763"/>
                </a:solidFill>
                <a:latin typeface="Lora Bold"/>
              </a:rPr>
              <a:t>CUSTOMER CLASSIFICATION – </a:t>
            </a:r>
            <a:r>
              <a:rPr lang="en-US" sz="4400">
                <a:solidFill>
                  <a:srgbClr val="073763"/>
                </a:solidFill>
                <a:latin typeface="Lora Bold Italics"/>
              </a:rPr>
              <a:t>Targeting High Value Customers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1450" y="1316623"/>
            <a:ext cx="17630600" cy="8317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</a:p>
          <a:p>
            <a:pPr algn="l">
              <a:lnSpc>
                <a:spcPts val="5519"/>
              </a:lnSpc>
            </a:pPr>
          </a:p>
          <a:p>
            <a:pPr algn="l">
              <a:lnSpc>
                <a:spcPts val="5519"/>
              </a:lnSpc>
            </a:pPr>
          </a:p>
          <a:p>
            <a:pPr algn="l">
              <a:lnSpc>
                <a:spcPts val="5519"/>
              </a:lnSpc>
            </a:pPr>
          </a:p>
          <a:p>
            <a:pPr algn="l">
              <a:lnSpc>
                <a:spcPts val="5520"/>
              </a:lnSpc>
            </a:pPr>
            <a:r>
              <a:rPr lang="en-US" sz="4000">
                <a:solidFill>
                  <a:srgbClr val="073763"/>
                </a:solidFill>
                <a:latin typeface="Open Sans Bold"/>
              </a:rPr>
              <a:t>From the new list, target these high-value clients:</a:t>
            </a:r>
          </a:p>
          <a:p>
            <a:pPr algn="l">
              <a:lnSpc>
                <a:spcPts val="3863"/>
              </a:lnSpc>
            </a:pPr>
          </a:p>
          <a:p>
            <a:pPr algn="l" marL="1930400" indent="-643467" lvl="2">
              <a:lnSpc>
                <a:spcPts val="414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Aged between 40 – 50.</a:t>
            </a:r>
          </a:p>
          <a:p>
            <a:pPr algn="l" marL="1801707" indent="-600569" lvl="2">
              <a:lnSpc>
                <a:spcPts val="3863"/>
              </a:lnSpc>
            </a:pPr>
          </a:p>
          <a:p>
            <a:pPr algn="l" marL="1930400" indent="-643467" lvl="2">
              <a:lnSpc>
                <a:spcPts val="414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Most of the high value customers are female compared to male</a:t>
            </a:r>
          </a:p>
          <a:p>
            <a:pPr algn="l" marL="1801707" indent="-600569" lvl="2">
              <a:lnSpc>
                <a:spcPts val="3863"/>
              </a:lnSpc>
            </a:pPr>
          </a:p>
          <a:p>
            <a:pPr algn="l" marL="1930400" indent="-643467" lvl="2">
              <a:lnSpc>
                <a:spcPts val="414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Working in Financial Service, Manufacturing and Health.</a:t>
            </a:r>
          </a:p>
          <a:p>
            <a:pPr algn="l" marL="1801707" indent="-600569" lvl="2">
              <a:lnSpc>
                <a:spcPts val="3863"/>
              </a:lnSpc>
            </a:pPr>
          </a:p>
          <a:p>
            <a:pPr algn="l" marL="1930400" indent="-643467" lvl="2">
              <a:lnSpc>
                <a:spcPts val="414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Who are currently living in New South Wales and Victoria.</a:t>
            </a:r>
          </a:p>
          <a:p>
            <a:pPr algn="l" marL="1801707" indent="-600569" lvl="2">
              <a:lnSpc>
                <a:spcPts val="3863"/>
              </a:lnSpc>
            </a:pPr>
          </a:p>
          <a:p>
            <a:pPr algn="l" marL="1801707" indent="-600569" lvl="2">
              <a:lnSpc>
                <a:spcPts val="386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002" y="-38950"/>
            <a:ext cx="18382804" cy="1680000"/>
          </a:xfrm>
          <a:custGeom>
            <a:avLst/>
            <a:gdLst/>
            <a:ahLst/>
            <a:cxnLst/>
            <a:rect r="r" b="b" t="t" l="l"/>
            <a:pathLst>
              <a:path h="1680000" w="18382804">
                <a:moveTo>
                  <a:pt x="0" y="0"/>
                </a:moveTo>
                <a:lnTo>
                  <a:pt x="18382804" y="0"/>
                </a:lnTo>
                <a:lnTo>
                  <a:pt x="18382804" y="1680000"/>
                </a:lnTo>
                <a:lnTo>
                  <a:pt x="0" y="168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1450" y="344721"/>
            <a:ext cx="16948400" cy="10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al Bold"/>
              </a:rPr>
              <a:t>Interpretation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1450" y="1717206"/>
            <a:ext cx="16948400" cy="91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000">
                <a:solidFill>
                  <a:srgbClr val="073763"/>
                </a:solidFill>
                <a:latin typeface="Open Sans Bold"/>
              </a:rPr>
              <a:t>HIGH-VALUE CUSTOMER SUMMARY TABLE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27640" y="3184532"/>
          <a:ext cx="17703800" cy="6807200"/>
        </p:xfrm>
        <a:graphic>
          <a:graphicData uri="http://schemas.openxmlformats.org/drawingml/2006/table">
            <a:tbl>
              <a:tblPr/>
              <a:tblGrid>
                <a:gridCol w="2011793"/>
                <a:gridCol w="3046442"/>
                <a:gridCol w="1195116"/>
                <a:gridCol w="3553695"/>
                <a:gridCol w="2838517"/>
                <a:gridCol w="1963116"/>
                <a:gridCol w="3095119"/>
              </a:tblGrid>
              <a:tr h="14803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latin typeface="Arial Bold"/>
                        </a:rPr>
                        <a:t>Customer ID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latin typeface="Arial Bold"/>
                        </a:rPr>
                        <a:t>Bike Related Purchases for the last 3 years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latin typeface="Arial Bold"/>
                        </a:rPr>
                        <a:t>Age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latin typeface="Arial Bold"/>
                        </a:rPr>
                        <a:t>Job Industry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latin typeface="Arial Bold"/>
                        </a:rPr>
                        <a:t>Wealth Segment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latin typeface="Arial Bold"/>
                        </a:rPr>
                        <a:t>Owns Cars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latin typeface="Arial Bold"/>
                        </a:rPr>
                        <a:t>State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</a:tr>
              <a:tr h="10382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al Bold"/>
                        </a:rPr>
                        <a:t>1842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445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44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Financial Services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Mass Customer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No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New South Wales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</a:tr>
              <a:tr h="11060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al Bold"/>
                        </a:rPr>
                        <a:t>2001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168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44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Manufacturing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Mass Customer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Yes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New South Wales</a:t>
                      </a:r>
                      <a:endParaRPr lang="en-US" sz="1100"/>
                    </a:p>
                    <a:p>
                      <a:pPr algn="ctr">
                        <a:lnSpc>
                          <a:spcPts val="3359"/>
                        </a:lnSpc>
                      </a:pPr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</a:tr>
              <a:tr h="10382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al Bold"/>
                        </a:rPr>
                        <a:t>650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486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44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Health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Mass Customer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No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New South Wales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</a:tr>
              <a:tr h="10382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al Bold"/>
                        </a:rPr>
                        <a:t>3297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234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46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Manufacturing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Mass Customer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No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Victoria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</a:tr>
              <a:tr h="11060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al Bold"/>
                        </a:rPr>
                        <a:t>50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266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41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Manufacturing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Mass Customer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Yes</a:t>
                      </a:r>
                      <a:endParaRPr lang="en-US" sz="1100"/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Bold"/>
                        </a:rPr>
                        <a:t>New South Wales</a:t>
                      </a:r>
                      <a:endParaRPr lang="en-US" sz="1100"/>
                    </a:p>
                    <a:p>
                      <a:pPr algn="ctr">
                        <a:lnSpc>
                          <a:spcPts val="3359"/>
                        </a:lnSpc>
                      </a:pPr>
                    </a:p>
                  </a:txBody>
                  <a:tcPr marL="91450" marR="91450" marT="91450" marB="914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002"/>
            <a:ext cx="18326402" cy="10296002"/>
          </a:xfrm>
          <a:custGeom>
            <a:avLst/>
            <a:gdLst/>
            <a:ahLst/>
            <a:cxnLst/>
            <a:rect r="r" b="b" t="t" l="l"/>
            <a:pathLst>
              <a:path h="10296002" w="18326402">
                <a:moveTo>
                  <a:pt x="0" y="0"/>
                </a:moveTo>
                <a:lnTo>
                  <a:pt x="18326402" y="0"/>
                </a:lnTo>
                <a:lnTo>
                  <a:pt x="18326402" y="10296002"/>
                </a:lnTo>
                <a:lnTo>
                  <a:pt x="0" y="10296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67198" y="3843650"/>
            <a:ext cx="7723404" cy="130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Arimo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DAFndLEToqw</dc:identifier>
  <dcterms:modified xsi:type="dcterms:W3CDTF">2011-08-01T06:04:30Z</dcterms:modified>
  <cp:revision>1</cp:revision>
  <dc:title>There will be three stages to the implementation of the approach: Exploration of data Development of a model Analyzing and interpreting</dc:title>
</cp:coreProperties>
</file>