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311" r:id="rId3"/>
    <p:sldId id="266" r:id="rId4"/>
    <p:sldId id="310" r:id="rId5"/>
    <p:sldId id="267" r:id="rId6"/>
    <p:sldId id="276" r:id="rId7"/>
    <p:sldId id="305" r:id="rId8"/>
    <p:sldId id="306" r:id="rId9"/>
    <p:sldId id="279" r:id="rId10"/>
    <p:sldId id="280" r:id="rId11"/>
    <p:sldId id="282" r:id="rId12"/>
    <p:sldId id="307" r:id="rId13"/>
    <p:sldId id="283" r:id="rId14"/>
    <p:sldId id="285" r:id="rId15"/>
    <p:sldId id="284" r:id="rId16"/>
    <p:sldId id="292" r:id="rId17"/>
    <p:sldId id="296" r:id="rId18"/>
    <p:sldId id="297" r:id="rId19"/>
    <p:sldId id="302" r:id="rId20"/>
    <p:sldId id="301" r:id="rId21"/>
    <p:sldId id="308" r:id="rId22"/>
    <p:sldId id="309" r:id="rId23"/>
    <p:sldId id="303" r:id="rId24"/>
    <p:sldId id="30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368" autoAdjust="0"/>
    <p:restoredTop sz="94660"/>
  </p:normalViewPr>
  <p:slideViewPr>
    <p:cSldViewPr snapToGrid="0">
      <p:cViewPr>
        <p:scale>
          <a:sx n="70" d="100"/>
          <a:sy n="70" d="100"/>
        </p:scale>
        <p:origin x="-516"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EB302E-BD2C-4F19-AF6A-A7B79F6527DA}" type="datetimeFigureOut">
              <a:rPr lang="en-IN" smtClean="0"/>
              <a:pPr/>
              <a:t>22-05-2019</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37EAAC-A651-4CD9-B94D-2BBF47A6ADBE}"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B37EAAC-A651-4CD9-B94D-2BBF47A6ADBE}" type="slidenum">
              <a:rPr lang="en-IN" smtClean="0"/>
              <a:pPr/>
              <a:t>5</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2CF572-E6C6-43D2-B1A8-17151DCE25FF}" type="datetime1">
              <a:rPr lang="en-US" smtClean="0"/>
              <a:pPr/>
              <a:t>22-May-19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439CC6-C662-42C3-A00C-9B1E54B25D8D}" type="datetime1">
              <a:rPr lang="en-US" smtClean="0"/>
              <a:pPr/>
              <a:t>22-May-19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17C4BD-DACA-479D-87CC-51D7F22A19F4}" type="datetime1">
              <a:rPr lang="en-US" smtClean="0"/>
              <a:pPr/>
              <a:t>22-May-19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D13B49-1AE3-48D7-BE5A-81FAA5CBCBD7}" type="datetime1">
              <a:rPr lang="en-US" smtClean="0"/>
              <a:pPr/>
              <a:t>22-May-19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C5C5FB-C47A-4E75-A511-72A2B8FCAF9C}" type="datetime1">
              <a:rPr lang="en-US" smtClean="0"/>
              <a:pPr/>
              <a:t>22-May-19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564A535-E4AB-4863-B3FE-880C43EA2A78}" type="datetime1">
              <a:rPr lang="en-US" smtClean="0"/>
              <a:pPr/>
              <a:t>22-May-19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2C8280-7794-4024-A31B-A1CA3EC04CCC}" type="datetime1">
              <a:rPr lang="en-US" smtClean="0"/>
              <a:pPr/>
              <a:t>22-May-19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628409-AF9A-4373-8DD2-EF4460CDCED8}" type="datetime1">
              <a:rPr lang="en-US" smtClean="0"/>
              <a:pPr/>
              <a:t>22-May-19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5A283-8D72-4144-A9D3-B4033164F41E}" type="datetime1">
              <a:rPr lang="en-US" smtClean="0"/>
              <a:pPr/>
              <a:t>22-May-19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5428A-5D01-4E4B-B1B2-70869729FBA4}" type="datetime1">
              <a:rPr lang="en-US" smtClean="0"/>
              <a:pPr/>
              <a:t>22-May-19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28C525-2234-4707-AE58-E237D70D2ADE}" type="datetime1">
              <a:rPr lang="en-US" smtClean="0"/>
              <a:pPr/>
              <a:t>22-May-19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37E904-4E33-4872-87F1-075FB1D3C280}" type="datetime1">
              <a:rPr lang="en-US" smtClean="0"/>
              <a:pPr/>
              <a:t>22-May-19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13A4DA-80FD-4674-98B8-F302487DC5F9}" type="datetime1">
              <a:rPr lang="en-US" smtClean="0"/>
              <a:pPr/>
              <a:t>22-May-19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963E07-9A47-42B9-8E42-5E50006BEF67}" type="datetime1">
              <a:rPr lang="en-US" smtClean="0"/>
              <a:pPr/>
              <a:t>22-May-19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04319-8312-423E-B565-CF763C549D21}" type="datetime1">
              <a:rPr lang="en-US" smtClean="0"/>
              <a:pPr/>
              <a:t>22-May-19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2986A3-7E06-4E0D-9EA9-68E39B66CF9D}" type="datetime1">
              <a:rPr lang="en-US" smtClean="0"/>
              <a:pPr/>
              <a:t>22-May-19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05AA0B-86C6-4551-8F50-12B1B6BAA8A9}" type="datetime1">
              <a:rPr lang="en-US" smtClean="0"/>
              <a:pPr/>
              <a:t>22-May-19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7DA122-5FD2-4B77-89FB-A12993ACB50D}" type="datetime1">
              <a:rPr lang="en-US" smtClean="0"/>
              <a:pPr/>
              <a:t>22-May-19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5244" y="1590328"/>
            <a:ext cx="10680192" cy="4919654"/>
          </a:xfrm>
        </p:spPr>
        <p:txBody>
          <a:bodyPr>
            <a:normAutofit fontScale="47500" lnSpcReduction="20000"/>
          </a:bodyPr>
          <a:lstStyle/>
          <a:p>
            <a:r>
              <a:rPr lang="en-US" sz="6600" b="1" dirty="0" smtClean="0">
                <a:solidFill>
                  <a:srgbClr val="FFFF00"/>
                </a:solidFill>
                <a:effectLst/>
              </a:rPr>
              <a:t>EXAM </a:t>
            </a:r>
            <a:r>
              <a:rPr lang="en-US" sz="6600" b="1" dirty="0" smtClean="0">
                <a:solidFill>
                  <a:srgbClr val="FFFF00"/>
                </a:solidFill>
                <a:effectLst/>
              </a:rPr>
              <a:t>INVIGILATION</a:t>
            </a:r>
            <a:r>
              <a:rPr lang="en-US" sz="6600" b="1" dirty="0" smtClean="0">
                <a:solidFill>
                  <a:srgbClr val="FFFF00"/>
                </a:solidFill>
                <a:effectLst/>
              </a:rPr>
              <a:t> </a:t>
            </a:r>
            <a:r>
              <a:rPr lang="en-US" sz="6600" b="1" dirty="0">
                <a:solidFill>
                  <a:srgbClr val="FFFF00"/>
                </a:solidFill>
                <a:effectLst/>
              </a:rPr>
              <a:t>ALLOCATION </a:t>
            </a:r>
            <a:r>
              <a:rPr lang="en-US" sz="6600" b="1" dirty="0" smtClean="0">
                <a:solidFill>
                  <a:srgbClr val="FFFF00"/>
                </a:solidFill>
                <a:effectLst/>
              </a:rPr>
              <a:t>SYSTEM</a:t>
            </a:r>
            <a:endParaRPr lang="en-US" sz="6600" dirty="0">
              <a:solidFill>
                <a:srgbClr val="FFFF00"/>
              </a:solidFill>
              <a:effectLst/>
            </a:endParaRPr>
          </a:p>
          <a:p>
            <a:r>
              <a:rPr lang="en-US" sz="5100" b="1" dirty="0" smtClean="0">
                <a:effectLst/>
                <a:latin typeface="Algerian" panose="04020705040A02060702" pitchFamily="82" charset="0"/>
              </a:rPr>
              <a:t>PROJECT GROUP </a:t>
            </a:r>
            <a:r>
              <a:rPr lang="en-US" sz="5100" b="1" dirty="0" smtClean="0">
                <a:solidFill>
                  <a:srgbClr val="FFFF00"/>
                </a:solidFill>
                <a:effectLst/>
                <a:latin typeface="Algerian" panose="04020705040A02060702" pitchFamily="82" charset="0"/>
              </a:rPr>
              <a:t>6 </a:t>
            </a:r>
          </a:p>
          <a:p>
            <a:r>
              <a:rPr lang="en-US" sz="3800" b="1" dirty="0" smtClean="0">
                <a:solidFill>
                  <a:srgbClr val="FFFF00"/>
                </a:solidFill>
                <a:effectLst/>
                <a:latin typeface="Arial" pitchFamily="34" charset="0"/>
                <a:cs typeface="Arial" pitchFamily="34" charset="0"/>
              </a:rPr>
              <a:t>Department of Information Technology</a:t>
            </a:r>
          </a:p>
          <a:p>
            <a:r>
              <a:rPr lang="en-US" sz="3800" b="1" dirty="0" smtClean="0">
                <a:solidFill>
                  <a:srgbClr val="FFFF00"/>
                </a:solidFill>
                <a:effectLst/>
                <a:latin typeface="Arial" pitchFamily="34" charset="0"/>
                <a:cs typeface="Arial" pitchFamily="34" charset="0"/>
              </a:rPr>
              <a:t>Semester : Eighth </a:t>
            </a:r>
          </a:p>
          <a:p>
            <a:r>
              <a:rPr lang="en-US" sz="3800" b="1" dirty="0" smtClean="0">
                <a:solidFill>
                  <a:srgbClr val="FFFF00"/>
                </a:solidFill>
                <a:effectLst/>
                <a:latin typeface="Arial" pitchFamily="34" charset="0"/>
                <a:cs typeface="Arial" pitchFamily="34" charset="0"/>
              </a:rPr>
              <a:t>Session : </a:t>
            </a:r>
            <a:r>
              <a:rPr lang="en-US" sz="3800" b="1" dirty="0" smtClean="0">
                <a:solidFill>
                  <a:srgbClr val="FFFF00"/>
                </a:solidFill>
                <a:effectLst/>
                <a:latin typeface="Arial" pitchFamily="34" charset="0"/>
                <a:cs typeface="Arial" pitchFamily="34" charset="0"/>
              </a:rPr>
              <a:t>2015-2019</a:t>
            </a:r>
          </a:p>
          <a:p>
            <a:r>
              <a:rPr lang="en-US" sz="5900" b="1" dirty="0" smtClean="0">
                <a:solidFill>
                  <a:srgbClr val="FFFF00"/>
                </a:solidFill>
                <a:effectLst/>
                <a:latin typeface="Arial" pitchFamily="34" charset="0"/>
                <a:cs typeface="Arial" pitchFamily="34" charset="0"/>
              </a:rPr>
              <a:t>Mentor:   Prof. Prabal kumar Sahu</a:t>
            </a:r>
            <a:endParaRPr lang="en-US" sz="5900" b="1" dirty="0" smtClean="0">
              <a:solidFill>
                <a:srgbClr val="FFFF00"/>
              </a:solidFill>
              <a:effectLst/>
              <a:latin typeface="Arial" pitchFamily="34" charset="0"/>
              <a:cs typeface="Arial" pitchFamily="34" charset="0"/>
            </a:endParaRPr>
          </a:p>
          <a:p>
            <a:pPr>
              <a:lnSpc>
                <a:spcPct val="100000"/>
              </a:lnSpc>
            </a:pPr>
            <a:r>
              <a:rPr lang="en-US" sz="5100" b="1" u="sng" dirty="0" smtClean="0">
                <a:effectLst/>
              </a:rPr>
              <a:t>GROUP MEMBERS</a:t>
            </a:r>
          </a:p>
          <a:p>
            <a:pPr>
              <a:lnSpc>
                <a:spcPct val="100000"/>
              </a:lnSpc>
            </a:pPr>
            <a:r>
              <a:rPr lang="en-US" sz="5100" b="1" dirty="0" smtClean="0">
                <a:cs typeface="Aharoni" pitchFamily="2" charset="-79"/>
              </a:rPr>
              <a:t>AKASH KUMAR              			(12000215005)</a:t>
            </a:r>
          </a:p>
          <a:p>
            <a:pPr>
              <a:lnSpc>
                <a:spcPct val="100000"/>
              </a:lnSpc>
            </a:pPr>
            <a:r>
              <a:rPr lang="en-US" sz="5100" b="1" dirty="0" smtClean="0">
                <a:cs typeface="Aharoni" pitchFamily="2" charset="-79"/>
              </a:rPr>
              <a:t>NIKHITA SRIVASTAVA			(12000215027)</a:t>
            </a:r>
          </a:p>
          <a:p>
            <a:pPr>
              <a:lnSpc>
                <a:spcPct val="100000"/>
              </a:lnSpc>
            </a:pPr>
            <a:r>
              <a:rPr lang="en-US" sz="5100" b="1" dirty="0" smtClean="0">
                <a:cs typeface="Aharoni" pitchFamily="2" charset="-79"/>
              </a:rPr>
              <a:t>RITESH KUMAR VERMA			(12000215037)</a:t>
            </a:r>
          </a:p>
          <a:p>
            <a:pPr>
              <a:lnSpc>
                <a:spcPct val="100000"/>
              </a:lnSpc>
            </a:pPr>
            <a:r>
              <a:rPr lang="en-US" sz="5100" b="1" dirty="0" smtClean="0">
                <a:cs typeface="Aharoni" pitchFamily="2" charset="-79"/>
              </a:rPr>
              <a:t>SAMRAT </a:t>
            </a:r>
            <a:r>
              <a:rPr lang="en-US" sz="5100" b="1" dirty="0" smtClean="0">
                <a:cs typeface="Aharoni" pitchFamily="2" charset="-79"/>
              </a:rPr>
              <a:t>NISHANT			</a:t>
            </a:r>
            <a:r>
              <a:rPr lang="en-US" sz="5100" b="1" dirty="0" smtClean="0">
                <a:cs typeface="Aharoni" pitchFamily="2" charset="-79"/>
              </a:rPr>
              <a:t>(</a:t>
            </a:r>
            <a:r>
              <a:rPr lang="en-US" sz="5100" b="1" dirty="0" smtClean="0">
                <a:cs typeface="Aharoni" pitchFamily="2" charset="-79"/>
              </a:rPr>
              <a:t>12000215043)</a:t>
            </a:r>
          </a:p>
          <a:p>
            <a:endParaRPr lang="en-US" sz="3000" dirty="0">
              <a:solidFill>
                <a:srgbClr val="FFFF00"/>
              </a:solidFill>
              <a:effectLst/>
              <a:latin typeface="Arial" pitchFamily="34" charset="0"/>
              <a:cs typeface="Arial" pitchFamily="34" charset="0"/>
            </a:endParaRPr>
          </a:p>
          <a:p>
            <a:endParaRPr lang="en-US" dirty="0"/>
          </a:p>
        </p:txBody>
      </p:sp>
      <p:pic>
        <p:nvPicPr>
          <p:cNvPr id="4" name="Picture 3" descr="logo1.png"/>
          <p:cNvPicPr>
            <a:picLocks noChangeAspect="1"/>
          </p:cNvPicPr>
          <p:nvPr/>
        </p:nvPicPr>
        <p:blipFill>
          <a:blip r:embed="rId2" cstate="print"/>
          <a:stretch>
            <a:fillRect/>
          </a:stretch>
        </p:blipFill>
        <p:spPr>
          <a:xfrm>
            <a:off x="974679" y="0"/>
            <a:ext cx="1236260" cy="1251000"/>
          </a:xfrm>
          <a:prstGeom prst="rect">
            <a:avLst/>
          </a:prstGeom>
          <a:ln>
            <a:noFill/>
          </a:ln>
          <a:effectLst>
            <a:outerShdw blurRad="190500" algn="tl" rotWithShape="0">
              <a:srgbClr val="000000">
                <a:alpha val="70000"/>
              </a:srgbClr>
            </a:outerShdw>
          </a:effectLst>
        </p:spPr>
      </p:pic>
      <p:sp>
        <p:nvSpPr>
          <p:cNvPr id="5" name="Rectangle 4"/>
          <p:cNvSpPr/>
          <p:nvPr/>
        </p:nvSpPr>
        <p:spPr>
          <a:xfrm>
            <a:off x="2395832" y="310065"/>
            <a:ext cx="9044271" cy="584775"/>
          </a:xfrm>
          <a:prstGeom prst="rect">
            <a:avLst/>
          </a:prstGeom>
        </p:spPr>
        <p:txBody>
          <a:bodyPr wrap="none">
            <a:spAutoFit/>
          </a:bodyPr>
          <a:lstStyle/>
          <a:p>
            <a:r>
              <a:rPr lang="en-US" sz="3200" b="1" dirty="0" smtClean="0">
                <a:solidFill>
                  <a:srgbClr val="FFFF00"/>
                </a:solidFill>
                <a:latin typeface="Arial" pitchFamily="34" charset="0"/>
                <a:cs typeface="Arial" pitchFamily="34" charset="0"/>
              </a:rPr>
              <a:t>Dr. B. C. Roy Engineering College , Durgapur </a:t>
            </a:r>
            <a:endParaRPr lang="en-IN" sz="3200" dirty="0"/>
          </a:p>
        </p:txBody>
      </p:sp>
    </p:spTree>
    <p:extLst>
      <p:ext uri="{BB962C8B-B14F-4D97-AF65-F5344CB8AC3E}">
        <p14:creationId xmlns:p14="http://schemas.microsoft.com/office/powerpoint/2010/main" xmlns="" val="3472171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6187" y="586854"/>
            <a:ext cx="10953739" cy="6271146"/>
          </a:xfrm>
        </p:spPr>
        <p:txBody>
          <a:bodyPr>
            <a:normAutofit lnSpcReduction="10000"/>
          </a:bodyPr>
          <a:lstStyle/>
          <a:p>
            <a:r>
              <a:rPr lang="en-US" b="1" dirty="0">
                <a:effectLst/>
              </a:rPr>
              <a:t>ADMINISTRATOR</a:t>
            </a:r>
            <a:endParaRPr lang="en-US" dirty="0">
              <a:effectLst/>
            </a:endParaRPr>
          </a:p>
          <a:p>
            <a:r>
              <a:rPr lang="en-US" dirty="0">
                <a:effectLst/>
              </a:rPr>
              <a:t>The administrator is the main controller or manager of this system. Only admin have access into this admin page with detailed login information. The administrator has all the information about all the </a:t>
            </a:r>
            <a:r>
              <a:rPr lang="en-US" dirty="0" smtClean="0">
                <a:effectLst/>
              </a:rPr>
              <a:t>student and faculty. </a:t>
            </a:r>
            <a:r>
              <a:rPr lang="en-US" dirty="0">
                <a:effectLst/>
              </a:rPr>
              <a:t>This module is divided into different sub-modules which he manages</a:t>
            </a:r>
            <a:r>
              <a:rPr lang="en-US" dirty="0" smtClean="0">
                <a:effectLst/>
              </a:rPr>
              <a:t>.</a:t>
            </a:r>
          </a:p>
          <a:p>
            <a:pPr marL="457200" indent="-457200" algn="l">
              <a:buFont typeface="+mj-lt"/>
              <a:buAutoNum type="arabicPeriod"/>
            </a:pPr>
            <a:r>
              <a:rPr lang="en-US" dirty="0" smtClean="0">
                <a:effectLst/>
              </a:rPr>
              <a:t>  Student</a:t>
            </a:r>
          </a:p>
          <a:p>
            <a:pPr marL="457200" indent="-457200" algn="l">
              <a:buFont typeface="+mj-lt"/>
              <a:buAutoNum type="arabicPeriod"/>
            </a:pPr>
            <a:r>
              <a:rPr lang="en-US" dirty="0" smtClean="0">
                <a:effectLst/>
              </a:rPr>
              <a:t>  Faculty</a:t>
            </a:r>
          </a:p>
          <a:p>
            <a:pPr marL="457200" lvl="0" indent="-457200" algn="l">
              <a:buFont typeface="+mj-lt"/>
              <a:buAutoNum type="arabicPeriod"/>
            </a:pPr>
            <a:r>
              <a:rPr lang="en-US" dirty="0" smtClean="0">
                <a:effectLst/>
              </a:rPr>
              <a:t>  Department</a:t>
            </a:r>
            <a:endParaRPr lang="en-US" dirty="0">
              <a:effectLst/>
            </a:endParaRPr>
          </a:p>
          <a:p>
            <a:pPr marL="457200" lvl="0" indent="-457200" algn="l">
              <a:buFont typeface="+mj-lt"/>
              <a:buAutoNum type="arabicPeriod"/>
            </a:pPr>
            <a:r>
              <a:rPr lang="en-US" dirty="0" smtClean="0">
                <a:effectLst/>
              </a:rPr>
              <a:t>  Course</a:t>
            </a:r>
            <a:endParaRPr lang="en-US" dirty="0">
              <a:effectLst/>
            </a:endParaRPr>
          </a:p>
          <a:p>
            <a:pPr algn="l"/>
            <a:r>
              <a:rPr lang="en-US" dirty="0">
                <a:effectLst/>
              </a:rPr>
              <a:t> </a:t>
            </a:r>
            <a:r>
              <a:rPr lang="en-US" dirty="0" smtClean="0">
                <a:effectLst/>
              </a:rPr>
              <a:t>5.    Hall</a:t>
            </a:r>
          </a:p>
          <a:p>
            <a:pPr algn="l"/>
            <a:r>
              <a:rPr lang="en-US" dirty="0" smtClean="0">
                <a:effectLst/>
              </a:rPr>
              <a:t>6.     Student Seat Allocator</a:t>
            </a:r>
          </a:p>
          <a:p>
            <a:pPr algn="l"/>
            <a:r>
              <a:rPr lang="en-US" dirty="0" smtClean="0">
                <a:effectLst/>
              </a:rPr>
              <a:t>7.     Faculty Duty Allocator</a:t>
            </a:r>
            <a:endParaRPr lang="en-US" dirty="0">
              <a:effectLst/>
            </a:endParaRPr>
          </a:p>
          <a:p>
            <a:endParaRPr lang="en-US" dirty="0">
              <a:effectLst/>
            </a:endParaRPr>
          </a:p>
          <a:p>
            <a:endParaRPr lang="en-US" dirty="0">
              <a:effectLst/>
            </a:endParaRPr>
          </a:p>
        </p:txBody>
      </p:sp>
      <p:pic>
        <p:nvPicPr>
          <p:cNvPr id="4" name="Picture 3" descr="logo1.png"/>
          <p:cNvPicPr>
            <a:picLocks noChangeAspect="1"/>
          </p:cNvPicPr>
          <p:nvPr/>
        </p:nvPicPr>
        <p:blipFill>
          <a:blip r:embed="rId2"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486159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2687" y="278548"/>
            <a:ext cx="10953739" cy="4525808"/>
          </a:xfrm>
        </p:spPr>
        <p:txBody>
          <a:bodyPr>
            <a:normAutofit/>
          </a:bodyPr>
          <a:lstStyle/>
          <a:p>
            <a:r>
              <a:rPr lang="en-US" dirty="0" smtClean="0">
                <a:effectLst/>
              </a:rPr>
              <a:t>ADMINISTRATOR MODULE</a:t>
            </a:r>
          </a:p>
          <a:p>
            <a:r>
              <a:rPr lang="en-US" dirty="0" smtClean="0">
                <a:effectLst/>
              </a:rPr>
              <a:t>The admin can perform the following activities using the system.</a:t>
            </a:r>
          </a:p>
          <a:p>
            <a:endParaRPr lang="en-US" dirty="0">
              <a:effectLst/>
            </a:endParaRPr>
          </a:p>
          <a:p>
            <a:endParaRPr lang="en-US" dirty="0">
              <a:effectLst/>
            </a:endParaRPr>
          </a:p>
        </p:txBody>
      </p:sp>
      <p:sp>
        <p:nvSpPr>
          <p:cNvPr id="2" name="Rectangle 1"/>
          <p:cNvSpPr/>
          <p:nvPr/>
        </p:nvSpPr>
        <p:spPr>
          <a:xfrm>
            <a:off x="5243490" y="1815921"/>
            <a:ext cx="1700011" cy="965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   MANAGE   DEPARTMENT</a:t>
            </a:r>
            <a:endParaRPr lang="en-US" dirty="0"/>
          </a:p>
        </p:txBody>
      </p:sp>
      <p:cxnSp>
        <p:nvCxnSpPr>
          <p:cNvPr id="5" name="Straight Arrow Connector 4"/>
          <p:cNvCxnSpPr>
            <a:stCxn id="2" idx="2"/>
          </p:cNvCxnSpPr>
          <p:nvPr/>
        </p:nvCxnSpPr>
        <p:spPr>
          <a:xfrm flipH="1">
            <a:off x="6093495" y="2781836"/>
            <a:ext cx="1" cy="321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2643210"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MANAGE COURSE</a:t>
            </a:r>
          </a:p>
        </p:txBody>
      </p:sp>
      <p:sp>
        <p:nvSpPr>
          <p:cNvPr id="7" name="Rectangle 6"/>
          <p:cNvSpPr/>
          <p:nvPr/>
        </p:nvSpPr>
        <p:spPr>
          <a:xfrm>
            <a:off x="2639811" y="18093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MANAGE HALL</a:t>
            </a:r>
          </a:p>
          <a:p>
            <a:pPr algn="ctr"/>
            <a:endParaRPr lang="en-US" dirty="0"/>
          </a:p>
        </p:txBody>
      </p:sp>
      <p:sp>
        <p:nvSpPr>
          <p:cNvPr id="8" name="Rectangle 7"/>
          <p:cNvSpPr/>
          <p:nvPr/>
        </p:nvSpPr>
        <p:spPr>
          <a:xfrm>
            <a:off x="5273590" y="4597758"/>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MANAGE </a:t>
            </a:r>
            <a:r>
              <a:rPr lang="en-US" dirty="0" smtClean="0"/>
              <a:t>STUDENT &amp; FACULTY</a:t>
            </a:r>
            <a:endParaRPr lang="en-US" dirty="0"/>
          </a:p>
          <a:p>
            <a:pPr algn="ctr"/>
            <a:endParaRPr lang="en-US" dirty="0"/>
          </a:p>
        </p:txBody>
      </p:sp>
      <p:sp>
        <p:nvSpPr>
          <p:cNvPr id="9" name="Rectangle 8"/>
          <p:cNvSpPr/>
          <p:nvPr/>
        </p:nvSpPr>
        <p:spPr>
          <a:xfrm>
            <a:off x="5273590" y="3129566"/>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ADMIN</a:t>
            </a:r>
          </a:p>
          <a:p>
            <a:pPr algn="ctr"/>
            <a:endParaRPr lang="en-US" dirty="0"/>
          </a:p>
        </p:txBody>
      </p:sp>
      <p:cxnSp>
        <p:nvCxnSpPr>
          <p:cNvPr id="11" name="Straight Arrow Connector 10"/>
          <p:cNvCxnSpPr>
            <a:stCxn id="6" idx="3"/>
          </p:cNvCxnSpPr>
          <p:nvPr/>
        </p:nvCxnSpPr>
        <p:spPr>
          <a:xfrm flipV="1">
            <a:off x="4330342" y="3651162"/>
            <a:ext cx="955948" cy="38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4343400" y="2870200"/>
            <a:ext cx="939800" cy="266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8" idx="0"/>
            <a:endCxn id="9" idx="2"/>
          </p:cNvCxnSpPr>
          <p:nvPr/>
        </p:nvCxnSpPr>
        <p:spPr>
          <a:xfrm flipV="1">
            <a:off x="6117156" y="4172755"/>
            <a:ext cx="0" cy="425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7877090" y="1796066"/>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STUDENT HALL</a:t>
            </a:r>
          </a:p>
          <a:p>
            <a:pPr algn="ctr"/>
            <a:r>
              <a:rPr lang="en-US" dirty="0" smtClean="0"/>
              <a:t>ALLOCATOR</a:t>
            </a:r>
            <a:endParaRPr lang="en-US" dirty="0"/>
          </a:p>
          <a:p>
            <a:pPr algn="ctr"/>
            <a:endParaRPr lang="en-US" dirty="0"/>
          </a:p>
        </p:txBody>
      </p:sp>
      <p:sp>
        <p:nvSpPr>
          <p:cNvPr id="14" name="Rectangle 13"/>
          <p:cNvSpPr/>
          <p:nvPr/>
        </p:nvSpPr>
        <p:spPr>
          <a:xfrm>
            <a:off x="7889790" y="4678966"/>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FACULTY ALLOCATOR</a:t>
            </a:r>
          </a:p>
          <a:p>
            <a:pPr algn="ctr"/>
            <a:endParaRPr lang="en-US" dirty="0"/>
          </a:p>
        </p:txBody>
      </p:sp>
      <p:cxnSp>
        <p:nvCxnSpPr>
          <p:cNvPr id="16" name="Straight Arrow Connector 15"/>
          <p:cNvCxnSpPr>
            <a:stCxn id="12" idx="1"/>
          </p:cNvCxnSpPr>
          <p:nvPr/>
        </p:nvCxnSpPr>
        <p:spPr>
          <a:xfrm flipH="1">
            <a:off x="6986123" y="2317661"/>
            <a:ext cx="890967" cy="787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flipV="1">
            <a:off x="6935324" y="4209962"/>
            <a:ext cx="925976" cy="565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7884911"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r>
              <a:rPr lang="en-US" dirty="0" smtClean="0"/>
              <a:t>SESSION LOGOUT</a:t>
            </a:r>
            <a:endParaRPr lang="en-US" dirty="0"/>
          </a:p>
          <a:p>
            <a:pPr algn="ctr"/>
            <a:endParaRPr lang="en-US" dirty="0"/>
          </a:p>
        </p:txBody>
      </p:sp>
      <p:cxnSp>
        <p:nvCxnSpPr>
          <p:cNvPr id="24" name="Straight Arrow Connector 23"/>
          <p:cNvCxnSpPr/>
          <p:nvPr/>
        </p:nvCxnSpPr>
        <p:spPr>
          <a:xfrm flipH="1" flipV="1">
            <a:off x="6933063" y="3589362"/>
            <a:ext cx="929359" cy="89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2642085" y="4609369"/>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BULK DATA ENTRY</a:t>
            </a:r>
            <a:endParaRPr lang="en-US" dirty="0"/>
          </a:p>
          <a:p>
            <a:pPr algn="ctr"/>
            <a:endParaRPr lang="en-US" dirty="0"/>
          </a:p>
        </p:txBody>
      </p:sp>
      <p:cxnSp>
        <p:nvCxnSpPr>
          <p:cNvPr id="21" name="Straight Arrow Connector 20"/>
          <p:cNvCxnSpPr/>
          <p:nvPr/>
        </p:nvCxnSpPr>
        <p:spPr>
          <a:xfrm flipV="1">
            <a:off x="4353636" y="4172052"/>
            <a:ext cx="948576" cy="631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 name="Picture 24" descr="logo1.png"/>
          <p:cNvPicPr>
            <a:picLocks noChangeAspect="1"/>
          </p:cNvPicPr>
          <p:nvPr/>
        </p:nvPicPr>
        <p:blipFill>
          <a:blip r:embed="rId2"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1347374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5" y="545909"/>
            <a:ext cx="11436824" cy="5895833"/>
          </a:xfrm>
        </p:spPr>
        <p:txBody>
          <a:bodyPr>
            <a:normAutofit/>
          </a:bodyPr>
          <a:lstStyle/>
          <a:p>
            <a:pPr algn="ctr">
              <a:buNone/>
            </a:pPr>
            <a:r>
              <a:rPr lang="en-US" sz="2400" b="1" dirty="0" smtClean="0">
                <a:effectLst/>
              </a:rPr>
              <a:t>2 FACULTY</a:t>
            </a:r>
          </a:p>
          <a:p>
            <a:pPr algn="ctr">
              <a:buNone/>
            </a:pPr>
            <a:r>
              <a:rPr lang="en-US" sz="2400" dirty="0" smtClean="0">
                <a:effectLst/>
              </a:rPr>
              <a:t>1. The faculty has the opportunity to perform the following activities at the faculty page.</a:t>
            </a:r>
          </a:p>
          <a:p>
            <a:pPr lvl="0" algn="ctr">
              <a:buNone/>
            </a:pPr>
            <a:r>
              <a:rPr lang="en-US" sz="2400" dirty="0" smtClean="0">
                <a:effectLst/>
              </a:rPr>
              <a:t>2. The faculty can login onto and logout the system using username and password and can view the allocated hall for exam using  its faculty ID.</a:t>
            </a:r>
          </a:p>
          <a:p>
            <a:pPr lvl="0" algn="ctr">
              <a:buNone/>
            </a:pPr>
            <a:r>
              <a:rPr lang="en-US" sz="2400" dirty="0" smtClean="0">
                <a:effectLst/>
              </a:rPr>
              <a:t>The faculty has the privilege to view profile and update its own profile.</a:t>
            </a:r>
          </a:p>
          <a:p>
            <a:pPr lvl="0" algn="ctr">
              <a:buNone/>
            </a:pPr>
            <a:r>
              <a:rPr lang="en-US" sz="2400" dirty="0" smtClean="0">
                <a:effectLst/>
              </a:rPr>
              <a:t>3. The faculty has the privilege to delete and edit from any category of under the faculty ID</a:t>
            </a:r>
          </a:p>
          <a:p>
            <a:pPr algn="ctr">
              <a:buNone/>
            </a:pPr>
            <a:r>
              <a:rPr lang="en-US" sz="2400" dirty="0" smtClean="0">
                <a:effectLst/>
              </a:rPr>
              <a:t>4. Inside the faculty module is other sub-models which are:</a:t>
            </a:r>
          </a:p>
          <a:p>
            <a:pPr lvl="0" algn="ctr">
              <a:buNone/>
            </a:pPr>
            <a:r>
              <a:rPr lang="en-US" sz="2400" dirty="0" smtClean="0">
                <a:effectLst/>
              </a:rPr>
              <a:t>View Allocated Hall</a:t>
            </a:r>
          </a:p>
          <a:p>
            <a:pPr lvl="0" algn="ctr">
              <a:buNone/>
            </a:pPr>
            <a:r>
              <a:rPr lang="en-US" sz="2400" dirty="0" smtClean="0">
                <a:effectLst/>
              </a:rPr>
              <a:t>Faculty (sub modules: edit profile, change password, logout)</a:t>
            </a:r>
          </a:p>
          <a:p>
            <a:pPr algn="ctr"/>
            <a:endParaRPr lang="en-IN" sz="2400" dirty="0"/>
          </a:p>
        </p:txBody>
      </p:sp>
      <p:pic>
        <p:nvPicPr>
          <p:cNvPr id="5" name="Picture 4" descr="logo1.png"/>
          <p:cNvPicPr>
            <a:picLocks noChangeAspect="1"/>
          </p:cNvPicPr>
          <p:nvPr/>
        </p:nvPicPr>
        <p:blipFill>
          <a:blip r:embed="rId2"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3487" y="176948"/>
            <a:ext cx="10953739" cy="4525808"/>
          </a:xfrm>
        </p:spPr>
        <p:txBody>
          <a:bodyPr>
            <a:normAutofit/>
          </a:bodyPr>
          <a:lstStyle/>
          <a:p>
            <a:r>
              <a:rPr lang="en-US" dirty="0" smtClean="0">
                <a:effectLst/>
              </a:rPr>
              <a:t>FACULTY MODULE</a:t>
            </a:r>
          </a:p>
          <a:p>
            <a:r>
              <a:rPr lang="en-US" dirty="0" smtClean="0">
                <a:effectLst/>
              </a:rPr>
              <a:t>The Faculty can perform the following activities using the system.</a:t>
            </a:r>
          </a:p>
          <a:p>
            <a:endParaRPr lang="en-US" dirty="0">
              <a:effectLst/>
            </a:endParaRPr>
          </a:p>
          <a:p>
            <a:endParaRPr lang="en-US" dirty="0">
              <a:effectLst/>
            </a:endParaRPr>
          </a:p>
        </p:txBody>
      </p:sp>
      <p:sp>
        <p:nvSpPr>
          <p:cNvPr id="2" name="Rectangle 1"/>
          <p:cNvSpPr/>
          <p:nvPr/>
        </p:nvSpPr>
        <p:spPr>
          <a:xfrm>
            <a:off x="5408590" y="1815921"/>
            <a:ext cx="1700011" cy="965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r>
              <a:rPr lang="en-US" dirty="0" smtClean="0"/>
              <a:t> </a:t>
            </a:r>
            <a:r>
              <a:rPr lang="en-US" sz="1600" dirty="0" smtClean="0"/>
              <a:t>VIEW ALLOCATED DUTY </a:t>
            </a:r>
            <a:endParaRPr lang="en-US" sz="1600" dirty="0"/>
          </a:p>
          <a:p>
            <a:endParaRPr lang="en-US" dirty="0"/>
          </a:p>
        </p:txBody>
      </p:sp>
      <p:cxnSp>
        <p:nvCxnSpPr>
          <p:cNvPr id="5" name="Straight Arrow Connector 4"/>
          <p:cNvCxnSpPr>
            <a:stCxn id="2" idx="2"/>
          </p:cNvCxnSpPr>
          <p:nvPr/>
        </p:nvCxnSpPr>
        <p:spPr>
          <a:xfrm flipH="1">
            <a:off x="6258595" y="2781836"/>
            <a:ext cx="1" cy="321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2770210"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EDIT </a:t>
            </a:r>
            <a:r>
              <a:rPr lang="en-US" dirty="0" smtClean="0"/>
              <a:t>PROFILE</a:t>
            </a:r>
            <a:endParaRPr lang="en-US" dirty="0"/>
          </a:p>
        </p:txBody>
      </p:sp>
      <p:sp>
        <p:nvSpPr>
          <p:cNvPr id="7" name="Rectangle 6"/>
          <p:cNvSpPr/>
          <p:nvPr/>
        </p:nvSpPr>
        <p:spPr>
          <a:xfrm>
            <a:off x="8050010" y="3168203"/>
            <a:ext cx="1919489"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smtClean="0"/>
          </a:p>
          <a:p>
            <a:pPr algn="ctr"/>
            <a:r>
              <a:rPr lang="en-US" dirty="0" smtClean="0"/>
              <a:t>CHANGE CREDENTIALS</a:t>
            </a:r>
            <a:endParaRPr lang="en-US" dirty="0"/>
          </a:p>
          <a:p>
            <a:pPr algn="ctr"/>
            <a:endParaRPr lang="en-US" dirty="0"/>
          </a:p>
          <a:p>
            <a:pPr algn="ctr"/>
            <a:endParaRPr lang="en-US" dirty="0"/>
          </a:p>
        </p:txBody>
      </p:sp>
      <p:sp>
        <p:nvSpPr>
          <p:cNvPr id="8" name="Rectangle 7"/>
          <p:cNvSpPr/>
          <p:nvPr/>
        </p:nvSpPr>
        <p:spPr>
          <a:xfrm>
            <a:off x="5438690" y="4623158"/>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smtClean="0"/>
          </a:p>
          <a:p>
            <a:pPr algn="ctr"/>
            <a:r>
              <a:rPr lang="en-US" dirty="0" smtClean="0"/>
              <a:t>SESSION LOGOUT</a:t>
            </a:r>
            <a:endParaRPr lang="en-US" dirty="0"/>
          </a:p>
          <a:p>
            <a:pPr algn="ctr"/>
            <a:endParaRPr lang="en-US" dirty="0"/>
          </a:p>
          <a:p>
            <a:pPr algn="ctr"/>
            <a:endParaRPr lang="en-US" dirty="0"/>
          </a:p>
        </p:txBody>
      </p:sp>
      <p:sp>
        <p:nvSpPr>
          <p:cNvPr id="9" name="Rectangle 8"/>
          <p:cNvSpPr/>
          <p:nvPr/>
        </p:nvSpPr>
        <p:spPr>
          <a:xfrm>
            <a:off x="5429160"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    FACULTY</a:t>
            </a:r>
            <a:endParaRPr lang="en-US" dirty="0"/>
          </a:p>
        </p:txBody>
      </p:sp>
      <p:cxnSp>
        <p:nvCxnSpPr>
          <p:cNvPr id="11" name="Straight Arrow Connector 10"/>
          <p:cNvCxnSpPr/>
          <p:nvPr/>
        </p:nvCxnSpPr>
        <p:spPr>
          <a:xfrm flipV="1">
            <a:off x="4470042" y="3651161"/>
            <a:ext cx="943248" cy="3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1"/>
            <a:endCxn id="9" idx="3"/>
          </p:cNvCxnSpPr>
          <p:nvPr/>
        </p:nvCxnSpPr>
        <p:spPr>
          <a:xfrm flipH="1">
            <a:off x="7116292" y="3689798"/>
            <a:ext cx="9337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8" idx="0"/>
            <a:endCxn id="9" idx="2"/>
          </p:cNvCxnSpPr>
          <p:nvPr/>
        </p:nvCxnSpPr>
        <p:spPr>
          <a:xfrm flipH="1" flipV="1">
            <a:off x="6272726" y="4211392"/>
            <a:ext cx="9530" cy="411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descr="logo1.png"/>
          <p:cNvPicPr>
            <a:picLocks noChangeAspect="1"/>
          </p:cNvPicPr>
          <p:nvPr/>
        </p:nvPicPr>
        <p:blipFill>
          <a:blip r:embed="rId2"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1404030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5300" y="419100"/>
            <a:ext cx="11314627" cy="6438900"/>
          </a:xfrm>
        </p:spPr>
        <p:txBody>
          <a:bodyPr>
            <a:normAutofit lnSpcReduction="10000"/>
          </a:bodyPr>
          <a:lstStyle/>
          <a:p>
            <a:r>
              <a:rPr lang="en-US" b="1" dirty="0">
                <a:effectLst/>
              </a:rPr>
              <a:t>3 </a:t>
            </a:r>
            <a:r>
              <a:rPr lang="en-US" b="1" dirty="0" smtClean="0">
                <a:effectLst/>
              </a:rPr>
              <a:t>STUDENT</a:t>
            </a:r>
            <a:endParaRPr lang="en-US" dirty="0" smtClean="0">
              <a:effectLst/>
            </a:endParaRPr>
          </a:p>
          <a:p>
            <a:r>
              <a:rPr lang="en-US" dirty="0" smtClean="0">
                <a:effectLst/>
              </a:rPr>
              <a:t>The student has the opportunity to perform the following activities at the Student page : </a:t>
            </a:r>
          </a:p>
          <a:p>
            <a:pPr lvl="0"/>
            <a:r>
              <a:rPr lang="en-US" dirty="0" smtClean="0">
                <a:effectLst/>
              </a:rPr>
              <a:t>1. The student can login onto and logout the system using username and password and can view the allocated hall for exam using the select option.</a:t>
            </a:r>
          </a:p>
          <a:p>
            <a:pPr lvl="0"/>
            <a:r>
              <a:rPr lang="en-US" dirty="0" smtClean="0">
                <a:effectLst/>
              </a:rPr>
              <a:t>The student has the privilege to view and update profile.</a:t>
            </a:r>
          </a:p>
          <a:p>
            <a:pPr lvl="0"/>
            <a:r>
              <a:rPr lang="en-US" dirty="0" smtClean="0">
                <a:effectLst/>
              </a:rPr>
              <a:t>2. The student has the privilege to delete and edit from any category of under the student ID submodule which can enable the student to edit profile, change password.</a:t>
            </a:r>
          </a:p>
          <a:p>
            <a:r>
              <a:rPr lang="en-US" dirty="0" smtClean="0">
                <a:effectLst/>
              </a:rPr>
              <a:t>3. Inside the student module is other sub-models which are:</a:t>
            </a:r>
          </a:p>
          <a:p>
            <a:pPr lvl="0"/>
            <a:r>
              <a:rPr lang="en-US" dirty="0" smtClean="0">
                <a:effectLst/>
              </a:rPr>
              <a:t>View Seat Plan</a:t>
            </a:r>
            <a:endParaRPr lang="en-US" dirty="0">
              <a:effectLst/>
            </a:endParaRPr>
          </a:p>
          <a:p>
            <a:pPr lvl="0"/>
            <a:r>
              <a:rPr lang="en-US" dirty="0">
                <a:effectLst/>
              </a:rPr>
              <a:t>Student ID (sub modules: edit profile, change password, logout)</a:t>
            </a:r>
          </a:p>
          <a:p>
            <a:pPr lvl="0"/>
            <a:r>
              <a:rPr lang="en-US" dirty="0" smtClean="0">
                <a:effectLst/>
              </a:rPr>
              <a:t>.</a:t>
            </a:r>
            <a:endParaRPr lang="en-US" dirty="0">
              <a:effectLst/>
            </a:endParaRPr>
          </a:p>
        </p:txBody>
      </p:sp>
      <p:pic>
        <p:nvPicPr>
          <p:cNvPr id="4" name="Picture 3" descr="logo1.png"/>
          <p:cNvPicPr>
            <a:picLocks noChangeAspect="1"/>
          </p:cNvPicPr>
          <p:nvPr/>
        </p:nvPicPr>
        <p:blipFill>
          <a:blip r:embed="rId2"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3786417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0653" y="330296"/>
            <a:ext cx="10953739" cy="4525808"/>
          </a:xfrm>
        </p:spPr>
        <p:txBody>
          <a:bodyPr>
            <a:normAutofit/>
          </a:bodyPr>
          <a:lstStyle/>
          <a:p>
            <a:r>
              <a:rPr lang="en-US" dirty="0" smtClean="0">
                <a:effectLst/>
              </a:rPr>
              <a:t>STUDENT  MODULE</a:t>
            </a:r>
          </a:p>
          <a:p>
            <a:r>
              <a:rPr lang="en-US" dirty="0" smtClean="0">
                <a:effectLst/>
              </a:rPr>
              <a:t>The Student can perform the following activities using the system.</a:t>
            </a:r>
          </a:p>
          <a:p>
            <a:endParaRPr lang="en-US" dirty="0">
              <a:effectLst/>
            </a:endParaRPr>
          </a:p>
          <a:p>
            <a:endParaRPr lang="en-US" dirty="0">
              <a:effectLst/>
            </a:endParaRPr>
          </a:p>
        </p:txBody>
      </p:sp>
      <p:sp>
        <p:nvSpPr>
          <p:cNvPr id="2" name="Rectangle 1"/>
          <p:cNvSpPr/>
          <p:nvPr/>
        </p:nvSpPr>
        <p:spPr>
          <a:xfrm>
            <a:off x="5446690" y="1815921"/>
            <a:ext cx="1700011" cy="965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r>
              <a:rPr lang="en-US" dirty="0" smtClean="0"/>
              <a:t> </a:t>
            </a:r>
            <a:r>
              <a:rPr lang="en-US" dirty="0"/>
              <a:t>EDIT </a:t>
            </a:r>
            <a:r>
              <a:rPr lang="en-US" dirty="0" smtClean="0"/>
              <a:t>PROFILE</a:t>
            </a:r>
            <a:endParaRPr lang="en-US" dirty="0"/>
          </a:p>
          <a:p>
            <a:pPr algn="ctr"/>
            <a:endParaRPr lang="en-US" dirty="0"/>
          </a:p>
        </p:txBody>
      </p:sp>
      <p:cxnSp>
        <p:nvCxnSpPr>
          <p:cNvPr id="5" name="Straight Arrow Connector 4"/>
          <p:cNvCxnSpPr>
            <a:stCxn id="2" idx="2"/>
          </p:cNvCxnSpPr>
          <p:nvPr/>
        </p:nvCxnSpPr>
        <p:spPr>
          <a:xfrm flipH="1">
            <a:off x="6296695" y="2781836"/>
            <a:ext cx="1" cy="321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2859110"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VIEW ALLOCATED </a:t>
            </a:r>
            <a:r>
              <a:rPr lang="en-US" dirty="0"/>
              <a:t>HALL</a:t>
            </a:r>
          </a:p>
        </p:txBody>
      </p:sp>
      <p:sp>
        <p:nvSpPr>
          <p:cNvPr id="7" name="Rectangle 6"/>
          <p:cNvSpPr/>
          <p:nvPr/>
        </p:nvSpPr>
        <p:spPr>
          <a:xfrm>
            <a:off x="8110340" y="3168203"/>
            <a:ext cx="1770259"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t>CHANGE</a:t>
            </a:r>
          </a:p>
          <a:p>
            <a:pPr algn="ctr"/>
            <a:r>
              <a:rPr lang="en-US" dirty="0" smtClean="0"/>
              <a:t>CREDENTIALS</a:t>
            </a:r>
            <a:endParaRPr lang="en-US" dirty="0"/>
          </a:p>
          <a:p>
            <a:pPr algn="ctr"/>
            <a:endParaRPr lang="en-US" dirty="0"/>
          </a:p>
          <a:p>
            <a:pPr algn="ctr"/>
            <a:endParaRPr lang="en-US" dirty="0"/>
          </a:p>
          <a:p>
            <a:pPr algn="ctr"/>
            <a:endParaRPr lang="en-US" dirty="0"/>
          </a:p>
        </p:txBody>
      </p:sp>
      <p:sp>
        <p:nvSpPr>
          <p:cNvPr id="8" name="Rectangle 7"/>
          <p:cNvSpPr/>
          <p:nvPr/>
        </p:nvSpPr>
        <p:spPr>
          <a:xfrm>
            <a:off x="5489490" y="4648558"/>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SESSION</a:t>
            </a:r>
          </a:p>
          <a:p>
            <a:pPr algn="ctr"/>
            <a:r>
              <a:rPr lang="en-US" dirty="0" smtClean="0"/>
              <a:t>LOGOUT</a:t>
            </a:r>
            <a:endParaRPr lang="en-US" dirty="0"/>
          </a:p>
        </p:txBody>
      </p:sp>
      <p:sp>
        <p:nvSpPr>
          <p:cNvPr id="9" name="Rectangle 8"/>
          <p:cNvSpPr/>
          <p:nvPr/>
        </p:nvSpPr>
        <p:spPr>
          <a:xfrm>
            <a:off x="5479960"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   </a:t>
            </a:r>
          </a:p>
          <a:p>
            <a:r>
              <a:rPr lang="en-US" dirty="0" smtClean="0"/>
              <a:t>    STUDENT</a:t>
            </a:r>
            <a:endParaRPr lang="en-US" dirty="0"/>
          </a:p>
          <a:p>
            <a:endParaRPr lang="en-US" dirty="0"/>
          </a:p>
        </p:txBody>
      </p:sp>
      <p:cxnSp>
        <p:nvCxnSpPr>
          <p:cNvPr id="11" name="Straight Arrow Connector 10"/>
          <p:cNvCxnSpPr>
            <a:stCxn id="6" idx="3"/>
            <a:endCxn id="9" idx="1"/>
          </p:cNvCxnSpPr>
          <p:nvPr/>
        </p:nvCxnSpPr>
        <p:spPr>
          <a:xfrm flipV="1">
            <a:off x="4546242" y="3651161"/>
            <a:ext cx="943248" cy="3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1"/>
            <a:endCxn id="9" idx="3"/>
          </p:cNvCxnSpPr>
          <p:nvPr/>
        </p:nvCxnSpPr>
        <p:spPr>
          <a:xfrm flipH="1">
            <a:off x="7167092" y="3689798"/>
            <a:ext cx="9432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6323526" y="4211392"/>
            <a:ext cx="9530" cy="424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descr="logo1.png"/>
          <p:cNvPicPr>
            <a:picLocks noChangeAspect="1"/>
          </p:cNvPicPr>
          <p:nvPr/>
        </p:nvPicPr>
        <p:blipFill>
          <a:blip r:embed="rId2"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779277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pPr lvl="0"/>
            <a:r>
              <a:rPr lang="en-US" sz="2000" dirty="0">
                <a:effectLst/>
              </a:rPr>
              <a:t>FUNCTIONAL REQUIREMENTS</a:t>
            </a:r>
          </a:p>
        </p:txBody>
      </p:sp>
      <p:sp>
        <p:nvSpPr>
          <p:cNvPr id="3" name="Content Placeholder 2"/>
          <p:cNvSpPr>
            <a:spLocks noGrp="1"/>
          </p:cNvSpPr>
          <p:nvPr>
            <p:ph idx="1"/>
          </p:nvPr>
        </p:nvSpPr>
        <p:spPr>
          <a:xfrm>
            <a:off x="377952" y="1460433"/>
            <a:ext cx="11558016" cy="5196399"/>
          </a:xfrm>
        </p:spPr>
        <p:txBody>
          <a:bodyPr>
            <a:normAutofit/>
          </a:bodyPr>
          <a:lstStyle/>
          <a:p>
            <a:pPr marL="0" indent="0">
              <a:buNone/>
            </a:pPr>
            <a:r>
              <a:rPr lang="en-US" sz="2400" dirty="0"/>
              <a:t>The functional requirements of the system simply </a:t>
            </a:r>
            <a:r>
              <a:rPr lang="en-US" sz="2400" dirty="0" smtClean="0"/>
              <a:t>told </a:t>
            </a:r>
            <a:r>
              <a:rPr lang="en-US" sz="2400" dirty="0"/>
              <a:t>is that the system delivered in order to meet user’s requirement as mentioned in the user specification.</a:t>
            </a:r>
          </a:p>
          <a:p>
            <a:pPr marL="0" indent="0">
              <a:buNone/>
            </a:pPr>
            <a:r>
              <a:rPr lang="en-US" sz="2400" dirty="0"/>
              <a:t>i.	Check examination hall</a:t>
            </a:r>
          </a:p>
          <a:p>
            <a:pPr marL="0" indent="0">
              <a:buNone/>
            </a:pPr>
            <a:r>
              <a:rPr lang="en-US" sz="2400" dirty="0"/>
              <a:t>ii.	Check </a:t>
            </a:r>
            <a:r>
              <a:rPr lang="en-US" sz="2400" dirty="0" smtClean="0"/>
              <a:t>hall details</a:t>
            </a:r>
            <a:endParaRPr lang="en-US" sz="2400" dirty="0"/>
          </a:p>
          <a:p>
            <a:pPr marL="514350" indent="-514350">
              <a:buAutoNum type="romanLcPeriod" startAt="3"/>
            </a:pPr>
            <a:r>
              <a:rPr lang="en-US" sz="2400" dirty="0" smtClean="0"/>
              <a:t>     Print </a:t>
            </a:r>
            <a:r>
              <a:rPr lang="en-US" sz="2400" dirty="0"/>
              <a:t>exams </a:t>
            </a:r>
            <a:r>
              <a:rPr lang="en-US" sz="2400" dirty="0" smtClean="0"/>
              <a:t>duty </a:t>
            </a:r>
            <a:r>
              <a:rPr lang="en-US" sz="2400" dirty="0"/>
              <a:t>slip before </a:t>
            </a:r>
            <a:r>
              <a:rPr lang="en-US" sz="2400" dirty="0" smtClean="0"/>
              <a:t>exams.</a:t>
            </a:r>
          </a:p>
          <a:p>
            <a:pPr marL="0" indent="0">
              <a:buNone/>
            </a:pPr>
            <a:r>
              <a:rPr lang="en-US" sz="2400" dirty="0" smtClean="0"/>
              <a:t>                          </a:t>
            </a:r>
          </a:p>
          <a:p>
            <a:pPr marL="0" indent="0">
              <a:buNone/>
            </a:pPr>
            <a:r>
              <a:rPr lang="en-US" sz="2400" dirty="0"/>
              <a:t> </a:t>
            </a:r>
            <a:r>
              <a:rPr lang="en-US" sz="2400" dirty="0" smtClean="0"/>
              <a:t>                                           </a:t>
            </a:r>
            <a:r>
              <a:rPr lang="en-US" b="1" dirty="0" smtClean="0">
                <a:effectLst/>
              </a:rPr>
              <a:t>NON-FUNCTIONAL REQUIREMENT</a:t>
            </a:r>
            <a:endParaRPr lang="en-US" dirty="0" smtClean="0">
              <a:effectLst/>
            </a:endParaRPr>
          </a:p>
          <a:p>
            <a:r>
              <a:rPr lang="en-US" dirty="0" smtClean="0">
                <a:effectLst/>
              </a:rPr>
              <a:t>All </a:t>
            </a:r>
            <a:r>
              <a:rPr lang="en-US" dirty="0">
                <a:effectLst/>
              </a:rPr>
              <a:t>other to do task that are not present in the functional requirements will be considered as the non-functional requirement</a:t>
            </a:r>
          </a:p>
          <a:p>
            <a:pPr marL="0" indent="0">
              <a:buNone/>
            </a:pPr>
            <a:endParaRPr lang="en-US" sz="2400" dirty="0"/>
          </a:p>
          <a:p>
            <a:pPr marL="0" indent="0">
              <a:buNone/>
            </a:pPr>
            <a:endParaRPr lang="en-US" dirty="0"/>
          </a:p>
        </p:txBody>
      </p:sp>
      <p:pic>
        <p:nvPicPr>
          <p:cNvPr id="5" name="Picture 4" descr="logo1.png"/>
          <p:cNvPicPr>
            <a:picLocks noChangeAspect="1"/>
          </p:cNvPicPr>
          <p:nvPr/>
        </p:nvPicPr>
        <p:blipFill>
          <a:blip r:embed="rId2"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3372787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279" y="204716"/>
            <a:ext cx="10353761" cy="575256"/>
          </a:xfrm>
        </p:spPr>
        <p:txBody>
          <a:bodyPr>
            <a:normAutofit fontScale="90000"/>
          </a:bodyPr>
          <a:lstStyle/>
          <a:p>
            <a:r>
              <a:rPr lang="en-US" sz="2800" dirty="0" smtClean="0"/>
              <a:t>  SCREENSHOTS</a:t>
            </a:r>
            <a:br>
              <a:rPr lang="en-US" sz="2800" dirty="0" smtClean="0"/>
            </a:br>
            <a:r>
              <a:rPr lang="en-US" sz="1800" dirty="0" smtClean="0">
                <a:effectLst/>
              </a:rPr>
              <a:t>Home Screen</a:t>
            </a:r>
            <a:endParaRPr lang="en-US" sz="2800" dirty="0">
              <a:effectLst/>
            </a:endParaRPr>
          </a:p>
        </p:txBody>
      </p:sp>
      <p:pic>
        <p:nvPicPr>
          <p:cNvPr id="4" name="Picture 3" descr="Seat allocator.jpg"/>
          <p:cNvPicPr>
            <a:picLocks noChangeAspect="1"/>
          </p:cNvPicPr>
          <p:nvPr/>
        </p:nvPicPr>
        <p:blipFill>
          <a:blip r:embed="rId2"/>
          <a:srcRect t="8935" r="1716" b="6048"/>
          <a:stretch>
            <a:fillRect/>
          </a:stretch>
        </p:blipFill>
        <p:spPr>
          <a:xfrm>
            <a:off x="259308" y="812042"/>
            <a:ext cx="11702107" cy="5691116"/>
          </a:xfrm>
          <a:prstGeom prst="rect">
            <a:avLst/>
          </a:prstGeom>
        </p:spPr>
      </p:pic>
    </p:spTree>
    <p:extLst>
      <p:ext uri="{BB962C8B-B14F-4D97-AF65-F5344CB8AC3E}">
        <p14:creationId xmlns:p14="http://schemas.microsoft.com/office/powerpoint/2010/main" xmlns="" val="2259135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r>
              <a:rPr lang="en-US" dirty="0">
                <a:effectLst/>
              </a:rPr>
              <a:t> </a:t>
            </a:r>
            <a:br>
              <a:rPr lang="en-US" dirty="0">
                <a:effectLst/>
              </a:rPr>
            </a:br>
            <a:endParaRPr lang="en-US" sz="2000" dirty="0">
              <a:effectLst/>
            </a:endParaRPr>
          </a:p>
        </p:txBody>
      </p:sp>
      <p:sp>
        <p:nvSpPr>
          <p:cNvPr id="3" name="Content Placeholder 2"/>
          <p:cNvSpPr>
            <a:spLocks noGrp="1"/>
          </p:cNvSpPr>
          <p:nvPr>
            <p:ph idx="1"/>
          </p:nvPr>
        </p:nvSpPr>
        <p:spPr>
          <a:xfrm>
            <a:off x="390831" y="842247"/>
            <a:ext cx="11558016" cy="5196399"/>
          </a:xfrm>
        </p:spPr>
        <p:txBody>
          <a:bodyPr>
            <a:normAutofit/>
          </a:bodyPr>
          <a:lstStyle/>
          <a:p>
            <a:pPr marL="0" indent="0">
              <a:buNone/>
            </a:pPr>
            <a:endParaRPr lang="en-US" sz="24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rcRect l="34265" t="17120" r="34914" b="20451"/>
          <a:stretch>
            <a:fillRect/>
          </a:stretch>
        </p:blipFill>
        <p:spPr>
          <a:xfrm>
            <a:off x="286603" y="887104"/>
            <a:ext cx="3343701" cy="32754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05616" y="2306471"/>
            <a:ext cx="7926993" cy="4223270"/>
          </a:xfrm>
          <a:prstGeom prst="rect">
            <a:avLst/>
          </a:prstGeom>
        </p:spPr>
      </p:pic>
      <p:sp>
        <p:nvSpPr>
          <p:cNvPr id="6" name="TextBox 5"/>
          <p:cNvSpPr txBox="1"/>
          <p:nvPr/>
        </p:nvSpPr>
        <p:spPr>
          <a:xfrm>
            <a:off x="5486400" y="1132765"/>
            <a:ext cx="4585647" cy="646331"/>
          </a:xfrm>
          <a:prstGeom prst="rect">
            <a:avLst/>
          </a:prstGeom>
          <a:noFill/>
        </p:spPr>
        <p:txBody>
          <a:bodyPr wrap="square" rtlCol="0">
            <a:spAutoFit/>
          </a:bodyPr>
          <a:lstStyle/>
          <a:p>
            <a:r>
              <a:rPr lang="en-US" dirty="0" smtClean="0"/>
              <a:t>Admin login using the credentials will be redirected to the Admin Home Page </a:t>
            </a:r>
            <a:endParaRPr lang="en-IN" dirty="0"/>
          </a:p>
        </p:txBody>
      </p:sp>
      <p:pic>
        <p:nvPicPr>
          <p:cNvPr id="8" name="Picture 7" descr="logo1.png"/>
          <p:cNvPicPr>
            <a:picLocks noChangeAspect="1"/>
          </p:cNvPicPr>
          <p:nvPr/>
        </p:nvPicPr>
        <p:blipFill>
          <a:blip r:embed="rId4"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2415196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r>
              <a:rPr lang="en-US" sz="3200" dirty="0">
                <a:effectLst/>
              </a:rPr>
              <a:t/>
            </a:r>
            <a:br>
              <a:rPr lang="en-US" sz="3200" dirty="0">
                <a:effectLst/>
              </a:rPr>
            </a:br>
            <a:r>
              <a:rPr lang="en-US" sz="3200" dirty="0" smtClean="0">
                <a:effectLst/>
              </a:rPr>
              <a:t>   student hall Allocation</a:t>
            </a:r>
            <a:endParaRPr lang="en-US" sz="1800" dirty="0">
              <a:effectLst/>
            </a:endParaRPr>
          </a:p>
        </p:txBody>
      </p:sp>
      <p:sp>
        <p:nvSpPr>
          <p:cNvPr id="3" name="Content Placeholder 2"/>
          <p:cNvSpPr>
            <a:spLocks noGrp="1"/>
          </p:cNvSpPr>
          <p:nvPr>
            <p:ph idx="1"/>
          </p:nvPr>
        </p:nvSpPr>
        <p:spPr>
          <a:xfrm>
            <a:off x="390831" y="842247"/>
            <a:ext cx="11558016" cy="5196399"/>
          </a:xfrm>
        </p:spPr>
        <p:txBody>
          <a:bodyPr>
            <a:normAutofit/>
          </a:bodyPr>
          <a:lstStyle/>
          <a:p>
            <a:pPr marL="0" indent="0">
              <a:buNone/>
            </a:pPr>
            <a:endParaRPr lang="en-US" sz="2400" dirty="0"/>
          </a:p>
          <a:p>
            <a:pPr marL="0" indent="0">
              <a:buNone/>
            </a:pPr>
            <a:endParaRPr lang="en-US" dirty="0"/>
          </a:p>
        </p:txBody>
      </p:sp>
      <p:pic>
        <p:nvPicPr>
          <p:cNvPr id="5" name="Picture 4" descr="Seat allocator.jpg"/>
          <p:cNvPicPr>
            <a:picLocks noChangeAspect="1"/>
          </p:cNvPicPr>
          <p:nvPr/>
        </p:nvPicPr>
        <p:blipFill>
          <a:blip r:embed="rId2"/>
          <a:srcRect r="1493"/>
          <a:stretch>
            <a:fillRect/>
          </a:stretch>
        </p:blipFill>
        <p:spPr>
          <a:xfrm>
            <a:off x="727882" y="1132487"/>
            <a:ext cx="10790830" cy="52205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logo1.png"/>
          <p:cNvPicPr>
            <a:picLocks noChangeAspect="1"/>
          </p:cNvPicPr>
          <p:nvPr/>
        </p:nvPicPr>
        <p:blipFill>
          <a:blip r:embed="rId3"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3811252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908" y="0"/>
            <a:ext cx="10353761" cy="1326321"/>
          </a:xfrm>
        </p:spPr>
        <p:txBody>
          <a:bodyPr/>
          <a:lstStyle/>
          <a:p>
            <a:r>
              <a:rPr lang="en-US" dirty="0" smtClean="0"/>
              <a:t>Contents :</a:t>
            </a:r>
            <a:endParaRPr lang="en-IN" dirty="0"/>
          </a:p>
        </p:txBody>
      </p:sp>
      <p:sp>
        <p:nvSpPr>
          <p:cNvPr id="3" name="Content Placeholder 2"/>
          <p:cNvSpPr>
            <a:spLocks noGrp="1"/>
          </p:cNvSpPr>
          <p:nvPr>
            <p:ph idx="1"/>
          </p:nvPr>
        </p:nvSpPr>
        <p:spPr>
          <a:xfrm>
            <a:off x="218364" y="1132764"/>
            <a:ext cx="12869839" cy="4763068"/>
          </a:xfrm>
        </p:spPr>
        <p:txBody>
          <a:bodyPr numCol="2">
            <a:noAutofit/>
          </a:bodyPr>
          <a:lstStyle/>
          <a:p>
            <a:pPr marL="457200" indent="-457200">
              <a:buFont typeface="+mj-lt"/>
              <a:buAutoNum type="arabicPeriod"/>
            </a:pPr>
            <a:r>
              <a:rPr lang="en-US" sz="2400" dirty="0" smtClean="0"/>
              <a:t>Introduction</a:t>
            </a:r>
          </a:p>
          <a:p>
            <a:pPr marL="457200" indent="-457200">
              <a:buFont typeface="+mj-lt"/>
              <a:buAutoNum type="arabicPeriod"/>
            </a:pPr>
            <a:r>
              <a:rPr lang="en-US" sz="2400" dirty="0" smtClean="0"/>
              <a:t>Existing System</a:t>
            </a:r>
          </a:p>
          <a:p>
            <a:pPr marL="457200" indent="-457200">
              <a:buFont typeface="+mj-lt"/>
              <a:buAutoNum type="arabicPeriod"/>
            </a:pPr>
            <a:r>
              <a:rPr lang="en-US" sz="2400" dirty="0" smtClean="0"/>
              <a:t>Objectives</a:t>
            </a:r>
          </a:p>
          <a:p>
            <a:pPr marL="457200" indent="-457200">
              <a:buFont typeface="+mj-lt"/>
              <a:buAutoNum type="arabicPeriod"/>
            </a:pPr>
            <a:r>
              <a:rPr lang="en-US" sz="2400" dirty="0" smtClean="0"/>
              <a:t>User Requirements </a:t>
            </a:r>
            <a:r>
              <a:rPr lang="en-US" sz="2400" dirty="0" smtClean="0"/>
              <a:t>Specification</a:t>
            </a:r>
          </a:p>
          <a:p>
            <a:pPr marL="457200" indent="-457200">
              <a:buFont typeface="+mj-lt"/>
              <a:buAutoNum type="arabicPeriod"/>
            </a:pPr>
            <a:r>
              <a:rPr lang="en-US" sz="2400" dirty="0" smtClean="0"/>
              <a:t>Tools and Technology Used</a:t>
            </a:r>
          </a:p>
          <a:p>
            <a:pPr marL="457200" indent="-457200">
              <a:buFont typeface="+mj-lt"/>
              <a:buAutoNum type="arabicPeriod"/>
            </a:pPr>
            <a:r>
              <a:rPr lang="en-US" sz="2400" dirty="0" smtClean="0"/>
              <a:t>Study </a:t>
            </a:r>
            <a:r>
              <a:rPr lang="en-US" sz="2400" dirty="0" smtClean="0"/>
              <a:t>of the System</a:t>
            </a:r>
          </a:p>
          <a:p>
            <a:pPr marL="457200" indent="-457200">
              <a:buFont typeface="+mj-lt"/>
              <a:buAutoNum type="arabicPeriod"/>
            </a:pPr>
            <a:r>
              <a:rPr lang="en-US" sz="2400" dirty="0" smtClean="0"/>
              <a:t>Administrator</a:t>
            </a:r>
          </a:p>
          <a:p>
            <a:pPr marL="457200" indent="-457200">
              <a:buFont typeface="+mj-lt"/>
              <a:buAutoNum type="arabicPeriod"/>
            </a:pPr>
            <a:r>
              <a:rPr lang="en-US" sz="2400" dirty="0" smtClean="0"/>
              <a:t>Administrator Module</a:t>
            </a:r>
          </a:p>
          <a:p>
            <a:pPr marL="457200" indent="-457200">
              <a:buFont typeface="+mj-lt"/>
              <a:buAutoNum type="arabicPeriod"/>
            </a:pPr>
            <a:r>
              <a:rPr lang="en-US" sz="2400" dirty="0" smtClean="0"/>
              <a:t>Faculty</a:t>
            </a:r>
          </a:p>
          <a:p>
            <a:pPr marL="457200" indent="-457200">
              <a:buFont typeface="+mj-lt"/>
              <a:buAutoNum type="arabicPeriod"/>
            </a:pPr>
            <a:r>
              <a:rPr lang="en-US" sz="2400" dirty="0" smtClean="0"/>
              <a:t>Faculty Module</a:t>
            </a:r>
          </a:p>
          <a:p>
            <a:pPr marL="457200" indent="-457200">
              <a:buFont typeface="+mj-lt"/>
              <a:buAutoNum type="arabicPeriod"/>
            </a:pPr>
            <a:r>
              <a:rPr lang="en-US" sz="2400" dirty="0" smtClean="0"/>
              <a:t>Student</a:t>
            </a:r>
          </a:p>
          <a:p>
            <a:pPr marL="457200" indent="-457200">
              <a:buFont typeface="+mj-lt"/>
              <a:buAutoNum type="arabicPeriod"/>
            </a:pPr>
            <a:r>
              <a:rPr lang="en-US" sz="2400" dirty="0" smtClean="0"/>
              <a:t>Functional Requirements </a:t>
            </a:r>
          </a:p>
          <a:p>
            <a:pPr marL="457200" indent="-457200">
              <a:buFont typeface="+mj-lt"/>
              <a:buAutoNum type="arabicPeriod"/>
            </a:pPr>
            <a:r>
              <a:rPr lang="en-US" sz="2400" dirty="0" smtClean="0"/>
              <a:t>Tools and Technology Used</a:t>
            </a:r>
          </a:p>
          <a:p>
            <a:pPr marL="457200" indent="-457200">
              <a:buFont typeface="+mj-lt"/>
              <a:buAutoNum type="arabicPeriod"/>
            </a:pPr>
            <a:r>
              <a:rPr lang="en-US" sz="2400" dirty="0" smtClean="0"/>
              <a:t>Screenshots</a:t>
            </a:r>
          </a:p>
          <a:p>
            <a:pPr marL="457200" indent="-457200">
              <a:buFont typeface="+mj-lt"/>
              <a:buAutoNum type="arabicPeriod"/>
            </a:pPr>
            <a:r>
              <a:rPr lang="en-US" sz="2400" dirty="0" smtClean="0"/>
              <a:t>Future Scope</a:t>
            </a:r>
          </a:p>
          <a:p>
            <a:pPr marL="457200" indent="-457200">
              <a:buFont typeface="+mj-lt"/>
              <a:buAutoNum type="arabicPeriod"/>
            </a:pPr>
            <a:r>
              <a:rPr lang="en-US" sz="2400" dirty="0" smtClean="0"/>
              <a:t>Conclusion</a:t>
            </a:r>
          </a:p>
          <a:p>
            <a:endParaRPr lang="en-US" sz="2400" dirty="0" smtClean="0"/>
          </a:p>
          <a:p>
            <a:endParaRPr lang="en-US" sz="2400" dirty="0" smtClean="0"/>
          </a:p>
          <a:p>
            <a:endParaRPr lang="en-IN" sz="2400" dirty="0"/>
          </a:p>
        </p:txBody>
      </p:sp>
      <p:cxnSp>
        <p:nvCxnSpPr>
          <p:cNvPr id="5" name="Straight Connector 4"/>
          <p:cNvCxnSpPr/>
          <p:nvPr/>
        </p:nvCxnSpPr>
        <p:spPr>
          <a:xfrm>
            <a:off x="5773008" y="1105473"/>
            <a:ext cx="68239" cy="536356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logo1.png"/>
          <p:cNvPicPr>
            <a:picLocks noChangeAspect="1"/>
          </p:cNvPicPr>
          <p:nvPr/>
        </p:nvPicPr>
        <p:blipFill>
          <a:blip r:embed="rId2"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r>
              <a:rPr lang="en-US" sz="3200" dirty="0">
                <a:effectLst/>
              </a:rPr>
              <a:t> </a:t>
            </a:r>
            <a:br>
              <a:rPr lang="en-US" sz="3200" dirty="0">
                <a:effectLst/>
              </a:rPr>
            </a:br>
            <a:r>
              <a:rPr lang="en-US" sz="3200" dirty="0" smtClean="0">
                <a:effectLst/>
              </a:rPr>
              <a:t>faculty  Duty Allocator</a:t>
            </a:r>
            <a:endParaRPr lang="en-US" sz="1800" dirty="0">
              <a:effectLst/>
            </a:endParaRPr>
          </a:p>
        </p:txBody>
      </p:sp>
      <p:sp>
        <p:nvSpPr>
          <p:cNvPr id="3" name="Content Placeholder 2"/>
          <p:cNvSpPr>
            <a:spLocks noGrp="1"/>
          </p:cNvSpPr>
          <p:nvPr>
            <p:ph idx="1"/>
          </p:nvPr>
        </p:nvSpPr>
        <p:spPr>
          <a:xfrm>
            <a:off x="390831" y="842247"/>
            <a:ext cx="11558016" cy="5196399"/>
          </a:xfrm>
        </p:spPr>
        <p:txBody>
          <a:bodyPr>
            <a:normAutofit/>
          </a:bodyPr>
          <a:lstStyle/>
          <a:p>
            <a:pPr marL="0" indent="0">
              <a:buNone/>
            </a:pPr>
            <a:endParaRPr lang="en-US" sz="2400" dirty="0"/>
          </a:p>
          <a:p>
            <a:pPr marL="0" indent="0">
              <a:buNone/>
            </a:pPr>
            <a:endParaRPr lang="en-US" dirty="0"/>
          </a:p>
        </p:txBody>
      </p:sp>
      <p:pic>
        <p:nvPicPr>
          <p:cNvPr id="5" name="Picture 4" descr="Seat allocator.jpg"/>
          <p:cNvPicPr>
            <a:picLocks noChangeAspect="1"/>
          </p:cNvPicPr>
          <p:nvPr/>
        </p:nvPicPr>
        <p:blipFill>
          <a:blip r:embed="rId2"/>
          <a:stretch>
            <a:fillRect/>
          </a:stretch>
        </p:blipFill>
        <p:spPr>
          <a:xfrm>
            <a:off x="532264" y="1238012"/>
            <a:ext cx="11095630" cy="51350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logo1.png"/>
          <p:cNvPicPr>
            <a:picLocks noChangeAspect="1"/>
          </p:cNvPicPr>
          <p:nvPr/>
        </p:nvPicPr>
        <p:blipFill>
          <a:blip r:embed="rId3"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594515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r>
              <a:rPr lang="en-US" dirty="0">
                <a:effectLst/>
              </a:rPr>
              <a:t> </a:t>
            </a:r>
            <a:br>
              <a:rPr lang="en-US" dirty="0">
                <a:effectLst/>
              </a:rPr>
            </a:br>
            <a:endParaRPr lang="en-US" sz="2000" dirty="0">
              <a:effectLst/>
            </a:endParaRPr>
          </a:p>
        </p:txBody>
      </p:sp>
      <p:sp>
        <p:nvSpPr>
          <p:cNvPr id="3" name="Content Placeholder 2"/>
          <p:cNvSpPr>
            <a:spLocks noGrp="1"/>
          </p:cNvSpPr>
          <p:nvPr>
            <p:ph idx="1"/>
          </p:nvPr>
        </p:nvSpPr>
        <p:spPr>
          <a:xfrm>
            <a:off x="390831" y="842247"/>
            <a:ext cx="11558016" cy="5196399"/>
          </a:xfrm>
        </p:spPr>
        <p:txBody>
          <a:bodyPr>
            <a:normAutofit/>
          </a:bodyPr>
          <a:lstStyle/>
          <a:p>
            <a:pPr marL="0" indent="0">
              <a:buNone/>
            </a:pPr>
            <a:endParaRPr lang="en-US" sz="24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rcRect b="28725"/>
          <a:stretch>
            <a:fillRect/>
          </a:stretch>
        </p:blipFill>
        <p:spPr>
          <a:xfrm>
            <a:off x="1879279" y="354841"/>
            <a:ext cx="10058400" cy="3220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rcRect b="40140"/>
          <a:stretch>
            <a:fillRect/>
          </a:stretch>
        </p:blipFill>
        <p:spPr>
          <a:xfrm>
            <a:off x="1885723" y="3548417"/>
            <a:ext cx="10058400" cy="3050275"/>
          </a:xfrm>
          <a:prstGeom prst="rect">
            <a:avLst/>
          </a:prstGeom>
        </p:spPr>
      </p:pic>
      <p:sp>
        <p:nvSpPr>
          <p:cNvPr id="6" name="TextBox 5"/>
          <p:cNvSpPr txBox="1"/>
          <p:nvPr/>
        </p:nvSpPr>
        <p:spPr>
          <a:xfrm>
            <a:off x="-1384995" y="1323833"/>
            <a:ext cx="2769989" cy="4476465"/>
          </a:xfrm>
          <a:prstGeom prst="rect">
            <a:avLst/>
          </a:prstGeom>
          <a:noFill/>
        </p:spPr>
        <p:txBody>
          <a:bodyPr vert="vert" wrap="square" rtlCol="0">
            <a:spAutoFit/>
          </a:bodyPr>
          <a:lstStyle/>
          <a:p>
            <a:r>
              <a:rPr lang="en-US" sz="2400" dirty="0" smtClean="0"/>
              <a:t>Department			Course</a:t>
            </a:r>
            <a:endParaRPr lang="en-IN" sz="2400" dirty="0" smtClean="0"/>
          </a:p>
          <a:p>
            <a:r>
              <a:rPr lang="en-US" sz="2400" dirty="0" smtClean="0"/>
              <a:t>  </a:t>
            </a:r>
          </a:p>
          <a:p>
            <a:endParaRPr lang="en-US" sz="2400" dirty="0" smtClean="0"/>
          </a:p>
          <a:p>
            <a:endParaRPr lang="en-US" sz="2400" dirty="0" smtClean="0"/>
          </a:p>
          <a:p>
            <a:endParaRPr lang="en-US" sz="2400" dirty="0" smtClean="0"/>
          </a:p>
          <a:p>
            <a:endParaRPr lang="en-US" sz="2400" dirty="0" smtClean="0"/>
          </a:p>
          <a:p>
            <a:endParaRPr lang="en-US" sz="2400" dirty="0" smtClean="0"/>
          </a:p>
        </p:txBody>
      </p:sp>
      <p:pic>
        <p:nvPicPr>
          <p:cNvPr id="8" name="Picture 7" descr="logo1.png"/>
          <p:cNvPicPr>
            <a:picLocks noChangeAspect="1"/>
          </p:cNvPicPr>
          <p:nvPr/>
        </p:nvPicPr>
        <p:blipFill>
          <a:blip r:embed="rId4" cstate="print"/>
          <a:stretch>
            <a:fillRect/>
          </a:stretch>
        </p:blipFill>
        <p:spPr>
          <a:xfrm>
            <a:off x="528852" y="0"/>
            <a:ext cx="976951" cy="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2123758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22126" y="0"/>
            <a:ext cx="3193576" cy="1015663"/>
          </a:xfrm>
          <a:prstGeom prst="rect">
            <a:avLst/>
          </a:prstGeom>
        </p:spPr>
        <p:txBody>
          <a:bodyPr wrap="square">
            <a:spAutoFit/>
          </a:bodyPr>
          <a:lstStyle/>
          <a:p>
            <a:r>
              <a:rPr lang="en-US" sz="2800" b="1" dirty="0" smtClean="0"/>
              <a:t> </a:t>
            </a:r>
            <a:br>
              <a:rPr lang="en-US" sz="2800" b="1" dirty="0" smtClean="0"/>
            </a:br>
            <a:r>
              <a:rPr lang="en-US" sz="3200" b="1" dirty="0" smtClean="0"/>
              <a:t>Future Scope</a:t>
            </a:r>
            <a:endParaRPr lang="en-IN" sz="2800" b="1" dirty="0"/>
          </a:p>
        </p:txBody>
      </p:sp>
      <p:sp>
        <p:nvSpPr>
          <p:cNvPr id="5" name="Rectangle 4"/>
          <p:cNvSpPr/>
          <p:nvPr/>
        </p:nvSpPr>
        <p:spPr>
          <a:xfrm>
            <a:off x="955343" y="1327582"/>
            <a:ext cx="10577015" cy="5262979"/>
          </a:xfrm>
          <a:prstGeom prst="rect">
            <a:avLst/>
          </a:prstGeom>
        </p:spPr>
        <p:txBody>
          <a:bodyPr wrap="square">
            <a:spAutoFit/>
          </a:bodyPr>
          <a:lstStyle/>
          <a:p>
            <a:r>
              <a:rPr lang="en-IN" sz="2400" dirty="0" smtClean="0"/>
              <a:t>The existing system can be enhanced, by storing the hall ticket into a database, instead of a file so that the statistics about the hall ticket obtained can be easily analyzed. </a:t>
            </a:r>
          </a:p>
          <a:p>
            <a:endParaRPr lang="en-US" sz="2400" dirty="0" smtClean="0"/>
          </a:p>
          <a:p>
            <a:r>
              <a:rPr lang="en-US" sz="2400" dirty="0" smtClean="0"/>
              <a:t>We can implement this system  with much more functionality in near future where admin can handle several CCTV installed in each exam hall during the exams using grid views .</a:t>
            </a:r>
          </a:p>
          <a:p>
            <a:endParaRPr lang="en-US" sz="2400" dirty="0" smtClean="0"/>
          </a:p>
          <a:p>
            <a:r>
              <a:rPr lang="en-US" sz="2400" dirty="0" smtClean="0"/>
              <a:t>Students and Faculty can get Alerts before each exam day regarding their Allocated Seat and Allocated Duty in respective halls .using SMS integrations and many more functionalities can be embedded in this system as and when required . </a:t>
            </a:r>
          </a:p>
          <a:p>
            <a:endParaRPr lang="en-US" sz="2400" dirty="0" smtClean="0"/>
          </a:p>
          <a:p>
            <a:endParaRPr lang="en-IN" sz="2400" dirty="0"/>
          </a:p>
        </p:txBody>
      </p:sp>
      <p:pic>
        <p:nvPicPr>
          <p:cNvPr id="7" name="Picture 6" descr="logo1.png"/>
          <p:cNvPicPr>
            <a:picLocks noChangeAspect="1"/>
          </p:cNvPicPr>
          <p:nvPr/>
        </p:nvPicPr>
        <p:blipFill>
          <a:blip r:embed="rId2"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295" y="1"/>
            <a:ext cx="10353761" cy="1155700"/>
          </a:xfrm>
        </p:spPr>
        <p:txBody>
          <a:bodyPr/>
          <a:lstStyle/>
          <a:p>
            <a:r>
              <a:rPr lang="en-US" dirty="0" smtClean="0"/>
              <a:t>CONCLUSION</a:t>
            </a:r>
            <a:endParaRPr lang="en-IN" dirty="0"/>
          </a:p>
        </p:txBody>
      </p:sp>
      <p:sp>
        <p:nvSpPr>
          <p:cNvPr id="3" name="Content Placeholder 2"/>
          <p:cNvSpPr>
            <a:spLocks noGrp="1"/>
          </p:cNvSpPr>
          <p:nvPr>
            <p:ph idx="1"/>
          </p:nvPr>
        </p:nvSpPr>
        <p:spPr>
          <a:xfrm>
            <a:off x="546100" y="1028885"/>
            <a:ext cx="11036299" cy="3695136"/>
          </a:xfrm>
        </p:spPr>
        <p:txBody>
          <a:bodyPr>
            <a:noAutofit/>
          </a:bodyPr>
          <a:lstStyle/>
          <a:p>
            <a:r>
              <a:rPr lang="en-US" sz="1800" dirty="0" smtClean="0"/>
              <a:t>The system was designed in such a way that future modifications can be done easily. The following conclusions can be deduced from the development of the project.</a:t>
            </a:r>
          </a:p>
          <a:p>
            <a:r>
              <a:rPr lang="en-US" sz="1800" dirty="0" smtClean="0"/>
              <a:t>Automation of the entire system improves the efficiency.</a:t>
            </a:r>
          </a:p>
          <a:p>
            <a:r>
              <a:rPr lang="en-US" sz="1800" dirty="0" smtClean="0"/>
              <a:t> It provides a friendly graphical user interface which proves to be best.</a:t>
            </a:r>
          </a:p>
          <a:p>
            <a:r>
              <a:rPr lang="en-US" sz="1800" dirty="0" smtClean="0"/>
              <a:t> It gives appropriate access to the authorized users</a:t>
            </a:r>
          </a:p>
          <a:p>
            <a:r>
              <a:rPr lang="en-US" sz="1800" dirty="0" smtClean="0"/>
              <a:t>depending on their permissions.</a:t>
            </a:r>
          </a:p>
          <a:p>
            <a:r>
              <a:rPr lang="en-US" sz="1800" dirty="0" smtClean="0"/>
              <a:t>It effectively overcomes the delay in communications.</a:t>
            </a:r>
          </a:p>
          <a:p>
            <a:r>
              <a:rPr lang="en-US" sz="1800" dirty="0" smtClean="0"/>
              <a:t>Updating of information becomes so easier.</a:t>
            </a:r>
          </a:p>
          <a:p>
            <a:pPr>
              <a:buNone/>
            </a:pPr>
            <a:r>
              <a:rPr lang="en-US" sz="1800" dirty="0" smtClean="0"/>
              <a:t>    A web based interface for showing hall name for  student is developed, which makes students to see their seat  in respective hall, easily. A web based interface for analyzing  the student academic details are developed.  Username and  password is created for unique user by register their details  in register module. And they can change it by the permission  of administrator only.</a:t>
            </a:r>
          </a:p>
          <a:p>
            <a:endParaRPr lang="en-US" sz="1800" dirty="0" smtClean="0"/>
          </a:p>
          <a:p>
            <a:pPr>
              <a:buNone/>
            </a:pPr>
            <a:endParaRPr lang="en-IN" sz="1800" dirty="0"/>
          </a:p>
        </p:txBody>
      </p:sp>
      <p:pic>
        <p:nvPicPr>
          <p:cNvPr id="5" name="Picture 4" descr="logo1.png"/>
          <p:cNvPicPr>
            <a:picLocks noChangeAspect="1"/>
          </p:cNvPicPr>
          <p:nvPr/>
        </p:nvPicPr>
        <p:blipFill>
          <a:blip r:embed="rId2"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thank-you.jpg"/>
          <p:cNvPicPr>
            <a:picLocks noChangeAspect="1" noChangeArrowheads="1"/>
          </p:cNvPicPr>
          <p:nvPr/>
        </p:nvPicPr>
        <p:blipFill>
          <a:blip r:embed="rId2" cstate="print"/>
          <a:srcRect/>
          <a:stretch>
            <a:fillRect/>
          </a:stretch>
        </p:blipFill>
        <p:spPr bwMode="auto">
          <a:xfrm>
            <a:off x="3873500" y="1384300"/>
            <a:ext cx="4471987" cy="3740422"/>
          </a:xfrm>
          <a:prstGeom prst="rect">
            <a:avLst/>
          </a:prstGeom>
          <a:noFill/>
        </p:spPr>
      </p:pic>
      <p:pic>
        <p:nvPicPr>
          <p:cNvPr id="5" name="Picture 4" descr="logo1.png"/>
          <p:cNvPicPr>
            <a:picLocks noChangeAspect="1"/>
          </p:cNvPicPr>
          <p:nvPr/>
        </p:nvPicPr>
        <p:blipFill>
          <a:blip r:embed="rId3"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831" y="390144"/>
            <a:ext cx="10353761" cy="1060703"/>
          </a:xfrm>
        </p:spPr>
        <p:txBody>
          <a:bodyPr>
            <a:normAutofit/>
          </a:bodyPr>
          <a:lstStyle/>
          <a:p>
            <a:pPr lvl="0"/>
            <a:r>
              <a:rPr lang="en-US" u="sng" dirty="0">
                <a:effectLst/>
              </a:rPr>
              <a:t>INTRODUCTION</a:t>
            </a:r>
            <a:endParaRPr lang="en-US" dirty="0">
              <a:effectLst/>
            </a:endParaRPr>
          </a:p>
        </p:txBody>
      </p:sp>
      <p:sp>
        <p:nvSpPr>
          <p:cNvPr id="3" name="Content Placeholder 2"/>
          <p:cNvSpPr>
            <a:spLocks noGrp="1"/>
          </p:cNvSpPr>
          <p:nvPr>
            <p:ph idx="1"/>
          </p:nvPr>
        </p:nvSpPr>
        <p:spPr>
          <a:xfrm>
            <a:off x="-232011" y="1392070"/>
            <a:ext cx="11764370" cy="4776717"/>
          </a:xfrm>
        </p:spPr>
        <p:txBody>
          <a:bodyPr anchor="t">
            <a:normAutofit/>
          </a:bodyPr>
          <a:lstStyle/>
          <a:p>
            <a:pPr lvl="3"/>
            <a:r>
              <a:rPr lang="en-US" sz="2400" b="1" dirty="0" smtClean="0"/>
              <a:t>This project is developed for the college, to simplify examination hall allotment and seating arrangement  manual work. </a:t>
            </a:r>
          </a:p>
          <a:p>
            <a:pPr lvl="3"/>
            <a:r>
              <a:rPr lang="en-US" sz="2400" b="1" dirty="0" smtClean="0"/>
              <a:t>It facilitates to access the examination   information of a particular student in  a particular class. </a:t>
            </a:r>
          </a:p>
          <a:p>
            <a:pPr lvl="3"/>
            <a:r>
              <a:rPr lang="en-US" sz="2400" b="1" dirty="0" smtClean="0"/>
              <a:t>The purpose of developing this seating arrangement  system  is to provide a way to allocate exam hall  for each student without any clash.</a:t>
            </a:r>
          </a:p>
          <a:p>
            <a:pPr lvl="3"/>
            <a:r>
              <a:rPr lang="en-US" sz="2400" b="1" dirty="0" smtClean="0"/>
              <a:t>This project also allocate particular invigilator for particular hall. </a:t>
            </a:r>
          </a:p>
          <a:p>
            <a:pPr lvl="3"/>
            <a:r>
              <a:rPr lang="en-US" sz="2400" b="1" dirty="0" smtClean="0"/>
              <a:t>It is also very useful for the college where the software may generate the hall separation and concerned reports.</a:t>
            </a:r>
          </a:p>
          <a:p>
            <a:pPr lvl="3">
              <a:buNone/>
            </a:pPr>
            <a:endParaRPr lang="en-US" sz="1800" b="1" dirty="0" smtClean="0"/>
          </a:p>
          <a:p>
            <a:pPr>
              <a:buNone/>
            </a:pPr>
            <a:endParaRPr lang="en-US" b="1" dirty="0" smtClean="0"/>
          </a:p>
          <a:p>
            <a:endParaRPr lang="en-US" b="1" dirty="0" smtClean="0"/>
          </a:p>
          <a:p>
            <a:endParaRPr lang="en-US" b="1" dirty="0" smtClean="0"/>
          </a:p>
          <a:p>
            <a:endParaRPr lang="en-US" b="1" dirty="0" smtClean="0"/>
          </a:p>
          <a:p>
            <a:endParaRPr lang="en-US" b="1" dirty="0" smtClean="0"/>
          </a:p>
          <a:p>
            <a:endParaRPr lang="en-US" sz="2800" dirty="0">
              <a:effectLst/>
            </a:endParaRPr>
          </a:p>
        </p:txBody>
      </p:sp>
      <p:pic>
        <p:nvPicPr>
          <p:cNvPr id="5" name="Picture 4" descr="logo1.png"/>
          <p:cNvPicPr>
            <a:picLocks noChangeAspect="1"/>
          </p:cNvPicPr>
          <p:nvPr/>
        </p:nvPicPr>
        <p:blipFill>
          <a:blip r:embed="rId2"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672814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261" y="0"/>
            <a:ext cx="10353761" cy="1326321"/>
          </a:xfrm>
        </p:spPr>
        <p:txBody>
          <a:bodyPr>
            <a:normAutofit/>
          </a:bodyPr>
          <a:lstStyle/>
          <a:p>
            <a:r>
              <a:rPr lang="en-US" dirty="0" smtClean="0"/>
              <a:t>Existing System</a:t>
            </a:r>
            <a:endParaRPr lang="en-IN" dirty="0"/>
          </a:p>
        </p:txBody>
      </p:sp>
      <p:sp>
        <p:nvSpPr>
          <p:cNvPr id="3" name="Content Placeholder 2"/>
          <p:cNvSpPr>
            <a:spLocks noGrp="1"/>
          </p:cNvSpPr>
          <p:nvPr>
            <p:ph idx="1"/>
          </p:nvPr>
        </p:nvSpPr>
        <p:spPr>
          <a:xfrm>
            <a:off x="191070" y="1055427"/>
            <a:ext cx="12000930" cy="4926842"/>
          </a:xfrm>
        </p:spPr>
        <p:txBody>
          <a:bodyPr>
            <a:noAutofit/>
          </a:bodyPr>
          <a:lstStyle/>
          <a:p>
            <a:r>
              <a:rPr lang="en-US" sz="2400" dirty="0" smtClean="0"/>
              <a:t>Existing system is very slow and inefficient. Report generation is also not an easy task in the current situation. </a:t>
            </a:r>
          </a:p>
          <a:p>
            <a:r>
              <a:rPr lang="en-US" sz="2400" dirty="0" smtClean="0"/>
              <a:t>There is a lot of manual work involved in current system and mistake in one detail can lead to wrong generation of page.</a:t>
            </a:r>
          </a:p>
          <a:p>
            <a:r>
              <a:rPr lang="en-US" sz="2400" dirty="0" smtClean="0"/>
              <a:t> No proper collection of requirements leads a huge problem for this system. </a:t>
            </a:r>
          </a:p>
          <a:p>
            <a:r>
              <a:rPr lang="en-US" sz="2400" dirty="0" smtClean="0"/>
              <a:t>This system is to enhance manual work and also more energy is wasted to allocate the seating arrangement.</a:t>
            </a:r>
          </a:p>
          <a:p>
            <a:pPr lvl="0"/>
            <a:r>
              <a:rPr lang="en-US" sz="2400" dirty="0" smtClean="0"/>
              <a:t>Not User Friendly. </a:t>
            </a:r>
          </a:p>
          <a:p>
            <a:pPr lvl="0"/>
            <a:r>
              <a:rPr lang="en-US" sz="2400" dirty="0" smtClean="0"/>
              <a:t>Student always find problem in finding their rooms allocated before the exam. </a:t>
            </a:r>
          </a:p>
          <a:p>
            <a:endParaRPr lang="en-US" sz="2400" dirty="0" smtClean="0"/>
          </a:p>
          <a:p>
            <a:endParaRPr lang="en-US" sz="2400" dirty="0" smtClean="0"/>
          </a:p>
          <a:p>
            <a:endParaRPr lang="en-IN" sz="2400" dirty="0"/>
          </a:p>
        </p:txBody>
      </p:sp>
      <p:pic>
        <p:nvPicPr>
          <p:cNvPr id="5" name="Picture 4" descr="logo1.png"/>
          <p:cNvPicPr>
            <a:picLocks noChangeAspect="1"/>
          </p:cNvPicPr>
          <p:nvPr/>
        </p:nvPicPr>
        <p:blipFill>
          <a:blip r:embed="rId2"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943" y="121921"/>
            <a:ext cx="10353761" cy="743712"/>
          </a:xfrm>
        </p:spPr>
        <p:txBody>
          <a:bodyPr>
            <a:noAutofit/>
          </a:bodyPr>
          <a:lstStyle/>
          <a:p>
            <a:pPr lvl="1" algn="ctr"/>
            <a:r>
              <a:rPr lang="en-US" sz="3400" b="1" dirty="0">
                <a:solidFill>
                  <a:schemeClr val="tx1"/>
                </a:solidFill>
              </a:rPr>
              <a:t>OBJECTIVES</a:t>
            </a:r>
            <a:endParaRPr lang="en-US" sz="3400" dirty="0">
              <a:solidFill>
                <a:schemeClr val="tx1"/>
              </a:solidFill>
            </a:endParaRPr>
          </a:p>
        </p:txBody>
      </p:sp>
      <p:sp>
        <p:nvSpPr>
          <p:cNvPr id="3" name="Content Placeholder 2"/>
          <p:cNvSpPr>
            <a:spLocks noGrp="1"/>
          </p:cNvSpPr>
          <p:nvPr>
            <p:ph idx="1"/>
          </p:nvPr>
        </p:nvSpPr>
        <p:spPr>
          <a:xfrm>
            <a:off x="195072" y="1170432"/>
            <a:ext cx="11765280" cy="4898898"/>
          </a:xfrm>
        </p:spPr>
        <p:txBody>
          <a:bodyPr>
            <a:normAutofit lnSpcReduction="10000"/>
          </a:bodyPr>
          <a:lstStyle/>
          <a:p>
            <a:pPr lvl="0"/>
            <a:r>
              <a:rPr lang="en-US" sz="3200" dirty="0">
                <a:effectLst/>
                <a:latin typeface="Times New Roman" panose="02020603050405020304" pitchFamily="18" charset="0"/>
                <a:cs typeface="Times New Roman" panose="02020603050405020304" pitchFamily="18" charset="0"/>
              </a:rPr>
              <a:t>To computerize the traditional way of assigning seats in exams.</a:t>
            </a:r>
            <a:endParaRPr lang="en-GB" sz="3200" dirty="0">
              <a:effectLst/>
              <a:latin typeface="Times New Roman" panose="02020603050405020304" pitchFamily="18" charset="0"/>
              <a:cs typeface="Times New Roman" panose="02020603050405020304" pitchFamily="18" charset="0"/>
            </a:endParaRPr>
          </a:p>
          <a:p>
            <a:pPr lvl="0"/>
            <a:r>
              <a:rPr lang="en-US" sz="3200" dirty="0">
                <a:effectLst/>
                <a:latin typeface="Times New Roman" panose="02020603050405020304" pitchFamily="18" charset="0"/>
                <a:cs typeface="Times New Roman" panose="02020603050405020304" pitchFamily="18" charset="0"/>
              </a:rPr>
              <a:t>To generate the seating arrangement automatically.</a:t>
            </a:r>
            <a:endParaRPr lang="en-GB" sz="3200" dirty="0">
              <a:effectLst/>
              <a:latin typeface="Times New Roman" panose="02020603050405020304" pitchFamily="18" charset="0"/>
              <a:cs typeface="Times New Roman" panose="02020603050405020304" pitchFamily="18" charset="0"/>
            </a:endParaRPr>
          </a:p>
          <a:p>
            <a:pPr lvl="0"/>
            <a:r>
              <a:rPr lang="en-US" sz="3200" dirty="0">
                <a:effectLst/>
                <a:latin typeface="Times New Roman" panose="02020603050405020304" pitchFamily="18" charset="0"/>
                <a:cs typeface="Times New Roman" panose="02020603050405020304" pitchFamily="18" charset="0"/>
              </a:rPr>
              <a:t>To relieve both students and exams coordinators from stressful search for names and seat at notice board and pasting of seat allocation all around on the various exams centers.</a:t>
            </a:r>
            <a:endParaRPr lang="en-GB" sz="3200" dirty="0">
              <a:effectLst/>
              <a:latin typeface="Times New Roman" panose="02020603050405020304" pitchFamily="18" charset="0"/>
              <a:cs typeface="Times New Roman" panose="02020603050405020304" pitchFamily="18" charset="0"/>
            </a:endParaRPr>
          </a:p>
          <a:p>
            <a:pPr lvl="0"/>
            <a:r>
              <a:rPr lang="en-US" sz="3200" dirty="0">
                <a:effectLst/>
                <a:latin typeface="Times New Roman" panose="02020603050405020304" pitchFamily="18" charset="0"/>
                <a:cs typeface="Times New Roman" panose="02020603050405020304" pitchFamily="18" charset="0"/>
              </a:rPr>
              <a:t>To prevent exams malpractices, since student’s seats will be generated randomly irrespective of the course or department of the student.</a:t>
            </a:r>
            <a:endParaRPr lang="en-GB" sz="3200" dirty="0">
              <a:effectLst/>
              <a:latin typeface="Times New Roman" panose="02020603050405020304" pitchFamily="18" charset="0"/>
              <a:cs typeface="Times New Roman" panose="02020603050405020304" pitchFamily="18" charset="0"/>
            </a:endParaRPr>
          </a:p>
          <a:p>
            <a:endParaRPr lang="en-US" sz="3600" dirty="0">
              <a:effectLst/>
            </a:endParaRPr>
          </a:p>
        </p:txBody>
      </p:sp>
      <p:pic>
        <p:nvPicPr>
          <p:cNvPr id="5" name="Picture 4" descr="logo1.png"/>
          <p:cNvPicPr>
            <a:picLocks noChangeAspect="1"/>
          </p:cNvPicPr>
          <p:nvPr/>
        </p:nvPicPr>
        <p:blipFill>
          <a:blip r:embed="rId3"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2250223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76300"/>
          </a:xfrm>
        </p:spPr>
        <p:txBody>
          <a:bodyPr>
            <a:normAutofit fontScale="90000"/>
          </a:bodyPr>
          <a:lstStyle/>
          <a:p>
            <a:r>
              <a:rPr lang="en-GB" u="sng" dirty="0">
                <a:effectLst/>
              </a:rPr>
              <a:t>USER REQUIREMENTS SPECIFICATION</a:t>
            </a:r>
            <a:r>
              <a:rPr lang="en-GB" dirty="0">
                <a:effectLst/>
              </a:rPr>
              <a:t/>
            </a:r>
            <a:br>
              <a:rPr lang="en-GB" dirty="0">
                <a:effectLst/>
              </a:rPr>
            </a:br>
            <a:endParaRPr lang="en-GB" dirty="0"/>
          </a:p>
        </p:txBody>
      </p:sp>
      <p:sp>
        <p:nvSpPr>
          <p:cNvPr id="3" name="Content Placeholder 2"/>
          <p:cNvSpPr>
            <a:spLocks noGrp="1"/>
          </p:cNvSpPr>
          <p:nvPr>
            <p:ph idx="1"/>
          </p:nvPr>
        </p:nvSpPr>
        <p:spPr>
          <a:xfrm>
            <a:off x="913795" y="1325880"/>
            <a:ext cx="10353762" cy="5189220"/>
          </a:xfrm>
        </p:spPr>
        <p:txBody>
          <a:bodyPr>
            <a:normAutofit fontScale="92500"/>
          </a:bodyPr>
          <a:lstStyle/>
          <a:p>
            <a:r>
              <a:rPr lang="en-US" sz="2400" b="1" dirty="0">
                <a:effectLst/>
                <a:latin typeface="Times New Roman" panose="02020603050405020304" pitchFamily="18" charset="0"/>
                <a:cs typeface="Times New Roman" panose="02020603050405020304" pitchFamily="18" charset="0"/>
              </a:rPr>
              <a:t>The user (exams officers) are able to enter and generate the seat allocation.</a:t>
            </a:r>
            <a:endParaRPr lang="en-GB" sz="2400" b="1" dirty="0">
              <a:effectLst/>
              <a:latin typeface="Times New Roman" panose="02020603050405020304" pitchFamily="18" charset="0"/>
              <a:cs typeface="Times New Roman" panose="02020603050405020304" pitchFamily="18" charset="0"/>
            </a:endParaRPr>
          </a:p>
          <a:p>
            <a:pPr lvl="0"/>
            <a:r>
              <a:rPr lang="en-US" sz="2400" b="1" dirty="0">
                <a:effectLst/>
                <a:latin typeface="Times New Roman" panose="02020603050405020304" pitchFamily="18" charset="0"/>
                <a:cs typeface="Times New Roman" panose="02020603050405020304" pitchFamily="18" charset="0"/>
              </a:rPr>
              <a:t>The main specification outlines by the user is to be able to make sure that a student is not surrounded by a colleague who is writing the same paper since this will prevent malpractices.</a:t>
            </a:r>
            <a:endParaRPr lang="en-GB" sz="2400" b="1" dirty="0">
              <a:effectLst/>
              <a:latin typeface="Times New Roman" panose="02020603050405020304" pitchFamily="18" charset="0"/>
              <a:cs typeface="Times New Roman" panose="02020603050405020304" pitchFamily="18" charset="0"/>
            </a:endParaRPr>
          </a:p>
          <a:p>
            <a:pPr lvl="0"/>
            <a:r>
              <a:rPr lang="en-US" sz="2400" b="1" dirty="0">
                <a:effectLst/>
                <a:latin typeface="Times New Roman" panose="02020603050405020304" pitchFamily="18" charset="0"/>
                <a:cs typeface="Times New Roman" panose="02020603050405020304" pitchFamily="18" charset="0"/>
              </a:rPr>
              <a:t>The user also seeks that, if the exams hall contains students writing the same paper, the system should be able to generate double even numbers in other to give spacing between students to prevent malpractice.</a:t>
            </a:r>
            <a:endParaRPr lang="en-GB" sz="2400" b="1" dirty="0">
              <a:effectLst/>
              <a:latin typeface="Times New Roman" panose="02020603050405020304" pitchFamily="18" charset="0"/>
              <a:cs typeface="Times New Roman" panose="02020603050405020304" pitchFamily="18" charset="0"/>
            </a:endParaRPr>
          </a:p>
          <a:p>
            <a:pPr lvl="0"/>
            <a:r>
              <a:rPr lang="en-US" sz="2400" b="1" dirty="0">
                <a:effectLst/>
                <a:latin typeface="Times New Roman" panose="02020603050405020304" pitchFamily="18" charset="0"/>
                <a:cs typeface="Times New Roman" panose="02020603050405020304" pitchFamily="18" charset="0"/>
              </a:rPr>
              <a:t>The system should also be able to generate set of numbers for a particular department if the exams hall contains different departmental students. Example: to generate seat number 1 to 20 for IT students writing information systems, seat number 21 to 40 for biomedical students writing medical imaging.  </a:t>
            </a:r>
            <a:endParaRPr lang="en-GB" sz="2400" b="1" dirty="0">
              <a:effectLst/>
              <a:latin typeface="Times New Roman" panose="02020603050405020304" pitchFamily="18" charset="0"/>
              <a:cs typeface="Times New Roman" panose="02020603050405020304" pitchFamily="18" charset="0"/>
            </a:endParaRPr>
          </a:p>
          <a:p>
            <a:endParaRPr lang="en-GB" dirty="0"/>
          </a:p>
        </p:txBody>
      </p:sp>
      <p:pic>
        <p:nvPicPr>
          <p:cNvPr id="5" name="Picture 4" descr="logo1.png"/>
          <p:cNvPicPr>
            <a:picLocks noChangeAspect="1"/>
          </p:cNvPicPr>
          <p:nvPr/>
        </p:nvPicPr>
        <p:blipFill>
          <a:blip r:embed="rId2"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2985736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xampp-logo.png"/>
          <p:cNvPicPr>
            <a:picLocks noChangeAspect="1"/>
          </p:cNvPicPr>
          <p:nvPr/>
        </p:nvPicPr>
        <p:blipFill>
          <a:blip r:embed="rId2" cstate="print"/>
          <a:stretch>
            <a:fillRect/>
          </a:stretch>
        </p:blipFill>
        <p:spPr>
          <a:xfrm>
            <a:off x="8128000" y="1981200"/>
            <a:ext cx="2946400" cy="1237488"/>
          </a:xfrm>
          <a:prstGeom prst="rect">
            <a:avLst/>
          </a:prstGeom>
        </p:spPr>
      </p:pic>
      <p:sp>
        <p:nvSpPr>
          <p:cNvPr id="2" name="Rectangle 1"/>
          <p:cNvSpPr/>
          <p:nvPr/>
        </p:nvSpPr>
        <p:spPr>
          <a:xfrm>
            <a:off x="2540000" y="457201"/>
            <a:ext cx="7062190" cy="584775"/>
          </a:xfrm>
          <a:prstGeom prst="rect">
            <a:avLst/>
          </a:prstGeom>
        </p:spPr>
        <p:txBody>
          <a:bodyPr wrap="none">
            <a:spAutoFit/>
          </a:bodyPr>
          <a:lstStyle/>
          <a:p>
            <a:r>
              <a:rPr lang="en-IN" sz="3200" b="1" dirty="0" smtClean="0">
                <a:ln w="10541" cmpd="sng">
                  <a:solidFill>
                    <a:schemeClr val="accent1">
                      <a:shade val="88000"/>
                      <a:satMod val="110000"/>
                    </a:schemeClr>
                  </a:solidFill>
                  <a:prstDash val="solid"/>
                </a:ln>
              </a:rPr>
              <a:t>TOOLS AND TECHNOLOGY USED</a:t>
            </a:r>
            <a:endParaRPr lang="en-IN" sz="3200" b="1" dirty="0">
              <a:ln w="10541" cmpd="sng">
                <a:solidFill>
                  <a:schemeClr val="accent1">
                    <a:shade val="88000"/>
                    <a:satMod val="110000"/>
                  </a:schemeClr>
                </a:solidFill>
                <a:prstDash val="solid"/>
              </a:ln>
            </a:endParaRPr>
          </a:p>
        </p:txBody>
      </p:sp>
      <p:sp>
        <p:nvSpPr>
          <p:cNvPr id="7" name="TextBox 6"/>
          <p:cNvSpPr txBox="1"/>
          <p:nvPr/>
        </p:nvSpPr>
        <p:spPr>
          <a:xfrm>
            <a:off x="406400" y="1143000"/>
            <a:ext cx="11480800" cy="3016210"/>
          </a:xfrm>
          <a:prstGeom prst="rect">
            <a:avLst/>
          </a:prstGeom>
          <a:noFill/>
        </p:spPr>
        <p:txBody>
          <a:bodyPr wrap="square" rtlCol="0">
            <a:spAutoFit/>
          </a:bodyPr>
          <a:lstStyle/>
          <a:p>
            <a:r>
              <a:rPr lang="en-IN" sz="2800" b="1" dirty="0" smtClean="0"/>
              <a:t>Xampp </a:t>
            </a:r>
          </a:p>
          <a:p>
            <a:r>
              <a:rPr lang="en-IN" sz="2400" dirty="0" smtClean="0"/>
              <a:t>XAMPP is a free and open-source cross-platform </a:t>
            </a:r>
          </a:p>
          <a:p>
            <a:r>
              <a:rPr lang="en-IN" sz="2400" dirty="0" smtClean="0"/>
              <a:t>web server solution stack package developed </a:t>
            </a:r>
          </a:p>
          <a:p>
            <a:r>
              <a:rPr lang="en-IN" sz="2400" dirty="0" smtClean="0"/>
              <a:t>by Apache Friends, consisting mainly of the </a:t>
            </a:r>
          </a:p>
          <a:p>
            <a:r>
              <a:rPr lang="en-IN" sz="2400" dirty="0" smtClean="0"/>
              <a:t>Apache HTTP Server, MariaDB database, and</a:t>
            </a:r>
          </a:p>
          <a:p>
            <a:r>
              <a:rPr lang="en-IN" sz="2400" dirty="0" smtClean="0"/>
              <a:t> interpreters for scripts written in the PHP and </a:t>
            </a:r>
          </a:p>
          <a:p>
            <a:r>
              <a:rPr lang="en-IN" sz="2400" dirty="0" smtClean="0"/>
              <a:t>Perl programming languages.</a:t>
            </a:r>
          </a:p>
          <a:p>
            <a:endParaRPr lang="en-IN" dirty="0"/>
          </a:p>
        </p:txBody>
      </p:sp>
      <p:sp>
        <p:nvSpPr>
          <p:cNvPr id="8" name="TextBox 7"/>
          <p:cNvSpPr txBox="1"/>
          <p:nvPr/>
        </p:nvSpPr>
        <p:spPr>
          <a:xfrm>
            <a:off x="1320800" y="3657600"/>
            <a:ext cx="10058400" cy="3016210"/>
          </a:xfrm>
          <a:prstGeom prst="rect">
            <a:avLst/>
          </a:prstGeom>
          <a:noFill/>
        </p:spPr>
        <p:txBody>
          <a:bodyPr wrap="square" rtlCol="0">
            <a:spAutoFit/>
          </a:bodyPr>
          <a:lstStyle/>
          <a:p>
            <a:pPr algn="r"/>
            <a:r>
              <a:rPr lang="en-IN" sz="2800" b="1" dirty="0" smtClean="0"/>
              <a:t>PHP</a:t>
            </a:r>
          </a:p>
          <a:p>
            <a:pPr algn="r"/>
            <a:r>
              <a:rPr lang="en-IN" sz="2400" dirty="0" smtClean="0"/>
              <a:t>PHP: Hypertext Preprocessor </a:t>
            </a:r>
          </a:p>
          <a:p>
            <a:pPr algn="r"/>
            <a:r>
              <a:rPr lang="en-IN" sz="2400" dirty="0" smtClean="0"/>
              <a:t>(or simply PHP) is a</a:t>
            </a:r>
          </a:p>
          <a:p>
            <a:pPr algn="r"/>
            <a:r>
              <a:rPr lang="en-IN" sz="2400" dirty="0" smtClean="0"/>
              <a:t> server-side scripting language designed</a:t>
            </a:r>
          </a:p>
          <a:p>
            <a:pPr algn="r"/>
            <a:r>
              <a:rPr lang="en-IN" sz="2400" dirty="0" smtClean="0"/>
              <a:t> for Web development, and also used as a </a:t>
            </a:r>
          </a:p>
          <a:p>
            <a:pPr algn="r"/>
            <a:r>
              <a:rPr lang="en-IN" sz="2400" dirty="0" smtClean="0"/>
              <a:t>general-purpose programming language. </a:t>
            </a:r>
          </a:p>
          <a:p>
            <a:pPr algn="r"/>
            <a:r>
              <a:rPr lang="en-IN" sz="2400" dirty="0" smtClean="0"/>
              <a:t>It was originally created by Rasmus Lerdorf in 1994 </a:t>
            </a:r>
          </a:p>
          <a:p>
            <a:endParaRPr lang="en-IN" dirty="0"/>
          </a:p>
        </p:txBody>
      </p:sp>
      <p:pic>
        <p:nvPicPr>
          <p:cNvPr id="10" name="Picture 9" descr="25158.png"/>
          <p:cNvPicPr>
            <a:picLocks noChangeAspect="1"/>
          </p:cNvPicPr>
          <p:nvPr/>
        </p:nvPicPr>
        <p:blipFill>
          <a:blip r:embed="rId3" cstate="print"/>
          <a:srcRect b="24282"/>
          <a:stretch>
            <a:fillRect/>
          </a:stretch>
        </p:blipFill>
        <p:spPr>
          <a:xfrm>
            <a:off x="508001" y="3962400"/>
            <a:ext cx="3555556" cy="2019134"/>
          </a:xfrm>
          <a:prstGeom prst="rect">
            <a:avLst/>
          </a:prstGeom>
        </p:spPr>
      </p:pic>
      <p:pic>
        <p:nvPicPr>
          <p:cNvPr id="12" name="Picture 11" descr="logo1.png"/>
          <p:cNvPicPr>
            <a:picLocks noChangeAspect="1"/>
          </p:cNvPicPr>
          <p:nvPr/>
        </p:nvPicPr>
        <p:blipFill>
          <a:blip r:embed="rId4"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066800"/>
            <a:ext cx="11379200" cy="2000548"/>
          </a:xfrm>
          <a:prstGeom prst="rect">
            <a:avLst/>
          </a:prstGeom>
          <a:noFill/>
        </p:spPr>
        <p:txBody>
          <a:bodyPr wrap="square" rtlCol="0">
            <a:spAutoFit/>
          </a:bodyPr>
          <a:lstStyle/>
          <a:p>
            <a:r>
              <a:rPr lang="en-IN" sz="2800" b="1" dirty="0" smtClean="0"/>
              <a:t>HTML ( Hypertext Markup Language )</a:t>
            </a:r>
          </a:p>
          <a:p>
            <a:r>
              <a:rPr lang="en-IN" sz="2400" dirty="0" smtClean="0"/>
              <a:t>Hypertext Markup Language (HTML) is the</a:t>
            </a:r>
          </a:p>
          <a:p>
            <a:r>
              <a:rPr lang="en-IN" sz="2400" dirty="0" smtClean="0"/>
              <a:t> standard markup language for creating web</a:t>
            </a:r>
          </a:p>
          <a:p>
            <a:r>
              <a:rPr lang="en-IN" sz="2400" dirty="0" smtClean="0"/>
              <a:t> pages and web applications. </a:t>
            </a:r>
          </a:p>
          <a:p>
            <a:endParaRPr lang="en-IN" sz="2400" dirty="0"/>
          </a:p>
        </p:txBody>
      </p:sp>
      <p:sp>
        <p:nvSpPr>
          <p:cNvPr id="5" name="TextBox 4"/>
          <p:cNvSpPr txBox="1"/>
          <p:nvPr/>
        </p:nvSpPr>
        <p:spPr>
          <a:xfrm>
            <a:off x="812800" y="2667000"/>
            <a:ext cx="10566400" cy="1908215"/>
          </a:xfrm>
          <a:prstGeom prst="rect">
            <a:avLst/>
          </a:prstGeom>
          <a:noFill/>
        </p:spPr>
        <p:txBody>
          <a:bodyPr wrap="square" rtlCol="0">
            <a:spAutoFit/>
          </a:bodyPr>
          <a:lstStyle/>
          <a:p>
            <a:pPr algn="r"/>
            <a:r>
              <a:rPr lang="en-IN" sz="2800" b="1" dirty="0" smtClean="0"/>
              <a:t>CSS (Cascading Style Sheets)</a:t>
            </a:r>
          </a:p>
          <a:p>
            <a:pPr algn="r"/>
            <a:r>
              <a:rPr lang="en-IN" sz="2400" dirty="0" smtClean="0"/>
              <a:t>It is a style sheet language used for </a:t>
            </a:r>
          </a:p>
          <a:p>
            <a:pPr algn="r"/>
            <a:r>
              <a:rPr lang="en-IN" sz="2400" dirty="0" smtClean="0"/>
              <a:t>describing the presentation of a document</a:t>
            </a:r>
          </a:p>
          <a:p>
            <a:pPr algn="r"/>
            <a:r>
              <a:rPr lang="en-IN" sz="2400" dirty="0" smtClean="0"/>
              <a:t> written in a markup language like HTML. </a:t>
            </a:r>
          </a:p>
          <a:p>
            <a:endParaRPr lang="en-IN" dirty="0"/>
          </a:p>
        </p:txBody>
      </p:sp>
      <p:sp>
        <p:nvSpPr>
          <p:cNvPr id="6" name="TextBox 5"/>
          <p:cNvSpPr txBox="1"/>
          <p:nvPr/>
        </p:nvSpPr>
        <p:spPr>
          <a:xfrm>
            <a:off x="609600" y="4267201"/>
            <a:ext cx="11176000" cy="2277547"/>
          </a:xfrm>
          <a:prstGeom prst="rect">
            <a:avLst/>
          </a:prstGeom>
          <a:noFill/>
        </p:spPr>
        <p:txBody>
          <a:bodyPr wrap="square" rtlCol="0">
            <a:spAutoFit/>
          </a:bodyPr>
          <a:lstStyle/>
          <a:p>
            <a:r>
              <a:rPr lang="en-IN" sz="2800" b="1" dirty="0" smtClean="0"/>
              <a:t>Javascript</a:t>
            </a:r>
          </a:p>
          <a:p>
            <a:r>
              <a:rPr lang="en-IN" sz="2400" dirty="0" smtClean="0"/>
              <a:t>JavaScript enables interactive web pages and thus is </a:t>
            </a:r>
          </a:p>
          <a:p>
            <a:r>
              <a:rPr lang="en-IN" sz="2400" dirty="0" smtClean="0"/>
              <a:t>an essential part of web applications. All major </a:t>
            </a:r>
          </a:p>
          <a:p>
            <a:r>
              <a:rPr lang="en-IN" sz="2400" dirty="0" smtClean="0"/>
              <a:t>web browsers have a dedicated JavaScript</a:t>
            </a:r>
          </a:p>
          <a:p>
            <a:r>
              <a:rPr lang="en-IN" sz="2400" dirty="0" smtClean="0"/>
              <a:t> engine to execute it.</a:t>
            </a:r>
          </a:p>
          <a:p>
            <a:endParaRPr lang="en-IN" dirty="0"/>
          </a:p>
        </p:txBody>
      </p:sp>
      <p:sp>
        <p:nvSpPr>
          <p:cNvPr id="7" name="Rectangle 6"/>
          <p:cNvSpPr/>
          <p:nvPr/>
        </p:nvSpPr>
        <p:spPr>
          <a:xfrm>
            <a:off x="5384800" y="533401"/>
            <a:ext cx="1540806" cy="584775"/>
          </a:xfrm>
          <a:prstGeom prst="rect">
            <a:avLst/>
          </a:prstGeom>
        </p:spPr>
        <p:txBody>
          <a:bodyPr wrap="none">
            <a:spAutoFit/>
          </a:bodyPr>
          <a:lstStyle/>
          <a:p>
            <a:r>
              <a:rPr lang="en-IN"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Contn.</a:t>
            </a:r>
            <a:endParaRPr lang="en-I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8" name="Picture 7" descr="js-logo.png"/>
          <p:cNvPicPr>
            <a:picLocks noChangeAspect="1"/>
          </p:cNvPicPr>
          <p:nvPr/>
        </p:nvPicPr>
        <p:blipFill>
          <a:blip r:embed="rId2" cstate="print"/>
          <a:stretch>
            <a:fillRect/>
          </a:stretch>
        </p:blipFill>
        <p:spPr>
          <a:xfrm>
            <a:off x="9347200" y="4419600"/>
            <a:ext cx="2362200" cy="1771650"/>
          </a:xfrm>
          <a:prstGeom prst="rect">
            <a:avLst/>
          </a:prstGeom>
        </p:spPr>
      </p:pic>
      <p:pic>
        <p:nvPicPr>
          <p:cNvPr id="9" name="Picture 8" descr="1200px-HTML5_logo_and_wordmark.svg.png"/>
          <p:cNvPicPr>
            <a:picLocks noChangeAspect="1"/>
          </p:cNvPicPr>
          <p:nvPr/>
        </p:nvPicPr>
        <p:blipFill>
          <a:blip r:embed="rId3" cstate="print"/>
          <a:stretch>
            <a:fillRect/>
          </a:stretch>
        </p:blipFill>
        <p:spPr>
          <a:xfrm>
            <a:off x="8737600" y="990600"/>
            <a:ext cx="2133600" cy="1600200"/>
          </a:xfrm>
          <a:prstGeom prst="rect">
            <a:avLst/>
          </a:prstGeom>
        </p:spPr>
      </p:pic>
      <p:pic>
        <p:nvPicPr>
          <p:cNvPr id="10" name="Picture 9" descr="css.jpg"/>
          <p:cNvPicPr>
            <a:picLocks noChangeAspect="1"/>
          </p:cNvPicPr>
          <p:nvPr/>
        </p:nvPicPr>
        <p:blipFill>
          <a:blip r:embed="rId4" cstate="print"/>
          <a:stretch>
            <a:fillRect/>
          </a:stretch>
        </p:blipFill>
        <p:spPr>
          <a:xfrm>
            <a:off x="1422400" y="2743201"/>
            <a:ext cx="2346960" cy="1571625"/>
          </a:xfrm>
          <a:prstGeom prst="rect">
            <a:avLst/>
          </a:prstGeom>
        </p:spPr>
      </p:pic>
      <p:pic>
        <p:nvPicPr>
          <p:cNvPr id="12" name="Picture 11" descr="logo1.png"/>
          <p:cNvPicPr>
            <a:picLocks noChangeAspect="1"/>
          </p:cNvPicPr>
          <p:nvPr/>
        </p:nvPicPr>
        <p:blipFill>
          <a:blip r:embed="rId5"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6187" y="1231048"/>
            <a:ext cx="10953739" cy="4525808"/>
          </a:xfrm>
        </p:spPr>
        <p:txBody>
          <a:bodyPr>
            <a:normAutofit/>
          </a:bodyPr>
          <a:lstStyle/>
          <a:p>
            <a:r>
              <a:rPr lang="en-US" b="1" dirty="0" smtClean="0">
                <a:effectLst/>
              </a:rPr>
              <a:t>STUDY </a:t>
            </a:r>
            <a:r>
              <a:rPr lang="en-US" b="1" dirty="0">
                <a:effectLst/>
              </a:rPr>
              <a:t>OF THE SYSTEM</a:t>
            </a:r>
            <a:r>
              <a:rPr lang="en-US" dirty="0">
                <a:effectLst/>
              </a:rPr>
              <a:t/>
            </a:r>
            <a:br>
              <a:rPr lang="en-US" dirty="0">
                <a:effectLst/>
              </a:rPr>
            </a:br>
            <a:r>
              <a:rPr lang="en-US" i="1" dirty="0" smtClean="0">
                <a:effectLst/>
              </a:rPr>
              <a:t> </a:t>
            </a:r>
            <a:r>
              <a:rPr lang="en-US" b="1" i="1" dirty="0">
                <a:effectLst/>
              </a:rPr>
              <a:t>MODULES:</a:t>
            </a:r>
            <a:r>
              <a:rPr lang="en-US" dirty="0">
                <a:effectLst/>
              </a:rPr>
              <a:t> This system has been divided or broken into modules in other to explain the block functionalities of the system. The modules involved are:</a:t>
            </a:r>
          </a:p>
          <a:p>
            <a:pPr marL="342900" lvl="0" indent="-342900">
              <a:buFont typeface="Arial" panose="020B0604020202020204" pitchFamily="34" charset="0"/>
              <a:buChar char="•"/>
            </a:pPr>
            <a:r>
              <a:rPr lang="en-US" dirty="0">
                <a:effectLst/>
              </a:rPr>
              <a:t>Administrator</a:t>
            </a:r>
          </a:p>
          <a:p>
            <a:pPr marL="342900" lvl="0" indent="-342900">
              <a:buFont typeface="Arial" panose="020B0604020202020204" pitchFamily="34" charset="0"/>
              <a:buChar char="•"/>
            </a:pPr>
            <a:r>
              <a:rPr lang="en-US" dirty="0" smtClean="0">
                <a:effectLst/>
              </a:rPr>
              <a:t>Faculty</a:t>
            </a:r>
          </a:p>
          <a:p>
            <a:pPr marL="342900" lvl="0" indent="-342900">
              <a:buFont typeface="Arial" panose="020B0604020202020204" pitchFamily="34" charset="0"/>
              <a:buChar char="•"/>
            </a:pPr>
            <a:r>
              <a:rPr lang="en-US" dirty="0" smtClean="0">
                <a:effectLst/>
              </a:rPr>
              <a:t>Student</a:t>
            </a:r>
          </a:p>
          <a:p>
            <a:endParaRPr lang="en-US" dirty="0">
              <a:effectLst/>
            </a:endParaRPr>
          </a:p>
        </p:txBody>
      </p:sp>
      <p:pic>
        <p:nvPicPr>
          <p:cNvPr id="4" name="Picture 3" descr="logo1.png"/>
          <p:cNvPicPr>
            <a:picLocks noChangeAspect="1"/>
          </p:cNvPicPr>
          <p:nvPr/>
        </p:nvPicPr>
        <p:blipFill>
          <a:blip r:embed="rId2" cstate="print"/>
          <a:stretch>
            <a:fillRect/>
          </a:stretch>
        </p:blipFill>
        <p:spPr>
          <a:xfrm>
            <a:off x="10873855" y="0"/>
            <a:ext cx="976951" cy="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27879081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1775</TotalTime>
  <Words>1202</Words>
  <Application>Microsoft Office PowerPoint</Application>
  <PresentationFormat>Custom</PresentationFormat>
  <Paragraphs>193</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Damask</vt:lpstr>
      <vt:lpstr>Slide 1</vt:lpstr>
      <vt:lpstr>Contents :</vt:lpstr>
      <vt:lpstr>INTRODUCTION</vt:lpstr>
      <vt:lpstr>Existing System</vt:lpstr>
      <vt:lpstr>OBJECTIVES</vt:lpstr>
      <vt:lpstr>USER REQUIREMENTS SPECIFICATION </vt:lpstr>
      <vt:lpstr>Slide 7</vt:lpstr>
      <vt:lpstr>Slide 8</vt:lpstr>
      <vt:lpstr>Slide 9</vt:lpstr>
      <vt:lpstr>Slide 10</vt:lpstr>
      <vt:lpstr>Slide 11</vt:lpstr>
      <vt:lpstr>Slide 12</vt:lpstr>
      <vt:lpstr>Slide 13</vt:lpstr>
      <vt:lpstr>Slide 14</vt:lpstr>
      <vt:lpstr>Slide 15</vt:lpstr>
      <vt:lpstr>FUNCTIONAL REQUIREMENTS</vt:lpstr>
      <vt:lpstr>  SCREENSHOTS Home Screen</vt:lpstr>
      <vt:lpstr>  </vt:lpstr>
      <vt:lpstr>    student hall Allocation</vt:lpstr>
      <vt:lpstr>  faculty  Duty Allocator</vt:lpstr>
      <vt:lpstr>  </vt:lpstr>
      <vt:lpstr>Slide 22</vt:lpstr>
      <vt:lpstr>CONCLUSION</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KWAKU SAM</dc:creator>
  <cp:lastModifiedBy>dell</cp:lastModifiedBy>
  <cp:revision>75</cp:revision>
  <dcterms:created xsi:type="dcterms:W3CDTF">2017-01-29T11:19:41Z</dcterms:created>
  <dcterms:modified xsi:type="dcterms:W3CDTF">2019-05-22T02:34:55Z</dcterms:modified>
</cp:coreProperties>
</file>