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man Behera, Kunwar Abhishank, MD Farhan, Satish Kumar Maury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Aman Behera, Kunwar Abhishank, MD Farhan, Satish Kumar Maurya</a:t>
            </a:r>
          </a:p>
        </p:txBody>
      </p:sp>
      <p:sp>
        <p:nvSpPr>
          <p:cNvPr id="172" name="Design and Optimisation of Photo-Bio Reactors for Green Hydrogen Production from Waste Water"/>
          <p:cNvSpPr txBox="1"/>
          <p:nvPr>
            <p:ph type="ctrTitle"/>
          </p:nvPr>
        </p:nvSpPr>
        <p:spPr>
          <a:xfrm>
            <a:off x="1206496" y="2574991"/>
            <a:ext cx="21359352" cy="4648201"/>
          </a:xfrm>
          <a:prstGeom prst="rect">
            <a:avLst/>
          </a:prstGeom>
        </p:spPr>
        <p:txBody>
          <a:bodyPr/>
          <a:lstStyle>
            <a:lvl1pPr>
              <a:defRPr spc="-159" sz="8000"/>
            </a:lvl1pPr>
          </a:lstStyle>
          <a:p>
            <a:pPr/>
            <a:r>
              <a:t>Design and Optimisation of Photo-Bio Reactors for Green Hydrogen Production from Waste Water</a:t>
            </a:r>
          </a:p>
        </p:txBody>
      </p:sp>
      <p:sp>
        <p:nvSpPr>
          <p:cNvPr id="173" name="Jawahar Bhawan , Chemical Engineering Problem Statement, Techshila-2024"/>
          <p:cNvSpPr txBox="1"/>
          <p:nvPr>
            <p:ph type="subTitle" sz="quarter" idx="1"/>
          </p:nvPr>
        </p:nvSpPr>
        <p:spPr>
          <a:xfrm>
            <a:off x="1206499" y="7882129"/>
            <a:ext cx="21971001" cy="1905001"/>
          </a:xfrm>
          <a:prstGeom prst="rect">
            <a:avLst/>
          </a:prstGeom>
        </p:spPr>
        <p:txBody>
          <a:bodyPr/>
          <a:lstStyle>
            <a:lvl1pPr>
              <a:defRPr>
                <a:solidFill>
                  <a:srgbClr val="A9A9A9"/>
                </a:solidFill>
              </a:defRPr>
            </a:lvl1pPr>
          </a:lstStyle>
          <a:p>
            <a:pPr/>
            <a:r>
              <a:t>Jawahar Bhawan , Chemical Engineering Problem Statement, Techshila-2024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Bio-Photolysis to produce green-hydrogen"/>
          <p:cNvSpPr txBox="1"/>
          <p:nvPr>
            <p:ph type="title"/>
          </p:nvPr>
        </p:nvSpPr>
        <p:spPr>
          <a:prstGeom prst="rect">
            <a:avLst/>
          </a:prstGeom>
        </p:spPr>
        <p:txBody>
          <a:bodyPr/>
          <a:lstStyle/>
          <a:p>
            <a:pPr/>
            <a:r>
              <a:t>Bio-Photolysis to produce green-hydrogen</a:t>
            </a:r>
          </a:p>
        </p:txBody>
      </p:sp>
      <p:sp>
        <p:nvSpPr>
          <p:cNvPr id="202" name="Direct biophotolysis is a biological and chemical process resembling photosynthesis, involving microalgae to produce molecular hydrogen directly from water using solar energy.…"/>
          <p:cNvSpPr txBox="1"/>
          <p:nvPr>
            <p:ph type="body" idx="1"/>
          </p:nvPr>
        </p:nvSpPr>
        <p:spPr>
          <a:xfrm>
            <a:off x="1206499" y="2729994"/>
            <a:ext cx="21971001" cy="8256012"/>
          </a:xfrm>
          <a:prstGeom prst="rect">
            <a:avLst/>
          </a:prstGeom>
        </p:spPr>
        <p:txBody>
          <a:bodyPr/>
          <a:lstStyle/>
          <a:p>
            <a:pPr marL="0" indent="0" defTabSz="457200">
              <a:lnSpc>
                <a:spcPct val="100000"/>
              </a:lnSpc>
              <a:spcBef>
                <a:spcPts val="1200"/>
              </a:spcBef>
              <a:buSzTx/>
              <a:buNone/>
              <a:defRPr sz="4200"/>
            </a:pPr>
            <a:r>
              <a:t>Direct biophotolysis is a biological and chemical process resembling photosynthesis, involving microalgae to produce molecular hydrogen directly from water using solar energy. </a:t>
            </a:r>
          </a:p>
          <a:p>
            <a:pPr marL="0" indent="0" defTabSz="457200">
              <a:lnSpc>
                <a:spcPct val="100000"/>
              </a:lnSpc>
              <a:spcBef>
                <a:spcPts val="1200"/>
              </a:spcBef>
              <a:buSzTx/>
              <a:buNone/>
              <a:defRPr sz="4200"/>
            </a:pPr>
            <a:r>
              <a:t>The reaction is: 2H2O + solar energy → 2H2 + O2</a:t>
            </a:r>
          </a:p>
          <a:p>
            <a:pPr marL="0" indent="0" defTabSz="457200">
              <a:lnSpc>
                <a:spcPct val="100000"/>
              </a:lnSpc>
              <a:spcBef>
                <a:spcPts val="1200"/>
              </a:spcBef>
              <a:buSzTx/>
              <a:buNone/>
              <a:defRPr sz="4200"/>
            </a:pPr>
            <a:r>
              <a:t>Microalgae such as Microalgae are used ion this process. During this process, photosystem II (PSII) splits water molecules, and the electrons are transferred to ferredoxin (Fd) using solar energy. It's crucial to maintain low oxygen levels to sustain hydrogen production, as hydrogenase enzyme is oxygen-sensitive.</a:t>
            </a:r>
          </a:p>
        </p:txBody>
      </p:sp>
      <p:pic>
        <p:nvPicPr>
          <p:cNvPr id="203" name="pasted-movie.png" descr="pasted-movie.png"/>
          <p:cNvPicPr>
            <a:picLocks noChangeAspect="1"/>
          </p:cNvPicPr>
          <p:nvPr/>
        </p:nvPicPr>
        <p:blipFill>
          <a:blip r:embed="rId2">
            <a:extLst/>
          </a:blip>
          <a:stretch>
            <a:fillRect/>
          </a:stretch>
        </p:blipFill>
        <p:spPr>
          <a:xfrm>
            <a:off x="1321323" y="8224988"/>
            <a:ext cx="21872315" cy="358620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iagram for Bio-Photolysis"/>
          <p:cNvSpPr txBox="1"/>
          <p:nvPr>
            <p:ph type="title"/>
          </p:nvPr>
        </p:nvSpPr>
        <p:spPr>
          <a:prstGeom prst="rect">
            <a:avLst/>
          </a:prstGeom>
        </p:spPr>
        <p:txBody>
          <a:bodyPr/>
          <a:lstStyle/>
          <a:p>
            <a:pPr/>
            <a:r>
              <a:t>Diagram for Bio-Photolysis</a:t>
            </a:r>
          </a:p>
        </p:txBody>
      </p:sp>
      <p:pic>
        <p:nvPicPr>
          <p:cNvPr id="206" name="pasted-movie.png" descr="pasted-movie.png"/>
          <p:cNvPicPr>
            <a:picLocks noChangeAspect="1"/>
          </p:cNvPicPr>
          <p:nvPr/>
        </p:nvPicPr>
        <p:blipFill>
          <a:blip r:embed="rId2">
            <a:extLst/>
          </a:blip>
          <a:srcRect l="0" t="0" r="0" b="0"/>
          <a:stretch>
            <a:fillRect/>
          </a:stretch>
        </p:blipFill>
        <p:spPr>
          <a:xfrm>
            <a:off x="5095064" y="3131612"/>
            <a:ext cx="13197386" cy="945657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alculation of design parameters"/>
          <p:cNvSpPr txBox="1"/>
          <p:nvPr>
            <p:ph type="title"/>
          </p:nvPr>
        </p:nvSpPr>
        <p:spPr>
          <a:xfrm>
            <a:off x="11285600" y="5292509"/>
            <a:ext cx="12643639" cy="3919702"/>
          </a:xfrm>
          <a:prstGeom prst="rect">
            <a:avLst/>
          </a:prstGeom>
        </p:spPr>
        <p:txBody>
          <a:bodyPr/>
          <a:lstStyle/>
          <a:p>
            <a:pPr/>
            <a:r>
              <a:t>Calculation of design parameters</a:t>
            </a:r>
          </a:p>
        </p:txBody>
      </p:sp>
      <p:pic>
        <p:nvPicPr>
          <p:cNvPr id="209" name="pasted-movie.png" descr="pasted-movie.png"/>
          <p:cNvPicPr>
            <a:picLocks noChangeAspect="1"/>
          </p:cNvPicPr>
          <p:nvPr/>
        </p:nvPicPr>
        <p:blipFill>
          <a:blip r:embed="rId2">
            <a:extLst/>
          </a:blip>
          <a:stretch>
            <a:fillRect/>
          </a:stretch>
        </p:blipFill>
        <p:spPr>
          <a:xfrm>
            <a:off x="-233699" y="134932"/>
            <a:ext cx="10438296" cy="135421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actors affecting efficiency (Hyperparameters)"/>
          <p:cNvSpPr txBox="1"/>
          <p:nvPr>
            <p:ph type="title"/>
          </p:nvPr>
        </p:nvSpPr>
        <p:spPr>
          <a:prstGeom prst="rect">
            <a:avLst/>
          </a:prstGeom>
        </p:spPr>
        <p:txBody>
          <a:bodyPr/>
          <a:lstStyle>
            <a:lvl1pPr defTabSz="2316421">
              <a:defRPr spc="-161" sz="8075"/>
            </a:lvl1pPr>
          </a:lstStyle>
          <a:p>
            <a:pPr/>
            <a:r>
              <a:t>Factors affecting efficiency (Hyperparameters)</a:t>
            </a:r>
          </a:p>
        </p:txBody>
      </p:sp>
      <p:sp>
        <p:nvSpPr>
          <p:cNvPr id="212" name="1. Microalgae species - For the microalgae to be able to synthesize hydrogen, it is critical that the required environmental conditions are met so as to induce the specific metabolic pathways in the species. Also, a newly screened biohydrogen production "/>
          <p:cNvSpPr txBox="1"/>
          <p:nvPr>
            <p:ph type="body" idx="1"/>
          </p:nvPr>
        </p:nvSpPr>
        <p:spPr>
          <a:prstGeom prst="rect">
            <a:avLst/>
          </a:prstGeom>
        </p:spPr>
        <p:txBody>
          <a:bodyPr/>
          <a:lstStyle/>
          <a:p>
            <a:pPr marL="0" indent="0" defTabSz="438911">
              <a:lnSpc>
                <a:spcPct val="100000"/>
              </a:lnSpc>
              <a:spcBef>
                <a:spcPts val="1100"/>
              </a:spcBef>
              <a:buSzTx/>
              <a:buNone/>
              <a:defRPr sz="4032"/>
            </a:pPr>
            <a:r>
              <a:t>1. Microalgae species - For the microalgae to be able to synthesize hydrogen, it is critical that the required environmental conditions are met so as to induce the specific metabolic pathways in the species. Also, a newly screened biohydrogen production by green microalga, i.e., Chlorella sp. was researched with its new strain showing higher biohydrogen</a:t>
            </a:r>
          </a:p>
          <a:p>
            <a:pPr marL="0" indent="0" defTabSz="438911">
              <a:lnSpc>
                <a:spcPct val="100000"/>
              </a:lnSpc>
              <a:spcBef>
                <a:spcPts val="1100"/>
              </a:spcBef>
              <a:buSzTx/>
              <a:buNone/>
              <a:defRPr sz="4032"/>
            </a:pPr>
          </a:p>
          <a:p>
            <a:pPr marL="0" indent="0" defTabSz="438911">
              <a:lnSpc>
                <a:spcPct val="100000"/>
              </a:lnSpc>
              <a:spcBef>
                <a:spcPts val="1100"/>
              </a:spcBef>
              <a:buSzTx/>
              <a:buNone/>
              <a:defRPr sz="4032"/>
            </a:pPr>
            <a:r>
              <a:t> </a:t>
            </a:r>
          </a:p>
          <a:p>
            <a:pPr marL="0" indent="0" defTabSz="438911">
              <a:lnSpc>
                <a:spcPct val="100000"/>
              </a:lnSpc>
              <a:spcBef>
                <a:spcPts val="1100"/>
              </a:spcBef>
              <a:buSzTx/>
              <a:buNone/>
              <a:defRPr sz="4032"/>
            </a:pPr>
            <a:r>
              <a:t>2. Light intensity: Bio-photolysis, as is, can be considered similar to that of photosynthesis with the presence and amount of light during the hydrogen production process having a major effect</a:t>
            </a:r>
          </a:p>
          <a:p>
            <a:pPr marL="0" indent="0" defTabSz="438911">
              <a:lnSpc>
                <a:spcPct val="100000"/>
              </a:lnSpc>
              <a:spcBef>
                <a:spcPts val="1100"/>
              </a:spcBef>
              <a:buSzTx/>
              <a:buNone/>
              <a:defRPr sz="4032"/>
            </a:pPr>
          </a:p>
          <a:p>
            <a:pPr marL="0" indent="0" defTabSz="438911">
              <a:lnSpc>
                <a:spcPct val="100000"/>
              </a:lnSpc>
              <a:spcBef>
                <a:spcPts val="1100"/>
              </a:spcBef>
              <a:buSzTx/>
              <a:buNone/>
              <a:defRPr sz="4032"/>
            </a:pPr>
            <a:r>
              <a:t>In short, the generation of H2 can be maximized depending on the amount of exposure to light during the anaerobic phase.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3. Cellular density…"/>
          <p:cNvSpPr txBox="1"/>
          <p:nvPr>
            <p:ph type="body" idx="1"/>
          </p:nvPr>
        </p:nvSpPr>
        <p:spPr>
          <a:xfrm>
            <a:off x="578340" y="565207"/>
            <a:ext cx="23578987" cy="8256011"/>
          </a:xfrm>
          <a:prstGeom prst="rect">
            <a:avLst/>
          </a:prstGeom>
        </p:spPr>
        <p:txBody>
          <a:bodyPr/>
          <a:lstStyle/>
          <a:p>
            <a:pPr marL="0" indent="0" defTabSz="457200">
              <a:lnSpc>
                <a:spcPct val="100000"/>
              </a:lnSpc>
              <a:spcBef>
                <a:spcPts val="1200"/>
              </a:spcBef>
              <a:buSzTx/>
              <a:buNone/>
              <a:defRPr sz="4200"/>
            </a:pPr>
            <a:r>
              <a:t>3. Cellular density</a:t>
            </a:r>
          </a:p>
          <a:p>
            <a:pPr marL="0" indent="0" defTabSz="457200">
              <a:lnSpc>
                <a:spcPct val="100000"/>
              </a:lnSpc>
              <a:spcBef>
                <a:spcPts val="1200"/>
              </a:spcBef>
              <a:buSzTx/>
              <a:buNone/>
              <a:defRPr sz="4200"/>
            </a:pPr>
            <a:r>
              <a:t>Cell density affects the culture of microalgae and its capacity for hydrogen production as it controls the amount of light that passes through the cell</a:t>
            </a:r>
          </a:p>
          <a:p>
            <a:pPr marL="0" indent="0" defTabSz="457200">
              <a:lnSpc>
                <a:spcPct val="100000"/>
              </a:lnSpc>
              <a:spcBef>
                <a:spcPts val="1200"/>
              </a:spcBef>
              <a:buSzTx/>
              <a:buNone/>
              <a:defRPr sz="4200"/>
            </a:pPr>
            <a:r>
              <a:t>The nature of the cultivation process determines the cell density which in turn affects the H2 productivity of microalgae.</a:t>
            </a:r>
          </a:p>
          <a:p>
            <a:pPr marL="0" indent="0" defTabSz="457200">
              <a:lnSpc>
                <a:spcPct val="100000"/>
              </a:lnSpc>
              <a:spcBef>
                <a:spcPts val="1200"/>
              </a:spcBef>
              <a:buSzTx/>
              <a:buNone/>
              <a:defRPr sz="4200"/>
            </a:pPr>
            <a:r>
              <a:t>It is extremely important to maintain cell density as the respiration in a culture with low cell concentration would not allow the uptake of the dissolved oxygen into the culture.</a:t>
            </a:r>
          </a:p>
        </p:txBody>
      </p:sp>
      <p:pic>
        <p:nvPicPr>
          <p:cNvPr id="215" name="pasted-movie.png" descr="pasted-movie.png"/>
          <p:cNvPicPr>
            <a:picLocks noChangeAspect="1"/>
          </p:cNvPicPr>
          <p:nvPr/>
        </p:nvPicPr>
        <p:blipFill>
          <a:blip r:embed="rId2">
            <a:extLst/>
          </a:blip>
          <a:stretch>
            <a:fillRect/>
          </a:stretch>
        </p:blipFill>
        <p:spPr>
          <a:xfrm>
            <a:off x="5220252" y="6008771"/>
            <a:ext cx="13453405" cy="724852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4. Subtracts (nutrient intake)…"/>
          <p:cNvSpPr txBox="1"/>
          <p:nvPr>
            <p:ph type="body" idx="1"/>
          </p:nvPr>
        </p:nvSpPr>
        <p:spPr>
          <a:xfrm>
            <a:off x="617266" y="1764420"/>
            <a:ext cx="23149468" cy="11490831"/>
          </a:xfrm>
          <a:prstGeom prst="rect">
            <a:avLst/>
          </a:prstGeom>
        </p:spPr>
        <p:txBody>
          <a:bodyPr/>
          <a:lstStyle/>
          <a:p>
            <a:pPr marL="0" indent="0" defTabSz="457200">
              <a:lnSpc>
                <a:spcPct val="100000"/>
              </a:lnSpc>
              <a:spcBef>
                <a:spcPts val="1200"/>
              </a:spcBef>
              <a:buSzTx/>
              <a:buNone/>
              <a:defRPr sz="4200"/>
            </a:pPr>
            <a:r>
              <a:t>4. Subtracts (nutrient intake)</a:t>
            </a:r>
          </a:p>
          <a:p>
            <a:pPr marL="0" indent="0" defTabSz="457200">
              <a:lnSpc>
                <a:spcPct val="100000"/>
              </a:lnSpc>
              <a:spcBef>
                <a:spcPts val="1200"/>
              </a:spcBef>
              <a:buSzTx/>
              <a:buNone/>
              <a:defRPr sz="4200"/>
            </a:pPr>
          </a:p>
          <a:p>
            <a:pPr marL="0" indent="0" defTabSz="457200">
              <a:lnSpc>
                <a:spcPct val="100000"/>
              </a:lnSpc>
              <a:spcBef>
                <a:spcPts val="1200"/>
              </a:spcBef>
              <a:buSzTx/>
              <a:buNone/>
              <a:defRPr sz="4200"/>
            </a:pPr>
            <a:r>
              <a:t>In a culture, additive subtracts such as biotin, cyanocobalamin, and thiamine need to be supplemented to support maximum cell growth and hydrogen production by the microalgae As the culture requires a balance of carbohydrate-based substrate, organic nitrogen and phosphate, which are required for optimal hydrogen production, are vital. Additionally, a carbon source is important for the microalgae to flourish, unless the cultured algae are under photoautotrophic conditions</a:t>
            </a:r>
          </a:p>
          <a:p>
            <a:pPr marL="0" indent="0" defTabSz="457200">
              <a:lnSpc>
                <a:spcPct val="100000"/>
              </a:lnSpc>
              <a:spcBef>
                <a:spcPts val="1200"/>
              </a:spcBef>
              <a:buSzTx/>
              <a:buNone/>
              <a:defRPr sz="4200"/>
            </a:pPr>
          </a:p>
          <a:p>
            <a:pPr marL="0" indent="0" defTabSz="457200">
              <a:lnSpc>
                <a:spcPct val="100000"/>
              </a:lnSpc>
              <a:spcBef>
                <a:spcPts val="1200"/>
              </a:spcBef>
              <a:buSzTx/>
              <a:buNone/>
              <a:defRPr sz="4200"/>
            </a:pPr>
            <a:r>
              <a:t>5. pH</a:t>
            </a:r>
          </a:p>
          <a:p>
            <a:pPr marL="0" indent="0" defTabSz="457200">
              <a:lnSpc>
                <a:spcPct val="100000"/>
              </a:lnSpc>
              <a:spcBef>
                <a:spcPts val="1200"/>
              </a:spcBef>
              <a:buSzTx/>
              <a:buNone/>
              <a:defRPr sz="4200"/>
            </a:pPr>
          </a:p>
          <a:p>
            <a:pPr marL="0" indent="0" defTabSz="457200">
              <a:lnSpc>
                <a:spcPct val="100000"/>
              </a:lnSpc>
              <a:spcBef>
                <a:spcPts val="1200"/>
              </a:spcBef>
              <a:buSzTx/>
              <a:buNone/>
              <a:defRPr sz="4200"/>
            </a:pPr>
            <a:r>
              <a:t>pH is an important physical factor that influences the metabolic pathways and thereby the H2 production by a microalgae</a:t>
            </a:r>
          </a:p>
          <a:p>
            <a:pPr marL="0" indent="0" defTabSz="457200">
              <a:lnSpc>
                <a:spcPct val="100000"/>
              </a:lnSpc>
              <a:spcBef>
                <a:spcPts val="1200"/>
              </a:spcBef>
              <a:buSzTx/>
              <a:buNone/>
              <a:defRPr sz="4200"/>
            </a:pPr>
            <a:r>
              <a:t>Maximum appropriate pH values depend on the microalgae species in use. however, the functional and appropriate pH level is around 5.2 and 6.0.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6. Temperature : The optimum temperature at which sustainable growth of the microalgae influencing the optimal hydrogen production is around 15–85 °C in a mixed culture"/>
          <p:cNvSpPr txBox="1"/>
          <p:nvPr>
            <p:ph type="body" idx="1"/>
          </p:nvPr>
        </p:nvSpPr>
        <p:spPr>
          <a:xfrm>
            <a:off x="606893" y="707970"/>
            <a:ext cx="21971001" cy="8256012"/>
          </a:xfrm>
          <a:prstGeom prst="rect">
            <a:avLst/>
          </a:prstGeom>
        </p:spPr>
        <p:txBody>
          <a:bodyPr/>
          <a:lstStyle>
            <a:lvl1pPr marL="0" indent="0" defTabSz="457200">
              <a:lnSpc>
                <a:spcPct val="100000"/>
              </a:lnSpc>
              <a:spcBef>
                <a:spcPts val="1200"/>
              </a:spcBef>
              <a:buSzTx/>
              <a:buNone/>
              <a:defRPr sz="4200"/>
            </a:lvl1pPr>
          </a:lstStyle>
          <a:p>
            <a:pPr/>
            <a:r>
              <a:t>6. Temperature : The optimum temperature at which sustainable growth of the microalgae influencing the optimal hydrogen production is around 15–85 °C in a mixed culture</a:t>
            </a:r>
          </a:p>
        </p:txBody>
      </p:sp>
      <p:pic>
        <p:nvPicPr>
          <p:cNvPr id="220" name="pasted-movie.png" descr="pasted-movie.png"/>
          <p:cNvPicPr>
            <a:picLocks noChangeAspect="1"/>
          </p:cNvPicPr>
          <p:nvPr/>
        </p:nvPicPr>
        <p:blipFill>
          <a:blip r:embed="rId2">
            <a:extLst/>
          </a:blip>
          <a:srcRect l="0" t="0" r="0" b="0"/>
          <a:stretch>
            <a:fillRect/>
          </a:stretch>
        </p:blipFill>
        <p:spPr>
          <a:xfrm>
            <a:off x="2705298" y="2572499"/>
            <a:ext cx="18973494" cy="1005235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7. Oxygen sensitivity…"/>
          <p:cNvSpPr txBox="1"/>
          <p:nvPr>
            <p:ph type="body" idx="1"/>
          </p:nvPr>
        </p:nvSpPr>
        <p:spPr>
          <a:xfrm>
            <a:off x="521458" y="1979705"/>
            <a:ext cx="23797927" cy="9756590"/>
          </a:xfrm>
          <a:prstGeom prst="rect">
            <a:avLst/>
          </a:prstGeom>
        </p:spPr>
        <p:txBody>
          <a:bodyPr/>
          <a:lstStyle/>
          <a:p>
            <a:pPr marL="0" indent="0" defTabSz="457200">
              <a:lnSpc>
                <a:spcPct val="100000"/>
              </a:lnSpc>
              <a:spcBef>
                <a:spcPts val="1200"/>
              </a:spcBef>
              <a:buSzTx/>
              <a:buNone/>
              <a:defRPr sz="4200">
                <a:latin typeface="Helvetica"/>
                <a:ea typeface="Helvetica"/>
                <a:cs typeface="Helvetica"/>
                <a:sym typeface="Helvetica"/>
              </a:defRPr>
            </a:pPr>
            <a:r>
              <a:t>7. Oxygen sensitivity</a:t>
            </a:r>
          </a:p>
          <a:p>
            <a:pPr marL="0" indent="0" defTabSz="457200">
              <a:lnSpc>
                <a:spcPct val="100000"/>
              </a:lnSpc>
              <a:spcBef>
                <a:spcPts val="1200"/>
              </a:spcBef>
              <a:buSzTx/>
              <a:buNone/>
              <a:defRPr sz="4200">
                <a:latin typeface="Helvetica"/>
                <a:ea typeface="Helvetica"/>
                <a:cs typeface="Helvetica"/>
                <a:sym typeface="Helvetica"/>
              </a:defRPr>
            </a:pPr>
          </a:p>
          <a:p>
            <a:pPr marL="0" indent="0" defTabSz="457200">
              <a:lnSpc>
                <a:spcPct val="100000"/>
              </a:lnSpc>
              <a:spcBef>
                <a:spcPts val="1200"/>
              </a:spcBef>
              <a:buSzTx/>
              <a:buNone/>
              <a:defRPr sz="4200">
                <a:latin typeface="Helvetica"/>
                <a:ea typeface="Helvetica"/>
                <a:cs typeface="Helvetica"/>
                <a:sym typeface="Helvetica"/>
              </a:defRPr>
            </a:pPr>
            <a:r>
              <a:t>Oxygen sensitivity is regarded as the most common and most problematic challenge for many bio-hydrogen production technologies. Oxygen molecules are highly sensitive towards hydrogenase, causing inhibition of the functions of the hydrogenase enzyme. </a:t>
            </a:r>
          </a:p>
          <a:p>
            <a:pPr marL="0" indent="0" defTabSz="457200">
              <a:lnSpc>
                <a:spcPct val="100000"/>
              </a:lnSpc>
              <a:spcBef>
                <a:spcPts val="1200"/>
              </a:spcBef>
              <a:buSzTx/>
              <a:buNone/>
              <a:defRPr sz="4200">
                <a:latin typeface="Helvetica"/>
                <a:ea typeface="Helvetica"/>
                <a:cs typeface="Helvetica"/>
                <a:sym typeface="Helvetica"/>
              </a:defRPr>
            </a:pPr>
          </a:p>
          <a:p>
            <a:pPr marL="0" indent="0" defTabSz="457200">
              <a:lnSpc>
                <a:spcPct val="100000"/>
              </a:lnSpc>
              <a:spcBef>
                <a:spcPts val="1200"/>
              </a:spcBef>
              <a:buSzTx/>
              <a:buNone/>
              <a:defRPr sz="4200">
                <a:latin typeface="Helvetica"/>
                <a:ea typeface="Helvetica"/>
                <a:cs typeface="Helvetica"/>
                <a:sym typeface="Helvetica"/>
              </a:defRPr>
            </a:pPr>
            <a:r>
              <a:t>This occurs due to the oxygen's binding potential to the active site of the hydrogenase. Such bonds are totally irreversible making it even more difficult to extract hydrogen and oxygen molecules from this complex compound </a:t>
            </a:r>
          </a:p>
          <a:p>
            <a:pPr marL="0" indent="0" defTabSz="457200">
              <a:lnSpc>
                <a:spcPct val="100000"/>
              </a:lnSpc>
              <a:spcBef>
                <a:spcPts val="1200"/>
              </a:spcBef>
              <a:buSzTx/>
              <a:buNone/>
              <a:defRPr sz="4200">
                <a:latin typeface="Helvetica"/>
                <a:ea typeface="Helvetica"/>
                <a:cs typeface="Helvetica"/>
                <a:sym typeface="Helvetica"/>
              </a:defRPr>
            </a:pPr>
          </a:p>
          <a:p>
            <a:pPr marL="0" indent="0" defTabSz="457200">
              <a:lnSpc>
                <a:spcPct val="100000"/>
              </a:lnSpc>
              <a:spcBef>
                <a:spcPts val="1200"/>
              </a:spcBef>
              <a:buSzTx/>
              <a:buNone/>
              <a:defRPr sz="4200">
                <a:latin typeface="Helvetica"/>
                <a:ea typeface="Helvetica"/>
                <a:cs typeface="Helvetica"/>
                <a:sym typeface="Helvetica"/>
              </a:defRPr>
            </a:pPr>
            <a:r>
              <a:t>Usually very low levels of hydrogen production are noticed at around 15% atmospheric oxygen level.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ost Economics behind the plant pipeline setup"/>
          <p:cNvSpPr txBox="1"/>
          <p:nvPr>
            <p:ph type="title"/>
          </p:nvPr>
        </p:nvSpPr>
        <p:spPr>
          <a:prstGeom prst="rect">
            <a:avLst/>
          </a:prstGeom>
        </p:spPr>
        <p:txBody>
          <a:bodyPr/>
          <a:lstStyle>
            <a:lvl1pPr defTabSz="2243271">
              <a:defRPr spc="-156" sz="7820"/>
            </a:lvl1pPr>
          </a:lstStyle>
          <a:p>
            <a:pPr/>
            <a:r>
              <a:t>Cost Economics behind the plant pipeline setup</a:t>
            </a:r>
          </a:p>
        </p:txBody>
      </p:sp>
      <p:sp>
        <p:nvSpPr>
          <p:cNvPr id="225" name="Total Initial Investment (Capital Costs):…"/>
          <p:cNvSpPr txBox="1"/>
          <p:nvPr>
            <p:ph type="body" idx="1"/>
          </p:nvPr>
        </p:nvSpPr>
        <p:spPr>
          <a:xfrm>
            <a:off x="264261" y="2963633"/>
            <a:ext cx="23707696" cy="10578260"/>
          </a:xfrm>
          <a:prstGeom prst="rect">
            <a:avLst/>
          </a:prstGeom>
        </p:spPr>
        <p:txBody>
          <a:bodyPr/>
          <a:lstStyle/>
          <a:p>
            <a:pPr marL="429768" indent="-298450" defTabSz="429768">
              <a:lnSpc>
                <a:spcPct val="100000"/>
              </a:lnSpc>
              <a:spcBef>
                <a:spcPts val="1100"/>
              </a:spcBef>
              <a:buSzPct val="120000"/>
              <a:buFont typeface="STIX Two Math Regular"/>
              <a:buAutoNum type="arabicPeriod" startAt="1"/>
              <a:defRPr sz="3948"/>
            </a:pPr>
            <a:r>
              <a:t>Total Initial Investment (Capital Costs):</a:t>
            </a:r>
          </a:p>
          <a:p>
            <a:pPr lvl="1" marL="859536" indent="-298450" defTabSz="429768">
              <a:lnSpc>
                <a:spcPct val="100000"/>
              </a:lnSpc>
              <a:spcBef>
                <a:spcPts val="0"/>
              </a:spcBef>
              <a:buSzPct val="120000"/>
              <a:buFont typeface="STIX Two Math Regular"/>
              <a:buChar char="◦"/>
              <a:defRPr sz="3948"/>
            </a:pPr>
            <a:r>
              <a:t> Sum of all individual capital costs: Reactor vessel, Photobioreactor Panels, Lighting System, Temperature Control Equipment, Infrastructure and Site Preparation, Installation and Commissioning, Pumps, piping, and monitoring equipment, and Fire Pump.</a:t>
            </a:r>
          </a:p>
          <a:p>
            <a:pPr marL="429768" indent="-298450" defTabSz="429768">
              <a:lnSpc>
                <a:spcPct val="100000"/>
              </a:lnSpc>
              <a:spcBef>
                <a:spcPts val="1100"/>
              </a:spcBef>
              <a:buSzPct val="120000"/>
              <a:buFont typeface="STIX Two Math Regular"/>
              <a:buAutoNum type="arabicPeriod" startAt="1"/>
              <a:defRPr sz="3948"/>
            </a:pPr>
            <a:r>
              <a:t>Total Operational Costs per Year:</a:t>
            </a:r>
          </a:p>
          <a:p>
            <a:pPr lvl="1" marL="859536" indent="-298450" defTabSz="429768">
              <a:lnSpc>
                <a:spcPct val="100000"/>
              </a:lnSpc>
              <a:spcBef>
                <a:spcPts val="0"/>
              </a:spcBef>
              <a:buSzPct val="120000"/>
              <a:buFont typeface="STIX Two Math Regular"/>
              <a:buChar char="◦"/>
              <a:defRPr sz="3948"/>
            </a:pPr>
            <a:r>
              <a:t> Electricity: Electricity cost per year = Electricity cost per unit × Total electricity consumption per year</a:t>
            </a:r>
            <a:br/>
            <a:r>
              <a:t>Electricity cost per year=Electricity cost per unit × Total electricity consumption per year</a:t>
            </a:r>
          </a:p>
          <a:p>
            <a:pPr lvl="1" marL="859536" indent="-298450" defTabSz="429768">
              <a:lnSpc>
                <a:spcPct val="100000"/>
              </a:lnSpc>
              <a:spcBef>
                <a:spcPts val="0"/>
              </a:spcBef>
              <a:buSzPct val="120000"/>
              <a:buFont typeface="STIX Two Math Regular"/>
              <a:buChar char="◦"/>
              <a:defRPr sz="3948"/>
            </a:pPr>
            <a:r>
              <a:t> Maintenance: Total routine maintenance cost + Total labor costs + Total spare parts and supplies cost</a:t>
            </a:r>
          </a:p>
          <a:p>
            <a:pPr lvl="1" marL="859536" indent="-298450" defTabSz="429768">
              <a:lnSpc>
                <a:spcPct val="100000"/>
              </a:lnSpc>
              <a:spcBef>
                <a:spcPts val="0"/>
              </a:spcBef>
              <a:buSzPct val="120000"/>
              <a:buFont typeface="STIX Two Math Regular"/>
              <a:buChar char="◦"/>
              <a:defRPr sz="3948"/>
            </a:pPr>
            <a:r>
              <a:t> Feedstock: Total cost of wastewater acquisition, pretreatment, transportation, and storage and handling.</a:t>
            </a:r>
          </a:p>
          <a:p>
            <a:pPr marL="429768" indent="-298450" defTabSz="429768">
              <a:lnSpc>
                <a:spcPct val="100000"/>
              </a:lnSpc>
              <a:spcBef>
                <a:spcPts val="1100"/>
              </a:spcBef>
              <a:buSzPct val="120000"/>
              <a:buFont typeface="STIX Two Math Regular"/>
              <a:buAutoNum type="arabicPeriod" startAt="3"/>
              <a:defRPr sz="3948"/>
            </a:pPr>
            <a:r>
              <a:t>Hydrogen Sales Revenue per Year:</a:t>
            </a:r>
          </a:p>
          <a:p>
            <a:pPr lvl="1" marL="859536" indent="-298450" defTabSz="429768">
              <a:lnSpc>
                <a:spcPct val="100000"/>
              </a:lnSpc>
              <a:spcBef>
                <a:spcPts val="0"/>
              </a:spcBef>
              <a:buSzPct val="120000"/>
              <a:buFont typeface="STIX Two Math Regular"/>
              <a:buChar char="◦"/>
              <a:defRPr sz="3948"/>
            </a:pPr>
            <a:r>
              <a:t> Total revenue in 1 year = Selling price of hydrogen per kg * Total production of hydrogen per year.</a:t>
            </a:r>
          </a:p>
          <a:p>
            <a:pPr marL="429768" indent="-298450" defTabSz="429768">
              <a:lnSpc>
                <a:spcPct val="100000"/>
              </a:lnSpc>
              <a:spcBef>
                <a:spcPts val="1100"/>
              </a:spcBef>
              <a:buSzPct val="120000"/>
              <a:buFont typeface="STIX Two Math Regular"/>
              <a:buAutoNum type="arabicPeriod" startAt="4"/>
              <a:defRPr sz="3948"/>
            </a:pPr>
            <a:r>
              <a:t>Return on Investment (ROI):</a:t>
            </a:r>
          </a:p>
          <a:p>
            <a:pPr lvl="1" marL="859536" indent="-298450" defTabSz="429768">
              <a:lnSpc>
                <a:spcPct val="100000"/>
              </a:lnSpc>
              <a:spcBef>
                <a:spcPts val="0"/>
              </a:spcBef>
              <a:buSzPct val="120000"/>
              <a:buFont typeface="STIX Two Math Regular"/>
              <a:buChar char="◦"/>
              <a:defRPr sz="3948"/>
            </a:pPr>
            <a:r>
              <a:t>ROI =( Annual Revenue−Total Annual Operational Cost / Total Capital Cost)×100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etailed report of fixed, recurring costs for the pipeline setup of our model"/>
          <p:cNvSpPr txBox="1"/>
          <p:nvPr>
            <p:ph type="title"/>
          </p:nvPr>
        </p:nvSpPr>
        <p:spPr>
          <a:xfrm>
            <a:off x="16139558" y="6141418"/>
            <a:ext cx="8029591" cy="1433164"/>
          </a:xfrm>
          <a:prstGeom prst="rect">
            <a:avLst/>
          </a:prstGeom>
        </p:spPr>
        <p:txBody>
          <a:bodyPr/>
          <a:lstStyle>
            <a:lvl1pPr defTabSz="975335">
              <a:defRPr spc="-68" sz="3400"/>
            </a:lvl1pPr>
          </a:lstStyle>
          <a:p>
            <a:pPr/>
            <a:r>
              <a:t>Detailed report of fixed, recurring costs for the pipeline setup of our model</a:t>
            </a:r>
          </a:p>
        </p:txBody>
      </p:sp>
      <p:pic>
        <p:nvPicPr>
          <p:cNvPr id="228" name="pasted-movie.png" descr="pasted-movie.png"/>
          <p:cNvPicPr>
            <a:picLocks noChangeAspect="1"/>
          </p:cNvPicPr>
          <p:nvPr/>
        </p:nvPicPr>
        <p:blipFill>
          <a:blip r:embed="rId2">
            <a:extLst/>
          </a:blip>
          <a:stretch>
            <a:fillRect/>
          </a:stretch>
        </p:blipFill>
        <p:spPr>
          <a:xfrm>
            <a:off x="-33443" y="0"/>
            <a:ext cx="16039786" cy="13716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able of Contents"/>
          <p:cNvSpPr txBox="1"/>
          <p:nvPr>
            <p:ph type="title"/>
          </p:nvPr>
        </p:nvSpPr>
        <p:spPr>
          <a:prstGeom prst="rect">
            <a:avLst/>
          </a:prstGeom>
        </p:spPr>
        <p:txBody>
          <a:bodyPr/>
          <a:lstStyle/>
          <a:p>
            <a:pPr/>
            <a:r>
              <a:t>Table of Contents</a:t>
            </a:r>
          </a:p>
        </p:txBody>
      </p:sp>
      <p:sp>
        <p:nvSpPr>
          <p:cNvPr id="176" name="Waste water treatment…"/>
          <p:cNvSpPr txBox="1"/>
          <p:nvPr>
            <p:ph type="body" idx="1"/>
          </p:nvPr>
        </p:nvSpPr>
        <p:spPr>
          <a:prstGeom prst="rect">
            <a:avLst/>
          </a:prstGeom>
        </p:spPr>
        <p:txBody>
          <a:bodyPr/>
          <a:lstStyle/>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Waste water treatment</a:t>
            </a:r>
          </a:p>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Fermentation of refined waste to produce hydrogen</a:t>
            </a:r>
          </a:p>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Photolysis of refined waste water to produce hydrogen</a:t>
            </a:r>
          </a:p>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Calculation of design parameters for the reactor</a:t>
            </a:r>
          </a:p>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Factors affecting efficiency of the process</a:t>
            </a:r>
          </a:p>
          <a:p>
            <a:pPr marL="249381" indent="-249381" defTabSz="457200">
              <a:lnSpc>
                <a:spcPct val="100000"/>
              </a:lnSpc>
              <a:spcBef>
                <a:spcPts val="1200"/>
              </a:spcBef>
              <a:buSzPct val="100000"/>
              <a:buAutoNum type="arabicPeriod" startAt="1"/>
              <a:defRPr sz="6400">
                <a:latin typeface="Helvetica"/>
                <a:ea typeface="Helvetica"/>
                <a:cs typeface="Helvetica"/>
                <a:sym typeface="Helvetica"/>
              </a:defRPr>
            </a:pPr>
            <a:r>
              <a:t> Investment and Recurring Cost Analysis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hank You from one chemical engineer to another chemical engineer"/>
          <p:cNvSpPr txBox="1"/>
          <p:nvPr>
            <p:ph type="title"/>
          </p:nvPr>
        </p:nvSpPr>
        <p:spPr>
          <a:xfrm>
            <a:off x="1251504" y="6141418"/>
            <a:ext cx="21880992" cy="1433164"/>
          </a:xfrm>
          <a:prstGeom prst="rect">
            <a:avLst/>
          </a:prstGeom>
        </p:spPr>
        <p:txBody>
          <a:bodyPr/>
          <a:lstStyle>
            <a:lvl1pPr defTabSz="1536153">
              <a:defRPr spc="-107" sz="5355"/>
            </a:lvl1pPr>
          </a:lstStyle>
          <a:p>
            <a:pPr/>
            <a:r>
              <a:t>Thank You from one chemical engineer to another chemical engineer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Pipeline of our proposed idea"/>
          <p:cNvSpPr txBox="1"/>
          <p:nvPr>
            <p:ph type="title"/>
          </p:nvPr>
        </p:nvSpPr>
        <p:spPr>
          <a:xfrm>
            <a:off x="978078" y="948957"/>
            <a:ext cx="21971001" cy="1433164"/>
          </a:xfrm>
          <a:prstGeom prst="rect">
            <a:avLst/>
          </a:prstGeom>
        </p:spPr>
        <p:txBody>
          <a:bodyPr/>
          <a:lstStyle/>
          <a:p>
            <a:pPr/>
            <a:r>
              <a:t>Pipeline of our proposed idea</a:t>
            </a:r>
          </a:p>
        </p:txBody>
      </p:sp>
      <p:pic>
        <p:nvPicPr>
          <p:cNvPr id="179" name="pasted-movie.png" descr="pasted-movie.png"/>
          <p:cNvPicPr>
            <a:picLocks noChangeAspect="1"/>
          </p:cNvPicPr>
          <p:nvPr/>
        </p:nvPicPr>
        <p:blipFill>
          <a:blip r:embed="rId2">
            <a:extLst/>
          </a:blip>
          <a:stretch>
            <a:fillRect/>
          </a:stretch>
        </p:blipFill>
        <p:spPr>
          <a:xfrm>
            <a:off x="1043788" y="2663758"/>
            <a:ext cx="22296424" cy="1007224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Waste Water Treatment (Pre-Treatment)"/>
          <p:cNvSpPr txBox="1"/>
          <p:nvPr>
            <p:ph type="title"/>
          </p:nvPr>
        </p:nvSpPr>
        <p:spPr>
          <a:xfrm>
            <a:off x="2434265" y="666973"/>
            <a:ext cx="21971001" cy="1433163"/>
          </a:xfrm>
          <a:prstGeom prst="rect">
            <a:avLst/>
          </a:prstGeom>
        </p:spPr>
        <p:txBody>
          <a:bodyPr/>
          <a:lstStyle>
            <a:lvl1pPr defTabSz="182880">
              <a:lnSpc>
                <a:spcPct val="100000"/>
              </a:lnSpc>
              <a:spcBef>
                <a:spcPts val="400"/>
              </a:spcBef>
              <a:defRPr spc="0" sz="8000"/>
            </a:lvl1pPr>
          </a:lstStyle>
          <a:p>
            <a:pPr/>
            <a:r>
              <a:t>Waste Water Treatment (Pre-Treatment)</a:t>
            </a:r>
          </a:p>
        </p:txBody>
      </p:sp>
      <p:sp>
        <p:nvSpPr>
          <p:cNvPr id="182" name="Pre-treatment Steps used in our pipeline to treat the wastewater:…"/>
          <p:cNvSpPr txBox="1"/>
          <p:nvPr>
            <p:ph type="body" idx="1"/>
          </p:nvPr>
        </p:nvSpPr>
        <p:spPr>
          <a:xfrm>
            <a:off x="816912" y="2621001"/>
            <a:ext cx="22750176" cy="10285706"/>
          </a:xfrm>
          <a:prstGeom prst="rect">
            <a:avLst/>
          </a:prstGeom>
        </p:spPr>
        <p:txBody>
          <a:bodyPr/>
          <a:lstStyle/>
          <a:p>
            <a:pPr marL="0" indent="0" defTabSz="187452">
              <a:lnSpc>
                <a:spcPct val="100000"/>
              </a:lnSpc>
              <a:spcBef>
                <a:spcPts val="400"/>
              </a:spcBef>
              <a:buSzTx/>
              <a:buNone/>
              <a:defRPr sz="3443"/>
            </a:pPr>
            <a:r>
              <a:t>Pre-treatment Steps used in our pipeline to treat the wastewater:</a:t>
            </a:r>
          </a:p>
          <a:p>
            <a:pPr marL="0" indent="0" defTabSz="187452">
              <a:lnSpc>
                <a:spcPct val="100000"/>
              </a:lnSpc>
              <a:spcBef>
                <a:spcPts val="400"/>
              </a:spcBef>
              <a:buSzTx/>
              <a:buNone/>
              <a:defRPr sz="3443"/>
            </a:pPr>
          </a:p>
          <a:p>
            <a:pPr marL="187452" indent="-130175" defTabSz="187452">
              <a:lnSpc>
                <a:spcPct val="100000"/>
              </a:lnSpc>
              <a:spcBef>
                <a:spcPts val="400"/>
              </a:spcBef>
              <a:buSzPct val="120000"/>
              <a:buFont typeface="Times Roman"/>
              <a:buAutoNum type="arabicPeriod" startAt="1"/>
              <a:defRPr b="1" sz="3443"/>
            </a:pPr>
            <a:r>
              <a:t> Pre-Aeration:</a:t>
            </a:r>
          </a:p>
          <a:p>
            <a:pPr lvl="1" marL="374904" indent="-130175" defTabSz="187452">
              <a:lnSpc>
                <a:spcPct val="100000"/>
              </a:lnSpc>
              <a:spcBef>
                <a:spcPts val="0"/>
              </a:spcBef>
              <a:buSzPct val="120000"/>
              <a:buFont typeface="Times Roman"/>
              <a:buChar char="◦"/>
              <a:defRPr sz="3443"/>
            </a:pPr>
            <a:r>
              <a:t> </a:t>
            </a:r>
            <a:r>
              <a:rPr b="1"/>
              <a:t>Purpose</a:t>
            </a:r>
            <a:r>
              <a:t>: The first step in pre-treatment is pre-aeration, where raw sewage undergoes aeration to keep solid contaminants in suspension. This is achieved using air diffusers.</a:t>
            </a:r>
          </a:p>
          <a:p>
            <a:pPr lvl="1" marL="374904" indent="-130175" defTabSz="187452">
              <a:lnSpc>
                <a:spcPct val="100000"/>
              </a:lnSpc>
              <a:spcBef>
                <a:spcPts val="0"/>
              </a:spcBef>
              <a:buSzPct val="120000"/>
              <a:buFont typeface="Times Roman"/>
              <a:buChar char="◦"/>
              <a:defRPr sz="3443"/>
            </a:pPr>
            <a:r>
              <a:t> Aeration helps in the oxidation of organic matter and enhances the removal of volatile compounds, improving the efficiency of subsequent treatment processes.</a:t>
            </a:r>
          </a:p>
          <a:p>
            <a:pPr marL="187452" indent="-130175" defTabSz="187452">
              <a:lnSpc>
                <a:spcPct val="100000"/>
              </a:lnSpc>
              <a:spcBef>
                <a:spcPts val="400"/>
              </a:spcBef>
              <a:buSzPct val="120000"/>
              <a:buFont typeface="Times Roman"/>
              <a:buAutoNum type="arabicPeriod" startAt="2"/>
              <a:defRPr b="1" sz="3443"/>
            </a:pPr>
            <a:r>
              <a:t> Screening:</a:t>
            </a:r>
          </a:p>
          <a:p>
            <a:pPr lvl="1" marL="374904" indent="-130175" defTabSz="187452">
              <a:lnSpc>
                <a:spcPct val="100000"/>
              </a:lnSpc>
              <a:spcBef>
                <a:spcPts val="0"/>
              </a:spcBef>
              <a:buSzPct val="120000"/>
              <a:buFont typeface="Times Roman"/>
              <a:buChar char="◦"/>
              <a:defRPr sz="3443"/>
            </a:pPr>
            <a:r>
              <a:rPr b="1"/>
              <a:t>Purpose:</a:t>
            </a:r>
            <a:r>
              <a:t> Screening is employed to remove solid particles larger than 3 mm from the wastewater.</a:t>
            </a:r>
          </a:p>
          <a:p>
            <a:pPr lvl="1" marL="374904" indent="-130175" defTabSz="187452">
              <a:lnSpc>
                <a:spcPct val="100000"/>
              </a:lnSpc>
              <a:spcBef>
                <a:spcPts val="0"/>
              </a:spcBef>
              <a:buSzPct val="120000"/>
              <a:buFont typeface="Times Roman"/>
              <a:buChar char="◦"/>
              <a:defRPr sz="3443"/>
            </a:pPr>
            <a:r>
              <a:t>Screens with appropriate mesh sizes are utilised to capture large debris, such as rags, plastics, and other solids, preventing them from entering the MBR system and causing clogging or damage.</a:t>
            </a:r>
          </a:p>
          <a:p>
            <a:pPr marL="187452" indent="-130175" defTabSz="187452">
              <a:lnSpc>
                <a:spcPct val="100000"/>
              </a:lnSpc>
              <a:spcBef>
                <a:spcPts val="400"/>
              </a:spcBef>
              <a:buSzPct val="120000"/>
              <a:buFont typeface="Times Roman"/>
              <a:buAutoNum type="arabicPeriod" startAt="2"/>
              <a:defRPr b="1" sz="3443"/>
            </a:pPr>
            <a:r>
              <a:t> Grit Removal:</a:t>
            </a:r>
          </a:p>
          <a:p>
            <a:pPr lvl="1" marL="374904" indent="-130175" defTabSz="187452">
              <a:lnSpc>
                <a:spcPct val="100000"/>
              </a:lnSpc>
              <a:spcBef>
                <a:spcPts val="0"/>
              </a:spcBef>
              <a:buSzPct val="120000"/>
              <a:buFont typeface="Times Roman"/>
              <a:buChar char="◦"/>
              <a:defRPr sz="3443"/>
            </a:pPr>
            <a:r>
              <a:t> </a:t>
            </a:r>
            <a:r>
              <a:rPr b="1"/>
              <a:t>Purpose: </a:t>
            </a:r>
            <a:r>
              <a:t>Grit removal aims to eliminate heavier particles like sand, gravel, and grit, as well as fats and grease.</a:t>
            </a:r>
          </a:p>
          <a:p>
            <a:pPr lvl="1" marL="374904" indent="-130175" defTabSz="187452">
              <a:lnSpc>
                <a:spcPct val="100000"/>
              </a:lnSpc>
              <a:spcBef>
                <a:spcPts val="0"/>
              </a:spcBef>
              <a:buSzPct val="120000"/>
              <a:buFont typeface="Times Roman"/>
              <a:buChar char="◦"/>
              <a:defRPr sz="3443"/>
            </a:pPr>
            <a:r>
              <a:t> Various mechanisms, such as settling tanks or grit chambers, are employed to allow these heavier particles to settle out, preventing abrasion and damage to downstream equipment.</a:t>
            </a:r>
          </a:p>
          <a:p>
            <a:pPr marL="0" indent="0" defTabSz="187452">
              <a:lnSpc>
                <a:spcPct val="100000"/>
              </a:lnSpc>
              <a:spcBef>
                <a:spcPts val="0"/>
              </a:spcBef>
              <a:buSzTx/>
              <a:buNone/>
              <a:defRPr sz="3443"/>
            </a:pPr>
          </a:p>
          <a:p>
            <a:pPr marL="0" indent="0" defTabSz="187452">
              <a:lnSpc>
                <a:spcPct val="100000"/>
              </a:lnSpc>
              <a:spcBef>
                <a:spcPts val="400"/>
              </a:spcBef>
              <a:buSzTx/>
              <a:buNone/>
              <a:defRPr b="1" sz="3443"/>
            </a:pPr>
            <a:r>
              <a:t>Need for Pre-Treatment - </a:t>
            </a:r>
            <a:r>
              <a:rPr b="0"/>
              <a:t>Pre-treatment is essential to ensure the effective operation of subsequent treatment processes and the longevity of membrane filtration units. By removing large solids, grit,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ermentation of refined waste to produce green-hydrogen—"/>
          <p:cNvSpPr txBox="1"/>
          <p:nvPr>
            <p:ph type="title"/>
          </p:nvPr>
        </p:nvSpPr>
        <p:spPr>
          <a:xfrm>
            <a:off x="1206500" y="3093952"/>
            <a:ext cx="21971000" cy="1433163"/>
          </a:xfrm>
          <a:prstGeom prst="rect">
            <a:avLst/>
          </a:prstGeom>
        </p:spPr>
        <p:txBody>
          <a:bodyPr/>
          <a:lstStyle>
            <a:lvl1pPr defTabSz="1706837">
              <a:defRPr spc="-118" sz="5950"/>
            </a:lvl1pPr>
          </a:lstStyle>
          <a:p>
            <a:pPr/>
            <a:r>
              <a:t>—Fermentation of refined waste to produce green-hydrogen—</a:t>
            </a:r>
          </a:p>
        </p:txBody>
      </p:sp>
      <p:sp>
        <p:nvSpPr>
          <p:cNvPr id="185" name="1. Photofermentation (using Purple Bacteria)…"/>
          <p:cNvSpPr txBox="1"/>
          <p:nvPr>
            <p:ph type="body" sz="half" idx="1"/>
          </p:nvPr>
        </p:nvSpPr>
        <p:spPr>
          <a:xfrm>
            <a:off x="1206500" y="6211167"/>
            <a:ext cx="21971001" cy="3233973"/>
          </a:xfrm>
          <a:prstGeom prst="rect">
            <a:avLst/>
          </a:prstGeom>
          <a:ln w="63500">
            <a:solidFill>
              <a:srgbClr val="FFFFFF"/>
            </a:solidFill>
          </a:ln>
        </p:spPr>
        <p:txBody>
          <a:bodyPr/>
          <a:lstStyle/>
          <a:p>
            <a:pPr marL="609599" indent="-609599">
              <a:defRPr b="1" sz="7200"/>
            </a:pPr>
            <a:r>
              <a:t>1. Photofermentation (using Purple Bacteria)</a:t>
            </a:r>
          </a:p>
          <a:p>
            <a:pPr marL="609599" indent="-609599">
              <a:defRPr b="1" sz="7200"/>
            </a:pPr>
            <a:r>
              <a:t>2. Dark Fermentation (using Clostridium)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hotofermentation"/>
          <p:cNvSpPr txBox="1"/>
          <p:nvPr>
            <p:ph type="title"/>
          </p:nvPr>
        </p:nvSpPr>
        <p:spPr>
          <a:prstGeom prst="rect">
            <a:avLst/>
          </a:prstGeom>
        </p:spPr>
        <p:txBody>
          <a:bodyPr/>
          <a:lstStyle/>
          <a:p>
            <a:pPr/>
            <a:r>
              <a:t>Photofermentation</a:t>
            </a:r>
          </a:p>
        </p:txBody>
      </p:sp>
      <p:sp>
        <p:nvSpPr>
          <p:cNvPr id="188" name="Photofermentation is the fermentative transformation of organic substrate into hydrogen by Purple Bacteria. Photofermentation is represented as one of the most efficient modes without high risk for BioH2 production. The main process of microbial hydrogen"/>
          <p:cNvSpPr txBox="1"/>
          <p:nvPr>
            <p:ph type="body" idx="1"/>
          </p:nvPr>
        </p:nvSpPr>
        <p:spPr>
          <a:xfrm>
            <a:off x="1206500" y="3363371"/>
            <a:ext cx="21971000" cy="8256011"/>
          </a:xfrm>
          <a:prstGeom prst="rect">
            <a:avLst/>
          </a:prstGeom>
        </p:spPr>
        <p:txBody>
          <a:bodyPr/>
          <a:lstStyle>
            <a:lvl1pPr marL="0" indent="0" defTabSz="457200">
              <a:lnSpc>
                <a:spcPct val="100000"/>
              </a:lnSpc>
              <a:spcBef>
                <a:spcPts val="0"/>
              </a:spcBef>
              <a:buSzTx/>
              <a:buNone/>
              <a:defRPr sz="4200">
                <a:latin typeface="Helvetica"/>
                <a:ea typeface="Helvetica"/>
                <a:cs typeface="Helvetica"/>
                <a:sym typeface="Helvetica"/>
              </a:defRPr>
            </a:lvl1pPr>
          </a:lstStyle>
          <a:p>
            <a:pPr/>
            <a:r>
              <a:t>Photofermentation is the fermentative transformation of organic substrate into hydrogen by Purple Bacteria. Photofermentation is represented as one of the most efficient modes without high risk for BioH2 production. The main process of microbial hydrogen production is defined by the pyruvate anaerobic metabolism and degradation of pyruvate is catalyzed by one of two enzyme systems shown in the equations: </a:t>
            </a:r>
          </a:p>
        </p:txBody>
      </p:sp>
      <p:pic>
        <p:nvPicPr>
          <p:cNvPr id="189" name="pasted-movie.png" descr="pasted-movie.png"/>
          <p:cNvPicPr>
            <a:picLocks noChangeAspect="1"/>
          </p:cNvPicPr>
          <p:nvPr/>
        </p:nvPicPr>
        <p:blipFill>
          <a:blip r:embed="rId2">
            <a:extLst/>
          </a:blip>
          <a:stretch>
            <a:fillRect/>
          </a:stretch>
        </p:blipFill>
        <p:spPr>
          <a:xfrm>
            <a:off x="1165770" y="7798980"/>
            <a:ext cx="22511884" cy="43916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iagram for photo fermentation"/>
          <p:cNvSpPr txBox="1"/>
          <p:nvPr>
            <p:ph type="title"/>
          </p:nvPr>
        </p:nvSpPr>
        <p:spPr>
          <a:xfrm>
            <a:off x="3719136" y="724078"/>
            <a:ext cx="21971001" cy="1433164"/>
          </a:xfrm>
          <a:prstGeom prst="rect">
            <a:avLst/>
          </a:prstGeom>
        </p:spPr>
        <p:txBody>
          <a:bodyPr/>
          <a:lstStyle/>
          <a:p>
            <a:pPr/>
            <a:r>
              <a:t>Diagram for photo fermentation</a:t>
            </a:r>
          </a:p>
        </p:txBody>
      </p:sp>
      <p:pic>
        <p:nvPicPr>
          <p:cNvPr id="192" name="pasted-movie.png" descr="pasted-movie.png"/>
          <p:cNvPicPr>
            <a:picLocks noChangeAspect="1"/>
          </p:cNvPicPr>
          <p:nvPr/>
        </p:nvPicPr>
        <p:blipFill>
          <a:blip r:embed="rId2">
            <a:extLst/>
          </a:blip>
          <a:stretch>
            <a:fillRect/>
          </a:stretch>
        </p:blipFill>
        <p:spPr>
          <a:xfrm>
            <a:off x="5649309" y="2619340"/>
            <a:ext cx="13085382" cy="1020216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Dark Fermentation"/>
          <p:cNvSpPr txBox="1"/>
          <p:nvPr>
            <p:ph type="title"/>
          </p:nvPr>
        </p:nvSpPr>
        <p:spPr>
          <a:prstGeom prst="rect">
            <a:avLst/>
          </a:prstGeom>
        </p:spPr>
        <p:txBody>
          <a:bodyPr/>
          <a:lstStyle/>
          <a:p>
            <a:pPr/>
            <a:r>
              <a:t>Dark Fermentation</a:t>
            </a:r>
          </a:p>
        </p:txBody>
      </p:sp>
      <p:sp>
        <p:nvSpPr>
          <p:cNvPr id="195" name="Dark fermentative green-hydrogen production provides a cost-effective and environmentally friendly process. This is an aggregate process revealed by bacterial diverse groups, implying a series of biochemical reactions using several steps similar to anaer"/>
          <p:cNvSpPr txBox="1"/>
          <p:nvPr>
            <p:ph type="body" idx="1"/>
          </p:nvPr>
        </p:nvSpPr>
        <p:spPr>
          <a:xfrm>
            <a:off x="1206500" y="2729994"/>
            <a:ext cx="21971000" cy="8256012"/>
          </a:xfrm>
          <a:prstGeom prst="rect">
            <a:avLst/>
          </a:prstGeom>
        </p:spPr>
        <p:txBody>
          <a:bodyPr/>
          <a:lstStyle>
            <a:lvl1pPr marL="0" indent="0" defTabSz="457200">
              <a:lnSpc>
                <a:spcPct val="100000"/>
              </a:lnSpc>
              <a:spcBef>
                <a:spcPts val="1200"/>
              </a:spcBef>
              <a:buSzTx/>
              <a:buNone/>
              <a:defRPr sz="4200">
                <a:latin typeface="Helvetica"/>
                <a:ea typeface="Helvetica"/>
                <a:cs typeface="Helvetica"/>
                <a:sym typeface="Helvetica"/>
              </a:defRPr>
            </a:lvl1pPr>
          </a:lstStyle>
          <a:p>
            <a:pPr/>
            <a:r>
              <a:t>Dark fermentative green-hydrogen production provides a cost-effective and environmentally friendly process. This is an aggregate process revealed by bacterial diverse groups, implying a series of biochemical reactions using several steps similar to anaerobic transition. Dark fermentation is used primarily with anaerobic bacteria, although some algae are also used, on carbohydrate rich substrates grown without the need of light energy</a:t>
            </a:r>
          </a:p>
        </p:txBody>
      </p:sp>
      <p:pic>
        <p:nvPicPr>
          <p:cNvPr id="196" name="pasted-movie.png" descr="pasted-movie.png"/>
          <p:cNvPicPr>
            <a:picLocks noChangeAspect="1"/>
          </p:cNvPicPr>
          <p:nvPr/>
        </p:nvPicPr>
        <p:blipFill>
          <a:blip r:embed="rId2">
            <a:extLst/>
          </a:blip>
          <a:stretch>
            <a:fillRect/>
          </a:stretch>
        </p:blipFill>
        <p:spPr>
          <a:xfrm>
            <a:off x="1347269" y="7127420"/>
            <a:ext cx="21689462" cy="485958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iagram for Dark Fermentation"/>
          <p:cNvSpPr txBox="1"/>
          <p:nvPr>
            <p:ph type="title"/>
          </p:nvPr>
        </p:nvSpPr>
        <p:spPr>
          <a:xfrm>
            <a:off x="3804795" y="948957"/>
            <a:ext cx="21971001" cy="1433164"/>
          </a:xfrm>
          <a:prstGeom prst="rect">
            <a:avLst/>
          </a:prstGeom>
        </p:spPr>
        <p:txBody>
          <a:bodyPr/>
          <a:lstStyle/>
          <a:p>
            <a:pPr/>
            <a:r>
              <a:t>Diagram for Dark Fermentation</a:t>
            </a:r>
          </a:p>
        </p:txBody>
      </p:sp>
      <p:pic>
        <p:nvPicPr>
          <p:cNvPr id="199" name="pasted-movie.png" descr="pasted-movie.png"/>
          <p:cNvPicPr>
            <a:picLocks noChangeAspect="1"/>
          </p:cNvPicPr>
          <p:nvPr/>
        </p:nvPicPr>
        <p:blipFill>
          <a:blip r:embed="rId2">
            <a:extLst/>
          </a:blip>
          <a:srcRect l="0" t="0" r="0" b="0"/>
          <a:stretch>
            <a:fillRect/>
          </a:stretch>
        </p:blipFill>
        <p:spPr>
          <a:xfrm>
            <a:off x="5769687" y="2959298"/>
            <a:ext cx="12368149" cy="953378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