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Garamond" panose="02020404030301010803" pitchFamily="18" charset="0"/>
      <p:regular r:id="rId10"/>
      <p:bold r:id="rId11"/>
      <p:italic r:id="rId12"/>
      <p:boldItalic r:id="rId13"/>
    </p:embeddedFon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CZkpQeULG738cMc0+VYgTHiml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a1dbeac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37a1dbeac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ho.int/india/health-topics/mental-health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rengil/deepface" TargetMode="External"/><Relationship Id="rId5" Type="http://schemas.openxmlformats.org/officeDocument/2006/relationships/hyperlink" Target="https://news.mit.edu/2022/deploying-machine-learning-improve-mental-health-rosalind-picard-0126" TargetMode="External"/><Relationship Id="rId4" Type="http://schemas.openxmlformats.org/officeDocument/2006/relationships/hyperlink" Target="https://journals.plos.org/plosone/article?id=10.1371/journal.pone.02050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793870" y="1149036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50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8049920" y="2005755"/>
            <a:ext cx="3203509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828800" y="618073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Mental Health &amp; Psychological Support System for Students in Higher education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2288475" y="-163390"/>
            <a:ext cx="7363200" cy="16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</a:t>
            </a:r>
            <a:endParaRPr sz="40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2025</a:t>
            </a:r>
            <a:endParaRPr sz="40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07000" y="2213372"/>
            <a:ext cx="6090218" cy="43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ID- 25092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Title-Digital Mental Health and Psychological Support System for Students in Higher Education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Theme-MedTech/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BioTech</a:t>
            </a:r>
            <a:r>
              <a:rPr lang="en-US" sz="2400" b="1" dirty="0">
                <a:solidFill>
                  <a:schemeClr val="dk1"/>
                </a:solidFill>
              </a:rPr>
              <a:t>/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HealthTech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 Software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r>
              <a:rPr lang="en-US" sz="2400" b="1" dirty="0">
                <a:solidFill>
                  <a:schemeClr val="dk1"/>
                </a:solidFill>
              </a:rPr>
              <a:t> – Byte Busters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 title="Group 3015079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2675"/>
            <a:ext cx="2186249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 title="Group 301578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58400" y="168162"/>
            <a:ext cx="1926600" cy="97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a1dbeac50_0_0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37a1dbeac50_0_0"/>
          <p:cNvSpPr txBox="1">
            <a:spLocks noGrp="1"/>
          </p:cNvSpPr>
          <p:nvPr>
            <p:ph type="subTitle" idx="1"/>
          </p:nvPr>
        </p:nvSpPr>
        <p:spPr>
          <a:xfrm>
            <a:off x="1702850" y="1068044"/>
            <a:ext cx="85344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Amanullah Bashar (24SCSE1010123)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Abhishek Kumar (24SCSE10111110)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Swarnika Singh (24SCSE1010291)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Anuksha (24SCSE1010588)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Aditya Verma (24SCSE1010174)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Prachi Garg (24SCSE1011161)</a:t>
            </a:r>
          </a:p>
        </p:txBody>
      </p:sp>
      <p:pic>
        <p:nvPicPr>
          <p:cNvPr id="102" name="Google Shape;102;g37a1dbeac50_0_0" title="Group 3015079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675"/>
            <a:ext cx="2186249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37a1dbeac50_0_0" title="Group 301578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8400" y="168162"/>
            <a:ext cx="1926600" cy="97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7a1dbeac50_0_0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</a:t>
            </a:fld>
            <a:endParaRPr sz="12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207000" y="25202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MindCare</a:t>
            </a: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- Digital Mental Health Companion</a:t>
            </a:r>
            <a:endParaRPr dirty="0"/>
          </a:p>
        </p:txBody>
      </p:sp>
      <p:sp>
        <p:nvSpPr>
          <p:cNvPr id="112" name="Google Shape;112;p2"/>
          <p:cNvSpPr txBox="1"/>
          <p:nvPr/>
        </p:nvSpPr>
        <p:spPr>
          <a:xfrm>
            <a:off x="-1" y="2064921"/>
            <a:ext cx="12191999" cy="384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❖"/>
            </a:pPr>
            <a:r>
              <a:rPr lang="en-US" sz="3200" b="1" i="0" u="sng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Proposed Solution:- AI- Driven chatbot + mood tracker + counselor dashboard</a:t>
            </a:r>
            <a:endParaRPr sz="32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sng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tudents can log moods, journal or talk to chatbot.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analyzes emotions (text, voice, face) detects stress, anxiety, depression signals.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Innovation and uniqueness of the solution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Provides self-help modules + connects to counselor when needed.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14" name="Google Shape;114;p2" title="Group 3015079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00" y="219575"/>
            <a:ext cx="2186249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 title="Group 301578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8400" y="168162"/>
            <a:ext cx="1926600" cy="97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0" y="6306451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609600" y="1817076"/>
            <a:ext cx="93853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Technologies </a:t>
            </a:r>
            <a:r>
              <a:rPr lang="en-US" sz="2800" dirty="0">
                <a:solidFill>
                  <a:schemeClr val="dk1"/>
                </a:solidFill>
              </a:rPr>
              <a:t>used-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Frontend: React </a:t>
            </a:r>
            <a:r>
              <a:rPr lang="en-IN" sz="2800" dirty="0">
                <a:solidFill>
                  <a:schemeClr val="dk1"/>
                </a:solidFill>
              </a:rPr>
              <a:t>Native or Next.js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Backend: </a:t>
            </a:r>
            <a:r>
              <a:rPr lang="en-IN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FastAPI</a:t>
            </a:r>
            <a:r>
              <a:rPr lang="en-I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(Python) + PostgreSQL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>
                <a:solidFill>
                  <a:schemeClr val="dk1"/>
                </a:solidFill>
              </a:rPr>
              <a:t>AI/ML: </a:t>
            </a:r>
            <a:r>
              <a:rPr lang="en-IN" sz="2800" dirty="0" err="1">
                <a:solidFill>
                  <a:schemeClr val="dk1"/>
                </a:solidFill>
              </a:rPr>
              <a:t>Deepface</a:t>
            </a:r>
            <a:r>
              <a:rPr lang="en-IN" sz="2800" dirty="0">
                <a:solidFill>
                  <a:schemeClr val="dk1"/>
                </a:solidFill>
              </a:rPr>
              <a:t>, custom model (voice emotions)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sz="2800" dirty="0">
              <a:solidFill>
                <a:schemeClr val="dk1"/>
              </a:solidFill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Methodology- 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App (Chatbot, mood tracker, journaling</a:t>
            </a:r>
            <a:r>
              <a:rPr lang="en-US" sz="2800" dirty="0">
                <a:solidFill>
                  <a:schemeClr val="dk1"/>
                </a:solidFill>
              </a:rPr>
              <a:t>)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Emotion AI microservice (Voice Detection)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Counselor Dashboard + Analytics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Gamification + Wearable integration (Future)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4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25" name="Google Shape;125;p3" title="Group 3015079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675"/>
            <a:ext cx="2186249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 title="Group 301578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8400" y="168162"/>
            <a:ext cx="1926600" cy="97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497305" y="2014885"/>
            <a:ext cx="93853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dirty="0"/>
              <a:t>Feasibility:-  </a:t>
            </a:r>
            <a:r>
              <a:rPr lang="en-US" sz="2800" dirty="0" err="1"/>
              <a:t>i</a:t>
            </a:r>
            <a:r>
              <a:rPr lang="en-US" sz="2800" dirty="0"/>
              <a:t>) Can be Developed using open source AI models ii) low cost cloud deployment possible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en-US" sz="2800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dirty="0"/>
              <a:t>Challenges:- </a:t>
            </a:r>
            <a:r>
              <a:rPr lang="en-US" sz="2800" dirty="0" err="1"/>
              <a:t>i</a:t>
            </a:r>
            <a:r>
              <a:rPr lang="en-US" sz="2800" dirty="0"/>
              <a:t>) Data Privacy concerns ii) Students may hesitate to use iii) AI misclassification risks.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en-US" sz="2800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dirty="0"/>
              <a:t>Strategies:- </a:t>
            </a:r>
            <a:r>
              <a:rPr lang="en-US" sz="2800" dirty="0" err="1"/>
              <a:t>i</a:t>
            </a:r>
            <a:r>
              <a:rPr lang="en-US" sz="2800" dirty="0"/>
              <a:t>) Strick consent &amp; anonymization ii) Awareness campaigns in colleges iii) Human in loop (Counselors validate AI alerts) 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6" name="Google Shape;136;p4" title="Group 3015079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675"/>
            <a:ext cx="2186249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 title="Group 301578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8400" y="168162"/>
            <a:ext cx="1926600" cy="97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609600" y="2247963"/>
            <a:ext cx="9385300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dirty="0"/>
              <a:t>Impact:- Improves student well-being, reduces dropouts Enables early intervention, saving lives Scalable to universities </a:t>
            </a:r>
            <a:r>
              <a:rPr lang="en-US" sz="2800" dirty="0" err="1"/>
              <a:t>nationwise</a:t>
            </a:r>
            <a:endParaRPr lang="en-US" sz="2800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en-US" sz="2800" dirty="0"/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dirty="0"/>
              <a:t>Benefits:-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dirty="0"/>
              <a:t>Social: Better mental health, less stigma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dirty="0"/>
              <a:t>Economics: </a:t>
            </a:r>
            <a:r>
              <a:rPr lang="en-IN" sz="2800" dirty="0"/>
              <a:t>Reduced counselling costs, improved student performance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IN" sz="2800" dirty="0"/>
              <a:t>Institutional: Data-driven insights for universities.</a:t>
            </a:r>
            <a:endParaRPr lang="en-US" sz="2800" dirty="0"/>
          </a:p>
        </p:txBody>
      </p:sp>
      <p:sp>
        <p:nvSpPr>
          <p:cNvPr id="146" name="Google Shape;146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7" name="Google Shape;147;p5" title="Group 3015079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675"/>
            <a:ext cx="2186249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 title="Group 301578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8400" y="168162"/>
            <a:ext cx="1926600" cy="97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609600" y="1764086"/>
            <a:ext cx="93853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dirty="0"/>
              <a:t>WHO India- Mental Health Overview</a:t>
            </a:r>
          </a:p>
          <a:p>
            <a:pPr lvl="0" algn="just">
              <a:buSzPts val="2800"/>
            </a:pPr>
            <a:r>
              <a:rPr lang="en-IN" sz="2800" dirty="0">
                <a:hlinkClick r:id="rId3"/>
              </a:rPr>
              <a:t>https://www.who.int/india/health-topics/mental-health</a:t>
            </a:r>
            <a:endParaRPr lang="en-IN" sz="2800" dirty="0"/>
          </a:p>
          <a:p>
            <a:pPr marL="457200" lvl="0" indent="-457200" algn="just">
              <a:buSzPts val="2800"/>
              <a:buFont typeface="Arial" panose="020B0604020202020204" pitchFamily="34" charset="0"/>
              <a:buChar char="•"/>
            </a:pPr>
            <a:r>
              <a:rPr lang="en-US" sz="2800" dirty="0"/>
              <a:t>National Mental Health Survey of India 2015</a:t>
            </a:r>
            <a:endParaRPr lang="en-IN" sz="2800" dirty="0"/>
          </a:p>
          <a:p>
            <a:pPr algn="just">
              <a:buSzPts val="2800"/>
            </a:pPr>
            <a:r>
              <a:rPr lang="en-IN" sz="2800" dirty="0">
                <a:hlinkClick r:id="rId4"/>
              </a:rPr>
              <a:t>https://journals.plos.org/plosone/article?id=10.1371/journal.pone.0205096</a:t>
            </a:r>
            <a:endParaRPr lang="en-IN" sz="2800" dirty="0"/>
          </a:p>
          <a:p>
            <a:pPr marL="457200" indent="-457200" algn="just">
              <a:buSzPts val="2800"/>
              <a:buFont typeface="Arial" panose="020B0604020202020204" pitchFamily="34" charset="0"/>
              <a:buChar char="•"/>
            </a:pPr>
            <a:r>
              <a:rPr lang="en-IN" sz="2800" dirty="0"/>
              <a:t>MIT News- Deploying ML to improve mental health</a:t>
            </a:r>
          </a:p>
          <a:p>
            <a:pPr algn="just">
              <a:buSzPts val="2800"/>
            </a:pPr>
            <a:r>
              <a:rPr lang="en-IN" sz="2800" dirty="0">
                <a:hlinkClick r:id="rId5"/>
              </a:rPr>
              <a:t>https://news.mit.edu/2022/deploying-machine-learning-improve-mental-health-rosalind-picard-0126</a:t>
            </a:r>
            <a:endParaRPr lang="en-IN" sz="2800" dirty="0"/>
          </a:p>
          <a:p>
            <a:pPr marL="457200" indent="-457200" algn="just">
              <a:buSzPts val="2800"/>
              <a:buFont typeface="Arial" panose="020B0604020202020204" pitchFamily="34" charset="0"/>
              <a:buChar char="•"/>
            </a:pPr>
            <a:r>
              <a:rPr lang="en-IN" sz="2800" dirty="0" err="1"/>
              <a:t>DeepFace</a:t>
            </a:r>
            <a:r>
              <a:rPr lang="en-IN" sz="2800" dirty="0"/>
              <a:t> Official Documentation</a:t>
            </a:r>
          </a:p>
          <a:p>
            <a:pPr algn="just">
              <a:buSzPts val="2800"/>
            </a:pPr>
            <a:r>
              <a:rPr lang="en-IN" sz="2800" dirty="0">
                <a:hlinkClick r:id="rId6"/>
              </a:rPr>
              <a:t>https://github.com/serengil/deepface</a:t>
            </a:r>
            <a:endParaRPr lang="en-IN" sz="2800" dirty="0"/>
          </a:p>
          <a:p>
            <a:pPr algn="just">
              <a:buSzPts val="2800"/>
            </a:pPr>
            <a:endParaRPr lang="en-IN" sz="2800" dirty="0"/>
          </a:p>
          <a:p>
            <a:pPr algn="just">
              <a:buSzPts val="2800"/>
            </a:pPr>
            <a:endParaRPr lang="en-IN" sz="2800" dirty="0"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8" name="Google Shape;158;p6" title="Group 3015079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92675"/>
            <a:ext cx="2186249" cy="5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 title="Group 3015782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58400" y="168162"/>
            <a:ext cx="1926600" cy="97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Widescreen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Garamond</vt:lpstr>
      <vt:lpstr>Noto Sans Symbols</vt:lpstr>
      <vt:lpstr>Calibri</vt:lpstr>
      <vt:lpstr>Arial</vt:lpstr>
      <vt:lpstr>Times New Roman</vt:lpstr>
      <vt:lpstr>Oswald</vt:lpstr>
      <vt:lpstr>Office Theme</vt:lpstr>
      <vt:lpstr>SMART INDIA HACKATHON  2025</vt:lpstr>
      <vt:lpstr>PowerPoint Presentation</vt:lpstr>
      <vt:lpstr> MindCare- Digital Mental Health Companion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 2025</dc:title>
  <dc:creator>Crowdfunder</dc:creator>
  <cp:lastModifiedBy>AMANULLAH BASHAR</cp:lastModifiedBy>
  <cp:revision>2</cp:revision>
  <dcterms:created xsi:type="dcterms:W3CDTF">2013-12-12T18:46:50Z</dcterms:created>
  <dcterms:modified xsi:type="dcterms:W3CDTF">2025-09-08T04:42:23Z</dcterms:modified>
</cp:coreProperties>
</file>