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  <p:sldMasterId id="2147483668" r:id="rId2"/>
  </p:sldMasterIdLst>
  <p:notesMasterIdLst>
    <p:notesMasterId r:id="rId19"/>
  </p:notesMasterIdLst>
  <p:handoutMasterIdLst>
    <p:handoutMasterId r:id="rId20"/>
  </p:handoutMasterIdLst>
  <p:sldIdLst>
    <p:sldId id="293" r:id="rId3"/>
    <p:sldId id="285" r:id="rId4"/>
    <p:sldId id="274" r:id="rId5"/>
    <p:sldId id="276" r:id="rId6"/>
    <p:sldId id="286" r:id="rId7"/>
    <p:sldId id="280" r:id="rId8"/>
    <p:sldId id="279" r:id="rId9"/>
    <p:sldId id="282" r:id="rId10"/>
    <p:sldId id="283" r:id="rId11"/>
    <p:sldId id="284" r:id="rId12"/>
    <p:sldId id="287" r:id="rId13"/>
    <p:sldId id="288" r:id="rId14"/>
    <p:sldId id="289" r:id="rId15"/>
    <p:sldId id="290" r:id="rId16"/>
    <p:sldId id="291" r:id="rId17"/>
    <p:sldId id="292" r:id="rId1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1"/>
      <p:bold r:id="rId22"/>
    </p:embeddedFont>
    <p:embeddedFont>
      <p:font typeface="Estrangelo Edessa" panose="03080600000000000000" pitchFamily="66" charset="0"/>
      <p:regular r:id="rId23"/>
    </p:embeddedFont>
    <p:embeddedFont>
      <p:font typeface="나눔고딕" panose="020D0604000000000000" pitchFamily="50" charset="-127"/>
      <p:regular r:id="rId24"/>
      <p:bold r:id="rId25"/>
    </p:embeddedFont>
    <p:embeddedFont>
      <p:font typeface="Myriad Pro Bold" panose="020B0604020202020204" charset="0"/>
      <p:bold r:id="rId26"/>
    </p:embeddedFont>
    <p:embeddedFont>
      <p:font typeface="Tahoma" panose="020B0604030504040204" pitchFamily="34" charset="0"/>
      <p:regular r:id="rId27"/>
      <p:bold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DDDDDD"/>
    <a:srgbClr val="FAFAFA"/>
    <a:srgbClr val="ECE9DA"/>
    <a:srgbClr val="BBDACA"/>
    <a:srgbClr val="C0D62C"/>
    <a:srgbClr val="D13749"/>
    <a:srgbClr val="D95968"/>
    <a:srgbClr val="9E1283"/>
    <a:srgbClr val="931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6158" autoAdjust="0"/>
  </p:normalViewPr>
  <p:slideViewPr>
    <p:cSldViewPr>
      <p:cViewPr varScale="1">
        <p:scale>
          <a:sx n="122" d="100"/>
          <a:sy n="122" d="100"/>
        </p:scale>
        <p:origin x="-1890" y="-84"/>
      </p:cViewPr>
      <p:guideLst>
        <p:guide orient="horz" pos="2160"/>
        <p:guide orient="horz" pos="663"/>
        <p:guide orient="horz" pos="3748"/>
        <p:guide pos="2880"/>
        <p:guide pos="5465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F5719-E0C8-497A-835A-DC7AF60E9786}" type="datetimeFigureOut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2015-07-24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E8AAB-A6E2-4809-921B-690A759FE7B4}" type="slidenum">
              <a:rPr lang="ko-KR" altLang="en-US" smtClean="0">
                <a:latin typeface="나눔고딕" pitchFamily="50" charset="-127"/>
                <a:ea typeface="나눔고딕" pitchFamily="50" charset="-127"/>
              </a:rPr>
              <a:pPr/>
              <a:t>‹#›</a:t>
            </a:fld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578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005E11-9FC4-4559-BF01-B81AA1525F34}" type="datetimeFigureOut">
              <a:rPr lang="ko-KR" altLang="en-US" smtClean="0"/>
              <a:pPr/>
              <a:t>2015-07-24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E298BA0C-7778-40CB-9F43-9459B3FAC40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14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itchFamily="50" charset="-127"/>
        <a:ea typeface="나눔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1_shape2"/>
          <p:cNvSpPr/>
          <p:nvPr userDrawn="1"/>
        </p:nvSpPr>
        <p:spPr>
          <a:xfrm>
            <a:off x="-13653" y="-17884"/>
            <a:ext cx="9157653" cy="6875884"/>
          </a:xfrm>
          <a:prstGeom prst="rect">
            <a:avLst/>
          </a:prstGeom>
          <a:solidFill>
            <a:srgbClr val="333333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anchor="ctr"/>
          <a:lstStyle/>
          <a:p>
            <a:pPr marL="0" algn="ctr" defTabSz="957838" latinLnBrk="1"/>
            <a:endParaRPr sz="2400" kern="1200" dirty="0">
              <a:solidFill>
                <a:schemeClr val="bg1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5" name="layout1_shape3"/>
          <p:cNvCxnSpPr/>
          <p:nvPr/>
        </p:nvCxnSpPr>
        <p:spPr>
          <a:xfrm rot="5400000" flipH="1" flipV="1">
            <a:off x="1179360" y="3987924"/>
            <a:ext cx="2612135" cy="2462707"/>
          </a:xfrm>
          <a:prstGeom prst="line">
            <a:avLst/>
          </a:prstGeom>
          <a:ln w="12700" cap="flat">
            <a:solidFill>
              <a:srgbClr val="54C3F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 rot="5400000" flipH="1" flipV="1">
            <a:off x="5563785" y="317037"/>
            <a:ext cx="1632584" cy="1539192"/>
          </a:xfrm>
          <a:prstGeom prst="line">
            <a:avLst/>
          </a:prstGeom>
          <a:ln w="12700" cap="flat">
            <a:solidFill>
              <a:srgbClr val="92D05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2" name="Picture 2" descr="E:\01_회사작업DATA\09_애드캡슐\00.애드캡슐퍼블리싱\00.PublishingGroup\pbGuide\guide\img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309320"/>
            <a:ext cx="175260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183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5" y="274638"/>
            <a:ext cx="822945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75" y="1600203"/>
            <a:ext cx="404364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1617" y="1600203"/>
            <a:ext cx="404511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8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5" y="274638"/>
            <a:ext cx="822945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73" y="1535113"/>
            <a:ext cx="40407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73" y="2174875"/>
            <a:ext cx="40407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4549" y="1535113"/>
            <a:ext cx="404217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4549" y="2174875"/>
            <a:ext cx="404217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0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5" y="274638"/>
            <a:ext cx="822945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74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81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3" y="273050"/>
            <a:ext cx="300891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647" y="273053"/>
            <a:ext cx="511208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73" y="1435103"/>
            <a:ext cx="300891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2904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454" y="4800600"/>
            <a:ext cx="54858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454" y="612775"/>
            <a:ext cx="54858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454" y="5367338"/>
            <a:ext cx="54858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9057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5" y="274638"/>
            <a:ext cx="822945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75" y="1600203"/>
            <a:ext cx="822945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09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0462" y="274641"/>
            <a:ext cx="2056265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73" y="274641"/>
            <a:ext cx="603249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4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910" y="2130430"/>
            <a:ext cx="777218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820" y="3886200"/>
            <a:ext cx="640036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0A9D5831-58D5-406A-8E9E-B93DECA4D05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6521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6" y="274638"/>
            <a:ext cx="822945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76" y="1600205"/>
            <a:ext cx="822945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8633BCDE-5FF0-4B38-A4CA-1E8BDF379E1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2794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51520" y="6534000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F99EC173-99AE-4773-AB25-02E469A13EAE}" type="slidenum">
              <a:rPr lang="en-US" altLang="ko-KR" smtClean="0">
                <a:solidFill>
                  <a:schemeClr val="tx2"/>
                </a:solidFill>
              </a:rPr>
              <a:pPr/>
              <a:t>‹#›</a:t>
            </a:fld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5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53" y="4406905"/>
            <a:ext cx="777217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553" y="2906713"/>
            <a:ext cx="777217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0D3366BB-2DE7-48C1-8F1D-0F2A7AFD471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1005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6" y="274638"/>
            <a:ext cx="822945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76" y="1600205"/>
            <a:ext cx="4043644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1617" y="1600205"/>
            <a:ext cx="404511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D42F93CD-B4B9-43C2-A6B6-08EF54E7051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0215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6" y="274638"/>
            <a:ext cx="822945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73" y="1535113"/>
            <a:ext cx="404071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73" y="2174875"/>
            <a:ext cx="404071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4549" y="1535113"/>
            <a:ext cx="404217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4549" y="2174875"/>
            <a:ext cx="404217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23F22CE8-8F5A-47F1-A09F-1FA6F763CA8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16935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6" y="274638"/>
            <a:ext cx="822945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8BCB8761-2FB2-491F-AD4B-AF08E9CF445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444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A3F953ED-7B66-4F49-A51A-C8A80B9B9B2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3907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3" y="273050"/>
            <a:ext cx="3008917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4648" y="273055"/>
            <a:ext cx="511208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73" y="1435103"/>
            <a:ext cx="300891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995002DB-FC35-46AE-B627-566485FAC0F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68609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455" y="4800600"/>
            <a:ext cx="54858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455" y="612775"/>
            <a:ext cx="54858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455" y="5367338"/>
            <a:ext cx="54858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2C393830-6464-4E70-9C27-864CC66F21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50222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6" y="274638"/>
            <a:ext cx="822945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76" y="1600205"/>
            <a:ext cx="822945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B9A336A3-2542-4F4D-A44F-5430E15B862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72292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30462" y="274643"/>
            <a:ext cx="2056265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73" y="274643"/>
            <a:ext cx="603249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508693" y="6457950"/>
            <a:ext cx="2133942" cy="279400"/>
          </a:xfrm>
          <a:prstGeom prst="rect">
            <a:avLst/>
          </a:prstGeom>
        </p:spPr>
        <p:txBody>
          <a:bodyPr/>
          <a:lstStyle>
            <a:lvl1pPr>
              <a:defRPr>
                <a:ea typeface="산돌고딕B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B82A8266-5832-4B04-814B-D76990AEA60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1092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429000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7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65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51520" y="3284984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1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6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251520" y="332656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251520" y="2060848"/>
            <a:ext cx="8640960" cy="0"/>
          </a:xfrm>
          <a:prstGeom prst="line">
            <a:avLst/>
          </a:prstGeom>
          <a:ln w="3175">
            <a:solidFill>
              <a:srgbClr val="68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07585" y="442243"/>
            <a:ext cx="664688" cy="216024"/>
          </a:xfrm>
          <a:prstGeom prst="rect">
            <a:avLst/>
          </a:prstGeom>
        </p:spPr>
      </p:pic>
      <p:sp>
        <p:nvSpPr>
          <p:cNvPr id="11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3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69987" y="323131"/>
            <a:ext cx="8820000" cy="16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6B6B6"/>
              </a:solidFill>
            </a:endParaRPr>
          </a:p>
        </p:txBody>
      </p:sp>
      <p:pic>
        <p:nvPicPr>
          <p:cNvPr id="5" name="그림 4" descr="adc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39929" y="6633356"/>
            <a:ext cx="332344" cy="108012"/>
          </a:xfrm>
          <a:prstGeom prst="rect">
            <a:avLst/>
          </a:prstGeom>
        </p:spPr>
      </p:pic>
      <p:sp>
        <p:nvSpPr>
          <p:cNvPr id="8" name="슬라이드 번호 개체 틀 4"/>
          <p:cNvSpPr txBox="1">
            <a:spLocks/>
          </p:cNvSpPr>
          <p:nvPr userDrawn="1"/>
        </p:nvSpPr>
        <p:spPr>
          <a:xfrm>
            <a:off x="7118920" y="72008"/>
            <a:ext cx="1773560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9EC173-99AE-4773-AB25-02E469A13EAE}" type="slidenum">
              <a:rPr kumimoji="0" lang="en-US" altLang="ko-KR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 userDrawn="1"/>
        </p:nvSpPr>
        <p:spPr bwMode="auto">
          <a:xfrm>
            <a:off x="395536" y="115845"/>
            <a:ext cx="272530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700" b="0" spc="50" dirty="0" smtClean="0">
                <a:solidFill>
                  <a:srgbClr val="86C6ED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Estrangelo Edessa" panose="03080600000000000000" pitchFamily="66" charset="0"/>
              </a:rPr>
              <a:t>Mark up Template Guide for Project</a:t>
            </a:r>
            <a:endParaRPr lang="ko-KR" altLang="en-US" sz="700" b="0" spc="50" dirty="0">
              <a:solidFill>
                <a:srgbClr val="86C6ED"/>
              </a:solidFill>
              <a:latin typeface="Trebuchet MS" panose="020B0603020202020204" pitchFamily="34" charset="0"/>
              <a:ea typeface="맑은 고딕" panose="020B0503020000020004" pitchFamily="50" charset="-127"/>
              <a:cs typeface="Estrangelo Edessa" panose="03080600000000000000" pitchFamily="66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4237" y="323131"/>
            <a:ext cx="733916" cy="16332"/>
          </a:xfrm>
          <a:prstGeom prst="rect">
            <a:avLst/>
          </a:prstGeom>
          <a:solidFill>
            <a:srgbClr val="86C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32620" y="323131"/>
            <a:ext cx="429190" cy="16332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51624" y="323131"/>
            <a:ext cx="610186" cy="16332"/>
          </a:xfrm>
          <a:prstGeom prst="rect">
            <a:avLst/>
          </a:prstGeom>
          <a:solidFill>
            <a:srgbClr val="B8D3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36051" y="323131"/>
            <a:ext cx="610186" cy="16332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6B6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47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910" y="2130428"/>
            <a:ext cx="777218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820" y="3886200"/>
            <a:ext cx="640036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3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75" y="274638"/>
            <a:ext cx="822945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75" y="1600203"/>
            <a:ext cx="822945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48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52" y="4406903"/>
            <a:ext cx="777217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552" y="2906713"/>
            <a:ext cx="777217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4340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dcapsule.kr/site/img/com/logo.pn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42076"/>
            <a:ext cx="8858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81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>
            <a:spLocks noGrp="1" noChangeArrowheads="1"/>
          </p:cNvSpPr>
          <p:nvPr userDrawn="1"/>
        </p:nvSpPr>
        <p:spPr bwMode="auto">
          <a:xfrm>
            <a:off x="3504296" y="6507163"/>
            <a:ext cx="2133942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rgbClr val="333333"/>
                </a:solidFill>
                <a:latin typeface="산돌고딕B" pitchFamily="18" charset="-127"/>
                <a:ea typeface="산돌고딕B" pitchFamily="18" charset="-127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- </a:t>
            </a:r>
            <a:fld id="{8E6C2A89-2DC5-4E8F-8378-8BB09ADE7475}" type="slidenum">
              <a:rPr lang="en-US" altLang="ko-KR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>
                <a:latin typeface="맑은 고딕" pitchFamily="50" charset="-127"/>
                <a:ea typeface="맑은 고딕" pitchFamily="50" charset="-127"/>
              </a:rPr>
              <a:t> -</a:t>
            </a:r>
          </a:p>
        </p:txBody>
      </p:sp>
      <p:pic>
        <p:nvPicPr>
          <p:cNvPr id="4" name="Picture 2" descr="https://www.adcapsule.kr/site/img/com/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6442076"/>
            <a:ext cx="885825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 userDrawn="1"/>
        </p:nvCxnSpPr>
        <p:spPr bwMode="auto">
          <a:xfrm>
            <a:off x="395536" y="692696"/>
            <a:ext cx="835292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ECE9DA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540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퍼블리싱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 가이드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설계 템플릿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(Front)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70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772816"/>
            <a:ext cx="4400549" cy="643415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0774" y="1863164"/>
            <a:ext cx="4174088" cy="453545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btn_layerPop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04963" y="1817524"/>
            <a:ext cx="3888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lang="en-US" altLang="ko-KR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=“#” class=“</a:t>
            </a:r>
            <a:r>
              <a:rPr lang="en-US" altLang="ko-KR" sz="12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btn_layerPop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“&gt;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1124744"/>
            <a:ext cx="1690651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spc="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팝업 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488694"/>
            <a:ext cx="1503100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2-9. </a:t>
            </a:r>
            <a:r>
              <a:rPr lang="ko-KR" altLang="en-US" sz="1000" b="1" spc="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레이어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팝업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0" y="5033653"/>
            <a:ext cx="8280923" cy="1275667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컨텐츠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페이지에서 클릭 시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암막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생성 됨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팝업 페이지 에서 클릭 시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암막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생성 안됨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Class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에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pos_layer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추가 시 클릭 요소를 기준으로 하단으로 팝업 생성됨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btn_layerPop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암막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생성 안됨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컨텐츠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갤러리 기준으로 팝업 생성 됨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900" b="1" spc="5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8358" y="2492896"/>
            <a:ext cx="2837636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2-10. </a:t>
            </a:r>
            <a:r>
              <a:rPr lang="ko-KR" altLang="en-US" sz="1000" b="1" spc="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레이어</a:t>
            </a:r>
            <a:r>
              <a:rPr lang="ko-KR" altLang="en-US" sz="1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지정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 :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달력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467544" y="2927459"/>
            <a:ext cx="4400549" cy="707756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0774" y="3049978"/>
            <a:ext cx="4174088" cy="453545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btn_layerPop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pos_layer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76056" y="3049978"/>
            <a:ext cx="3888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lang="en-US" altLang="ko-KR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=“#” class=“</a:t>
            </a:r>
            <a:r>
              <a:rPr lang="en-US" altLang="ko-KR" sz="12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btn_layerPop</a:t>
            </a:r>
            <a:r>
              <a:rPr lang="en-US" altLang="ko-KR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pos_layer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“&gt;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544" y="3717032"/>
            <a:ext cx="320953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2-10. </a:t>
            </a:r>
            <a:r>
              <a:rPr lang="ko-KR" altLang="en-US" sz="1000" b="1" spc="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레이어</a:t>
            </a:r>
            <a:r>
              <a:rPr lang="ko-KR" altLang="en-US" sz="1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팝업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위치 지정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(ex : room map)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AutoShape 40"/>
          <p:cNvSpPr>
            <a:spLocks noChangeArrowheads="1"/>
          </p:cNvSpPr>
          <p:nvPr/>
        </p:nvSpPr>
        <p:spPr bwMode="auto">
          <a:xfrm>
            <a:off x="476730" y="4151595"/>
            <a:ext cx="4400549" cy="707756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9960" y="4274114"/>
            <a:ext cx="4174088" cy="453545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btn_layerPop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btn_layerPop2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85242" y="4274114"/>
            <a:ext cx="38884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 </a:t>
            </a:r>
            <a:r>
              <a:rPr lang="en-US" altLang="ko-KR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=“#” class=“</a:t>
            </a:r>
            <a:r>
              <a:rPr lang="en-US" altLang="ko-KR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btn_layerPop2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“&gt;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2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818956"/>
            <a:ext cx="8280919" cy="6434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8357" y="2597710"/>
            <a:ext cx="7605697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btn_mult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 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btn_mult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alR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alR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오른쪽정렬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 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btn_mult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중앙정렬 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btn_stA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예약하기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btn_stB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사이트 </a:t>
            </a:r>
            <a:r>
              <a:rPr lang="ko-KR" altLang="en-US" sz="1200" dirty="0" err="1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바로가기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"&gt;&lt;span&gt;GO&lt;/span&gt;&lt;/a&gt;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btn_stD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사이트 </a:t>
            </a:r>
            <a:r>
              <a:rPr lang="ko-KR" altLang="en-US" sz="1200" dirty="0" err="1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바로가기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btn_stE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"&gt;&lt;span&gt;GO&lt;/span&gt;&lt;/a&gt;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예약 초기화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btn_stG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예약 초기화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div&gt; &lt;!-- //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btn_area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</a:t>
            </a: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1124744"/>
            <a:ext cx="1384478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및 아이콘 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488694"/>
            <a:ext cx="885943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-1.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일반버</a:t>
            </a:r>
            <a:r>
              <a:rPr lang="ko-KR" altLang="en-US" sz="1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67540" y="5393693"/>
            <a:ext cx="8280923" cy="915627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btn_set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에는 공통으로 쓰는 스타일 적용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.(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패딩값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텍스트 정렬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폰트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..)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btn_stA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~ 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btn_stG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..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클래스로 각각의 버튼 스타일을 만든다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 (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배경색상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폰트사이즈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..)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97788"/>
            <a:ext cx="838200" cy="285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40" y="1997788"/>
            <a:ext cx="1219200" cy="285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87" y="2000646"/>
            <a:ext cx="542925" cy="2857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14" y="2000646"/>
            <a:ext cx="1238250" cy="2857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86" y="2000646"/>
            <a:ext cx="552450" cy="2857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14" y="1997788"/>
            <a:ext cx="1009650" cy="2857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17" y="2000646"/>
            <a:ext cx="10191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818956"/>
            <a:ext cx="8280919" cy="6434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8357" y="2597710"/>
            <a:ext cx="76056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class="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btn_mult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ico_set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 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btn_mult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alR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alR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오른쪽정렬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ico_set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ko-KR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아이콘사용시추가 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 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btn_mult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중앙정렬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ico_set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ko-KR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아이콘사용시추가 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btn_stA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ico_check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예약하기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btn_stB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ico_go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사이트 </a:t>
            </a:r>
            <a:r>
              <a:rPr lang="ko-KR" altLang="en-US" sz="1200" dirty="0" err="1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바로가기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ico_curr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"&gt;&lt;span&gt;CURRENCY CONVERTER&lt;/span&gt;&lt;/a&gt;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ico_arr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요금상세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btn_set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btn_stA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ico_more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"&gt;&lt;span&gt;</a:t>
            </a:r>
            <a:r>
              <a:rPr lang="ko-KR" altLang="en-US" sz="1200" dirty="0" err="1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더보기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div&gt; &lt;!-- //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btn_area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--&gt;</a:t>
            </a: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1124744"/>
            <a:ext cx="1384478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및 아이콘 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488694"/>
            <a:ext cx="1491878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일반버튼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0" y="4941169"/>
            <a:ext cx="8280923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ico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_’name’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을 멀티클래스로 생성하여 각각 버튼에 들어가는 아이콘을 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sprite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기법을 사용하여</a:t>
            </a:r>
            <a:r>
              <a:rPr lang="en-US" altLang="ko-KR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css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에서 배경처리 해준다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9" y="1997788"/>
            <a:ext cx="1019175" cy="2857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665" y="1997788"/>
            <a:ext cx="1400175" cy="2857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09" y="1997788"/>
            <a:ext cx="981075" cy="285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489" y="1997788"/>
            <a:ext cx="1933575" cy="2857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997788"/>
            <a:ext cx="8477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818956"/>
            <a:ext cx="8280919" cy="6434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8357" y="2597710"/>
            <a:ext cx="760569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class="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ico_img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ico_calenda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"&gt;&lt;strong class="hide"&gt;Check in 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날짜선택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&lt;/strong&gt;&lt;/a&gt;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ico_download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"&gt;&lt;strong class="hide"&gt;PDF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다운로드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&lt;/strong&gt;&lt;/a&gt;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ico_listview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"&gt;&lt;strong class="hide"&gt;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리스트로 보기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&lt;/strong&gt;&lt;/a&gt;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ico_mapview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"&gt;&lt;strong class="hide"&gt;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지도보기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&lt;/strong&gt;&lt;/a&gt;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ico_download2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"&gt;&lt;strong class="hide"&gt;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다운로드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&lt;/strong&gt;&lt;/a&gt;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ico_downS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"&gt;&lt;strong class="hide"&gt;FLASH PLAYER DOWNLOAD&lt;/strong&gt;&lt;/a&gt;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div&gt;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1124744"/>
            <a:ext cx="1384478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및 아이콘 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488694"/>
            <a:ext cx="1020595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3-3.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아이콘버튼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0" y="4941169"/>
            <a:ext cx="8280923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ico_img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는 상위의 요소에 넣어주면 됨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그냥 사용해도 무방함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86" y="2069225"/>
            <a:ext cx="180975" cy="1428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65" y="2031125"/>
            <a:ext cx="219075" cy="21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31125"/>
            <a:ext cx="152400" cy="219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78140"/>
            <a:ext cx="180975" cy="152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88275"/>
            <a:ext cx="152400" cy="123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131632"/>
            <a:ext cx="123825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818956"/>
            <a:ext cx="8280919" cy="6434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en-US" altLang="ko-KR" sz="900" b="1" spc="5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900" b="1" spc="5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r>
              <a:rPr lang="en-US" altLang="ko-KR" sz="900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PDF</a:t>
            </a:r>
            <a:r>
              <a:rPr lang="ko-KR" altLang="en-US" sz="900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        리스트로 보기         지도보기     </a:t>
            </a:r>
            <a:r>
              <a:rPr lang="en-US" altLang="ko-KR" sz="9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FLASH PLAYER DOWNLOAD</a:t>
            </a:r>
            <a:r>
              <a:rPr lang="ko-KR" altLang="en-US" sz="9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ko-KR" altLang="en-US" sz="9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8357" y="2597710"/>
            <a:ext cx="760569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&lt;span class="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ico_img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txt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&lt;!-- 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ico_img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는 상위의 요소에 </a:t>
            </a:r>
            <a:r>
              <a:rPr lang="ko-KR" altLang="en-US" sz="1200" dirty="0" err="1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넣어주면됨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그냥 사용해도 무방함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--&gt;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ico_download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"&gt;PDF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다운로드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ico_listview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리스트로 보기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ico_mapview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r>
              <a:rPr lang="ko-KR" altLang="en-US" sz="1200" dirty="0">
                <a:solidFill>
                  <a:srgbClr val="0070C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지도보기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 class="</a:t>
            </a:r>
            <a:r>
              <a:rPr lang="en-US" altLang="ko-KR" sz="12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ico_downS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"&gt;FLASH PLAYER DOWNLOAD&lt;/a&gt; 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span&gt;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endParaRPr lang="en-US" altLang="ko-KR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1124744"/>
            <a:ext cx="1384478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및 아이콘 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488694"/>
            <a:ext cx="1575234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3-4.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텍스트버튼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0" y="4941169"/>
            <a:ext cx="8280923" cy="72008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en-US" altLang="ko-KR" sz="900" b="1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ico_img</a:t>
            </a:r>
            <a:r>
              <a:rPr lang="en-US" altLang="ko-KR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900" b="1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아이콘사용시</a:t>
            </a:r>
            <a:r>
              <a:rPr lang="ko-KR" altLang="en-US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b="1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 .txt </a:t>
            </a:r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아이콘</a:t>
            </a:r>
            <a:r>
              <a:rPr lang="en-US" altLang="ko-KR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+</a:t>
            </a:r>
            <a:r>
              <a:rPr lang="ko-KR" altLang="en-US" sz="900" b="1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텍스트일 경우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17" y="2031125"/>
            <a:ext cx="219075" cy="2190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24" y="2015116"/>
            <a:ext cx="152400" cy="2190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36" y="2097799"/>
            <a:ext cx="152400" cy="123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097799"/>
            <a:ext cx="123825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3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458916"/>
            <a:ext cx="8280919" cy="6434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en-US" altLang="ko-KR" sz="900" b="1" spc="5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900" b="1" spc="5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ko-KR" altLang="en-US" sz="9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7544" y="3429000"/>
            <a:ext cx="760569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&lt;h2 class="tit02dep"&gt;</a:t>
            </a:r>
            <a:r>
              <a:rPr lang="ko-KR" altLang="en-US" sz="1100" dirty="0">
                <a:latin typeface="Tahoma" panose="020B0604030504040204" pitchFamily="34" charset="0"/>
                <a:cs typeface="Tahoma" panose="020B0604030504040204" pitchFamily="34" charset="0"/>
              </a:rPr>
              <a:t>큰 </a:t>
            </a:r>
            <a:r>
              <a:rPr lang="ko-KR" altLang="en-US" sz="1100" dirty="0" err="1">
                <a:latin typeface="Tahoma" panose="020B0604030504040204" pitchFamily="34" charset="0"/>
                <a:cs typeface="Tahoma" panose="020B0604030504040204" pitchFamily="34" charset="0"/>
              </a:rPr>
              <a:t>탭형태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&lt;/h2&gt;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class="sub_tab2"&gt;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class="on"&gt;&lt;a </a:t>
            </a:r>
            <a:r>
              <a:rPr lang="en-US" altLang="ko-KR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="#"&gt;</a:t>
            </a:r>
            <a:r>
              <a:rPr lang="ko-KR" altLang="en-US" sz="1100" dirty="0" err="1">
                <a:latin typeface="Tahoma" panose="020B0604030504040204" pitchFamily="34" charset="0"/>
                <a:cs typeface="Tahoma" panose="020B0604030504040204" pitchFamily="34" charset="0"/>
              </a:rPr>
              <a:t>객실형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&lt;/a&gt;&lt;/li&gt;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li&gt;&lt;a </a:t>
            </a:r>
            <a:r>
              <a:rPr lang="en-US" altLang="ko-KR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="#"&gt;</a:t>
            </a:r>
            <a:r>
              <a:rPr lang="ko-KR" altLang="en-US" sz="1100" dirty="0" err="1">
                <a:latin typeface="Tahoma" panose="020B0604030504040204" pitchFamily="34" charset="0"/>
                <a:cs typeface="Tahoma" panose="020B0604030504040204" pitchFamily="34" charset="0"/>
              </a:rPr>
              <a:t>식음형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&lt;/a&gt;&lt;/li&gt;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h2 class="tit02dep"&gt;</a:t>
            </a:r>
            <a:r>
              <a:rPr lang="ko-KR" altLang="en-US" sz="1100" dirty="0">
                <a:latin typeface="Tahoma" panose="020B0604030504040204" pitchFamily="34" charset="0"/>
                <a:cs typeface="Tahoma" panose="020B0604030504040204" pitchFamily="34" charset="0"/>
              </a:rPr>
              <a:t>작은 </a:t>
            </a:r>
            <a:r>
              <a:rPr lang="ko-KR" altLang="en-US" sz="1100" dirty="0" err="1">
                <a:latin typeface="Tahoma" panose="020B0604030504040204" pitchFamily="34" charset="0"/>
                <a:cs typeface="Tahoma" panose="020B0604030504040204" pitchFamily="34" charset="0"/>
              </a:rPr>
              <a:t>탭형태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&lt;/h2&gt;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class="sub_tab2 </a:t>
            </a:r>
            <a:r>
              <a:rPr lang="en-US" altLang="ko-KR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 class="on"&gt;&lt;a </a:t>
            </a:r>
            <a:r>
              <a:rPr lang="en-US" altLang="ko-KR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="#"&gt;</a:t>
            </a:r>
            <a:r>
              <a:rPr lang="ko-KR" altLang="en-US" sz="1100" dirty="0" err="1">
                <a:latin typeface="Tahoma" panose="020B0604030504040204" pitchFamily="34" charset="0"/>
                <a:cs typeface="Tahoma" panose="020B0604030504040204" pitchFamily="34" charset="0"/>
              </a:rPr>
              <a:t>객실형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&lt;/a&gt;&lt;/li&gt;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li&gt;&lt;a </a:t>
            </a:r>
            <a:r>
              <a:rPr lang="en-US" altLang="ko-KR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href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="#"&gt;</a:t>
            </a:r>
            <a:r>
              <a:rPr lang="ko-KR" altLang="en-US" sz="1100" dirty="0" err="1">
                <a:latin typeface="Tahoma" panose="020B0604030504040204" pitchFamily="34" charset="0"/>
                <a:cs typeface="Tahoma" panose="020B0604030504040204" pitchFamily="34" charset="0"/>
              </a:rPr>
              <a:t>식음형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&lt;/a&gt;&lt;/li&gt;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endParaRPr lang="en-US" altLang="ko-KR" sz="11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764704"/>
            <a:ext cx="604969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TAB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128654"/>
            <a:ext cx="937239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큰 </a:t>
            </a:r>
            <a:r>
              <a:rPr lang="ko-KR" altLang="en-US" sz="1000" b="1" spc="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탭형태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C:\Users\SADY\Desktop\Untitled-1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0" y="1582527"/>
            <a:ext cx="62484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40"/>
          <p:cNvSpPr>
            <a:spLocks noChangeArrowheads="1"/>
          </p:cNvSpPr>
          <p:nvPr/>
        </p:nvSpPr>
        <p:spPr bwMode="auto">
          <a:xfrm>
            <a:off x="458356" y="2607134"/>
            <a:ext cx="8280919" cy="64341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en-US" altLang="ko-KR" sz="900" b="1" spc="50" dirty="0" smtClean="0">
              <a:latin typeface="돋움" pitchFamily="50" charset="-127"/>
              <a:ea typeface="돋움" pitchFamily="50" charset="-127"/>
            </a:endParaRPr>
          </a:p>
          <a:p>
            <a:endParaRPr lang="en-US" altLang="ko-KR" sz="900" b="1" spc="50" dirty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</a:t>
            </a:r>
            <a:endParaRPr lang="ko-KR" altLang="en-US" sz="9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AutoShape 40"/>
          <p:cNvSpPr>
            <a:spLocks noChangeArrowheads="1"/>
          </p:cNvSpPr>
          <p:nvPr/>
        </p:nvSpPr>
        <p:spPr bwMode="auto">
          <a:xfrm>
            <a:off x="458356" y="2276872"/>
            <a:ext cx="1071891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4-2.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작</a:t>
            </a:r>
            <a:r>
              <a:rPr lang="ko-KR" altLang="en-US" sz="1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spc="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탭형태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Picture 5" descr="C:\Users\SADY\Desktop\Untitled-1_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6" y="2781203"/>
            <a:ext cx="62484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466233" y="2204864"/>
            <a:ext cx="760569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End..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감사합니다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+_+</a:t>
            </a:r>
          </a:p>
        </p:txBody>
      </p:sp>
    </p:spTree>
    <p:extLst>
      <p:ext uri="{BB962C8B-B14F-4D97-AF65-F5344CB8AC3E}">
        <p14:creationId xmlns:p14="http://schemas.microsoft.com/office/powerpoint/2010/main" val="135250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AutoShape 40"/>
          <p:cNvSpPr>
            <a:spLocks noChangeArrowheads="1"/>
          </p:cNvSpPr>
          <p:nvPr/>
        </p:nvSpPr>
        <p:spPr bwMode="auto">
          <a:xfrm>
            <a:off x="971600" y="1196752"/>
            <a:ext cx="4400549" cy="5112568"/>
          </a:xfrm>
          <a:prstGeom prst="rect">
            <a:avLst/>
          </a:prstGeom>
          <a:solidFill>
            <a:srgbClr val="FAFAFA">
              <a:alpha val="60000"/>
            </a:srgb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endParaRPr lang="en-US" altLang="ko-KR" sz="900" b="1" spc="50" dirty="0" smtClean="0"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  #wrap </a:t>
            </a:r>
            <a:r>
              <a:rPr lang="en-US" altLang="ko-KR" sz="1000" b="1" spc="50" dirty="0">
                <a:latin typeface="돋움" pitchFamily="50" charset="-127"/>
                <a:ea typeface="돋움" pitchFamily="50" charset="-127"/>
              </a:rPr>
              <a:t>| .main / .</a:t>
            </a: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sub</a:t>
            </a:r>
            <a:endParaRPr lang="ko-KR" altLang="en-US" sz="10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Layout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>
            <a:off x="5521465" y="1556792"/>
            <a:ext cx="2850411" cy="3962660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#wrap</a:t>
            </a:r>
          </a:p>
          <a:p>
            <a:pPr>
              <a:lnSpc>
                <a:spcPct val="150000"/>
              </a:lnSpc>
            </a:pPr>
            <a:r>
              <a:rPr lang="en-US" altLang="ko-KR" sz="1000" b="1" spc="5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- main</a:t>
            </a:r>
          </a:p>
          <a:p>
            <a:pPr>
              <a:lnSpc>
                <a:spcPct val="150000"/>
              </a:lnSpc>
            </a:pPr>
            <a:r>
              <a:rPr lang="en-US" altLang="ko-KR" sz="1000" b="1" spc="5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- sub</a:t>
            </a:r>
          </a:p>
          <a:p>
            <a:pPr>
              <a:lnSpc>
                <a:spcPct val="150000"/>
              </a:lnSpc>
            </a:pPr>
            <a:endParaRPr lang="en-US" altLang="ko-KR" sz="1000" b="1" spc="5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1000" b="1" spc="50" dirty="0">
                <a:latin typeface="돋움" pitchFamily="50" charset="-127"/>
                <a:ea typeface="돋움" pitchFamily="50" charset="-127"/>
              </a:rPr>
              <a:t> sublayout1 </a:t>
            </a: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: LNB</a:t>
            </a:r>
            <a:r>
              <a:rPr lang="ko-KR" altLang="en-US" sz="1000" b="1" spc="50" dirty="0" smtClean="0">
                <a:latin typeface="돋움" pitchFamily="50" charset="-127"/>
                <a:ea typeface="돋움" pitchFamily="50" charset="-127"/>
              </a:rPr>
              <a:t>없음</a:t>
            </a: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(1</a:t>
            </a:r>
            <a:r>
              <a:rPr lang="ko-KR" altLang="en-US" sz="1000" b="1" spc="50" dirty="0" err="1" smtClean="0">
                <a:latin typeface="돋움" pitchFamily="50" charset="-127"/>
                <a:ea typeface="돋움" pitchFamily="50" charset="-127"/>
              </a:rPr>
              <a:t>단구조</a:t>
            </a: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)</a:t>
            </a:r>
            <a:b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</a:b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1000" b="1" spc="5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sublayout2 : LNB</a:t>
            </a:r>
            <a:r>
              <a:rPr lang="ko-KR" altLang="en-US" sz="1000" b="1" spc="50" dirty="0" smtClean="0">
                <a:latin typeface="돋움" pitchFamily="50" charset="-127"/>
                <a:ea typeface="돋움" pitchFamily="50" charset="-127"/>
              </a:rPr>
              <a:t>있음</a:t>
            </a: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(2</a:t>
            </a:r>
            <a:r>
              <a:rPr lang="ko-KR" altLang="en-US" sz="1000" b="1" spc="50" dirty="0" err="1" smtClean="0">
                <a:latin typeface="돋움" pitchFamily="50" charset="-127"/>
                <a:ea typeface="돋움" pitchFamily="50" charset="-127"/>
              </a:rPr>
              <a:t>단구조</a:t>
            </a:r>
            <a:r>
              <a:rPr lang="en-US" altLang="ko-KR" sz="1000" b="1" spc="50" dirty="0" smtClean="0"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1000" b="1" spc="50" dirty="0"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5498" y="1556792"/>
            <a:ext cx="3955928" cy="1029459"/>
          </a:xfrm>
          <a:prstGeom prst="rect">
            <a:avLst/>
          </a:prstGeom>
          <a:solidFill>
            <a:srgbClr val="DDDDDD">
              <a:alpha val="49804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0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#header</a:t>
            </a:r>
            <a:endParaRPr lang="ko-KR" altLang="en-US" sz="10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05498" y="2650560"/>
            <a:ext cx="3955928" cy="2518174"/>
          </a:xfrm>
          <a:prstGeom prst="rect">
            <a:avLst/>
          </a:prstGeom>
          <a:solidFill>
            <a:srgbClr val="DDDDDD">
              <a:alpha val="50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0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#container </a:t>
            </a:r>
            <a:r>
              <a:rPr lang="en-US" altLang="ko-KR" sz="10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| .</a:t>
            </a:r>
            <a:r>
              <a:rPr lang="en-US" altLang="ko-KR" sz="10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sublayout1 / .sublayout2</a:t>
            </a:r>
            <a:endParaRPr lang="ko-KR" altLang="en-US" sz="10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05498" y="5229200"/>
            <a:ext cx="3955928" cy="850878"/>
          </a:xfrm>
          <a:prstGeom prst="rect">
            <a:avLst/>
          </a:prstGeom>
          <a:solidFill>
            <a:srgbClr val="DDDDDD">
              <a:alpha val="50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10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#footer</a:t>
            </a:r>
            <a:endParaRPr lang="ko-KR" altLang="en-US" sz="10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29323" y="1906928"/>
            <a:ext cx="3688086" cy="236152"/>
          </a:xfrm>
          <a:prstGeom prst="rect">
            <a:avLst/>
          </a:prstGeom>
          <a:solidFill>
            <a:srgbClr val="F0F0F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.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header-top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29323" y="2996952"/>
            <a:ext cx="3693397" cy="2012041"/>
          </a:xfrm>
          <a:prstGeom prst="rect">
            <a:avLst/>
          </a:prstGeom>
          <a:solidFill>
            <a:srgbClr val="F0F0F0">
              <a:alpha val="50000"/>
            </a:srgb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291348" y="3135951"/>
            <a:ext cx="2621846" cy="1800771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#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contents .</a:t>
            </a:r>
            <a:r>
              <a:rPr lang="ko-KR" altLang="en-US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메뉴별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콘텐츠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클래스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44366" y="3127262"/>
            <a:ext cx="789258" cy="1809460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en-US" altLang="ko-KR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.</a:t>
            </a:r>
            <a:r>
              <a:rPr lang="en-US" altLang="ko-KR" sz="900" b="1" spc="50" dirty="0" err="1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lnb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</a:b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29323" y="5589241"/>
            <a:ext cx="3688086" cy="360039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.inner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77571" y="3483975"/>
            <a:ext cx="2446913" cy="289069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sub_tit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77571" y="3851725"/>
            <a:ext cx="2446913" cy="1003112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content1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329323" y="2208083"/>
            <a:ext cx="3693397" cy="274221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gnb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3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67539" y="1103234"/>
            <a:ext cx="4400553" cy="1821710"/>
          </a:xfrm>
          <a:prstGeom prst="rect">
            <a:avLst/>
          </a:prstGeom>
          <a:solidFill>
            <a:srgbClr val="DDDDDD">
              <a:alpha val="85000"/>
            </a:srgb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10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#header</a:t>
            </a:r>
            <a:endParaRPr lang="ko-KR" altLang="en-US" sz="10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1366" y="2131053"/>
            <a:ext cx="4174088" cy="679135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H3.tit_dep3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7617" y="1484784"/>
            <a:ext cx="4187837" cy="173483"/>
          </a:xfrm>
          <a:prstGeom prst="rect">
            <a:avLst/>
          </a:prstGeom>
          <a:solidFill>
            <a:schemeClr val="bg1">
              <a:alpha val="5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H2.tit_dep2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01442" y="2321228"/>
            <a:ext cx="3955928" cy="41695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desc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-txt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04048" y="980728"/>
            <a:ext cx="3528392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h2 class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="tit_dep2"&gt;2dep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Title&lt;/h2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2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&lt;p class=“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desc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”&gt;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본문 </a:t>
            </a:r>
            <a:r>
              <a:rPr lang="ko-KR" altLang="en-US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설명글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&lt;/p&gt;</a:t>
            </a:r>
          </a:p>
          <a:p>
            <a:pPr>
              <a:lnSpc>
                <a:spcPts val="2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h3 class="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tit_dep3"&gt;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3dep Title&lt;/h3&gt;</a:t>
            </a:r>
          </a:p>
          <a:p>
            <a:pPr>
              <a:lnSpc>
                <a:spcPts val="2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ul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class=“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desc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-txt"&gt;</a:t>
            </a:r>
          </a:p>
          <a:p>
            <a:pPr>
              <a:lnSpc>
                <a:spcPts val="2000"/>
              </a:lnSpc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&lt;li&gt;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설명 리스트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1&lt;/li&gt;</a:t>
            </a:r>
          </a:p>
          <a:p>
            <a:pPr>
              <a:lnSpc>
                <a:spcPts val="2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    &lt;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li&gt;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설명 </a:t>
            </a:r>
            <a:r>
              <a:rPr lang="ko-KR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리스트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2&lt;/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li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2000"/>
              </a:lnSpc>
            </a:pP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&lt;/</a:t>
            </a:r>
            <a:r>
              <a:rPr lang="en-US" altLang="ko-KR" sz="1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ul</a:t>
            </a:r>
            <a:r>
              <a:rPr lang="en-US" altLang="ko-KR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anose="020B0604030504040204" pitchFamily="34" charset="0"/>
              </a:rPr>
              <a:t>&gt;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7540" y="2996952"/>
            <a:ext cx="8280923" cy="57193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1.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설명글이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한 줄일 경우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desc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여러 줄 일 경우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ul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class=“</a:t>
            </a:r>
            <a:r>
              <a:rPr lang="en-US" altLang="ko-KR" sz="9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Tahoma" panose="020B0604030504040204" pitchFamily="34" charset="0"/>
              </a:rPr>
              <a:t>desc</a:t>
            </a:r>
            <a:r>
              <a:rPr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Tahoma" panose="020B0604030504040204" pitchFamily="34" charset="0"/>
              </a:rPr>
              <a:t>-txt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”&gt;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으로 바꿔서 작업 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3960491"/>
            <a:ext cx="4400549" cy="1187524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r>
              <a:rPr lang="en-US" altLang="ko-KR" sz="900" b="1" spc="50" dirty="0" smtClean="0">
                <a:latin typeface="돋움" pitchFamily="50" charset="-127"/>
                <a:ea typeface="돋움" pitchFamily="50" charset="-127"/>
              </a:rPr>
              <a:t>.sec_dep2</a:t>
            </a: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1366" y="4192706"/>
            <a:ext cx="4174088" cy="883300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txt_dsc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04048" y="3789040"/>
            <a:ext cx="3528392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en-US" altLang="ko-KR" sz="1200" b="1" spc="5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</a:t>
            </a:r>
            <a:r>
              <a:rPr lang="en-US" altLang="ko-KR" sz="1200" b="1" spc="5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-box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>
              <a:lnSpc>
                <a:spcPts val="20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&lt;div class="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txt_dsc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txt_big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>
              <a:lnSpc>
                <a:spcPts val="20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…..</a:t>
            </a:r>
          </a:p>
          <a:p>
            <a:pPr>
              <a:lnSpc>
                <a:spcPts val="20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&gt;&lt;!--// </a:t>
            </a:r>
            <a:r>
              <a:rPr lang="en-US" altLang="ko-KR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txt_dsc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div --&gt;</a:t>
            </a:r>
          </a:p>
          <a:p>
            <a:pPr>
              <a:lnSpc>
                <a:spcPts val="20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div&gt;&lt;!--// </a:t>
            </a:r>
            <a:r>
              <a:rPr lang="en-US" altLang="ko-KR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-box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--&gt;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7540" y="5229200"/>
            <a:ext cx="8280923" cy="139180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</a:t>
            </a:r>
            <a:r>
              <a:rPr lang="en-US" altLang="ko-KR" sz="900" b="1" spc="50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INFO</a:t>
            </a:r>
            <a:r>
              <a:rPr lang="ko-KR" altLang="en-US" sz="900" b="1" spc="50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텍스트 사이즈가 클 경우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&lt;div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class="</a:t>
            </a:r>
            <a:r>
              <a:rPr lang="en-US" altLang="ko-KR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txt_dsc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txt_big</a:t>
            </a:r>
            <a:r>
              <a:rPr lang="en-US" altLang="ko-KR" sz="9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"&gt;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클래스 추가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텍스트 영역이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1dep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타이틀 아래 바로 오는 경우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&lt;div class="</a:t>
            </a:r>
            <a:r>
              <a:rPr lang="en-US" altLang="ko-KR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txt_dsc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header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"&gt; 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클래스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추가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/>
            </a:r>
            <a:b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</a:b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-&gt; 1dep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타이틀 아래 오는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컨텐츠가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텍스트일 경우 간격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32px, 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그 이외의 경우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이미지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테이블 등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) 22px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2dep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타이틀 아래 바로 텍스트상자로 올 경우 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&lt;div class="</a:t>
            </a:r>
            <a:r>
              <a:rPr lang="en-US" altLang="ko-KR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txt_dsc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tit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"&gt; 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클래스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추가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2dep Title </a:t>
            </a:r>
            <a:r>
              <a:rPr lang="ko-KR" altLang="en-US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과 해당 부가설명을 포함한 하나의 영역을 </a:t>
            </a:r>
            <a:r>
              <a:rPr lang="en-US" altLang="ko-KR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.sec_dep2</a:t>
            </a:r>
            <a:r>
              <a:rPr lang="ko-KR" altLang="en-US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3dep_Title</a:t>
            </a:r>
            <a:r>
              <a:rPr lang="ko-KR" altLang="en-US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과 해당 부가설명을 포함한 하나의 영역을 </a:t>
            </a:r>
            <a:r>
              <a:rPr lang="en-US" altLang="ko-KR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.sec_dep3</a:t>
            </a:r>
            <a:r>
              <a:rPr lang="ko-KR" altLang="en-US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으로 정한다</a:t>
            </a:r>
            <a:r>
              <a:rPr lang="en-US" altLang="ko-KR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endParaRPr lang="en-US" altLang="ko-KR" sz="900" b="1" spc="50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endParaRPr lang="ko-KR" altLang="en-US" sz="900" b="1" spc="5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458358" y="764704"/>
            <a:ext cx="1068685" cy="241285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기본스타일</a:t>
            </a:r>
            <a:endParaRPr lang="ko-KR" altLang="en-US" sz="12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3645024"/>
            <a:ext cx="1554396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텍스트상자</a:t>
            </a:r>
            <a:endParaRPr lang="ko-KR" altLang="en-US" sz="12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77617" y="1720256"/>
            <a:ext cx="4187837" cy="293833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desc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2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458358" y="980728"/>
            <a:ext cx="1701872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3dep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endParaRPr lang="ko-KR" altLang="en-US" sz="12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3429000"/>
            <a:ext cx="2110637" cy="241285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영역분할 기본구조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AutoShape 40"/>
          <p:cNvSpPr>
            <a:spLocks noChangeArrowheads="1"/>
          </p:cNvSpPr>
          <p:nvPr/>
        </p:nvSpPr>
        <p:spPr bwMode="auto">
          <a:xfrm>
            <a:off x="467544" y="1296194"/>
            <a:ext cx="4400549" cy="1018813"/>
          </a:xfrm>
          <a:prstGeom prst="rect">
            <a:avLst/>
          </a:prstGeom>
          <a:solidFill>
            <a:srgbClr val="FFFF00">
              <a:alpha val="30000"/>
            </a:srgb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r>
              <a:rPr lang="en-US" altLang="ko-KR" sz="900" b="1" spc="50" dirty="0" smtClean="0">
                <a:latin typeface="돋움" pitchFamily="50" charset="-127"/>
                <a:ea typeface="돋움" pitchFamily="50" charset="-127"/>
              </a:rPr>
              <a:t>.bul_dep3_list</a:t>
            </a: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04048" y="1196752"/>
            <a:ext cx="35283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=“bul_dep3_list"&gt;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&lt;li&gt;…&lt;/li&gt;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li&gt;…&lt;/li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58358" y="2431820"/>
            <a:ext cx="8280923" cy="650674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1.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경우에 따라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.bul_dep3_list ~ .bul_dep6_list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까지 사용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AutoShape 40"/>
          <p:cNvSpPr>
            <a:spLocks noChangeArrowheads="1"/>
          </p:cNvSpPr>
          <p:nvPr/>
        </p:nvSpPr>
        <p:spPr bwMode="auto">
          <a:xfrm>
            <a:off x="467544" y="3851206"/>
            <a:ext cx="8280919" cy="1187524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r>
              <a:rPr lang="en-US" altLang="ko-KR" sz="900" b="1" spc="50" dirty="0" smtClean="0">
                <a:latin typeface="돋움" pitchFamily="50" charset="-127"/>
                <a:ea typeface="돋움" pitchFamily="50" charset="-127"/>
              </a:rPr>
              <a:t>.sec_dep2</a:t>
            </a: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72609" y="4083421"/>
            <a:ext cx="7854766" cy="883300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.split</a:t>
            </a:r>
            <a:r>
              <a:rPr lang="en-US" altLang="ko-KR" sz="900" b="1" spc="5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.col12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02173" y="430764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 smtClean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31640" y="430764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 smtClean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961874" y="430663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96727" y="430663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28125" y="430663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867961" y="430663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99992" y="430663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128165" y="430663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765079" y="430663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392889" y="430663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34178" y="430562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676313" y="4305620"/>
            <a:ext cx="607121" cy="57505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800" b="1" spc="5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800" b="1" spc="50" dirty="0" err="1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en-US" altLang="ko-KR" sz="800" b="1" spc="5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  <a:p>
            <a:r>
              <a:rPr lang="en-US" altLang="ko-KR" sz="800" b="1" spc="50" dirty="0" smtClean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.col_wid1</a:t>
            </a:r>
          </a:p>
          <a:p>
            <a:endParaRPr lang="ko-KR" altLang="en-US" sz="900" b="1" spc="50" dirty="0" smtClean="0">
              <a:solidFill>
                <a:schemeClr val="bg1">
                  <a:lumMod val="85000"/>
                </a:schemeClr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58358" y="5170726"/>
            <a:ext cx="8280923" cy="99457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부트스트랩의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그리드방식에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따라 기본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12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분할로 작업한다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분할된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&lt;div&gt;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에는 기본적으로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colSec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이라는 클래스를  가지게 되고 멀티클래스로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.col_wid1 ~ .col_wid12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까지 생성이 된다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   .col_wid12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가로값은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100%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이다</a:t>
            </a:r>
            <a:endParaRPr lang="en-US" altLang="ko-KR" sz="900" b="1" spc="5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9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494014"/>
            <a:ext cx="4400549" cy="1306276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r>
              <a:rPr lang="en-US" altLang="ko-KR" sz="900" b="1" spc="50" dirty="0" smtClean="0">
                <a:latin typeface="돋움" pitchFamily="50" charset="-127"/>
                <a:ea typeface="돋움" pitchFamily="50" charset="-127"/>
              </a:rPr>
              <a:t>.sec_dep2</a:t>
            </a: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1366" y="1741440"/>
            <a:ext cx="4174088" cy="971630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.split.</a:t>
            </a:r>
            <a:r>
              <a:rPr lang="en-US" altLang="ko-KR" sz="900" b="1" spc="5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col2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04048" y="1335508"/>
            <a:ext cx="35283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=“sec_dep2"&gt;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class="split </a:t>
            </a:r>
            <a:r>
              <a:rPr lang="en-US" altLang="ko-KR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col2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colSec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col_wid6"&gt;…..&lt;/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colSec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col_wid6"&gt;…..&lt;/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div&gt;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2173" y="1922275"/>
            <a:ext cx="1866822" cy="632559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.col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759573" y="1922275"/>
            <a:ext cx="1866822" cy="632559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.col</a:t>
            </a:r>
            <a:endParaRPr lang="ko-KR" altLang="en-US" sz="900" b="1" spc="5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196752"/>
            <a:ext cx="882737" cy="253915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2-1. 2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분할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467544" y="3475064"/>
            <a:ext cx="4400549" cy="1306276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r>
              <a:rPr lang="en-US" altLang="ko-KR" sz="900" b="1" spc="50" dirty="0" smtClean="0">
                <a:latin typeface="돋움" pitchFamily="50" charset="-127"/>
                <a:ea typeface="돋움" pitchFamily="50" charset="-127"/>
              </a:rPr>
              <a:t>.sec_dep2</a:t>
            </a: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1366" y="3722490"/>
            <a:ext cx="4174088" cy="971630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 split.</a:t>
            </a:r>
            <a:r>
              <a:rPr lang="en-US" altLang="ko-KR" sz="900" b="1" spc="5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col3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004048" y="3233008"/>
            <a:ext cx="35283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=“sec_dep2"&gt;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class="split </a:t>
            </a:r>
            <a:r>
              <a:rPr lang="en-US" altLang="ko-KR" sz="12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col3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colSec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col_wid4"&gt;…..&lt;/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colSec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col_wid4"&gt;…..&lt;/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colSec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col_wid4"&gt;…..&lt;/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div&gt;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02173" y="3903325"/>
            <a:ext cx="1205531" cy="632559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.col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AutoShape 40"/>
          <p:cNvSpPr>
            <a:spLocks noChangeArrowheads="1"/>
          </p:cNvSpPr>
          <p:nvPr/>
        </p:nvSpPr>
        <p:spPr bwMode="auto">
          <a:xfrm>
            <a:off x="467544" y="3167768"/>
            <a:ext cx="882737" cy="22118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2-2. </a:t>
            </a:r>
            <a:r>
              <a:rPr lang="en-US" altLang="ko-KR" sz="1000" b="1" spc="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분할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064248" y="3903325"/>
            <a:ext cx="1205531" cy="632559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.col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07273" y="3903325"/>
            <a:ext cx="1205531" cy="632559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.col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58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761782"/>
            <a:ext cx="4400549" cy="2243281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r>
              <a:rPr lang="en-US" altLang="ko-KR" sz="900" b="1" spc="50" dirty="0" smtClean="0">
                <a:latin typeface="돋움" pitchFamily="50" charset="-127"/>
                <a:ea typeface="돋움" pitchFamily="50" charset="-127"/>
              </a:rPr>
              <a:t>.sec_dep2</a:t>
            </a: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1366" y="1993998"/>
            <a:ext cx="4174088" cy="1882677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split.</a:t>
            </a:r>
            <a:r>
              <a:rPr lang="en-US" altLang="ko-KR" sz="900" b="1" spc="50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col2</a:t>
            </a:r>
            <a:r>
              <a:rPr lang="en-US" altLang="ko-KR" sz="900" b="1" spc="50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.imgTxtV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04048" y="1617767"/>
            <a:ext cx="38884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=“sec_dep2"&gt;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class="split </a:t>
            </a:r>
            <a:r>
              <a:rPr lang="en-US" altLang="ko-KR" sz="1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col2 </a:t>
            </a:r>
            <a:r>
              <a:rPr lang="en-US" altLang="ko-KR" sz="12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imgTxtV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class="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colSec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col_wid6"&gt;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&lt;dl class=“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img_cont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&lt;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class="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tit_dep3"&gt;3dep Title&lt;/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&lt;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&lt;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=“bul_dep4_list"&gt;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&lt;li&gt;,,,&lt;/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&lt;/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&lt;/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&lt;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class="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img_area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r>
              <a:rPr lang="en-US" altLang="ko-KR" sz="10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 345*200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&lt;/dl&gt;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&gt;&lt;!--// sec_dep2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--&gt;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1124744"/>
            <a:ext cx="2548258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영역분할 이미지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488694"/>
            <a:ext cx="2929772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2-5. 2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분할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세로정렬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기본이미지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2173" y="2187994"/>
            <a:ext cx="1866822" cy="152903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59573" y="2187994"/>
            <a:ext cx="1866822" cy="152903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ko-KR" altLang="en-US" sz="900" b="1" spc="5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613" y="2420889"/>
            <a:ext cx="1619837" cy="11605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dl.img_cont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4004" y="2636912"/>
            <a:ext cx="1430131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dt.tit_dep3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34004" y="2922662"/>
            <a:ext cx="1430131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34004" y="3208412"/>
            <a:ext cx="1430131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dd.img_area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95013" y="2420889"/>
            <a:ext cx="1619837" cy="11605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dl.img_cont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991404" y="2636912"/>
            <a:ext cx="1430131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dt.tit_dep3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91404" y="2922662"/>
            <a:ext cx="1430131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91404" y="3208412"/>
            <a:ext cx="1430131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dd.img_area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0" y="5229200"/>
            <a:ext cx="8280923" cy="115212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단 분할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세로정렬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일 경우 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colSec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늘어날 경우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번째 오는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의 오른쪽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마진값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0,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첫줄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의 상단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마진값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0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기본간격 오른쪽 마진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20px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상단마진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30px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해당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컨텐츠가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리스트의 성격을 갖는 경우 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ul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class=“split col2 </a:t>
            </a:r>
            <a:r>
              <a:rPr lang="en-US" altLang="ko-KR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imgTxtV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” / li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class=“</a:t>
            </a:r>
            <a:r>
              <a:rPr lang="en-US" altLang="ko-KR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”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으로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변형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마크업을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가져갈수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있음</a:t>
            </a:r>
            <a:endParaRPr lang="ko-KR" altLang="en-US" sz="900" b="1" spc="5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0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761782"/>
            <a:ext cx="4400549" cy="2243281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r>
              <a:rPr lang="en-US" altLang="ko-KR" sz="900" b="1" spc="50" dirty="0" smtClean="0">
                <a:latin typeface="돋움" pitchFamily="50" charset="-127"/>
                <a:ea typeface="돋움" pitchFamily="50" charset="-127"/>
              </a:rPr>
              <a:t>.dep02Sec</a:t>
            </a: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1366" y="1993998"/>
            <a:ext cx="4174088" cy="1882677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split.</a:t>
            </a:r>
            <a:r>
              <a:rPr lang="en-US" altLang="ko-KR" sz="900" b="1" spc="50" dirty="0" smtClean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col3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04048" y="1617767"/>
            <a:ext cx="38884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class=“sec_dep2"&gt;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&lt;div class="split </a:t>
            </a:r>
            <a:r>
              <a:rPr lang="en-US" altLang="ko-KR" sz="12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col3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&lt;div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colSec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col_wid4"&gt;</a:t>
            </a:r>
            <a:endParaRPr lang="en-US" altLang="ko-KR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&lt;dl class=“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img_cont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&lt;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class="tit_dep3"&gt;3dep Title&lt;/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&lt;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&lt;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class=“bul_dep4_list"&gt;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&lt;li&gt;,,,&lt;/li&gt;		&lt;/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&lt;/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&lt;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class="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img_area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</a:t>
            </a:r>
            <a:r>
              <a:rPr lang="en-US" altLang="ko-KR" sz="1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IMG 345*200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&lt;/dl&gt;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&lt;/div&gt;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&lt;/div&gt;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&lt;/div&gt;&lt;!--// sec_dep2 div --&gt;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1124744"/>
            <a:ext cx="2548258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영역분할 이미지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488694"/>
            <a:ext cx="2929772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2-6. 3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분할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세로정렬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기본이미지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2173" y="2187994"/>
            <a:ext cx="1277539" cy="152903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37614" y="2420889"/>
            <a:ext cx="1019761" cy="11605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dl.img_cont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34006" y="2636912"/>
            <a:ext cx="828120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dt.tit_dep3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34006" y="2922662"/>
            <a:ext cx="828120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34006" y="3208412"/>
            <a:ext cx="828120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dd.img_area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0" y="5445224"/>
            <a:ext cx="8280923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단 분할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세로정렬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] </a:t>
            </a: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일 경우 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colSec</a:t>
            </a:r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늘어날 경우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번째 오는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의 오른쪽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마진값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0,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첫줄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의 상단 </a:t>
            </a:r>
            <a:r>
              <a:rPr lang="ko-KR" altLang="en-US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마진값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0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기본간격 오른쪽 마진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10px,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상단마진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30px</a:t>
            </a:r>
            <a:endParaRPr lang="ko-KR" altLang="en-US" sz="900" b="1" spc="5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6148" y="2187994"/>
            <a:ext cx="1277539" cy="152903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61589" y="2420889"/>
            <a:ext cx="1019761" cy="11605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dl.img_cont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57981" y="2636912"/>
            <a:ext cx="828120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dt.tit_dep3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257981" y="2922662"/>
            <a:ext cx="828120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57981" y="3208412"/>
            <a:ext cx="828120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dd.img_area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350123" y="2187994"/>
            <a:ext cx="1277539" cy="1529037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colSec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85564" y="2420889"/>
            <a:ext cx="1019761" cy="11605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dl.img_cont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581956" y="2636912"/>
            <a:ext cx="828120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dt.tit_dep3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581956" y="2922662"/>
            <a:ext cx="828120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81956" y="3208412"/>
            <a:ext cx="828120" cy="2465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dd.img_area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6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761782"/>
            <a:ext cx="4400549" cy="2675330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r>
              <a:rPr lang="en-US" altLang="ko-KR" sz="900" b="1" spc="5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en-US" altLang="ko-KR" sz="900" b="1" spc="50" dirty="0" err="1" smtClean="0">
                <a:latin typeface="돋움" pitchFamily="50" charset="-127"/>
                <a:ea typeface="돋움" pitchFamily="50" charset="-127"/>
              </a:rPr>
              <a:t>bbs_view</a:t>
            </a: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1366" y="1993998"/>
            <a:ext cx="4174088" cy="2299098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dl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04048" y="1484784"/>
            <a:ext cx="38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="</a:t>
            </a:r>
            <a:r>
              <a:rPr lang="en-US" altLang="ko-KR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bbs_view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&lt;dl&gt;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&lt;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&gt;&lt;span class="hide"&gt;Title.&lt;/span&gt;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&lt;!-- D :  </a:t>
            </a:r>
            <a:r>
              <a:rPr lang="ko-KR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한글기준 글자수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r>
              <a:rPr lang="ko-KR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자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&lt;strong&gt;Urban Fall(</a:t>
            </a:r>
            <a:r>
              <a:rPr lang="ko-KR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제목은 </a:t>
            </a:r>
            <a:r>
              <a:rPr lang="ko-KR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한줄만</a:t>
            </a:r>
            <a:r>
              <a:rPr lang="ko-KR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나옴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)&lt;/strong&gt;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&lt;/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&gt;&lt;span&gt;Chain.&lt;span&gt;</a:t>
            </a:r>
            <a:r>
              <a:rPr lang="ko-KR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서울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&lt;/span&gt;&lt;/span&gt;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&lt;span&gt;Date.&lt;span class="data"&gt;2013. 9. 1 ~ 2013. 12. 30&lt;/span&gt;&lt;/span&gt;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&lt;/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&lt;!– </a:t>
            </a:r>
            <a:r>
              <a:rPr lang="ko-KR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에디터 영역일 시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&lt;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class="edit“&gt;~&lt;/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&lt;!– </a:t>
            </a:r>
            <a:r>
              <a:rPr lang="ko-KR" alt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콘텐츠</a:t>
            </a:r>
            <a:r>
              <a:rPr lang="ko-KR" alt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영역일 시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</a:t>
            </a:r>
            <a:endParaRPr lang="en-US" altLang="ko-KR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&lt;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class="content“&gt;~&lt;/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&lt;/dl&gt;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div&gt;&lt;!--// </a:t>
            </a:r>
            <a:r>
              <a:rPr lang="en-US" altLang="ko-KR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bbs_view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div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1124744"/>
            <a:ext cx="1530350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 </a:t>
            </a:r>
            <a:r>
              <a:rPr lang="ko-KR" altLang="en-US" sz="1200" b="1" spc="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488694"/>
            <a:ext cx="3538913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2-7.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게시판 </a:t>
            </a:r>
            <a:r>
              <a:rPr lang="ko-KR" altLang="en-US" sz="1000" b="1" spc="5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분리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제목 및 날짜 등 데이터 정보  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2173" y="2187995"/>
            <a:ext cx="1277539" cy="59293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dt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5576" y="2348880"/>
            <a:ext cx="1152128" cy="36004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strong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0" y="5373216"/>
            <a:ext cx="8280923" cy="1008112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일반 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table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형식의 게시판이 아닐 경우 에 사용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게시판 </a:t>
            </a:r>
            <a:r>
              <a:rPr lang="ko-KR" altLang="en-US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뷰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2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단 스타일 </a:t>
            </a:r>
            <a:r>
              <a:rPr lang="ko-KR" altLang="en-US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한줄에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제목 및 기타 데이터 정보 </a:t>
            </a:r>
            <a:r>
              <a:rPr lang="ko-KR" altLang="en-US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두줄이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넘어가지 않게 제목영역에서 텍스트 글자수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제한</a:t>
            </a: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게시판 에디터 영역일 시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.edit class 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사용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b="1" spc="50" dirty="0" err="1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콘텐츠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영역일 시 </a:t>
            </a:r>
            <a:r>
              <a:rPr lang="en-US" altLang="ko-KR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.content class </a:t>
            </a:r>
            <a:r>
              <a:rPr lang="ko-KR" altLang="en-US" sz="900" b="1" spc="50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사용</a:t>
            </a:r>
            <a:endParaRPr lang="en-US" altLang="ko-KR" sz="900" b="1" spc="5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900" b="1" spc="5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026148" y="2187994"/>
            <a:ext cx="2617860" cy="59293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123728" y="2348880"/>
            <a:ext cx="1152128" cy="36004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span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483768" y="2420888"/>
            <a:ext cx="720080" cy="21602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span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2618" y="2852936"/>
            <a:ext cx="3931865" cy="1296144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dd.content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</a:p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or</a:t>
            </a:r>
          </a:p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dd.edit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47864" y="2348880"/>
            <a:ext cx="1152128" cy="360040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span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707904" y="2420888"/>
            <a:ext cx="720080" cy="21602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span.data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6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0"/>
          <p:cNvSpPr>
            <a:spLocks noChangeArrowheads="1"/>
          </p:cNvSpPr>
          <p:nvPr/>
        </p:nvSpPr>
        <p:spPr bwMode="auto">
          <a:xfrm>
            <a:off x="467544" y="1761781"/>
            <a:ext cx="4400549" cy="3046057"/>
          </a:xfrm>
          <a:prstGeom prst="rect">
            <a:avLst/>
          </a:prstGeom>
          <a:solidFill>
            <a:schemeClr val="bg1">
              <a:alpha val="20000"/>
            </a:schemeClr>
          </a:solidFill>
          <a:ln w="31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0" rIns="0" bIns="0" anchor="t" anchorCtr="0"/>
          <a:lstStyle/>
          <a:p>
            <a:r>
              <a:rPr lang="en-US" altLang="ko-KR" sz="900" b="1" spc="50" dirty="0" smtClean="0">
                <a:latin typeface="돋움" pitchFamily="50" charset="-127"/>
                <a:ea typeface="돋움" pitchFamily="50" charset="-127"/>
              </a:rPr>
              <a:t>. </a:t>
            </a:r>
            <a:r>
              <a:rPr lang="en-US" altLang="ko-KR" sz="900" b="1" spc="50" dirty="0" err="1">
                <a:latin typeface="돋움" pitchFamily="50" charset="-127"/>
                <a:ea typeface="돋움" pitchFamily="50" charset="-127"/>
              </a:rPr>
              <a:t>wrap_gallery</a:t>
            </a:r>
            <a:r>
              <a:rPr lang="en-US" altLang="ko-KR" sz="900" b="1" spc="50" dirty="0">
                <a:latin typeface="돋움" pitchFamily="50" charset="-127"/>
                <a:ea typeface="돋움" pitchFamily="50" charset="-127"/>
              </a:rPr>
              <a:t> type2</a:t>
            </a:r>
            <a:endParaRPr lang="ko-KR" altLang="en-US" sz="900" b="1" spc="50" dirty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91366" y="1940509"/>
            <a:ext cx="4174088" cy="192347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wrap_list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004048" y="1488694"/>
            <a:ext cx="3888432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</a:t>
            </a:r>
            <a:r>
              <a:rPr lang="en-US" altLang="ko-KR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wrap_gallery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type2“&gt;</a:t>
            </a:r>
            <a:endParaRPr lang="en-US" altLang="ko-KR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&lt;div class=“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wrap_list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”&gt;&lt;/div&gt;&lt;!-- //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wrap_list</a:t>
            </a:r>
            <a:r>
              <a:rPr lang="en-US" altLang="ko-KR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</a:t>
            </a: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</a:t>
            </a:r>
            <a:r>
              <a:rPr lang="en-US" altLang="ko-KR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count_paging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</a:t>
            </a:r>
            <a:endParaRPr lang="en-US" altLang="ko-KR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href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="#" class="</a:t>
            </a:r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btn_prev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"&gt;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&lt;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span class="hide"&gt;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이전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&lt;/span&gt;&lt;/a&gt;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&lt;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span class="</a:t>
            </a:r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nowCount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"&gt;01&lt;/span&gt;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&lt;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span class="</a:t>
            </a:r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totalCount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"&gt;10&lt;/span&gt; </a:t>
            </a:r>
            <a:endParaRPr lang="en-US" altLang="ko-KR" sz="12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1800"/>
              </a:lnSpc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&lt;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</a:t>
            </a:r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href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="#" class="</a:t>
            </a:r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btn_next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"&gt;</a:t>
            </a:r>
          </a:p>
          <a:p>
            <a:pPr>
              <a:lnSpc>
                <a:spcPts val="1800"/>
              </a:lnSpc>
            </a:pP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&lt;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span class="hide"&gt;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다음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&lt;/span&gt;&lt;/a&gt;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div&gt;&lt;!--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err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count_paging</a:t>
            </a:r>
            <a:r>
              <a:rPr lang="en-US" altLang="ko-KR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</a:t>
            </a: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&lt;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 class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=“view”&gt;</a:t>
            </a:r>
            <a:endParaRPr lang="en-US" altLang="ko-KR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/>
              <a:t>        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img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src</a:t>
            </a:r>
            <a:r>
              <a:rPr lang="en-US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="temp_img_97x60.jpg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 alt="</a:t>
            </a:r>
            <a:r>
              <a:rPr lang="ko-KR" alt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해당 이미지 대체 텍스트</a:t>
            </a:r>
            <a:r>
              <a:rPr lang="en-US" altLang="ko-KR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 /&gt;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div&gt;&lt;!-- 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//view</a:t>
            </a:r>
            <a:r>
              <a:rPr lang="en-US" altLang="ko-KR" sz="12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--&gt;</a:t>
            </a:r>
            <a:r>
              <a:rPr lang="en-US" altLang="ko-KR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altLang="ko-KR" sz="1200" dirty="0" smtClean="0">
              <a:solidFill>
                <a:schemeClr val="tx2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&lt;/div&gt;&lt;!--// </a:t>
            </a:r>
            <a:r>
              <a:rPr lang="en-US" altLang="ko-KR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wrap_gallery</a:t>
            </a:r>
            <a:r>
              <a:rPr lang="en-US" altLang="ko-KR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type2 --&gt;</a:t>
            </a:r>
            <a:endParaRPr lang="ko-KR" altLang="en-US" sz="1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AutoShape 40"/>
          <p:cNvSpPr>
            <a:spLocks noChangeArrowheads="1"/>
          </p:cNvSpPr>
          <p:nvPr/>
        </p:nvSpPr>
        <p:spPr bwMode="auto">
          <a:xfrm>
            <a:off x="458358" y="1124744"/>
            <a:ext cx="2011251" cy="276999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</a:t>
            </a:r>
            <a:r>
              <a:rPr lang="en-US" altLang="ko-KR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2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슬라이드 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467544" y="1488694"/>
            <a:ext cx="4233013" cy="230832"/>
          </a:xfrm>
          <a:prstGeom prst="rect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lIns="36000" tIns="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2-8.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슬라이드 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개씩  이동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b="1" dirty="0"/>
              <a:t>cm.jQuery.thumbSlide.js </a:t>
            </a:r>
            <a:r>
              <a:rPr lang="ko-KR" altLang="en-US" sz="1000" b="1" dirty="0" smtClean="0"/>
              <a:t>추가</a:t>
            </a:r>
            <a:r>
              <a:rPr lang="en-US" altLang="ko-KR" sz="1000" b="1" spc="5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spc="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540" y="5445224"/>
            <a:ext cx="8280923" cy="79208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0"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&lt; INFO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&gt;</a:t>
            </a:r>
            <a:r>
              <a:rPr lang="ko-KR" altLang="en-US" sz="900" b="1" spc="50" dirty="0">
                <a:solidFill>
                  <a:srgbClr val="0070C0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900" b="1" spc="50" dirty="0">
              <a:solidFill>
                <a:srgbClr val="0070C0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wrap_list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영역은 자동으로 생성되므로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, </a:t>
            </a:r>
            <a:r>
              <a:rPr lang="ko-KR" altLang="en-US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별도 코딩 없이 빈 영역으로 작업 함</a:t>
            </a:r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900" b="1" spc="50" dirty="0" smtClean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ko-KR" altLang="en-US" sz="900" b="1" spc="50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91366" y="2204864"/>
            <a:ext cx="4174088" cy="2052249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count_paging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4293096"/>
            <a:ext cx="4174088" cy="453545"/>
          </a:xfrm>
          <a:prstGeom prst="rect">
            <a:avLst/>
          </a:prstGeom>
          <a:solidFill>
            <a:srgbClr val="B5B5B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.view</a:t>
            </a:r>
            <a:endParaRPr lang="ko-KR" altLang="en-US" sz="900" b="1" spc="50" dirty="0" smtClean="0">
              <a:solidFill>
                <a:srgbClr val="FF0000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12143" y="2515434"/>
            <a:ext cx="3931865" cy="454292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btn_prev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55576" y="4485299"/>
            <a:ext cx="3888432" cy="184083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img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64361" y="2694484"/>
            <a:ext cx="3615872" cy="20323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Span.hide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2143" y="3015921"/>
            <a:ext cx="3931865" cy="665128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2143" y="3730813"/>
            <a:ext cx="3931865" cy="454292"/>
          </a:xfrm>
          <a:prstGeom prst="rect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effectLst/>
                <a:latin typeface="돋움" pitchFamily="50" charset="-127"/>
                <a:ea typeface="돋움" pitchFamily="50" charset="-127"/>
              </a:rPr>
              <a:t>btn_prev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64361" y="3909863"/>
            <a:ext cx="3615872" cy="20323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Span.hide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27584" y="3117775"/>
            <a:ext cx="3615872" cy="20323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nowCount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584" y="3405807"/>
            <a:ext cx="3615872" cy="203234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 anchorCtr="0"/>
          <a:lstStyle/>
          <a:p>
            <a:r>
              <a:rPr lang="en-US" altLang="ko-KR" sz="900" b="1" spc="50" dirty="0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.</a:t>
            </a:r>
            <a:r>
              <a:rPr lang="en-US" altLang="ko-KR" sz="900" b="1" spc="50" dirty="0" err="1" smtClean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totalCount</a:t>
            </a:r>
            <a:endParaRPr lang="ko-KR" altLang="en-US" sz="900" b="1" spc="50" dirty="0" smtClean="0"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7620" y="36459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Myriad Pro Bold" pitchFamily="34" charset="0"/>
              </a:rPr>
              <a:t>2.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5190" y="36459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Sample Guide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05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산돌고딕B" pitchFamily="50" charset="-127"/>
            <a:ea typeface="산돌고딕B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산돌고딕B" pitchFamily="50" charset="-127"/>
            <a:ea typeface="산돌고딕B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산돌고딕B" pitchFamily="50" charset="-127"/>
            <a:ea typeface="산돌고딕B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300" b="0" i="0" u="none" strike="noStrike" cap="none" normalizeH="0" baseline="0" smtClean="0">
            <a:ln>
              <a:noFill/>
            </a:ln>
            <a:solidFill>
              <a:srgbClr val="333333"/>
            </a:solidFill>
            <a:effectLst/>
            <a:latin typeface="산돌고딕B" pitchFamily="50" charset="-127"/>
            <a:ea typeface="산돌고딕B" pitchFamily="50" charset="-127"/>
          </a:defRPr>
        </a:defPPr>
      </a:lstStyle>
    </a:lnDef>
  </a:objectDefaults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2126</Words>
  <Application>Microsoft Office PowerPoint</Application>
  <PresentationFormat>화면 슬라이드 쇼(4:3)</PresentationFormat>
  <Paragraphs>371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9" baseType="lpstr">
      <vt:lpstr>굴림</vt:lpstr>
      <vt:lpstr>Arial</vt:lpstr>
      <vt:lpstr>맑은 고딕</vt:lpstr>
      <vt:lpstr>Wingdings</vt:lpstr>
      <vt:lpstr>Estrangelo Edessa</vt:lpstr>
      <vt:lpstr>산돌고딕B</vt:lpstr>
      <vt:lpstr>나눔고딕</vt:lpstr>
      <vt:lpstr>돋움</vt:lpstr>
      <vt:lpstr>Myriad Pro Bold</vt:lpstr>
      <vt:lpstr>Tahoma</vt:lpstr>
      <vt:lpstr>Trebuchet MS</vt:lpstr>
      <vt:lpstr>디자인 사용자 지정</vt:lpstr>
      <vt:lpstr>2_디자인 사용자 지정</vt:lpstr>
      <vt:lpstr>퍼블리싱 작성 가이드 HTML 마크업 설계 템플릿(Front)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Stevia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Stevia</dc:creator>
  <cp:lastModifiedBy>bluewebd</cp:lastModifiedBy>
  <cp:revision>422</cp:revision>
  <dcterms:created xsi:type="dcterms:W3CDTF">2007-04-27T09:07:31Z</dcterms:created>
  <dcterms:modified xsi:type="dcterms:W3CDTF">2015-07-24T07:58:50Z</dcterms:modified>
</cp:coreProperties>
</file>