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5" r:id="rId2"/>
    <p:sldId id="534" r:id="rId3"/>
    <p:sldId id="550" r:id="rId4"/>
    <p:sldId id="552" r:id="rId5"/>
    <p:sldId id="553" r:id="rId6"/>
    <p:sldId id="554" r:id="rId7"/>
    <p:sldId id="555" r:id="rId8"/>
    <p:sldId id="556" r:id="rId9"/>
    <p:sldId id="557" r:id="rId10"/>
    <p:sldId id="558" r:id="rId11"/>
    <p:sldId id="559" r:id="rId12"/>
    <p:sldId id="560" r:id="rId13"/>
    <p:sldId id="586" r:id="rId14"/>
    <p:sldId id="587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68" r:id="rId23"/>
    <p:sldId id="569" r:id="rId24"/>
    <p:sldId id="570" r:id="rId25"/>
    <p:sldId id="571" r:id="rId26"/>
    <p:sldId id="572" r:id="rId27"/>
    <p:sldId id="573" r:id="rId28"/>
    <p:sldId id="574" r:id="rId29"/>
    <p:sldId id="576" r:id="rId30"/>
    <p:sldId id="575" r:id="rId31"/>
    <p:sldId id="577" r:id="rId32"/>
    <p:sldId id="578" r:id="rId33"/>
    <p:sldId id="579" r:id="rId34"/>
    <p:sldId id="580" r:id="rId35"/>
    <p:sldId id="581" r:id="rId36"/>
    <p:sldId id="582" r:id="rId37"/>
    <p:sldId id="584" r:id="rId38"/>
    <p:sldId id="583" r:id="rId39"/>
    <p:sldId id="585" r:id="rId40"/>
  </p:sldIdLst>
  <p:sldSz cx="10668000" cy="7429500"/>
  <p:notesSz cx="6805613" cy="99393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800" b="1" kern="1200">
        <a:solidFill>
          <a:srgbClr val="339966"/>
        </a:solidFill>
        <a:latin typeface="Verdana" pitchFamily="34" charset="0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800" b="1" kern="1200">
        <a:solidFill>
          <a:srgbClr val="339966"/>
        </a:solidFill>
        <a:latin typeface="Verdana" pitchFamily="34" charset="0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800" b="1" kern="1200">
        <a:solidFill>
          <a:srgbClr val="339966"/>
        </a:solidFill>
        <a:latin typeface="Verdana" pitchFamily="34" charset="0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800" b="1" kern="1200">
        <a:solidFill>
          <a:srgbClr val="339966"/>
        </a:solidFill>
        <a:latin typeface="Verdana" pitchFamily="34" charset="0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800" b="1" kern="1200">
        <a:solidFill>
          <a:srgbClr val="339966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800" b="1" kern="1200">
        <a:solidFill>
          <a:srgbClr val="339966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800" b="1" kern="1200">
        <a:solidFill>
          <a:srgbClr val="339966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800" b="1" kern="1200">
        <a:solidFill>
          <a:srgbClr val="339966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800" b="1" kern="1200">
        <a:solidFill>
          <a:srgbClr val="339966"/>
        </a:solidFill>
        <a:latin typeface="Verdana" pitchFamily="34" charset="0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66CC"/>
    <a:srgbClr val="6666FF"/>
    <a:srgbClr val="66CCFF"/>
    <a:srgbClr val="FFCC00"/>
    <a:srgbClr val="CC9900"/>
    <a:srgbClr val="99CC00"/>
    <a:srgbClr val="FF6699"/>
    <a:srgbClr val="FF66FF"/>
    <a:srgbClr val="FF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58" autoAdjust="0"/>
    <p:restoredTop sz="97353" autoAdjust="0"/>
  </p:normalViewPr>
  <p:slideViewPr>
    <p:cSldViewPr snapToGrid="0">
      <p:cViewPr>
        <p:scale>
          <a:sx n="100" d="100"/>
          <a:sy n="100" d="100"/>
        </p:scale>
        <p:origin x="-1296" y="-210"/>
      </p:cViewPr>
      <p:guideLst>
        <p:guide orient="horz" pos="1200"/>
        <p:guide pos="6576"/>
        <p:guide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6"/>
    </p:cViewPr>
  </p:sorterViewPr>
  <p:notesViewPr>
    <p:cSldViewPr snapToGrid="0">
      <p:cViewPr varScale="1">
        <p:scale>
          <a:sx n="103" d="100"/>
          <a:sy n="103" d="100"/>
        </p:scale>
        <p:origin x="-2562" y="-84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7625" y="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7625" y="9442450"/>
            <a:ext cx="294798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2F900A6-AA11-4F47-9E98-F1525144F9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11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77875"/>
            <a:ext cx="5351463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40275"/>
            <a:ext cx="4995863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963"/>
            <a:ext cx="29511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95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78963"/>
            <a:ext cx="29511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6" rIns="91431" bIns="4571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tx1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A979C86-F1F7-4818-A4BE-F593D0A045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C73333-7957-4DBA-A718-20A15DFFD0F8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0100" y="2308225"/>
            <a:ext cx="9067800" cy="15922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0200" y="4210050"/>
            <a:ext cx="7467600" cy="18986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96863"/>
            <a:ext cx="9601200" cy="12382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1733550"/>
            <a:ext cx="9601200" cy="49037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34300" y="296863"/>
            <a:ext cx="2400300" cy="63404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3400" y="296863"/>
            <a:ext cx="7048500" cy="63404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96863"/>
            <a:ext cx="9601200" cy="12382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3400" y="1733550"/>
            <a:ext cx="9601200" cy="49037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2963" y="4773613"/>
            <a:ext cx="9067800" cy="14763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2963" y="3149600"/>
            <a:ext cx="9067800" cy="16240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96863"/>
            <a:ext cx="9601200" cy="12382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3400" y="1733550"/>
            <a:ext cx="4724400" cy="49037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10200" y="1733550"/>
            <a:ext cx="4724400" cy="49037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96863"/>
            <a:ext cx="9601200" cy="1238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3400" y="1663700"/>
            <a:ext cx="4713288" cy="6921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3400" y="2355850"/>
            <a:ext cx="4713288" cy="42814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19725" y="1663700"/>
            <a:ext cx="4714875" cy="6921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19725" y="2355850"/>
            <a:ext cx="4714875" cy="42814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96863"/>
            <a:ext cx="9601200" cy="123825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 bwMode="auto">
          <a:xfrm>
            <a:off x="114300" y="133350"/>
            <a:ext cx="10410825" cy="52387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smtClean="0">
              <a:ln>
                <a:noFill/>
              </a:ln>
              <a:solidFill>
                <a:srgbClr val="339966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95275"/>
            <a:ext cx="3509963" cy="12588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70363" y="295275"/>
            <a:ext cx="5964237" cy="63420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3400" y="1554163"/>
            <a:ext cx="3509963" cy="5083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0738" y="5200650"/>
            <a:ext cx="6400800" cy="614363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0738" y="663575"/>
            <a:ext cx="6400800" cy="4457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0738" y="5815013"/>
            <a:ext cx="6400800" cy="871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Line 46"/>
          <p:cNvSpPr>
            <a:spLocks noChangeShapeType="1"/>
          </p:cNvSpPr>
          <p:nvPr/>
        </p:nvSpPr>
        <p:spPr bwMode="auto">
          <a:xfrm flipH="1">
            <a:off x="304800" y="762000"/>
            <a:ext cx="10112375" cy="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75" name="Line 51"/>
          <p:cNvSpPr>
            <a:spLocks noChangeShapeType="1"/>
          </p:cNvSpPr>
          <p:nvPr/>
        </p:nvSpPr>
        <p:spPr bwMode="auto">
          <a:xfrm flipV="1">
            <a:off x="10148888" y="180975"/>
            <a:ext cx="0" cy="428625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77" name="Rectangle 53"/>
          <p:cNvSpPr>
            <a:spLocks noChangeArrowheads="1"/>
          </p:cNvSpPr>
          <p:nvPr/>
        </p:nvSpPr>
        <p:spPr bwMode="auto">
          <a:xfrm>
            <a:off x="10163175" y="476250"/>
            <a:ext cx="311150" cy="2174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1026" name="Object 63"/>
          <p:cNvGraphicFramePr>
            <a:graphicFrameLocks noChangeAspect="1"/>
          </p:cNvGraphicFramePr>
          <p:nvPr/>
        </p:nvGraphicFramePr>
        <p:xfrm>
          <a:off x="9158288" y="120650"/>
          <a:ext cx="944562" cy="488950"/>
        </p:xfrm>
        <a:graphic>
          <a:graphicData uri="http://schemas.openxmlformats.org/presentationml/2006/ole">
            <p:oleObj spid="_x0000_s1026" name="Image" r:id="rId14" imgW="1764457" imgH="913963" progId="">
              <p:embed/>
            </p:oleObj>
          </a:graphicData>
        </a:graphic>
      </p:graphicFrame>
      <p:graphicFrame>
        <p:nvGraphicFramePr>
          <p:cNvPr id="1027" name="Object 62"/>
          <p:cNvGraphicFramePr>
            <a:graphicFrameLocks noChangeAspect="1"/>
          </p:cNvGraphicFramePr>
          <p:nvPr/>
        </p:nvGraphicFramePr>
        <p:xfrm>
          <a:off x="8772525" y="409575"/>
          <a:ext cx="1587500" cy="174625"/>
        </p:xfrm>
        <a:graphic>
          <a:graphicData uri="http://schemas.openxmlformats.org/presentationml/2006/ole">
            <p:oleObj spid="_x0000_s1027" name="Image" r:id="rId15" imgW="1942857" imgH="215645" progId="">
              <p:embed/>
            </p:oleObj>
          </a:graphicData>
        </a:graphic>
      </p:graphicFrame>
      <p:sp>
        <p:nvSpPr>
          <p:cNvPr id="1114" name="Rectangle 90"/>
          <p:cNvSpPr>
            <a:spLocks noChangeArrowheads="1"/>
          </p:cNvSpPr>
          <p:nvPr/>
        </p:nvSpPr>
        <p:spPr bwMode="auto">
          <a:xfrm>
            <a:off x="0" y="0"/>
            <a:ext cx="10668000" cy="74295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15" name="AutoShape 91"/>
          <p:cNvSpPr>
            <a:spLocks noChangeArrowheads="1"/>
          </p:cNvSpPr>
          <p:nvPr/>
        </p:nvSpPr>
        <p:spPr bwMode="auto">
          <a:xfrm>
            <a:off x="55563" y="55563"/>
            <a:ext cx="10553700" cy="7305675"/>
          </a:xfrm>
          <a:prstGeom prst="roundRect">
            <a:avLst>
              <a:gd name="adj" fmla="val 2296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ko-KR" sz="1800" b="0">
              <a:solidFill>
                <a:schemeClr val="tx1"/>
              </a:solidFill>
              <a:latin typeface="굴림" pitchFamily="50" charset="-127"/>
            </a:endParaRPr>
          </a:p>
        </p:txBody>
      </p:sp>
      <p:sp>
        <p:nvSpPr>
          <p:cNvPr id="1118" name="AutoShape 94"/>
          <p:cNvSpPr>
            <a:spLocks noChangeArrowheads="1"/>
          </p:cNvSpPr>
          <p:nvPr/>
        </p:nvSpPr>
        <p:spPr bwMode="auto">
          <a:xfrm>
            <a:off x="8978900" y="184150"/>
            <a:ext cx="1095375" cy="419100"/>
          </a:xfrm>
          <a:prstGeom prst="roundRect">
            <a:avLst>
              <a:gd name="adj" fmla="val 29926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130" name="AutoShape 106"/>
          <p:cNvSpPr>
            <a:spLocks noChangeArrowheads="1"/>
          </p:cNvSpPr>
          <p:nvPr/>
        </p:nvSpPr>
        <p:spPr bwMode="auto">
          <a:xfrm>
            <a:off x="139700" y="150813"/>
            <a:ext cx="10360025" cy="461962"/>
          </a:xfrm>
          <a:prstGeom prst="roundRect">
            <a:avLst>
              <a:gd name="adj" fmla="val 26315"/>
            </a:avLst>
          </a:prstGeom>
          <a:solidFill>
            <a:srgbClr val="C0C0C0">
              <a:alpha val="20000"/>
            </a:srgbClr>
          </a:solidFill>
          <a:ln w="1587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13" name="그림 12" descr="adc01.pn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9612585" y="6973289"/>
            <a:ext cx="854968" cy="2778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1033463" rtl="0" eaLnBrk="0" fontAlgn="base" latinLnBrk="1" hangingPunct="0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33463" rtl="0" eaLnBrk="0" fontAlgn="base" latinLnBrk="1" hangingPunct="0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1033463" rtl="0" eaLnBrk="0" fontAlgn="base" latinLnBrk="1" hangingPunct="0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1033463" rtl="0" eaLnBrk="0" fontAlgn="base" latinLnBrk="1" hangingPunct="0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1033463" rtl="0" eaLnBrk="0" fontAlgn="base" latinLnBrk="1" hangingPunct="0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1033463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1033463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1033463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1033463" rtl="0" fontAlgn="base" latinLnBrk="1">
        <a:spcBef>
          <a:spcPct val="0"/>
        </a:spcBef>
        <a:spcAft>
          <a:spcPct val="0"/>
        </a:spcAft>
        <a:defRPr kumimoji="1" sz="5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87350" indent="-387350" algn="l" defTabSz="10334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600">
          <a:solidFill>
            <a:schemeClr val="tx1"/>
          </a:solidFill>
          <a:latin typeface="+mn-lt"/>
          <a:ea typeface="+mn-ea"/>
          <a:cs typeface="+mn-cs"/>
        </a:defRPr>
      </a:lvl1pPr>
      <a:lvl2pPr marL="839788" indent="-322263" algn="l" defTabSz="10334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292225" indent="-258763" algn="l" defTabSz="10334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700">
          <a:solidFill>
            <a:schemeClr val="tx1"/>
          </a:solidFill>
          <a:latin typeface="+mn-lt"/>
          <a:ea typeface="+mn-ea"/>
        </a:defRPr>
      </a:lvl3pPr>
      <a:lvl4pPr marL="1809750" indent="-258763" algn="l" defTabSz="10334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300">
          <a:solidFill>
            <a:schemeClr val="tx1"/>
          </a:solidFill>
          <a:latin typeface="+mn-lt"/>
          <a:ea typeface="+mn-ea"/>
        </a:defRPr>
      </a:lvl4pPr>
      <a:lvl5pPr marL="2327275" indent="-258763" algn="l" defTabSz="10334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5pPr>
      <a:lvl6pPr marL="2784475" indent="-258763" algn="l" defTabSz="1033463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6pPr>
      <a:lvl7pPr marL="3241675" indent="-258763" algn="l" defTabSz="1033463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7pPr>
      <a:lvl8pPr marL="3698875" indent="-258763" algn="l" defTabSz="1033463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8pPr>
      <a:lvl9pPr marL="4156075" indent="-258763" algn="l" defTabSz="1033463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mozilla.or.kr/ko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43"/>
          <p:cNvSpPr>
            <a:spLocks noChangeArrowheads="1"/>
          </p:cNvSpPr>
          <p:nvPr/>
        </p:nvSpPr>
        <p:spPr bwMode="auto">
          <a:xfrm>
            <a:off x="144463" y="152400"/>
            <a:ext cx="10367962" cy="3382963"/>
          </a:xfrm>
          <a:prstGeom prst="roundRect">
            <a:avLst>
              <a:gd name="adj" fmla="val 2194"/>
            </a:avLst>
          </a:prstGeom>
          <a:gradFill rotWithShape="1">
            <a:gsLst>
              <a:gs pos="0">
                <a:srgbClr val="FF3300"/>
              </a:gs>
              <a:gs pos="100000">
                <a:srgbClr val="F27C24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099" name="AutoShape 46"/>
          <p:cNvSpPr>
            <a:spLocks noChangeArrowheads="1"/>
          </p:cNvSpPr>
          <p:nvPr/>
        </p:nvSpPr>
        <p:spPr bwMode="auto">
          <a:xfrm>
            <a:off x="3092450" y="1212850"/>
            <a:ext cx="4173538" cy="255588"/>
          </a:xfrm>
          <a:prstGeom prst="roundRect">
            <a:avLst>
              <a:gd name="adj" fmla="val 86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100" name="AutoShape 48"/>
          <p:cNvSpPr>
            <a:spLocks noChangeArrowheads="1"/>
          </p:cNvSpPr>
          <p:nvPr/>
        </p:nvSpPr>
        <p:spPr bwMode="auto">
          <a:xfrm>
            <a:off x="4672013" y="5248275"/>
            <a:ext cx="3359150" cy="185738"/>
          </a:xfrm>
          <a:prstGeom prst="roundRect">
            <a:avLst>
              <a:gd name="adj" fmla="val 861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4101" name="Text Box 49"/>
          <p:cNvSpPr txBox="1">
            <a:spLocks noChangeArrowheads="1"/>
          </p:cNvSpPr>
          <p:nvPr/>
        </p:nvSpPr>
        <p:spPr bwMode="auto">
          <a:xfrm>
            <a:off x="6729413" y="2929508"/>
            <a:ext cx="3359150" cy="413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4400" tIns="52200" rIns="104400" bIns="52200" anchor="ctr">
            <a:spAutoFit/>
          </a:bodyPr>
          <a:lstStyle/>
          <a:p>
            <a:pPr algn="r" latinLnBrk="0">
              <a:lnSpc>
                <a:spcPts val="1088"/>
              </a:lnSpc>
              <a:spcBef>
                <a:spcPts val="238"/>
              </a:spcBef>
              <a:buClr>
                <a:srgbClr val="C3C4C9"/>
              </a:buClr>
              <a:buSzPct val="27000"/>
              <a:buFont typeface="Arial" charset="0"/>
              <a:buNone/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</a:tabLst>
            </a:pPr>
            <a:r>
              <a:rPr kumimoji="0" lang="ko-KR" altLang="en-US" sz="1000" b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㈜</a:t>
            </a:r>
            <a:r>
              <a:rPr kumimoji="0" lang="ko-KR" altLang="en-US" sz="1000" b="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애드캡슐소프트</a:t>
            </a:r>
            <a:r>
              <a:rPr kumimoji="0" lang="ko-KR" altLang="en-US" sz="1000" b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 </a:t>
            </a:r>
            <a:r>
              <a:rPr kumimoji="0" lang="ko-KR" altLang="en-US" sz="1000" b="0" dirty="0" err="1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퍼블리싱팀</a:t>
            </a:r>
            <a:endParaRPr kumimoji="0" lang="en-US" altLang="ko-KR" sz="1000" b="0" dirty="0" smtClean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  <a:p>
            <a:pPr algn="r" latinLnBrk="0">
              <a:lnSpc>
                <a:spcPts val="1088"/>
              </a:lnSpc>
              <a:spcBef>
                <a:spcPts val="238"/>
              </a:spcBef>
              <a:buClr>
                <a:srgbClr val="C3C4C9"/>
              </a:buClr>
              <a:buSzPct val="27000"/>
              <a:buFont typeface="Arial" charset="0"/>
              <a:buNone/>
              <a:tabLst>
                <a:tab pos="0" algn="l"/>
                <a:tab pos="1041400" algn="l"/>
                <a:tab pos="2084388" algn="l"/>
                <a:tab pos="3127375" algn="l"/>
                <a:tab pos="4170363" algn="l"/>
                <a:tab pos="5213350" algn="l"/>
                <a:tab pos="6256338" algn="l"/>
                <a:tab pos="7299325" algn="l"/>
                <a:tab pos="8342313" algn="l"/>
                <a:tab pos="9385300" algn="l"/>
                <a:tab pos="10428288" algn="l"/>
              </a:tabLst>
            </a:pPr>
            <a:r>
              <a:rPr kumimoji="0" lang="ko-KR" altLang="en-US" sz="1000" b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작성자 </a:t>
            </a:r>
            <a:r>
              <a:rPr kumimoji="0" lang="en-US" altLang="ko-KR" sz="1000" b="0" dirty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: </a:t>
            </a:r>
            <a:r>
              <a:rPr kumimoji="0" lang="ko-KR" altLang="en-US" sz="1000" b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이영자 </a:t>
            </a:r>
            <a:r>
              <a:rPr kumimoji="0" lang="en-US" altLang="ko-KR" sz="1000" b="0" dirty="0" smtClean="0">
                <a:solidFill>
                  <a:schemeClr val="bg1"/>
                </a:solidFill>
                <a:latin typeface="돋움" pitchFamily="50" charset="-127"/>
                <a:ea typeface="돋움" pitchFamily="50" charset="-127"/>
              </a:rPr>
              <a:t>(sady@adcapsule.co.kr)</a:t>
            </a:r>
            <a:endParaRPr kumimoji="0" lang="en-US" altLang="ko-KR" sz="1000" b="0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4102" name="Group 50"/>
          <p:cNvGrpSpPr>
            <a:grpSpLocks/>
          </p:cNvGrpSpPr>
          <p:nvPr/>
        </p:nvGrpSpPr>
        <p:grpSpPr bwMode="auto">
          <a:xfrm>
            <a:off x="3092450" y="2308225"/>
            <a:ext cx="3359150" cy="242888"/>
            <a:chOff x="431" y="684"/>
            <a:chExt cx="2116" cy="153"/>
          </a:xfrm>
        </p:grpSpPr>
        <p:sp>
          <p:nvSpPr>
            <p:cNvPr id="4105" name="AutoShape 51"/>
            <p:cNvSpPr>
              <a:spLocks noChangeArrowheads="1"/>
            </p:cNvSpPr>
            <p:nvPr/>
          </p:nvSpPr>
          <p:spPr bwMode="auto">
            <a:xfrm>
              <a:off x="431" y="684"/>
              <a:ext cx="2116" cy="117"/>
            </a:xfrm>
            <a:prstGeom prst="roundRect">
              <a:avLst>
                <a:gd name="adj" fmla="val 8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06" name="Text Box 52"/>
            <p:cNvSpPr txBox="1">
              <a:spLocks noChangeArrowheads="1"/>
            </p:cNvSpPr>
            <p:nvPr/>
          </p:nvSpPr>
          <p:spPr bwMode="auto">
            <a:xfrm>
              <a:off x="431" y="684"/>
              <a:ext cx="2116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04400" tIns="52200" rIns="104400" bIns="52200">
              <a:spAutoFit/>
            </a:bodyPr>
            <a:lstStyle/>
            <a:p>
              <a:pPr latinLnBrk="0">
                <a:lnSpc>
                  <a:spcPts val="1088"/>
                </a:lnSpc>
                <a:spcBef>
                  <a:spcPts val="238"/>
                </a:spcBef>
                <a:buClr>
                  <a:srgbClr val="C3C4C9"/>
                </a:buClr>
                <a:buSzPct val="27000"/>
                <a:buFont typeface="Arial" charset="0"/>
                <a:buNone/>
                <a:tabLst>
                  <a:tab pos="0" algn="l"/>
                  <a:tab pos="1041400" algn="l"/>
                  <a:tab pos="2084388" algn="l"/>
                  <a:tab pos="3127375" algn="l"/>
                  <a:tab pos="4170363" algn="l"/>
                  <a:tab pos="5213350" algn="l"/>
                  <a:tab pos="6256338" algn="l"/>
                  <a:tab pos="7299325" algn="l"/>
                  <a:tab pos="8342313" algn="l"/>
                  <a:tab pos="9385300" algn="l"/>
                  <a:tab pos="10428288" algn="l"/>
                </a:tabLst>
              </a:pPr>
              <a:endParaRPr kumimoji="0" lang="ko-KR" altLang="ko-KR" sz="1000" b="0">
                <a:solidFill>
                  <a:schemeClr val="bg1"/>
                </a:solidFill>
                <a:latin typeface="Arial" charset="0"/>
                <a:ea typeface="돋움" pitchFamily="50" charset="-127"/>
              </a:endParaRPr>
            </a:p>
          </p:txBody>
        </p:sp>
      </p:grpSp>
      <p:sp>
        <p:nvSpPr>
          <p:cNvPr id="4104" name="Text Box 9"/>
          <p:cNvSpPr txBox="1">
            <a:spLocks noChangeArrowheads="1"/>
          </p:cNvSpPr>
          <p:nvPr/>
        </p:nvSpPr>
        <p:spPr bwMode="auto">
          <a:xfrm>
            <a:off x="1023938" y="1408113"/>
            <a:ext cx="4076866" cy="627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3400" tIns="51700" rIns="103400" bIns="51700">
            <a:spAutoFit/>
          </a:bodyPr>
          <a:lstStyle/>
          <a:p>
            <a:pPr algn="l" defTabSz="1033463"/>
            <a:r>
              <a:rPr lang="en-US" altLang="ko-KR" sz="3400" dirty="0">
                <a:solidFill>
                  <a:schemeClr val="bg1"/>
                </a:solidFill>
                <a:latin typeface="누리 B" pitchFamily="18" charset="-127"/>
                <a:ea typeface="누리 B" pitchFamily="18" charset="-127"/>
              </a:rPr>
              <a:t>Coding Style Guide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5" y="1039813"/>
            <a:ext cx="9315450" cy="54938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기본적인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네이밍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규칙을 준수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일반 규칙</a:t>
            </a:r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네이밍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기본 규칙 영문 소문자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(_)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로 작성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주석을 제외 한 나머지는 소문자로 시작해야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네이밍의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(_)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조합이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단계를 되도록 넘어가지 않는 선에서 만들도록 권장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Id/class 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규칙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id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는 문서 전체의 고유 식별자 이므로 한 문서에서 동일하게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를 여러 번 사용하지 않는다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레이아웃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를 제외한 스타일은 되도록 사용하지 않도록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네이밍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만들시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단어와 단어 사이는 대문자로 구분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(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카멜표기법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사용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).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팝업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iframe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에도 동일하게 적용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class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는 문서에서 여러 번 사용 가능하다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단어와 단어 사이의 구분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(_)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로 구분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팝업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iframe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에도 동일하게 적용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class </a:t>
            </a:r>
            <a:r>
              <a:rPr lang="ko-KR" altLang="en-US" sz="90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확장형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규칙</a:t>
            </a:r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class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네이밍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확장형일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경우에는 마지막에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1, _1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처럼 숫자를 붙인다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3046027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Naming Guide , Image Guide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635384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02.1.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 Naming Guide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60388" y="1844676"/>
            <a:ext cx="9588500" cy="13355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|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(x)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 | .2Btn (x)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 |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btn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(o)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 | .btn2 (o)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 |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btn_area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(o)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69913" y="4311651"/>
            <a:ext cx="9588500" cy="11816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| #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Maincontent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(x)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 |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btnedit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(x)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 | #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mainContent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(o)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 |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btn_edit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(o)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79438" y="6238611"/>
            <a:ext cx="9588500" cy="10277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|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list_type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기본형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 | list_type2 (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기본형에서 변형 타입의 독립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확장형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 |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list_type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.list1 (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종속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확장형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5" y="1039813"/>
            <a:ext cx="9315450" cy="244682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네이밍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규칙을 준수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일반 규칙</a:t>
            </a:r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기본 이미지 포맷 저장은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gif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로 저장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Jpg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는 배경 및 인물사진 실사 사진등에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사용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l">
              <a:buFontTx/>
              <a:buChar char="-"/>
            </a:pP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이미지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네이밍은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이미지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확장자와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관계 없이 순차적으로 적용한다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line_dot1.gif, line_dot2.jpg, line_dot3.png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3046027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Naming Guide , Image Guide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518364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02.1.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 Image Guide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42921" y="2163233"/>
          <a:ext cx="9705978" cy="4751417"/>
        </p:xfrm>
        <a:graphic>
          <a:graphicData uri="http://schemas.openxmlformats.org/drawingml/2006/table">
            <a:tbl>
              <a:tblPr/>
              <a:tblGrid>
                <a:gridCol w="904879"/>
                <a:gridCol w="800100"/>
                <a:gridCol w="3148010"/>
                <a:gridCol w="1004890"/>
                <a:gridCol w="885825"/>
                <a:gridCol w="2962274"/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분류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prefix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부가 설명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분류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latin typeface="맑은 고딕" pitchFamily="50" charset="-127"/>
                          <a:ea typeface="맑은 고딕" pitchFamily="50" charset="-127"/>
                        </a:rPr>
                        <a:t>prefix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부가 설명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787"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타이틀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tit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일반적인 타이틀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버튼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latin typeface="맑은 고딕" pitchFamily="50" charset="-127"/>
                          <a:ea typeface="맑은 고딕" pitchFamily="50" charset="-127"/>
                        </a:rPr>
                        <a:t>btn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70667">
                <a:tc rowSpan="3"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영역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section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제목 태그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(Heading Tag)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를 지닌 영역 구분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선택적 사용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중첩사용 지양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박스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latin typeface="맑은 고딕" pitchFamily="50" charset="-127"/>
                          <a:ea typeface="맑은 고딕" pitchFamily="50" charset="-127"/>
                        </a:rPr>
                        <a:t>box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77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wrap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일반 영역의 묶음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선택적 사용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중첩사용 지양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아이콘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ico</a:t>
                      </a:r>
                      <a:endParaRPr 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inner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부모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wrapper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가 존재하며 자식 묶음이 단독으로 필요한 경우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선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line_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방향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일반 실선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8267">
                <a:tc rowSpan="3">
                  <a:txBody>
                    <a:bodyPr/>
                    <a:lstStyle/>
                    <a:p>
                      <a:r>
                        <a:rPr lang="ko-KR" altLang="en-US" sz="800" b="1" dirty="0" err="1">
                          <a:latin typeface="맑은 고딕" pitchFamily="50" charset="-127"/>
                          <a:ea typeface="맑은 고딕" pitchFamily="50" charset="-127"/>
                        </a:rPr>
                        <a:t>내비게이션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gnb</a:t>
                      </a:r>
                      <a:endParaRPr 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서비스 전체 </a:t>
                      </a: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내비게이션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line_dot</a:t>
                      </a:r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방향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점선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lnb</a:t>
                      </a:r>
                      <a:endParaRPr 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지역 </a:t>
                      </a: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내비게이션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gnb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영역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배경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bg</a:t>
                      </a:r>
                      <a:endParaRPr 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82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snb</a:t>
                      </a:r>
                      <a:endParaRPr 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사이드 </a:t>
                      </a: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내비게이션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좌측메뉴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err="1">
                          <a:latin typeface="맑은 고딕" pitchFamily="50" charset="-127"/>
                          <a:ea typeface="맑은 고딕" pitchFamily="50" charset="-127"/>
                        </a:rPr>
                        <a:t>섬네일</a:t>
                      </a:r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 이미지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thumb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탭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tab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tab_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err="1">
                          <a:latin typeface="맑은 고딕" pitchFamily="50" charset="-127"/>
                          <a:ea typeface="맑은 고딕" pitchFamily="50" charset="-127"/>
                        </a:rPr>
                        <a:t>페이징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paging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8267"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tbl</a:t>
                      </a:r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tbl_list</a:t>
                      </a:r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tbl_view</a:t>
                      </a:r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tbl_wr</a:t>
                      </a:r>
                      <a:endParaRPr 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배너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banner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747"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list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일반 목록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ul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en-US" altLang="ko-KR" sz="800" dirty="0" err="1">
                          <a:latin typeface="맑은 고딕" pitchFamily="50" charset="-127"/>
                          <a:ea typeface="맑은 고딕" pitchFamily="50" charset="-127"/>
                        </a:rPr>
                        <a:t>ol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리스트 형식의 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dl)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err="1"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commt</a:t>
                      </a:r>
                      <a:endParaRPr 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747">
                <a:tc rowSpan="5"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폼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tfild</a:t>
                      </a:r>
                      <a:endParaRPr 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textfild</a:t>
                      </a:r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 (input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타입 </a:t>
                      </a:r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text / </a:t>
                      </a:r>
                      <a:r>
                        <a:rPr 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textarea</a:t>
                      </a:r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텍스트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txt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일반 텍스트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7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input_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input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타입 </a:t>
                      </a:r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radio, checkbox, file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등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txt_bar</a:t>
                      </a:r>
                      <a:endParaRPr 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구분선 텍스트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4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sel</a:t>
                      </a:r>
                      <a:endParaRPr 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selectbox</a:t>
                      </a:r>
                      <a:endParaRPr 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num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ex) num1, num2, ... -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숫자 사용시 </a:t>
                      </a: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언더바</a:t>
                      </a:r>
                      <a:r>
                        <a:rPr lang="en-US" altLang="ko-KR" sz="8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underscore) 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사용 </a:t>
                      </a:r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lab 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label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copyright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field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latin typeface="맑은 고딕" pitchFamily="50" charset="-127"/>
                          <a:ea typeface="맑은 고딕" pitchFamily="50" charset="-127"/>
                        </a:rPr>
                        <a:t>fieldset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time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날짜 및 시간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강조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acet</a:t>
                      </a:r>
                      <a:endParaRPr 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err="1">
                          <a:latin typeface="맑은 고딕" pitchFamily="50" charset="-127"/>
                          <a:ea typeface="맑은 고딕" pitchFamily="50" charset="-127"/>
                        </a:rPr>
                        <a:t>레이어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layer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787">
                <a:tc rowSpan="2"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링크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latin typeface="맑은 고딕" pitchFamily="50" charset="-127"/>
                          <a:ea typeface="맑은 고딕" pitchFamily="50" charset="-127"/>
                        </a:rPr>
                        <a:t>link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>
                          <a:latin typeface="맑은 고딕" pitchFamily="50" charset="-127"/>
                          <a:ea typeface="맑은 고딕" pitchFamily="50" charset="-127"/>
                        </a:rPr>
                        <a:t>일반 링크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 err="1">
                          <a:latin typeface="맑은 고딕" pitchFamily="50" charset="-127"/>
                          <a:ea typeface="맑은 고딕" pitchFamily="50" charset="-127"/>
                        </a:rPr>
                        <a:t>스페셜</a:t>
                      </a:r>
                      <a:endParaRPr lang="ko-KR" altLang="en-US" sz="8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spe</a:t>
                      </a:r>
                      <a:endParaRPr 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검색 </a:t>
                      </a:r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스페셜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 용도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17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latin typeface="맑은 고딕" pitchFamily="50" charset="-127"/>
                          <a:ea typeface="맑은 고딕" pitchFamily="50" charset="-127"/>
                        </a:rPr>
                        <a:t>link_more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더보기</a:t>
                      </a:r>
                      <a:r>
                        <a:rPr lang="ko-KR" alt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 링크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순서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first, mid, last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팝업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맑은 고딕" pitchFamily="50" charset="-127"/>
                          <a:ea typeface="맑은 고딕" pitchFamily="50" charset="-127"/>
                        </a:rPr>
                        <a:t>popup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맑은 고딕" pitchFamily="50" charset="-127"/>
                          <a:ea typeface="맑은 고딕" pitchFamily="50" charset="-127"/>
                        </a:rPr>
                        <a:t>부연설명</a:t>
                      </a: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맑은 고딕" pitchFamily="50" charset="-127"/>
                          <a:ea typeface="맑은 고딕" pitchFamily="50" charset="-127"/>
                        </a:rPr>
                        <a:t>desc</a:t>
                      </a:r>
                      <a:endParaRPr 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5" y="1039813"/>
            <a:ext cx="9315450" cy="203132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90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스프라이트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규칙</a:t>
            </a:r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스프라이트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정렬은 수직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바둑판으로 정렬 상황에 맞게 판단하여 사용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스프라이트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집합은 용도별로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그룹핑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하여 정렬하되 일정한 간격으로 만든다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이미지의 특성에 따라 간격조정은 가능 하다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l"/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바둑판형일 경우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8px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10px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맞춤 가능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l"/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수직 정렬 이미지 타입 같은 경우는 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30px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씩 간격을 둔다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이미지의 크기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형태에 따라 조정 가능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algn="l"/>
            <a:endParaRPr lang="en-US" altLang="ko-KR" sz="9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3046027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Naming Guide , Image Guide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518364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02.1.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 Image Guide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575" y="2486025"/>
            <a:ext cx="104330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604" y="4114800"/>
            <a:ext cx="1588826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5" y="1039813"/>
            <a:ext cx="9315450" cy="23083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가장 기본적으로 쓰이는 레이아웃 스타일 정의</a:t>
            </a:r>
            <a:endParaRPr lang="en-US" altLang="ko-KR" sz="900" b="0" dirty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1407758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HTML Guide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802096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03.1.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– Template Layout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60389" y="5705475"/>
            <a:ext cx="4673062" cy="6572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 bwMode="auto">
          <a:xfrm>
            <a:off x="560388" y="1638300"/>
            <a:ext cx="4664473" cy="6572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552451" y="2362201"/>
            <a:ext cx="4680218" cy="3276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568324" y="1643063"/>
            <a:ext cx="41370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latin typeface="Trebuchet MS" pitchFamily="34" charset="0"/>
              </a:rPr>
              <a:t>Id=“header</a:t>
            </a:r>
            <a:r>
              <a:rPr lang="en-US" altLang="ko-KR" sz="1000" dirty="0" smtClean="0">
                <a:latin typeface="Trebuchet MS" pitchFamily="34" charset="0"/>
              </a:rPr>
              <a:t>” | head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에 들어가는 내용</a:t>
            </a:r>
            <a:r>
              <a:rPr lang="ko-KR" altLang="en-US" sz="1000" dirty="0" smtClean="0">
                <a:latin typeface="Trebuchet MS" pitchFamily="34" charset="0"/>
              </a:rPr>
              <a:t> </a:t>
            </a:r>
            <a:r>
              <a:rPr lang="en-US" altLang="ko-KR" sz="1000" dirty="0" smtClean="0">
                <a:latin typeface="Trebuchet MS" pitchFamily="34" charset="0"/>
              </a:rPr>
              <a:t>div</a:t>
            </a:r>
            <a:endParaRPr lang="ko-KR" altLang="en-US" sz="1000" dirty="0" smtClean="0">
              <a:latin typeface="Trebuchet MS" pitchFamily="34" charset="0"/>
            </a:endParaRPr>
          </a:p>
          <a:p>
            <a:pPr algn="l"/>
            <a:endParaRPr lang="ko-KR" altLang="en-US" sz="1000" dirty="0">
              <a:latin typeface="Trebuchet MS" pitchFamily="34" charset="0"/>
            </a:endParaRPr>
          </a:p>
        </p:txBody>
      </p:sp>
      <p:sp>
        <p:nvSpPr>
          <p:cNvPr id="22" name="직사각형 9"/>
          <p:cNvSpPr>
            <a:spLocks noChangeArrowheads="1"/>
          </p:cNvSpPr>
          <p:nvPr/>
        </p:nvSpPr>
        <p:spPr bwMode="auto">
          <a:xfrm>
            <a:off x="487364" y="1571625"/>
            <a:ext cx="4818061" cy="485775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415925" y="1282700"/>
            <a:ext cx="177428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Trebuchet MS" pitchFamily="34" charset="0"/>
              </a:rPr>
              <a:t>Id=“wrap</a:t>
            </a:r>
            <a:r>
              <a:rPr lang="en-US" altLang="ko-KR" sz="1000" b="1" dirty="0" smtClean="0">
                <a:solidFill>
                  <a:srgbClr val="FF0000"/>
                </a:solidFill>
                <a:latin typeface="Trebuchet MS" pitchFamily="34" charset="0"/>
              </a:rPr>
              <a:t>” | </a:t>
            </a:r>
            <a:r>
              <a:rPr lang="ko-KR" altLang="en-US" sz="9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전체</a:t>
            </a:r>
            <a:r>
              <a:rPr lang="ko-KR" altLang="en-US" sz="1000" b="1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Trebuchet MS" pitchFamily="34" charset="0"/>
              </a:rPr>
              <a:t>div</a:t>
            </a:r>
            <a:endParaRPr lang="ko-KR" altLang="en-US" sz="1000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24" name="TextBox 14"/>
          <p:cNvSpPr txBox="1">
            <a:spLocks noChangeArrowheads="1"/>
          </p:cNvSpPr>
          <p:nvPr/>
        </p:nvSpPr>
        <p:spPr bwMode="auto">
          <a:xfrm>
            <a:off x="582613" y="5754688"/>
            <a:ext cx="2150371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latin typeface="Trebuchet MS" pitchFamily="34" charset="0"/>
              </a:rPr>
              <a:t>Id=“footer</a:t>
            </a:r>
            <a:r>
              <a:rPr lang="en-US" altLang="ko-KR" sz="1000" dirty="0" smtClean="0">
                <a:latin typeface="Trebuchet MS" pitchFamily="34" charset="0"/>
              </a:rPr>
              <a:t>”</a:t>
            </a:r>
            <a:endParaRPr lang="ko-KR" altLang="en-US" sz="1000" dirty="0">
              <a:latin typeface="Trebuchet MS" pitchFamily="34" charset="0"/>
            </a:endParaRPr>
          </a:p>
        </p:txBody>
      </p: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547235" y="2363788"/>
            <a:ext cx="456769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latin typeface="Trebuchet MS" pitchFamily="34" charset="0"/>
              </a:rPr>
              <a:t>Id=“container</a:t>
            </a:r>
            <a:r>
              <a:rPr lang="en-US" altLang="ko-KR" sz="1000" dirty="0" smtClean="0">
                <a:latin typeface="Trebuchet MS" pitchFamily="34" charset="0"/>
              </a:rPr>
              <a:t>” |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본문 </a:t>
            </a:r>
            <a:r>
              <a:rPr lang="ko-KR" altLang="en-US" sz="1000" dirty="0" err="1" smtClean="0">
                <a:latin typeface="돋움" pitchFamily="50" charset="-127"/>
                <a:ea typeface="돋움" pitchFamily="50" charset="-127"/>
              </a:rPr>
              <a:t>콘텐츠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 내용을 전체적으로 싸는</a:t>
            </a:r>
            <a:r>
              <a:rPr lang="ko-KR" altLang="en-US" sz="1000" dirty="0" smtClean="0">
                <a:latin typeface="Trebuchet MS" pitchFamily="34" charset="0"/>
              </a:rPr>
              <a:t> </a:t>
            </a:r>
            <a:r>
              <a:rPr lang="en-US" altLang="ko-KR" sz="1000" dirty="0" smtClean="0">
                <a:latin typeface="Trebuchet MS" pitchFamily="34" charset="0"/>
              </a:rPr>
              <a:t>div</a:t>
            </a:r>
            <a:endParaRPr lang="ko-KR" altLang="en-US" sz="1000" dirty="0">
              <a:latin typeface="Trebuchet MS" pitchFamily="34" charset="0"/>
            </a:endParaRPr>
          </a:p>
        </p:txBody>
      </p:sp>
      <p:sp>
        <p:nvSpPr>
          <p:cNvPr id="26" name="직사각형 9"/>
          <p:cNvSpPr>
            <a:spLocks noChangeArrowheads="1"/>
          </p:cNvSpPr>
          <p:nvPr/>
        </p:nvSpPr>
        <p:spPr bwMode="auto">
          <a:xfrm>
            <a:off x="682250" y="2794001"/>
            <a:ext cx="1068706" cy="271145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7" name="TextBox 10"/>
          <p:cNvSpPr txBox="1">
            <a:spLocks noChangeArrowheads="1"/>
          </p:cNvSpPr>
          <p:nvPr/>
        </p:nvSpPr>
        <p:spPr bwMode="auto">
          <a:xfrm>
            <a:off x="648835" y="2559050"/>
            <a:ext cx="1111556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en-US" altLang="ko-KR" sz="1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=“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lnb</a:t>
            </a:r>
            <a:r>
              <a:rPr lang="en-US" altLang="ko-KR" sz="1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”</a:t>
            </a:r>
            <a:endParaRPr lang="ko-KR" altLang="en-US" sz="10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직사각형 9"/>
          <p:cNvSpPr>
            <a:spLocks noChangeArrowheads="1"/>
          </p:cNvSpPr>
          <p:nvPr/>
        </p:nvSpPr>
        <p:spPr bwMode="auto">
          <a:xfrm>
            <a:off x="1857375" y="2794001"/>
            <a:ext cx="3259433" cy="271145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30" name="TextBox 10"/>
          <p:cNvSpPr txBox="1">
            <a:spLocks noChangeArrowheads="1"/>
          </p:cNvSpPr>
          <p:nvPr/>
        </p:nvSpPr>
        <p:spPr bwMode="auto">
          <a:xfrm>
            <a:off x="1820410" y="2559050"/>
            <a:ext cx="134189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=“</a:t>
            </a:r>
            <a:r>
              <a:rPr lang="en-US" altLang="ko-KR" sz="1000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bodyContent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”</a:t>
            </a:r>
            <a:endParaRPr lang="ko-KR" altLang="en-US" sz="10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95325" y="2800351"/>
            <a:ext cx="1042467" cy="2686050"/>
          </a:xfrm>
          <a:prstGeom prst="rect">
            <a:avLst/>
          </a:prstGeom>
          <a:solidFill>
            <a:schemeClr val="accent5"/>
          </a:solidFill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 bwMode="auto">
          <a:xfrm>
            <a:off x="1866901" y="2800350"/>
            <a:ext cx="3232918" cy="2686050"/>
          </a:xfrm>
          <a:prstGeom prst="rect">
            <a:avLst/>
          </a:prstGeom>
          <a:solidFill>
            <a:schemeClr val="accent5"/>
          </a:solidFill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2" name="Text Box 6"/>
          <p:cNvSpPr txBox="1">
            <a:spLocks noChangeArrowheads="1"/>
          </p:cNvSpPr>
          <p:nvPr/>
        </p:nvSpPr>
        <p:spPr bwMode="auto">
          <a:xfrm>
            <a:off x="5446713" y="1654176"/>
            <a:ext cx="4783137" cy="148940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&lt;div id="warp"&gt;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&lt;div id="header"&gt;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gnb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또는  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&lt;div id="container"&gt; 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&lt;div id="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leftmenu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&lt;/div&gt;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&lt;div id="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bodyContent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본문 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content &lt;/div&gt;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&lt;/div&gt;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&lt;div id="footer"&gt;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footerinfo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&lt;/div&gt;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5" y="1039813"/>
            <a:ext cx="9315450" cy="23083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기본적으로 쓰이는 레이아웃 에서 변형 스타일 정의</a:t>
            </a:r>
            <a:endParaRPr lang="en-US" altLang="ko-KR" sz="900" b="0" dirty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1407758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HTML Guide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883849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03.1.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– Template Layout2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5446713" y="1654176"/>
            <a:ext cx="4783137" cy="16432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&lt;div id="warp"&gt;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&lt;div id="header"&gt;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gnb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또는  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&lt;div id="container"&gt; 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&lt;div id="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leftmenu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&lt;/div&gt;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&lt;div id="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bodyContent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본문 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content &lt;/div&gt;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	&lt;div id="side"&gt;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sideinfo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&lt;/div&gt;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&lt;/div&gt;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&lt;div id="footer"&gt;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footerinfo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&lt;/div&gt;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60389" y="5705475"/>
            <a:ext cx="4673062" cy="6572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8" name="직사각형 37"/>
          <p:cNvSpPr/>
          <p:nvPr/>
        </p:nvSpPr>
        <p:spPr bwMode="auto">
          <a:xfrm>
            <a:off x="560388" y="1638300"/>
            <a:ext cx="4664473" cy="65722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39" name="직사각형 38"/>
          <p:cNvSpPr/>
          <p:nvPr/>
        </p:nvSpPr>
        <p:spPr bwMode="auto">
          <a:xfrm>
            <a:off x="552451" y="2362201"/>
            <a:ext cx="4680218" cy="32766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40" name="TextBox 10"/>
          <p:cNvSpPr txBox="1">
            <a:spLocks noChangeArrowheads="1"/>
          </p:cNvSpPr>
          <p:nvPr/>
        </p:nvSpPr>
        <p:spPr bwMode="auto">
          <a:xfrm>
            <a:off x="568323" y="1643063"/>
            <a:ext cx="45275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 smtClean="0">
                <a:latin typeface="Trebuchet MS" pitchFamily="34" charset="0"/>
              </a:rPr>
              <a:t>Id=“header” | head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에 들어가는 내용</a:t>
            </a:r>
            <a:r>
              <a:rPr lang="ko-KR" altLang="en-US" sz="1000" dirty="0" smtClean="0">
                <a:latin typeface="Trebuchet MS" pitchFamily="34" charset="0"/>
              </a:rPr>
              <a:t> </a:t>
            </a:r>
            <a:r>
              <a:rPr lang="en-US" altLang="ko-KR" sz="1000" dirty="0" smtClean="0">
                <a:latin typeface="Trebuchet MS" pitchFamily="34" charset="0"/>
              </a:rPr>
              <a:t>div</a:t>
            </a:r>
            <a:endParaRPr lang="ko-KR" altLang="en-US" sz="1000" dirty="0" smtClean="0">
              <a:latin typeface="Trebuchet MS" pitchFamily="34" charset="0"/>
            </a:endParaRPr>
          </a:p>
        </p:txBody>
      </p:sp>
      <p:sp>
        <p:nvSpPr>
          <p:cNvPr id="41" name="직사각형 9"/>
          <p:cNvSpPr>
            <a:spLocks noChangeArrowheads="1"/>
          </p:cNvSpPr>
          <p:nvPr/>
        </p:nvSpPr>
        <p:spPr bwMode="auto">
          <a:xfrm>
            <a:off x="487364" y="1571625"/>
            <a:ext cx="4818061" cy="4857750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42" name="TextBox 10"/>
          <p:cNvSpPr txBox="1">
            <a:spLocks noChangeArrowheads="1"/>
          </p:cNvSpPr>
          <p:nvPr/>
        </p:nvSpPr>
        <p:spPr bwMode="auto">
          <a:xfrm>
            <a:off x="415925" y="1282700"/>
            <a:ext cx="177428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Trebuchet MS" pitchFamily="34" charset="0"/>
              </a:rPr>
              <a:t>Id=“wrap</a:t>
            </a:r>
            <a:r>
              <a:rPr lang="en-US" altLang="ko-KR" sz="1000" b="1" dirty="0" smtClean="0">
                <a:solidFill>
                  <a:srgbClr val="FF0000"/>
                </a:solidFill>
                <a:latin typeface="Trebuchet MS" pitchFamily="34" charset="0"/>
              </a:rPr>
              <a:t>” | </a:t>
            </a:r>
            <a:r>
              <a:rPr lang="ko-KR" altLang="en-US" sz="900" b="1" dirty="0" smtClean="0">
                <a:solidFill>
                  <a:srgbClr val="FF0000"/>
                </a:solidFill>
                <a:latin typeface="돋움" pitchFamily="50" charset="-127"/>
                <a:ea typeface="돋움" pitchFamily="50" charset="-127"/>
              </a:rPr>
              <a:t>전체</a:t>
            </a:r>
            <a:r>
              <a:rPr lang="ko-KR" altLang="en-US" sz="1000" b="1" dirty="0" smtClean="0">
                <a:solidFill>
                  <a:srgbClr val="FF0000"/>
                </a:solidFill>
                <a:latin typeface="Trebuchet MS" pitchFamily="34" charset="0"/>
              </a:rPr>
              <a:t> </a:t>
            </a:r>
            <a:r>
              <a:rPr lang="en-US" altLang="ko-KR" sz="1000" b="1" dirty="0" smtClean="0">
                <a:solidFill>
                  <a:srgbClr val="FF0000"/>
                </a:solidFill>
                <a:latin typeface="Trebuchet MS" pitchFamily="34" charset="0"/>
              </a:rPr>
              <a:t>div</a:t>
            </a:r>
            <a:endParaRPr lang="ko-KR" altLang="en-US" sz="1000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3" name="TextBox 14"/>
          <p:cNvSpPr txBox="1">
            <a:spLocks noChangeArrowheads="1"/>
          </p:cNvSpPr>
          <p:nvPr/>
        </p:nvSpPr>
        <p:spPr bwMode="auto">
          <a:xfrm>
            <a:off x="582613" y="5754688"/>
            <a:ext cx="2150371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>
                <a:latin typeface="Trebuchet MS" pitchFamily="34" charset="0"/>
              </a:rPr>
              <a:t>Id=“footer</a:t>
            </a:r>
            <a:r>
              <a:rPr lang="en-US" altLang="ko-KR" sz="1000" dirty="0" smtClean="0">
                <a:latin typeface="Trebuchet MS" pitchFamily="34" charset="0"/>
              </a:rPr>
              <a:t>”</a:t>
            </a:r>
            <a:endParaRPr lang="ko-KR" altLang="en-US" sz="1000" dirty="0">
              <a:latin typeface="Trebuchet MS" pitchFamily="34" charset="0"/>
            </a:endParaRPr>
          </a:p>
        </p:txBody>
      </p:sp>
      <p:sp>
        <p:nvSpPr>
          <p:cNvPr id="62" name="TextBox 14"/>
          <p:cNvSpPr txBox="1">
            <a:spLocks noChangeArrowheads="1"/>
          </p:cNvSpPr>
          <p:nvPr/>
        </p:nvSpPr>
        <p:spPr bwMode="auto">
          <a:xfrm>
            <a:off x="547235" y="2363788"/>
            <a:ext cx="465341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000" dirty="0" smtClean="0">
                <a:latin typeface="Trebuchet MS" pitchFamily="34" charset="0"/>
              </a:rPr>
              <a:t>Id=“container” | 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본문 </a:t>
            </a:r>
            <a:r>
              <a:rPr lang="ko-KR" altLang="en-US" sz="1000" dirty="0" err="1" smtClean="0">
                <a:latin typeface="돋움" pitchFamily="50" charset="-127"/>
                <a:ea typeface="돋움" pitchFamily="50" charset="-127"/>
              </a:rPr>
              <a:t>콘텐츠</a:t>
            </a:r>
            <a:r>
              <a:rPr lang="ko-KR" altLang="en-US" sz="1000" dirty="0" smtClean="0">
                <a:latin typeface="돋움" pitchFamily="50" charset="-127"/>
                <a:ea typeface="돋움" pitchFamily="50" charset="-127"/>
              </a:rPr>
              <a:t> 내용을 전체적으로 싸는</a:t>
            </a:r>
            <a:r>
              <a:rPr lang="ko-KR" altLang="en-US" sz="1000" dirty="0" smtClean="0">
                <a:latin typeface="Trebuchet MS" pitchFamily="34" charset="0"/>
              </a:rPr>
              <a:t> </a:t>
            </a:r>
            <a:r>
              <a:rPr lang="en-US" altLang="ko-KR" sz="1000" dirty="0" smtClean="0">
                <a:latin typeface="Trebuchet MS" pitchFamily="34" charset="0"/>
              </a:rPr>
              <a:t>div</a:t>
            </a:r>
            <a:endParaRPr lang="ko-KR" altLang="en-US" sz="1000" dirty="0">
              <a:latin typeface="Trebuchet MS" pitchFamily="34" charset="0"/>
            </a:endParaRPr>
          </a:p>
        </p:txBody>
      </p:sp>
      <p:sp>
        <p:nvSpPr>
          <p:cNvPr id="63" name="직사각형 9"/>
          <p:cNvSpPr>
            <a:spLocks noChangeArrowheads="1"/>
          </p:cNvSpPr>
          <p:nvPr/>
        </p:nvSpPr>
        <p:spPr bwMode="auto">
          <a:xfrm>
            <a:off x="682250" y="2794001"/>
            <a:ext cx="1068706" cy="271145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64" name="TextBox 10"/>
          <p:cNvSpPr txBox="1">
            <a:spLocks noChangeArrowheads="1"/>
          </p:cNvSpPr>
          <p:nvPr/>
        </p:nvSpPr>
        <p:spPr bwMode="auto">
          <a:xfrm>
            <a:off x="648835" y="2559050"/>
            <a:ext cx="1111556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en-US" altLang="ko-KR" sz="1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=“</a:t>
            </a:r>
            <a:r>
              <a:rPr lang="en-US" altLang="ko-KR" sz="1000" b="1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lnb</a:t>
            </a:r>
            <a:r>
              <a:rPr lang="en-US" altLang="ko-KR" sz="1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”</a:t>
            </a:r>
            <a:endParaRPr lang="ko-KR" altLang="en-US" sz="10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5" name="직사각형 9"/>
          <p:cNvSpPr>
            <a:spLocks noChangeArrowheads="1"/>
          </p:cNvSpPr>
          <p:nvPr/>
        </p:nvSpPr>
        <p:spPr bwMode="auto">
          <a:xfrm>
            <a:off x="1857376" y="2794001"/>
            <a:ext cx="2066924" cy="271145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66" name="TextBox 10"/>
          <p:cNvSpPr txBox="1">
            <a:spLocks noChangeArrowheads="1"/>
          </p:cNvSpPr>
          <p:nvPr/>
        </p:nvSpPr>
        <p:spPr bwMode="auto">
          <a:xfrm>
            <a:off x="1820410" y="2559050"/>
            <a:ext cx="134189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=“</a:t>
            </a:r>
            <a:r>
              <a:rPr lang="en-US" altLang="ko-KR" sz="1000" dirty="0" err="1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bodyContent</a:t>
            </a:r>
            <a:r>
              <a:rPr lang="en-US" altLang="ko-KR" sz="1000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”</a:t>
            </a:r>
            <a:endParaRPr lang="ko-KR" altLang="en-US" sz="10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695325" y="2800351"/>
            <a:ext cx="1042467" cy="2686050"/>
          </a:xfrm>
          <a:prstGeom prst="rect">
            <a:avLst/>
          </a:prstGeom>
          <a:solidFill>
            <a:schemeClr val="accent5"/>
          </a:solidFill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8" name="직사각형 67"/>
          <p:cNvSpPr/>
          <p:nvPr/>
        </p:nvSpPr>
        <p:spPr bwMode="auto">
          <a:xfrm>
            <a:off x="1866901" y="2800350"/>
            <a:ext cx="2038349" cy="2686050"/>
          </a:xfrm>
          <a:prstGeom prst="rect">
            <a:avLst/>
          </a:prstGeom>
          <a:solidFill>
            <a:schemeClr val="accent5"/>
          </a:solidFill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9" name="직사각형 9"/>
          <p:cNvSpPr>
            <a:spLocks noChangeArrowheads="1"/>
          </p:cNvSpPr>
          <p:nvPr/>
        </p:nvSpPr>
        <p:spPr bwMode="auto">
          <a:xfrm>
            <a:off x="4035050" y="2794001"/>
            <a:ext cx="1068706" cy="2711450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70" name="TextBox 10"/>
          <p:cNvSpPr txBox="1">
            <a:spLocks noChangeArrowheads="1"/>
          </p:cNvSpPr>
          <p:nvPr/>
        </p:nvSpPr>
        <p:spPr bwMode="auto">
          <a:xfrm>
            <a:off x="4001635" y="2559050"/>
            <a:ext cx="1111556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0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Id</a:t>
            </a:r>
            <a:r>
              <a:rPr lang="en-US" altLang="ko-KR" sz="1000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=“side”</a:t>
            </a:r>
            <a:endParaRPr lang="ko-KR" altLang="en-US" sz="10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1" name="직사각형 70"/>
          <p:cNvSpPr/>
          <p:nvPr/>
        </p:nvSpPr>
        <p:spPr bwMode="auto">
          <a:xfrm>
            <a:off x="4048125" y="2800351"/>
            <a:ext cx="1042467" cy="2686050"/>
          </a:xfrm>
          <a:prstGeom prst="rect">
            <a:avLst/>
          </a:prstGeom>
          <a:solidFill>
            <a:schemeClr val="accent5"/>
          </a:solidFill>
          <a:ln w="63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5" y="1039813"/>
            <a:ext cx="9315450" cy="466281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원칙</a:t>
            </a:r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인식의용이성</a:t>
            </a:r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(Perceivable): 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모든 </a:t>
            </a:r>
            <a:r>
              <a:rPr lang="ko-KR" altLang="en-US" sz="90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사용자가 인식할 수 있어야 한다</a:t>
            </a:r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1.1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대체텍스트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텍스트 아닌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에는 대체텍스트를 제공해야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1.1.1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적절한 대체 텍스트 제공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텍스트 아닌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그 의미나 용도를 이해할 수 있도록 대체 텍스트를 제공해야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1.2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멀티미디어대체수단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동영상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음성 등 멀티미디어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이해할 수 있도록 대체 수단을 제공해야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1.2.1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자막제공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멀티미디어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콘텐츠에는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자막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원고 또는 수화를 제공해야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1.3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명료성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명확하게 전달되어야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1.3.1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색에 무관한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콘텐츠인식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색에 관계없이 인식될 수 있어야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1.3.2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명확한 지시사항 제공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지시사항은 모양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크기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위치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방향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색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소리 등에 관계없이 인식될 수 있어야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1.3.3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콘텐츠의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명도대비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콘텐츠와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배경간의 명도 대비는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4.5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대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이상이어야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1.3.4 (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배경음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사용 금지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자동으로 재생되는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배경음을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사용하지 않아야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1.3.5 (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간의 구분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이웃한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구별될 수 있어야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5160387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6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웹접근성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준수를 위해 기본적으로 지켜야 할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cp guide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274708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04.1.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– cp Guide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60388" y="1597026"/>
            <a:ext cx="9588500" cy="11816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로고 등 의미가 있는 이미지는 대체텍스트를 제공해야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이미지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맵에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대해서 대체 텍스트를 제공한다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서식 버튼 이미지에 대해서 대체 텍스트를 제공한다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그래프 이미지에 대해서 대체 텍스트를 제공한다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플래시 또는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실버라이트와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같은 웹 어플리케이션은 해당저작도구에서 제공하는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접근성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기능을 활용하여 대체 텍스트를 제공해야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69913" y="3359151"/>
            <a:ext cx="9588500" cy="10277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동영상에 대한 동기화된 자막과 수화를 제공한다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동영상에 대한 원고를 제공한다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음성만 제공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(Audio-only)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되는 멀티미디어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콘텐츠에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대한 대본을 제공한다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영상만 제공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(Video-only)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되는 멀티미디어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화면해설을 제공한다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79438" y="5571861"/>
            <a:ext cx="9588500" cy="10277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콘텐츠가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제공하는 텍스트나 그래픽 정보는 색상을 제거하더라도 그 내용을 인지할 수 있어야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모양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크기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위치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방향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색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소리 등에 의존적이지 않은 명시적인 설명이나 안내문을 제공하여야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텍스트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콘텐츠와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배경 간의 명도 대비는 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4.5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 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이상이어야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배경음에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의해 방해 받지 않아야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5" y="1039813"/>
            <a:ext cx="9315450" cy="729430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원칙</a:t>
            </a:r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운용의용이성</a:t>
            </a:r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(Operable): 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사용자 인터페이스 구성요소는 조작 가능하고 </a:t>
            </a:r>
            <a:r>
              <a:rPr lang="ko-KR" altLang="en-US" sz="90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네비게이션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할 수 있어야 한다</a:t>
            </a:r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- 2.1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키보드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접근성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키보드로 접근할 수 있어야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2.1.1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키보드 사용보장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모든 기능은 키보드만으로도 사용할 수 있어야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2.1.2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초점이동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키보드에 의한 초점은 논리적으로 이동해야 하며 시각적으로 구별할 수 있어야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2.1.3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조작 가능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사용자 입력 및 컨트롤은 조작 가능하도록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제공되야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2.2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충분한 시간 제공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읽고 사용하는 데 충분한 시간을 제공해야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2.2.1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응답시간 조절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시간제한이 있는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응답시간을 조절할 수 있어야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2.2.2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정지 기능 제공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자동으로 변경되는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움직임을 제어할 수 있어야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2.3 (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광과민성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발작예방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광과민성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발작을 일으킬 수 있는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제공하지 않아야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2.3.1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깜빡임과 번쩍임 사용제한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초당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3~50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회 주기로 깜빡이거나 번쩍이는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제공하지 않아야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2.4 (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쉬욲네비게이션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쉽게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네비게이션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할 수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있어야한다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2.4.1(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반복영역건너뛰기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콘텐츠의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반복되는 영역은 건너뛸 수 있어야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2.4.2(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제목제공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프레임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블록에는 적절한 제목을 제공해야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2.4.3(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적절한 링크 텍스트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링크 텍스트는 용도나 목적을 이해할 수 있도록 제공해야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5160387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6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웹접근성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준수를 위해 기본적으로 지켜야 할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cp guide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274708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04.1.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– cp Guide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60388" y="1863726"/>
            <a:ext cx="9588500" cy="8738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키보드만으로도 웹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콘텐츠가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제공하는 모든 기능을 수행할 수 있어야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키보드로 조작할 경우에도 초점의 이동 순서가 논리적으로 제공되어야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초점을 받은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시각적으로 인지할 수 있도록 제공해야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endParaRPr lang="ko-KR" altLang="en-US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79438" y="3495411"/>
            <a:ext cx="9588500" cy="719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실시간 이벤트나 제한된 시간에 수행해야 하는 활동 등은 사용자가 시간에 구애 받지 않고 읽거나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상호작용을 하며 응답할 수 있어야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사용자가 이동하거나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깜빡이거나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스크롤 및 자동 갱신되는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일시 정지할 수 있는 방법을 제공해야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88963" y="4867011"/>
            <a:ext cx="9588500" cy="5660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깜빡이거나 번쩍이는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제공할 경우에는 사전에 경고하고 깜빡임이나 번쩍임을 회피할 수 있는 수단을 제공해야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60388" y="6388101"/>
            <a:ext cx="9588500" cy="10277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반복적인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네비게이션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링크를 뛰어넘어 페이지의 핵심부문으로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직접이동할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수 있도록 건너뛰기 링크를 제공해야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사용자가 페이지를 이해할 수 있도록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페이지별로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적절한 제목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(&lt;title&gt;)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제공해야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프레임을 구분할 수 있는 간단명료한 제목을 제공해야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링크 텍스트만으로도 링크의 목적이나 목표를 이해할 수 있도록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의미있는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링크 텍스트를 사용한다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endParaRPr lang="ko-KR" altLang="en-US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5" y="1039813"/>
            <a:ext cx="9315450" cy="674030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원칙</a:t>
            </a:r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이해의용이성</a:t>
            </a:r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(Understandable): </a:t>
            </a:r>
            <a:r>
              <a:rPr lang="ko-KR" altLang="en-US" sz="90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이해할 수 있어야 한다</a:t>
            </a:r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3.1 (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가독성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읽고 이해하기 쉬워야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3.1.1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기본 언어 표시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주로 사용하는 언어를 명시해야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3.2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예측가능성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콘텐츠의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기능과 실행결과는 예측 가능해야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3.2.1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사용자 요구에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따른실행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사용자가 의도하지 않은 기능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새 창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초점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변화등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은 실행되지 않아야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3.3 (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콘텐츠의논리성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논리적으로 구성해야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3.3.1 (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콘텐츠의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선형화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논리적인 순서로 제공해야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3.3.2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표의구성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표는 이해하기 쉽게 구성해야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3.4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입력도움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입력 오류를 방지하거나 정정할 수 있어야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3.4.1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레이블제공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입력 서식에는 대응하는 레이블을 제공해야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3.4.2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오류정정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입력 오류를 정정할 수 있는 방법을 제공해야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5160387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6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웹접근성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준수를 위해 기본적으로 지켜야 할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cp guide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274708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04.1.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– cp Guide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60388" y="1587501"/>
            <a:ext cx="9588500" cy="5660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웹 페이지에서 주로 사용하는 언어를 명확히 표시해야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endParaRPr lang="ko-KR" altLang="en-US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79438" y="2819136"/>
            <a:ext cx="9588500" cy="719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사용자의 의도와 관계없이 새 창이 실행되지 않아야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사용자의 의도와 관계없이 초점 이동에 따라 의도하지 않은 기능이 자동으로 활성화되지 않아야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88963" y="4324086"/>
            <a:ext cx="9588500" cy="8738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콘텐츠의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의미를 제대로 인식할 수 있도록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논리적인 순서로 구성해야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테이블의 내용을 이해할 수 있도록 제목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(summary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&lt;caption&gt;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제공해야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테이블은 데이터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셀별로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대응되는 모든 헤더를 확인할 수 있도록 제목 셀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&gt;)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과 내용 셀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(&lt;td&gt;)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구분할 수 있는 태그를 제공해야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60388" y="5969001"/>
            <a:ext cx="9588500" cy="719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온라인 서식 작성에 필요한 정보를 제공해야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오류 발생 시 사용자가 오류를 쉽게 정정할 수 있는 방법을 제공해야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endParaRPr lang="ko-KR" altLang="en-US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5" y="1039813"/>
            <a:ext cx="9315450" cy="300082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원칙</a:t>
            </a:r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견고성</a:t>
            </a:r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(Robust):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웹 </a:t>
            </a:r>
            <a:r>
              <a:rPr lang="ko-KR" altLang="en-US" sz="90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미래의 기술로도 접근할 수 있도록 견고하게 만들어야 한다</a:t>
            </a:r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- 4.1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문법준수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웹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콘텐츠는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언어의 문법을 준수해야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- 4.1.1 (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오류 방지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언어의 요소는 열고 닫음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중첩 관계 및 속성 선언에 오류가 없어야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4.2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웹 애플리케이션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접근성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웹 애플리케이션은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접근성이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있어야 한다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4.2.1 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웹 애플리케이션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접근성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준수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콘텐츠에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포함된 웹 애플리케이션은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접근성이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있어야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5160387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6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웹접근성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준수를 위해 기본적으로 지켜야 할 </a:t>
            </a:r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cp guide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274708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04.1.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– cp Guide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60388" y="1587501"/>
            <a:ext cx="9588500" cy="719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언어는 열고 닫음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중첩 관계에 오류가 없어야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언어의 속성을 중복 선언하지 않고 제공해야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endParaRPr lang="ko-KR" altLang="en-US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79438" y="2952486"/>
            <a:ext cx="9588500" cy="10277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•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애플릾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플러그인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(ActiveX, Silverlight,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플래시 등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등 부가 애플리케이션을 제공할 경우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해당 애플리케이션을 최신 보조기기 수준에서 사용할 수 있도록 아래 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가지조건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중 한 개를 충족하여 제공해야 한다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-a)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자체적인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접근성을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준수하여 제공해야 함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-b)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대체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제공하여 사용자가 이를 이용할 수 있어야 함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endParaRPr lang="ko-KR" altLang="en-US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5" y="1039813"/>
            <a:ext cx="9315450" cy="54938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이미지 대체 텍스트</a:t>
            </a:r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의미 있는 이미지에 대체 텍스트 제공하기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대체 텍스트가 긴 경우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/ alt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로 설명하기에는 너무 많은 내용이 제공되어야 한다면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태그에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longdesc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(long description)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라는 속성을 이용하여 대체 콘텐츠를 포함한 페이지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URI  </a:t>
            </a: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를 하도록 하는 것을 권장합니다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물론 정보 제공자의 입장에서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longdesc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를 이용하여 대체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제공하는 것이 불편하다면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콘텐츠를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좀 더 작은 단위로 쪼개어 표시할 수 있도록 설계하는 것이 좋습니다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단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과도한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longdesc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의 사용은 지양하는것이 좋습니다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Heading 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태그 </a:t>
            </a:r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heading </a:t>
            </a:r>
            <a:r>
              <a:rPr lang="ko-KR" altLang="en-US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태그는 순차적으로 처리</a:t>
            </a:r>
            <a:r>
              <a:rPr lang="en-US" altLang="ko-KR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Iframe</a:t>
            </a:r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에 대체 타이틀을 제공</a:t>
            </a:r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Iframe</a:t>
            </a:r>
            <a:r>
              <a:rPr lang="ko-KR" altLang="en-US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안에 적절한 </a:t>
            </a:r>
            <a:r>
              <a:rPr lang="en-US" altLang="ko-KR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title</a:t>
            </a:r>
            <a:r>
              <a:rPr lang="ko-KR" altLang="en-US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을 제공해야함</a:t>
            </a:r>
            <a:r>
              <a:rPr lang="en-US" altLang="ko-KR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3550972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6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작업시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습관적으로 지켜야 할 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197764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04.2.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– Markup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60388" y="1987551"/>
            <a:ext cx="9588500" cy="13355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                                 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25" y="2166939"/>
            <a:ext cx="3009900" cy="1004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087238" y="2181225"/>
            <a:ext cx="56829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|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="/images/www/contents/s6-ima1.gif" alt="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장보고 대사의 해양무역을 상징하는 </a:t>
            </a:r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배의 돛과 바다모양이 든 완도군기로 짙은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곤색의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타원형에 흰색의 돛 모양과 그 위에 초록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l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주황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노랑색의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반타원형이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삼각구도로 있음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/&gt;</a:t>
            </a:r>
            <a:endParaRPr lang="ko-KR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69913" y="3892551"/>
            <a:ext cx="9588500" cy="8738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h1→h2→h4→h5 (x)</a:t>
            </a:r>
          </a:p>
          <a:p>
            <a:pPr marL="342900" indent="-342900" algn="l" defTabSz="1033463"/>
            <a:r>
              <a:rPr lang="pt-BR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h1→h2→h3→h4→h5 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(o)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69913" y="5435601"/>
            <a:ext cx="9588500" cy="719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iframe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=“../test.html" title=“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프로그래밍용”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&gt;&lt;/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iframe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5" y="1039813"/>
            <a:ext cx="9315450" cy="106182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코딩스타일가이드는 사이트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구축에 </a:t>
            </a:r>
            <a:r>
              <a:rPr lang="ko-KR" altLang="en-US" sz="900" b="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따른 표준화된 코딩 가이드를 제시함으로써 서로 다른 제작환경에서도 일관성 있게 스타일을 유지하고 제작의도에 맞는 통일성을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부여하여 </a:t>
            </a:r>
            <a:r>
              <a:rPr lang="ko-KR" altLang="en-US" sz="900" b="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향후 운영관리에 최적화된 </a:t>
            </a:r>
            <a:r>
              <a:rPr lang="ko-KR" altLang="en-US" sz="900" b="0" dirty="0" err="1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컨텐츠를</a:t>
            </a:r>
            <a:r>
              <a:rPr lang="ko-KR" altLang="en-US" sz="900" b="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제공한다</a:t>
            </a:r>
            <a:r>
              <a:rPr lang="en-US" altLang="ko-KR" sz="900" b="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900" b="0" dirty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코딩스타일가이드는 프로그래밍 이전까지의 코딩 소스를 기준으로 제작되었으며 향후 개발단계를 거치면서 필요에 따라 변경</a:t>
            </a:r>
            <a:r>
              <a:rPr lang="en-US" altLang="ko-KR" sz="900" b="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수정될 수 있으며 추가 신규페이지의 경우에도</a:t>
            </a:r>
          </a:p>
          <a:p>
            <a:pPr algn="l"/>
            <a:r>
              <a:rPr lang="ko-KR" altLang="en-US" sz="900" b="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가이드에 준하여 기존 코딩가이드에 따라 코딩을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할 것을 </a:t>
            </a:r>
            <a:r>
              <a:rPr lang="ko-KR" altLang="en-US" sz="900" b="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권장한다</a:t>
            </a:r>
            <a:r>
              <a:rPr lang="en-US" altLang="ko-KR" sz="900" b="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900" b="0" dirty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이미지나 스크립트 </a:t>
            </a:r>
            <a:r>
              <a:rPr lang="ko-KR" altLang="en-US" sz="900" b="0" dirty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등 리소스파일 또한 공통사용 여부를 분별하여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중복으로 이미지를 사용하거나 함수를 호출하지 않도록 주의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900" b="0" dirty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1199367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CSS Guide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531813" y="2501901"/>
            <a:ext cx="9588500" cy="8738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&lt;link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rel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stylesheet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type="text/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=“base.css" /&gt; &lt;!-- base, common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요소 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--&gt;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&lt;link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rel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stylesheet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type="text/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=“contents01.css" /&gt; &lt;!–-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해당 페이지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요소 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</a:t>
            </a:r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731564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01.1.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 CSS Convention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725" y="2209800"/>
            <a:ext cx="794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1033463"/>
            <a:r>
              <a:rPr lang="en-US" altLang="ko-KR" sz="1000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공통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파일에 해당하는 것만 불러오는 것으로 기본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각 페이지에 해당하는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페이지내에서 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&lt;head&gt;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안에 필요한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 불러온다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6725" y="3552825"/>
            <a:ext cx="967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CSS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선택자는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핸들링되며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태그네임으로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핸들링하지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않는다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태그네임과 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class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는 중복사용하지 않는다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41338" y="3863976"/>
            <a:ext cx="9588500" cy="13355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| .h2{font-size:14px; line-height:17px; padding:10px 0 0 0;} (x)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 |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lnb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h2{font-size:14px; line-height:17px; padding:10px 0 0 0;} (x)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 |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stitle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{font-size:14px; line-height:17px; padding:10px 0 0 0;} (o)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 |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goods_name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dd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.tit{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display:inline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-block;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float:left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 padding:0; text-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align:left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;} (o)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 |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goods_name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.tit{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display:inline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-block;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float:left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 padding:0; text-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align:left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;} (o)</a:t>
            </a:r>
            <a:endParaRPr lang="en-US" altLang="ko-KR" sz="1000" b="0" dirty="0" smtClean="0">
              <a:solidFill>
                <a:srgbClr val="666666"/>
              </a:solidFill>
              <a:latin typeface="굴림" pitchFamily="50" charset="-127"/>
            </a:endParaRP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6250" y="5419725"/>
            <a:ext cx="967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CSS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속성간 간격은 한 칸의 공백 뒤에 두고 선언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그 외 공간은 공백을 두지 않는다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550863" y="5730876"/>
            <a:ext cx="9588500" cy="10277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|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cont_package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position:relative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 border:1px solid #999; margin-bottom:10px;} (x)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 | .dep03Sec{margin:0; padding: 16px 20px 17px 20px;} (x)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 |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btn_mult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position:absolute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 right:20px; top:10px; margin:0;} (o)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50863" y="4597399"/>
            <a:ext cx="9588500" cy="234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                                 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5" y="1039813"/>
            <a:ext cx="9315450" cy="383181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서식 버튼이미지에 대해서 대체텍스트</a:t>
            </a:r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서식 전송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(submit)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버튼에 대한 대체 텍스트 제공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링크 텍스트</a:t>
            </a:r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ABC </a:t>
            </a:r>
            <a:r>
              <a:rPr lang="ko-KR" altLang="en-US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제품에 대한 자세한 설명을 보려면 제품에 대한 설명서를 누르세요</a:t>
            </a:r>
            <a:r>
              <a:rPr lang="en-US" altLang="ko-KR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새창으로</a:t>
            </a:r>
            <a:r>
              <a:rPr lang="ko-KR" altLang="en-US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열릴 경우 </a:t>
            </a:r>
            <a:r>
              <a:rPr lang="en-US" altLang="ko-KR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ko-KR" altLang="en-US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태그에는 반드시 </a:t>
            </a:r>
            <a:r>
              <a:rPr lang="en-US" altLang="ko-KR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target="_blank" </a:t>
            </a:r>
            <a:r>
              <a:rPr lang="ko-KR" altLang="en-US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title="xxx </a:t>
            </a:r>
            <a:r>
              <a:rPr lang="ko-KR" altLang="en-US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페이지 </a:t>
            </a:r>
            <a:r>
              <a:rPr lang="ko-KR" altLang="en-US" sz="900" b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새창으로</a:t>
            </a:r>
            <a:r>
              <a:rPr lang="ko-KR" altLang="en-US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열림</a:t>
            </a:r>
            <a:r>
              <a:rPr lang="en-US" altLang="ko-KR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</a:t>
            </a:r>
            <a:r>
              <a:rPr lang="ko-KR" altLang="en-US" sz="900" b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표시 필수</a:t>
            </a:r>
            <a:endParaRPr lang="en-US" altLang="ko-KR" sz="9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온라인 서식에 대한 적절한 레이블</a:t>
            </a:r>
            <a:endParaRPr lang="en-US" altLang="ko-KR" sz="90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온라인 서식에 레이블 제공 </a:t>
            </a:r>
            <a:r>
              <a:rPr lang="en-US" altLang="ko-KR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&lt;label&gt; </a:t>
            </a:r>
            <a:r>
              <a:rPr lang="ko-KR" altLang="en-US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태그의 </a:t>
            </a:r>
            <a:r>
              <a:rPr lang="en-US" altLang="ko-KR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for</a:t>
            </a:r>
            <a:r>
              <a:rPr lang="ko-KR" altLang="en-US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와 서식의 </a:t>
            </a:r>
            <a:r>
              <a:rPr lang="en-US" altLang="ko-KR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id</a:t>
            </a:r>
            <a:r>
              <a:rPr lang="ko-KR" altLang="en-US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 동일하여야 함</a:t>
            </a:r>
            <a:r>
              <a:rPr lang="en-US" altLang="ko-KR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3550972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6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작업시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습관적으로 지켜야 할 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197764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04.2.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– Markup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60388" y="1425576"/>
            <a:ext cx="9588500" cy="79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                                 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87238" y="1619250"/>
            <a:ext cx="4410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| &lt;input type="image"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=“btn_ai_down.gif" alt=“AI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파일 저장하기“ 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/&gt;</a:t>
            </a:r>
            <a:endParaRPr lang="ko-KR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69913" y="2968626"/>
            <a:ext cx="9588500" cy="10277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| ABC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제품에 대한 자세한 설명을 보려면 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=“ABC.html” title=“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제품에 대한 설명서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제품에 대한 설명서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&lt;/a&gt;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누르세요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 | ABC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제품에 대한 자세한 설명을 보려면 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&lt;a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=“ABC.html” target="_blank" title="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제품에 대한 설명서 페이지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새창으로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열림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“&gt;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제품에 대한 설명서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&lt;/a&gt;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 누르세요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000" b="0" dirty="0" smtClean="0">
              <a:solidFill>
                <a:srgbClr val="666666"/>
              </a:solidFill>
              <a:latin typeface="굴림" pitchFamily="50" charset="-127"/>
            </a:endParaRP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3" y="1643063"/>
            <a:ext cx="9429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713" y="4895850"/>
            <a:ext cx="31146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087238" y="4791075"/>
            <a:ext cx="620554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&lt;label for="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UserID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="/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/common/txt_mem_loginid.gif" alt="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” /&gt;&lt;/label&gt; </a:t>
            </a:r>
          </a:p>
          <a:p>
            <a:pPr algn="l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&lt;input type="text" name="ID" id="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UserID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 /&gt;</a:t>
            </a:r>
          </a:p>
          <a:p>
            <a:pPr algn="l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&lt;label for="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sub_input_pw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="/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/common/txt_mem_loginpw.gif" alt="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” /&gt;&lt;/label&gt;</a:t>
            </a:r>
          </a:p>
          <a:p>
            <a:pPr algn="l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&lt;input type="password" id="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sub_input_pw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 /&gt;</a:t>
            </a:r>
          </a:p>
          <a:p>
            <a:pPr algn="l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&lt;label for="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uname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&lt;/label&gt;&lt;input type="text" id="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uname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 /&gt;</a:t>
            </a:r>
          </a:p>
          <a:p>
            <a:pPr algn="l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&lt;label for="unum1"&gt;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주민등록번호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&lt;/label&gt;&lt;input type="text" id="unum1" title="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주민번호앞자리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” /&gt; </a:t>
            </a:r>
          </a:p>
          <a:p>
            <a:pPr algn="l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-&lt;input type="password" id="unum2" title="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주민번호뒷자리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“ /&gt;</a:t>
            </a:r>
            <a:endParaRPr lang="ko-KR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5325" y="5824538"/>
            <a:ext cx="33813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50863" y="3073399"/>
            <a:ext cx="9588500" cy="403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                                 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5" y="1039813"/>
            <a:ext cx="9315450" cy="216982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데이터 테이블의 내용을 이해할 수 있도록 제목</a:t>
            </a:r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(summary 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속성</a:t>
            </a:r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&lt;caption&gt; 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태그</a:t>
            </a:r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을 제공</a:t>
            </a:r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테이블 내용 이해를 위한 정보 제공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데이터 테이블은 데이터 </a:t>
            </a:r>
            <a:r>
              <a:rPr lang="ko-KR" altLang="en-US" sz="90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셀별로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대응되는 모든 헤더를 확인할 수 있도록 제목 셀</a:t>
            </a:r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(&lt;</a:t>
            </a:r>
            <a:r>
              <a:rPr lang="en-US" altLang="ko-KR" sz="90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&gt;)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과 내용 셀</a:t>
            </a:r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(&lt;td&gt;)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을 구분할 수 있는 태그를 제공해야 한다</a:t>
            </a:r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- 1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행이 제목 셀인 테이블에서 제목과 내용 구분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3550972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ko-KR" altLang="en-US" sz="16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작업시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습관적으로 지켜야 할 </a:t>
            </a:r>
            <a:r>
              <a:rPr lang="ko-KR" altLang="en-US" sz="16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마크업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197764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04.2.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– Markup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60388" y="1425575"/>
            <a:ext cx="9588500" cy="97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                                 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11088" y="1600200"/>
            <a:ext cx="5583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&lt;summary=“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안심데이터 등 데이터 정액제 무료통화의 데이터 무료 통화 기존과 변경에 관한 상세내용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&lt;caption&gt;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안심데이터 등 데이터 정액제 무료통화 확대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&lt;/caption&gt;&lt;!-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하략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--&gt;</a:t>
            </a:r>
            <a:endParaRPr lang="ko-KR" altLang="en-US" sz="900" b="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5863" y="4124325"/>
            <a:ext cx="530626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en-US" altLang="ko-KR" sz="9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&lt;table summary=“Q&amp;A 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 번호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질문유형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작성일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 항목이 있는 테이블입니다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.” &gt;</a:t>
            </a: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&lt;caption&gt;Q&amp;A 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리스트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 caption&gt;</a:t>
            </a: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thead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tr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&lt;</a:t>
            </a:r>
            <a:r>
              <a:rPr lang="en-US" altLang="ko-KR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scope=“</a:t>
            </a:r>
            <a:r>
              <a:rPr lang="en-US" altLang="ko-KR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&lt;</a:t>
            </a:r>
            <a:r>
              <a:rPr lang="en-US" altLang="ko-KR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scope=“</a:t>
            </a:r>
            <a:r>
              <a:rPr lang="en-US" altLang="ko-KR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질문유형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&lt;</a:t>
            </a:r>
            <a:r>
              <a:rPr lang="en-US" altLang="ko-KR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scope=“</a:t>
            </a:r>
            <a:r>
              <a:rPr lang="en-US" altLang="ko-KR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&lt;</a:t>
            </a:r>
            <a:r>
              <a:rPr lang="en-US" altLang="ko-KR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scope=“</a:t>
            </a:r>
            <a:r>
              <a:rPr lang="en-US" altLang="ko-KR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  <a:r>
              <a:rPr lang="ko-KR" altLang="en-US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작성읷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&lt;</a:t>
            </a:r>
            <a:r>
              <a:rPr lang="en-US" altLang="ko-KR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scope=“</a:t>
            </a:r>
            <a:r>
              <a:rPr lang="en-US" altLang="ko-KR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조회수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&lt;/</a:t>
            </a:r>
            <a:r>
              <a:rPr lang="en-US" altLang="ko-KR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tr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-US" altLang="ko-KR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thead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tbody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tr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&lt;td&gt;1&lt;/td&gt;</a:t>
            </a: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&lt;td&gt;</a:t>
            </a:r>
            <a:r>
              <a:rPr lang="ko-KR" altLang="en-US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요금관렦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&lt;/td&gt;</a:t>
            </a: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&lt;td&gt;&lt;a </a:t>
            </a:r>
            <a:r>
              <a:rPr lang="en-US" altLang="ko-KR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=“#”&gt;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데이터 무제한 요금제란 무엇인가요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?&lt;/a&gt;&lt;/td&gt;</a:t>
            </a: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&lt;td&gt;2010.08.27&lt;/td&gt;</a:t>
            </a: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&lt;td&gt;2,540&lt;/td&gt;</a:t>
            </a: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&lt;/</a:t>
            </a:r>
            <a:r>
              <a:rPr lang="en-US" altLang="ko-KR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tr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&gt;&lt;!--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하략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--&gt;</a:t>
            </a:r>
            <a:endParaRPr lang="ko-KR" altLang="en-US" sz="900" b="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b="60957"/>
          <a:stretch>
            <a:fillRect/>
          </a:stretch>
        </p:blipFill>
        <p:spPr bwMode="auto">
          <a:xfrm>
            <a:off x="714375" y="3243264"/>
            <a:ext cx="4385978" cy="738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2950" y="1597025"/>
            <a:ext cx="3552825" cy="581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5" y="1039813"/>
            <a:ext cx="9315450" cy="216982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Cross Browsing guide</a:t>
            </a:r>
          </a:p>
          <a:p>
            <a:pPr algn="l">
              <a:buFontTx/>
              <a:buChar char="-"/>
            </a:pP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웹 서비스 이용에 불편함이 없도록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브라우징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호환성을 보장하기 위해 국제표준 준수 항목 및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크로스브라우징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관련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TIP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들을 제공하는 것이다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기본 지침</a:t>
            </a:r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① 기술적 제약이 없는 한 최소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종 이상의 브라우저에서 동등하게 서비스를 제공하여야 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②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준수 대상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종 브라우저의 선정은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W3C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표준 브라우저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종을 기준으로 구축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사례별 </a:t>
            </a:r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Tip 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본 가이드에서 제공하는 사례별 </a:t>
            </a:r>
            <a:r>
              <a:rPr lang="en-US" altLang="ko-KR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Tip</a:t>
            </a:r>
            <a:r>
              <a:rPr lang="ko-KR" altLang="en-US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은 </a:t>
            </a:r>
            <a:r>
              <a:rPr lang="en-US" altLang="ko-KR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Cross Browsing </a:t>
            </a:r>
            <a:r>
              <a:rPr lang="ko-KR" altLang="en-US" sz="9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구현시</a:t>
            </a:r>
            <a:r>
              <a:rPr lang="ko-KR" altLang="en-US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가장 많이 발생되는 대표적인 사례들을 토대로 정리한 </a:t>
            </a:r>
            <a:r>
              <a:rPr lang="en-US" altLang="ko-KR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Tip</a:t>
            </a:r>
            <a:r>
              <a:rPr lang="ko-KR" altLang="en-US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으로서</a:t>
            </a:r>
            <a:r>
              <a:rPr lang="en-US" altLang="ko-KR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사이트 구축하거나 개선하는 경우 필요에 </a:t>
            </a:r>
            <a:r>
              <a:rPr lang="ko-KR" altLang="en-US" sz="900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따라서참조하도록</a:t>
            </a:r>
            <a:r>
              <a:rPr lang="ko-KR" altLang="en-US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한다</a:t>
            </a:r>
            <a:r>
              <a:rPr lang="en-US" altLang="ko-KR" sz="900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1693092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Cross Browsing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2047355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05.1.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– Cross Browsing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514345" y="2896656"/>
          <a:ext cx="9563105" cy="402167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149176"/>
                <a:gridCol w="8413929"/>
              </a:tblGrid>
              <a:tr h="2751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Cross Browsing </a:t>
                      </a: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사례</a:t>
                      </a:r>
                      <a:endParaRPr 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7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DTD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정의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문서타입을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HTML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문서 </a:t>
                      </a: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최상단에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반드시 정의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67"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자주 발생되는 </a:t>
                      </a:r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ctr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문법오류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(HTML)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닫는 태그를 잘못 쓰는 경우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67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DL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태그 오류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67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단독태그 오류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67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문자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(&lt;,&gt;, &amp;..)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요소오류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67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태그순서오류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67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CSS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오류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67">
                <a:tc rowSpan="8"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여백문제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Table Width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값 차이가 생긴 경우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67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Table Padding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값 차이가 생긴 경우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67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Float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속성을 사용하여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Margin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값 차이가 난 경우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67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각각 브라우저 이미지 공백이 다르게 보이는 경우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67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라디오 박스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체크박스 여백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67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Input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태그의 아래위 여백문제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67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버튼여백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67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Width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값의 비율을 잘못 </a:t>
                      </a: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랜더링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하는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IE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1693092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Cross Browsing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2047355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05.1.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– Cross Browsing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14345" y="1105956"/>
          <a:ext cx="9563105" cy="3705039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149176"/>
                <a:gridCol w="8413929"/>
              </a:tblGrid>
              <a:tr h="27516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Cross Browsing </a:t>
                      </a: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사례</a:t>
                      </a:r>
                      <a:endParaRPr 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24884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투명효과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투명효과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248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IE6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PNG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파일 투명 처리하기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67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브라우저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브라우저별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CSS Hack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9814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Cross Browsing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을 목표시 기본브라우저는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Firefox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를 사용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67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브라우저별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border </a:t>
                      </a: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랜더링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방식 차이점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, IE6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부터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IE8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까지 대응하기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브라우저별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Margin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값의 차이가 발생할 경우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399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JavaScript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JavaScript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표준사용법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9814">
                <a:tc rowSpan="8"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ActiveX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대안 기술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요약표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67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Ajax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67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Flash(Flex)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4086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XPCOM </a:t>
                      </a:r>
                      <a:r>
                        <a:rPr 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plugin</a:t>
                      </a:r>
                      <a:r>
                        <a:rPr 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기술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8405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Silver light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67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Applet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3861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SSL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26078">
                <a:tc vMerge="1">
                  <a:txBody>
                    <a:bodyPr/>
                    <a:lstStyle/>
                    <a:p>
                      <a:pPr algn="ctr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보안 </a:t>
                      </a: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기술표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97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ActiveX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호환 기술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Firefox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에서 윈도우 미디어 플레이어가 실행하게 하는 방법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, Firefox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에서 액티브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X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를 실행할 수 있게 해주는 태그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,  Firefox3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의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Add on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부가기능에서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IE Tab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을 활용한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ActiveX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실행하기</a:t>
                      </a:r>
                      <a:endParaRPr 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5" y="1039814"/>
            <a:ext cx="4959350" cy="369331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문법 오류</a:t>
            </a:r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태그를 잘못 닫은 경우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가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잘못된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소스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해결방안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* W3C html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validator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검사 후 에러요소 제거한다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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짝 태그는 열린 태그가 있으면 반드시 닫는 태그가 필요하다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  -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단독태그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input,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기타 등등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  -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짝 태그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: div, p, strong,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textarea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기타 등등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1693092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Cross Browsing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973617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05.2.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– Cross Browsing Tip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0" y="1800225"/>
            <a:ext cx="4629150" cy="85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60388" y="1711326"/>
            <a:ext cx="4583112" cy="10277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&lt;div id="wrapper"&gt;&lt;div id="wrapper-inner“&gt;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&lt;div id="content"&gt;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...[2013/10/04]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&lt;/div&gt;&lt;/div&gt;</a:t>
            </a:r>
          </a:p>
          <a:p>
            <a:pPr marL="342900" indent="-342900" algn="l" defTabSz="1033463"/>
            <a:endParaRPr lang="ko-KR" altLang="en-US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46700" y="1039813"/>
            <a:ext cx="4959350" cy="230832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나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에러결과화면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60388" y="3902076"/>
            <a:ext cx="4583112" cy="11816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&lt;div id="wrapper"&gt;&lt;div id="wrapper-inner“&gt;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&lt;div id="content"&gt;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...[2013/10/04]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&lt;/div&gt;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&lt;/div&gt;&lt;/div&gt;</a:t>
            </a:r>
          </a:p>
          <a:p>
            <a:pPr marL="342900" indent="-342900" algn="l" defTabSz="1033463"/>
            <a:endParaRPr lang="ko-KR" altLang="en-US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5" y="1039814"/>
            <a:ext cx="4959350" cy="5216813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문법 오류</a:t>
            </a:r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DL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태그 오류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가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잘못된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소스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해결방안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* W3C html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validator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검사 후 에러요소 제거한다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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짝 태그는 열린 태그가 있으면 반드시 닫는 태그가 필요하다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  -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단독태그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input,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br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기타 등등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  -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짝 태그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: div, p, strong,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textarea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기타 등등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1693092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Cross Browsing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973617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05.2.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– Cross Browsing Tip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46700" y="1039813"/>
            <a:ext cx="4959350" cy="92333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나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에러결과화면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*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문법상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dt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안에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&lt;P&gt;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요소가 들어가 에러가 발생</a:t>
            </a:r>
            <a:endParaRPr lang="en-US" altLang="ko-KR" sz="900" b="0" dirty="0" smtClean="0">
              <a:solidFill>
                <a:schemeClr val="tx1">
                  <a:lumMod val="95000"/>
                  <a:lumOff val="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60388" y="1711326"/>
            <a:ext cx="4583112" cy="24127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&lt;dl&gt;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&lt;p class=“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titimg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”&gt;&lt;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="/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/main/navi_01.gif" alt=“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산출물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/&gt;&lt;/p&gt;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dd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class="login-list"&gt;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&lt;span class="list"&gt;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산춗물등록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&lt;/span&gt;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&lt;/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dd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&lt;/dl&gt;</a:t>
            </a:r>
          </a:p>
          <a:p>
            <a:pPr marL="342900" indent="-342900" algn="l" defTabSz="1033463"/>
            <a:endParaRPr lang="ko-KR" altLang="en-US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5449" y="2005013"/>
            <a:ext cx="4589247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60388" y="5283201"/>
            <a:ext cx="4583112" cy="17971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&lt;dl&gt;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&lt;span class=“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titimg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”&gt;&lt;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="/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/main/navi_01.gif" alt="" /&gt;&lt;/span&gt;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&lt;/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dd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class="login-list"&gt;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    &lt;span class="list"&gt;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산춗물등록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&lt;/span&gt;~</a:t>
            </a:r>
          </a:p>
          <a:p>
            <a:pPr marL="342900" indent="-342900" algn="l" defTabSz="1033463"/>
            <a:endParaRPr lang="ko-KR" altLang="en-US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4" y="1039814"/>
            <a:ext cx="7197725" cy="480131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여백문제</a:t>
            </a:r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Table Width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값 차이가 생긴 경우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가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Chrome, Safari                                                                                                      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IE6~8, Firefox, Opera                          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소스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해결방안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*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아래의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소스로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table width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값을 해결할 수 있다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1693092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Cross Browsing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973617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05.2.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– Cross Browsing Tip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69913" y="2940051"/>
            <a:ext cx="4583112" cy="19510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&lt;table summary="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검색결과리스트입니다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."&gt;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&lt;caption&gt;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검색결과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&lt;/caption&gt;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colgroup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style="width:10%" /&gt;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style="width:70%“ /&gt; 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style="width:20%” /&gt;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colgroup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thead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tr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scope="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&gt;~</a:t>
            </a:r>
          </a:p>
          <a:p>
            <a:pPr marL="342900" indent="-342900" algn="l" defTabSz="1033463"/>
            <a:endParaRPr lang="ko-KR" altLang="en-US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60388" y="5709412"/>
            <a:ext cx="4583112" cy="13355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table {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width:500px;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border-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collapse:collapse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table-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layout:fixed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 ←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테이블 길이 고정 시키는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table caption{font-size:0; height:0;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visibility:hidden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;}</a:t>
            </a:r>
          </a:p>
          <a:p>
            <a:pPr marL="342900" indent="-342900" algn="l" defTabSz="1033463"/>
            <a:endParaRPr lang="ko-KR" altLang="en-US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8" y="1724025"/>
            <a:ext cx="46005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4988" y="1724025"/>
            <a:ext cx="46005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4" y="1039814"/>
            <a:ext cx="7778751" cy="438581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여백문제</a:t>
            </a:r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Table Padding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값 차이가 생긴 경우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가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IE6~7                                                                                                                  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IE8, Chrome, Safari, Firefox, Opera                          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소스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해결방안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*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아래의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소스로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table width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값을 해결할 수 있다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1693092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Cross Browsing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973617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05.2.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– Cross Browsing Tip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69913" y="2797176"/>
            <a:ext cx="4583112" cy="17971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&lt;table summary="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검색결과리스트입니다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."&gt;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&lt;caption&gt;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검색결과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&lt;/caption&gt;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colgroup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style="width:50px” /&gt;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style="width:100px“ /&gt; 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colgroup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thead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tr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scope="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&gt;~</a:t>
            </a:r>
          </a:p>
          <a:p>
            <a:pPr marL="342900" indent="-342900" algn="l" defTabSz="1033463"/>
            <a:endParaRPr lang="ko-KR" altLang="en-US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60388" y="5271262"/>
            <a:ext cx="4583112" cy="17971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&lt;table summary="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검색결과리스트입니다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."&gt;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&lt;caption&gt;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검색결과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&lt;/caption&gt;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colgroup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style="width:30%” /&gt;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style="width:70%“ /&gt; 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colgroup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thead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tr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scope="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col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"&gt;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번호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th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&gt;~</a:t>
            </a:r>
          </a:p>
          <a:p>
            <a:pPr marL="342900" indent="-342900" algn="l" defTabSz="1033463"/>
            <a:endParaRPr lang="ko-KR" altLang="en-US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14500"/>
            <a:ext cx="18288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4988" y="1724025"/>
            <a:ext cx="14382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484506" y="2809875"/>
            <a:ext cx="4608954" cy="120032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table 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넓이는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150px </a:t>
            </a:r>
            <a:r>
              <a:rPr lang="ko-KR" altLang="en-US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일때</a:t>
            </a:r>
            <a:endParaRPr lang="ko-KR" altLang="en-US" sz="9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IE6~7 : td width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값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+ padding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값까지 더해서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TD 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넓이를 지정하여 테이블 넓이 값이 </a:t>
            </a:r>
            <a:endParaRPr lang="en-US" altLang="ko-KR" sz="9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190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으로 넓어진다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9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 IE8, Chrome, Safari, Opera : td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값 고정에서 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padding 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적용되고 있다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- width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값을 가능한 </a:t>
            </a:r>
            <a:r>
              <a:rPr lang="en-US" altLang="ko-KR" sz="9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px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지정하지 않고 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%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 지정권장</a:t>
            </a:r>
          </a:p>
          <a:p>
            <a:pPr algn="l"/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- width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값 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%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지정했을 경우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IE6~8, Chrome, Safari, Opera </a:t>
            </a:r>
            <a:r>
              <a:rPr lang="ko-KR" altLang="en-US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동일한 화면으로 나온다</a:t>
            </a:r>
            <a:r>
              <a:rPr lang="en-US" altLang="ko-KR" sz="9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900" b="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656263" y="5280787"/>
            <a:ext cx="4583112" cy="13355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table {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width:150px;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border-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collapse:collapse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table-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layout:fixed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 ←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테이블 길이 고정 시키는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endParaRPr lang="en-US" altLang="ko-KR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table caption{font-size:0; height:0;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visibility:hidden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;}</a:t>
            </a:r>
          </a:p>
          <a:p>
            <a:pPr marL="342900" indent="-342900" algn="l" defTabSz="1033463"/>
            <a:endParaRPr lang="ko-KR" altLang="en-US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4" y="1039814"/>
            <a:ext cx="7197725" cy="383181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여백문제</a:t>
            </a:r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Float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속성을 사용하여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Margin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값 차이가 난 경우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가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IE6                                                                                                                     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IE7~10,  Chrome, Firefox, Opera                          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                                                   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소스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해결방안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* IE6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에서만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margin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값이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두배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적용되고 있다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display:inline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추가 시 모든 화면에서 동일하게 보인다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1693092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Cross Browsing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973617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05.2.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– Cross Browsing Tip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69913" y="3178176"/>
            <a:ext cx="4583112" cy="5660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&lt;div class=“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mbox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”&gt;&lt;/div&gt;</a:t>
            </a:r>
          </a:p>
          <a:p>
            <a:pPr marL="342900" indent="-342900" algn="l" defTabSz="1033463"/>
            <a:endParaRPr lang="ko-KR" altLang="en-US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60388" y="4914900"/>
            <a:ext cx="4583112" cy="16432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mbox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</a:p>
          <a:p>
            <a:pPr marL="342900" indent="-342900" algn="l" defTabSz="1033463"/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float:left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width:100px;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height:100px;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background:#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dddddd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margin-left:20px;</a:t>
            </a:r>
          </a:p>
          <a:p>
            <a:pPr marL="342900" indent="-342900" algn="l" defTabSz="1033463"/>
            <a:r>
              <a:rPr lang="en-US" altLang="ko-KR" sz="1000" b="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display:inline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342900" indent="-342900" algn="l" defTabSz="1033463"/>
            <a:endParaRPr lang="ko-KR" altLang="en-US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450" y="1728788"/>
            <a:ext cx="14287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9275" y="1728788"/>
            <a:ext cx="1238250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4" y="1039814"/>
            <a:ext cx="7197725" cy="480131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여백문제</a:t>
            </a:r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라디오박스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체크박스여백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가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IE6~8, Chrome, Firefox, Opera, Safari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                                                   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소스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해결방안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*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라디오 박스와 체크박스는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IE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와 타브라우저에서 외곽여백의 차이가 있다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완벽하게 맞출 수는 없지만 너무 틀어지지 않는 정도로 맞출 수 있다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1693092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Cross Browsing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973617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05.2.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– Cross Browsing Tip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69912" y="4206876"/>
            <a:ext cx="4830763" cy="5660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&lt;input type="checkbox" class="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input_chk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" /&gt;&lt;label for="test"&gt;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테스트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&lt;/label&gt;</a:t>
            </a:r>
          </a:p>
          <a:p>
            <a:pPr marL="342900" indent="-342900" algn="l" defTabSz="1033463"/>
            <a:endParaRPr lang="ko-KR" altLang="en-US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770438" y="5105468"/>
            <a:ext cx="4583112" cy="210495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input_chk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{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width:13px;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height:13px;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vertical-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align:middle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margin:0 4px 0 0;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padding:0;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label {</a:t>
            </a:r>
          </a:p>
          <a:p>
            <a:pPr marL="342900" indent="-342900" algn="l" defTabSz="1033463"/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position:relative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top:1px;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342900" indent="-342900" algn="l" defTabSz="1033463"/>
            <a:endParaRPr lang="ko-KR" altLang="en-US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1762125"/>
            <a:ext cx="28003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1199367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CSS Guide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531813" y="1663701"/>
            <a:ext cx="9588500" cy="16432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| /*common*/ (x)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 | /* common */ (o)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 | /*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공지용 팝업 추가 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130820 YJ */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4 |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pu_notice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position:absolute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 z-index:10; background-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color:white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 width:470px;}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 |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pu_notice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&gt; .inset{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position:relative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 padding:20px; border:5px solid #85888c;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overflow:hidden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;}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 |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7 |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pu_notice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notice_tit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{font-size:14px; color:#666; font-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weight:bold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 text-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decoration:underline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;} /*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공지팝업 타이틀 추가 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130824 YJ */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731564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01.1.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 CSS Convention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725" y="1038225"/>
            <a:ext cx="794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1033463"/>
            <a:r>
              <a:rPr lang="ko-KR" altLang="en-US" sz="1000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주석 선언 규칙</a:t>
            </a:r>
            <a:endParaRPr lang="en-US" altLang="ko-KR" sz="1000" dirty="0" smtClean="0">
              <a:solidFill>
                <a:srgbClr val="666666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r>
              <a:rPr lang="en-US" altLang="ko-KR" sz="1000" b="0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0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주석 </a:t>
            </a:r>
            <a:r>
              <a:rPr lang="en-US" altLang="ko-KR" sz="1000" b="0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/*, */ </a:t>
            </a:r>
            <a:r>
              <a:rPr lang="ko-KR" altLang="en-US" sz="1000" b="0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사이에 한 칸 공백</a:t>
            </a:r>
            <a:r>
              <a:rPr lang="en-US" altLang="ko-KR" sz="1000" b="0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기본 </a:t>
            </a:r>
            <a:r>
              <a:rPr lang="en-US" altLang="ko-KR" sz="1000" b="0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1000" b="0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배포 후 추가된 </a:t>
            </a:r>
            <a:r>
              <a:rPr lang="en-US" altLang="ko-KR" sz="1000" b="0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ko-KR" altLang="en-US" sz="1000" b="0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에는 해당 날짜와 수정한 내용</a:t>
            </a:r>
            <a:r>
              <a:rPr lang="en-US" altLang="ko-KR" sz="1000" b="0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000" b="0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 수정한 이의 이니셜 및 이름 기재 </a:t>
            </a:r>
            <a:endParaRPr lang="en-US" altLang="ko-KR" sz="1000" b="0" dirty="0" smtClean="0">
              <a:solidFill>
                <a:srgbClr val="666666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한줄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일 때는 해당 줄에 추가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두줄 이상일 경우에는 다음 칸에 기재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종료 주석은 사용하지 않는다</a:t>
            </a:r>
            <a:endParaRPr lang="ko-KR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6250" y="3486150"/>
            <a:ext cx="967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CSS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파일 내 속성선언 순서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550863" y="3797301"/>
            <a:ext cx="9588500" cy="8738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display:; visibility:; float:; position:; background:#color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() 0 0 repeat; width:; height:; margin:; padding:; overflow:;font-family:; font-size:; font-weight:; font-style:; line-height:; text-indent:; text-align:;...border:;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775" y="4867275"/>
            <a:ext cx="9677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CSS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속성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컬러값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선언 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  </a:t>
            </a:r>
            <a:r>
              <a:rPr lang="ko-KR" altLang="en-US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축약형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60388" y="5178426"/>
            <a:ext cx="9588500" cy="8738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|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t_grey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{color:#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eeeeee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;} {x}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 |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t_grey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{color:#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eee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;} {o}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4" y="1039814"/>
            <a:ext cx="7197725" cy="480131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여백문제</a:t>
            </a:r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각각 브라우저 이미지 공백이 다르게 보이는 경우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가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IE6~10                                                                                                                 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나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Chrome, Firefox, Opera, Safari                          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                                                   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소스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해결방안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*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이미지 여백의 차이가 날 때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css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속성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font-size:0;  line-height:0;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으로 맞출 수 있다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1693092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Cross Browsing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973617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05.2.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– Cross Browsing Tip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69913" y="3635376"/>
            <a:ext cx="4583112" cy="118162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="image.jpg" alt="" /&gt;&lt;/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="image.jpg" alt="" /&gt;&lt;/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&gt;&lt;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img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src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="image.jpg" alt="" /&gt;&lt;/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endParaRPr lang="ko-KR" altLang="en-US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60388" y="5715000"/>
            <a:ext cx="4583112" cy="5660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ul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li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{font-size:0; line-height:0;}</a:t>
            </a:r>
          </a:p>
          <a:p>
            <a:pPr marL="342900" indent="-342900" algn="l" defTabSz="1033463"/>
            <a:endParaRPr lang="ko-KR" altLang="en-US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1885950"/>
            <a:ext cx="41433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29275" y="1885950"/>
            <a:ext cx="396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811171" y="1657350"/>
            <a:ext cx="2400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IE6                      IE7                       IE8</a:t>
            </a:r>
            <a:endParaRPr lang="ko-KR" alt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02271" y="1657350"/>
            <a:ext cx="35429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Chrome                 Firefox                  Opera                   Safari</a:t>
            </a:r>
            <a:endParaRPr lang="ko-KR" alt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4" y="1039814"/>
            <a:ext cx="9474201" cy="54938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여백문제</a:t>
            </a:r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Input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태그의 아래위 여백문제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가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IE6~10, Chrome, Firefox, Opera, Safari    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                                   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                                                                                                    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소스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해결방안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*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문제를 해결하기 위해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스타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(*)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핵을 이용하여 모든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IE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계열에서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margin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값을 조정해주면 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1693092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Cross Browsing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973617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05.2.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– Cross Browsing Tip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69913" y="4016376"/>
            <a:ext cx="4583112" cy="17971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&lt;!DOCTYPE HTML PUBLIC “-//W3C//DTD HTML 4.01 Transitional//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EN“http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://www.w3.org/TR/HTML4/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loose.dtd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”&gt;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&lt;HTML&gt;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&lt;body&gt;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&lt;div style="background:#000000;"&gt;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    &lt;input type="text“ /&gt;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   &lt;/div&gt;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&lt;/body&gt;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&lt;/HTML&gt;</a:t>
            </a:r>
          </a:p>
          <a:p>
            <a:pPr marL="342900" indent="-342900" algn="l" defTabSz="1033463"/>
            <a:endParaRPr lang="ko-KR" altLang="en-US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60388" y="6543675"/>
            <a:ext cx="4583112" cy="5660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**HTML input, *HTML input {margin:-1px 0px -1px 0px;}</a:t>
            </a:r>
          </a:p>
          <a:p>
            <a:pPr marL="342900" indent="-342900" algn="l" defTabSz="1033463"/>
            <a:endParaRPr lang="ko-KR" altLang="en-US" sz="1000" b="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0746" y="1657350"/>
            <a:ext cx="2222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IE6                                         Firefox</a:t>
            </a:r>
            <a:endParaRPr lang="ko-KR" alt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9" y="1885950"/>
            <a:ext cx="3662362" cy="167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4" y="1039814"/>
            <a:ext cx="9474201" cy="355481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90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파이어폭스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  <a:hlinkClick r:id="rId2"/>
              </a:rPr>
              <a:t>http://www.mozilla.or.kr/ko/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FireFox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최신버전을 다운받아 설치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Fireforx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메뉴 중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도구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부가기능 선택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전체 검색에서 아래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가지 부가기능을 차례로 검색하여 설치 후 브라우저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재시작</a:t>
            </a:r>
            <a:endParaRPr lang="ko-KR" altLang="en-US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1) Web Developer extension(Web Developer) 2) Firebug 3) Html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Validator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1693092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validator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669047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06.1.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– validation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체크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8663" y="1905000"/>
            <a:ext cx="50577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9625" y="4195763"/>
            <a:ext cx="82867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4" y="1039814"/>
            <a:ext cx="9474201" cy="53553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ko-KR" altLang="en-US" sz="90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파이어폭스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4.   Html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Vaildator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설치 시 알고리즘 선택 옵션이 나오면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HTML Tidy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선택 또는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FireFox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메뉴 중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[Html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검증기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선택사항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…]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선택 후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HTML Tidy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를 선택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5.   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FireFox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도구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] – [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부가기능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메뉴 선택 후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개의 부가기능 정상 설치 결과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1693092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validator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669047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06.1.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– validation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체크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9" y="1652588"/>
            <a:ext cx="3757612" cy="218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766889"/>
            <a:ext cx="3615937" cy="1966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4839" y="3900488"/>
            <a:ext cx="2958486" cy="198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24425" y="5853114"/>
            <a:ext cx="4464095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4" y="1039814"/>
            <a:ext cx="9474201" cy="1892826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W3C </a:t>
            </a:r>
            <a:r>
              <a:rPr lang="en-US" altLang="ko-KR" sz="90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Validator</a:t>
            </a:r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(http://validator.w3.org)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W3C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Validator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(http://validator.w3.org)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홈페이지에 접속한다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685800" lvl="1" indent="-228600" algn="l">
              <a:buAutoNum type="arabicPeriod"/>
            </a:pP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>
              <a:buAutoNum type="arabicPeriod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W3C 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Validator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를 이용하여 검사</a:t>
            </a:r>
          </a:p>
          <a:p>
            <a:pPr marL="228600" indent="-228600"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    ※ 3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가지 중에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가지 방법을 선택</a:t>
            </a:r>
          </a:p>
          <a:p>
            <a:pPr marL="228600" indent="-228600"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    ①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Validate by URI(URI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주소를 이용한 입력 검사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    ② Validate by File Upload(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웹 페이지를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HTML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소스로 저장한 후 검사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    ③ Validate by Direct Input(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웹 페이지 소스를 직접 입력하여 검사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3.    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나오는 오류들의 목록을 조사하여 태그 열고 닫음 오류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태그 중첩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속성중복선언 관련된 오류가 있는지 확인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1693092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en-US" altLang="ko-KR" sz="16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validator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669047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06.2.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– validation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체크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150" y="2676525"/>
            <a:ext cx="67627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2000741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HTML Tag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실무예제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225015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07.1.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실무예제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725" y="1057275"/>
            <a:ext cx="794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1033463"/>
            <a:r>
              <a:rPr lang="en-US" altLang="ko-KR" sz="1000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HTML Headings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14345" y="1353606"/>
          <a:ext cx="9563105" cy="1422849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857755"/>
                <a:gridCol w="4705350"/>
              </a:tblGrid>
              <a:tr h="2751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태그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웹</a:t>
                      </a:r>
                      <a:endParaRPr 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767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&lt;h1&gt;This is heading 1&lt;/h1&gt;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&lt;h2&gt;This is heading 2&lt;/h2&gt;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&lt;h3&gt;This is heading 3&lt;/h3&gt;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&lt;h4&gt;This is heading 4&lt;/h4&gt;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&lt;h5&gt;This is heading 5&lt;/h5&gt;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&lt;h6&gt;This is heading 6&lt;/h6&gt;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8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9100" y="1720851"/>
            <a:ext cx="1901825" cy="965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76250" y="2943225"/>
            <a:ext cx="794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1033463"/>
            <a:r>
              <a:rPr lang="en-US" altLang="ko-KR" sz="1000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HTML Text Formatting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23870" y="3239556"/>
          <a:ext cx="9563105" cy="169439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857755"/>
                <a:gridCol w="4705350"/>
              </a:tblGrid>
              <a:tr h="2963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태그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웹</a:t>
                      </a:r>
                      <a:endParaRPr 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9802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&lt;p&gt;&lt;b&gt;This text is bold&lt;/b&gt;&lt;/p&gt;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&lt;p&gt;&lt;strong&gt;This text is strong(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권장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)&lt;/strong&gt;&lt;/p&gt;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&lt;p&gt;&lt;big&gt;This text is big&lt;/big&gt;&lt;/p&gt;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&lt;p&gt;&lt;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&gt;This text is italic&lt;/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&gt;&lt;/p&gt;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&lt;p&gt;&lt;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em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&gt;This text is emphasized(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권장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)&lt;/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em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&gt;&lt;/p&gt;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&lt;p&gt;&lt;code&gt;This is computer output&lt;/code&gt;&lt;/p&gt;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&lt;p&gt;This is&lt;sub&gt; subscript&lt;/sub&gt; and &lt;sup&gt;superscript&lt;/sup&gt;&lt;/p&gt;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8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1326" y="3581400"/>
            <a:ext cx="21907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2000741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HTML Tag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실무예제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225015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07.1.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실무예제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99100" y="1720851"/>
            <a:ext cx="1901825" cy="965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1326" y="3581400"/>
            <a:ext cx="21907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514345" y="1258356"/>
          <a:ext cx="9563105" cy="6029139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857755"/>
                <a:gridCol w="4705350"/>
              </a:tblGrid>
              <a:tr h="21801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태그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웹</a:t>
                      </a:r>
                      <a:endParaRPr 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398025">
                <a:tc>
                  <a:txBody>
                    <a:bodyPr/>
                    <a:lstStyle/>
                    <a:p>
                      <a:pPr algn="l"/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&lt;form&gt;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  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fieldset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&gt;&lt;legend&gt;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이름을 입력하는 폼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&lt;/legend&gt;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&lt;label for=“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firstname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”&gt;First name&lt;label&gt;: &lt;input type="text" name="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firstname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“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title=“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성을 입력하세요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/&gt;&lt;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br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/&gt;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&lt;label for=“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lastname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”&gt;Last name&lt;label&gt;: &lt;input type="text" name="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lastname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“ title=“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이름을 입력하세요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” /&gt;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  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fieldset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&lt;/form&gt;</a:t>
                      </a:r>
                    </a:p>
                    <a:p>
                      <a:pPr algn="l"/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&lt;form&gt;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  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fieldset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&gt;&lt;legend&gt;</a:t>
                      </a: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패스워드을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입력하는 폼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&lt;/legend&gt;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&lt;label for=“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pwd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”&gt;Password&lt;/label&gt;: &lt;input type="password" name="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pwd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“ id=“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pwd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title=“password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입력하기</a:t>
                      </a: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”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/&gt;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  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fieldset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&lt;/form&gt;</a:t>
                      </a:r>
                    </a:p>
                    <a:p>
                      <a:pPr algn="l"/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&lt;form&gt;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  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fieldset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&gt;&lt;legend&gt;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성별 선택하는 폼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&lt;/legend&gt;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&lt;input type="radio" name="sex" value="male“ id=“male” /&gt; &lt;label for=“male”&gt;Male&lt;/label&gt;&lt;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br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/&gt;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&lt;input type="radio" name="sex" value="female“ id=“female” /&gt; &lt;label for=“female”&gt;Female&lt;label&gt;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  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fieldset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&lt;/form&gt;</a:t>
                      </a:r>
                    </a:p>
                    <a:p>
                      <a:pPr algn="l"/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&lt;form&gt;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  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fieldset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&gt;&lt;legend&gt;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좋아하는 취미 선택하는 폼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&lt;/legend&gt;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&lt;input type="checkbox" name="vehicle" value="Bike" /&gt; &lt;label for=“bike”&gt;I have a bike&lt;/label&gt;&lt;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br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/&gt;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&lt;input type="checkbox" name="vehicle" value="Car" /&gt; &lt;label for=“car”&gt;I have a car &lt;/label&gt;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  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fieldset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&lt;/form&gt;</a:t>
                      </a:r>
                    </a:p>
                    <a:p>
                      <a:pPr algn="l"/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&lt;form name="input" action=“form_action.asp" method="get"&gt;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  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fieldset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&gt;&lt;legend&gt;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보내는 폼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&lt;/legend&gt;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&lt;label for=“user”&gt;Username&lt;/label&gt;: &lt;input type="text" name="user“ id=“user” /&gt;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      &lt;input type="submit" value="Submit“ title=“username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보내기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” /&gt;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  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fieldset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&lt;/form&gt;</a:t>
                      </a:r>
                    </a:p>
                    <a:p>
                      <a:pPr algn="l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8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66725" y="1057275"/>
            <a:ext cx="794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1033463"/>
            <a:r>
              <a:rPr lang="en-US" altLang="ko-KR" sz="1000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HTML Forms - The Input Element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4350" y="1860550"/>
            <a:ext cx="2463078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2000741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HTML Tag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실무예제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225015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07.1.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실무예제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725" y="1057275"/>
            <a:ext cx="794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1033463"/>
            <a:r>
              <a:rPr lang="en-US" altLang="ko-KR" sz="1000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HTML Table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14345" y="1353606"/>
          <a:ext cx="9563105" cy="4851849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857755"/>
                <a:gridCol w="4705350"/>
              </a:tblGrid>
              <a:tr h="2751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태그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웹</a:t>
                      </a:r>
                      <a:endParaRPr 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767">
                <a:tc>
                  <a:txBody>
                    <a:bodyPr/>
                    <a:lstStyle/>
                    <a:p>
                      <a:pPr algn="l"/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&lt;table class="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bbs_list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" summary="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 요약 설명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"&gt;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&lt;caption&gt;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 목록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&lt;/caption&gt;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colgroup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col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width="10%" /&gt;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col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width="65%" /&gt;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col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width="15%" /&gt;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col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width="10%" /&gt;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colgroup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thead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th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scope="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col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"&gt;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th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th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scope="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col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"&gt;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th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th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scope="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col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"&gt;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등록일자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th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th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scope="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col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"&gt;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조회수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th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thead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tbody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&lt;!-- D : loop </a:t>
                      </a: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공지일경우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class="newest"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추가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--&gt;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class="newest"&gt;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&lt;td&gt;&lt;div class="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td_cont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"&gt;10&lt;/div&gt;&lt;/td&gt;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&lt;td class="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alL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"&gt;&lt;div class="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td_cont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sbj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"&gt;&lt;a 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href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="#"&gt;8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월 수영장 이용 시간 제한 안내 공지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&lt;/a&gt;&lt;span class="new"&gt;NEW&lt;/span&gt;&lt;/div&gt;&lt;/td&gt;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&lt;td&gt;&lt;div class="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td_cont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"&gt;2012/08/23&lt;/div&gt;&lt;/td&gt;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&lt;td&gt;&lt;div class="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td_cont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litwo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"&gt;&lt;span class="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alL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"&gt;2012/08/23~&lt;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br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/&gt;2012/08/24&lt;/span&gt;&lt;/div&gt;&lt;/td&gt;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&lt;td&gt;&lt;div class="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td_cont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"&gt;98&lt;/div&gt;&lt;/td&gt;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tr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&lt;!-- //D : loop </a:t>
                      </a: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공지일경우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--&gt;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tbody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~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&lt;/table&gt;</a:t>
                      </a:r>
                    </a:p>
                    <a:p>
                      <a:pPr algn="l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8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9900" y="1793875"/>
            <a:ext cx="4354325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2000741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HTML Tag</a:t>
            </a:r>
            <a:r>
              <a:rPr lang="ko-KR" altLang="en-US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실무예제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225015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07.1.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실무예제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6725" y="1057275"/>
            <a:ext cx="7943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1033463"/>
            <a:r>
              <a:rPr lang="en-US" altLang="ko-KR" sz="1000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HTML List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14345" y="1353606"/>
          <a:ext cx="9563105" cy="3068769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857755"/>
                <a:gridCol w="4705350"/>
              </a:tblGrid>
              <a:tr h="27516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HTML </a:t>
                      </a:r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태그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웹</a:t>
                      </a:r>
                      <a:endParaRPr 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749" marR="21749" marT="25200" marB="2520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249767">
                <a:tc>
                  <a:txBody>
                    <a:bodyPr/>
                    <a:lstStyle/>
                    <a:p>
                      <a:pPr algn="l"/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ul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li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&gt;Coffee&lt;/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li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li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&gt;Milk&lt;/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li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ul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ol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li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&gt;Coffee&lt;/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li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li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&gt;Milk&lt;/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li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ol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algn="l"/>
                      <a:endParaRPr lang="en-US" altLang="ko-KR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&lt;dl&gt;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&gt;Coffee&lt;/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  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dd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&gt;- black hot drink&lt;/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dd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&gt;Milk&lt;/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dt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   &lt;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dd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&gt;- white cold drink&lt;/</a:t>
                      </a:r>
                      <a:r>
                        <a:rPr lang="en-US" altLang="ko-KR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dd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algn="l"/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&lt;/dl&gt;</a:t>
                      </a:r>
                    </a:p>
                    <a:p>
                      <a:pPr algn="l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8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18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21749" marT="25200" marB="252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7524" y="1800226"/>
            <a:ext cx="1365251" cy="1861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993402" y="2862461"/>
            <a:ext cx="7920038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4000" b="1" spc="-107" dirty="0" smtClean="0">
                <a:solidFill>
                  <a:srgbClr val="ED1C24"/>
                </a:solidFill>
                <a:latin typeface="나눔고딕 ExtraBold" pitchFamily="50" charset="-127"/>
                <a:ea typeface="나눔고딕 ExtraBold" pitchFamily="50" charset="-127"/>
              </a:rPr>
              <a:t>End of </a:t>
            </a:r>
            <a:r>
              <a:rPr kumimoji="0" lang="en-US" altLang="ko-KR" sz="4000" b="1" spc="-107" dirty="0" smtClean="0">
                <a:solidFill>
                  <a:srgbClr val="ED1C24"/>
                </a:solidFill>
                <a:latin typeface="나눔고딕 ExtraBold" pitchFamily="50" charset="-127"/>
                <a:ea typeface="나눔고딕 ExtraBold" pitchFamily="50" charset="-127"/>
              </a:rPr>
              <a:t>Document</a:t>
            </a:r>
            <a:endParaRPr kumimoji="0" lang="en-US" altLang="ko-KR" sz="2500" b="1" spc="-107" dirty="0">
              <a:solidFill>
                <a:srgbClr val="064975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5" y="1039813"/>
            <a:ext cx="9315450" cy="3831818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Char char="-"/>
            </a:pP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선택자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요소에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CSS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스타일을 적용하기 위한 패턴이다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속성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속성에 부여하는 값을 의미한다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각 속성 단위는 세미콜론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(;)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으로 구분 지어 선언한다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약속어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이 문서에서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약속어는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객체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파일 및 폴더의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네이밍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시 의미를 일관되게 표현하기 위해 미리 지정해 놓은 일종의 언어 규칙을 의미한다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900" b="0" dirty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1199367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CSS Guide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588897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01.2.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 CSS Grammar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39750" y="1410758"/>
          <a:ext cx="8709024" cy="220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125"/>
                <a:gridCol w="1628775"/>
                <a:gridCol w="5572124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예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 </a:t>
                      </a:r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선택자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*, div</a:t>
                      </a:r>
                      <a:r>
                        <a:rPr lang="en-US" altLang="ko-KR" sz="9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어떤 요소와도 일치함</a:t>
                      </a:r>
                      <a:r>
                        <a:rPr lang="en-US" altLang="ko-KR" sz="9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타입 </a:t>
                      </a:r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선택자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H1, p,</a:t>
                      </a:r>
                      <a:r>
                        <a:rPr lang="en-US" altLang="ko-KR" sz="9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ul</a:t>
                      </a:r>
                      <a:r>
                        <a:rPr lang="en-US" altLang="ko-KR" sz="9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a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요소와 일치함</a:t>
                      </a:r>
                      <a:r>
                        <a:rPr lang="en-US" altLang="ko-KR" sz="9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하위 </a:t>
                      </a:r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선택자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ul</a:t>
                      </a:r>
                      <a:r>
                        <a:rPr lang="en-US" altLang="ko-KR" sz="9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li</a:t>
                      </a:r>
                      <a:r>
                        <a:rPr lang="en-US" altLang="ko-KR" sz="9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div p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요소의 하위 요소와 일치함</a:t>
                      </a:r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r>
                        <a:rPr lang="en-US" altLang="ko-KR" sz="9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선택자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en-US" altLang="ko-KR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test_class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요소의 </a:t>
                      </a:r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class</a:t>
                      </a:r>
                      <a:r>
                        <a:rPr lang="en-US" altLang="ko-KR" sz="9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애트리뷰트값과</a:t>
                      </a:r>
                      <a:r>
                        <a:rPr lang="ko-KR" altLang="en-US" sz="9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일치함</a:t>
                      </a:r>
                      <a:r>
                        <a:rPr lang="en-US" altLang="ko-KR" sz="9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9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선택자</a:t>
                      </a:r>
                      <a:endParaRPr lang="ko-KR" altLang="en-US" sz="9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#content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요소의 </a:t>
                      </a:r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 </a:t>
                      </a:r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애트리뷰트값과</a:t>
                      </a: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일치함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자식 </a:t>
                      </a:r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선택자</a:t>
                      </a:r>
                      <a:endParaRPr lang="ko-KR" altLang="en-US" sz="9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div</a:t>
                      </a:r>
                      <a:r>
                        <a:rPr lang="en-US" altLang="ko-KR" sz="9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&gt; span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요소 안에 위치하는 요소를 선택함</a:t>
                      </a:r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인접 </a:t>
                      </a:r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선택자</a:t>
                      </a:r>
                      <a:endParaRPr lang="ko-KR" altLang="en-US" sz="9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div + a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요소 바로 다음 요소에 특정 값 지정</a:t>
                      </a:r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속성 </a:t>
                      </a:r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선택자</a:t>
                      </a:r>
                      <a:endParaRPr lang="ko-KR" altLang="en-US" sz="9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input[type=submit]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해당 요소 속성 안의 값이 특정 값을 단어로 포함하는 태그를 선택함</a:t>
                      </a:r>
                      <a:r>
                        <a:rPr lang="en-US" altLang="ko-KR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720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5" y="1039813"/>
            <a:ext cx="9315450" cy="6047809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요소는 다양한 속성을 가질 수 있습니다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특정 속성을 가진 요소 또는 특정 속성이 특정 값을 가진 요소를 선택할 수 있는데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>
              <a:buFontTx/>
              <a:buChar char="-"/>
            </a:pP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요소정의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display </a:t>
            </a: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객체에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인라인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또는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블럭단위의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박스를 생성합니다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l"/>
            <a:r>
              <a:rPr lang="ko-KR" altLang="en-US" sz="900" dirty="0" smtClean="0"/>
              <a:t>속성 값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inline,block</a:t>
            </a:r>
            <a:r>
              <a:rPr lang="en-US" altLang="ko-KR" sz="900" dirty="0" smtClean="0"/>
              <a:t>, list-item, run-in, compact, marker, table, inline-table, table-row-group, table-header-group, table-footer-group, table-row, table-column-group, table-column, table-cell, table-caption, none, inherit</a:t>
            </a:r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float </a:t>
            </a:r>
          </a:p>
          <a:p>
            <a:pPr algn="l"/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콘텐츠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블럭을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왼쪽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float:left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;)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이나 오른쪽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float:right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;)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float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영향을 받지 않음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float:none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;)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으로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정렬할때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사용합니다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position </a:t>
            </a: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화면에 표시할 위치를 설정합니다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background</a:t>
            </a:r>
          </a:p>
          <a:p>
            <a:pPr algn="l"/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웹문서의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배경을 정의합니다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1199367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CSS Guide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588897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01.3.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 CSS Attribute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60388" y="2244726"/>
            <a:ext cx="9588500" cy="719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display:none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block, inline, inline-block, inherit;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69913" y="3463926"/>
            <a:ext cx="9588500" cy="719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float:none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left, right, inherit;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79438" y="4721226"/>
            <a:ext cx="9588500" cy="719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position:static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absolute ,relative, fixed, inherit;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88963" y="5940426"/>
            <a:ext cx="9588500" cy="8738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background: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url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(URL);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rgbClr val="666666"/>
                </a:solidFill>
                <a:latin typeface="맑은 고딕" pitchFamily="50" charset="-127"/>
                <a:ea typeface="맑은 고딕" pitchFamily="50" charset="-127"/>
              </a:rPr>
              <a:t>background-attachment  ,  background-color  ,  background-image  ,  background-position  ,  background-repeat  ,  background  ,  color;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5" y="1039814"/>
            <a:ext cx="9315450" cy="54938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width / height</a:t>
            </a: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박스 영역의 너비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높이를 설정합니다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margin / padding</a:t>
            </a: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상 우 하 좌 여백을 설정합니다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상 우 하 좌 테두리와 글자 사이 간격 설정합니다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overflow</a:t>
            </a: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width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속성이나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height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속성에 의해서 내용에 따라 화면의 크기를 제어합니다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font</a:t>
            </a: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글꼴의 속성을 지정합니다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text-indent</a:t>
            </a: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요소의 첫 번째 줄을 들여 쓰기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1199367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CSS Guide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588897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01.3.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 CSS Attribute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60388" y="1435101"/>
            <a:ext cx="9588500" cy="719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width: auto,(length),(percent)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속성값입니다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.;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69913" y="2663826"/>
            <a:ext cx="9588500" cy="8738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margin: margin-left, margin-right, margin-top, margin-bottom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속성값입니다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padding: padding-left, padding-right, padding-top, padding-bottom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속성값입니다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.;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79438" y="4035426"/>
            <a:ext cx="9588500" cy="719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overflow: visible, hidden, scroll, auto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속성값입니다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.;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88963" y="5273676"/>
            <a:ext cx="9588500" cy="719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font: font-size, font-variant, font-weight, line-height, font-family, font-style, letter-spacing, word-spacing, inherit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속성값입니다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., Arial, sans-serif;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60388" y="6502401"/>
            <a:ext cx="9588500" cy="719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text-indent: (length),(percent)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속성값입니다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.;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5" y="1039813"/>
            <a:ext cx="9315450" cy="410881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text-align</a:t>
            </a: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left, right, center, justify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등의 속성 값으로 정렬 지정한다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주로 텍스트 정렬을 지정할 때 사용하며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요소 안에 포함한 이미지나 버튼 같은 요소의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졍렬도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지정할 수 있습니다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border</a:t>
            </a: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테두리의 너비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형식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색을 설정합니다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clear</a:t>
            </a:r>
          </a:p>
          <a:p>
            <a:pPr algn="l"/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float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속성 등으로 정의된 동작을 취소할 경우 동작을 취소하려는 요소에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"clear"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속성을 지정한다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1199367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CSS Guide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588897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01.3.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 CSS Attribute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69913" y="1568451"/>
            <a:ext cx="9588500" cy="719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text-align: left, right, center, justify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속성값입니다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.;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79438" y="2949576"/>
            <a:ext cx="9588500" cy="8738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border: 1px solid black, border-bottom, border-left, border-right, border-top, border-top-width, border-bottom-width, border-left-width, border-right-width,         border-color, border-style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속성값입니다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.;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88963" y="4330701"/>
            <a:ext cx="9588500" cy="7199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clear: none, left, right, both, inherit 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속성값입니다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.;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5" y="1039813"/>
            <a:ext cx="9315450" cy="4108817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의미가 포함되어 있는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를 배경으로 표현하고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그에 상응하는 내용을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text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로 전경에 기입하는 방법으로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시각이 있는 사용자는 이미지로 처리된 화면을 볼 수 있지만 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화면 </a:t>
            </a:r>
            <a:r>
              <a:rPr lang="ko-KR" altLang="en-US" sz="900" b="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낭독기를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사용하는 시각 장애인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, CSS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제거 및 인쇄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"</a:t>
            </a:r>
            <a:r>
              <a:rPr lang="ko-KR" altLang="en-US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시에는 문자에 접근하거나 문자를 볼 수 있는 형태로 설계 하는 기법을 말한다</a:t>
            </a:r>
            <a:r>
              <a:rPr lang="en-US" altLang="ko-KR" sz="900" b="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l"/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dirty="0" err="1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display:block:none</a:t>
            </a:r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속성 처리</a:t>
            </a:r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text-indent 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속성 처리</a:t>
            </a:r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1199367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CSS Guide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128835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01.4.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 IR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기법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60388" y="2016126"/>
            <a:ext cx="9588500" cy="10277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|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ir_test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{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background:url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(image/bg_ir.gif) no-repeat; width:200px; height:50px; margin:0; padding:0;}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 |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ir_test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a{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display:block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 width:100%; height:100%;}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 |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ir_test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span{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display:none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 /*visiblity:hidden;height:0*/}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60388" y="3140076"/>
            <a:ext cx="9588500" cy="719963"/>
          </a:xfrm>
          <a:prstGeom prst="rect">
            <a:avLst/>
          </a:prstGeom>
          <a:solidFill>
            <a:schemeClr val="bg1"/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&lt;div class=“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ir_test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”&gt;&lt;a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="#"&gt;&lt;span&gt;IR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contents:Image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Replacement Technique&lt;/span&gt;&lt;/a&gt;&lt;/div&gt;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69913" y="4340226"/>
            <a:ext cx="9588500" cy="8738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|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ir_test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{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display:block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background:url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(image/bg_ir.gif) no-repeat; width:49px; height:36px; margin:0; padding:0; text-indent:-9999px;}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 |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ir_test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a{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display:block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background:url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(image/bg_ir.gif) no-repeat;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overflow:hidden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float:left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 width:100%; height:100%; text-indent:-9999px;}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69913" y="5302251"/>
            <a:ext cx="9588500" cy="719963"/>
          </a:xfrm>
          <a:prstGeom prst="rect">
            <a:avLst/>
          </a:prstGeom>
          <a:solidFill>
            <a:schemeClr val="bg1"/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&lt;div class=“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ir_test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”&gt;&lt;a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=“#”&gt;IR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contents:Image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Replacement Technique&lt;/a&gt;&lt;/div&gt;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41325" y="1039813"/>
            <a:ext cx="9315450" cy="327782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ko-KR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z-index </a:t>
            </a:r>
            <a:r>
              <a:rPr lang="ko-KR" altLang="en-US" sz="900" dirty="0" smtClean="0">
                <a:solidFill>
                  <a:srgbClr val="292929"/>
                </a:solidFill>
                <a:latin typeface="맑은 고딕" pitchFamily="50" charset="-127"/>
                <a:ea typeface="맑은 고딕" pitchFamily="50" charset="-127"/>
              </a:rPr>
              <a:t>속성 처리</a:t>
            </a:r>
            <a:endParaRPr lang="en-US" altLang="ko-KR" sz="90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l"/>
            <a:endParaRPr lang="en-US" altLang="ko-KR" sz="900" b="0" dirty="0" smtClean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250825" y="209550"/>
            <a:ext cx="1199367" cy="33855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6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CSS Guide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68300" y="766763"/>
            <a:ext cx="1128835" cy="261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ko-KR" sz="1100" dirty="0" smtClean="0">
                <a:solidFill>
                  <a:srgbClr val="FF3300"/>
                </a:solidFill>
                <a:latin typeface="맑은 고딕" pitchFamily="50" charset="-127"/>
                <a:ea typeface="맑은 고딕" pitchFamily="50" charset="-127"/>
              </a:rPr>
              <a:t>01.4.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- IR </a:t>
            </a:r>
            <a:r>
              <a:rPr lang="ko-KR" altLang="en-US" sz="11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기법</a:t>
            </a:r>
            <a:endParaRPr lang="ko-KR" altLang="en-US" sz="1100" dirty="0">
              <a:solidFill>
                <a:srgbClr val="FF33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60388" y="1311276"/>
            <a:ext cx="9588500" cy="102773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 |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ir_test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{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position:relative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background:url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(image/bg_ir.gif) no-repeat; width:200px; height:50px; margin:0; padding:0;}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2 |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ir_test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a{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display:block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 width:100%; height:100%;}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3 | .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ir_test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span{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display:block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position:relative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; z-index:-1; padding:5px 0; text-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align:center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60388" y="2435226"/>
            <a:ext cx="9588500" cy="719963"/>
          </a:xfrm>
          <a:prstGeom prst="rect">
            <a:avLst/>
          </a:prstGeom>
          <a:solidFill>
            <a:schemeClr val="bg1"/>
          </a:solidFill>
          <a:ln w="6350">
            <a:solidFill>
              <a:srgbClr val="B2B2B2"/>
            </a:solidFill>
            <a:prstDash val="sysDash"/>
            <a:miter lim="800000"/>
            <a:headEnd/>
            <a:tailEnd/>
          </a:ln>
        </p:spPr>
        <p:txBody>
          <a:bodyPr wrap="square" lIns="103400" tIns="51700" rIns="103400" bIns="51700">
            <a:spAutoFit/>
          </a:bodyPr>
          <a:lstStyle/>
          <a:p>
            <a:pPr marL="342900" indent="-342900" algn="l" defTabSz="1033463"/>
            <a:endParaRPr lang="en-US" altLang="ko-KR" sz="1000" dirty="0" smtClean="0"/>
          </a:p>
          <a:p>
            <a:pPr marL="342900" indent="-342900" algn="l" defTabSz="1033463"/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예제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42900" indent="-342900" algn="l" defTabSz="1033463"/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&lt;div class=“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ir_test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”&gt;&lt;a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href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="#"&gt;&lt;span&gt;IR </a:t>
            </a:r>
            <a:r>
              <a:rPr lang="en-US" altLang="ko-KR" sz="10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contents:Image</a:t>
            </a:r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Replacement Technique&lt;/span&gt;&lt;/a&gt;&lt;/div&gt;</a:t>
            </a:r>
          </a:p>
          <a:p>
            <a:pPr marL="342900" indent="-342900" algn="l" defTabSz="1033463"/>
            <a:endParaRPr lang="en-US" altLang="ko-KR" sz="1000" b="0" dirty="0">
              <a:solidFill>
                <a:srgbClr val="666666"/>
              </a:solidFill>
              <a:latin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800" b="1" i="0" u="none" strike="noStrike" cap="none" normalizeH="0" baseline="0" smtClean="0">
            <a:ln>
              <a:noFill/>
            </a:ln>
            <a:solidFill>
              <a:srgbClr val="339966"/>
            </a:solidFill>
            <a:effectLst/>
            <a:latin typeface="Verdana" pitchFamily="34" charset="0"/>
            <a:ea typeface="굴림" pitchFamily="50" charset="-127"/>
          </a:defRPr>
        </a:defPPr>
      </a:lstStyle>
      <a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800" b="1" i="0" u="none" strike="noStrike" cap="none" normalizeH="0" baseline="0" smtClean="0">
            <a:ln>
              <a:noFill/>
            </a:ln>
            <a:solidFill>
              <a:srgbClr val="339966"/>
            </a:solidFill>
            <a:effectLst/>
            <a:latin typeface="Verdana" pitchFamily="34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63194</TotalTime>
  <Words>6533</Words>
  <Application>Microsoft Office PowerPoint</Application>
  <PresentationFormat>사용자 지정</PresentationFormat>
  <Paragraphs>1616</Paragraphs>
  <Slides>39</Slides>
  <Notes>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1" baseType="lpstr">
      <vt:lpstr>기본 디자인</vt:lpstr>
      <vt:lpstr>Image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</vt:vector>
  </TitlesOfParts>
  <Company>Nutility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Eunseok Choi</dc:creator>
  <cp:lastModifiedBy>sady</cp:lastModifiedBy>
  <cp:revision>7074</cp:revision>
  <cp:lastPrinted>2000-07-22T13:19:26Z</cp:lastPrinted>
  <dcterms:created xsi:type="dcterms:W3CDTF">2000-03-25T02:49:00Z</dcterms:created>
  <dcterms:modified xsi:type="dcterms:W3CDTF">2014-02-26T08:22:08Z</dcterms:modified>
</cp:coreProperties>
</file>