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GNU_General_Public_License" TargetMode="External"/><Relationship Id="rId10" Type="http://schemas.openxmlformats.org/officeDocument/2006/relationships/hyperlink" Target="https://en.wikipedia.org/wiki/GNU_General_Public_License" TargetMode="External"/><Relationship Id="rId13" Type="http://schemas.openxmlformats.org/officeDocument/2006/relationships/hyperlink" Target="https://en.wikipedia.org/wiki/Apache_License" TargetMode="External"/><Relationship Id="rId12" Type="http://schemas.openxmlformats.org/officeDocument/2006/relationships/hyperlink" Target="https://en.wikipedia.org/wiki/Apache_License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brary_(computing)" TargetMode="External"/><Relationship Id="rId3" Type="http://schemas.openxmlformats.org/officeDocument/2006/relationships/hyperlink" Target="https://en.wikipedia.org/wiki/Library_(computing)" TargetMode="External"/><Relationship Id="rId4" Type="http://schemas.openxmlformats.org/officeDocument/2006/relationships/hyperlink" Target="https://en.wikipedia.org/wiki/Finite-state_machine" TargetMode="External"/><Relationship Id="rId9" Type="http://schemas.openxmlformats.org/officeDocument/2006/relationships/hyperlink" Target="https://en.wikipedia.org/wiki/Free_and_open-source_software" TargetMode="External"/><Relationship Id="rId5" Type="http://schemas.openxmlformats.org/officeDocument/2006/relationships/hyperlink" Target="https://en.wikipedia.org/wiki/Finite-state_machine" TargetMode="External"/><Relationship Id="rId6" Type="http://schemas.openxmlformats.org/officeDocument/2006/relationships/hyperlink" Target="https://en.wikipedia.org/wiki/Finite-state_transducer" TargetMode="External"/><Relationship Id="rId7" Type="http://schemas.openxmlformats.org/officeDocument/2006/relationships/hyperlink" Target="https://en.wikipedia.org/wiki/Finite-state_transducer" TargetMode="External"/><Relationship Id="rId8" Type="http://schemas.openxmlformats.org/officeDocument/2006/relationships/hyperlink" Target="https://en.wikipedia.org/wiki/Free_and_open-source_software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reference#Coreference_resolution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Coreference#Coreference_resolution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b1d5bab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b1d5bab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5d428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5d428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5d4286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5d4286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5d4286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5d4286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5d4286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5d4286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Helsinki Finite-State Technology</a:t>
            </a:r>
            <a:r>
              <a:rPr lang="en">
                <a:solidFill>
                  <a:schemeClr val="dk2"/>
                </a:solidFill>
              </a:rPr>
              <a:t> (</a:t>
            </a:r>
            <a:r>
              <a:rPr b="1" lang="en">
                <a:solidFill>
                  <a:schemeClr val="dk2"/>
                </a:solidFill>
              </a:rPr>
              <a:t>HFST</a:t>
            </a:r>
            <a:r>
              <a:rPr lang="en">
                <a:solidFill>
                  <a:schemeClr val="dk2"/>
                </a:solidFill>
              </a:rPr>
              <a:t>) is a computer programming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library</a:t>
            </a:r>
            <a:r>
              <a:rPr lang="en">
                <a:solidFill>
                  <a:schemeClr val="dk2"/>
                </a:solidFill>
              </a:rPr>
              <a:t> and set of utilities for natural language processing with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finite-state</a:t>
            </a:r>
            <a:r>
              <a:rPr lang="en">
                <a:solidFill>
                  <a:schemeClr val="dk2"/>
                </a:solidFill>
              </a:rPr>
              <a:t> automata and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7"/>
              </a:rPr>
              <a:t>finite-state transducers</a:t>
            </a:r>
            <a:r>
              <a:rPr lang="en">
                <a:solidFill>
                  <a:schemeClr val="dk2"/>
                </a:solidFill>
              </a:rPr>
              <a:t>. It is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free and open-source software</a:t>
            </a:r>
            <a:r>
              <a:rPr lang="en">
                <a:solidFill>
                  <a:schemeClr val="dk2"/>
                </a:solidFill>
              </a:rPr>
              <a:t>, released under a mix of the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11"/>
              </a:rPr>
              <a:t>GNU General Public License</a:t>
            </a:r>
            <a:r>
              <a:rPr lang="en">
                <a:solidFill>
                  <a:schemeClr val="dk2"/>
                </a:solidFill>
              </a:rPr>
              <a:t> version 3 (GPLv3) and the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13"/>
              </a:rPr>
              <a:t>Apache License</a:t>
            </a:r>
            <a:r>
              <a:rPr lang="en">
                <a:solidFill>
                  <a:schemeClr val="dk2"/>
                </a:solidFill>
              </a:rPr>
              <a:t>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85d4286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85d4286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85d42866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85d42866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c0dcb84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c0dcb8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5d42866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5d42866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5d4286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5d4286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f5f2f2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f5f2f2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https://en.wikipedia.org/wiki/Coreference#Coreference_resolution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1d5bab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1d5bab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85d4286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85d4286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5d42866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5d42866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85d42866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85d42866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5d42866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5d42866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85d42866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85d4286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de096a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de096a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de096a2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de096a2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94fc835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94fc835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https://en.wikipedia.org/wiki/Coreference#Coreference_resolution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0c0dcb8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0c0dcb8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0e655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0e655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c0dcb8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c0dcb8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3d3cbed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3d3cbe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0e6550d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0e6550d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b1d5bab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b1d5bab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://nlp.stanford.edu/pubs/conllst2011-coref.pdf" TargetMode="External"/><Relationship Id="rId11" Type="http://schemas.openxmlformats.org/officeDocument/2006/relationships/hyperlink" Target="http://www.stanford.edu/~jurafsky/" TargetMode="External"/><Relationship Id="rId10" Type="http://schemas.openxmlformats.org/officeDocument/2006/relationships/hyperlink" Target="http://clic.ub.edu/users/marta-recasens" TargetMode="External"/><Relationship Id="rId13" Type="http://schemas.openxmlformats.org/officeDocument/2006/relationships/hyperlink" Target="http://www.stanford.edu/~mcdm/" TargetMode="External"/><Relationship Id="rId12" Type="http://schemas.openxmlformats.org/officeDocument/2006/relationships/hyperlink" Target="http://clic.ub.edu/users/marta-recasen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s.stanford.edu/people/kevclark/" TargetMode="External"/><Relationship Id="rId4" Type="http://schemas.openxmlformats.org/officeDocument/2006/relationships/hyperlink" Target="http://nlp.stanford.edu/~manning/" TargetMode="External"/><Relationship Id="rId9" Type="http://schemas.openxmlformats.org/officeDocument/2006/relationships/hyperlink" Target="http://nlp.stanford.edu/pubs/coreference-emnlp10.pdf" TargetMode="External"/><Relationship Id="rId15" Type="http://schemas.openxmlformats.org/officeDocument/2006/relationships/hyperlink" Target="http://www.stanford.edu/~heeyoung/" TargetMode="External"/><Relationship Id="rId14" Type="http://schemas.openxmlformats.org/officeDocument/2006/relationships/hyperlink" Target="http://www.stanford.edu/~cgpotts/" TargetMode="External"/><Relationship Id="rId17" Type="http://schemas.openxmlformats.org/officeDocument/2006/relationships/hyperlink" Target="http://cs.stanford.edu/~angelx/" TargetMode="External"/><Relationship Id="rId16" Type="http://schemas.openxmlformats.org/officeDocument/2006/relationships/hyperlink" Target="http://clic.ub.edu/users/marta-recasens" TargetMode="External"/><Relationship Id="rId5" Type="http://schemas.openxmlformats.org/officeDocument/2006/relationships/hyperlink" Target="http://cs.stanford.edu/people/kevclark/" TargetMode="External"/><Relationship Id="rId19" Type="http://schemas.openxmlformats.org/officeDocument/2006/relationships/hyperlink" Target="http://www.stanford.edu/~jurafsky/" TargetMode="External"/><Relationship Id="rId6" Type="http://schemas.openxmlformats.org/officeDocument/2006/relationships/hyperlink" Target="http://nlp.stanford.edu/~manning/" TargetMode="External"/><Relationship Id="rId18" Type="http://schemas.openxmlformats.org/officeDocument/2006/relationships/hyperlink" Target="http://www.surdeanu.name/mihai/" TargetMode="External"/><Relationship Id="rId7" Type="http://schemas.openxmlformats.org/officeDocument/2006/relationships/hyperlink" Target="http://cs.stanford.edu/people/kevclark/" TargetMode="External"/><Relationship Id="rId8" Type="http://schemas.openxmlformats.org/officeDocument/2006/relationships/hyperlink" Target="http://nlp.stanford.edu/~mannin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59350" y="8155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Pronominal Anaphoric Resolution in Malayalam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288925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Enfa Rose George , UG Scholar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Under the guidance of Mr.Mathews </a:t>
            </a:r>
            <a:r>
              <a:rPr i="1" lang="en">
                <a:solidFill>
                  <a:srgbClr val="FFFFFF"/>
                </a:solidFill>
              </a:rPr>
              <a:t>Abraham, Assistant Professor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Rajagiri School Of Engineering and Technology</a:t>
            </a:r>
            <a:endParaRPr i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 Constraints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Malayalam is a </a:t>
            </a:r>
            <a:r>
              <a:rPr b="1" lang="en">
                <a:solidFill>
                  <a:srgbClr val="000000"/>
                </a:solidFill>
              </a:rPr>
              <a:t>morphologically rich language</a:t>
            </a:r>
            <a:r>
              <a:rPr lang="en">
                <a:solidFill>
                  <a:srgbClr val="000000"/>
                </a:solidFill>
              </a:rPr>
              <a:t> which means we have more features to take into consideration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performance of  </a:t>
            </a:r>
            <a:r>
              <a:rPr lang="en">
                <a:solidFill>
                  <a:schemeClr val="dk2"/>
                </a:solidFill>
              </a:rPr>
              <a:t>Parsers and Taggers publicly available </a:t>
            </a:r>
            <a:r>
              <a:rPr lang="en">
                <a:solidFill>
                  <a:srgbClr val="000000"/>
                </a:solidFill>
              </a:rPr>
              <a:t>is a direct bottleneck.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Resource - poor language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200" y="826200"/>
            <a:ext cx="6504624" cy="31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</a:t>
            </a:r>
            <a:endParaRPr/>
          </a:p>
        </p:txBody>
      </p:sp>
      <p:pic>
        <p:nvPicPr>
          <p:cNvPr descr="save image"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75" y="648550"/>
            <a:ext cx="7587000" cy="30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Tokenization ie </a:t>
            </a:r>
            <a:r>
              <a:rPr b="1" i="1" lang="en">
                <a:solidFill>
                  <a:srgbClr val="000000"/>
                </a:solidFill>
              </a:rPr>
              <a:t>splitting our document to  sentences</a:t>
            </a:r>
            <a:r>
              <a:rPr lang="en">
                <a:solidFill>
                  <a:srgbClr val="000000"/>
                </a:solidFill>
              </a:rPr>
              <a:t> using polyglot library which uses Unicode Text Segmentation Algorithm.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B6D7A8"/>
                </a:highlight>
              </a:rPr>
              <a:t>['വിനോദസഞ്ചാരികൾ അതിരാവിലെ ഗുരുവായൂർ ക്ഷേത്രത്തിൽ പ്രവേശിച്ച് ആരാധന നടത്തി .',  'വൈകുന്നേരം അവർ വീണ്ടും അവിടെ പോവുകയും ദൈവത്തെ ആരാധിക്കുകയും ചെയ്തു .']</a:t>
            </a:r>
            <a:endParaRPr sz="2000">
              <a:solidFill>
                <a:srgbClr val="000000"/>
              </a:solidFill>
              <a:highlight>
                <a:srgbClr val="B6D7A8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i="1" lang="en">
                <a:solidFill>
                  <a:srgbClr val="000000"/>
                </a:solidFill>
              </a:rPr>
              <a:t>Chunking</a:t>
            </a:r>
            <a:r>
              <a:rPr lang="en">
                <a:solidFill>
                  <a:srgbClr val="000000"/>
                </a:solidFill>
              </a:rPr>
              <a:t> ( Converting Sentences into phrases) &amp; minimal </a:t>
            </a:r>
            <a:r>
              <a:rPr b="1" i="1" lang="en">
                <a:solidFill>
                  <a:srgbClr val="000000"/>
                </a:solidFill>
              </a:rPr>
              <a:t>Parts of Speech tagging </a:t>
            </a:r>
            <a:r>
              <a:rPr lang="en">
                <a:solidFill>
                  <a:srgbClr val="000000"/>
                </a:solidFill>
              </a:rPr>
              <a:t>using Devadath’s Shallow Parser.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i="1" lang="en">
                <a:solidFill>
                  <a:srgbClr val="000000"/>
                </a:solidFill>
              </a:rPr>
              <a:t>Morphological Analysis</a:t>
            </a:r>
            <a:r>
              <a:rPr lang="en">
                <a:solidFill>
                  <a:srgbClr val="000000"/>
                </a:solidFill>
              </a:rPr>
              <a:t> done using HFST implementation mlmorph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generate a knowledge parse string combining all of this info.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-"/>
            </a:pPr>
            <a:r>
              <a:rPr b="1" i="1" lang="en" sz="2200">
                <a:solidFill>
                  <a:srgbClr val="000000"/>
                </a:solidFill>
              </a:rPr>
              <a:t>[</a:t>
            </a:r>
            <a:r>
              <a:rPr b="1" i="1" lang="en" sz="1500">
                <a:solidFill>
                  <a:srgbClr val="000000"/>
                </a:solidFill>
              </a:rPr>
              <a:t>[['വിനോദസഞ്ചാരികൾ', 'N', 'ADJ', 'N', 'PL', 'N__NN', 'B-NP'],    ['അതിരാവിലെ', 'ADJ', 'NP', 'N__NN', 'B-NP'],    ['ഗുരുവായൂർ', 'NP', 'N__NN', 'B-NP'],   ['ക്ഷേത്രത്തിൽ', 'N', 'LOCATIVE', 'N__NN', 'B-NP'],   ['പ്രവേശിച്ച്', 'V__VM__VNF', 'B-VGNF'],   ['ആരാധന', 'N', 'N__NN', 'B-NP'],    ['നടത്തി', 'V__VM__VF', 'B-VGF'],   ['.', 'RD__PUNC', 'B-BLK']],   [['വൈകുന്നേരം', 'NP', 'N__NN', 'B-NP'],   ['അവർ', 'PRN', 'PR__PRP', 'B-NP'],    ['വീണ്ടും', 'RB', 'B-RBP'],    ['അവിടെ', 'CNJ', 'PR__PRP', 'B-NP'],    ['പോവുകയും', 'V__VM__VINF', 'B-VGINF'],     ['ദൈവത്തെ', 'N', 'ACCUSATIVE', 'N__NN', 'B-NP'],    ['ആരാധിക്കുകയും', 'V__VM__VINF', 'B-VGINF'],    ['ചെയ്തു', 'V__VM__VF', 'B-VGF'],   ['.', 'RD__PUNC', 'B-BLK']]]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Module-</a:t>
            </a:r>
            <a:r>
              <a:rPr lang="en"/>
              <a:t> Sieve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Do some basic candidate invalidation/screening.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Verb </a:t>
            </a:r>
            <a:r>
              <a:rPr lang="en">
                <a:solidFill>
                  <a:srgbClr val="000000"/>
                </a:solidFill>
              </a:rPr>
              <a:t>Phrases</a:t>
            </a:r>
            <a:r>
              <a:rPr lang="en">
                <a:solidFill>
                  <a:srgbClr val="000000"/>
                </a:solidFill>
              </a:rPr>
              <a:t> cannot be a possible candidate.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i="1" lang="en" sz="2200">
                <a:solidFill>
                  <a:schemeClr val="dk2"/>
                </a:solidFill>
              </a:rPr>
              <a:t>[</a:t>
            </a:r>
            <a:r>
              <a:rPr b="1" i="1" lang="en" sz="1500">
                <a:solidFill>
                  <a:schemeClr val="dk2"/>
                </a:solidFill>
              </a:rPr>
              <a:t>[['വിനോദസഞ്ചാരികൾ', 'N', 'ADJ', 'N', 'PL', 'N__NN', 'B-NP'],    ['അതിരാവിലെ', 'ADJ', 'NP', 'N__NN', 'B-NP'],    ['ഗുരുവായൂർ', 'NP', 'N__NN', 'B-NP'],   ['ക്ഷേത്രത്തിൽ', 'N', 'LOCATIVE', 'N__NN', 'B-NP'],   </a:t>
            </a:r>
            <a:r>
              <a:rPr b="1" i="1" lang="en" sz="1500">
                <a:solidFill>
                  <a:schemeClr val="dk2"/>
                </a:solidFill>
                <a:highlight>
                  <a:srgbClr val="EA9999"/>
                </a:highlight>
              </a:rPr>
              <a:t>['പ്രവേശിച്ച്', 'V__VM__VNF', 'B-VGNF']</a:t>
            </a:r>
            <a:r>
              <a:rPr b="1" i="1" lang="en" sz="1500">
                <a:solidFill>
                  <a:schemeClr val="dk2"/>
                </a:solidFill>
              </a:rPr>
              <a:t>,   ['ആരാധന', 'N', 'N__NN', 'B-NP'],    </a:t>
            </a:r>
            <a:r>
              <a:rPr b="1" i="1" lang="en" sz="1500">
                <a:solidFill>
                  <a:schemeClr val="dk2"/>
                </a:solidFill>
                <a:highlight>
                  <a:srgbClr val="E06666"/>
                </a:highlight>
              </a:rPr>
              <a:t>['നടത്തി', 'V__VM__VF', 'B-VGF'],</a:t>
            </a:r>
            <a:r>
              <a:rPr b="1" i="1" lang="en" sz="1500">
                <a:solidFill>
                  <a:schemeClr val="dk2"/>
                </a:solidFill>
              </a:rPr>
              <a:t>   ['.', 'RD__PUNC', 'B-BLK']],   [['വൈകുന്നേരം', 'NP', 'N__NN', 'B-NP'],   ['അവർ', 'PRN', 'PR__PRP', 'B-NP'],    ['വീണ്ടും', 'RB', 'B-RBP'],    ['അവിടെ', 'CNJ', 'PR__PRP', 'B-NP'],  </a:t>
            </a:r>
            <a:r>
              <a:rPr b="1" i="1" lang="en" sz="1500">
                <a:solidFill>
                  <a:schemeClr val="dk2"/>
                </a:solidFill>
                <a:highlight>
                  <a:srgbClr val="EA9999"/>
                </a:highlight>
              </a:rPr>
              <a:t>  ['പോവുകയും', 'V__VM__VINF', 'B-VGINF'],</a:t>
            </a:r>
            <a:r>
              <a:rPr b="1" i="1" lang="en" sz="1500">
                <a:solidFill>
                  <a:schemeClr val="dk2"/>
                </a:solidFill>
              </a:rPr>
              <a:t>     ['ദൈവത്തെ', 'N', 'ACCUSATIVE', 'N__NN', 'B-NP'],    </a:t>
            </a:r>
            <a:r>
              <a:rPr b="1" i="1" lang="en" sz="1500">
                <a:solidFill>
                  <a:schemeClr val="dk2"/>
                </a:solidFill>
                <a:highlight>
                  <a:srgbClr val="EA9999"/>
                </a:highlight>
              </a:rPr>
              <a:t>['ആരാധിക്കുകയും', 'V__VM__VINF', 'B-VGINF'],    ['ചെയ്തു', 'V__VM__VF', 'B-VGF'],</a:t>
            </a:r>
            <a:r>
              <a:rPr b="1" i="1" lang="en" sz="1500">
                <a:solidFill>
                  <a:schemeClr val="dk2"/>
                </a:solidFill>
              </a:rPr>
              <a:t>   ['.', 'RD__PUNC', 'B-BLK']]]</a:t>
            </a:r>
            <a:endParaRPr sz="22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-"/>
            </a:pPr>
            <a:r>
              <a:t/>
            </a:r>
            <a:endParaRPr b="1" i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i="1" lang="en" sz="2200">
                <a:solidFill>
                  <a:schemeClr val="dk2"/>
                </a:solidFill>
              </a:rPr>
              <a:t>['( S   ( CHUNK  ( N ( NN ( N ( ADJ ( N ( PL വിനോദസഞ്ചാരികൾ )  )  )  )  )  )  )  ( CHUNK  ( N ( NN ( ADJ ( NP അതിരാവിലെ )  )  )  )  )  ( CHUNK  ( N ( NN ( NP ഗുരുവായൂർ )  )  )  )  ( CHUNK  ( N ( NN ( N ( LOCATIVE ക്ഷേത്രത്തിൽ )  )  )  )  )  ( CHUNK  ( N ( NN ( N ആരാധന )  )  )  )  ) ', '( S   ( CHUNK  ( N ( NN ( NP വൈകുന്നേരം )  )  )  )  ( CHUNK  ( PR ( PRP ( PRN അവർ )  )  )  )  ( CHUNK  ( PR ( PRP ( CNJ അവിടെ )  )  )  )  ( CHUNK  ( N ( NN ( N ( ACCUSATIVE ദൈവത്തെ )  )  )  )  )  ) ']</a:t>
            </a:r>
            <a:endParaRPr b="1" i="1"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Module - Sieve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 Detection</a:t>
            </a:r>
            <a:endParaRPr/>
          </a:p>
        </p:txBody>
      </p:sp>
      <p:pic>
        <p:nvPicPr>
          <p:cNvPr descr="save image" id="175" name="Google Shape;175;p30"/>
          <p:cNvPicPr preferRelativeResize="0"/>
          <p:nvPr/>
        </p:nvPicPr>
        <p:blipFill rotWithShape="1">
          <a:blip r:embed="rId3">
            <a:alphaModFix/>
          </a:blip>
          <a:srcRect b="0" l="1254" r="0" t="0"/>
          <a:stretch/>
        </p:blipFill>
        <p:spPr>
          <a:xfrm>
            <a:off x="681450" y="1904350"/>
            <a:ext cx="76463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CR Algorithm</a:t>
            </a:r>
            <a:r>
              <a:rPr lang="en" sz="2900"/>
              <a:t> - slight variation of Hobbs</a:t>
            </a:r>
            <a:endParaRPr sz="2900"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Do </a:t>
            </a:r>
            <a:r>
              <a:rPr b="1" i="1" lang="en">
                <a:solidFill>
                  <a:schemeClr val="accent2"/>
                </a:solidFill>
              </a:rPr>
              <a:t>left to right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b="1" lang="en">
                <a:solidFill>
                  <a:srgbClr val="1155CC"/>
                </a:solidFill>
              </a:rPr>
              <a:t>depth first parsing </a:t>
            </a:r>
            <a:r>
              <a:rPr b="1" i="1" lang="en">
                <a:solidFill>
                  <a:srgbClr val="741B47"/>
                </a:solidFill>
              </a:rPr>
              <a:t>sentence</a:t>
            </a:r>
            <a:r>
              <a:rPr b="1" i="1" lang="en">
                <a:solidFill>
                  <a:srgbClr val="741B47"/>
                </a:solidFill>
              </a:rPr>
              <a:t> wise</a:t>
            </a:r>
            <a:r>
              <a:rPr lang="en">
                <a:solidFill>
                  <a:srgbClr val="000000"/>
                </a:solidFill>
              </a:rPr>
              <a:t>, looking for NP - Proper Nouns and then NN - Common Nouns candidates.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save image"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50" y="2477100"/>
            <a:ext cx="83621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Natural Language Processing is broadly defined as the automatic manipulation of natural language, like speech and text, by software.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Some of the major tasks in NLP are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Speech recognition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Natural language understanding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Natural language generation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524" y="3590900"/>
            <a:ext cx="1569474" cy="1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4825025" y="15410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Results &amp; Discussion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1110625"/>
            <a:ext cx="3718550" cy="2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&amp; Application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11700" y="1152475"/>
            <a:ext cx="83496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simple </a:t>
            </a:r>
            <a:r>
              <a:rPr lang="en"/>
              <a:t>sentence</a:t>
            </a:r>
            <a:r>
              <a:rPr lang="en"/>
              <a:t> that is parsable by the underlying models, the naive algorithm performs well.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tested on random </a:t>
            </a:r>
            <a:r>
              <a:rPr b="1" lang="en">
                <a:solidFill>
                  <a:srgbClr val="000000"/>
                </a:solidFill>
              </a:rPr>
              <a:t>30 wikipedia documents</a:t>
            </a:r>
            <a:r>
              <a:rPr lang="en"/>
              <a:t>, the algorithm performed with a </a:t>
            </a:r>
            <a:r>
              <a:rPr b="1" lang="en">
                <a:solidFill>
                  <a:srgbClr val="000000"/>
                </a:solidFill>
              </a:rPr>
              <a:t>65% accuracy </a:t>
            </a:r>
            <a:r>
              <a:rPr lang="en"/>
              <a:t>- which is a good marking for one of the </a:t>
            </a:r>
            <a:r>
              <a:rPr lang="en"/>
              <a:t>first</a:t>
            </a:r>
            <a:r>
              <a:rPr lang="en"/>
              <a:t> works in Malayalam.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work can be applied to </a:t>
            </a:r>
            <a:r>
              <a:rPr b="1" i="1" lang="en">
                <a:solidFill>
                  <a:srgbClr val="000000"/>
                </a:solidFill>
              </a:rPr>
              <a:t>Malayalam  chat applications</a:t>
            </a:r>
            <a:r>
              <a:rPr lang="en"/>
              <a:t>. The small conversation style text would be perfect.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600"/>
              </a:spcAft>
              <a:buSzPts val="1400"/>
              <a:buChar char="-"/>
            </a:pPr>
            <a:r>
              <a:rPr lang="en"/>
              <a:t>Question answering systems should work with well depending on the complexity of the documents we are extracting info from.</a:t>
            </a:r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97" y="3797575"/>
            <a:ext cx="1691799" cy="10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algorithm is not abstract </a:t>
            </a:r>
            <a:r>
              <a:rPr lang="en">
                <a:solidFill>
                  <a:srgbClr val="000000"/>
                </a:solidFill>
              </a:rPr>
              <a:t>summarisation</a:t>
            </a:r>
            <a:r>
              <a:rPr lang="en">
                <a:solidFill>
                  <a:srgbClr val="000000"/>
                </a:solidFill>
              </a:rPr>
              <a:t> ready.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work’s accuracy goes to 65%  in large documents due reasons </a:t>
            </a:r>
            <a:r>
              <a:rPr lang="en">
                <a:solidFill>
                  <a:srgbClr val="000000"/>
                </a:solidFill>
              </a:rPr>
              <a:t>including</a:t>
            </a:r>
            <a:r>
              <a:rPr lang="en">
                <a:solidFill>
                  <a:srgbClr val="000000"/>
                </a:solidFill>
              </a:rPr>
              <a:t> the following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Chunking &amp; Parsing and mlmorph algorithms though best in the use </a:t>
            </a:r>
            <a:r>
              <a:rPr lang="en">
                <a:solidFill>
                  <a:srgbClr val="000000"/>
                </a:solidFill>
              </a:rPr>
              <a:t>open source</a:t>
            </a:r>
            <a:r>
              <a:rPr lang="en">
                <a:solidFill>
                  <a:srgbClr val="000000"/>
                </a:solidFill>
              </a:rPr>
              <a:t> has</a:t>
            </a:r>
            <a:r>
              <a:rPr lang="en">
                <a:solidFill>
                  <a:srgbClr val="000000"/>
                </a:solidFill>
                <a:highlight>
                  <a:srgbClr val="C9DAF8"/>
                </a:highlight>
              </a:rPr>
              <a:t> low accuracy in real world uncurated corpus</a:t>
            </a:r>
            <a:r>
              <a:rPr lang="en">
                <a:solidFill>
                  <a:srgbClr val="000000"/>
                </a:solidFill>
              </a:rPr>
              <a:t> which is a direct bottleneck.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  <a:highlight>
                  <a:srgbClr val="F4CCCC"/>
                </a:highlight>
              </a:rPr>
              <a:t>mlmorph is able to analyse only 45% of the words </a:t>
            </a:r>
            <a:r>
              <a:rPr lang="en">
                <a:solidFill>
                  <a:srgbClr val="000000"/>
                </a:solidFill>
              </a:rPr>
              <a:t>in an uncurated real world corpus.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97" y="3797575"/>
            <a:ext cx="1691799" cy="10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Confusion of commonsense &amp; context understanding . Depends on how you read it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പിണറായി വിജയനോട് പറഞ്ഞു</a:t>
            </a:r>
            <a:endParaRPr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Did </a:t>
            </a:r>
            <a:r>
              <a:rPr lang="en">
                <a:solidFill>
                  <a:schemeClr val="dk2"/>
                </a:solidFill>
                <a:highlight>
                  <a:srgbClr val="FFD966"/>
                </a:highlight>
              </a:rPr>
              <a:t> പിണറായി  say to വിജയൻ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did the person whose </a:t>
            </a:r>
            <a:r>
              <a:rPr lang="en">
                <a:solidFill>
                  <a:schemeClr val="dk2"/>
                </a:solidFill>
                <a:highlight>
                  <a:srgbClr val="FFD966"/>
                </a:highlight>
              </a:rPr>
              <a:t>full name is  പിണറായി വിജയൻ </a:t>
            </a:r>
            <a:r>
              <a:rPr lang="en">
                <a:solidFill>
                  <a:schemeClr val="dk2"/>
                </a:solidFill>
              </a:rPr>
              <a:t>speak?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97" y="3797575"/>
            <a:ext cx="1691799" cy="10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&amp; BenchMarking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This is the </a:t>
            </a:r>
            <a:r>
              <a:rPr b="1" lang="en" sz="1500">
                <a:solidFill>
                  <a:srgbClr val="000000"/>
                </a:solidFill>
                <a:highlight>
                  <a:srgbClr val="B4A7D6"/>
                </a:highlight>
                <a:latin typeface="Merriweather"/>
                <a:ea typeface="Merriweather"/>
                <a:cs typeface="Merriweather"/>
                <a:sym typeface="Merriweather"/>
              </a:rPr>
              <a:t>first work in Anaphora Resolution in Malayalam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with </a:t>
            </a:r>
            <a:r>
              <a:rPr b="1" i="1" lang="en" sz="1500">
                <a:solidFill>
                  <a:srgbClr val="000000"/>
                </a:solidFill>
                <a:highlight>
                  <a:srgbClr val="B4A7D6"/>
                </a:highlight>
                <a:latin typeface="Merriweather"/>
                <a:ea typeface="Merriweather"/>
                <a:cs typeface="Merriweather"/>
                <a:sym typeface="Merriweather"/>
              </a:rPr>
              <a:t>verifiable results using public taggers and tools.</a:t>
            </a:r>
            <a:endParaRPr b="1" i="1" sz="1500">
              <a:solidFill>
                <a:srgbClr val="000000"/>
              </a:solidFill>
              <a:highlight>
                <a:srgbClr val="B4A7D6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Merriweather"/>
              <a:buChar char="-"/>
            </a:pP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other works are made from private datasets and taggers. The tools are not available publicly nor can it be recreated. Hence Benchmarking is not possible.</a:t>
            </a:r>
            <a:endParaRPr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97" y="3797575"/>
            <a:ext cx="1691799" cy="108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197" y="3797575"/>
            <a:ext cx="1691799" cy="108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If the </a:t>
            </a:r>
            <a:r>
              <a:rPr lang="en">
                <a:solidFill>
                  <a:srgbClr val="000000"/>
                </a:solidFill>
                <a:highlight>
                  <a:srgbClr val="FFF2CC"/>
                </a:highlight>
              </a:rPr>
              <a:t>taggers which are bottlenecks to performance improves</a:t>
            </a:r>
            <a:r>
              <a:rPr lang="en">
                <a:solidFill>
                  <a:srgbClr val="000000"/>
                </a:solidFill>
              </a:rPr>
              <a:t>, the CR algorithm improves accordingly.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Learnings from this can be transferred to </a:t>
            </a:r>
            <a:r>
              <a:rPr lang="en">
                <a:solidFill>
                  <a:srgbClr val="000000"/>
                </a:solidFill>
                <a:highlight>
                  <a:srgbClr val="FFF2CC"/>
                </a:highlight>
              </a:rPr>
              <a:t>Entity Resolution algorithms</a:t>
            </a:r>
            <a:r>
              <a:rPr lang="en">
                <a:solidFill>
                  <a:srgbClr val="000000"/>
                </a:solidFill>
              </a:rPr>
              <a:t> in Malayalam.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000000"/>
                </a:solidFill>
                <a:highlight>
                  <a:srgbClr val="FFF2CC"/>
                </a:highlight>
              </a:rPr>
              <a:t>tagged corpus could be created,</a:t>
            </a:r>
            <a:r>
              <a:rPr lang="en">
                <a:solidFill>
                  <a:srgbClr val="000000"/>
                </a:solidFill>
              </a:rPr>
              <a:t> we can attempt machine learning methods or Deep </a:t>
            </a:r>
            <a:r>
              <a:rPr lang="en">
                <a:solidFill>
                  <a:srgbClr val="000000"/>
                </a:solidFill>
              </a:rPr>
              <a:t>Reinforcement</a:t>
            </a:r>
            <a:r>
              <a:rPr lang="en">
                <a:solidFill>
                  <a:srgbClr val="000000"/>
                </a:solidFill>
              </a:rPr>
              <a:t> learning like that in English which could improve performance.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Study how such tools are developed could open new avenues of building NLP tools to resource poor similarly rich languages and could accelerate development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384625" y="1457150"/>
            <a:ext cx="818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Open for Questions</a:t>
            </a:r>
            <a:endParaRPr i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000" y="2047675"/>
            <a:ext cx="5684775" cy="28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Clark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Manning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2016. Deep Reinforcement Learning for Mention-Ranking Coreference Models.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Clark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Manning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2016. Improving Coreference Resolution by Learning Entity-Level Distributed Representations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lark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Manning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2015. Entity-Centric Coreference Resolution with Model Stacking.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Raghunathan, Lee, Rangarajan, Chambers, Surdeanu, Jurafsky, Manning. 2010.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Multi-Pass Sieve for Coreference Resolution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EMNLP-2010,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Recasens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Can,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Jurafsky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2013. Same Referent, Different Words: Unsupervised Mining of Opaque Coreferent Mentions.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Recasens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Marneffe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Potts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2013. The Life and Death of Discourse Entities: Identifying Singleton Mentions.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Lee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Recasens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Chang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Surdeanu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Jurafsky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2012. Joint Entity and Event Coreference Resolution across Documents.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Lee, Peirsman, Chang, Chambers, Surdeanu, Jurafsky.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Stanford's Multi-Pass Sieve Coreference Resolution System at the CoNLL-2011 Shared Task.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http://www.lrec-conf.org/proceedings/lrec2016/topics.html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Pronominal Anaphora Resolution using Salience Score for Malayalam,  Athira S, Lekshmi T S, Rajeev R R, Elizabeth Sherly  and Reghuraj P C, 2014 [ IITMK, GE Palakad]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VASISTH-An Anaphora Resolution System, Sobha [M.G.University],L B.N.Patnaik[ Indian Institute of Technology], 2011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7145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Anaphora resolution in Malayalam and Hindi, Sobha Lalithadevi, Anna University, 2010</a:t>
            </a:r>
            <a:endParaRPr/>
          </a:p>
          <a:p>
            <a:pPr indent="-317500" lvl="0" marL="17145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Generic Anaphora Resolution Engine for Indian Languages, Sobha Lalitha Devi, Vijay Sundar Ram,Pattabhi RK Rao, 2014</a:t>
            </a:r>
            <a:endParaRPr/>
          </a:p>
          <a:p>
            <a:pPr indent="-317500" lvl="0" marL="17145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Survey on Anaphora Resolution Toolkits, Seema Mahato, Ani Thomas , Neelam Sahu</a:t>
            </a:r>
            <a:endParaRPr/>
          </a:p>
          <a:p>
            <a:pPr indent="-317500" lvl="0" marL="17145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Referential Entity Resolution in a Corpus of Malayalam, Dr.S.Rajendran,Tamil 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Coreference Resolution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Coreference resolution is the task of </a:t>
            </a:r>
            <a:r>
              <a:rPr b="1" i="1" lang="en">
                <a:solidFill>
                  <a:schemeClr val="dk2"/>
                </a:solidFill>
              </a:rPr>
              <a:t>finding all expressions </a:t>
            </a:r>
            <a:r>
              <a:rPr lang="en">
                <a:solidFill>
                  <a:schemeClr val="dk2"/>
                </a:solidFill>
              </a:rPr>
              <a:t>that </a:t>
            </a:r>
            <a:r>
              <a:rPr b="1" i="1" lang="en">
                <a:solidFill>
                  <a:schemeClr val="dk2"/>
                </a:solidFill>
              </a:rPr>
              <a:t>refer</a:t>
            </a:r>
            <a:r>
              <a:rPr lang="en">
                <a:solidFill>
                  <a:schemeClr val="dk2"/>
                </a:solidFill>
              </a:rPr>
              <a:t> to the </a:t>
            </a:r>
            <a:r>
              <a:rPr b="1" i="1" lang="en">
                <a:solidFill>
                  <a:schemeClr val="dk2"/>
                </a:solidFill>
              </a:rPr>
              <a:t>same entity</a:t>
            </a:r>
            <a:r>
              <a:rPr lang="en">
                <a:solidFill>
                  <a:schemeClr val="dk2"/>
                </a:solidFill>
              </a:rPr>
              <a:t> in a text.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49" l="0" r="0" t="149"/>
          <a:stretch/>
        </p:blipFill>
        <p:spPr>
          <a:xfrm>
            <a:off x="1600351" y="2571750"/>
            <a:ext cx="6150451" cy="15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5524" y="3590900"/>
            <a:ext cx="1569474" cy="133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 Coreference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-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Anaphora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The music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was so loud that </a:t>
            </a:r>
            <a:r>
              <a:rPr b="1" lang="en" sz="1200">
                <a:solidFill>
                  <a:schemeClr val="dk2"/>
                </a:solidFill>
              </a:rPr>
              <a:t>it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couldn't be enjoyed. –The anaphor </a:t>
            </a:r>
            <a:r>
              <a:rPr i="1" lang="en" sz="1200">
                <a:solidFill>
                  <a:schemeClr val="dk2"/>
                </a:solidFill>
              </a:rPr>
              <a:t>it</a:t>
            </a:r>
            <a:r>
              <a:rPr lang="en" sz="1200">
                <a:solidFill>
                  <a:schemeClr val="dk2"/>
                </a:solidFill>
              </a:rPr>
              <a:t> follows the expression to which it refers (its antecedent).</a:t>
            </a:r>
            <a:endParaRPr sz="12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-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Cataphora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If </a:t>
            </a:r>
            <a:r>
              <a:rPr b="1" lang="en" sz="1200">
                <a:solidFill>
                  <a:schemeClr val="dk2"/>
                </a:solidFill>
              </a:rPr>
              <a:t>they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are angry about the music, </a:t>
            </a:r>
            <a:r>
              <a:rPr b="1" lang="en" sz="1200">
                <a:solidFill>
                  <a:schemeClr val="dk2"/>
                </a:solidFill>
              </a:rPr>
              <a:t>the neighbors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will call the cops. – The cataphor </a:t>
            </a:r>
            <a:r>
              <a:rPr i="1" lang="en" sz="1200">
                <a:solidFill>
                  <a:schemeClr val="dk2"/>
                </a:solidFill>
              </a:rPr>
              <a:t>they</a:t>
            </a:r>
            <a:r>
              <a:rPr lang="en" sz="1200">
                <a:solidFill>
                  <a:schemeClr val="dk2"/>
                </a:solidFill>
              </a:rPr>
              <a:t> precedes the expression to which it refers (its postcedent).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b="1" lang="en" sz="1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plit antecedents</a:t>
            </a:r>
            <a:endParaRPr b="1" sz="1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Carol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told </a:t>
            </a:r>
            <a:r>
              <a:rPr b="1" lang="en" sz="1200">
                <a:solidFill>
                  <a:schemeClr val="dk2"/>
                </a:solidFill>
              </a:rPr>
              <a:t>Bob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to attend the party. </a:t>
            </a:r>
            <a:r>
              <a:rPr b="1" lang="en" sz="1200">
                <a:solidFill>
                  <a:schemeClr val="dk2"/>
                </a:solidFill>
              </a:rPr>
              <a:t>They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arrived together. – The anaphor </a:t>
            </a:r>
            <a:r>
              <a:rPr i="1" lang="en" sz="1200">
                <a:solidFill>
                  <a:schemeClr val="dk2"/>
                </a:solidFill>
              </a:rPr>
              <a:t>they</a:t>
            </a:r>
            <a:r>
              <a:rPr lang="en" sz="1200">
                <a:solidFill>
                  <a:schemeClr val="dk2"/>
                </a:solidFill>
              </a:rPr>
              <a:t> has a split antecedent, referring to both </a:t>
            </a:r>
            <a:r>
              <a:rPr i="1" lang="en" sz="1200">
                <a:solidFill>
                  <a:schemeClr val="dk2"/>
                </a:solidFill>
              </a:rPr>
              <a:t>Carol</a:t>
            </a:r>
            <a:r>
              <a:rPr lang="en" sz="1200">
                <a:solidFill>
                  <a:schemeClr val="dk2"/>
                </a:solidFill>
              </a:rPr>
              <a:t> and </a:t>
            </a:r>
            <a:r>
              <a:rPr i="1" lang="en" sz="1200">
                <a:solidFill>
                  <a:schemeClr val="dk2"/>
                </a:solidFill>
              </a:rPr>
              <a:t>Bob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erriweather"/>
              <a:buChar char="-"/>
            </a:pPr>
            <a:r>
              <a:rPr b="1" lang="en" sz="13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Coreferring noun phrases</a:t>
            </a:r>
            <a:endParaRPr b="1" sz="13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The project leader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is refusing to help. </a:t>
            </a:r>
            <a:r>
              <a:rPr b="1" lang="en" sz="1200">
                <a:solidFill>
                  <a:schemeClr val="dk2"/>
                </a:solidFill>
              </a:rPr>
              <a:t>The jerk</a:t>
            </a:r>
            <a:r>
              <a:rPr b="1" baseline="-25000" lang="en" sz="1200">
                <a:solidFill>
                  <a:schemeClr val="dk2"/>
                </a:solidFill>
              </a:rPr>
              <a:t>i</a:t>
            </a:r>
            <a:r>
              <a:rPr lang="en" sz="1200">
                <a:solidFill>
                  <a:schemeClr val="dk2"/>
                </a:solidFill>
              </a:rPr>
              <a:t> thinks only of himself. – Coreferring noun phrases, whereby the second noun phrase is a predication over the first.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&amp; Application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 is the ultimate test for human like AI. CR systems is the basis for </a:t>
            </a:r>
            <a:r>
              <a:rPr lang="en">
                <a:solidFill>
                  <a:srgbClr val="000000"/>
                </a:solidFill>
              </a:rPr>
              <a:t>Winograd</a:t>
            </a:r>
            <a:r>
              <a:rPr lang="en">
                <a:solidFill>
                  <a:srgbClr val="000000"/>
                </a:solidFill>
              </a:rPr>
              <a:t> Schema Challenge, the test for AI systems that beat the Turing test.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This is because it requires </a:t>
            </a:r>
            <a:r>
              <a:rPr b="1" i="1" lang="en">
                <a:solidFill>
                  <a:srgbClr val="000000"/>
                </a:solidFill>
              </a:rPr>
              <a:t>Knowledge and commonsense reasoning</a:t>
            </a:r>
            <a:r>
              <a:rPr lang="en">
                <a:solidFill>
                  <a:srgbClr val="000000"/>
                </a:solidFill>
              </a:rPr>
              <a:t> to solve them.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The choices of "feared" and "advocated" turn the schema into its two instances: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</a:t>
            </a:r>
            <a:r>
              <a:rPr lang="en">
                <a:solidFill>
                  <a:srgbClr val="000000"/>
                </a:solidFill>
                <a:highlight>
                  <a:srgbClr val="B4A7D6"/>
                </a:highlight>
              </a:rPr>
              <a:t>city councilmen</a:t>
            </a:r>
            <a:r>
              <a:rPr lang="en">
                <a:solidFill>
                  <a:srgbClr val="000000"/>
                </a:solidFill>
              </a:rPr>
              <a:t> refused the demonstrators a permit 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because </a:t>
            </a:r>
            <a:r>
              <a:rPr lang="en">
                <a:solidFill>
                  <a:srgbClr val="000000"/>
                </a:solidFill>
                <a:highlight>
                  <a:srgbClr val="B4A7D6"/>
                </a:highlight>
              </a:rPr>
              <a:t>they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feared </a:t>
            </a:r>
            <a:r>
              <a:rPr lang="en">
                <a:solidFill>
                  <a:srgbClr val="000000"/>
                </a:solidFill>
              </a:rPr>
              <a:t>violence.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city councilmen refused the </a:t>
            </a:r>
            <a:r>
              <a:rPr lang="en">
                <a:solidFill>
                  <a:srgbClr val="000000"/>
                </a:solidFill>
                <a:highlight>
                  <a:srgbClr val="B4A7D6"/>
                </a:highlight>
              </a:rPr>
              <a:t>demonstrators</a:t>
            </a:r>
            <a:r>
              <a:rPr lang="en">
                <a:solidFill>
                  <a:srgbClr val="000000"/>
                </a:solidFill>
              </a:rPr>
              <a:t> a permit 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because </a:t>
            </a:r>
            <a:r>
              <a:rPr lang="en">
                <a:solidFill>
                  <a:srgbClr val="000000"/>
                </a:solidFill>
                <a:highlight>
                  <a:srgbClr val="B4A7D6"/>
                </a:highlight>
              </a:rPr>
              <a:t>they </a:t>
            </a:r>
            <a:r>
              <a:rPr b="1" lang="en">
                <a:solidFill>
                  <a:srgbClr val="000000"/>
                </a:solidFill>
              </a:rPr>
              <a:t>advocate</a:t>
            </a:r>
            <a:r>
              <a:rPr lang="en">
                <a:solidFill>
                  <a:srgbClr val="000000"/>
                </a:solidFill>
              </a:rPr>
              <a:t>d violence.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646" y="3344550"/>
            <a:ext cx="2159501" cy="15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&amp; Application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Critical for improvement of tasks like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Abstract Document summarization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Question answering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Information extraction.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646" y="3344550"/>
            <a:ext cx="2159501" cy="153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555600"/>
            <a:ext cx="46323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 Of the Paper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47125" y="1584150"/>
            <a:ext cx="85215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വിനോദസഞ്ചാരികൾ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അതിരാവിലെ ഗുരുവായൂർ</a:t>
            </a:r>
            <a:r>
              <a:rPr lang="en" sz="2400">
                <a:highlight>
                  <a:srgbClr val="FF99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ക്ഷേത്രത്തിൽ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പ്രവേശിച്ച് ആരാധന നടത്തി. 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വൈകുന്നേരം </a:t>
            </a:r>
            <a:r>
              <a:rPr lang="en" sz="2400">
                <a:highlight>
                  <a:srgbClr val="FFFF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അവർ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വീണ്ടും </a:t>
            </a:r>
            <a:r>
              <a:rPr lang="en" sz="2400">
                <a:highlight>
                  <a:srgbClr val="FF9900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അവിടെ</a:t>
            </a: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 പോവുകയും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ദൈവത്തെ ആരാധിക്കുകയും ചെയ്തു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1450425" y="1668200"/>
            <a:ext cx="1562100" cy="1434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02" name="Google Shape;102;p19"/>
          <p:cNvCxnSpPr/>
          <p:nvPr/>
        </p:nvCxnSpPr>
        <p:spPr>
          <a:xfrm flipH="1">
            <a:off x="4572000" y="2236575"/>
            <a:ext cx="1790700" cy="939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96650" y="3024875"/>
            <a:ext cx="5694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 we approach the problem?</a:t>
            </a:r>
            <a:endParaRPr i="1" sz="24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450" y="3674450"/>
            <a:ext cx="1256249" cy="133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Algorithms intended to resolve references commonly </a:t>
            </a:r>
            <a:r>
              <a:rPr b="1" i="1" lang="en">
                <a:solidFill>
                  <a:schemeClr val="dk2"/>
                </a:solidFill>
              </a:rPr>
              <a:t>look first for the nearest preceding individual that is compatible with the referring expression (Hobbs Algorithm)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The literature in Malayalam on the topic uses </a:t>
            </a:r>
            <a:r>
              <a:rPr b="1" lang="en">
                <a:solidFill>
                  <a:schemeClr val="dk2"/>
                </a:solidFill>
              </a:rPr>
              <a:t>inhouse data sets to built parsers and taggers</a:t>
            </a:r>
            <a:r>
              <a:rPr lang="en">
                <a:solidFill>
                  <a:schemeClr val="dk2"/>
                </a:solidFill>
              </a:rPr>
              <a:t>. 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There are a lot of handwritten rules, and are </a:t>
            </a:r>
            <a:r>
              <a:rPr b="1" lang="en">
                <a:solidFill>
                  <a:schemeClr val="dk2"/>
                </a:solidFill>
              </a:rPr>
              <a:t>noticed to be heavy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