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enfageorge/SexT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2038" l="971" r="88338" t="1778"/>
          <a:stretch/>
        </p:blipFill>
        <p:spPr>
          <a:xfrm>
            <a:off x="106825" y="90375"/>
            <a:ext cx="944899" cy="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56038" l="91416" r="0" t="0"/>
          <a:stretch/>
        </p:blipFill>
        <p:spPr>
          <a:xfrm>
            <a:off x="8278475" y="110913"/>
            <a:ext cx="758725" cy="8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0325" y="152400"/>
            <a:ext cx="6934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234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" sz="1600">
                <a:solidFill>
                  <a:srgbClr val="0C234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t’s not Sexually Suggestive; It’s Educative </a:t>
            </a:r>
            <a:endParaRPr b="1" sz="1600">
              <a:solidFill>
                <a:srgbClr val="0C234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C234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Separating Sex Education from Suggestive Content on TikTok videos</a:t>
            </a:r>
            <a:endParaRPr b="1" sz="1600">
              <a:solidFill>
                <a:srgbClr val="0C234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C234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8388" y="781400"/>
            <a:ext cx="4913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Enfa George , Mihai Surdeanu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The University of Arizona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600" y="1297300"/>
            <a:ext cx="4473180" cy="390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75000" y="1304175"/>
            <a:ext cx="4542600" cy="3872200"/>
            <a:chOff x="4723200" y="1304175"/>
            <a:chExt cx="4542600" cy="387220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4723200" y="1566763"/>
              <a:ext cx="4542600" cy="26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●"/>
              </a:pP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S</a:t>
              </a: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exTok, a multi-modal dataset 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1" marL="914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○"/>
              </a:pP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1000 TikTok videos as </a:t>
              </a:r>
              <a:r>
                <a:rPr lang="en" sz="1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video URLs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1" marL="914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○"/>
              </a:pP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Labels : </a:t>
              </a:r>
              <a:r>
                <a:rPr i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sexually suggestive (from the </a:t>
              </a:r>
              <a:r>
                <a:rPr i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annotator</a:t>
              </a:r>
              <a:r>
                <a:rPr i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 point of view), sex-educational content,  neither</a:t>
              </a: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. 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1" marL="914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○"/>
              </a:pPr>
              <a:r>
                <a:rPr lang="en" sz="1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Perceived gender expression</a:t>
              </a:r>
              <a:endParaRPr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1" marL="9144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Helvetica Neue"/>
                <a:buChar char="○"/>
              </a:pPr>
              <a:r>
                <a:rPr lang="en" sz="1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Audio transcription via Whisper model </a:t>
              </a:r>
              <a:endParaRPr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●"/>
              </a:pP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To validate its importance, w</a:t>
              </a: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e explored two transformer-based models.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Helvetica Neue"/>
                <a:buChar char="●"/>
              </a:pPr>
              <a:r>
                <a:rPr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Results suggest that the task of distinguishing between these types of videos is learnable but challenging. 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Repo : </a:t>
              </a:r>
              <a:r>
                <a:rPr i="1" lang="en" sz="10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https://github.com/enfageorge/SexTok</a:t>
              </a:r>
              <a:endParaRPr i="1"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45720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We invite further work on this task.</a:t>
              </a:r>
              <a:endParaRPr i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5568680" y="1304175"/>
              <a:ext cx="25911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 u="sng">
                  <a:solidFill>
                    <a:srgbClr val="0C234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Short summary</a:t>
              </a:r>
              <a:endParaRPr sz="1300" u="sng"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4723200" y="4132500"/>
              <a:ext cx="4314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 u="sng">
                  <a:solidFill>
                    <a:srgbClr val="0C234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Acknowledgements</a:t>
              </a:r>
              <a:br>
                <a:rPr b="1" lang="en" sz="800" u="sng">
                  <a:latin typeface="Helvetica Neue"/>
                  <a:ea typeface="Helvetica Neue"/>
                  <a:cs typeface="Helvetica Neue"/>
                  <a:sym typeface="Helvetica Neue"/>
                </a:rPr>
              </a:br>
              <a:endParaRPr sz="8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4723200" y="4424575"/>
              <a:ext cx="4408800" cy="7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latin typeface="Helvetica Neue"/>
                  <a:ea typeface="Helvetica Neue"/>
                  <a:cs typeface="Helvetica Neue"/>
                  <a:sym typeface="Helvetica Neue"/>
                </a:rPr>
                <a:t>This work was partially funded by the LGBTQ+ Grad Student Research Funds by The Institute for LGBTQ Studies at the University Of Arizona. We deeply appreciate the invaluable contributions of Shreya Nupur Shakya throughout this work.</a:t>
              </a:r>
              <a:endParaRPr i="1" sz="8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64" name="Google Shape;64;p13"/>
          <p:cNvCxnSpPr/>
          <p:nvPr/>
        </p:nvCxnSpPr>
        <p:spPr>
          <a:xfrm flipH="1" rot="10800000">
            <a:off x="4582525" y="1240775"/>
            <a:ext cx="8100" cy="3943800"/>
          </a:xfrm>
          <a:prstGeom prst="straightConnector1">
            <a:avLst/>
          </a:prstGeom>
          <a:noFill/>
          <a:ln cap="flat" cmpd="sng" w="9525">
            <a:solidFill>
              <a:srgbClr val="0C23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11850" y="1229550"/>
            <a:ext cx="9120300" cy="8100"/>
          </a:xfrm>
          <a:prstGeom prst="straightConnector1">
            <a:avLst/>
          </a:prstGeom>
          <a:noFill/>
          <a:ln cap="flat" cmpd="sng" w="9525">
            <a:solidFill>
              <a:srgbClr val="0C234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