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7010400" cy="9296400"/>
  <p:embeddedFontLst>
    <p:embeddedFont>
      <p:font typeface="Proxima Nova Extrabold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368">
          <p15:clr>
            <a:srgbClr val="A4A3A4"/>
          </p15:clr>
        </p15:guide>
        <p15:guide id="4" orient="horz" pos="288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hUDysmwJ3y9g0frn/5sAaG6+tD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7368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ProximaNova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493776" y="167677"/>
            <a:ext cx="11204448" cy="89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 (Two Column)">
  <p:cSld name="Body Copy (Two Column)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6794498" y="6515709"/>
            <a:ext cx="3944940" cy="206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00"/>
              <a:buChar char="​"/>
              <a:defRPr i="0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 (Three Column)">
  <p:cSld name="Body Copy (Three Column)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93776" y="1321663"/>
            <a:ext cx="3574473" cy="4845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308764" y="1321663"/>
            <a:ext cx="3574473" cy="4845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8123752" y="1321663"/>
            <a:ext cx="3574473" cy="4845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body"/>
          </p:nvPr>
        </p:nvSpPr>
        <p:spPr>
          <a:xfrm>
            <a:off x="6794498" y="6515709"/>
            <a:ext cx="3944940" cy="206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00"/>
              <a:buChar char="​"/>
              <a:defRPr i="0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Weighted Content">
  <p:cSld name="Left Weighted Conten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93711" y="1756791"/>
            <a:ext cx="3229589" cy="4432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3777" y="642889"/>
            <a:ext cx="3208154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" name="Google Shape;71;p17"/>
          <p:cNvCxnSpPr/>
          <p:nvPr/>
        </p:nvCxnSpPr>
        <p:spPr>
          <a:xfrm>
            <a:off x="4308764" y="669163"/>
            <a:ext cx="0" cy="5155563"/>
          </a:xfrm>
          <a:prstGeom prst="straightConnector1">
            <a:avLst/>
          </a:prstGeom>
          <a:noFill/>
          <a:ln cap="flat" cmpd="sng" w="9525">
            <a:solidFill>
              <a:srgbClr val="A0B6C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5029200" y="1322388"/>
            <a:ext cx="6669088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3" type="body"/>
          </p:nvPr>
        </p:nvSpPr>
        <p:spPr>
          <a:xfrm>
            <a:off x="6794498" y="6515709"/>
            <a:ext cx="3944940" cy="206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00"/>
              <a:buChar char="​"/>
              <a:defRPr i="0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(Single Layout)" showMasterSp="0">
  <p:cSld name="Photo (Single Layout)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>
            <p:ph idx="2" type="pic"/>
          </p:nvPr>
        </p:nvSpPr>
        <p:spPr>
          <a:xfrm>
            <a:off x="1" y="0"/>
            <a:ext cx="10037025" cy="6858000"/>
          </a:xfrm>
          <a:prstGeom prst="rect">
            <a:avLst/>
          </a:prstGeom>
          <a:solidFill>
            <a:srgbClr val="E5E7E9"/>
          </a:solidFill>
          <a:ln>
            <a:noFill/>
          </a:ln>
        </p:spPr>
      </p:sp>
      <p:sp>
        <p:nvSpPr>
          <p:cNvPr id="77" name="Google Shape;77;p18"/>
          <p:cNvSpPr/>
          <p:nvPr/>
        </p:nvSpPr>
        <p:spPr>
          <a:xfrm>
            <a:off x="0" y="0"/>
            <a:ext cx="10029017" cy="6852528"/>
          </a:xfrm>
          <a:custGeom>
            <a:rect b="b" l="l" r="r" t="t"/>
            <a:pathLst>
              <a:path extrusionOk="0" h="7312" w="10671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1781" y="6087872"/>
            <a:ext cx="1308671" cy="43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(Single Left)" showMasterSp="0">
  <p:cSld name="Photo (Single Left)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>
            <p:ph idx="2" type="pic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E5E7E9"/>
          </a:solidFill>
          <a:ln>
            <a:noFill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6731000" y="167677"/>
            <a:ext cx="4967224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(Single Right)" showMasterSp="0">
  <p:cSld name="Photo (Single Right)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493776" y="167677"/>
            <a:ext cx="4967224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/>
          <p:nvPr>
            <p:ph idx="2" type="pic"/>
          </p:nvPr>
        </p:nvSpPr>
        <p:spPr>
          <a:xfrm>
            <a:off x="6096001" y="0"/>
            <a:ext cx="6096001" cy="6858000"/>
          </a:xfrm>
          <a:prstGeom prst="rect">
            <a:avLst/>
          </a:prstGeom>
          <a:solidFill>
            <a:srgbClr val="E5E7E9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(Multi Layout)">
  <p:cSld name="Photo (Multi Layout)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1"/>
          <p:cNvSpPr/>
          <p:nvPr>
            <p:ph idx="2" type="pic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rgbClr val="E5E7E9"/>
          </a:solidFill>
          <a:ln>
            <a:noFill/>
          </a:ln>
        </p:spPr>
      </p:sp>
      <p:sp>
        <p:nvSpPr>
          <p:cNvPr id="92" name="Google Shape;92;p21"/>
          <p:cNvSpPr/>
          <p:nvPr>
            <p:ph idx="3" type="pic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rgbClr val="E5E7E9"/>
          </a:solidFill>
          <a:ln>
            <a:noFill/>
          </a:ln>
        </p:spPr>
      </p:sp>
      <p:sp>
        <p:nvSpPr>
          <p:cNvPr id="93" name="Google Shape;93;p21"/>
          <p:cNvSpPr/>
          <p:nvPr>
            <p:ph idx="4" type="pic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rgbClr val="E5E7E9"/>
          </a:solidFill>
          <a:ln>
            <a:noFill/>
          </a:ln>
        </p:spPr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66736" y="4866948"/>
            <a:ext cx="260667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​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5" type="body"/>
          </p:nvPr>
        </p:nvSpPr>
        <p:spPr>
          <a:xfrm>
            <a:off x="4792663" y="4866948"/>
            <a:ext cx="260667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​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6" type="body"/>
          </p:nvPr>
        </p:nvSpPr>
        <p:spPr>
          <a:xfrm>
            <a:off x="8606310" y="4866948"/>
            <a:ext cx="260667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​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7" type="body"/>
          </p:nvPr>
        </p:nvSpPr>
        <p:spPr>
          <a:xfrm>
            <a:off x="6794498" y="6515709"/>
            <a:ext cx="3944940" cy="206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00"/>
              <a:buChar char="​"/>
              <a:defRPr i="0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Body Copy">
  <p:cSld name="Photo with Body Cop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0" y="6249122"/>
            <a:ext cx="12192000" cy="60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493776" y="167677"/>
            <a:ext cx="6580124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/>
          <p:nvPr/>
        </p:nvSpPr>
        <p:spPr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2"/>
          <p:cNvSpPr/>
          <p:nvPr>
            <p:ph idx="2" type="pic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rgbClr val="E5E7E9"/>
          </a:solidFill>
          <a:ln>
            <a:noFill/>
          </a:ln>
        </p:spPr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93776" y="1306513"/>
            <a:ext cx="5741924" cy="48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2050147" y="0"/>
            <a:ext cx="8091707" cy="6858000"/>
          </a:xfrm>
          <a:custGeom>
            <a:rect b="b" l="l" r="r" t="t"/>
            <a:pathLst>
              <a:path extrusionOk="0" h="2884" w="3392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i="0" sz="6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pic>
        <p:nvPicPr>
          <p:cNvPr id="110" name="Google Shape;1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499" y="6051007"/>
            <a:ext cx="955343" cy="3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id Blue Background" showMasterSp="0">
  <p:cSld name="Solid Blue Background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b="0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for Printing)" showMasterSp="0">
  <p:cSld name="Title Slide (for Printing)">
    <p:bg>
      <p:bgPr>
        <a:gradFill>
          <a:gsLst>
            <a:gs pos="0">
              <a:srgbClr val="009AE0"/>
            </a:gs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3051" y="466095"/>
            <a:ext cx="1307592" cy="43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/>
          <p:nvPr/>
        </p:nvSpPr>
        <p:spPr>
          <a:xfrm>
            <a:off x="0" y="0"/>
            <a:ext cx="10037026" cy="6858000"/>
          </a:xfrm>
          <a:custGeom>
            <a:rect b="b" l="l" r="r" t="t"/>
            <a:pathLst>
              <a:path extrusionOk="0" h="7312" w="10671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"/>
          <p:cNvSpPr txBox="1"/>
          <p:nvPr>
            <p:ph type="title"/>
          </p:nvPr>
        </p:nvSpPr>
        <p:spPr>
          <a:xfrm>
            <a:off x="493776" y="2324262"/>
            <a:ext cx="8315325" cy="18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828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​"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dient Background" showMasterSp="0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b="0" i="0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er/Closer" showMasterSp="0">
  <p:cSld name="Opener/Closer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1368552" y="0"/>
            <a:ext cx="9454896" cy="6858000"/>
          </a:xfrm>
          <a:custGeom>
            <a:rect b="b" l="l" r="r" t="t"/>
            <a:pathLst>
              <a:path extrusionOk="0" h="6858000" w="9454896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2">
            <a:alphaModFix/>
          </a:blip>
          <a:srcRect b="0" l="0" r="0" t="73073"/>
          <a:stretch/>
        </p:blipFill>
        <p:spPr>
          <a:xfrm>
            <a:off x="3505200" y="4006850"/>
            <a:ext cx="518160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42937" l="0" r="0" t="0"/>
          <a:stretch/>
        </p:blipFill>
        <p:spPr>
          <a:xfrm>
            <a:off x="3457758" y="2176554"/>
            <a:ext cx="5257800" cy="144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" showMasterSp="0">
  <p:cSld name="Do Not Use">
    <p:bg>
      <p:bgPr>
        <a:solidFill>
          <a:srgbClr val="FC931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MASTERS THAT APPEAR AFTER THIS WARNING ARE </a:t>
            </a:r>
            <a:r>
              <a:rPr b="1" i="0" lang="en-US" sz="4267" u="none" cap="none" strike="noStrike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ROGUE LAYOUTS </a:t>
            </a:r>
            <a:br>
              <a:rPr b="1" i="0" lang="en-US" sz="4267" u="none" cap="none" strike="noStrike">
                <a:solidFill>
                  <a:srgbClr val="F9451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2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SHOULD BE DELETED</a:t>
            </a:r>
            <a:endParaRPr/>
          </a:p>
        </p:txBody>
      </p:sp>
      <p:sp>
        <p:nvSpPr>
          <p:cNvPr id="121" name="Google Shape;121;p27"/>
          <p:cNvSpPr/>
          <p:nvPr/>
        </p:nvSpPr>
        <p:spPr>
          <a:xfrm rot="10800000">
            <a:off x="5815727" y="4750775"/>
            <a:ext cx="558432" cy="411210"/>
          </a:xfrm>
          <a:custGeom>
            <a:rect b="b" l="l" r="r" t="t"/>
            <a:pathLst>
              <a:path extrusionOk="0" h="197" w="23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27"/>
          <p:cNvGrpSpPr/>
          <p:nvPr/>
        </p:nvGrpSpPr>
        <p:grpSpPr>
          <a:xfrm>
            <a:off x="5655735" y="1357760"/>
            <a:ext cx="880533" cy="783331"/>
            <a:chOff x="5046133" y="896938"/>
            <a:chExt cx="733425" cy="652463"/>
          </a:xfrm>
        </p:grpSpPr>
        <p:sp>
          <p:nvSpPr>
            <p:cNvPr id="123" name="Google Shape;123;p27"/>
            <p:cNvSpPr/>
            <p:nvPr/>
          </p:nvSpPr>
          <p:spPr>
            <a:xfrm>
              <a:off x="5046133" y="896938"/>
              <a:ext cx="733425" cy="652463"/>
            </a:xfrm>
            <a:custGeom>
              <a:rect b="b" l="l" r="r" t="t"/>
              <a:pathLst>
                <a:path extrusionOk="0" h="332" w="374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5381096" y="1139826"/>
              <a:ext cx="61913" cy="261938"/>
            </a:xfrm>
            <a:custGeom>
              <a:rect b="b" l="l" r="r" t="t"/>
              <a:pathLst>
                <a:path extrusionOk="0" h="133" w="32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On-Screen Only)" showMasterSp="0">
  <p:cSld name="Title Slide (On-Screen Only)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0736" y="429413"/>
            <a:ext cx="1371600" cy="507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/>
          <p:nvPr/>
        </p:nvSpPr>
        <p:spPr>
          <a:xfrm>
            <a:off x="0" y="0"/>
            <a:ext cx="10037026" cy="6858000"/>
          </a:xfrm>
          <a:custGeom>
            <a:rect b="b" l="l" r="r" t="t"/>
            <a:pathLst>
              <a:path extrusionOk="0" h="7312" w="10671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493776" y="2324262"/>
            <a:ext cx="8315325" cy="18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828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512438" y="4554950"/>
            <a:ext cx="5518225" cy="754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​"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B (with Photo)" showMasterSp="0">
  <p:cSld name="Title Slide Option B (with Photo)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3862" y="6024584"/>
            <a:ext cx="996696" cy="36877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6565900" y="0"/>
            <a:ext cx="5626100" cy="6859358"/>
          </a:xfrm>
          <a:custGeom>
            <a:rect b="b" l="l" r="r" t="t"/>
            <a:pathLst>
              <a:path extrusionOk="0" h="1484" w="1212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9"/>
          <p:cNvSpPr/>
          <p:nvPr>
            <p:ph idx="2" type="pic"/>
          </p:nvPr>
        </p:nvSpPr>
        <p:spPr>
          <a:xfrm>
            <a:off x="8624903" y="1456265"/>
            <a:ext cx="3567097" cy="3994734"/>
          </a:xfrm>
          <a:prstGeom prst="rect">
            <a:avLst/>
          </a:prstGeom>
          <a:solidFill>
            <a:srgbClr val="E5E7E9"/>
          </a:solidFill>
          <a:ln>
            <a:noFill/>
          </a:ln>
        </p:spPr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493776" y="2151986"/>
            <a:ext cx="5536887" cy="18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​"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493776" y="2308250"/>
            <a:ext cx="11204448" cy="2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200" spcFirstLastPara="1" rIns="45720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​"/>
              <a:defRPr b="1" sz="2800"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attrocento Sans"/>
              <a:buChar char="​"/>
              <a:defRPr b="1" sz="2800">
                <a:solidFill>
                  <a:schemeClr val="accent1"/>
                </a:solidFill>
              </a:defRPr>
            </a:lvl2pPr>
            <a:lvl3pPr indent="-350519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20"/>
              <a:buFont typeface="Arial"/>
              <a:buChar char="•"/>
              <a:defRPr b="0" sz="2400">
                <a:solidFill>
                  <a:srgbClr val="595959"/>
                </a:solidFill>
              </a:defRPr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̵"/>
              <a:defRPr b="0" sz="1800">
                <a:solidFill>
                  <a:srgbClr val="595959"/>
                </a:solidFill>
              </a:defRPr>
            </a:lvl4pPr>
            <a:lvl5pPr indent="-330200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Quattrocento Sans"/>
              <a:buChar char="​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/>
        </p:nvSpPr>
        <p:spPr>
          <a:xfrm>
            <a:off x="645898" y="1694088"/>
            <a:ext cx="5647028" cy="1742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794498" y="6515709"/>
            <a:ext cx="3944940" cy="206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00"/>
              <a:buChar char="​"/>
              <a:defRPr i="0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 (single column)">
  <p:cSld name="Body Copy (single column)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93776" y="167677"/>
            <a:ext cx="11204448" cy="89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302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29083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980"/>
              <a:buChar char="̵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794498" y="6515709"/>
            <a:ext cx="3944940" cy="206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00"/>
              <a:buChar char="​"/>
              <a:defRPr i="0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 with Subtitle (single column)">
  <p:cSld name="Body Copy with Subtitle (single column)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93776" y="167677"/>
            <a:ext cx="11204448" cy="89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302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29083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980"/>
              <a:buChar char="̵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93776" y="6515709"/>
            <a:ext cx="1471154" cy="20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493776" y="1093376"/>
            <a:ext cx="11204448" cy="418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1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6794498" y="6515709"/>
            <a:ext cx="3944940" cy="206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800"/>
              <a:buChar char="​"/>
              <a:defRPr i="0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_No Logo (single column)">
  <p:cSld name="Body Copy_No Logo (single column)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493776" y="167677"/>
            <a:ext cx="11204448" cy="89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08610" lvl="2" marL="13716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60"/>
              <a:buChar char="̵"/>
              <a:defRPr/>
            </a:lvl3pPr>
            <a:lvl4pPr indent="-320039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/>
            </a:lvl4pPr>
            <a:lvl5pPr indent="-320039" lvl="4" marL="22860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54" name="Google Shape;54;p14"/>
          <p:cNvSpPr/>
          <p:nvPr/>
        </p:nvSpPr>
        <p:spPr>
          <a:xfrm>
            <a:off x="0" y="6249122"/>
            <a:ext cx="12192000" cy="604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" type="body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0830" lvl="2" marL="13716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80"/>
              <a:buFont typeface="Arial"/>
              <a:buChar char="̵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0519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Quattrocento Sans"/>
              <a:buChar char="​"/>
              <a:defRPr b="1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Quattrocento Sans"/>
              <a:buChar char="​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EE292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6.png"/><Relationship Id="rId15" Type="http://schemas.openxmlformats.org/officeDocument/2006/relationships/image" Target="../media/image14.png"/><Relationship Id="rId14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802892" y="1600200"/>
            <a:ext cx="3657600" cy="36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6731510" y="740361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Enfa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George</a:t>
            </a:r>
            <a:endParaRPr/>
          </a:p>
        </p:txBody>
      </p:sp>
      <p:sp>
        <p:nvSpPr>
          <p:cNvPr id="133" name="Google Shape;133;p1"/>
          <p:cNvSpPr txBox="1"/>
          <p:nvPr/>
        </p:nvSpPr>
        <p:spPr>
          <a:xfrm>
            <a:off x="6721983" y="2921169"/>
            <a:ext cx="45720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School: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University Of Arizona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Graduation: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May 2023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Senior Leader: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 Barlik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Hiring Manager: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Taimoor Khawaja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731510" y="4917311"/>
            <a:ext cx="488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Phone: –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linkedin.com/in/enfageorge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4808" l="7841" r="1539" t="4246"/>
          <a:stretch/>
        </p:blipFill>
        <p:spPr>
          <a:xfrm>
            <a:off x="1802891" y="1577440"/>
            <a:ext cx="3667127" cy="368036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/>
          <p:nvPr/>
        </p:nvSpPr>
        <p:spPr>
          <a:xfrm>
            <a:off x="2505280" y="673073"/>
            <a:ext cx="609969" cy="622768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3287085" y="690364"/>
            <a:ext cx="7590984" cy="62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24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40"/>
              <a:buFont typeface="Quattrocento Sans"/>
              <a:buChar char="​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Modeling -  Intent Classification of Customer Chats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3287084" y="1289354"/>
            <a:ext cx="7590985" cy="186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E0"/>
              </a:buClr>
              <a:buSzPts val="1600"/>
              <a:buFont typeface="Noto Sans Symbols"/>
              <a:buChar char="✔"/>
            </a:pPr>
            <a:r>
              <a:rPr b="0" i="0" lang="en-US" sz="16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Conducted initial Exploratory Data Analysis on Customer Support chat data to discover patterns, spot anomalies, test hypotheses, and check assumptions with the help of summary statistics and graphical representations.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AE0"/>
              </a:buClr>
              <a:buSzPts val="1600"/>
              <a:buFont typeface="Noto Sans Symbols"/>
              <a:buChar char="✔"/>
            </a:pPr>
            <a:r>
              <a:rPr b="0" i="0" lang="en-US" sz="16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Constructed a custom set of words, using Tf-IDF and manual process, that, when removed from chat data, reduces noise in input data. This was shown to improve model performance downstream.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AE0"/>
              </a:buClr>
              <a:buSzPts val="1600"/>
              <a:buFont typeface="Noto Sans Symbols"/>
              <a:buChar char="✔"/>
            </a:pPr>
            <a:r>
              <a:rPr b="0" i="0" lang="en-US" sz="16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Performed careful data class imbalance treatment using hybrid methods to improve the predictive performance of models downstream.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AE0"/>
              </a:buClr>
              <a:buSzPts val="1600"/>
              <a:buFont typeface="Noto Sans Symbols"/>
              <a:buChar char="✔"/>
            </a:pPr>
            <a:r>
              <a:rPr b="0" i="0" lang="en-US" sz="16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Produced a solid, simple baseline using industry advice and personal experience by creating a model using Tf-Idf and straightforward neural network layers in scikit-learn.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AE0"/>
              </a:buClr>
              <a:buSzPts val="1600"/>
              <a:buFont typeface="Noto Sans Symbols"/>
              <a:buChar char="✔"/>
            </a:pPr>
            <a:r>
              <a:rPr b="0" i="0" lang="en-US" sz="16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Trained and tested an LSTM model using the Keras framework to compare against the above baseline.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AE0"/>
              </a:buClr>
              <a:buSzPts val="1600"/>
              <a:buFont typeface="Noto Sans Symbols"/>
              <a:buChar char="✔"/>
            </a:pPr>
            <a:r>
              <a:rPr b="0" i="0" lang="en-US" sz="16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Constructed as a third approach, a combination of pre-trained BERT embeddings from Hugging face and LSTM layers to create a new model later used in deployment in the Tensorflow framework.</a:t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0" y="5484"/>
            <a:ext cx="2286000" cy="68580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228597" y="1110358"/>
            <a:ext cx="1828800" cy="182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1934" y="6259494"/>
            <a:ext cx="749808" cy="277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/>
          <p:nvPr/>
        </p:nvSpPr>
        <p:spPr>
          <a:xfrm>
            <a:off x="2505280" y="6398435"/>
            <a:ext cx="8238920" cy="4572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0" y="2939158"/>
            <a:ext cx="228600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Enfa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George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0" y="4293987"/>
            <a:ext cx="228600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Major: Computer Science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School: University Of Arizona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Graduation: May 2023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Senior Leader: Mark Greatrex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Hiring Manager: Taimoor Khawaja</a:t>
            </a:r>
            <a:endParaRPr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 b="4808" l="7841" r="1539" t="4246"/>
          <a:stretch/>
        </p:blipFill>
        <p:spPr>
          <a:xfrm>
            <a:off x="228598" y="1113557"/>
            <a:ext cx="1828801" cy="1835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Breaking BERT Down. What is BERT? | by Shreya Ghelani | Towards Data Science" id="151" name="Google Shape;1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8069" y="4045203"/>
            <a:ext cx="1280362" cy="182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/>
          <p:nvPr/>
        </p:nvSpPr>
        <p:spPr>
          <a:xfrm>
            <a:off x="2360020" y="529488"/>
            <a:ext cx="808054" cy="81117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3223169" y="654392"/>
            <a:ext cx="7590984" cy="62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08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80"/>
              <a:buFont typeface="Quattrocento Sans"/>
              <a:buChar char="​"/>
            </a:pPr>
            <a:r>
              <a:rPr b="0" i="0" lang="en-US" sz="2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Deployment of a Live On Demand Inference Endpoint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3223169" y="1204353"/>
            <a:ext cx="7892828" cy="186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Surveyed various training and inference pipeline architectures deployed at large companies using blogs and conference videos.</a:t>
            </a:r>
            <a:endParaRPr/>
          </a:p>
          <a:p>
            <a:pPr indent="-285750" lvl="1" marL="2857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the info in a summarized and pictorial manner to my manager.</a:t>
            </a:r>
            <a:endParaRPr/>
          </a:p>
          <a:p>
            <a:pPr indent="-285750" lvl="1" marL="2857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inference pipeline deployment patterns supported by AWS and proposed a suitable one for a real-time inference that scales efficiently to large loads.</a:t>
            </a:r>
            <a:endParaRPr/>
          </a:p>
          <a:p>
            <a:pPr indent="-285750" lvl="1" marL="2857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various simple NLP models in different frameworks (scikit-learn, Pytorch, and Tensorflow) and experimented with creating model and endpoint configurations for the same in AWS. 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1934" y="6259494"/>
            <a:ext cx="749808" cy="277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/>
          <p:nvPr/>
        </p:nvSpPr>
        <p:spPr>
          <a:xfrm>
            <a:off x="2505280" y="6398435"/>
            <a:ext cx="8238920" cy="4572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0" y="2939158"/>
            <a:ext cx="228600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Enfa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George</a:t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0" y="4293987"/>
            <a:ext cx="228600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Major: Computer Science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School: University Of Arizona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Graduation: May 2023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Senior Leader: Mark Greatrex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Hiring Manager: Taimoor Khawaja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4">
            <a:alphaModFix/>
          </a:blip>
          <a:srcRect b="4808" l="7841" r="1539" t="4246"/>
          <a:stretch/>
        </p:blipFill>
        <p:spPr>
          <a:xfrm>
            <a:off x="228598" y="1113557"/>
            <a:ext cx="1828801" cy="1835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166" name="Google Shape;166;p3"/>
          <p:cNvPicPr preferRelativeResize="0"/>
          <p:nvPr/>
        </p:nvPicPr>
        <p:blipFill rotWithShape="1">
          <a:blip r:embed="rId5">
            <a:alphaModFix/>
          </a:blip>
          <a:srcRect b="6105" l="1682" r="4679" t="4202"/>
          <a:stretch/>
        </p:blipFill>
        <p:spPr>
          <a:xfrm>
            <a:off x="7496604" y="3952702"/>
            <a:ext cx="4513074" cy="195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"/>
          <p:cNvSpPr txBox="1"/>
          <p:nvPr/>
        </p:nvSpPr>
        <p:spPr>
          <a:xfrm>
            <a:off x="3223169" y="3476085"/>
            <a:ext cx="4273435" cy="186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trained a sentiment analysis model using BERT for embedding and Deep Learning.</a:t>
            </a:r>
            <a:endParaRPr/>
          </a:p>
          <a:p>
            <a:pPr indent="-285750" lvl="1" marL="2857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Deployed it as an on-demand live inference endpoint, triggered through AWS Lambda.</a:t>
            </a:r>
            <a:endParaRPr/>
          </a:p>
          <a:p>
            <a:pPr indent="-285750" lvl="1" marL="2857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Deployed a Chat Intent Detection Model as Live Inference Endpoint, with preprocessing, and post-processing as a step and using BERT for embedding and DL techniques in a secure data environment in DEV, which will be later used for a cross-team MLOps initiative.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/>
          <p:nvPr/>
        </p:nvSpPr>
        <p:spPr>
          <a:xfrm>
            <a:off x="2779776" y="677269"/>
            <a:ext cx="1014619" cy="101462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4120758" y="677269"/>
            <a:ext cx="7590984" cy="62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Software/Frameworks I got the Opportunity to Work with</a:t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1934" y="6259494"/>
            <a:ext cx="749808" cy="277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/>
          <p:nvPr/>
        </p:nvSpPr>
        <p:spPr>
          <a:xfrm>
            <a:off x="2505280" y="6398435"/>
            <a:ext cx="8238920" cy="4572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0" y="2939158"/>
            <a:ext cx="228600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Enfa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George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0" y="4293987"/>
            <a:ext cx="228600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Major: Computer Science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School: University Of Arizona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Graduation: May 2023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Senior Leader: Mark Greatrex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Hiring Manager: Taimoor Khawaja</a:t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4">
            <a:alphaModFix/>
          </a:blip>
          <a:srcRect b="4808" l="7841" r="1539" t="4246"/>
          <a:stretch/>
        </p:blipFill>
        <p:spPr>
          <a:xfrm>
            <a:off x="228598" y="1113557"/>
            <a:ext cx="1828801" cy="1835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7736" y="2628451"/>
            <a:ext cx="1105356" cy="663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SageMaker Updates 2019. New features released at re:Invent in… | by  Kyle Stahl | Towards Data Science" id="182" name="Google Shape;18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1866" y="2568212"/>
            <a:ext cx="606040" cy="606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S3 - Connectors | Microsoft Docs" id="183" name="Google Shape;18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7838" y="2571125"/>
            <a:ext cx="606040" cy="606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Lambda - Wikipedia" id="184" name="Google Shape;18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83165" y="2570154"/>
            <a:ext cx="586741" cy="58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/>
          <p:nvPr/>
        </p:nvSpPr>
        <p:spPr>
          <a:xfrm>
            <a:off x="4479527" y="2102299"/>
            <a:ext cx="4127122" cy="167018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59174" y="4594910"/>
            <a:ext cx="944733" cy="944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nsorFlow" id="187" name="Google Shape;187;p4"/>
          <p:cNvPicPr preferRelativeResize="0"/>
          <p:nvPr/>
        </p:nvPicPr>
        <p:blipFill rotWithShape="1">
          <a:blip r:embed="rId10">
            <a:alphaModFix/>
          </a:blip>
          <a:srcRect b="20113" l="20178" r="19771" t="17097"/>
          <a:stretch/>
        </p:blipFill>
        <p:spPr>
          <a:xfrm>
            <a:off x="5965503" y="4473448"/>
            <a:ext cx="944733" cy="55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22302" y="5262287"/>
            <a:ext cx="885229" cy="476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 to PyTorch Tutorials — PyTorch Tutorials 1.12.0+cu102 documentation" id="189" name="Google Shape;189;p4"/>
          <p:cNvPicPr preferRelativeResize="0"/>
          <p:nvPr/>
        </p:nvPicPr>
        <p:blipFill rotWithShape="1">
          <a:blip r:embed="rId12">
            <a:alphaModFix/>
          </a:blip>
          <a:srcRect b="41357" l="9797" r="4328" t="38891"/>
          <a:stretch/>
        </p:blipFill>
        <p:spPr>
          <a:xfrm>
            <a:off x="7190066" y="5390224"/>
            <a:ext cx="1346665" cy="3097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gging Face reaches $2 billion valuation to build the GitHub of machine  learning - StartupLanes.com" id="190" name="Google Shape;190;p4"/>
          <p:cNvPicPr preferRelativeResize="0"/>
          <p:nvPr/>
        </p:nvPicPr>
        <p:blipFill rotWithShape="1">
          <a:blip r:embed="rId13">
            <a:alphaModFix/>
          </a:blip>
          <a:srcRect b="29779" l="24871" r="22771" t="25834"/>
          <a:stretch/>
        </p:blipFill>
        <p:spPr>
          <a:xfrm>
            <a:off x="7217574" y="4504786"/>
            <a:ext cx="1163414" cy="5552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/>
          <p:nvPr/>
        </p:nvSpPr>
        <p:spPr>
          <a:xfrm>
            <a:off x="4477234" y="4286981"/>
            <a:ext cx="4129416" cy="167018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enkins Logo Vector (SVG, PDF, Ai, EPS, CDR) Free Download - Logowik.com" id="192" name="Google Shape;192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49876" y="2863524"/>
            <a:ext cx="947622" cy="71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47894" y="3793522"/>
            <a:ext cx="613926" cy="71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2020-04-03T18:15:12Z</dcterms:created>
  <dc:creator>Gooch, Carter (CCI-Atlanta)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0x010100386B6C1BEED9FB4090FC95C83C7E5B24</vt:lpwstr>
  </property>
</Properties>
</file>