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2" r:id="rId1"/>
  </p:sldMasterIdLst>
  <p:sldIdLst>
    <p:sldId id="275" r:id="rId2"/>
    <p:sldId id="283" r:id="rId3"/>
    <p:sldId id="257" r:id="rId4"/>
    <p:sldId id="258" r:id="rId5"/>
    <p:sldId id="259" r:id="rId6"/>
    <p:sldId id="260" r:id="rId7"/>
    <p:sldId id="261" r:id="rId8"/>
    <p:sldId id="262" r:id="rId9"/>
    <p:sldId id="282" r:id="rId10"/>
    <p:sldId id="279" r:id="rId11"/>
    <p:sldId id="278" r:id="rId12"/>
    <p:sldId id="280" r:id="rId13"/>
    <p:sldId id="281" r:id="rId14"/>
    <p:sldId id="263" r:id="rId15"/>
    <p:sldId id="264" r:id="rId16"/>
    <p:sldId id="266" r:id="rId17"/>
    <p:sldId id="27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1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8BCB70C1-3A46-45D1-A6AB-09DC76B181C4}" type="datetimeFigureOut">
              <a:rPr lang="en-IN" smtClean="0"/>
              <a:pPr/>
              <a:t>10-06-2021</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BA3C5B37-7EEE-4E2B-A124-C4BFC4C9AFC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spd="med">
    <p:wheel spokes="8"/>
    <p:sndAc>
      <p:stSnd>
        <p:snd r:embed="rId1" name="chimes.wav" builtIn="1"/>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CB70C1-3A46-45D1-A6AB-09DC76B181C4}" type="datetimeFigureOut">
              <a:rPr lang="en-IN" smtClean="0"/>
              <a:pPr/>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3C5B37-7EEE-4E2B-A124-C4BFC4C9AFCF}" type="slidenum">
              <a:rPr lang="en-IN" smtClean="0"/>
              <a:pPr/>
              <a:t>‹#›</a:t>
            </a:fld>
            <a:endParaRPr lang="en-IN"/>
          </a:p>
        </p:txBody>
      </p:sp>
    </p:spTree>
  </p:cSld>
  <p:clrMapOvr>
    <a:masterClrMapping/>
  </p:clrMapOvr>
  <p:transition spd="med">
    <p:wheel spokes="8"/>
    <p:sndAc>
      <p:stSnd>
        <p:snd r:embed="rId1" name="chimes.wav" builtIn="1"/>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CB70C1-3A46-45D1-A6AB-09DC76B181C4}" type="datetimeFigureOut">
              <a:rPr lang="en-IN" smtClean="0"/>
              <a:pPr/>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3C5B37-7EEE-4E2B-A124-C4BFC4C9AFCF}" type="slidenum">
              <a:rPr lang="en-IN" smtClean="0"/>
              <a:pPr/>
              <a:t>‹#›</a:t>
            </a:fld>
            <a:endParaRPr lang="en-IN"/>
          </a:p>
        </p:txBody>
      </p:sp>
    </p:spTree>
  </p:cSld>
  <p:clrMapOvr>
    <a:masterClrMapping/>
  </p:clrMapOvr>
  <p:transition spd="med">
    <p:wheel spokes="8"/>
    <p:sndAc>
      <p:stSnd>
        <p:snd r:embed="rId1" name="chimes.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BCB70C1-3A46-45D1-A6AB-09DC76B181C4}" type="datetimeFigureOut">
              <a:rPr lang="en-IN" smtClean="0"/>
              <a:pPr/>
              <a:t>10-06-2021</a:t>
            </a:fld>
            <a:endParaRPr lang="en-IN"/>
          </a:p>
        </p:txBody>
      </p:sp>
      <p:sp>
        <p:nvSpPr>
          <p:cNvPr id="9" name="Slide Number Placeholder 8"/>
          <p:cNvSpPr>
            <a:spLocks noGrp="1"/>
          </p:cNvSpPr>
          <p:nvPr>
            <p:ph type="sldNum" sz="quarter" idx="15"/>
          </p:nvPr>
        </p:nvSpPr>
        <p:spPr/>
        <p:txBody>
          <a:bodyPr rtlCol="0"/>
          <a:lstStyle/>
          <a:p>
            <a:fld id="{BA3C5B37-7EEE-4E2B-A124-C4BFC4C9AFCF}"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transition spd="med">
    <p:wheel spokes="8"/>
    <p:sndAc>
      <p:stSnd>
        <p:snd r:embed="rId1" name="chimes.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8BCB70C1-3A46-45D1-A6AB-09DC76B181C4}" type="datetimeFigureOut">
              <a:rPr lang="en-IN" smtClean="0"/>
              <a:pPr/>
              <a:t>10-06-2021</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BA3C5B37-7EEE-4E2B-A124-C4BFC4C9AFC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spd="med">
    <p:wheel spokes="8"/>
    <p:sndAc>
      <p:stSnd>
        <p:snd r:embed="rId1" name="chimes.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BCB70C1-3A46-45D1-A6AB-09DC76B181C4}" type="datetimeFigureOut">
              <a:rPr lang="en-IN" smtClean="0"/>
              <a:pPr/>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3C5B37-7EEE-4E2B-A124-C4BFC4C9AFCF}" type="slidenum">
              <a:rPr lang="en-IN" smtClean="0"/>
              <a:pPr/>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wheel spokes="8"/>
    <p:sndAc>
      <p:stSnd>
        <p:snd r:embed="rId1" name="chimes.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BCB70C1-3A46-45D1-A6AB-09DC76B181C4}" type="datetimeFigureOut">
              <a:rPr lang="en-IN" smtClean="0"/>
              <a:pPr/>
              <a:t>10-06-2021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3C5B37-7EEE-4E2B-A124-C4BFC4C9AFCF}" type="slidenum">
              <a:rPr lang="en-IN" smtClean="0"/>
              <a:pPr/>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wheel spokes="8"/>
    <p:sndAc>
      <p:stSnd>
        <p:snd r:embed="rId1" name="chimes.wav" builtIn="1"/>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BCB70C1-3A46-45D1-A6AB-09DC76B181C4}" type="datetimeFigureOut">
              <a:rPr lang="en-IN" smtClean="0"/>
              <a:pPr/>
              <a:t>10-06-2021</a:t>
            </a:fld>
            <a:endParaRPr lang="en-IN"/>
          </a:p>
        </p:txBody>
      </p:sp>
      <p:sp>
        <p:nvSpPr>
          <p:cNvPr id="7" name="Slide Number Placeholder 6"/>
          <p:cNvSpPr>
            <a:spLocks noGrp="1"/>
          </p:cNvSpPr>
          <p:nvPr>
            <p:ph type="sldNum" sz="quarter" idx="11"/>
          </p:nvPr>
        </p:nvSpPr>
        <p:spPr/>
        <p:txBody>
          <a:bodyPr rtlCol="0"/>
          <a:lstStyle/>
          <a:p>
            <a:fld id="{BA3C5B37-7EEE-4E2B-A124-C4BFC4C9AFCF}"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transition spd="med">
    <p:wheel spokes="8"/>
    <p:sndAc>
      <p:stSnd>
        <p:snd r:embed="rId1" name="chimes.wav" builtIn="1"/>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B70C1-3A46-45D1-A6AB-09DC76B181C4}" type="datetimeFigureOut">
              <a:rPr lang="en-IN" smtClean="0"/>
              <a:pPr/>
              <a:t>10-06-2021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3C5B37-7EEE-4E2B-A124-C4BFC4C9AFCF}" type="slidenum">
              <a:rPr lang="en-IN" smtClean="0"/>
              <a:pPr/>
              <a:t>‹#›</a:t>
            </a:fld>
            <a:endParaRPr lang="en-IN"/>
          </a:p>
        </p:txBody>
      </p:sp>
    </p:spTree>
  </p:cSld>
  <p:clrMapOvr>
    <a:masterClrMapping/>
  </p:clrMapOvr>
  <p:transition spd="med">
    <p:wheel spokes="8"/>
    <p:sndAc>
      <p:stSnd>
        <p:snd r:embed="rId1" name="chimes.wav" builtIn="1"/>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BCB70C1-3A46-45D1-A6AB-09DC76B181C4}" type="datetimeFigureOut">
              <a:rPr lang="en-IN" smtClean="0"/>
              <a:pPr/>
              <a:t>10-06-2021</a:t>
            </a:fld>
            <a:endParaRPr lang="en-IN"/>
          </a:p>
        </p:txBody>
      </p:sp>
      <p:sp>
        <p:nvSpPr>
          <p:cNvPr id="22" name="Slide Number Placeholder 21"/>
          <p:cNvSpPr>
            <a:spLocks noGrp="1"/>
          </p:cNvSpPr>
          <p:nvPr>
            <p:ph type="sldNum" sz="quarter" idx="15"/>
          </p:nvPr>
        </p:nvSpPr>
        <p:spPr/>
        <p:txBody>
          <a:bodyPr rtlCol="0"/>
          <a:lstStyle/>
          <a:p>
            <a:fld id="{BA3C5B37-7EEE-4E2B-A124-C4BFC4C9AFCF}"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transition spd="med">
    <p:wheel spokes="8"/>
    <p:sndAc>
      <p:stSnd>
        <p:snd r:embed="rId1" name="chimes.wav" builtIn="1"/>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BCB70C1-3A46-45D1-A6AB-09DC76B181C4}" type="datetimeFigureOut">
              <a:rPr lang="en-IN" smtClean="0"/>
              <a:pPr/>
              <a:t>10-06-2021</a:t>
            </a:fld>
            <a:endParaRPr lang="en-IN"/>
          </a:p>
        </p:txBody>
      </p:sp>
      <p:sp>
        <p:nvSpPr>
          <p:cNvPr id="18" name="Slide Number Placeholder 17"/>
          <p:cNvSpPr>
            <a:spLocks noGrp="1"/>
          </p:cNvSpPr>
          <p:nvPr>
            <p:ph type="sldNum" sz="quarter" idx="11"/>
          </p:nvPr>
        </p:nvSpPr>
        <p:spPr/>
        <p:txBody>
          <a:bodyPr rtlCol="0"/>
          <a:lstStyle/>
          <a:p>
            <a:fld id="{BA3C5B37-7EEE-4E2B-A124-C4BFC4C9AFCF}"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transition spd="med">
    <p:wheel spokes="8"/>
    <p:sndAc>
      <p:stSnd>
        <p:snd r:embed="rId1" name="chimes.wav" builtIn="1"/>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8BCB70C1-3A46-45D1-A6AB-09DC76B181C4}" type="datetimeFigureOut">
              <a:rPr lang="en-IN" smtClean="0"/>
              <a:pPr/>
              <a:t>10-06-2021</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BA3C5B37-7EEE-4E2B-A124-C4BFC4C9AFC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343" r:id="rId1"/>
    <p:sldLayoutId id="2147484344" r:id="rId2"/>
    <p:sldLayoutId id="2147484345" r:id="rId3"/>
    <p:sldLayoutId id="2147484346" r:id="rId4"/>
    <p:sldLayoutId id="2147484347" r:id="rId5"/>
    <p:sldLayoutId id="2147484348" r:id="rId6"/>
    <p:sldLayoutId id="2147484349" r:id="rId7"/>
    <p:sldLayoutId id="2147484350" r:id="rId8"/>
    <p:sldLayoutId id="2147484351" r:id="rId9"/>
    <p:sldLayoutId id="2147484352" r:id="rId10"/>
    <p:sldLayoutId id="2147484353" r:id="rId11"/>
  </p:sldLayoutIdLst>
  <p:transition spd="med">
    <p:wheel spokes="8"/>
    <p:sndAc>
      <p:stSnd>
        <p:snd r:embed="rId13" name="chimes.wav" builtIn="1"/>
      </p:stSnd>
    </p:sndAc>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769327" y="509452"/>
            <a:ext cx="5499462" cy="1563838"/>
          </a:xfrm>
          <a:prstGeom prst="rect">
            <a:avLst/>
          </a:prstGeom>
          <a:noFill/>
          <a:ln w="9525">
            <a:noFill/>
            <a:miter lim="800000"/>
            <a:headEnd/>
            <a:tailEnd/>
          </a:ln>
          <a:effectLst/>
        </p:spPr>
        <p:txBody>
          <a:bodyPr vert="horz" wrap="square" lIns="-3174" tIns="45720" rIns="1206120" bIns="161874"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                                 A Project Report On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215868"/>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E36C0A"/>
                </a:solidFill>
                <a:effectLst/>
                <a:latin typeface="Arial" pitchFamily="34" charset="0"/>
                <a:ea typeface="Calibri" pitchFamily="34" charset="0"/>
                <a:cs typeface="Arial" pitchFamily="34" charset="0"/>
              </a:rPr>
              <a:t>                           “Pathology</a:t>
            </a:r>
            <a:r>
              <a:rPr kumimoji="0" lang="en-US" sz="1600" b="1" i="0" u="none" strike="noStrike" cap="none" normalizeH="0" dirty="0" smtClean="0">
                <a:ln>
                  <a:noFill/>
                </a:ln>
                <a:solidFill>
                  <a:srgbClr val="E36C0A"/>
                </a:solidFill>
                <a:effectLst/>
                <a:latin typeface="Arial" pitchFamily="34" charset="0"/>
                <a:ea typeface="Calibri" pitchFamily="34" charset="0"/>
                <a:cs typeface="Arial" pitchFamily="34" charset="0"/>
              </a:rPr>
              <a:t> Lab</a:t>
            </a:r>
            <a:r>
              <a:rPr kumimoji="0" lang="en-US" sz="1600" b="1" i="0" u="none" strike="noStrike" cap="none" normalizeH="0" baseline="0" dirty="0" smtClean="0">
                <a:ln>
                  <a:noFill/>
                </a:ln>
                <a:solidFill>
                  <a:srgbClr val="E36C0A"/>
                </a:solidFill>
                <a:effectLst/>
                <a:latin typeface="Arial" pitchFamily="34" charset="0"/>
                <a:ea typeface="Calibri" pitchFamily="34" charset="0"/>
                <a:cs typeface="Arial"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                                    Submitted to</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5" name="Picture 13"/>
          <p:cNvPicPr>
            <a:picLocks noChangeAspect="1" noChangeArrowheads="1"/>
          </p:cNvPicPr>
          <p:nvPr/>
        </p:nvPicPr>
        <p:blipFill>
          <a:blip r:embed="rId3"/>
          <a:srcRect/>
          <a:stretch>
            <a:fillRect/>
          </a:stretch>
        </p:blipFill>
        <p:spPr bwMode="auto">
          <a:xfrm>
            <a:off x="4754880" y="1763485"/>
            <a:ext cx="1781175" cy="1209675"/>
          </a:xfrm>
          <a:prstGeom prst="rect">
            <a:avLst/>
          </a:prstGeom>
          <a:noFill/>
        </p:spPr>
      </p:pic>
      <p:sp>
        <p:nvSpPr>
          <p:cNvPr id="1027" name="Rectangle 3"/>
          <p:cNvSpPr>
            <a:spLocks noChangeArrowheads="1"/>
          </p:cNvSpPr>
          <p:nvPr/>
        </p:nvSpPr>
        <p:spPr bwMode="auto">
          <a:xfrm>
            <a:off x="2534194" y="3082834"/>
            <a:ext cx="6975566" cy="3634944"/>
          </a:xfrm>
          <a:prstGeom prst="rect">
            <a:avLst/>
          </a:prstGeom>
          <a:noFill/>
          <a:ln w="9525">
            <a:noFill/>
            <a:miter lim="800000"/>
            <a:headEnd/>
            <a:tailEnd/>
          </a:ln>
          <a:effectLst/>
        </p:spPr>
        <p:txBody>
          <a:bodyPr vert="horz" wrap="square" lIns="91440" tIns="45720" rIns="855393"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FFFF"/>
                </a:solidFill>
                <a:effectLst/>
                <a:latin typeface="Arial" pitchFamily="34" charset="0"/>
                <a:ea typeface="Calibri" pitchFamily="34" charset="0"/>
                <a:cs typeface="Arial" pitchFamily="34" charset="0"/>
              </a:rPr>
              <a:t>Deve</a:t>
            </a:r>
            <a:r>
              <a:rPr kumimoji="0" lang="en-US" sz="14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Vikas Gadekar &amp; Lalit  Badgujar</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In the partial fulfillment of the degree of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Bachelor of Science (Computer Science)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(2020-2021)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Under the Guidance Of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700" b="1" i="0" u="none" strike="noStrike" cap="none" normalizeH="0" baseline="0" dirty="0" smtClean="0">
              <a:ln>
                <a:noFill/>
              </a:ln>
              <a:solidFill>
                <a:srgbClr val="000000"/>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1700" b="1" dirty="0" err="1" smtClean="0">
                <a:solidFill>
                  <a:srgbClr val="000000"/>
                </a:solidFill>
                <a:latin typeface="Arial" pitchFamily="34" charset="0"/>
                <a:ea typeface="Calibri" pitchFamily="34" charset="0"/>
                <a:cs typeface="Arial" pitchFamily="34" charset="0"/>
              </a:rPr>
              <a:t>Prof</a:t>
            </a:r>
            <a:r>
              <a:rPr kumimoji="0" lang="en-US" sz="1700" b="1"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.Mahajan</a:t>
            </a:r>
            <a:endParaRPr kumimoji="0" lang="en-US" sz="1700" b="1" i="0" u="none" strike="noStrike" cap="none" normalizeH="0" baseline="0" dirty="0" smtClean="0">
              <a:ln>
                <a:noFill/>
              </a:ln>
              <a:solidFill>
                <a:srgbClr val="000000"/>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700" b="1" i="0" u="none" strike="noStrike" cap="none" normalizeH="0" baseline="0" dirty="0" smtClean="0">
              <a:ln>
                <a:noFill/>
              </a:ln>
              <a:solidFill>
                <a:srgbClr val="000000"/>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B050"/>
                </a:solidFill>
                <a:effectLst/>
                <a:latin typeface="Arial" pitchFamily="34" charset="0"/>
                <a:cs typeface="Arial" pitchFamily="34" charset="0"/>
              </a:rPr>
              <a:t>Progressive</a:t>
            </a:r>
            <a:r>
              <a:rPr kumimoji="0" lang="en-US" sz="1600" b="1" i="0" u="none" strike="noStrike" cap="none" normalizeH="0" dirty="0" smtClean="0">
                <a:ln>
                  <a:noFill/>
                </a:ln>
                <a:solidFill>
                  <a:srgbClr val="00B050"/>
                </a:solidFill>
                <a:effectLst/>
                <a:latin typeface="Arial" pitchFamily="34" charset="0"/>
                <a:cs typeface="Arial" pitchFamily="34" charset="0"/>
              </a:rPr>
              <a:t> Education Society’s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7030A0"/>
                </a:solidFill>
                <a:effectLst/>
                <a:latin typeface="Arial" pitchFamily="34" charset="0"/>
                <a:ea typeface="Calibri" pitchFamily="34" charset="0"/>
                <a:cs typeface="Arial" pitchFamily="34" charset="0"/>
              </a:rPr>
              <a:t>Department of Computer Science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rgbClr val="C0504D"/>
              </a:solidFill>
              <a:effectLst/>
              <a:latin typeface="Arial" pitchFamily="34"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C0504D"/>
                </a:solidFill>
                <a:effectLst/>
                <a:latin typeface="Arial" pitchFamily="34" charset="0"/>
                <a:ea typeface="Calibri" pitchFamily="34" charset="0"/>
                <a:cs typeface="Arial" pitchFamily="34" charset="0"/>
              </a:rPr>
              <a:t>Modern College of Arts, commerce &amp;science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C0504D"/>
                </a:solidFill>
                <a:effectLst/>
                <a:latin typeface="Arial" pitchFamily="34" charset="0"/>
                <a:ea typeface="Calibri" pitchFamily="34" charset="0"/>
                <a:cs typeface="Arial" pitchFamily="34" charset="0"/>
              </a:rPr>
              <a:t>  Pune-411061.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028" name="Group 9569"/>
          <p:cNvGrpSpPr>
            <a:grpSpLocks/>
          </p:cNvGrpSpPr>
          <p:nvPr/>
        </p:nvGrpSpPr>
        <p:grpSpPr bwMode="auto">
          <a:xfrm>
            <a:off x="0" y="0"/>
            <a:ext cx="1485900" cy="1584325"/>
            <a:chOff x="0" y="0"/>
            <a:chExt cx="14859" cy="15836"/>
          </a:xfrm>
        </p:grpSpPr>
        <p:sp>
          <p:nvSpPr>
            <p:cNvPr id="1030" name="Rectangle 9"/>
            <p:cNvSpPr>
              <a:spLocks noChangeArrowheads="1"/>
            </p:cNvSpPr>
            <p:nvPr/>
          </p:nvSpPr>
          <p:spPr bwMode="auto">
            <a:xfrm>
              <a:off x="13271" y="13252"/>
              <a:ext cx="940" cy="31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9" name="Picture 47" descr="image10"/>
            <p:cNvPicPr preferRelativeResize="0">
              <a:picLocks noChangeArrowheads="1"/>
            </p:cNvPicPr>
            <p:nvPr/>
          </p:nvPicPr>
          <p:blipFill>
            <a:blip r:embed="rId4"/>
            <a:srcRect/>
            <a:stretch>
              <a:fillRect/>
            </a:stretch>
          </p:blipFill>
          <p:spPr bwMode="auto">
            <a:xfrm>
              <a:off x="0" y="0"/>
              <a:ext cx="14859" cy="15836"/>
            </a:xfrm>
            <a:custGeom>
              <a:avLst/>
              <a:gdLst/>
              <a:ahLst/>
              <a:cxnLst/>
              <a:rect l="0" t="0" r="r" b="b"/>
              <a:pathLst/>
            </a:custGeom>
            <a:noFill/>
            <a:ln w="9525">
              <a:solidFill>
                <a:srgbClr val="000000"/>
              </a:solidFill>
              <a:round/>
              <a:headEnd/>
              <a:tailEnd/>
            </a:ln>
          </p:spPr>
        </p:pic>
      </p:grpSp>
      <p:sp>
        <p:nvSpPr>
          <p:cNvPr id="1036" name="Rectangle 1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033" name="Group 9569"/>
          <p:cNvGrpSpPr>
            <a:grpSpLocks/>
          </p:cNvGrpSpPr>
          <p:nvPr/>
        </p:nvGrpSpPr>
        <p:grpSpPr bwMode="auto">
          <a:xfrm>
            <a:off x="0" y="0"/>
            <a:ext cx="1485900" cy="1584325"/>
            <a:chOff x="0" y="0"/>
            <a:chExt cx="14859" cy="15836"/>
          </a:xfrm>
        </p:grpSpPr>
        <p:sp>
          <p:nvSpPr>
            <p:cNvPr id="1035" name="Rectangle 9"/>
            <p:cNvSpPr>
              <a:spLocks noChangeArrowheads="1"/>
            </p:cNvSpPr>
            <p:nvPr/>
          </p:nvSpPr>
          <p:spPr bwMode="auto">
            <a:xfrm>
              <a:off x="13271" y="13252"/>
              <a:ext cx="940" cy="31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34" name="Picture 47" descr="image10"/>
            <p:cNvPicPr preferRelativeResize="0">
              <a:picLocks noChangeArrowheads="1"/>
            </p:cNvPicPr>
            <p:nvPr/>
          </p:nvPicPr>
          <p:blipFill>
            <a:blip r:embed="rId4"/>
            <a:srcRect/>
            <a:stretch>
              <a:fillRect/>
            </a:stretch>
          </p:blipFill>
          <p:spPr bwMode="auto">
            <a:xfrm>
              <a:off x="0" y="0"/>
              <a:ext cx="14859" cy="15836"/>
            </a:xfrm>
            <a:custGeom>
              <a:avLst/>
              <a:gdLst/>
              <a:ahLst/>
              <a:cxnLst/>
              <a:rect l="0" t="0" r="r" b="b"/>
              <a:pathLst/>
            </a:custGeom>
            <a:noFill/>
            <a:ln w="9525">
              <a:solidFill>
                <a:srgbClr val="000000"/>
              </a:solidFill>
              <a:round/>
              <a:headEnd/>
              <a:tailEnd/>
            </a:ln>
          </p:spPr>
        </p:pic>
      </p:grpSp>
      <p:sp>
        <p:nvSpPr>
          <p:cNvPr id="1041" name="Rectangle 1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038" name="Group 9569"/>
          <p:cNvGrpSpPr>
            <a:grpSpLocks/>
          </p:cNvGrpSpPr>
          <p:nvPr/>
        </p:nvGrpSpPr>
        <p:grpSpPr bwMode="auto">
          <a:xfrm>
            <a:off x="0" y="0"/>
            <a:ext cx="1485900" cy="1584325"/>
            <a:chOff x="0" y="0"/>
            <a:chExt cx="14859" cy="15836"/>
          </a:xfrm>
        </p:grpSpPr>
        <p:sp>
          <p:nvSpPr>
            <p:cNvPr id="1040" name="Rectangle 9"/>
            <p:cNvSpPr>
              <a:spLocks noChangeArrowheads="1"/>
            </p:cNvSpPr>
            <p:nvPr/>
          </p:nvSpPr>
          <p:spPr bwMode="auto">
            <a:xfrm>
              <a:off x="13271" y="13252"/>
              <a:ext cx="940" cy="31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39" name="Picture 47" descr="image10"/>
            <p:cNvPicPr preferRelativeResize="0">
              <a:picLocks noChangeArrowheads="1"/>
            </p:cNvPicPr>
            <p:nvPr/>
          </p:nvPicPr>
          <p:blipFill>
            <a:blip r:embed="rId4"/>
            <a:srcRect/>
            <a:stretch>
              <a:fillRect/>
            </a:stretch>
          </p:blipFill>
          <p:spPr bwMode="auto">
            <a:xfrm>
              <a:off x="0" y="0"/>
              <a:ext cx="14859" cy="15836"/>
            </a:xfrm>
            <a:custGeom>
              <a:avLst/>
              <a:gdLst/>
              <a:ahLst/>
              <a:cxnLst/>
              <a:rect l="0" t="0" r="r" b="b"/>
              <a:pathLst/>
            </a:custGeom>
            <a:noFill/>
            <a:ln w="9525">
              <a:solidFill>
                <a:srgbClr val="000000"/>
              </a:solidFill>
              <a:round/>
              <a:headEnd/>
              <a:tailEnd/>
            </a:ln>
          </p:spPr>
        </p:pic>
      </p:grpSp>
      <p:sp>
        <p:nvSpPr>
          <p:cNvPr id="1046"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043" name="Group 9569"/>
          <p:cNvGrpSpPr>
            <a:grpSpLocks/>
          </p:cNvGrpSpPr>
          <p:nvPr/>
        </p:nvGrpSpPr>
        <p:grpSpPr bwMode="auto">
          <a:xfrm>
            <a:off x="0" y="0"/>
            <a:ext cx="1485900" cy="1584325"/>
            <a:chOff x="0" y="0"/>
            <a:chExt cx="14859" cy="15836"/>
          </a:xfrm>
        </p:grpSpPr>
        <p:sp>
          <p:nvSpPr>
            <p:cNvPr id="1045" name="Rectangle 9"/>
            <p:cNvSpPr>
              <a:spLocks noChangeArrowheads="1"/>
            </p:cNvSpPr>
            <p:nvPr/>
          </p:nvSpPr>
          <p:spPr bwMode="auto">
            <a:xfrm>
              <a:off x="13271" y="13252"/>
              <a:ext cx="940" cy="31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44" name="Picture 47" descr="image10"/>
            <p:cNvPicPr preferRelativeResize="0">
              <a:picLocks noChangeArrowheads="1"/>
            </p:cNvPicPr>
            <p:nvPr/>
          </p:nvPicPr>
          <p:blipFill>
            <a:blip r:embed="rId4"/>
            <a:srcRect/>
            <a:stretch>
              <a:fillRect/>
            </a:stretch>
          </p:blipFill>
          <p:spPr bwMode="auto">
            <a:xfrm>
              <a:off x="0" y="0"/>
              <a:ext cx="14859" cy="15836"/>
            </a:xfrm>
            <a:custGeom>
              <a:avLst/>
              <a:gdLst/>
              <a:ahLst/>
              <a:cxnLst/>
              <a:rect l="0" t="0" r="r" b="b"/>
              <a:pathLst/>
            </a:custGeom>
            <a:noFill/>
            <a:ln w="9525">
              <a:solidFill>
                <a:srgbClr val="000000"/>
              </a:solidFill>
              <a:round/>
              <a:headEnd/>
              <a:tailEnd/>
            </a:ln>
          </p:spPr>
        </p:pic>
      </p:grpSp>
    </p:spTree>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770391"/>
          </a:xfrm>
        </p:spPr>
        <p:txBody>
          <a:bodyPr/>
          <a:lstStyle/>
          <a:p>
            <a:pPr algn="ctr"/>
            <a:r>
              <a:rPr lang="en-IN" b="1" dirty="0" smtClean="0"/>
              <a:t>USE CASE DIAGRAM</a:t>
            </a:r>
            <a:endParaRPr lang="en-IN" b="1" dirty="0"/>
          </a:p>
        </p:txBody>
      </p:sp>
      <p:pic>
        <p:nvPicPr>
          <p:cNvPr id="4" name="Content Placeholder 3" descr="Screenshot (21).png"/>
          <p:cNvPicPr>
            <a:picLocks noGrp="1" noChangeAspect="1"/>
          </p:cNvPicPr>
          <p:nvPr>
            <p:ph sz="quarter" idx="1"/>
          </p:nvPr>
        </p:nvPicPr>
        <p:blipFill>
          <a:blip r:embed="rId3"/>
          <a:stretch>
            <a:fillRect/>
          </a:stretch>
        </p:blipFill>
        <p:spPr>
          <a:xfrm>
            <a:off x="1894114" y="1600200"/>
            <a:ext cx="7067005" cy="5048794"/>
          </a:xfrm>
        </p:spPr>
      </p:pic>
    </p:spTree>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770391"/>
          </a:xfrm>
        </p:spPr>
        <p:txBody>
          <a:bodyPr/>
          <a:lstStyle/>
          <a:p>
            <a:pPr algn="ctr"/>
            <a:r>
              <a:rPr lang="en-IN" b="1" dirty="0" smtClean="0"/>
              <a:t>Component diagram</a:t>
            </a:r>
            <a:endParaRPr lang="en-IN" b="1" dirty="0"/>
          </a:p>
        </p:txBody>
      </p:sp>
      <p:pic>
        <p:nvPicPr>
          <p:cNvPr id="4" name="Content Placeholder 3" descr="Screenshot (22).png"/>
          <p:cNvPicPr>
            <a:picLocks noGrp="1" noChangeAspect="1"/>
          </p:cNvPicPr>
          <p:nvPr>
            <p:ph sz="quarter" idx="1"/>
          </p:nvPr>
        </p:nvPicPr>
        <p:blipFill>
          <a:blip r:embed="rId3"/>
          <a:stretch>
            <a:fillRect/>
          </a:stretch>
        </p:blipFill>
        <p:spPr>
          <a:xfrm>
            <a:off x="1658983" y="1632857"/>
            <a:ext cx="7432766" cy="4911634"/>
          </a:xfrm>
        </p:spPr>
      </p:pic>
    </p:spTree>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783453"/>
          </a:xfrm>
        </p:spPr>
        <p:txBody>
          <a:bodyPr/>
          <a:lstStyle/>
          <a:p>
            <a:pPr algn="ctr"/>
            <a:r>
              <a:rPr lang="en-IN" b="1" dirty="0" smtClean="0"/>
              <a:t>OBJECT DIAGRAM</a:t>
            </a:r>
            <a:endParaRPr lang="en-IN" b="1" dirty="0"/>
          </a:p>
        </p:txBody>
      </p:sp>
      <p:pic>
        <p:nvPicPr>
          <p:cNvPr id="4" name="Content Placeholder 3" descr="Screenshot (23).png"/>
          <p:cNvPicPr>
            <a:picLocks noGrp="1" noChangeAspect="1"/>
          </p:cNvPicPr>
          <p:nvPr>
            <p:ph sz="quarter" idx="1"/>
          </p:nvPr>
        </p:nvPicPr>
        <p:blipFill>
          <a:blip r:embed="rId3"/>
          <a:stretch>
            <a:fillRect/>
          </a:stretch>
        </p:blipFill>
        <p:spPr>
          <a:xfrm>
            <a:off x="1789611" y="1606731"/>
            <a:ext cx="7680960" cy="4872446"/>
          </a:xfrm>
        </p:spPr>
      </p:pic>
    </p:spTree>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770391"/>
          </a:xfrm>
        </p:spPr>
        <p:txBody>
          <a:bodyPr/>
          <a:lstStyle/>
          <a:p>
            <a:pPr algn="ctr"/>
            <a:r>
              <a:rPr lang="en-IN" b="1" dirty="0" smtClean="0"/>
              <a:t>CLASS DIAGRAM</a:t>
            </a:r>
            <a:endParaRPr lang="en-IN" b="1" dirty="0"/>
          </a:p>
        </p:txBody>
      </p:sp>
      <p:pic>
        <p:nvPicPr>
          <p:cNvPr id="4" name="Content Placeholder 3" descr="Screenshot (24).png"/>
          <p:cNvPicPr>
            <a:picLocks noGrp="1" noChangeAspect="1"/>
          </p:cNvPicPr>
          <p:nvPr>
            <p:ph sz="quarter" idx="1"/>
          </p:nvPr>
        </p:nvPicPr>
        <p:blipFill>
          <a:blip r:embed="rId3"/>
          <a:stretch>
            <a:fillRect/>
          </a:stretch>
        </p:blipFill>
        <p:spPr>
          <a:xfrm>
            <a:off x="1658983" y="1293223"/>
            <a:ext cx="7798526" cy="5120640"/>
          </a:xfrm>
        </p:spPr>
      </p:pic>
    </p:spTree>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AD75DB-45CA-4DBD-B7B9-9AD927535067}"/>
              </a:ext>
            </a:extLst>
          </p:cNvPr>
          <p:cNvSpPr>
            <a:spLocks noGrp="1"/>
          </p:cNvSpPr>
          <p:nvPr>
            <p:ph type="title"/>
          </p:nvPr>
        </p:nvSpPr>
        <p:spPr>
          <a:xfrm>
            <a:off x="714103" y="405267"/>
            <a:ext cx="9956800" cy="639762"/>
          </a:xfrm>
          <a:solidFill>
            <a:schemeClr val="bg1"/>
          </a:solidFill>
          <a:ln>
            <a:solidFill>
              <a:schemeClr val="bg1"/>
            </a:solidFill>
          </a:ln>
        </p:spPr>
        <p:txBody>
          <a:bodyPr>
            <a:normAutofit fontScale="90000"/>
          </a:bodyPr>
          <a:lstStyle/>
          <a:p>
            <a:pPr algn="ctr"/>
            <a:r>
              <a:rPr lang="en-US" sz="4000" dirty="0" smtClean="0">
                <a:solidFill>
                  <a:schemeClr val="tx1">
                    <a:lumMod val="85000"/>
                    <a:lumOff val="15000"/>
                  </a:schemeClr>
                </a:solidFill>
                <a:latin typeface="Arial" panose="020B0604020202020204" pitchFamily="34" charset="0"/>
                <a:cs typeface="Arial" panose="020B0604020202020204" pitchFamily="34" charset="0"/>
              </a:rPr>
              <a:t>Screenshots</a:t>
            </a:r>
            <a:r>
              <a:rPr lang="en-US" sz="4000" dirty="0" smtClean="0">
                <a:solidFill>
                  <a:srgbClr val="FF0000"/>
                </a:solidFill>
                <a:latin typeface="Arial" panose="020B0604020202020204" pitchFamily="34" charset="0"/>
                <a:cs typeface="Arial" panose="020B0604020202020204" pitchFamily="34" charset="0"/>
              </a:rPr>
              <a:t> </a:t>
            </a:r>
            <a:r>
              <a:rPr lang="en-US" sz="4000" dirty="0">
                <a:solidFill>
                  <a:schemeClr val="tx1">
                    <a:lumMod val="85000"/>
                    <a:lumOff val="15000"/>
                  </a:schemeClr>
                </a:solidFill>
                <a:latin typeface="Arial" panose="020B0604020202020204" pitchFamily="34" charset="0"/>
                <a:cs typeface="Arial" panose="020B0604020202020204" pitchFamily="34" charset="0"/>
              </a:rPr>
              <a:t>:</a:t>
            </a:r>
            <a:endParaRPr lang="en-IN" sz="40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xmlns="" id="{915B4D44-63B8-4073-99A7-6BBBDF24B56E}"/>
              </a:ext>
            </a:extLst>
          </p:cNvPr>
          <p:cNvPicPr>
            <a:picLocks noGrp="1" noChangeAspect="1"/>
          </p:cNvPicPr>
          <p:nvPr>
            <p:ph sz="quarter" idx="1"/>
          </p:nvPr>
        </p:nvPicPr>
        <p:blipFill>
          <a:blip r:embed="rId3"/>
          <a:stretch>
            <a:fillRect/>
          </a:stretch>
        </p:blipFill>
        <p:spPr>
          <a:xfrm>
            <a:off x="1668180" y="1780227"/>
            <a:ext cx="7705632" cy="4332303"/>
          </a:xfrm>
        </p:spPr>
      </p:pic>
    </p:spTree>
    <p:extLst>
      <p:ext uri="{BB962C8B-B14F-4D97-AF65-F5344CB8AC3E}">
        <p14:creationId xmlns:p14="http://schemas.microsoft.com/office/powerpoint/2010/main" xmlns="" val="2132437272"/>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E68F546-49AE-4987-9F29-CC5286351A2F}"/>
              </a:ext>
            </a:extLst>
          </p:cNvPr>
          <p:cNvPicPr>
            <a:picLocks noChangeAspect="1"/>
          </p:cNvPicPr>
          <p:nvPr/>
        </p:nvPicPr>
        <p:blipFill>
          <a:blip r:embed="rId3"/>
          <a:stretch>
            <a:fillRect/>
          </a:stretch>
        </p:blipFill>
        <p:spPr>
          <a:xfrm>
            <a:off x="1006216" y="1067447"/>
            <a:ext cx="8680844" cy="4880592"/>
          </a:xfrm>
          <a:prstGeom prst="rect">
            <a:avLst/>
          </a:prstGeom>
        </p:spPr>
      </p:pic>
    </p:spTree>
    <p:extLst>
      <p:ext uri="{BB962C8B-B14F-4D97-AF65-F5344CB8AC3E}">
        <p14:creationId xmlns:p14="http://schemas.microsoft.com/office/powerpoint/2010/main" xmlns="" val="434786269"/>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F0559D8-FA1A-4233-907F-FDD934FE5800}"/>
              </a:ext>
            </a:extLst>
          </p:cNvPr>
          <p:cNvPicPr>
            <a:picLocks noChangeAspect="1"/>
          </p:cNvPicPr>
          <p:nvPr/>
        </p:nvPicPr>
        <p:blipFill>
          <a:blip r:embed="rId3"/>
          <a:stretch>
            <a:fillRect/>
          </a:stretch>
        </p:blipFill>
        <p:spPr>
          <a:xfrm>
            <a:off x="1221487" y="1086310"/>
            <a:ext cx="8696470" cy="4889377"/>
          </a:xfrm>
          <a:prstGeom prst="rect">
            <a:avLst/>
          </a:prstGeom>
        </p:spPr>
      </p:pic>
    </p:spTree>
    <p:extLst>
      <p:ext uri="{BB962C8B-B14F-4D97-AF65-F5344CB8AC3E}">
        <p14:creationId xmlns:p14="http://schemas.microsoft.com/office/powerpoint/2010/main" xmlns="" val="4224019207"/>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png"/>
          <p:cNvPicPr>
            <a:picLocks noGrp="1" noChangeAspect="1"/>
          </p:cNvPicPr>
          <p:nvPr>
            <p:ph sz="quarter" idx="1"/>
          </p:nvPr>
        </p:nvPicPr>
        <p:blipFill>
          <a:blip r:embed="rId3"/>
          <a:stretch>
            <a:fillRect/>
          </a:stretch>
        </p:blipFill>
        <p:spPr>
          <a:xfrm>
            <a:off x="1345213" y="1090749"/>
            <a:ext cx="8668453" cy="4873625"/>
          </a:xfrm>
        </p:spPr>
      </p:pic>
    </p:spTree>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33B474D-510E-4D23-B004-C064CE55B10C}"/>
              </a:ext>
            </a:extLst>
          </p:cNvPr>
          <p:cNvPicPr>
            <a:picLocks noChangeAspect="1"/>
          </p:cNvPicPr>
          <p:nvPr/>
        </p:nvPicPr>
        <p:blipFill>
          <a:blip r:embed="rId3"/>
          <a:stretch>
            <a:fillRect/>
          </a:stretch>
        </p:blipFill>
        <p:spPr>
          <a:xfrm>
            <a:off x="1343107" y="909262"/>
            <a:ext cx="8949114" cy="5031420"/>
          </a:xfrm>
          <a:prstGeom prst="rect">
            <a:avLst/>
          </a:prstGeom>
        </p:spPr>
      </p:pic>
    </p:spTree>
    <p:extLst>
      <p:ext uri="{BB962C8B-B14F-4D97-AF65-F5344CB8AC3E}">
        <p14:creationId xmlns:p14="http://schemas.microsoft.com/office/powerpoint/2010/main" xmlns="" val="1817238158"/>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57BB82A-3A3C-40D6-A632-0EE4A47E091D}"/>
              </a:ext>
            </a:extLst>
          </p:cNvPr>
          <p:cNvPicPr>
            <a:picLocks noChangeAspect="1"/>
          </p:cNvPicPr>
          <p:nvPr/>
        </p:nvPicPr>
        <p:blipFill>
          <a:blip r:embed="rId3"/>
          <a:stretch>
            <a:fillRect/>
          </a:stretch>
        </p:blipFill>
        <p:spPr>
          <a:xfrm>
            <a:off x="1152446" y="804473"/>
            <a:ext cx="9170633" cy="5155963"/>
          </a:xfrm>
          <a:prstGeom prst="rect">
            <a:avLst/>
          </a:prstGeom>
        </p:spPr>
      </p:pic>
    </p:spTree>
    <p:extLst>
      <p:ext uri="{BB962C8B-B14F-4D97-AF65-F5344CB8AC3E}">
        <p14:creationId xmlns:p14="http://schemas.microsoft.com/office/powerpoint/2010/main" xmlns="" val="2049251483"/>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oject Certificate"/>
          <p:cNvPicPr/>
          <p:nvPr/>
        </p:nvPicPr>
        <p:blipFill>
          <a:blip r:embed="rId3" cstate="print"/>
          <a:stretch>
            <a:fillRect/>
          </a:stretch>
        </p:blipFill>
        <p:spPr>
          <a:xfrm>
            <a:off x="3172687" y="156755"/>
            <a:ext cx="5088978" cy="6526924"/>
          </a:xfrm>
          <a:prstGeom prst="rect">
            <a:avLst/>
          </a:prstGeom>
        </p:spPr>
      </p:pic>
    </p:spTree>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D0BF242-BF61-4F06-8888-F9C621DFFDE0}"/>
              </a:ext>
            </a:extLst>
          </p:cNvPr>
          <p:cNvPicPr>
            <a:picLocks noChangeAspect="1"/>
          </p:cNvPicPr>
          <p:nvPr/>
        </p:nvPicPr>
        <p:blipFill>
          <a:blip r:embed="rId3"/>
          <a:stretch>
            <a:fillRect/>
          </a:stretch>
        </p:blipFill>
        <p:spPr>
          <a:xfrm>
            <a:off x="1164079" y="805951"/>
            <a:ext cx="9230316" cy="5189519"/>
          </a:xfrm>
          <a:prstGeom prst="rect">
            <a:avLst/>
          </a:prstGeom>
        </p:spPr>
      </p:pic>
    </p:spTree>
    <p:extLst>
      <p:ext uri="{BB962C8B-B14F-4D97-AF65-F5344CB8AC3E}">
        <p14:creationId xmlns:p14="http://schemas.microsoft.com/office/powerpoint/2010/main" xmlns="" val="2839398116"/>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FF4421B-AA31-4799-BD60-CE955F6FF0A3}"/>
              </a:ext>
            </a:extLst>
          </p:cNvPr>
          <p:cNvPicPr>
            <a:picLocks noChangeAspect="1"/>
          </p:cNvPicPr>
          <p:nvPr/>
        </p:nvPicPr>
        <p:blipFill>
          <a:blip r:embed="rId3"/>
          <a:stretch>
            <a:fillRect/>
          </a:stretch>
        </p:blipFill>
        <p:spPr>
          <a:xfrm>
            <a:off x="1104314" y="855983"/>
            <a:ext cx="9006658" cy="5063773"/>
          </a:xfrm>
          <a:prstGeom prst="rect">
            <a:avLst/>
          </a:prstGeom>
        </p:spPr>
      </p:pic>
    </p:spTree>
    <p:extLst>
      <p:ext uri="{BB962C8B-B14F-4D97-AF65-F5344CB8AC3E}">
        <p14:creationId xmlns:p14="http://schemas.microsoft.com/office/powerpoint/2010/main" xmlns="" val="3325122447"/>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AE7DEB4-7314-4FAE-BE00-2D182AAD5806}"/>
              </a:ext>
            </a:extLst>
          </p:cNvPr>
          <p:cNvPicPr>
            <a:picLocks noChangeAspect="1"/>
          </p:cNvPicPr>
          <p:nvPr/>
        </p:nvPicPr>
        <p:blipFill>
          <a:blip r:embed="rId3"/>
          <a:stretch>
            <a:fillRect/>
          </a:stretch>
        </p:blipFill>
        <p:spPr>
          <a:xfrm>
            <a:off x="1195597" y="684066"/>
            <a:ext cx="8813693" cy="4955283"/>
          </a:xfrm>
          <a:prstGeom prst="rect">
            <a:avLst/>
          </a:prstGeom>
        </p:spPr>
      </p:pic>
    </p:spTree>
    <p:extLst>
      <p:ext uri="{BB962C8B-B14F-4D97-AF65-F5344CB8AC3E}">
        <p14:creationId xmlns:p14="http://schemas.microsoft.com/office/powerpoint/2010/main" xmlns="" val="885216427"/>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2999057-9886-4D0D-BBBF-C21F29362805}"/>
              </a:ext>
            </a:extLst>
          </p:cNvPr>
          <p:cNvPicPr>
            <a:picLocks noChangeAspect="1"/>
          </p:cNvPicPr>
          <p:nvPr/>
        </p:nvPicPr>
        <p:blipFill>
          <a:blip r:embed="rId3"/>
          <a:stretch>
            <a:fillRect/>
          </a:stretch>
        </p:blipFill>
        <p:spPr>
          <a:xfrm>
            <a:off x="1580449" y="890172"/>
            <a:ext cx="8653505" cy="4865221"/>
          </a:xfrm>
          <a:prstGeom prst="rect">
            <a:avLst/>
          </a:prstGeom>
        </p:spPr>
      </p:pic>
    </p:spTree>
    <p:extLst>
      <p:ext uri="{BB962C8B-B14F-4D97-AF65-F5344CB8AC3E}">
        <p14:creationId xmlns:p14="http://schemas.microsoft.com/office/powerpoint/2010/main" xmlns="" val="3861090637"/>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704F570-A265-4B25-AF19-17E70B035B94}"/>
              </a:ext>
            </a:extLst>
          </p:cNvPr>
          <p:cNvPicPr>
            <a:picLocks noChangeAspect="1"/>
          </p:cNvPicPr>
          <p:nvPr/>
        </p:nvPicPr>
        <p:blipFill>
          <a:blip r:embed="rId3"/>
          <a:stretch>
            <a:fillRect/>
          </a:stretch>
        </p:blipFill>
        <p:spPr>
          <a:xfrm>
            <a:off x="1363864" y="895588"/>
            <a:ext cx="8842160" cy="4971287"/>
          </a:xfrm>
          <a:prstGeom prst="rect">
            <a:avLst/>
          </a:prstGeom>
        </p:spPr>
      </p:pic>
    </p:spTree>
    <p:extLst>
      <p:ext uri="{BB962C8B-B14F-4D97-AF65-F5344CB8AC3E}">
        <p14:creationId xmlns:p14="http://schemas.microsoft.com/office/powerpoint/2010/main" xmlns="" val="272943010"/>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744EB96-136F-449A-97CA-ABD2CA2284D7}"/>
              </a:ext>
            </a:extLst>
          </p:cNvPr>
          <p:cNvPicPr>
            <a:picLocks noChangeAspect="1"/>
          </p:cNvPicPr>
          <p:nvPr/>
        </p:nvPicPr>
        <p:blipFill>
          <a:blip r:embed="rId3"/>
          <a:stretch>
            <a:fillRect/>
          </a:stretch>
        </p:blipFill>
        <p:spPr>
          <a:xfrm>
            <a:off x="1692099" y="891444"/>
            <a:ext cx="8368822" cy="4705165"/>
          </a:xfrm>
          <a:prstGeom prst="rect">
            <a:avLst/>
          </a:prstGeom>
        </p:spPr>
      </p:pic>
    </p:spTree>
    <p:extLst>
      <p:ext uri="{BB962C8B-B14F-4D97-AF65-F5344CB8AC3E}">
        <p14:creationId xmlns:p14="http://schemas.microsoft.com/office/powerpoint/2010/main" xmlns="" val="3003995688"/>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E3C7116-67F2-4BE9-87A7-4E7A4C88C57A}"/>
              </a:ext>
            </a:extLst>
          </p:cNvPr>
          <p:cNvSpPr txBox="1"/>
          <p:nvPr/>
        </p:nvSpPr>
        <p:spPr>
          <a:xfrm>
            <a:off x="739064" y="865429"/>
            <a:ext cx="10384655" cy="5299015"/>
          </a:xfrm>
          <a:prstGeom prst="rect">
            <a:avLst/>
          </a:prstGeom>
          <a:noFill/>
        </p:spPr>
        <p:txBody>
          <a:bodyPr wrap="square">
            <a:spAutoFit/>
          </a:bodyPr>
          <a:lstStyle/>
          <a:p>
            <a:pPr>
              <a:lnSpc>
                <a:spcPct val="107000"/>
              </a:lnSpc>
              <a:spcAft>
                <a:spcPts val="800"/>
              </a:spcAft>
            </a:pPr>
            <a:r>
              <a:rPr lang="en-IN" sz="24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Introduction :</a:t>
            </a:r>
            <a:endParaRPr lang="en-IN"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project, </a:t>
            </a:r>
            <a:r>
              <a:rPr lang="en-IN" dirty="0" smtClean="0">
                <a:latin typeface="Calibri" panose="020F0502020204030204" pitchFamily="34" charset="0"/>
                <a:ea typeface="Calibri" panose="020F0502020204030204" pitchFamily="34" charset="0"/>
                <a:cs typeface="Times New Roman" panose="02020603050405020304" pitchFamily="18" charset="0"/>
              </a:rPr>
              <a:t>Pathology Lab</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System is a web-based application that allows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the Lab </a:t>
            </a:r>
            <a:r>
              <a:rPr lang="en-IN" dirty="0" smtClean="0">
                <a:latin typeface="Calibri" panose="020F0502020204030204" pitchFamily="34" charset="0"/>
                <a:ea typeface="Calibri" panose="020F0502020204030204" pitchFamily="34" charset="0"/>
                <a:cs typeface="Times New Roman" panose="02020603050405020304" pitchFamily="18" charset="0"/>
              </a:rPr>
              <a:t>Admin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to </a:t>
            </a:r>
            <a:r>
              <a:rPr lang="en-IN" sz="1800" dirty="0">
                <a:effectLst/>
                <a:latin typeface="Calibri" panose="020F0502020204030204" pitchFamily="34" charset="0"/>
                <a:ea typeface="Calibri" panose="020F0502020204030204" pitchFamily="34" charset="0"/>
                <a:cs typeface="Times New Roman" panose="02020603050405020304" pitchFamily="18" charset="0"/>
              </a:rPr>
              <a:t>handle all </a:t>
            </a:r>
            <a:r>
              <a:rPr lang="en-IN" dirty="0" smtClean="0">
                <a:latin typeface="Calibri" panose="020F0502020204030204" pitchFamily="34" charset="0"/>
                <a:ea typeface="Calibri" panose="020F0502020204030204" pitchFamily="34" charset="0"/>
                <a:cs typeface="Times New Roman" panose="02020603050405020304" pitchFamily="18" charset="0"/>
              </a:rPr>
              <a:t>Pathology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activities online</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Interactive GUI and the ability to manage various </a:t>
            </a:r>
            <a:r>
              <a:rPr lang="en-IN" dirty="0" smtClean="0">
                <a:latin typeface="Calibri" panose="020F0502020204030204" pitchFamily="34" charset="0"/>
                <a:ea typeface="Calibri" panose="020F0502020204030204" pitchFamily="34" charset="0"/>
                <a:cs typeface="Times New Roman" panose="02020603050405020304" pitchFamily="18" charset="0"/>
              </a:rPr>
              <a:t>Services</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make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system very flexible and convenient</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t>
            </a:r>
            <a:r>
              <a:rPr lang="en-IN" dirty="0" smtClean="0">
                <a:latin typeface="Calibri" panose="020F0502020204030204" pitchFamily="34" charset="0"/>
                <a:ea typeface="Calibri" panose="020F0502020204030204" pitchFamily="34" charset="0"/>
                <a:cs typeface="Times New Roman" panose="02020603050405020304" pitchFamily="18" charset="0"/>
              </a:rPr>
              <a:t>Pathology Lab </a:t>
            </a:r>
            <a:r>
              <a:rPr lang="en-IN" dirty="0" smtClean="0">
                <a:latin typeface="Calibri" panose="020F0502020204030204" pitchFamily="34" charset="0"/>
                <a:ea typeface="Calibri" panose="020F0502020204030204" pitchFamily="34" charset="0"/>
                <a:cs typeface="Times New Roman" panose="02020603050405020304" pitchFamily="18" charset="0"/>
              </a:rPr>
              <a:t>assistant is </a:t>
            </a:r>
            <a:r>
              <a:rPr lang="en-IN" sz="1800" dirty="0">
                <a:effectLst/>
                <a:latin typeface="Calibri" panose="020F0502020204030204" pitchFamily="34" charset="0"/>
                <a:ea typeface="Calibri" panose="020F0502020204030204" pitchFamily="34" charset="0"/>
                <a:cs typeface="Times New Roman" panose="02020603050405020304" pitchFamily="18" charset="0"/>
              </a:rPr>
              <a:t>a very busy person and does not have the time to sit and manage the entire activities manually on paper. This application gives him the power and flexibility to manage the entire system from a single online system</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Pathology Lab </a:t>
            </a:r>
            <a:r>
              <a:rPr lang="en-IN" dirty="0" smtClean="0">
                <a:latin typeface="Calibri" panose="020F0502020204030204" pitchFamily="34" charset="0"/>
                <a:ea typeface="Calibri" panose="020F0502020204030204" pitchFamily="34" charset="0"/>
                <a:cs typeface="Times New Roman" panose="02020603050405020304" pitchFamily="18" charset="0"/>
              </a:rPr>
              <a:t>project </a:t>
            </a:r>
            <a:r>
              <a:rPr lang="en-IN" sz="1800" dirty="0">
                <a:effectLst/>
                <a:latin typeface="Calibri" panose="020F0502020204030204" pitchFamily="34" charset="0"/>
                <a:ea typeface="Calibri" panose="020F0502020204030204" pitchFamily="34" charset="0"/>
                <a:cs typeface="Times New Roman" panose="02020603050405020304" pitchFamily="18" charset="0"/>
              </a:rPr>
              <a:t>provides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service </a:t>
            </a:r>
            <a:r>
              <a:rPr lang="en-IN" sz="1800" dirty="0">
                <a:effectLst/>
                <a:latin typeface="Calibri" panose="020F0502020204030204" pitchFamily="34" charset="0"/>
                <a:ea typeface="Calibri" panose="020F0502020204030204" pitchFamily="34" charset="0"/>
                <a:cs typeface="Times New Roman" panose="02020603050405020304" pitchFamily="18" charset="0"/>
              </a:rPr>
              <a:t>booking, </a:t>
            </a:r>
            <a:r>
              <a:rPr lang="en-IN" dirty="0" smtClean="0">
                <a:latin typeface="Calibri" panose="020F0502020204030204" pitchFamily="34" charset="0"/>
                <a:ea typeface="Calibri" panose="020F0502020204030204" pitchFamily="34" charset="0"/>
                <a:cs typeface="Times New Roman" panose="02020603050405020304" pitchFamily="18" charset="0"/>
              </a:rPr>
              <a:t>lab assistant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management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 other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necessary </a:t>
            </a:r>
            <a:r>
              <a:rPr lang="en-IN" dirty="0" smtClean="0">
                <a:latin typeface="Calibri" panose="020F0502020204030204" pitchFamily="34" charset="0"/>
                <a:ea typeface="Calibri" panose="020F0502020204030204" pitchFamily="34" charset="0"/>
                <a:cs typeface="Times New Roman" panose="02020603050405020304" pitchFamily="18" charset="0"/>
              </a:rPr>
              <a:t>Pathology Lab </a:t>
            </a:r>
            <a:r>
              <a:rPr lang="en-IN" dirty="0" smtClean="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features. </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Patient/User c</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an </a:t>
            </a:r>
            <a:r>
              <a:rPr lang="en-IN" sz="1800" dirty="0">
                <a:effectLst/>
                <a:latin typeface="Calibri" panose="020F0502020204030204" pitchFamily="34" charset="0"/>
                <a:ea typeface="Calibri" panose="020F0502020204030204" pitchFamily="34" charset="0"/>
                <a:cs typeface="Times New Roman" panose="02020603050405020304" pitchFamily="18" charset="0"/>
              </a:rPr>
              <a:t>view and book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s</a:t>
            </a:r>
            <a:r>
              <a:rPr lang="en-IN" dirty="0" smtClean="0">
                <a:latin typeface="Calibri" panose="020F0502020204030204" pitchFamily="34" charset="0"/>
                <a:ea typeface="Calibri" panose="020F0502020204030204" pitchFamily="34" charset="0"/>
                <a:cs typeface="Times New Roman" panose="02020603050405020304" pitchFamily="18" charset="0"/>
              </a:rPr>
              <a:t>ervices</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online. Admin has the power of either approving or disapproving the </a:t>
            </a:r>
            <a:r>
              <a:rPr lang="en-IN" dirty="0" smtClean="0">
                <a:latin typeface="Calibri" panose="020F0502020204030204" pitchFamily="34" charset="0"/>
                <a:ea typeface="Calibri" panose="020F0502020204030204" pitchFamily="34" charset="0"/>
                <a:cs typeface="Times New Roman" panose="02020603050405020304" pitchFamily="18" charset="0"/>
              </a:rPr>
              <a:t>patient’s</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booking request. Other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L</a:t>
            </a:r>
            <a:r>
              <a:rPr lang="en-IN" dirty="0" smtClean="0">
                <a:latin typeface="Calibri" panose="020F0502020204030204" pitchFamily="34" charset="0"/>
                <a:ea typeface="Calibri" panose="020F0502020204030204" pitchFamily="34" charset="0"/>
                <a:cs typeface="Times New Roman" panose="02020603050405020304" pitchFamily="18" charset="0"/>
              </a:rPr>
              <a:t>ab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services </a:t>
            </a:r>
            <a:r>
              <a:rPr lang="en-IN" sz="1800" dirty="0">
                <a:effectLst/>
                <a:latin typeface="Calibri" panose="020F0502020204030204" pitchFamily="34" charset="0"/>
                <a:ea typeface="Calibri" panose="020F0502020204030204" pitchFamily="34" charset="0"/>
                <a:cs typeface="Times New Roman" panose="02020603050405020304" pitchFamily="18" charset="0"/>
              </a:rPr>
              <a:t>can also be viewed by the </a:t>
            </a:r>
            <a:r>
              <a:rPr lang="en-IN" dirty="0" smtClean="0">
                <a:latin typeface="Calibri" panose="020F0502020204030204" pitchFamily="34" charset="0"/>
                <a:ea typeface="Calibri" panose="020F0502020204030204" pitchFamily="34" charset="0"/>
                <a:cs typeface="Times New Roman" panose="02020603050405020304" pitchFamily="18" charset="0"/>
              </a:rPr>
              <a:t>Patients’/User</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 can book them too</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system is hence useful for both </a:t>
            </a:r>
            <a:r>
              <a:rPr lang="en-IN" dirty="0" smtClean="0">
                <a:latin typeface="Calibri" panose="020F0502020204030204" pitchFamily="34" charset="0"/>
                <a:ea typeface="Calibri" panose="020F0502020204030204" pitchFamily="34" charset="0"/>
                <a:cs typeface="Times New Roman" panose="02020603050405020304" pitchFamily="18" charset="0"/>
              </a:rPr>
              <a:t>patient</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 managers to portable manage the </a:t>
            </a:r>
            <a:r>
              <a:rPr lang="en-IN" dirty="0" smtClean="0">
                <a:latin typeface="Calibri" panose="020F0502020204030204" pitchFamily="34" charset="0"/>
                <a:ea typeface="Calibri" panose="020F0502020204030204" pitchFamily="34" charset="0"/>
                <a:cs typeface="Times New Roman" panose="02020603050405020304" pitchFamily="18" charset="0"/>
              </a:rPr>
              <a:t>Lab</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activities.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19683275"/>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FB39608-B40D-43BF-8A04-1E86A7FF8554}"/>
              </a:ext>
            </a:extLst>
          </p:cNvPr>
          <p:cNvSpPr txBox="1"/>
          <p:nvPr/>
        </p:nvSpPr>
        <p:spPr>
          <a:xfrm>
            <a:off x="366202" y="870436"/>
            <a:ext cx="7312981" cy="1828257"/>
          </a:xfrm>
          <a:prstGeom prst="rect">
            <a:avLst/>
          </a:prstGeom>
          <a:noFill/>
        </p:spPr>
        <p:txBody>
          <a:bodyPr wrap="square">
            <a:spAutoFit/>
          </a:bodyPr>
          <a:lstStyle/>
          <a:p>
            <a:pPr>
              <a:lnSpc>
                <a:spcPct val="107000"/>
              </a:lnSpc>
              <a:spcAft>
                <a:spcPts val="800"/>
              </a:spcAft>
            </a:pPr>
            <a:r>
              <a:rPr lang="en-IN" sz="24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Objectives</a:t>
            </a:r>
            <a:r>
              <a:rPr lang="en-IN" sz="28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 </a:t>
            </a:r>
            <a:r>
              <a:rPr lang="en-IN" sz="24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a:t>
            </a:r>
            <a:endParaRPr lang="en-IN"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Main objective of this project is to provide solution for </a:t>
            </a:r>
            <a:r>
              <a:rPr lang="en-IN" dirty="0" smtClean="0">
                <a:latin typeface="Calibri" panose="020F0502020204030204" pitchFamily="34" charset="0"/>
                <a:ea typeface="Calibri" panose="020F0502020204030204" pitchFamily="34" charset="0"/>
                <a:cs typeface="Calibri" panose="020F0502020204030204" pitchFamily="34" charset="0"/>
              </a:rPr>
              <a:t>lab</a:t>
            </a:r>
            <a:r>
              <a:rPr lang="en-IN" sz="1800" dirty="0" smtClean="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to manage most there work using computerised process.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This software application will help admin to handle </a:t>
            </a:r>
            <a:r>
              <a:rPr lang="en-IN" sz="1800" dirty="0" smtClean="0">
                <a:effectLst/>
                <a:latin typeface="Calibri" panose="020F0502020204030204" pitchFamily="34" charset="0"/>
                <a:ea typeface="Calibri" panose="020F0502020204030204" pitchFamily="34" charset="0"/>
                <a:cs typeface="Calibri" panose="020F0502020204030204" pitchFamily="34" charset="0"/>
              </a:rPr>
              <a:t>patients </a:t>
            </a:r>
            <a:r>
              <a:rPr lang="en-IN" sz="1800" dirty="0">
                <a:effectLst/>
                <a:latin typeface="Calibri" panose="020F0502020204030204" pitchFamily="34" charset="0"/>
                <a:ea typeface="Calibri" panose="020F0502020204030204" pitchFamily="34" charset="0"/>
                <a:cs typeface="Calibri" panose="020F0502020204030204" pitchFamily="34" charset="0"/>
              </a:rPr>
              <a:t>information, </a:t>
            </a:r>
            <a:r>
              <a:rPr lang="en-IN" dirty="0" smtClean="0">
                <a:latin typeface="Calibri" panose="020F0502020204030204" pitchFamily="34" charset="0"/>
                <a:ea typeface="Calibri" panose="020F0502020204030204" pitchFamily="34" charset="0"/>
                <a:cs typeface="Calibri" panose="020F0502020204030204" pitchFamily="34" charset="0"/>
              </a:rPr>
              <a:t>Service </a:t>
            </a:r>
            <a:r>
              <a:rPr lang="en-IN" sz="1800" dirty="0" smtClean="0">
                <a:effectLst/>
                <a:latin typeface="Calibri" panose="020F0502020204030204" pitchFamily="34" charset="0"/>
                <a:ea typeface="Calibri" panose="020F0502020204030204" pitchFamily="34" charset="0"/>
                <a:cs typeface="Calibri" panose="020F0502020204030204" pitchFamily="34" charset="0"/>
              </a:rPr>
              <a:t>details</a:t>
            </a:r>
            <a:r>
              <a:rPr lang="en-IN" sz="1800" dirty="0">
                <a:effectLst/>
                <a:latin typeface="Calibri" panose="020F0502020204030204" pitchFamily="34" charset="0"/>
                <a:ea typeface="Calibri" panose="020F0502020204030204" pitchFamily="34" charset="0"/>
                <a:cs typeface="Calibri" panose="020F0502020204030204" pitchFamily="34" charset="0"/>
              </a:rPr>
              <a:t>, payment details, information etc.</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xmlns="" id="{F406E2A1-E1BF-4C14-AB07-F8386D9A754A}"/>
              </a:ext>
            </a:extLst>
          </p:cNvPr>
          <p:cNvSpPr txBox="1"/>
          <p:nvPr/>
        </p:nvSpPr>
        <p:spPr>
          <a:xfrm>
            <a:off x="366202" y="3336069"/>
            <a:ext cx="7827886" cy="2664640"/>
          </a:xfrm>
          <a:prstGeom prst="rect">
            <a:avLst/>
          </a:prstGeom>
          <a:noFill/>
        </p:spPr>
        <p:txBody>
          <a:bodyPr wrap="square">
            <a:spAutoFit/>
          </a:bodyPr>
          <a:lstStyle/>
          <a:p>
            <a:pPr>
              <a:lnSpc>
                <a:spcPct val="107000"/>
              </a:lnSpc>
              <a:spcAft>
                <a:spcPts val="800"/>
              </a:spcAft>
            </a:pPr>
            <a:r>
              <a:rPr lang="en-IN" sz="24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Problem Description :</a:t>
            </a:r>
            <a:endParaRPr lang="en-IN"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600"/>
              <a:buFont typeface="Symbol" panose="05050102010706020507" pitchFamily="18" charset="2"/>
              <a:buChar char=""/>
            </a:pPr>
            <a:r>
              <a:rPr lang="en-IN" dirty="0" smtClean="0">
                <a:latin typeface="Calibri" panose="020F0502020204030204" pitchFamily="34" charset="0"/>
                <a:ea typeface="Calibri" panose="020F0502020204030204" pitchFamily="34" charset="0"/>
                <a:cs typeface="Times New Roman" panose="02020603050405020304" pitchFamily="18" charset="0"/>
              </a:rPr>
              <a:t>Pathology Lab System</a:t>
            </a:r>
            <a:r>
              <a:rPr lang="en-IN" sz="1800" dirty="0" smtClean="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is computerised all the daily routine is carried out by computerised and records are maintain in computer.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600"/>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So record are stored </a:t>
            </a:r>
            <a:r>
              <a:rPr lang="en-IN" sz="1800" dirty="0" err="1">
                <a:effectLst/>
                <a:latin typeface="Calibri" panose="020F0502020204030204" pitchFamily="34" charset="0"/>
                <a:ea typeface="Calibri" panose="020F0502020204030204" pitchFamily="34" charset="0"/>
                <a:cs typeface="Calibri" panose="020F0502020204030204" pitchFamily="34" charset="0"/>
              </a:rPr>
              <a:t>permanentaly</a:t>
            </a: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dirty="0" smtClean="0">
                <a:effectLst/>
                <a:latin typeface="Calibri" panose="020F0502020204030204" pitchFamily="34" charset="0"/>
                <a:ea typeface="Calibri" panose="020F0502020204030204" pitchFamily="34" charset="0"/>
                <a:cs typeface="Calibri" panose="020F0502020204030204" pitchFamily="34" charset="0"/>
              </a:rPr>
              <a:t>The patient used </a:t>
            </a:r>
            <a:r>
              <a:rPr lang="en-IN" sz="1800" dirty="0">
                <a:effectLst/>
                <a:latin typeface="Calibri" panose="020F0502020204030204" pitchFamily="34" charset="0"/>
                <a:ea typeface="Calibri" panose="020F0502020204030204" pitchFamily="34" charset="0"/>
                <a:cs typeface="Calibri" panose="020F0502020204030204" pitchFamily="34" charset="0"/>
              </a:rPr>
              <a:t>to make online enquiry on our web for </a:t>
            </a:r>
            <a:r>
              <a:rPr lang="en-IN" dirty="0" smtClean="0">
                <a:latin typeface="Calibri" panose="020F0502020204030204" pitchFamily="34" charset="0"/>
                <a:ea typeface="Calibri" panose="020F0502020204030204" pitchFamily="34" charset="0"/>
                <a:cs typeface="Calibri" panose="020F0502020204030204" pitchFamily="34" charset="0"/>
              </a:rPr>
              <a:t>services</a:t>
            </a:r>
            <a:r>
              <a:rPr lang="en-IN" sz="1800" dirty="0" smtClean="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available and they depending upon the status. He used to make booking on computer we can called all information about </a:t>
            </a:r>
            <a:r>
              <a:rPr lang="en-IN" dirty="0" smtClean="0">
                <a:latin typeface="Calibri" panose="020F0502020204030204" pitchFamily="34" charset="0"/>
                <a:ea typeface="Calibri" panose="020F0502020204030204" pitchFamily="34" charset="0"/>
                <a:cs typeface="Calibri" panose="020F0502020204030204" pitchFamily="34" charset="0"/>
              </a:rPr>
              <a:t>patients</a:t>
            </a:r>
            <a:r>
              <a:rPr lang="en-IN" sz="1800" dirty="0" smtClean="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600"/>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To overcome this difficulties the must be computerized.    </a:t>
            </a:r>
            <a:r>
              <a:rPr lang="en-IN" sz="1800" b="1"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250992066"/>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BE0EC22-03B4-4C15-A3E2-B0D40C14DBED}"/>
              </a:ext>
            </a:extLst>
          </p:cNvPr>
          <p:cNvSpPr txBox="1"/>
          <p:nvPr/>
        </p:nvSpPr>
        <p:spPr>
          <a:xfrm>
            <a:off x="499369" y="620161"/>
            <a:ext cx="6221028" cy="2355132"/>
          </a:xfrm>
          <a:prstGeom prst="rect">
            <a:avLst/>
          </a:prstGeom>
          <a:noFill/>
        </p:spPr>
        <p:txBody>
          <a:bodyPr wrap="square">
            <a:spAutoFit/>
          </a:bodyPr>
          <a:lstStyle/>
          <a:p>
            <a:pPr>
              <a:lnSpc>
                <a:spcPct val="107000"/>
              </a:lnSpc>
              <a:spcAft>
                <a:spcPts val="800"/>
              </a:spcAft>
            </a:pPr>
            <a:r>
              <a:rPr lang="en-IN" sz="2400" b="1" dirty="0">
                <a:solidFill>
                  <a:srgbClr val="FF0000"/>
                </a:solidFill>
                <a:effectLst/>
                <a:latin typeface="Cambria" panose="02040503050406030204" pitchFamily="18" charset="0"/>
                <a:ea typeface="Calibri" panose="020F0502020204030204" pitchFamily="34" charset="0"/>
                <a:cs typeface="Calibri" panose="020F0502020204030204" pitchFamily="34" charset="0"/>
              </a:rPr>
              <a:t>Study of Existing System :</a:t>
            </a:r>
            <a:endParaRPr lang="en-IN"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600"/>
              <a:buFont typeface="Symbol" panose="05050102010706020507" pitchFamily="18" charset="2"/>
              <a:buChar char=""/>
            </a:pPr>
            <a:r>
              <a:rPr lang="en-IN" sz="1800" dirty="0" smtClean="0">
                <a:effectLst/>
                <a:latin typeface="Calibri" panose="020F0502020204030204" pitchFamily="34" charset="0"/>
                <a:ea typeface="Calibri" panose="020F0502020204030204" pitchFamily="34" charset="0"/>
                <a:cs typeface="Calibri" panose="020F0502020204030204" pitchFamily="34" charset="0"/>
              </a:rPr>
              <a:t>Pathology Lab management existing system </a:t>
            </a:r>
            <a:r>
              <a:rPr lang="en-IN" sz="1800" dirty="0">
                <a:effectLst/>
                <a:latin typeface="Calibri" panose="020F0502020204030204" pitchFamily="34" charset="0"/>
                <a:ea typeface="Calibri" panose="020F0502020204030204" pitchFamily="34" charset="0"/>
                <a:cs typeface="Calibri" panose="020F0502020204030204" pitchFamily="34" charset="0"/>
              </a:rPr>
              <a:t>was manual. All the daily routine is carried out manually and the record are maintained.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600"/>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In the record books or the register. The </a:t>
            </a:r>
            <a:r>
              <a:rPr lang="en-IN" sz="1800" dirty="0" smtClean="0">
                <a:effectLst/>
                <a:latin typeface="Calibri" panose="020F0502020204030204" pitchFamily="34" charset="0"/>
                <a:ea typeface="Calibri" panose="020F0502020204030204" pitchFamily="34" charset="0"/>
                <a:cs typeface="Calibri" panose="020F0502020204030204" pitchFamily="34" charset="0"/>
              </a:rPr>
              <a:t>patient </a:t>
            </a:r>
            <a:r>
              <a:rPr lang="en-IN" sz="1800" dirty="0">
                <a:effectLst/>
                <a:latin typeface="Calibri" panose="020F0502020204030204" pitchFamily="34" charset="0"/>
                <a:ea typeface="Calibri" panose="020F0502020204030204" pitchFamily="34" charset="0"/>
                <a:cs typeface="Calibri" panose="020F0502020204030204" pitchFamily="34" charset="0"/>
              </a:rPr>
              <a:t>use to make inquiry for </a:t>
            </a:r>
            <a:r>
              <a:rPr lang="en-IN" sz="1800" dirty="0" smtClean="0">
                <a:effectLst/>
                <a:latin typeface="Calibri" panose="020F0502020204030204" pitchFamily="34" charset="0"/>
                <a:ea typeface="Calibri" panose="020F0502020204030204" pitchFamily="34" charset="0"/>
                <a:cs typeface="Calibri" panose="020F0502020204030204" pitchFamily="34" charset="0"/>
              </a:rPr>
              <a:t>services </a:t>
            </a:r>
            <a:r>
              <a:rPr lang="en-IN" sz="1800" dirty="0">
                <a:effectLst/>
                <a:latin typeface="Calibri" panose="020F0502020204030204" pitchFamily="34" charset="0"/>
                <a:ea typeface="Calibri" panose="020F0502020204030204" pitchFamily="34" charset="0"/>
                <a:cs typeface="Calibri" panose="020F0502020204030204" pitchFamily="34" charset="0"/>
              </a:rPr>
              <a:t>available and the depending upon the status.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xmlns="" id="{6C78DFB9-D944-4582-B4D5-9525F3BCA7F8}"/>
              </a:ext>
            </a:extLst>
          </p:cNvPr>
          <p:cNvSpPr txBox="1"/>
          <p:nvPr/>
        </p:nvSpPr>
        <p:spPr>
          <a:xfrm>
            <a:off x="499369" y="4091331"/>
            <a:ext cx="6094520" cy="2355132"/>
          </a:xfrm>
          <a:prstGeom prst="rect">
            <a:avLst/>
          </a:prstGeom>
          <a:noFill/>
        </p:spPr>
        <p:txBody>
          <a:bodyPr wrap="square">
            <a:spAutoFit/>
          </a:bodyPr>
          <a:lstStyle/>
          <a:p>
            <a:pPr>
              <a:lnSpc>
                <a:spcPct val="107000"/>
              </a:lnSpc>
              <a:spcAft>
                <a:spcPts val="800"/>
              </a:spcAft>
            </a:pPr>
            <a:r>
              <a:rPr lang="en-IN" sz="2400" b="1" dirty="0">
                <a:solidFill>
                  <a:srgbClr val="FF0000"/>
                </a:solidFill>
                <a:effectLst/>
                <a:latin typeface="Cambria" panose="02040503050406030204" pitchFamily="18" charset="0"/>
                <a:ea typeface="Calibri" panose="020F0502020204030204" pitchFamily="34" charset="0"/>
                <a:cs typeface="Calibri" panose="020F0502020204030204" pitchFamily="34" charset="0"/>
              </a:rPr>
              <a:t>Drawbacks of Existing system :</a:t>
            </a:r>
            <a:endParaRPr lang="en-IN"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It is manual system so error is created while register the entry of </a:t>
            </a:r>
            <a:r>
              <a:rPr lang="en-IN" sz="1800" dirty="0" smtClean="0">
                <a:effectLst/>
                <a:latin typeface="Calibri" panose="020F0502020204030204" pitchFamily="34" charset="0"/>
                <a:ea typeface="Calibri" panose="020F0502020204030204" pitchFamily="34" charset="0"/>
                <a:cs typeface="Calibri" panose="020F0502020204030204" pitchFamily="34" charset="0"/>
              </a:rPr>
              <a:t>patient.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Make the mistakes while register the phone number and address.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If </a:t>
            </a:r>
            <a:r>
              <a:rPr lang="en-IN" sz="1800" dirty="0" smtClean="0">
                <a:effectLst/>
                <a:latin typeface="Calibri" panose="020F0502020204030204" pitchFamily="34" charset="0"/>
                <a:ea typeface="Calibri" panose="020F0502020204030204" pitchFamily="34" charset="0"/>
                <a:cs typeface="Calibri" panose="020F0502020204030204" pitchFamily="34" charset="0"/>
              </a:rPr>
              <a:t>patients </a:t>
            </a:r>
            <a:r>
              <a:rPr lang="en-IN" sz="1800" dirty="0">
                <a:effectLst/>
                <a:latin typeface="Calibri" panose="020F0502020204030204" pitchFamily="34" charset="0"/>
                <a:ea typeface="Calibri" panose="020F0502020204030204" pitchFamily="34" charset="0"/>
                <a:cs typeface="Calibri" panose="020F0502020204030204" pitchFamily="34" charset="0"/>
              </a:rPr>
              <a:t>gives duplicate id there is no way to know the id is fake or not.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540542707"/>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8520A62-9933-4D77-9B9C-EF63AC0E8F2E}"/>
              </a:ext>
            </a:extLst>
          </p:cNvPr>
          <p:cNvSpPr txBox="1"/>
          <p:nvPr/>
        </p:nvSpPr>
        <p:spPr>
          <a:xfrm>
            <a:off x="694677" y="359971"/>
            <a:ext cx="6094520" cy="1775551"/>
          </a:xfrm>
          <a:prstGeom prst="rect">
            <a:avLst/>
          </a:prstGeom>
          <a:noFill/>
        </p:spPr>
        <p:txBody>
          <a:bodyPr wrap="square">
            <a:spAutoFit/>
          </a:bodyPr>
          <a:lstStyle/>
          <a:p>
            <a:pPr>
              <a:lnSpc>
                <a:spcPct val="107000"/>
              </a:lnSpc>
              <a:spcAft>
                <a:spcPts val="800"/>
              </a:spcAft>
            </a:pPr>
            <a:r>
              <a:rPr lang="en-IN" sz="24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Scope  of proposed System :</a:t>
            </a:r>
            <a:endParaRPr lang="en-IN"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The </a:t>
            </a:r>
            <a:r>
              <a:rPr lang="en-IN" sz="1800" dirty="0" smtClean="0">
                <a:effectLst/>
                <a:latin typeface="Calibri" panose="020F0502020204030204" pitchFamily="34" charset="0"/>
                <a:ea typeface="Calibri" panose="020F0502020204030204" pitchFamily="34" charset="0"/>
                <a:cs typeface="Calibri" panose="020F0502020204030204" pitchFamily="34" charset="0"/>
              </a:rPr>
              <a:t>Lab Management System </a:t>
            </a:r>
            <a:r>
              <a:rPr lang="en-IN" sz="1800" dirty="0">
                <a:effectLst/>
                <a:latin typeface="Calibri" panose="020F0502020204030204" pitchFamily="34" charset="0"/>
                <a:ea typeface="Calibri" panose="020F0502020204030204" pitchFamily="34" charset="0"/>
                <a:cs typeface="Calibri" panose="020F0502020204030204" pitchFamily="34" charset="0"/>
              </a:rPr>
              <a:t>is a web-based application that allows to </a:t>
            </a:r>
            <a:r>
              <a:rPr lang="en-IN" dirty="0" smtClean="0">
                <a:latin typeface="Calibri" panose="020F0502020204030204" pitchFamily="34" charset="0"/>
                <a:ea typeface="Calibri" panose="020F0502020204030204" pitchFamily="34" charset="0"/>
                <a:cs typeface="Calibri" panose="020F0502020204030204" pitchFamily="34" charset="0"/>
              </a:rPr>
              <a:t>lab  admin</a:t>
            </a:r>
            <a:r>
              <a:rPr lang="en-IN" sz="1800" dirty="0" smtClean="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to handle all the activities online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The ability to manage various </a:t>
            </a:r>
            <a:r>
              <a:rPr lang="en-IN" dirty="0" smtClean="0">
                <a:latin typeface="Calibri" panose="020F0502020204030204" pitchFamily="34" charset="0"/>
                <a:ea typeface="Calibri" panose="020F0502020204030204" pitchFamily="34" charset="0"/>
                <a:cs typeface="Calibri" panose="020F0502020204030204" pitchFamily="34" charset="0"/>
              </a:rPr>
              <a:t>services booking</a:t>
            </a:r>
            <a:r>
              <a:rPr lang="en-IN" sz="1800" dirty="0" smtClean="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and </a:t>
            </a:r>
            <a:r>
              <a:rPr lang="en-IN" sz="1800" dirty="0" smtClean="0">
                <a:effectLst/>
                <a:latin typeface="Calibri" panose="020F0502020204030204" pitchFamily="34" charset="0"/>
                <a:ea typeface="Calibri" panose="020F0502020204030204" pitchFamily="34" charset="0"/>
                <a:cs typeface="Calibri" panose="020F0502020204030204" pitchFamily="34" charset="0"/>
              </a:rPr>
              <a:t>services </a:t>
            </a:r>
            <a:r>
              <a:rPr lang="en-IN" sz="1800" dirty="0">
                <a:effectLst/>
                <a:latin typeface="Calibri" panose="020F0502020204030204" pitchFamily="34" charset="0"/>
                <a:ea typeface="Calibri" panose="020F0502020204030204" pitchFamily="34" charset="0"/>
                <a:cs typeface="Calibri" panose="020F0502020204030204" pitchFamily="34" charset="0"/>
              </a:rPr>
              <a:t>make system flexible and convenient</a:t>
            </a:r>
            <a:r>
              <a:rPr lang="en-IN" sz="1800" b="1" dirty="0">
                <a:effectLst/>
                <a:latin typeface="Calibri" panose="020F0502020204030204" pitchFamily="34" charset="0"/>
                <a:ea typeface="Calibri" panose="020F0502020204030204" pitchFamily="34" charset="0"/>
                <a:cs typeface="Calibri" panose="020F0502020204030204" pitchFamily="34"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xmlns="" id="{7BC990CF-3433-410D-A0C4-CE03E714D7E1}"/>
              </a:ext>
            </a:extLst>
          </p:cNvPr>
          <p:cNvSpPr txBox="1"/>
          <p:nvPr/>
        </p:nvSpPr>
        <p:spPr>
          <a:xfrm>
            <a:off x="561512" y="3819984"/>
            <a:ext cx="6158883" cy="2684453"/>
          </a:xfrm>
          <a:prstGeom prst="rect">
            <a:avLst/>
          </a:prstGeom>
          <a:noFill/>
        </p:spPr>
        <p:txBody>
          <a:bodyPr wrap="square">
            <a:spAutoFit/>
          </a:bodyPr>
          <a:lstStyle/>
          <a:p>
            <a:pPr algn="ctr">
              <a:lnSpc>
                <a:spcPct val="107000"/>
              </a:lnSpc>
              <a:spcAft>
                <a:spcPts val="800"/>
              </a:spcAft>
            </a:pPr>
            <a:r>
              <a:rPr lang="en-IN" sz="2800" b="1" i="1" dirty="0">
                <a:solidFill>
                  <a:srgbClr val="FF0000"/>
                </a:solidFill>
                <a:effectLst/>
                <a:latin typeface="Cambria" panose="02040503050406030204" pitchFamily="18" charset="0"/>
                <a:ea typeface="Calibri" panose="020F0502020204030204" pitchFamily="34" charset="0"/>
                <a:cs typeface="Calibri" panose="020F0502020204030204" pitchFamily="34" charset="0"/>
              </a:rPr>
              <a:t>Feasibility Study :</a:t>
            </a:r>
            <a:endParaRPr lang="en-IN"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b="1" i="1" dirty="0">
                <a:effectLst/>
                <a:latin typeface="Cambria" panose="02040503050406030204" pitchFamily="18" charset="0"/>
                <a:ea typeface="Calibri" panose="020F0502020204030204" pitchFamily="34" charset="0"/>
                <a:cs typeface="Calibri" panose="020F0502020204030204" pitchFamily="34" charset="0"/>
              </a:rPr>
              <a:t>Technical Feasibility :</a:t>
            </a:r>
          </a:p>
          <a:p>
            <a:pPr marL="342900" lvl="0" indent="-342900">
              <a:lnSpc>
                <a:spcPct val="107000"/>
              </a:lnSpc>
              <a:buFont typeface="Wingdings" panose="05000000000000000000" pitchFamily="2" charset="2"/>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The technical equipment required for  a system development.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For this purpose we required various hardware equipment such as computer intel, </a:t>
            </a:r>
            <a:r>
              <a:rPr lang="en-IN" sz="1800" dirty="0" err="1">
                <a:effectLst/>
                <a:latin typeface="Calibri" panose="020F0502020204030204" pitchFamily="34" charset="0"/>
                <a:ea typeface="Calibri" panose="020F0502020204030204" pitchFamily="34" charset="0"/>
                <a:cs typeface="Calibri" panose="020F0502020204030204" pitchFamily="34" charset="0"/>
              </a:rPr>
              <a:t>pentium</a:t>
            </a:r>
            <a:r>
              <a:rPr lang="en-IN" sz="1800" dirty="0">
                <a:effectLst/>
                <a:latin typeface="Calibri" panose="020F0502020204030204" pitchFamily="34" charset="0"/>
                <a:ea typeface="Calibri" panose="020F0502020204030204" pitchFamily="34" charset="0"/>
                <a:cs typeface="Calibri" panose="020F0502020204030204" pitchFamily="34" charset="0"/>
              </a:rPr>
              <a:t>, 1.44 MB floppy discs. For taking backup backend tool as php.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57505404"/>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923DF1B-D7F6-4228-A357-F03F80AB48E6}"/>
              </a:ext>
            </a:extLst>
          </p:cNvPr>
          <p:cNvSpPr txBox="1"/>
          <p:nvPr/>
        </p:nvSpPr>
        <p:spPr>
          <a:xfrm>
            <a:off x="623656" y="541139"/>
            <a:ext cx="6094520" cy="4821063"/>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2000" b="1" i="1" dirty="0">
                <a:effectLst/>
                <a:latin typeface="Cambria" panose="02040503050406030204" pitchFamily="18" charset="0"/>
                <a:ea typeface="Calibri" panose="020F0502020204030204" pitchFamily="34" charset="0"/>
                <a:cs typeface="Calibri" panose="020F0502020204030204" pitchFamily="34" charset="0"/>
              </a:rPr>
              <a:t>Economical Feasibility :</a:t>
            </a:r>
          </a:p>
          <a:p>
            <a:pPr marL="342900" lvl="0" indent="-342900">
              <a:lnSpc>
                <a:spcPct val="107000"/>
              </a:lnSpc>
              <a:buFont typeface="Wingdings" panose="05000000000000000000" pitchFamily="2" charset="2"/>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In economical feasibility we carried out the cost benefit analysis of system. Hardware requirement CD ROM drive.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Computer intel 400 MHz Rs 18,000.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 programmer has to assist for a hotel management in his work.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i="1"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b="1" i="1"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b="1" i="1" dirty="0">
                <a:effectLst/>
                <a:latin typeface="Cambria" panose="02040503050406030204" pitchFamily="18" charset="0"/>
                <a:ea typeface="Calibri" panose="020F0502020204030204" pitchFamily="34" charset="0"/>
                <a:cs typeface="Calibri" panose="020F0502020204030204" pitchFamily="34" charset="0"/>
              </a:rPr>
              <a:t>Operational Feasibility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b="1" i="1"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This web-based system will be helpful in many ways.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The searching time can be reduced.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The date redundancy can be also avoid.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The desperate the developed system, a system analyst will required for </a:t>
            </a:r>
            <a:r>
              <a:rPr lang="en-IN" sz="1800" dirty="0" smtClean="0">
                <a:effectLst/>
                <a:latin typeface="Calibri" panose="020F0502020204030204" pitchFamily="34" charset="0"/>
                <a:ea typeface="Calibri" panose="020F0502020204030204" pitchFamily="34" charset="0"/>
                <a:cs typeface="Calibri" panose="020F0502020204030204" pitchFamily="34" charset="0"/>
              </a:rPr>
              <a:t>Lab Management System.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550364161"/>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E5F9300-A30D-476E-8C9C-5E60EB2B9C65}"/>
              </a:ext>
            </a:extLst>
          </p:cNvPr>
          <p:cNvSpPr txBox="1"/>
          <p:nvPr/>
        </p:nvSpPr>
        <p:spPr>
          <a:xfrm>
            <a:off x="1128162" y="425639"/>
            <a:ext cx="6094520" cy="4187172"/>
          </a:xfrm>
          <a:prstGeom prst="rect">
            <a:avLst/>
          </a:prstGeom>
          <a:noFill/>
        </p:spPr>
        <p:txBody>
          <a:bodyPr wrap="square">
            <a:spAutoFit/>
          </a:bodyPr>
          <a:lstStyle/>
          <a:p>
            <a:pPr>
              <a:lnSpc>
                <a:spcPct val="107000"/>
              </a:lnSpc>
              <a:spcAft>
                <a:spcPts val="800"/>
              </a:spcAft>
            </a:pPr>
            <a:r>
              <a:rPr lang="en-IN" sz="1800" b="1" dirty="0">
                <a:effectLst/>
                <a:latin typeface="Cambria" panose="02040503050406030204" pitchFamily="18" charset="0"/>
                <a:ea typeface="Calibri" panose="020F0502020204030204" pitchFamily="34" charset="0"/>
                <a:cs typeface="Calibri" panose="020F0502020204030204" pitchFamily="34" charset="0"/>
              </a:rPr>
              <a:t>	</a:t>
            </a:r>
            <a:r>
              <a:rPr lang="en-IN" sz="2400" b="1" dirty="0">
                <a:solidFill>
                  <a:srgbClr val="FF0000"/>
                </a:solidFill>
                <a:effectLst/>
                <a:latin typeface="Cambria" panose="02040503050406030204" pitchFamily="18" charset="0"/>
                <a:ea typeface="Calibri" panose="020F0502020204030204" pitchFamily="34" charset="0"/>
                <a:cs typeface="Calibri" panose="020F0502020204030204" pitchFamily="34" charset="0"/>
              </a:rPr>
              <a:t>Advantages </a:t>
            </a:r>
            <a:r>
              <a:rPr lang="en-IN" sz="2400" b="1" dirty="0" smtClean="0">
                <a:solidFill>
                  <a:srgbClr val="FF0000"/>
                </a:solidFill>
                <a:effectLst/>
                <a:latin typeface="Cambria" panose="02040503050406030204" pitchFamily="18" charset="0"/>
                <a:ea typeface="Calibri" panose="020F0502020204030204" pitchFamily="34" charset="0"/>
                <a:cs typeface="Calibri" panose="020F0502020204030204" pitchFamily="34" charset="0"/>
              </a:rPr>
              <a:t>:</a:t>
            </a:r>
          </a:p>
          <a:p>
            <a:pPr>
              <a:lnSpc>
                <a:spcPct val="107000"/>
              </a:lnSpc>
              <a:spcAft>
                <a:spcPts val="800"/>
              </a:spcAft>
            </a:pPr>
            <a:endParaRPr lang="en-IN"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Calibri" panose="020F0502020204030204" pitchFamily="34" charset="0"/>
              </a:rPr>
              <a:t>Time </a:t>
            </a:r>
            <a:r>
              <a:rPr lang="en-IN" sz="2400" dirty="0" smtClean="0">
                <a:effectLst/>
                <a:latin typeface="Calibri" panose="020F0502020204030204" pitchFamily="34" charset="0"/>
                <a:ea typeface="Calibri" panose="020F0502020204030204" pitchFamily="34" charset="0"/>
                <a:cs typeface="Calibri" panose="020F0502020204030204" pitchFamily="34" charset="0"/>
              </a:rPr>
              <a:t>saving</a:t>
            </a:r>
          </a:p>
          <a:p>
            <a:pPr marL="1143000" lvl="2" indent="-228600">
              <a:lnSpc>
                <a:spcPct val="107000"/>
              </a:lnSpc>
              <a:buFont typeface="Symbol" panose="05050102010706020507" pitchFamily="18" charset="2"/>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Calibri" panose="020F0502020204030204" pitchFamily="34" charset="0"/>
              </a:rPr>
              <a:t>Save excess of paper </a:t>
            </a:r>
            <a:r>
              <a:rPr lang="en-IN" sz="2400" dirty="0" smtClean="0">
                <a:effectLst/>
                <a:latin typeface="Calibri" panose="020F0502020204030204" pitchFamily="34" charset="0"/>
                <a:ea typeface="Calibri" panose="020F0502020204030204" pitchFamily="34" charset="0"/>
                <a:cs typeface="Calibri" panose="020F0502020204030204" pitchFamily="34" charset="0"/>
              </a:rPr>
              <a:t>work</a:t>
            </a:r>
          </a:p>
          <a:p>
            <a:pPr marL="1143000" lvl="2" indent="-228600">
              <a:lnSpc>
                <a:spcPct val="107000"/>
              </a:lnSpc>
              <a:buFont typeface="Symbol" panose="05050102010706020507" pitchFamily="18" charset="2"/>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Calibri" panose="020F0502020204030204" pitchFamily="34" charset="0"/>
              </a:rPr>
              <a:t>It is easy to </a:t>
            </a:r>
            <a:r>
              <a:rPr lang="en-IN" sz="2400" dirty="0" smtClean="0">
                <a:effectLst/>
                <a:latin typeface="Calibri" panose="020F0502020204030204" pitchFamily="34" charset="0"/>
                <a:ea typeface="Calibri" panose="020F0502020204030204" pitchFamily="34" charset="0"/>
                <a:cs typeface="Calibri" panose="020F0502020204030204" pitchFamily="34" charset="0"/>
              </a:rPr>
              <a:t>use</a:t>
            </a:r>
          </a:p>
          <a:p>
            <a:pPr marL="1143000" lvl="2" indent="-228600">
              <a:lnSpc>
                <a:spcPct val="107000"/>
              </a:lnSpc>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Calibri" panose="020F0502020204030204" pitchFamily="34" charset="0"/>
              </a:rPr>
              <a:t>Date </a:t>
            </a:r>
            <a:r>
              <a:rPr lang="en-IN" sz="2400" dirty="0" smtClean="0">
                <a:effectLst/>
                <a:latin typeface="Calibri" panose="020F0502020204030204" pitchFamily="34" charset="0"/>
                <a:ea typeface="Calibri" panose="020F0502020204030204" pitchFamily="34" charset="0"/>
                <a:cs typeface="Calibri" panose="020F0502020204030204" pitchFamily="34" charset="0"/>
              </a:rPr>
              <a:t>security</a:t>
            </a:r>
          </a:p>
          <a:p>
            <a:pPr marL="1143000" lvl="2" indent="-228600">
              <a:lnSpc>
                <a:spcPct val="107000"/>
              </a:lnSpc>
              <a:spcAft>
                <a:spcPts val="800"/>
              </a:spcAft>
              <a:buFont typeface="Symbol" panose="05050102010706020507" pitchFamily="18" charset="2"/>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468164330"/>
      </p:ext>
    </p:extLst>
  </p:cSld>
  <p:clrMapOvr>
    <a:masterClrMapping/>
  </p:clrMapOvr>
  <p:transition spd="med">
    <p:wheel spokes="8"/>
    <p:sndAc>
      <p:stSnd>
        <p:snd r:embed="rId2" name="chimes.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665888"/>
          </a:xfrm>
        </p:spPr>
        <p:txBody>
          <a:bodyPr/>
          <a:lstStyle/>
          <a:p>
            <a:pPr algn="ctr"/>
            <a:r>
              <a:rPr lang="en-IN" b="1" dirty="0" smtClean="0"/>
              <a:t>ENTITY RELATIONSHIP DIAGRAM</a:t>
            </a:r>
            <a:endParaRPr lang="en-IN" b="1" dirty="0"/>
          </a:p>
        </p:txBody>
      </p:sp>
      <p:sp>
        <p:nvSpPr>
          <p:cNvPr id="3" name="Content Placeholder 2"/>
          <p:cNvSpPr>
            <a:spLocks noGrp="1"/>
          </p:cNvSpPr>
          <p:nvPr>
            <p:ph sz="quarter" idx="1"/>
          </p:nvPr>
        </p:nvSpPr>
        <p:spPr/>
        <p:txBody>
          <a:bodyPr/>
          <a:lstStyle/>
          <a:p>
            <a:endParaRPr lang="en-IN" dirty="0"/>
          </a:p>
        </p:txBody>
      </p:sp>
    </p:spTree>
  </p:cSld>
  <p:clrMapOvr>
    <a:masterClrMapping/>
  </p:clrMapOvr>
  <p:transition spd="med">
    <p:wheel spokes="8"/>
    <p:sndAc>
      <p:stSnd>
        <p:snd r:embed="rId2" name="chimes.wav" builtIn="1"/>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190</TotalTime>
  <Words>574</Words>
  <Application>Microsoft Office PowerPoint</Application>
  <PresentationFormat>Custom</PresentationFormat>
  <Paragraphs>83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Oriel</vt:lpstr>
      <vt:lpstr>Slide 1</vt:lpstr>
      <vt:lpstr>Slide 2</vt:lpstr>
      <vt:lpstr>Slide 3</vt:lpstr>
      <vt:lpstr>Slide 4</vt:lpstr>
      <vt:lpstr>Slide 5</vt:lpstr>
      <vt:lpstr>Slide 6</vt:lpstr>
      <vt:lpstr>Slide 7</vt:lpstr>
      <vt:lpstr>Slide 8</vt:lpstr>
      <vt:lpstr>ENTITY RELATIONSHIP DIAGRAM</vt:lpstr>
      <vt:lpstr>USE CASE DIAGRAM</vt:lpstr>
      <vt:lpstr>Component diagram</vt:lpstr>
      <vt:lpstr>OBJECT DIAGRAM</vt:lpstr>
      <vt:lpstr>CLASS DIAGRAM</vt:lpstr>
      <vt:lpstr>Screenshots :</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Hotel Management  System</dc:title>
  <dc:creator>somnath bhoite</dc:creator>
  <cp:lastModifiedBy>LALIT</cp:lastModifiedBy>
  <cp:revision>22</cp:revision>
  <dcterms:created xsi:type="dcterms:W3CDTF">2021-06-09T04:44:43Z</dcterms:created>
  <dcterms:modified xsi:type="dcterms:W3CDTF">2021-06-10T04:08:47Z</dcterms:modified>
</cp:coreProperties>
</file>