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77" r:id="rId14"/>
    <p:sldId id="278" r:id="rId15"/>
    <p:sldId id="279" r:id="rId16"/>
    <p:sldId id="280" r:id="rId17"/>
    <p:sldId id="266" r:id="rId18"/>
    <p:sldId id="281" r:id="rId19"/>
    <p:sldId id="282" r:id="rId20"/>
    <p:sldId id="283" r:id="rId21"/>
    <p:sldId id="273" r:id="rId22"/>
    <p:sldId id="274" r:id="rId23"/>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4660"/>
  </p:normalViewPr>
  <p:slideViewPr>
    <p:cSldViewPr snapToGrid="0">
      <p:cViewPr varScale="1">
        <p:scale>
          <a:sx n="75" d="100"/>
          <a:sy n="75" d="100"/>
        </p:scale>
        <p:origin x="157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504000" y="1800000"/>
            <a:ext cx="9071640" cy="209088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504000" y="4089960"/>
            <a:ext cx="907164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5152680" y="408996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504000" y="1800000"/>
            <a:ext cx="2920680" cy="209088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571200" y="1800000"/>
            <a:ext cx="2920680" cy="209088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638040" y="1800000"/>
            <a:ext cx="2920680" cy="209088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504000" y="4089960"/>
            <a:ext cx="2920680" cy="209088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571200" y="4089960"/>
            <a:ext cx="2920680" cy="209088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638040" y="4089960"/>
            <a:ext cx="292068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504000" y="1800000"/>
            <a:ext cx="9071640" cy="43840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504000" y="1800000"/>
            <a:ext cx="907164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576000"/>
            <a:ext cx="7199640" cy="333720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5152680" y="1800000"/>
            <a:ext cx="4426920" cy="43840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504000" y="408996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504000" y="1800000"/>
            <a:ext cx="4426920" cy="43840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5152680" y="4089960"/>
            <a:ext cx="442692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576000"/>
            <a:ext cx="7199640" cy="71964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504000" y="1800000"/>
            <a:ext cx="4426920" cy="209088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5152680" y="1800000"/>
            <a:ext cx="4426920" cy="209088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504000" y="4089960"/>
            <a:ext cx="9071640" cy="20908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p:cNvPicPr/>
          <p:nvPr/>
        </p:nvPicPr>
        <p:blipFill>
          <a:blip r:embed="rId14"/>
          <a:stretch/>
        </p:blipFill>
        <p:spPr>
          <a:xfrm>
            <a:off x="720" y="720"/>
            <a:ext cx="10079280" cy="7559280"/>
          </a:xfrm>
          <a:prstGeom prst="rect">
            <a:avLst/>
          </a:prstGeom>
          <a:ln>
            <a:noFill/>
          </a:ln>
        </p:spPr>
      </p:pic>
      <p:sp>
        <p:nvSpPr>
          <p:cNvPr id="4" name="PlaceHolder 1"/>
          <p:cNvSpPr>
            <a:spLocks noGrp="1"/>
          </p:cNvSpPr>
          <p:nvPr>
            <p:ph type="title"/>
          </p:nvPr>
        </p:nvSpPr>
        <p:spPr>
          <a:xfrm>
            <a:off x="504000" y="576000"/>
            <a:ext cx="7199640" cy="7196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2"/>
          <p:cNvSpPr>
            <a:spLocks noGrp="1"/>
          </p:cNvSpPr>
          <p:nvPr>
            <p:ph type="body"/>
          </p:nvPr>
        </p:nvSpPr>
        <p:spPr>
          <a:xfrm>
            <a:off x="504000" y="1800000"/>
            <a:ext cx="907164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diagrameditor.com/" TargetMode="External"/><Relationship Id="rId2" Type="http://schemas.openxmlformats.org/officeDocument/2006/relationships/hyperlink" Target="https://www.w3schoo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IN" sz="3600" spc="-1" dirty="0" smtClean="0">
                <a:latin typeface="Microsoft Sans Serif" panose="020B0604020202020204" pitchFamily="34" charset="0"/>
                <a:ea typeface="Microsoft Sans Serif" panose="020B0604020202020204" pitchFamily="34" charset="0"/>
                <a:cs typeface="Microsoft Sans Serif" panose="020B0604020202020204" pitchFamily="34" charset="0"/>
              </a:rPr>
              <a:t>WhatsApp Chatting App</a:t>
            </a:r>
            <a:endPar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40"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Aft>
                <a:spcPts val="1417"/>
              </a:spcAft>
            </a:pPr>
            <a:endParaRPr lang="en-IN" sz="1800" b="0" strike="noStrike" spc="-1" dirty="0">
              <a:latin typeface="Arial"/>
            </a:endParaRPr>
          </a:p>
          <a:p>
            <a:pPr>
              <a:lnSpc>
                <a:spcPct val="100000"/>
              </a:lnSpc>
              <a:spcAft>
                <a:spcPts val="1417"/>
              </a:spcAft>
            </a:pPr>
            <a:endParaRPr lang="en-IN" sz="1800" b="0" strike="noStrike" spc="-1" dirty="0">
              <a:latin typeface="Arial"/>
            </a:endParaRP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Guide : </a:t>
            </a:r>
            <a:r>
              <a:rPr lang="en-IN" sz="2600" spc="-1" dirty="0" smtClean="0">
                <a:latin typeface="Arial Narrow" panose="020B0606020202030204" pitchFamily="34" charset="0"/>
              </a:rPr>
              <a:t>PROF. MANISHA S. SURYAVANSHI</a:t>
            </a:r>
            <a:endParaRPr lang="en-IN" sz="2600" b="0" strike="noStrike" spc="-1" dirty="0">
              <a:latin typeface="Arial Narrow" panose="020B0606020202030204" pitchFamily="34" charset="0"/>
            </a:endParaRPr>
          </a:p>
          <a:p>
            <a:pPr>
              <a:lnSpc>
                <a:spcPct val="100000"/>
              </a:lnSpc>
              <a:spcAft>
                <a:spcPts val="1417"/>
              </a:spcAft>
            </a:pPr>
            <a:endParaRPr lang="en-IN" sz="2600" b="0" strike="noStrike" spc="-1" dirty="0">
              <a:latin typeface="Arial Narrow" panose="020B0606020202030204" pitchFamily="34" charset="0"/>
            </a:endParaRP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Submitted By -</a:t>
            </a:r>
          </a:p>
          <a:p>
            <a:pPr marL="2592000" lvl="5" indent="-215640">
              <a:lnSpc>
                <a:spcPct val="100000"/>
              </a:lnSpc>
              <a:spcAft>
                <a:spcPts val="283"/>
              </a:spcAft>
              <a:buClr>
                <a:srgbClr val="99CC66"/>
              </a:buClr>
              <a:buSzPct val="45000"/>
              <a:buFont typeface="Wingdings" charset="2"/>
              <a:buChar char=""/>
            </a:pPr>
            <a:r>
              <a:rPr lang="en-IN" sz="2600" b="0" strike="noStrike" spc="-1" dirty="0" smtClean="0">
                <a:latin typeface="Arial Narrow" panose="020B0606020202030204" pitchFamily="34" charset="0"/>
              </a:rPr>
              <a:t>Ishan Sawkar Dorge</a:t>
            </a:r>
            <a:r>
              <a:rPr lang="en-IN" sz="2600" b="0" strike="noStrike" spc="-1" dirty="0">
                <a:latin typeface="Arial Narrow" panose="020B0606020202030204" pitchFamily="34" charset="0"/>
              </a:rPr>
              <a:t>	</a:t>
            </a:r>
            <a:r>
              <a:rPr lang="en-IN" sz="2600" b="0" strike="noStrike" spc="-1" dirty="0" smtClean="0">
                <a:latin typeface="Arial Narrow" panose="020B0606020202030204" pitchFamily="34" charset="0"/>
              </a:rPr>
              <a:t>2101959</a:t>
            </a:r>
            <a:endParaRPr lang="en-IN" sz="2600" b="0" strike="noStrike" spc="-1" dirty="0">
              <a:latin typeface="Arial Narrow" panose="020B0606020202030204" pitchFamily="34" charset="0"/>
            </a:endParaRPr>
          </a:p>
          <a:p>
            <a:pPr marL="2592000" lvl="5" indent="-215640">
              <a:lnSpc>
                <a:spcPct val="100000"/>
              </a:lnSpc>
              <a:spcAft>
                <a:spcPts val="283"/>
              </a:spcAft>
              <a:buClr>
                <a:srgbClr val="99CC66"/>
              </a:buClr>
              <a:buSzPct val="45000"/>
              <a:buFont typeface="Wingdings" charset="2"/>
              <a:buChar char=""/>
            </a:pPr>
            <a:r>
              <a:rPr lang="en-IN" sz="2600" spc="-1" dirty="0" smtClean="0">
                <a:latin typeface="Arial Narrow" panose="020B0606020202030204" pitchFamily="34" charset="0"/>
              </a:rPr>
              <a:t>Lalit Ram Badgujar</a:t>
            </a:r>
            <a:r>
              <a:rPr lang="en-IN" sz="2600" b="0" strike="noStrike" spc="-1" dirty="0">
                <a:latin typeface="Arial Narrow" panose="020B0606020202030204" pitchFamily="34" charset="0"/>
              </a:rPr>
              <a:t>	</a:t>
            </a:r>
            <a:r>
              <a:rPr lang="en-IN" sz="2600" b="0" strike="noStrike" spc="-1" dirty="0" smtClean="0">
                <a:latin typeface="Arial Narrow" panose="020B0606020202030204" pitchFamily="34" charset="0"/>
              </a:rPr>
              <a:t>2102793</a:t>
            </a:r>
            <a:endParaRPr lang="en-IN" sz="2600" b="0" strike="noStrike" spc="-1" dirty="0">
              <a:latin typeface="Arial Narrow" panose="020B0606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smtClean="0">
                <a:latin typeface="Microsoft Sans Serif" panose="020B0604020202020204" pitchFamily="34" charset="0"/>
                <a:ea typeface="Microsoft Sans Serif" panose="020B0604020202020204" pitchFamily="34" charset="0"/>
                <a:cs typeface="Microsoft Sans Serif" panose="020B0604020202020204" pitchFamily="34" charset="0"/>
              </a:rPr>
              <a:t>Activity Diagram</a:t>
            </a:r>
            <a:endPar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59" name="CustomShape 2"/>
          <p:cNvSpPr/>
          <p:nvPr/>
        </p:nvSpPr>
        <p:spPr>
          <a:xfrm>
            <a:off x="504000" y="1767840"/>
            <a:ext cx="9071640" cy="44162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US" sz="2000" dirty="0">
                <a:latin typeface="Arial Narrow" panose="020B0606020202030204" pitchFamily="34" charset="0"/>
              </a:rPr>
              <a:t>Activity diagram is basically a flowchart to represent the flow from one activity to another activity. The activity can be described as an operation of the system</a:t>
            </a:r>
            <a:endParaRPr lang="en-IN" sz="2000" b="0" strike="noStrike" spc="-1" dirty="0">
              <a:latin typeface="Arial Narrow" panose="020B0606020202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0640" y="2357120"/>
            <a:ext cx="2702560" cy="48869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icrosoft Sans Serif" panose="020B0604020202020204" pitchFamily="34" charset="0"/>
                <a:ea typeface="Microsoft Sans Serif" panose="020B0604020202020204" pitchFamily="34" charset="0"/>
                <a:cs typeface="Microsoft Sans Serif" panose="020B0604020202020204" pitchFamily="34" charset="0"/>
              </a:rPr>
              <a:t>Component Diagram</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p:nvPr>
        </p:nvSpPr>
        <p:spPr>
          <a:xfrm>
            <a:off x="504000" y="1566320"/>
            <a:ext cx="9071640" cy="618080"/>
          </a:xfrm>
        </p:spPr>
        <p:txBody>
          <a:bodyPr/>
          <a:lstStyle/>
          <a:p>
            <a:r>
              <a:rPr lang="en-US" sz="1800" dirty="0">
                <a:latin typeface="Arial Narrow" panose="020B0606020202030204" pitchFamily="34" charset="0"/>
              </a:rPr>
              <a:t>Component diagrams are used to model the physical aspects of a </a:t>
            </a:r>
            <a:r>
              <a:rPr lang="en-US" sz="1800" dirty="0" smtClean="0">
                <a:latin typeface="Arial Narrow" panose="020B0606020202030204" pitchFamily="34" charset="0"/>
              </a:rPr>
              <a:t>system. </a:t>
            </a:r>
          </a:p>
          <a:p>
            <a:r>
              <a:rPr lang="en-US" sz="1800" dirty="0" smtClean="0">
                <a:latin typeface="Arial Narrow" panose="020B0606020202030204" pitchFamily="34" charset="0"/>
              </a:rPr>
              <a:t>Component </a:t>
            </a:r>
            <a:r>
              <a:rPr lang="en-US" sz="1800" dirty="0">
                <a:latin typeface="Arial Narrow" panose="020B0606020202030204" pitchFamily="34" charset="0"/>
              </a:rPr>
              <a:t>diagrams are used to model the physical aspects of a system.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545" y="2604770"/>
            <a:ext cx="8210550" cy="3914775"/>
          </a:xfrm>
          <a:prstGeom prst="rect">
            <a:avLst/>
          </a:prstGeom>
        </p:spPr>
      </p:pic>
    </p:spTree>
    <p:extLst>
      <p:ext uri="{BB962C8B-B14F-4D97-AF65-F5344CB8AC3E}">
        <p14:creationId xmlns:p14="http://schemas.microsoft.com/office/powerpoint/2010/main" val="3910737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00" y="576000"/>
            <a:ext cx="7199640" cy="719640"/>
          </a:xfrm>
        </p:spPr>
        <p:txBody>
          <a:bodyPr/>
          <a:lstStyle/>
          <a:p>
            <a:r>
              <a:rPr lang="en-US" sz="36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Deployment Diagram</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p:nvPr>
        </p:nvSpPr>
        <p:spPr>
          <a:xfrm>
            <a:off x="504000" y="1800000"/>
            <a:ext cx="9071640" cy="811120"/>
          </a:xfrm>
        </p:spPr>
        <p:txBody>
          <a:bodyPr/>
          <a:lstStyle/>
          <a:p>
            <a:r>
              <a:rPr lang="en-US" sz="2000" dirty="0" smtClean="0">
                <a:latin typeface="Arial Narrow" panose="020B0606020202030204" pitchFamily="34" charset="0"/>
              </a:rPr>
              <a:t>It is</a:t>
            </a:r>
            <a:r>
              <a:rPr lang="en-US" sz="2000" dirty="0">
                <a:latin typeface="Arial Narrow" panose="020B0606020202030204" pitchFamily="34" charset="0"/>
              </a:rPr>
              <a:t> </a:t>
            </a:r>
            <a:r>
              <a:rPr lang="en-US" sz="2000" b="1" dirty="0">
                <a:latin typeface="Arial Narrow" panose="020B0606020202030204" pitchFamily="34" charset="0"/>
              </a:rPr>
              <a:t>a simple UML deployment diagram</a:t>
            </a:r>
            <a:r>
              <a:rPr lang="en-US" sz="2000" dirty="0">
                <a:latin typeface="Arial Narrow" panose="020B0606020202030204" pitchFamily="34" charset="0"/>
              </a:rPr>
              <a:t>. It tells about the functioning of the mobile app and the resources that it would need.</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682" y="2611120"/>
            <a:ext cx="4486275" cy="4589145"/>
          </a:xfrm>
          <a:prstGeom prst="rect">
            <a:avLst/>
          </a:prstGeom>
        </p:spPr>
      </p:pic>
    </p:spTree>
    <p:extLst>
      <p:ext uri="{BB962C8B-B14F-4D97-AF65-F5344CB8AC3E}">
        <p14:creationId xmlns:p14="http://schemas.microsoft.com/office/powerpoint/2010/main" val="128329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icrosoft Sans Serif" panose="020B0604020202020204" pitchFamily="34" charset="0"/>
                <a:ea typeface="Microsoft Sans Serif" panose="020B0604020202020204" pitchFamily="34" charset="0"/>
                <a:cs typeface="Microsoft Sans Serif" panose="020B0604020202020204" pitchFamily="34" charset="0"/>
              </a:rPr>
              <a:t>Use Case Diagram</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p:nvPr>
        </p:nvSpPr>
        <p:spPr>
          <a:xfrm>
            <a:off x="504000" y="1840640"/>
            <a:ext cx="9071640" cy="496160"/>
          </a:xfrm>
        </p:spPr>
        <p:txBody>
          <a:bodyPr/>
          <a:lstStyle/>
          <a:p>
            <a:r>
              <a:rPr lang="en-US" sz="1800" dirty="0">
                <a:latin typeface="Arial Narrow" panose="020B0606020202030204" pitchFamily="34" charset="0"/>
              </a:rPr>
              <a:t> </a:t>
            </a:r>
            <a:r>
              <a:rPr lang="en-US" sz="1800" dirty="0" smtClean="0">
                <a:latin typeface="Arial Narrow" panose="020B0606020202030204" pitchFamily="34" charset="0"/>
              </a:rPr>
              <a:t>A </a:t>
            </a:r>
            <a:r>
              <a:rPr lang="en-US" sz="1800" dirty="0">
                <a:latin typeface="Arial Narrow" panose="020B0606020202030204" pitchFamily="34" charset="0"/>
              </a:rPr>
              <a:t>use case diagram can summarize the details of your system's users (also known as actors) and their interactions with the system</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 y="2494280"/>
            <a:ext cx="8436800" cy="4333240"/>
          </a:xfrm>
          <a:prstGeom prst="rect">
            <a:avLst/>
          </a:prstGeom>
        </p:spPr>
      </p:pic>
    </p:spTree>
    <p:extLst>
      <p:ext uri="{BB962C8B-B14F-4D97-AF65-F5344CB8AC3E}">
        <p14:creationId xmlns:p14="http://schemas.microsoft.com/office/powerpoint/2010/main" val="4184109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icrosoft Sans Serif" panose="020B0604020202020204" pitchFamily="34" charset="0"/>
                <a:ea typeface="Microsoft Sans Serif" panose="020B0604020202020204" pitchFamily="34" charset="0"/>
                <a:cs typeface="Microsoft Sans Serif" panose="020B0604020202020204" pitchFamily="34" charset="0"/>
              </a:rPr>
              <a:t>Data Flow Diagram</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p:nvPr>
        </p:nvSpPr>
        <p:spPr>
          <a:xfrm>
            <a:off x="504000" y="1800000"/>
            <a:ext cx="9071640" cy="1756000"/>
          </a:xfrm>
        </p:spPr>
        <p:txBody>
          <a:bodyPr/>
          <a:lstStyle/>
          <a:p>
            <a:r>
              <a:rPr lang="en-US" sz="1800" b="1" dirty="0">
                <a:latin typeface="Arial Narrow" panose="020B0606020202030204" pitchFamily="34" charset="0"/>
              </a:rPr>
              <a:t>DFD</a:t>
            </a:r>
            <a:r>
              <a:rPr lang="en-US" sz="1800" dirty="0">
                <a:latin typeface="Arial Narrow" panose="020B0606020202030204" pitchFamily="34" charset="0"/>
              </a:rPr>
              <a:t> is the abbreviation for </a:t>
            </a:r>
            <a:r>
              <a:rPr lang="en-US" sz="1800" b="1" dirty="0">
                <a:latin typeface="Arial Narrow" panose="020B0606020202030204" pitchFamily="34" charset="0"/>
              </a:rPr>
              <a:t>Data Flow Diagram</a:t>
            </a:r>
            <a:r>
              <a:rPr lang="en-US" sz="1800" dirty="0">
                <a:latin typeface="Arial Narrow" panose="020B0606020202030204" pitchFamily="34" charset="0"/>
              </a:rPr>
              <a:t>. The flow of data of a system or a process is represented by DFD. It also gives insight into the inputs and outputs of each entity and the process itself.</a:t>
            </a:r>
            <a:r>
              <a:rPr lang="en-US" dirty="0"/>
              <a:t> </a:t>
            </a:r>
            <a:endParaRPr lang="en-US" dirty="0" smtClean="0"/>
          </a:p>
          <a:p>
            <a:r>
              <a:rPr lang="en-US" sz="1800" b="1" dirty="0">
                <a:latin typeface="Arial Narrow" panose="020B0606020202030204" pitchFamily="34" charset="0"/>
              </a:rPr>
              <a:t>0-level DFD:</a:t>
            </a:r>
            <a:r>
              <a:rPr lang="en-US" sz="1800" dirty="0">
                <a:latin typeface="Arial Narrow" panose="020B0606020202030204" pitchFamily="34" charset="0"/>
              </a:rPr>
              <a:t> </a:t>
            </a:r>
            <a:br>
              <a:rPr lang="en-US" sz="1800" dirty="0">
                <a:latin typeface="Arial Narrow" panose="020B0606020202030204" pitchFamily="34" charset="0"/>
              </a:rPr>
            </a:br>
            <a:r>
              <a:rPr lang="en-US" sz="1800" dirty="0">
                <a:latin typeface="Arial Narrow" panose="020B0606020202030204" pitchFamily="34" charset="0"/>
              </a:rPr>
              <a:t>It is also known as a context diagram. It’s designed to be an abstraction view, showing the system as a single process with its relationship to external entities. It represents the entire system as a single bubble with input and output data indicated by incoming/outgoing arrows.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1170" y="3630295"/>
            <a:ext cx="5197300" cy="3562985"/>
          </a:xfrm>
          <a:prstGeom prst="rect">
            <a:avLst/>
          </a:prstGeom>
        </p:spPr>
      </p:pic>
    </p:spTree>
    <p:extLst>
      <p:ext uri="{BB962C8B-B14F-4D97-AF65-F5344CB8AC3E}">
        <p14:creationId xmlns:p14="http://schemas.microsoft.com/office/powerpoint/2010/main" val="1525163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Microsoft Sans Serif" panose="020B0604020202020204" pitchFamily="34" charset="0"/>
                <a:ea typeface="Microsoft Sans Serif" panose="020B0604020202020204" pitchFamily="34" charset="0"/>
                <a:cs typeface="Microsoft Sans Serif" panose="020B0604020202020204" pitchFamily="34" charset="0"/>
              </a:rPr>
              <a:t>1-level DFD</a:t>
            </a:r>
            <a:endParaRPr lang="en-US" sz="36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Subtitle 2"/>
          <p:cNvSpPr>
            <a:spLocks noGrp="1"/>
          </p:cNvSpPr>
          <p:nvPr>
            <p:ph type="subTitle"/>
          </p:nvPr>
        </p:nvSpPr>
        <p:spPr>
          <a:xfrm>
            <a:off x="504000" y="1800000"/>
            <a:ext cx="9071640" cy="1359760"/>
          </a:xfrm>
        </p:spPr>
        <p:txBody>
          <a:bodyPr/>
          <a:lstStyle/>
          <a:p>
            <a:r>
              <a:rPr lang="en-US" sz="1800" b="1" dirty="0">
                <a:latin typeface="Arial Narrow" panose="020B0606020202030204" pitchFamily="34" charset="0"/>
              </a:rPr>
              <a:t>1-level DFD: </a:t>
            </a:r>
            <a:br>
              <a:rPr lang="en-US" sz="1800" b="1" dirty="0">
                <a:latin typeface="Arial Narrow" panose="020B0606020202030204" pitchFamily="34" charset="0"/>
              </a:rPr>
            </a:br>
            <a:r>
              <a:rPr lang="en-US" sz="1800" dirty="0">
                <a:latin typeface="Arial Narrow" panose="020B0606020202030204" pitchFamily="34" charset="0"/>
              </a:rPr>
              <a:t>In 1-level DFD, the context diagram is decomposed into multiple bubbles/processes. In this level, we highlight the main functions of the system and breakdown the high-level process of 0-level DFD into </a:t>
            </a:r>
            <a:r>
              <a:rPr lang="en-US" sz="1800" dirty="0" smtClean="0">
                <a:latin typeface="Arial Narrow" panose="020B0606020202030204" pitchFamily="34" charset="0"/>
              </a:rPr>
              <a:t>sub processes.</a:t>
            </a:r>
            <a:r>
              <a:rPr lang="en-US" sz="1800" dirty="0">
                <a:latin typeface="Arial Narrow" panose="020B0606020202030204" pitchFamily="34" charset="0"/>
              </a:rPr>
              <a:t> 1-level DFD: </a:t>
            </a:r>
            <a:br>
              <a:rPr lang="en-US" sz="1800" dirty="0">
                <a:latin typeface="Arial Narrow" panose="020B0606020202030204" pitchFamily="34" charset="0"/>
              </a:rPr>
            </a:br>
            <a:r>
              <a:rPr lang="en-US" sz="1800" dirty="0">
                <a:latin typeface="Arial Narrow" panose="020B0606020202030204" pitchFamily="34" charset="0"/>
              </a:rPr>
              <a:t>In 1-level DFD, the context diagram is decomposed into multiple bubbles/processes. In this level, we highlight the main functions of the system and breakdown the high-level process of 0-level DFD into </a:t>
            </a:r>
            <a:r>
              <a:rPr lang="en-US" sz="1800" dirty="0" smtClean="0">
                <a:latin typeface="Arial Narrow" panose="020B0606020202030204" pitchFamily="34" charset="0"/>
              </a:rPr>
              <a:t>sub processes</a:t>
            </a:r>
            <a:r>
              <a:rPr lang="en-US" sz="1800" dirty="0">
                <a:latin typeface="Arial Narrow" panose="020B0606020202030204" pitchFamily="34"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560" y="3332480"/>
            <a:ext cx="6746240" cy="3759200"/>
          </a:xfrm>
          <a:prstGeom prst="rect">
            <a:avLst/>
          </a:prstGeom>
        </p:spPr>
      </p:pic>
    </p:spTree>
    <p:extLst>
      <p:ext uri="{BB962C8B-B14F-4D97-AF65-F5344CB8AC3E}">
        <p14:creationId xmlns:p14="http://schemas.microsoft.com/office/powerpoint/2010/main" val="1531347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2-level </a:t>
            </a:r>
            <a:r>
              <a:rPr lang="en-US" sz="3600" b="1" dirty="0">
                <a:latin typeface="Microsoft Sans Serif" panose="020B0604020202020204" pitchFamily="34" charset="0"/>
                <a:ea typeface="Microsoft Sans Serif" panose="020B0604020202020204" pitchFamily="34" charset="0"/>
                <a:cs typeface="Microsoft Sans Serif" panose="020B0604020202020204" pitchFamily="34" charset="0"/>
              </a:rPr>
              <a:t>DFD</a:t>
            </a:r>
            <a:endParaRPr lang="en-US" sz="3600" dirty="0"/>
          </a:p>
        </p:txBody>
      </p:sp>
      <p:sp>
        <p:nvSpPr>
          <p:cNvPr id="3" name="Subtitle 2"/>
          <p:cNvSpPr>
            <a:spLocks noGrp="1"/>
          </p:cNvSpPr>
          <p:nvPr>
            <p:ph type="subTitle"/>
          </p:nvPr>
        </p:nvSpPr>
        <p:spPr>
          <a:xfrm>
            <a:off x="504000" y="1708560"/>
            <a:ext cx="9071640" cy="668880"/>
          </a:xfrm>
        </p:spPr>
        <p:txBody>
          <a:bodyPr/>
          <a:lstStyle/>
          <a:p>
            <a:r>
              <a:rPr lang="en-US" sz="1800" b="1" dirty="0">
                <a:latin typeface="Arial Narrow" panose="020B0606020202030204" pitchFamily="34" charset="0"/>
              </a:rPr>
              <a:t>2-level DFD:</a:t>
            </a:r>
            <a:r>
              <a:rPr lang="en-US" sz="1800" dirty="0">
                <a:latin typeface="Arial Narrow" panose="020B0606020202030204" pitchFamily="34" charset="0"/>
              </a:rPr>
              <a:t> </a:t>
            </a:r>
            <a:br>
              <a:rPr lang="en-US" sz="1800" dirty="0">
                <a:latin typeface="Arial Narrow" panose="020B0606020202030204" pitchFamily="34" charset="0"/>
              </a:rPr>
            </a:br>
            <a:r>
              <a:rPr lang="en-US" sz="1800" dirty="0">
                <a:latin typeface="Arial Narrow" panose="020B0606020202030204" pitchFamily="34" charset="0"/>
              </a:rPr>
              <a:t>2-level DFD goes one step deeper into parts of 1-level DFD. It can be used to plan or record the specific/necessary detail about the system’s functioning.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 y="2790361"/>
            <a:ext cx="9071640" cy="4331800"/>
          </a:xfrm>
          <a:prstGeom prst="rect">
            <a:avLst/>
          </a:prstGeom>
        </p:spPr>
      </p:pic>
    </p:spTree>
    <p:extLst>
      <p:ext uri="{BB962C8B-B14F-4D97-AF65-F5344CB8AC3E}">
        <p14:creationId xmlns:p14="http://schemas.microsoft.com/office/powerpoint/2010/main" val="345018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a:latin typeface="Arial"/>
              </a:rPr>
              <a:t>OUTPUT SCREENS</a:t>
            </a:r>
          </a:p>
        </p:txBody>
      </p:sp>
      <p:sp>
        <p:nvSpPr>
          <p:cNvPr id="62"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600" b="0" strike="noStrike" spc="-1" dirty="0" smtClean="0">
                <a:latin typeface="Arial"/>
              </a:rPr>
              <a:t>Login/Sign-up </a:t>
            </a:r>
            <a:r>
              <a:rPr lang="en-IN" sz="2600" spc="-1" dirty="0" smtClean="0">
                <a:latin typeface="Arial"/>
              </a:rPr>
              <a:t>Screen</a:t>
            </a:r>
            <a:endParaRPr lang="en-IN" sz="2600" b="0" strike="noStrike" spc="-1" dirty="0">
              <a:latin typeface="Arial"/>
            </a:endParaRPr>
          </a:p>
          <a:p>
            <a:pPr>
              <a:lnSpc>
                <a:spcPct val="100000"/>
              </a:lnSpc>
              <a:spcAft>
                <a:spcPts val="1417"/>
              </a:spcAft>
            </a:pPr>
            <a:endParaRPr lang="en-IN" sz="2600" b="0" strike="noStrike" spc="-1" dirty="0">
              <a:latin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30800" y="1800000"/>
            <a:ext cx="2572840" cy="5322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a:latin typeface="Arial"/>
              </a:rPr>
              <a:t>OUTPUT SCREENS</a:t>
            </a:r>
          </a:p>
        </p:txBody>
      </p:sp>
      <p:sp>
        <p:nvSpPr>
          <p:cNvPr id="62"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600" spc="-1" dirty="0" smtClean="0">
                <a:latin typeface="Arial"/>
              </a:rPr>
              <a:t>Chatting Screen</a:t>
            </a:r>
            <a:endParaRPr lang="en-IN" sz="2600" b="0" strike="noStrike" spc="-1" dirty="0">
              <a:latin typeface="Arial"/>
            </a:endParaRPr>
          </a:p>
          <a:p>
            <a:pPr>
              <a:lnSpc>
                <a:spcPct val="100000"/>
              </a:lnSpc>
              <a:spcAft>
                <a:spcPts val="1417"/>
              </a:spcAft>
            </a:pPr>
            <a:endParaRPr lang="en-IN" sz="26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39820" y="1800000"/>
            <a:ext cx="2664280" cy="5342480"/>
          </a:xfrm>
          <a:prstGeom prst="rect">
            <a:avLst/>
          </a:prstGeom>
        </p:spPr>
      </p:pic>
    </p:spTree>
    <p:extLst>
      <p:ext uri="{BB962C8B-B14F-4D97-AF65-F5344CB8AC3E}">
        <p14:creationId xmlns:p14="http://schemas.microsoft.com/office/powerpoint/2010/main" val="18789469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a:latin typeface="Arial"/>
              </a:rPr>
              <a:t>OUTPUT SCREENS</a:t>
            </a:r>
          </a:p>
        </p:txBody>
      </p:sp>
      <p:sp>
        <p:nvSpPr>
          <p:cNvPr id="62"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600" spc="-1" dirty="0" err="1" smtClean="0">
                <a:latin typeface="Arial"/>
              </a:rPr>
              <a:t>GroupChat</a:t>
            </a:r>
            <a:r>
              <a:rPr lang="en-IN" sz="2600" spc="-1" dirty="0" smtClean="0">
                <a:latin typeface="Arial"/>
              </a:rPr>
              <a:t> Screen</a:t>
            </a:r>
            <a:endParaRPr lang="en-IN" sz="2600" b="0" strike="noStrike" spc="-1" dirty="0">
              <a:latin typeface="Arial"/>
            </a:endParaRPr>
          </a:p>
          <a:p>
            <a:pPr>
              <a:lnSpc>
                <a:spcPct val="100000"/>
              </a:lnSpc>
              <a:spcAft>
                <a:spcPts val="1417"/>
              </a:spcAft>
            </a:pPr>
            <a:endParaRPr lang="en-IN" sz="2600" b="0" strike="noStrike" spc="-1" dirty="0">
              <a:latin typeface="Aria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0320" y="1800000"/>
            <a:ext cx="2603320" cy="5271360"/>
          </a:xfrm>
          <a:prstGeom prst="rect">
            <a:avLst/>
          </a:prstGeom>
        </p:spPr>
      </p:pic>
    </p:spTree>
    <p:extLst>
      <p:ext uri="{BB962C8B-B14F-4D97-AF65-F5344CB8AC3E}">
        <p14:creationId xmlns:p14="http://schemas.microsoft.com/office/powerpoint/2010/main" val="3413366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INDEX</a:t>
            </a:r>
          </a:p>
        </p:txBody>
      </p:sp>
      <p:sp>
        <p:nvSpPr>
          <p:cNvPr id="42" name="CustomShape 2"/>
          <p:cNvSpPr/>
          <p:nvPr/>
        </p:nvSpPr>
        <p:spPr>
          <a:xfrm>
            <a:off x="504000" y="1440000"/>
            <a:ext cx="9071640" cy="57596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Introduction</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Objective</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Scope</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Features</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Feasibility study</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Analysis and Design Diagram</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Output Screens</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Conclusion</a:t>
            </a:r>
          </a:p>
          <a:p>
            <a:pPr marL="432000" indent="-323640">
              <a:lnSpc>
                <a:spcPct val="100000"/>
              </a:lnSpc>
              <a:spcAft>
                <a:spcPts val="1417"/>
              </a:spcAft>
              <a:buClr>
                <a:srgbClr val="99CC66"/>
              </a:buClr>
              <a:buSzPct val="45000"/>
              <a:buFont typeface="Wingdings" charset="2"/>
              <a:buChar char=""/>
            </a:pPr>
            <a:r>
              <a:rPr lang="en-IN" sz="2600" b="0" strike="noStrike" spc="-1" dirty="0">
                <a:latin typeface="Arial Narrow" panose="020B0606020202030204" pitchFamily="34" charset="0"/>
              </a:rPr>
              <a:t>Reference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a:latin typeface="Arial"/>
              </a:rPr>
              <a:t>OUTPUT SCREENS</a:t>
            </a:r>
          </a:p>
        </p:txBody>
      </p:sp>
      <p:sp>
        <p:nvSpPr>
          <p:cNvPr id="62"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600" spc="-1" dirty="0" smtClean="0">
                <a:latin typeface="Arial"/>
              </a:rPr>
              <a:t>Profile Screen</a:t>
            </a:r>
            <a:endParaRPr lang="en-IN" sz="2600" b="0" strike="noStrike" spc="-1" dirty="0">
              <a:latin typeface="Arial"/>
            </a:endParaRPr>
          </a:p>
          <a:p>
            <a:pPr>
              <a:lnSpc>
                <a:spcPct val="100000"/>
              </a:lnSpc>
              <a:spcAft>
                <a:spcPts val="1417"/>
              </a:spcAft>
            </a:pPr>
            <a:endParaRPr lang="en-IN" sz="2600" b="0" strike="noStrike" spc="-1" dirty="0">
              <a:latin typeface="Aria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4120" y="1800000"/>
            <a:ext cx="2509520" cy="5322160"/>
          </a:xfrm>
          <a:prstGeom prst="rect">
            <a:avLst/>
          </a:prstGeom>
        </p:spPr>
      </p:pic>
    </p:spTree>
    <p:extLst>
      <p:ext uri="{BB962C8B-B14F-4D97-AF65-F5344CB8AC3E}">
        <p14:creationId xmlns:p14="http://schemas.microsoft.com/office/powerpoint/2010/main" val="13029133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576000"/>
            <a:ext cx="7199640" cy="719640"/>
          </a:xfrm>
          <a:prstGeom prst="rect">
            <a:avLst/>
          </a:prstGeom>
          <a:noFill/>
          <a:ln>
            <a:noFill/>
          </a:ln>
        </p:spPr>
        <p:txBody>
          <a:bodyPr lIns="0" tIns="0" rIns="0" bIns="0" anchor="ctr">
            <a:noAutofit/>
          </a:bodyPr>
          <a:lstStyle/>
          <a:p>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CONCLUSION</a:t>
            </a:r>
          </a:p>
        </p:txBody>
      </p:sp>
      <p:sp>
        <p:nvSpPr>
          <p:cNvPr id="83" name="TextShape 2"/>
          <p:cNvSpPr txBox="1"/>
          <p:nvPr/>
        </p:nvSpPr>
        <p:spPr>
          <a:xfrm>
            <a:off x="504000" y="1800000"/>
            <a:ext cx="9071640" cy="43840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IN" sz="2400" b="0" strike="noStrike" spc="-1" dirty="0">
                <a:latin typeface="Arial Narrow" panose="020B0606020202030204" pitchFamily="34" charset="0"/>
              </a:rPr>
              <a:t>As in face-to-face communication ,disagreements are inevitable in virtual environments when there is a human factor</a:t>
            </a:r>
            <a:r>
              <a:rPr lang="en-IN" sz="2400" b="0" strike="noStrike" spc="-1" dirty="0" smtClean="0">
                <a:latin typeface="Arial Narrow" panose="020B0606020202030204" pitchFamily="34" charset="0"/>
              </a:rPr>
              <a:t>. However, minimisation </a:t>
            </a:r>
            <a:r>
              <a:rPr lang="en-IN" sz="2400" b="0" strike="noStrike" spc="-1" dirty="0">
                <a:latin typeface="Arial Narrow" panose="020B0606020202030204" pitchFamily="34" charset="0"/>
              </a:rPr>
              <a:t>of the problems is possible by managing the process properly and making out the possible problems</a:t>
            </a:r>
            <a:r>
              <a:rPr lang="en-IN" sz="2400" b="0" strike="noStrike" spc="-1" dirty="0" smtClean="0">
                <a:latin typeface="Arial Narrow" panose="020B0606020202030204" pitchFamily="34" charset="0"/>
              </a:rPr>
              <a:t>. However</a:t>
            </a:r>
            <a:r>
              <a:rPr lang="en-IN" sz="2400" b="0" strike="noStrike" spc="-1" dirty="0">
                <a:latin typeface="Arial Narrow" panose="020B0606020202030204" pitchFamily="34" charset="0"/>
              </a:rPr>
              <a:t>, Social networks are applications that started to becomes a part of education in the natural flow </a:t>
            </a:r>
            <a:r>
              <a:rPr lang="en-IN" sz="2400" b="0" strike="noStrike" spc="-1" dirty="0" smtClean="0">
                <a:latin typeface="Arial Narrow" panose="020B0606020202030204" pitchFamily="34" charset="0"/>
              </a:rPr>
              <a:t>of </a:t>
            </a:r>
            <a:r>
              <a:rPr lang="en-IN" sz="2400" b="0" strike="noStrike" spc="-1" dirty="0">
                <a:latin typeface="Arial Narrow" panose="020B0606020202030204" pitchFamily="34" charset="0"/>
              </a:rPr>
              <a:t>daily lives.</a:t>
            </a:r>
          </a:p>
          <a:p>
            <a:pPr marL="432000" indent="-324000">
              <a:spcBef>
                <a:spcPts val="1417"/>
              </a:spcBef>
              <a:buClr>
                <a:srgbClr val="000000"/>
              </a:buClr>
              <a:buSzPct val="45000"/>
              <a:buFont typeface="Wingdings" charset="2"/>
              <a:buChar char=""/>
            </a:pPr>
            <a:r>
              <a:rPr lang="en-IN" sz="2400" b="0" strike="noStrike" spc="-1" dirty="0">
                <a:latin typeface="Arial Narrow" panose="020B0606020202030204" pitchFamily="34" charset="0"/>
              </a:rPr>
              <a:t>As a result of this study, it is </a:t>
            </a:r>
            <a:r>
              <a:rPr lang="en-IN" sz="2400" b="0" strike="noStrike" spc="-1" dirty="0" smtClean="0">
                <a:latin typeface="Arial Narrow" panose="020B0606020202030204" pitchFamily="34" charset="0"/>
              </a:rPr>
              <a:t>determined </a:t>
            </a:r>
            <a:r>
              <a:rPr lang="en-IN" sz="2400" b="0" strike="noStrike" spc="-1" dirty="0">
                <a:latin typeface="Arial Narrow" panose="020B0606020202030204" pitchFamily="34" charset="0"/>
              </a:rPr>
              <a:t>that the application has a positive impact on success and its use is welcomed substantially.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576000"/>
            <a:ext cx="7199640" cy="719640"/>
          </a:xfrm>
          <a:prstGeom prst="rect">
            <a:avLst/>
          </a:prstGeom>
          <a:noFill/>
          <a:ln>
            <a:noFill/>
          </a:ln>
        </p:spPr>
        <p:txBody>
          <a:bodyPr lIns="0" tIns="0" rIns="0" bIns="0" anchor="ctr">
            <a:noAutofit/>
          </a:bodyPr>
          <a:lstStyle/>
          <a:p>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REFERENCES</a:t>
            </a:r>
          </a:p>
        </p:txBody>
      </p:sp>
      <p:sp>
        <p:nvSpPr>
          <p:cNvPr id="85" name="TextShape 2"/>
          <p:cNvSpPr txBox="1"/>
          <p:nvPr/>
        </p:nvSpPr>
        <p:spPr>
          <a:xfrm>
            <a:off x="504000" y="1800000"/>
            <a:ext cx="9071640" cy="438408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r>
              <a:rPr lang="en-IN" sz="2400" b="0" strike="noStrike" spc="-1" dirty="0" smtClean="0">
                <a:latin typeface="Arial"/>
                <a:ea typeface="Noto Sans CJK SC"/>
                <a:hlinkClick r:id="rId2"/>
              </a:rPr>
              <a:t>https</a:t>
            </a:r>
            <a:r>
              <a:rPr lang="en-IN" sz="2400" b="0" strike="noStrike" spc="-1" dirty="0">
                <a:latin typeface="Arial"/>
                <a:ea typeface="Noto Sans CJK SC"/>
                <a:hlinkClick r:id="rId2"/>
              </a:rPr>
              <a:t>://www.w3school.com</a:t>
            </a:r>
            <a:endParaRPr lang="en-IN" sz="2400" b="0" strike="noStrike" spc="-1" dirty="0">
              <a:latin typeface="Arial"/>
            </a:endParaRPr>
          </a:p>
          <a:p>
            <a:pPr marL="432000" indent="-324000">
              <a:spcBef>
                <a:spcPts val="1417"/>
              </a:spcBef>
              <a:buClr>
                <a:srgbClr val="000000"/>
              </a:buClr>
              <a:buSzPct val="45000"/>
              <a:buFont typeface="Wingdings" charset="2"/>
              <a:buChar char=""/>
            </a:pPr>
            <a:r>
              <a:rPr lang="en-IN" sz="2400" b="0" strike="noStrike" spc="-1" dirty="0">
                <a:latin typeface="Arial"/>
                <a:ea typeface="Noto Sans CJK SC"/>
                <a:hlinkClick r:id="rId3"/>
              </a:rPr>
              <a:t>https://www.diagrameditor.com/</a:t>
            </a:r>
            <a:endParaRPr lang="en-IN" sz="2400" b="0" strike="noStrike" spc="-1" dirty="0">
              <a:latin typeface="Arial"/>
            </a:endParaRPr>
          </a:p>
          <a:p>
            <a:pPr marL="432000" indent="-324000">
              <a:spcBef>
                <a:spcPts val="1417"/>
              </a:spcBef>
              <a:buClr>
                <a:srgbClr val="000000"/>
              </a:buClr>
              <a:buSzPct val="45000"/>
              <a:buFont typeface="Wingdings" charset="2"/>
              <a:buChar char=""/>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INTRODUCTION</a:t>
            </a:r>
          </a:p>
        </p:txBody>
      </p:sp>
      <p:sp>
        <p:nvSpPr>
          <p:cNvPr id="44" name="CustomShape 2"/>
          <p:cNvSpPr/>
          <p:nvPr/>
        </p:nvSpPr>
        <p:spPr>
          <a:xfrm>
            <a:off x="432360" y="1512000"/>
            <a:ext cx="9071640" cy="54000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6000"/>
          </a:bodyPr>
          <a:lstStyle/>
          <a:p>
            <a:pPr marL="432000" indent="-323640">
              <a:lnSpc>
                <a:spcPct val="100000"/>
              </a:lnSpc>
              <a:spcAft>
                <a:spcPts val="1417"/>
              </a:spcAft>
              <a:buClr>
                <a:srgbClr val="99CC66"/>
              </a:buClr>
              <a:buSzPct val="45000"/>
              <a:buFont typeface="Wingdings" charset="2"/>
              <a:buChar char=""/>
            </a:pPr>
            <a:endParaRPr lang="en-IN" sz="2000" b="0" strike="noStrike" spc="-1" dirty="0" smtClean="0">
              <a:latin typeface="Arial"/>
            </a:endParaRPr>
          </a:p>
          <a:p>
            <a:pPr marL="432000" indent="-323640">
              <a:lnSpc>
                <a:spcPct val="100000"/>
              </a:lnSpc>
              <a:spcAft>
                <a:spcPts val="1417"/>
              </a:spcAft>
              <a:buClr>
                <a:srgbClr val="99CC66"/>
              </a:buClr>
              <a:buSzPct val="45000"/>
              <a:buFont typeface="Wingdings" charset="2"/>
              <a:buChar char=""/>
            </a:pPr>
            <a:r>
              <a:rPr lang="en-IN" sz="2100" b="0" strike="noStrike" spc="-1" dirty="0" smtClean="0">
                <a:latin typeface="Arial Narrow" panose="020B0606020202030204" pitchFamily="34" charset="0"/>
              </a:rPr>
              <a:t>Social </a:t>
            </a:r>
            <a:r>
              <a:rPr lang="en-IN" sz="2100" b="0" strike="noStrike" spc="-1" dirty="0">
                <a:latin typeface="Arial Narrow" panose="020B0606020202030204" pitchFamily="34" charset="0"/>
              </a:rPr>
              <a:t>Media app allows individuals to keep in touch with friends and extended family</a:t>
            </a:r>
            <a:r>
              <a:rPr lang="en-IN" sz="2100" b="0" strike="noStrike" spc="-1" dirty="0" smtClean="0">
                <a:latin typeface="Arial Narrow" panose="020B0606020202030204" pitchFamily="34" charset="0"/>
              </a:rPr>
              <a:t>. Some </a:t>
            </a:r>
            <a:r>
              <a:rPr lang="en-IN" sz="2100" b="0" strike="noStrike" spc="-1" dirty="0">
                <a:latin typeface="Arial Narrow" panose="020B0606020202030204" pitchFamily="34" charset="0"/>
              </a:rPr>
              <a:t>people will use various social media app to network and ﬁnal career opportunities, connect with people across the global with like-minded interests, and share their own thoughts</a:t>
            </a:r>
            <a:r>
              <a:rPr lang="en-IN" sz="2100" b="0" strike="noStrike" spc="-1" dirty="0" smtClean="0">
                <a:latin typeface="Arial Narrow" panose="020B0606020202030204" pitchFamily="34" charset="0"/>
              </a:rPr>
              <a:t>, feelings</a:t>
            </a:r>
            <a:r>
              <a:rPr lang="en-IN" sz="2100" b="0" strike="noStrike" spc="-1" dirty="0">
                <a:latin typeface="Arial Narrow" panose="020B0606020202030204" pitchFamily="34" charset="0"/>
              </a:rPr>
              <a:t>, and insights online.</a:t>
            </a:r>
          </a:p>
          <a:p>
            <a:pPr marL="432000" indent="-323640">
              <a:lnSpc>
                <a:spcPct val="100000"/>
              </a:lnSpc>
              <a:spcAft>
                <a:spcPts val="1417"/>
              </a:spcAft>
              <a:buClr>
                <a:srgbClr val="99CC66"/>
              </a:buClr>
              <a:buSzPct val="45000"/>
              <a:buFont typeface="Wingdings" charset="2"/>
              <a:buChar char=""/>
            </a:pPr>
            <a:r>
              <a:rPr lang="en-IN" sz="2100" b="0" strike="noStrike" spc="-1" dirty="0">
                <a:latin typeface="Arial Narrow" panose="020B0606020202030204" pitchFamily="34" charset="0"/>
              </a:rPr>
              <a:t>In this project we are try to create one basic social media </a:t>
            </a:r>
            <a:r>
              <a:rPr lang="en-IN" sz="2100" b="0" strike="noStrike" spc="-1" dirty="0" smtClean="0">
                <a:latin typeface="Arial Narrow" panose="020B0606020202030204" pitchFamily="34" charset="0"/>
              </a:rPr>
              <a:t>app like whatsapp, messenger </a:t>
            </a:r>
            <a:r>
              <a:rPr lang="en-IN" sz="2100" b="0" strike="noStrike" spc="-1" dirty="0">
                <a:latin typeface="Arial Narrow" panose="020B0606020202030204" pitchFamily="34" charset="0"/>
              </a:rPr>
              <a:t>etc. App having some basic functionality </a:t>
            </a:r>
            <a:r>
              <a:rPr lang="en-IN" sz="2100" b="0" strike="noStrike" spc="-1" dirty="0" smtClean="0">
                <a:latin typeface="Arial Narrow" panose="020B0606020202030204" pitchFamily="34" charset="0"/>
              </a:rPr>
              <a:t>for example -</a:t>
            </a:r>
            <a:endParaRPr lang="en-IN" sz="2100" b="0" strike="noStrike" spc="-1" dirty="0">
              <a:latin typeface="Arial Narrow" panose="020B0606020202030204" pitchFamily="34" charset="0"/>
            </a:endParaRPr>
          </a:p>
          <a:p>
            <a:pPr marL="432000" indent="-323640">
              <a:lnSpc>
                <a:spcPct val="100000"/>
              </a:lnSpc>
              <a:spcAft>
                <a:spcPts val="1417"/>
              </a:spcAft>
              <a:buClr>
                <a:srgbClr val="99CC66"/>
              </a:buClr>
              <a:buSzPct val="45000"/>
              <a:buFont typeface="Wingdings" charset="2"/>
              <a:buChar char=""/>
            </a:pPr>
            <a:r>
              <a:rPr lang="en-IN" sz="2100" b="0" strike="noStrike" spc="-1" dirty="0">
                <a:latin typeface="Arial Narrow" panose="020B0606020202030204" pitchFamily="34" charset="0"/>
              </a:rPr>
              <a:t>1.User can create an </a:t>
            </a:r>
            <a:r>
              <a:rPr lang="en-IN" sz="2100" b="0" strike="noStrike" spc="-1" dirty="0" smtClean="0">
                <a:latin typeface="Arial Narrow" panose="020B0606020202030204" pitchFamily="34" charset="0"/>
              </a:rPr>
              <a:t>account</a:t>
            </a:r>
            <a:endParaRPr lang="en-IN" sz="2100" b="0" strike="noStrike" spc="-1" dirty="0">
              <a:latin typeface="Arial Narrow" panose="020B0606020202030204" pitchFamily="34" charset="0"/>
            </a:endParaRPr>
          </a:p>
          <a:p>
            <a:pPr marL="432000" indent="-323640">
              <a:lnSpc>
                <a:spcPct val="100000"/>
              </a:lnSpc>
              <a:spcAft>
                <a:spcPts val="1417"/>
              </a:spcAft>
              <a:buClr>
                <a:srgbClr val="99CC66"/>
              </a:buClr>
              <a:buSzPct val="45000"/>
              <a:buFont typeface="Wingdings" charset="2"/>
              <a:buChar char=""/>
            </a:pPr>
            <a:r>
              <a:rPr lang="en-IN" sz="2100" b="0" strike="noStrike" spc="-1" dirty="0">
                <a:latin typeface="Arial Narrow" panose="020B0606020202030204" pitchFamily="34" charset="0"/>
              </a:rPr>
              <a:t>2.User </a:t>
            </a:r>
            <a:r>
              <a:rPr lang="en-IN" sz="2100" spc="-1" dirty="0" smtClean="0">
                <a:latin typeface="Arial Narrow" panose="020B0606020202030204" pitchFamily="34" charset="0"/>
              </a:rPr>
              <a:t>can chat with other peoples</a:t>
            </a:r>
            <a:endParaRPr lang="en-IN" sz="2100" b="0" strike="noStrike" spc="-1" dirty="0">
              <a:latin typeface="Arial Narrow" panose="020B0606020202030204" pitchFamily="34" charset="0"/>
            </a:endParaRPr>
          </a:p>
          <a:p>
            <a:pPr marL="432000" indent="-323640">
              <a:lnSpc>
                <a:spcPct val="100000"/>
              </a:lnSpc>
              <a:spcAft>
                <a:spcPts val="1417"/>
              </a:spcAft>
              <a:buClr>
                <a:srgbClr val="99CC66"/>
              </a:buClr>
              <a:buSzPct val="45000"/>
              <a:buFont typeface="Wingdings" charset="2"/>
              <a:buChar char=""/>
            </a:pPr>
            <a:r>
              <a:rPr lang="en-IN" sz="2100" b="0" strike="noStrike" spc="-1" dirty="0">
                <a:latin typeface="Arial Narrow" panose="020B0606020202030204" pitchFamily="34" charset="0"/>
              </a:rPr>
              <a:t>3.User can </a:t>
            </a:r>
            <a:r>
              <a:rPr lang="en-IN" sz="2100" spc="-1" dirty="0" smtClean="0">
                <a:latin typeface="Arial Narrow" panose="020B0606020202030204" pitchFamily="34" charset="0"/>
              </a:rPr>
              <a:t>update profile photo</a:t>
            </a:r>
            <a:endParaRPr lang="en-IN" sz="2100" b="0" strike="noStrike" spc="-1" dirty="0">
              <a:latin typeface="Arial Narrow" panose="020B0606020202030204" pitchFamily="34" charset="0"/>
            </a:endParaRPr>
          </a:p>
          <a:p>
            <a:pPr marL="432000" indent="-323640">
              <a:lnSpc>
                <a:spcPct val="100000"/>
              </a:lnSpc>
              <a:spcAft>
                <a:spcPts val="1417"/>
              </a:spcAft>
              <a:buClr>
                <a:srgbClr val="99CC66"/>
              </a:buClr>
              <a:buSzPct val="45000"/>
              <a:buFont typeface="Wingdings" charset="2"/>
              <a:buChar char=""/>
            </a:pPr>
            <a:r>
              <a:rPr lang="en-IN" sz="2100" b="0" strike="noStrike" spc="-1" dirty="0">
                <a:latin typeface="Arial Narrow" panose="020B0606020202030204" pitchFamily="34" charset="0"/>
              </a:rPr>
              <a:t>4.User </a:t>
            </a:r>
            <a:r>
              <a:rPr lang="en-IN" sz="2100" b="0" strike="noStrike" spc="-1" dirty="0" smtClean="0">
                <a:latin typeface="Arial Narrow" panose="020B0606020202030204" pitchFamily="34" charset="0"/>
              </a:rPr>
              <a:t>can create group chats</a:t>
            </a:r>
            <a:endParaRPr lang="en-IN" sz="2100" b="0" strike="noStrike" spc="-1" dirty="0">
              <a:latin typeface="Arial Narrow" panose="020B0606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504000" y="1440000"/>
            <a:ext cx="9071640" cy="5759640"/>
          </a:xfrm>
          <a:prstGeom prst="rect">
            <a:avLst/>
          </a:prstGeom>
          <a:noFill/>
          <a:ln>
            <a:noFill/>
          </a:ln>
        </p:spPr>
        <p:style>
          <a:lnRef idx="0">
            <a:scrgbClr r="0" g="0" b="0"/>
          </a:lnRef>
          <a:fillRef idx="0">
            <a:scrgbClr r="0" g="0" b="0"/>
          </a:fillRef>
          <a:effectRef idx="0">
            <a:scrgbClr r="0" g="0" b="0"/>
          </a:effectRef>
          <a:fontRef idx="minor"/>
        </p:style>
      </p:sp>
      <p:sp>
        <p:nvSpPr>
          <p:cNvPr id="46" name="TextShape 2"/>
          <p:cNvSpPr txBox="1"/>
          <p:nvPr/>
        </p:nvSpPr>
        <p:spPr>
          <a:xfrm>
            <a:off x="432880" y="1981200"/>
            <a:ext cx="9071640" cy="3474720"/>
          </a:xfrm>
          <a:prstGeom prst="rect">
            <a:avLst/>
          </a:prstGeom>
          <a:noFill/>
          <a:ln>
            <a:noFill/>
          </a:ln>
        </p:spPr>
        <p:txBody>
          <a:bodyPr lIns="0" tIns="0" rIns="0" bIns="0">
            <a:normAutofit/>
          </a:bodyPr>
          <a:lstStyle/>
          <a:p>
            <a:pPr marL="432000" indent="-324000">
              <a:spcBef>
                <a:spcPts val="1417"/>
              </a:spcBef>
              <a:buClr>
                <a:srgbClr val="000000"/>
              </a:buClr>
              <a:buSzPct val="45000"/>
              <a:buFont typeface="Wingdings" charset="2"/>
              <a:buChar char=""/>
            </a:pPr>
            <a:endParaRPr lang="en-IN" sz="2000" b="0" strike="noStrike" spc="-1" dirty="0" smtClean="0">
              <a:latin typeface="Arial Narrow" panose="020B0606020202030204" pitchFamily="34" charset="0"/>
            </a:endParaRPr>
          </a:p>
          <a:p>
            <a:pPr marL="432000" indent="-324000">
              <a:spcBef>
                <a:spcPts val="1417"/>
              </a:spcBef>
              <a:buClr>
                <a:srgbClr val="000000"/>
              </a:buClr>
              <a:buSzPct val="45000"/>
              <a:buFont typeface="Wingdings" charset="2"/>
              <a:buChar char=""/>
            </a:pPr>
            <a:r>
              <a:rPr lang="en-IN" sz="2000" b="0" strike="noStrike" spc="-1" dirty="0" smtClean="0">
                <a:latin typeface="Arial Narrow" panose="020B0606020202030204" pitchFamily="34" charset="0"/>
              </a:rPr>
              <a:t>“</a:t>
            </a:r>
            <a:r>
              <a:rPr lang="en-IN" sz="2000" spc="-1" dirty="0" smtClean="0">
                <a:latin typeface="Arial Narrow" panose="020B0606020202030204" pitchFamily="34" charset="0"/>
              </a:rPr>
              <a:t>Android</a:t>
            </a:r>
            <a:r>
              <a:rPr lang="en-IN" sz="2000" b="0" strike="noStrike" spc="-1" dirty="0" smtClean="0">
                <a:latin typeface="Arial Narrow" panose="020B0606020202030204" pitchFamily="34" charset="0"/>
              </a:rPr>
              <a:t>” </a:t>
            </a:r>
            <a:r>
              <a:rPr lang="en-IN" sz="2000" b="0" strike="noStrike" spc="-1" dirty="0">
                <a:latin typeface="Arial Narrow" panose="020B0606020202030204" pitchFamily="34" charset="0"/>
              </a:rPr>
              <a:t>Technology used in this </a:t>
            </a:r>
            <a:r>
              <a:rPr lang="en-IN" sz="2000" b="0" strike="noStrike" spc="-1" dirty="0" smtClean="0">
                <a:latin typeface="Arial Narrow" panose="020B0606020202030204" pitchFamily="34" charset="0"/>
              </a:rPr>
              <a:t>project</a:t>
            </a:r>
            <a:endParaRPr lang="en-IN" sz="2000" b="0" strike="noStrike" spc="-1" dirty="0">
              <a:latin typeface="Arial Narrow" panose="020B0606020202030204" pitchFamily="34" charset="0"/>
            </a:endParaRPr>
          </a:p>
          <a:p>
            <a:pPr marL="432000" indent="-324000">
              <a:spcBef>
                <a:spcPts val="1417"/>
              </a:spcBef>
              <a:buClr>
                <a:srgbClr val="000000"/>
              </a:buClr>
              <a:buSzPct val="45000"/>
              <a:buFont typeface="Wingdings" charset="2"/>
              <a:buChar char=""/>
            </a:pPr>
            <a:r>
              <a:rPr lang="en-IN" sz="2000" b="0" strike="noStrike" spc="-1" dirty="0">
                <a:latin typeface="Arial Narrow" panose="020B0606020202030204" pitchFamily="34" charset="0"/>
              </a:rPr>
              <a:t>What is </a:t>
            </a:r>
            <a:r>
              <a:rPr lang="en-IN" sz="2000" b="0" strike="noStrike" spc="-1" dirty="0" smtClean="0">
                <a:latin typeface="Arial Narrow" panose="020B0606020202030204" pitchFamily="34" charset="0"/>
              </a:rPr>
              <a:t>“</a:t>
            </a:r>
            <a:r>
              <a:rPr lang="en-IN" sz="2000" spc="-1" dirty="0" smtClean="0">
                <a:latin typeface="Arial Narrow" panose="020B0606020202030204" pitchFamily="34" charset="0"/>
              </a:rPr>
              <a:t>Android</a:t>
            </a:r>
            <a:r>
              <a:rPr lang="en-IN" sz="2000" b="0" strike="noStrike" spc="-1" dirty="0" smtClean="0">
                <a:latin typeface="Arial Narrow" panose="020B0606020202030204" pitchFamily="34" charset="0"/>
              </a:rPr>
              <a:t>” ?</a:t>
            </a:r>
          </a:p>
          <a:p>
            <a:pPr marL="432000" indent="-324000">
              <a:spcBef>
                <a:spcPts val="1417"/>
              </a:spcBef>
              <a:buClr>
                <a:srgbClr val="000000"/>
              </a:buClr>
              <a:buSzPct val="45000"/>
              <a:buFont typeface="Wingdings" charset="2"/>
              <a:buChar char=""/>
            </a:pPr>
            <a:r>
              <a:rPr lang="en-US" sz="2000" dirty="0" smtClean="0">
                <a:latin typeface="Arial Narrow" panose="020B0606020202030204" pitchFamily="34" charset="0"/>
              </a:rPr>
              <a:t>Android is </a:t>
            </a:r>
            <a:r>
              <a:rPr lang="en-US" sz="2000" dirty="0">
                <a:latin typeface="Arial Narrow" panose="020B0606020202030204" pitchFamily="34" charset="0"/>
              </a:rPr>
              <a:t>a </a:t>
            </a:r>
            <a:r>
              <a:rPr lang="en-US" sz="2000" dirty="0" smtClean="0">
                <a:latin typeface="Arial Narrow" panose="020B0606020202030204" pitchFamily="34" charset="0"/>
              </a:rPr>
              <a:t>mobile operating system</a:t>
            </a:r>
            <a:r>
              <a:rPr lang="en-US" sz="2000" dirty="0">
                <a:latin typeface="Arial Narrow" panose="020B0606020202030204" pitchFamily="34" charset="0"/>
              </a:rPr>
              <a:t> based on a modified version of </a:t>
            </a:r>
            <a:r>
              <a:rPr lang="en-US" sz="2000" dirty="0" smtClean="0">
                <a:latin typeface="Arial Narrow" panose="020B0606020202030204" pitchFamily="34" charset="0"/>
              </a:rPr>
              <a:t>the Linux Kernel</a:t>
            </a:r>
            <a:r>
              <a:rPr lang="en-US" sz="2000" dirty="0">
                <a:latin typeface="Arial Narrow" panose="020B0606020202030204" pitchFamily="34" charset="0"/>
              </a:rPr>
              <a:t> and other </a:t>
            </a:r>
            <a:r>
              <a:rPr lang="en-US" sz="2000" dirty="0" smtClean="0">
                <a:latin typeface="Arial Narrow" panose="020B0606020202030204" pitchFamily="34" charset="0"/>
              </a:rPr>
              <a:t>open source</a:t>
            </a:r>
            <a:r>
              <a:rPr lang="en-US" sz="2000" dirty="0">
                <a:latin typeface="Arial Narrow" panose="020B0606020202030204" pitchFamily="34" charset="0"/>
              </a:rPr>
              <a:t> software, designed primarily for </a:t>
            </a:r>
            <a:r>
              <a:rPr lang="en-US" sz="2000" dirty="0" smtClean="0">
                <a:latin typeface="Arial Narrow" panose="020B0606020202030204" pitchFamily="34" charset="0"/>
              </a:rPr>
              <a:t>touchscreen</a:t>
            </a:r>
            <a:r>
              <a:rPr lang="en-US" sz="2000" dirty="0">
                <a:latin typeface="Arial Narrow" panose="020B0606020202030204" pitchFamily="34" charset="0"/>
              </a:rPr>
              <a:t> mobile devices such as </a:t>
            </a:r>
            <a:r>
              <a:rPr lang="en-US" sz="2000" dirty="0" smtClean="0">
                <a:latin typeface="Arial Narrow" panose="020B0606020202030204" pitchFamily="34" charset="0"/>
              </a:rPr>
              <a:t>smartphones</a:t>
            </a:r>
            <a:r>
              <a:rPr lang="en-US" sz="2000" dirty="0">
                <a:latin typeface="Arial Narrow" panose="020B0606020202030204" pitchFamily="34" charset="0"/>
              </a:rPr>
              <a:t> and </a:t>
            </a:r>
            <a:r>
              <a:rPr lang="en-US" sz="2000" dirty="0" smtClean="0">
                <a:latin typeface="Arial Narrow" panose="020B0606020202030204" pitchFamily="34" charset="0"/>
              </a:rPr>
              <a:t>tablets. </a:t>
            </a:r>
            <a:r>
              <a:rPr lang="en-US" sz="2000" dirty="0">
                <a:latin typeface="Arial Narrow" panose="020B0606020202030204" pitchFamily="34" charset="0"/>
              </a:rPr>
              <a:t>Android is developed by a consortium of developers known as the </a:t>
            </a:r>
            <a:r>
              <a:rPr lang="en-US" sz="2000" dirty="0" smtClean="0">
                <a:latin typeface="Arial Narrow" panose="020B0606020202030204" pitchFamily="34" charset="0"/>
              </a:rPr>
              <a:t>Open Handsets </a:t>
            </a:r>
            <a:r>
              <a:rPr lang="en-US" sz="2000" dirty="0">
                <a:latin typeface="Arial Narrow" panose="020B0606020202030204" pitchFamily="34" charset="0"/>
              </a:rPr>
              <a:t>Alliance and commercially sponsored by </a:t>
            </a:r>
            <a:r>
              <a:rPr lang="en-US" sz="2000" dirty="0" smtClean="0">
                <a:latin typeface="Arial Narrow" panose="020B0606020202030204" pitchFamily="34" charset="0"/>
              </a:rPr>
              <a:t>Google.</a:t>
            </a:r>
            <a:endParaRPr lang="en-IN" sz="2000" b="0" strike="noStrike" spc="-1" dirty="0" smtClean="0">
              <a:latin typeface="Arial Narrow" panose="020B0606020202030204" pitchFamily="34" charset="0"/>
            </a:endParaRPr>
          </a:p>
          <a:p>
            <a:pPr marL="432000" indent="-324000">
              <a:spcBef>
                <a:spcPts val="1417"/>
              </a:spcBef>
              <a:buClr>
                <a:srgbClr val="000000"/>
              </a:buClr>
              <a:buSzPct val="45000"/>
              <a:buFont typeface="Wingdings" charset="2"/>
              <a:buChar char=""/>
            </a:pPr>
            <a:endParaRPr lang="en-IN" sz="2000" b="0" strike="noStrike" spc="-1" dirty="0">
              <a:latin typeface="Arial Narrow" panose="020B0606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OBJECTIVES</a:t>
            </a:r>
          </a:p>
        </p:txBody>
      </p:sp>
      <p:sp>
        <p:nvSpPr>
          <p:cNvPr id="48" name="CustomShape 2"/>
          <p:cNvSpPr/>
          <p:nvPr/>
        </p:nvSpPr>
        <p:spPr>
          <a:xfrm>
            <a:off x="504000" y="2736000"/>
            <a:ext cx="9071640" cy="3448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The main objective of the project on social media app. Is to manage the details of User </a:t>
            </a:r>
            <a:r>
              <a:rPr lang="en-IN" sz="2400" b="0" strike="noStrike" spc="-1" dirty="0" smtClean="0">
                <a:latin typeface="Arial Narrow" panose="020B0606020202030204" pitchFamily="34" charset="0"/>
              </a:rPr>
              <a:t>Profile, Chats. It </a:t>
            </a:r>
            <a:r>
              <a:rPr lang="en-IN" sz="2400" b="0" strike="noStrike" spc="-1" dirty="0">
                <a:latin typeface="Arial Narrow" panose="020B0606020202030204" pitchFamily="34" charset="0"/>
              </a:rPr>
              <a:t>can manages all the information  about profile. The purpose of the project is to build an application program to reduce the manual work for managing online </a:t>
            </a:r>
            <a:r>
              <a:rPr lang="en-IN" sz="2400" b="0" strike="noStrike" spc="-1" dirty="0" smtClean="0">
                <a:latin typeface="Arial Narrow" panose="020B0606020202030204" pitchFamily="34" charset="0"/>
              </a:rPr>
              <a:t>interaction</a:t>
            </a:r>
            <a:r>
              <a:rPr lang="en-IN" sz="2600" b="0" strike="noStrike" spc="-1" dirty="0" smtClean="0">
                <a:latin typeface="Arial Narrow" panose="020B0606020202030204" pitchFamily="34" charset="0"/>
              </a:rPr>
              <a:t>.</a:t>
            </a:r>
            <a:endParaRPr lang="en-IN" sz="2600" b="0" strike="noStrike" spc="-1" dirty="0">
              <a:latin typeface="Arial Narrow" panose="020B0606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981520" y="55568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SCOPE</a:t>
            </a:r>
          </a:p>
        </p:txBody>
      </p:sp>
      <p:sp>
        <p:nvSpPr>
          <p:cNvPr id="50" name="CustomShape 2"/>
          <p:cNvSpPr/>
          <p:nvPr/>
        </p:nvSpPr>
        <p:spPr>
          <a:xfrm>
            <a:off x="360000" y="2592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It  may help collecting perfect </a:t>
            </a:r>
            <a:r>
              <a:rPr lang="en-IN" sz="2400" b="0" strike="noStrike" spc="-1" dirty="0" smtClean="0">
                <a:latin typeface="Arial Narrow" panose="020B0606020202030204" pitchFamily="34" charset="0"/>
              </a:rPr>
              <a:t>management </a:t>
            </a:r>
            <a:r>
              <a:rPr lang="en-IN" sz="2400" b="0" strike="noStrike" spc="-1" dirty="0">
                <a:latin typeface="Arial Narrow" panose="020B0606020202030204" pitchFamily="34" charset="0"/>
              </a:rPr>
              <a:t>in details. In a very short </a:t>
            </a:r>
            <a:r>
              <a:rPr lang="en-IN" sz="2400" b="0" strike="noStrike" spc="-1" dirty="0" smtClean="0">
                <a:latin typeface="Arial Narrow" panose="020B0606020202030204" pitchFamily="34" charset="0"/>
              </a:rPr>
              <a:t>time, </a:t>
            </a:r>
            <a:r>
              <a:rPr lang="en-IN" sz="2400" b="0" strike="noStrike" spc="-1" dirty="0">
                <a:latin typeface="Arial Narrow" panose="020B0606020202030204" pitchFamily="34" charset="0"/>
              </a:rPr>
              <a:t>the collection will be </a:t>
            </a:r>
            <a:r>
              <a:rPr lang="en-IN" sz="2400" b="0" strike="noStrike" spc="-1" dirty="0" smtClean="0">
                <a:latin typeface="Arial Narrow" panose="020B0606020202030204" pitchFamily="34" charset="0"/>
              </a:rPr>
              <a:t>obvious, </a:t>
            </a:r>
            <a:r>
              <a:rPr lang="en-IN" sz="2400" b="0" strike="noStrike" spc="-1" dirty="0">
                <a:latin typeface="Arial Narrow" panose="020B0606020202030204" pitchFamily="34" charset="0"/>
              </a:rPr>
              <a:t>simple and </a:t>
            </a:r>
            <a:r>
              <a:rPr lang="en-IN" sz="2400" b="0" strike="noStrike" spc="-1" dirty="0" smtClean="0">
                <a:latin typeface="Arial Narrow" panose="020B0606020202030204" pitchFamily="34" charset="0"/>
              </a:rPr>
              <a:t>sensible. It </a:t>
            </a:r>
            <a:r>
              <a:rPr lang="en-IN" sz="2400" b="0" strike="noStrike" spc="-1" dirty="0">
                <a:latin typeface="Arial Narrow" panose="020B0606020202030204" pitchFamily="34" charset="0"/>
              </a:rPr>
              <a:t>will help a person to know the management of passed year perfectly. It also help in current  all work relative to social media app. It will be also reduced cost of collecting the management and collection procedure will go on smoothly.</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FEATURES</a:t>
            </a:r>
          </a:p>
        </p:txBody>
      </p:sp>
      <p:sp>
        <p:nvSpPr>
          <p:cNvPr id="52" name="CustomShape 2"/>
          <p:cNvSpPr/>
          <p:nvPr/>
        </p:nvSpPr>
        <p:spPr>
          <a:xfrm>
            <a:off x="504000" y="1800000"/>
            <a:ext cx="9071640" cy="338160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User accounts to control the access and maintain security</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It contain better storage capacity</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Accuracy in work</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Access of any information individually</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Work becomes very speedy</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Easy to update information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a:latin typeface="Microsoft Sans Serif" panose="020B0604020202020204" pitchFamily="34" charset="0"/>
                <a:ea typeface="Microsoft Sans Serif" panose="020B0604020202020204" pitchFamily="34" charset="0"/>
                <a:cs typeface="Microsoft Sans Serif" panose="020B0604020202020204" pitchFamily="34" charset="0"/>
              </a:rPr>
              <a:t>FEASIBILITY STUDY</a:t>
            </a:r>
          </a:p>
        </p:txBody>
      </p:sp>
      <p:sp>
        <p:nvSpPr>
          <p:cNvPr id="54" name="CustomShape 2"/>
          <p:cNvSpPr/>
          <p:nvPr/>
        </p:nvSpPr>
        <p:spPr>
          <a:xfrm>
            <a:off x="504000" y="1800000"/>
            <a:ext cx="9071640" cy="43840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sz="2400" b="1" strike="noStrike" spc="-1" dirty="0">
                <a:uFillTx/>
                <a:latin typeface="Arial Narrow" panose="020B0606020202030204" pitchFamily="34" charset="0"/>
              </a:rPr>
              <a:t>Economic Feasibility</a:t>
            </a:r>
            <a:r>
              <a:rPr lang="en-IN" sz="2400" b="1" strike="noStrike" spc="-1" dirty="0">
                <a:latin typeface="Arial Narrow" panose="020B0606020202030204" pitchFamily="34" charset="0"/>
              </a:rPr>
              <a:t> -</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We are developing a project for practice purpose that will gives us a lots of </a:t>
            </a:r>
            <a:r>
              <a:rPr lang="en-IN" sz="2400" b="0" strike="noStrike" spc="-1" dirty="0" smtClean="0">
                <a:latin typeface="Arial Narrow" panose="020B0606020202030204" pitchFamily="34" charset="0"/>
              </a:rPr>
              <a:t>confidence </a:t>
            </a:r>
            <a:r>
              <a:rPr lang="en-IN" sz="2400" b="0" strike="noStrike" spc="-1" dirty="0">
                <a:latin typeface="Arial Narrow" panose="020B0606020202030204" pitchFamily="34" charset="0"/>
              </a:rPr>
              <a:t>to build a bigger project in future .Hence the economic feasibility is very good.</a:t>
            </a:r>
          </a:p>
          <a:p>
            <a:pPr marL="432000" indent="-323640">
              <a:lnSpc>
                <a:spcPct val="100000"/>
              </a:lnSpc>
              <a:spcAft>
                <a:spcPts val="1417"/>
              </a:spcAft>
              <a:buClr>
                <a:srgbClr val="99CC66"/>
              </a:buClr>
              <a:buSzPct val="45000"/>
              <a:buFont typeface="Wingdings" charset="2"/>
              <a:buChar char=""/>
            </a:pPr>
            <a:r>
              <a:rPr lang="en-IN" sz="2400" b="1" strike="noStrike" spc="-1" dirty="0">
                <a:uFillTx/>
                <a:latin typeface="Arial Narrow" panose="020B0606020202030204" pitchFamily="34" charset="0"/>
              </a:rPr>
              <a:t>Technical Feasibility</a:t>
            </a:r>
            <a:r>
              <a:rPr lang="en-IN" sz="2400" b="1" strike="noStrike" spc="-1" dirty="0">
                <a:latin typeface="Arial Narrow" panose="020B0606020202030204" pitchFamily="34" charset="0"/>
              </a:rPr>
              <a:t> -</a:t>
            </a:r>
          </a:p>
          <a:p>
            <a:pPr marL="432000" indent="-323640">
              <a:lnSpc>
                <a:spcPct val="100000"/>
              </a:lnSpc>
              <a:spcAft>
                <a:spcPts val="1417"/>
              </a:spcAft>
              <a:buClr>
                <a:srgbClr val="99CC66"/>
              </a:buClr>
              <a:buSzPct val="45000"/>
              <a:buFont typeface="Wingdings" charset="2"/>
              <a:buChar char=""/>
            </a:pPr>
            <a:r>
              <a:rPr lang="en-IN" sz="2400" b="0" strike="noStrike" spc="-1" dirty="0">
                <a:latin typeface="Arial Narrow" panose="020B0606020202030204" pitchFamily="34" charset="0"/>
              </a:rPr>
              <a:t>In this aspect of feasibility we consider the technical equipment required for </a:t>
            </a:r>
            <a:r>
              <a:rPr lang="en-IN" sz="2400" b="0" strike="noStrike" spc="-1" dirty="0" smtClean="0">
                <a:latin typeface="Arial Narrow" panose="020B0606020202030204" pitchFamily="34" charset="0"/>
              </a:rPr>
              <a:t>development .</a:t>
            </a:r>
          </a:p>
          <a:p>
            <a:pPr marL="432000" indent="-323640">
              <a:lnSpc>
                <a:spcPct val="100000"/>
              </a:lnSpc>
              <a:spcAft>
                <a:spcPts val="1417"/>
              </a:spcAft>
              <a:buClr>
                <a:srgbClr val="99CC66"/>
              </a:buClr>
              <a:buSzPct val="45000"/>
              <a:buFont typeface="Wingdings" charset="2"/>
              <a:buChar char=""/>
            </a:pPr>
            <a:r>
              <a:rPr lang="en-IN" sz="2400" b="0" strike="noStrike" spc="-1" dirty="0" smtClean="0">
                <a:latin typeface="Arial Narrow" panose="020B0606020202030204" pitchFamily="34" charset="0"/>
              </a:rPr>
              <a:t>For </a:t>
            </a:r>
            <a:r>
              <a:rPr lang="en-IN" sz="2400" b="0" strike="noStrike" spc="-1" dirty="0">
                <a:latin typeface="Arial Narrow" panose="020B0606020202030204" pitchFamily="34" charset="0"/>
              </a:rPr>
              <a:t>this we required various things </a:t>
            </a:r>
            <a:r>
              <a:rPr lang="en-IN" sz="2400" b="0" strike="noStrike" spc="-1" dirty="0" smtClean="0">
                <a:latin typeface="Arial Narrow" panose="020B0606020202030204" pitchFamily="34" charset="0"/>
              </a:rPr>
              <a:t>like Good Specified Laptop, Android Studio(</a:t>
            </a:r>
            <a:r>
              <a:rPr lang="en-US" sz="2400" b="1" dirty="0">
                <a:latin typeface="Arial Narrow" panose="020B0606020202030204" pitchFamily="34" charset="0"/>
              </a:rPr>
              <a:t>Integrated Development Environment (IDE) for Android app development</a:t>
            </a:r>
            <a:r>
              <a:rPr lang="en-US" sz="2400" dirty="0">
                <a:latin typeface="Arial Narrow" panose="020B0606020202030204" pitchFamily="34" charset="0"/>
              </a:rPr>
              <a:t>, based on IntelliJ IDEA .</a:t>
            </a:r>
            <a:r>
              <a:rPr lang="en-IN" sz="2400" b="0" strike="noStrike" spc="-1" dirty="0" smtClean="0">
                <a:latin typeface="Arial Narrow" panose="020B0606020202030204" pitchFamily="34" charset="0"/>
              </a:rPr>
              <a:t>)</a:t>
            </a:r>
            <a:endParaRPr lang="en-IN" sz="2400" b="0" strike="noStrike" spc="-1" dirty="0">
              <a:latin typeface="Arial Narrow" panose="020B06060202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CustomShape 1"/>
          <p:cNvSpPr/>
          <p:nvPr/>
        </p:nvSpPr>
        <p:spPr>
          <a:xfrm>
            <a:off x="504000" y="576000"/>
            <a:ext cx="7199640" cy="7196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3600" b="0" strike="noStrike" spc="-1" dirty="0" smtClean="0">
                <a:latin typeface="Arial"/>
              </a:rPr>
              <a:t>Class Diagram</a:t>
            </a:r>
            <a:endParaRPr lang="en-IN" sz="3600" b="0" strike="noStrike" spc="-1" dirty="0">
              <a:latin typeface="Arial"/>
            </a:endParaRPr>
          </a:p>
        </p:txBody>
      </p:sp>
      <p:sp>
        <p:nvSpPr>
          <p:cNvPr id="56" name="CustomShape 2"/>
          <p:cNvSpPr/>
          <p:nvPr/>
        </p:nvSpPr>
        <p:spPr>
          <a:xfrm>
            <a:off x="504000" y="1747520"/>
            <a:ext cx="9071640" cy="54521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640">
              <a:lnSpc>
                <a:spcPct val="100000"/>
              </a:lnSpc>
              <a:spcAft>
                <a:spcPts val="1417"/>
              </a:spcAft>
              <a:buClr>
                <a:srgbClr val="99CC66"/>
              </a:buClr>
              <a:buSzPct val="45000"/>
              <a:buFont typeface="Wingdings" charset="2"/>
              <a:buChar char=""/>
            </a:pPr>
            <a:r>
              <a:rPr lang="en-IN" b="1" spc="-1" dirty="0" smtClean="0">
                <a:latin typeface="Arial Narrow" panose="020B0606020202030204" pitchFamily="34" charset="0"/>
              </a:rPr>
              <a:t>Class</a:t>
            </a:r>
            <a:r>
              <a:rPr lang="en-IN" b="1" strike="noStrike" spc="-1" dirty="0" smtClean="0">
                <a:uFillTx/>
                <a:latin typeface="Arial Narrow" panose="020B0606020202030204" pitchFamily="34" charset="0"/>
              </a:rPr>
              <a:t> </a:t>
            </a:r>
            <a:r>
              <a:rPr lang="en-IN" b="1" strike="noStrike" spc="-1" dirty="0">
                <a:uFillTx/>
                <a:latin typeface="Arial Narrow" panose="020B0606020202030204" pitchFamily="34" charset="0"/>
              </a:rPr>
              <a:t>Diagram</a:t>
            </a:r>
            <a:r>
              <a:rPr lang="en-IN" b="1" strike="noStrike" spc="-1" dirty="0">
                <a:latin typeface="Arial Narrow" panose="020B0606020202030204" pitchFamily="34" charset="0"/>
              </a:rPr>
              <a:t> </a:t>
            </a:r>
            <a:r>
              <a:rPr lang="en-IN" b="0" strike="noStrike" spc="-1" dirty="0">
                <a:latin typeface="Arial Narrow" panose="020B0606020202030204" pitchFamily="34" charset="0"/>
              </a:rPr>
              <a:t>– </a:t>
            </a:r>
            <a:r>
              <a:rPr lang="en-US" dirty="0">
                <a:latin typeface="Arial Narrow" panose="020B0606020202030204" pitchFamily="34" charset="0"/>
              </a:rPr>
              <a:t>class diagram in the </a:t>
            </a:r>
            <a:r>
              <a:rPr lang="en-US" b="1" dirty="0">
                <a:latin typeface="Arial Narrow" panose="020B0606020202030204" pitchFamily="34" charset="0"/>
              </a:rPr>
              <a:t>Unified Modeling Language (UML)</a:t>
            </a:r>
            <a:r>
              <a:rPr lang="en-US" dirty="0">
                <a:latin typeface="Arial Narrow" panose="020B0606020202030204" pitchFamily="34" charset="0"/>
              </a:rPr>
              <a:t> is </a:t>
            </a:r>
            <a:r>
              <a:rPr lang="en-US" b="1" dirty="0">
                <a:latin typeface="Arial Narrow" panose="020B0606020202030204" pitchFamily="34" charset="0"/>
              </a:rPr>
              <a:t>a type of static structure diagram</a:t>
            </a:r>
            <a:r>
              <a:rPr lang="en-US" dirty="0">
                <a:latin typeface="Arial Narrow" panose="020B0606020202030204" pitchFamily="34" charset="0"/>
              </a:rPr>
              <a:t> that describes the structure of a system by showing the system's classes, their attributes, operations (or methods), and the relationships among objects.</a:t>
            </a:r>
            <a:endParaRPr lang="en-IN" b="0" strike="noStrike" spc="-1" dirty="0">
              <a:latin typeface="Arial Narrow" panose="020B0606020202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847" y="2757170"/>
            <a:ext cx="6501945" cy="4304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588</Words>
  <Application>Microsoft Office PowerPoint</Application>
  <PresentationFormat>Custom</PresentationFormat>
  <Paragraphs>79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Narrow</vt:lpstr>
      <vt:lpstr>DejaVu Sans</vt:lpstr>
      <vt:lpstr>Microsoft Sans Serif</vt:lpstr>
      <vt:lpstr>Noto Sans CJK SC</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 Diagram</vt:lpstr>
      <vt:lpstr>Deployment Diagram</vt:lpstr>
      <vt:lpstr>Use Case Diagram</vt:lpstr>
      <vt:lpstr>Data Flow Diagram</vt:lpstr>
      <vt:lpstr>1-level DFD</vt:lpstr>
      <vt:lpstr>2-level DFD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subject/>
  <dc:creator>jayesh patil</dc:creator>
  <dc:description/>
  <cp:lastModifiedBy>DELL</cp:lastModifiedBy>
  <cp:revision>23</cp:revision>
  <dcterms:created xsi:type="dcterms:W3CDTF">2022-06-03T00:49:55Z</dcterms:created>
  <dcterms:modified xsi:type="dcterms:W3CDTF">2022-06-13T07:53:19Z</dcterms:modified>
  <dc:language>en-IN</dc:language>
</cp:coreProperties>
</file>