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133" d="100"/>
          <a:sy n="133" d="100"/>
        </p:scale>
        <p:origin x="1308"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D5F2-78D0-B69B-4C12-0FA7A5ED3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AF545-5199-2E90-4D41-5328B42F6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157E25-AA29-0E08-387F-432D4E4B7C4B}"/>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E63C9FDD-2D07-952C-2020-2192FB4B8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2195A-8552-AAEE-ECD4-134D1CD75AC2}"/>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178908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D487-D19B-6794-087B-8C8439209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0CCDF-E805-8038-7A8B-B74345231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8A34B-ED3F-957D-B9D1-FA3C43502BDD}"/>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B86376EC-5255-449E-ECC4-C47A31956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69B3-C394-C6B3-3E73-3283D4E48D86}"/>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2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1B873-08A2-CFE2-8991-A1EABCFA1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B9BFC2-E0A6-6D7C-7D31-7F98FE2D15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40C8B-4BDC-31B4-0F3A-FFD783BA62F5}"/>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AC22DD7B-EAAB-2552-3D92-A7B789C18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13A1D-FBEE-606E-FF4B-AA198D7954E9}"/>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388509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AEC-96BC-0CAA-22DD-055858101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5D3CB-6E7D-8C5D-E1E0-77CAF102A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9168D-0AEE-D5CD-FF74-AE3C9E61E42A}"/>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2B1A77A3-92C5-EBD9-2DFD-FBD079EEA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8E060-0366-557C-4610-ED851C6A2F84}"/>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150731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EB60-700C-16DD-8769-8A74A0D58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22C26-5634-474D-05A6-7C7C09127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728EFF-BBC6-2F94-C615-02DCC78526CE}"/>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AE702BA0-6CD8-867D-F72A-DF96F0B46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51C19-4502-D843-6FE8-73D7DD00B9F1}"/>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252778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B703-3588-7B34-DC21-C5492D631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051DD-47D3-ECAE-6BAE-A3620906A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41A18-3178-2346-BEA0-5B642972E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F0B75B-8147-B483-8939-8445234A1B3F}"/>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6" name="Footer Placeholder 5">
            <a:extLst>
              <a:ext uri="{FF2B5EF4-FFF2-40B4-BE49-F238E27FC236}">
                <a16:creationId xmlns:a16="http://schemas.microsoft.com/office/drawing/2014/main" id="{AC40523D-F662-11B6-E793-5E67D01A1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4738F-5C99-1DD9-73F7-149DA173E06C}"/>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225675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418-5DC9-6D6A-6104-2A8B0A864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9F3B5-6BAA-C955-7EC5-403D062DE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C2DDFB-C1FE-DFEB-567F-59D038DFF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C0A2B-ABBB-B9E9-ADED-84E55C319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DF610-38BD-84EF-97B5-5837F062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153C0-34EF-20A0-603C-9D7DE19A3994}"/>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8" name="Footer Placeholder 7">
            <a:extLst>
              <a:ext uri="{FF2B5EF4-FFF2-40B4-BE49-F238E27FC236}">
                <a16:creationId xmlns:a16="http://schemas.microsoft.com/office/drawing/2014/main" id="{27FE84C6-8135-95D3-42D0-39293B554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485FA1-06A7-BCF8-04EC-8AD3B1884DC6}"/>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174215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5FC8-D4D3-3412-238B-234D0170E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64FEF-A524-F99A-C0D6-4A0B8801F17C}"/>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4" name="Footer Placeholder 3">
            <a:extLst>
              <a:ext uri="{FF2B5EF4-FFF2-40B4-BE49-F238E27FC236}">
                <a16:creationId xmlns:a16="http://schemas.microsoft.com/office/drawing/2014/main" id="{8F3EF2EB-25A3-BEB5-CA70-743DD7A99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38D561-12AA-C00D-A575-3A4473F3661A}"/>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330419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C6BA4-50C5-6F0E-099F-B9C98F9583D1}"/>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3" name="Footer Placeholder 2">
            <a:extLst>
              <a:ext uri="{FF2B5EF4-FFF2-40B4-BE49-F238E27FC236}">
                <a16:creationId xmlns:a16="http://schemas.microsoft.com/office/drawing/2014/main" id="{1F9EC107-0F2D-78B8-C3C4-1F6C716311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75EC3F-3AA0-CCD5-5A7D-6C4E8F406E51}"/>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264518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9989-2FD8-4B43-4679-70419D9C9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289A6-447C-7DD0-5999-E698863C5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566F5D-1C09-9319-D5FA-E407CEC43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D899A-5027-3FB1-B332-71D2CB2FB457}"/>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6" name="Footer Placeholder 5">
            <a:extLst>
              <a:ext uri="{FF2B5EF4-FFF2-40B4-BE49-F238E27FC236}">
                <a16:creationId xmlns:a16="http://schemas.microsoft.com/office/drawing/2014/main" id="{93EB21F4-99F9-0AE1-BBB3-FDBFCBFF8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0A76C8-603F-8309-0E44-44BCF9B1926E}"/>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5873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5AF9-FAC8-D499-4B7C-80DADF254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5C4C7-3522-BE5F-7F3E-0FC45E002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17CB8-9125-9B99-30D9-8BCAF23F0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8A572-1D8E-FAD3-4902-0E38C2E41E3F}"/>
              </a:ext>
            </a:extLst>
          </p:cNvPr>
          <p:cNvSpPr>
            <a:spLocks noGrp="1"/>
          </p:cNvSpPr>
          <p:nvPr>
            <p:ph type="dt" sz="half" idx="10"/>
          </p:nvPr>
        </p:nvSpPr>
        <p:spPr/>
        <p:txBody>
          <a:bodyPr/>
          <a:lstStyle/>
          <a:p>
            <a:fld id="{0D1EF87D-9EBC-491A-87B2-6A43DDA4A3C7}" type="datetimeFigureOut">
              <a:rPr lang="en-US" smtClean="0"/>
              <a:t>2022-12-06</a:t>
            </a:fld>
            <a:endParaRPr lang="en-US"/>
          </a:p>
        </p:txBody>
      </p:sp>
      <p:sp>
        <p:nvSpPr>
          <p:cNvPr id="6" name="Footer Placeholder 5">
            <a:extLst>
              <a:ext uri="{FF2B5EF4-FFF2-40B4-BE49-F238E27FC236}">
                <a16:creationId xmlns:a16="http://schemas.microsoft.com/office/drawing/2014/main" id="{27040C36-46C4-2263-ED7F-18BB3381B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7E89F-7845-BA60-BFB3-BB20C246B46A}"/>
              </a:ext>
            </a:extLst>
          </p:cNvPr>
          <p:cNvSpPr>
            <a:spLocks noGrp="1"/>
          </p:cNvSpPr>
          <p:nvPr>
            <p:ph type="sldNum" sz="quarter" idx="12"/>
          </p:nvPr>
        </p:nvSpPr>
        <p:spPr/>
        <p:txBody>
          <a:bodyPr/>
          <a:lstStyle/>
          <a:p>
            <a:fld id="{08590E0E-1BA6-4509-8AC5-269F5F0B2075}" type="slidenum">
              <a:rPr lang="en-US" smtClean="0"/>
              <a:t>‹#›</a:t>
            </a:fld>
            <a:endParaRPr lang="en-US"/>
          </a:p>
        </p:txBody>
      </p:sp>
    </p:spTree>
    <p:extLst>
      <p:ext uri="{BB962C8B-B14F-4D97-AF65-F5344CB8AC3E}">
        <p14:creationId xmlns:p14="http://schemas.microsoft.com/office/powerpoint/2010/main" val="210019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B3D1E-A36E-D7B1-D7A4-74B220C7A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DF5BFC-98FA-6D3E-89E1-5CE9F375F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1C2E7-3D70-6BE9-AED1-308BAC958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EF87D-9EBC-491A-87B2-6A43DDA4A3C7}" type="datetimeFigureOut">
              <a:rPr lang="en-US" smtClean="0"/>
              <a:t>2022-12-06</a:t>
            </a:fld>
            <a:endParaRPr lang="en-US"/>
          </a:p>
        </p:txBody>
      </p:sp>
      <p:sp>
        <p:nvSpPr>
          <p:cNvPr id="5" name="Footer Placeholder 4">
            <a:extLst>
              <a:ext uri="{FF2B5EF4-FFF2-40B4-BE49-F238E27FC236}">
                <a16:creationId xmlns:a16="http://schemas.microsoft.com/office/drawing/2014/main" id="{CACB4A2C-B2E4-33A9-E206-659D75F2D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82C072-C359-48EC-DB2A-171A10DB0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90E0E-1BA6-4509-8AC5-269F5F0B2075}" type="slidenum">
              <a:rPr lang="en-US" smtClean="0"/>
              <a:t>‹#›</a:t>
            </a:fld>
            <a:endParaRPr lang="en-US"/>
          </a:p>
        </p:txBody>
      </p:sp>
    </p:spTree>
    <p:extLst>
      <p:ext uri="{BB962C8B-B14F-4D97-AF65-F5344CB8AC3E}">
        <p14:creationId xmlns:p14="http://schemas.microsoft.com/office/powerpoint/2010/main" val="152949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ABA2A8-28D6-4F71-F079-73DBA371FB3F}"/>
              </a:ext>
            </a:extLst>
          </p:cNvPr>
          <p:cNvSpPr/>
          <p:nvPr/>
        </p:nvSpPr>
        <p:spPr>
          <a:xfrm>
            <a:off x="371061" y="303572"/>
            <a:ext cx="11323982" cy="117944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1A4902F-7B62-118B-A930-2D23B7A3D301}"/>
              </a:ext>
            </a:extLst>
          </p:cNvPr>
          <p:cNvSpPr/>
          <p:nvPr/>
        </p:nvSpPr>
        <p:spPr>
          <a:xfrm>
            <a:off x="1484828" y="1944313"/>
            <a:ext cx="1762627"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 images of the animals in the Zoo at this level </a:t>
            </a:r>
          </a:p>
        </p:txBody>
      </p:sp>
      <p:sp>
        <p:nvSpPr>
          <p:cNvPr id="7" name="TextBox 6">
            <a:extLst>
              <a:ext uri="{FF2B5EF4-FFF2-40B4-BE49-F238E27FC236}">
                <a16:creationId xmlns:a16="http://schemas.microsoft.com/office/drawing/2014/main" id="{D909FD64-394A-CFBA-BAC4-743149E05ABA}"/>
              </a:ext>
            </a:extLst>
          </p:cNvPr>
          <p:cNvSpPr txBox="1"/>
          <p:nvPr/>
        </p:nvSpPr>
        <p:spPr>
          <a:xfrm>
            <a:off x="1411099" y="1625274"/>
            <a:ext cx="1003801" cy="369332"/>
          </a:xfrm>
          <a:prstGeom prst="rect">
            <a:avLst/>
          </a:prstGeom>
          <a:noFill/>
        </p:spPr>
        <p:txBody>
          <a:bodyPr wrap="none" rtlCol="0">
            <a:spAutoFit/>
          </a:bodyPr>
          <a:lstStyle/>
          <a:p>
            <a:r>
              <a:rPr lang="en-US" dirty="0"/>
              <a:t>Refuge 1</a:t>
            </a:r>
          </a:p>
        </p:txBody>
      </p:sp>
      <p:sp>
        <p:nvSpPr>
          <p:cNvPr id="9" name="Rectangle 8">
            <a:extLst>
              <a:ext uri="{FF2B5EF4-FFF2-40B4-BE49-F238E27FC236}">
                <a16:creationId xmlns:a16="http://schemas.microsoft.com/office/drawing/2014/main" id="{A788FFD8-DD64-A320-EEE9-06731D27769E}"/>
              </a:ext>
            </a:extLst>
          </p:cNvPr>
          <p:cNvSpPr/>
          <p:nvPr/>
        </p:nvSpPr>
        <p:spPr>
          <a:xfrm>
            <a:off x="1878426" y="5733377"/>
            <a:ext cx="5344013" cy="25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DDA41F-73C6-C729-FBAC-3E7EAEC9D720}"/>
              </a:ext>
            </a:extLst>
          </p:cNvPr>
          <p:cNvSpPr/>
          <p:nvPr/>
        </p:nvSpPr>
        <p:spPr>
          <a:xfrm>
            <a:off x="1878425" y="6091194"/>
            <a:ext cx="5344013" cy="302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625714-8B72-385C-E160-F170CA2E22D4}"/>
              </a:ext>
            </a:extLst>
          </p:cNvPr>
          <p:cNvSpPr txBox="1"/>
          <p:nvPr/>
        </p:nvSpPr>
        <p:spPr>
          <a:xfrm>
            <a:off x="1132403" y="4128881"/>
            <a:ext cx="5261312" cy="1477328"/>
          </a:xfrm>
          <a:prstGeom prst="rect">
            <a:avLst/>
          </a:prstGeom>
          <a:noFill/>
        </p:spPr>
        <p:txBody>
          <a:bodyPr wrap="none" rtlCol="0">
            <a:spAutoFit/>
          </a:bodyPr>
          <a:lstStyle/>
          <a:p>
            <a:r>
              <a:rPr lang="en-US" dirty="0"/>
              <a:t>Main Animals by Zoo:</a:t>
            </a:r>
          </a:p>
          <a:p>
            <a:pPr marL="342900" indent="-342900">
              <a:buAutoNum type="arabicPeriod"/>
            </a:pPr>
            <a:r>
              <a:rPr lang="en-US" dirty="0"/>
              <a:t>Research their prey</a:t>
            </a:r>
          </a:p>
          <a:p>
            <a:pPr marL="342900" indent="-342900">
              <a:buAutoNum type="arabicPeriod"/>
            </a:pPr>
            <a:r>
              <a:rPr lang="en-US" dirty="0"/>
              <a:t>Buy their prey by adding to the zoo</a:t>
            </a:r>
          </a:p>
          <a:p>
            <a:pPr marL="342900" indent="-342900">
              <a:buAutoNum type="arabicPeriod"/>
            </a:pPr>
            <a:r>
              <a:rPr lang="en-US" dirty="0"/>
              <a:t>Not the right PREY! Your zoo get’s more crowded…</a:t>
            </a:r>
          </a:p>
          <a:p>
            <a:pPr marL="342900" indent="-342900">
              <a:buAutoNum type="arabicPeriod"/>
            </a:pPr>
            <a:r>
              <a:rPr lang="en-US" dirty="0"/>
              <a:t>Lim</a:t>
            </a:r>
          </a:p>
        </p:txBody>
      </p:sp>
      <p:sp>
        <p:nvSpPr>
          <p:cNvPr id="12" name="TextBox 11">
            <a:extLst>
              <a:ext uri="{FF2B5EF4-FFF2-40B4-BE49-F238E27FC236}">
                <a16:creationId xmlns:a16="http://schemas.microsoft.com/office/drawing/2014/main" id="{CD65D318-1D81-C448-13B3-F1DDE38017AB}"/>
              </a:ext>
            </a:extLst>
          </p:cNvPr>
          <p:cNvSpPr txBox="1"/>
          <p:nvPr/>
        </p:nvSpPr>
        <p:spPr>
          <a:xfrm>
            <a:off x="7874895" y="2269367"/>
            <a:ext cx="3820148" cy="1200329"/>
          </a:xfrm>
          <a:prstGeom prst="rect">
            <a:avLst/>
          </a:prstGeom>
          <a:noFill/>
        </p:spPr>
        <p:txBody>
          <a:bodyPr wrap="none" rtlCol="0">
            <a:spAutoFit/>
          </a:bodyPr>
          <a:lstStyle/>
          <a:p>
            <a:r>
              <a:rPr lang="en-US" dirty="0"/>
              <a:t>Store:</a:t>
            </a:r>
          </a:p>
          <a:p>
            <a:pPr marL="342900" indent="-342900">
              <a:buAutoNum type="arabicPeriod"/>
            </a:pPr>
            <a:r>
              <a:rPr lang="en-US" dirty="0"/>
              <a:t>Buy their food that isn’t prey?</a:t>
            </a:r>
          </a:p>
          <a:p>
            <a:pPr marL="342900" indent="-342900">
              <a:buAutoNum type="arabicPeriod"/>
            </a:pPr>
            <a:r>
              <a:rPr lang="en-US" dirty="0"/>
              <a:t>Buy their prey by adding to the zoo</a:t>
            </a:r>
          </a:p>
          <a:p>
            <a:pPr marL="342900" indent="-342900">
              <a:buAutoNum type="arabicPeriod"/>
            </a:pPr>
            <a:endParaRPr lang="en-US" dirty="0"/>
          </a:p>
        </p:txBody>
      </p:sp>
      <p:sp>
        <p:nvSpPr>
          <p:cNvPr id="13" name="TextBox 12">
            <a:extLst>
              <a:ext uri="{FF2B5EF4-FFF2-40B4-BE49-F238E27FC236}">
                <a16:creationId xmlns:a16="http://schemas.microsoft.com/office/drawing/2014/main" id="{86BC84FA-3E1C-AA59-4330-08CE9C5ABD6A}"/>
              </a:ext>
            </a:extLst>
          </p:cNvPr>
          <p:cNvSpPr txBox="1"/>
          <p:nvPr/>
        </p:nvSpPr>
        <p:spPr>
          <a:xfrm>
            <a:off x="1186904" y="708627"/>
            <a:ext cx="2549288" cy="369332"/>
          </a:xfrm>
          <a:prstGeom prst="rect">
            <a:avLst/>
          </a:prstGeom>
          <a:noFill/>
        </p:spPr>
        <p:txBody>
          <a:bodyPr wrap="none" rtlCol="0">
            <a:spAutoFit/>
          </a:bodyPr>
          <a:lstStyle/>
          <a:p>
            <a:r>
              <a:rPr lang="en-US" dirty="0"/>
              <a:t>Logo here! (+ Home Link)</a:t>
            </a:r>
          </a:p>
        </p:txBody>
      </p:sp>
      <p:sp>
        <p:nvSpPr>
          <p:cNvPr id="14" name="Oval 13">
            <a:extLst>
              <a:ext uri="{FF2B5EF4-FFF2-40B4-BE49-F238E27FC236}">
                <a16:creationId xmlns:a16="http://schemas.microsoft.com/office/drawing/2014/main" id="{603CE980-FA4A-40D1-7B13-2C65B1837609}"/>
              </a:ext>
            </a:extLst>
          </p:cNvPr>
          <p:cNvSpPr/>
          <p:nvPr/>
        </p:nvSpPr>
        <p:spPr>
          <a:xfrm>
            <a:off x="442061" y="540007"/>
            <a:ext cx="690342" cy="719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926BD0-BB8A-EAF5-9258-A219CAA33CA5}"/>
              </a:ext>
            </a:extLst>
          </p:cNvPr>
          <p:cNvSpPr/>
          <p:nvPr/>
        </p:nvSpPr>
        <p:spPr>
          <a:xfrm>
            <a:off x="5111761" y="1019303"/>
            <a:ext cx="130196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Zoo Store</a:t>
            </a:r>
          </a:p>
        </p:txBody>
      </p:sp>
      <p:sp>
        <p:nvSpPr>
          <p:cNvPr id="16" name="TextBox 15">
            <a:extLst>
              <a:ext uri="{FF2B5EF4-FFF2-40B4-BE49-F238E27FC236}">
                <a16:creationId xmlns:a16="http://schemas.microsoft.com/office/drawing/2014/main" id="{75EBE56C-436C-5FCB-DA5A-188A9FD52D6E}"/>
              </a:ext>
            </a:extLst>
          </p:cNvPr>
          <p:cNvSpPr txBox="1"/>
          <p:nvPr/>
        </p:nvSpPr>
        <p:spPr>
          <a:xfrm>
            <a:off x="7930405" y="3723727"/>
            <a:ext cx="3815788" cy="2862322"/>
          </a:xfrm>
          <a:prstGeom prst="rect">
            <a:avLst/>
          </a:prstGeom>
          <a:noFill/>
        </p:spPr>
        <p:txBody>
          <a:bodyPr wrap="none" rtlCol="0">
            <a:spAutoFit/>
          </a:bodyPr>
          <a:lstStyle/>
          <a:p>
            <a:r>
              <a:rPr lang="en-US" dirty="0"/>
              <a:t>Zoo-wise:</a:t>
            </a:r>
          </a:p>
          <a:p>
            <a:pPr marL="342900" indent="-342900">
              <a:buAutoNum type="arabicPeriod"/>
            </a:pPr>
            <a:r>
              <a:rPr lang="en-US" dirty="0"/>
              <a:t>3 pre built zoo’s</a:t>
            </a:r>
          </a:p>
          <a:p>
            <a:pPr marL="342900" indent="-342900">
              <a:buAutoNum type="arabicPeriod"/>
            </a:pPr>
            <a:r>
              <a:rPr lang="en-US" dirty="0"/>
              <a:t>Tutorial, demo run through</a:t>
            </a:r>
          </a:p>
          <a:p>
            <a:pPr marL="342900" indent="-342900">
              <a:buAutoNum type="arabicPeriod"/>
            </a:pPr>
            <a:r>
              <a:rPr lang="en-US" dirty="0"/>
              <a:t>100 Default good animals</a:t>
            </a:r>
          </a:p>
          <a:p>
            <a:pPr marL="800100" lvl="1" indent="-342900">
              <a:buAutoNum type="arabicPeriod"/>
            </a:pPr>
            <a:r>
              <a:rPr lang="en-US" dirty="0"/>
              <a:t>Animals that have good prey</a:t>
            </a:r>
          </a:p>
          <a:p>
            <a:pPr marL="800100" lvl="1" indent="-342900">
              <a:buAutoNum type="arabicPeriod"/>
            </a:pPr>
            <a:r>
              <a:rPr lang="en-US" dirty="0"/>
              <a:t>Animals that fit territories etc.</a:t>
            </a:r>
          </a:p>
          <a:p>
            <a:pPr marL="342900" indent="-342900">
              <a:buAutoNum type="arabicPeriod"/>
            </a:pPr>
            <a:endParaRPr lang="en-US" dirty="0"/>
          </a:p>
          <a:p>
            <a:pPr marL="800100" lvl="1"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17" name="Rectangle 16">
            <a:extLst>
              <a:ext uri="{FF2B5EF4-FFF2-40B4-BE49-F238E27FC236}">
                <a16:creationId xmlns:a16="http://schemas.microsoft.com/office/drawing/2014/main" id="{31EB726A-5A1F-A277-1A83-F38D4D9C7DAE}"/>
              </a:ext>
            </a:extLst>
          </p:cNvPr>
          <p:cNvSpPr/>
          <p:nvPr/>
        </p:nvSpPr>
        <p:spPr>
          <a:xfrm>
            <a:off x="3644824" y="1009008"/>
            <a:ext cx="130196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Zoo</a:t>
            </a:r>
          </a:p>
        </p:txBody>
      </p:sp>
      <p:sp>
        <p:nvSpPr>
          <p:cNvPr id="18" name="Rectangle 17">
            <a:extLst>
              <a:ext uri="{FF2B5EF4-FFF2-40B4-BE49-F238E27FC236}">
                <a16:creationId xmlns:a16="http://schemas.microsoft.com/office/drawing/2014/main" id="{13F17AD1-0694-CC53-DB4C-F22BDC83E252}"/>
              </a:ext>
            </a:extLst>
          </p:cNvPr>
          <p:cNvSpPr/>
          <p:nvPr/>
        </p:nvSpPr>
        <p:spPr>
          <a:xfrm>
            <a:off x="6571459" y="1019303"/>
            <a:ext cx="219676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Safari (new animals)</a:t>
            </a:r>
          </a:p>
        </p:txBody>
      </p:sp>
      <p:sp>
        <p:nvSpPr>
          <p:cNvPr id="19" name="Rectangle 18">
            <a:extLst>
              <a:ext uri="{FF2B5EF4-FFF2-40B4-BE49-F238E27FC236}">
                <a16:creationId xmlns:a16="http://schemas.microsoft.com/office/drawing/2014/main" id="{6E54FB7D-2C4B-A066-D490-F23BCC35DD79}"/>
              </a:ext>
            </a:extLst>
          </p:cNvPr>
          <p:cNvSpPr/>
          <p:nvPr/>
        </p:nvSpPr>
        <p:spPr>
          <a:xfrm>
            <a:off x="9702740" y="517580"/>
            <a:ext cx="130196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Profile</a:t>
            </a:r>
          </a:p>
        </p:txBody>
      </p:sp>
      <p:sp>
        <p:nvSpPr>
          <p:cNvPr id="20" name="Oval 19">
            <a:extLst>
              <a:ext uri="{FF2B5EF4-FFF2-40B4-BE49-F238E27FC236}">
                <a16:creationId xmlns:a16="http://schemas.microsoft.com/office/drawing/2014/main" id="{433A8052-C90D-E2F2-D470-AC97803F370E}"/>
              </a:ext>
            </a:extLst>
          </p:cNvPr>
          <p:cNvSpPr/>
          <p:nvPr/>
        </p:nvSpPr>
        <p:spPr>
          <a:xfrm>
            <a:off x="11004701" y="321679"/>
            <a:ext cx="690342" cy="719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42535B-B77C-0BE6-9FCC-DFA0AB836AC8}"/>
              </a:ext>
            </a:extLst>
          </p:cNvPr>
          <p:cNvSpPr/>
          <p:nvPr/>
        </p:nvSpPr>
        <p:spPr>
          <a:xfrm>
            <a:off x="4842578" y="312129"/>
            <a:ext cx="219676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solidFill>
                  <a:schemeClr val="tx1"/>
                </a:solidFill>
              </a:rPr>
              <a:t>Next Day</a:t>
            </a:r>
          </a:p>
        </p:txBody>
      </p:sp>
      <p:sp>
        <p:nvSpPr>
          <p:cNvPr id="22" name="Rectangle 21">
            <a:extLst>
              <a:ext uri="{FF2B5EF4-FFF2-40B4-BE49-F238E27FC236}">
                <a16:creationId xmlns:a16="http://schemas.microsoft.com/office/drawing/2014/main" id="{3A40C287-A5EE-F5FD-CBDC-3F0724C97EEE}"/>
              </a:ext>
            </a:extLst>
          </p:cNvPr>
          <p:cNvSpPr/>
          <p:nvPr/>
        </p:nvSpPr>
        <p:spPr>
          <a:xfrm>
            <a:off x="3435792" y="1944313"/>
            <a:ext cx="1762627"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 images of the animals in the Zoo at this level </a:t>
            </a:r>
          </a:p>
        </p:txBody>
      </p:sp>
      <p:sp>
        <p:nvSpPr>
          <p:cNvPr id="23" name="TextBox 22">
            <a:extLst>
              <a:ext uri="{FF2B5EF4-FFF2-40B4-BE49-F238E27FC236}">
                <a16:creationId xmlns:a16="http://schemas.microsoft.com/office/drawing/2014/main" id="{0705C937-F4B0-45E7-A9D0-51731D7C86FC}"/>
              </a:ext>
            </a:extLst>
          </p:cNvPr>
          <p:cNvSpPr txBox="1"/>
          <p:nvPr/>
        </p:nvSpPr>
        <p:spPr>
          <a:xfrm>
            <a:off x="3385006" y="1625274"/>
            <a:ext cx="702372" cy="369332"/>
          </a:xfrm>
          <a:prstGeom prst="rect">
            <a:avLst/>
          </a:prstGeom>
          <a:noFill/>
        </p:spPr>
        <p:txBody>
          <a:bodyPr wrap="none" rtlCol="0">
            <a:spAutoFit/>
          </a:bodyPr>
          <a:lstStyle/>
          <a:p>
            <a:r>
              <a:rPr lang="en-US" dirty="0"/>
              <a:t>Zoo 1</a:t>
            </a:r>
          </a:p>
        </p:txBody>
      </p:sp>
      <p:sp>
        <p:nvSpPr>
          <p:cNvPr id="24" name="Rectangle 23">
            <a:extLst>
              <a:ext uri="{FF2B5EF4-FFF2-40B4-BE49-F238E27FC236}">
                <a16:creationId xmlns:a16="http://schemas.microsoft.com/office/drawing/2014/main" id="{2AAF7FCC-3A7D-945B-B0B0-000AD279D893}"/>
              </a:ext>
            </a:extLst>
          </p:cNvPr>
          <p:cNvSpPr/>
          <p:nvPr/>
        </p:nvSpPr>
        <p:spPr>
          <a:xfrm>
            <a:off x="7118667" y="303572"/>
            <a:ext cx="219676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solidFill>
                  <a:schemeClr val="tx1"/>
                </a:solidFill>
              </a:rPr>
              <a:t>Tutorial</a:t>
            </a:r>
          </a:p>
        </p:txBody>
      </p:sp>
      <p:sp>
        <p:nvSpPr>
          <p:cNvPr id="26" name="TextBox 25">
            <a:extLst>
              <a:ext uri="{FF2B5EF4-FFF2-40B4-BE49-F238E27FC236}">
                <a16:creationId xmlns:a16="http://schemas.microsoft.com/office/drawing/2014/main" id="{C4509575-2618-AAD7-F730-EB9061CD39EF}"/>
              </a:ext>
            </a:extLst>
          </p:cNvPr>
          <p:cNvSpPr txBox="1"/>
          <p:nvPr/>
        </p:nvSpPr>
        <p:spPr>
          <a:xfrm>
            <a:off x="3385006" y="1792246"/>
            <a:ext cx="4888518" cy="3139321"/>
          </a:xfrm>
          <a:prstGeom prst="rect">
            <a:avLst/>
          </a:prstGeom>
          <a:noFill/>
        </p:spPr>
        <p:txBody>
          <a:bodyPr wrap="none" rtlCol="0">
            <a:spAutoFit/>
          </a:bodyPr>
          <a:lstStyle/>
          <a:p>
            <a:pPr algn="ctr"/>
            <a:r>
              <a:rPr lang="en-US" sz="6600" dirty="0">
                <a:solidFill>
                  <a:srgbClr val="FF0000"/>
                </a:solidFill>
              </a:rPr>
              <a:t>Draft 1</a:t>
            </a:r>
          </a:p>
          <a:p>
            <a:pPr algn="ctr"/>
            <a:r>
              <a:rPr lang="en-US" sz="6600" dirty="0">
                <a:solidFill>
                  <a:srgbClr val="FF0000"/>
                </a:solidFill>
              </a:rPr>
              <a:t>NOT </a:t>
            </a:r>
          </a:p>
          <a:p>
            <a:pPr algn="ctr"/>
            <a:r>
              <a:rPr lang="en-US" sz="6600" dirty="0">
                <a:solidFill>
                  <a:srgbClr val="FF0000"/>
                </a:solidFill>
              </a:rPr>
              <a:t>PRODUCTION</a:t>
            </a:r>
          </a:p>
        </p:txBody>
      </p:sp>
    </p:spTree>
    <p:extLst>
      <p:ext uri="{BB962C8B-B14F-4D97-AF65-F5344CB8AC3E}">
        <p14:creationId xmlns:p14="http://schemas.microsoft.com/office/powerpoint/2010/main" val="123411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ABA2A8-28D6-4F71-F079-73DBA371FB3F}"/>
              </a:ext>
            </a:extLst>
          </p:cNvPr>
          <p:cNvSpPr/>
          <p:nvPr/>
        </p:nvSpPr>
        <p:spPr>
          <a:xfrm>
            <a:off x="377500" y="728573"/>
            <a:ext cx="11323982" cy="117944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A4902F-7B62-118B-A930-2D23B7A3D301}"/>
              </a:ext>
            </a:extLst>
          </p:cNvPr>
          <p:cNvSpPr/>
          <p:nvPr/>
        </p:nvSpPr>
        <p:spPr>
          <a:xfrm>
            <a:off x="1491267" y="2369314"/>
            <a:ext cx="1762627"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Animal Facts / Picture etc.  Pulled from random 10</a:t>
            </a:r>
          </a:p>
        </p:txBody>
      </p:sp>
      <p:sp>
        <p:nvSpPr>
          <p:cNvPr id="7" name="TextBox 6">
            <a:extLst>
              <a:ext uri="{FF2B5EF4-FFF2-40B4-BE49-F238E27FC236}">
                <a16:creationId xmlns:a16="http://schemas.microsoft.com/office/drawing/2014/main" id="{D909FD64-394A-CFBA-BAC4-743149E05ABA}"/>
              </a:ext>
            </a:extLst>
          </p:cNvPr>
          <p:cNvSpPr txBox="1"/>
          <p:nvPr/>
        </p:nvSpPr>
        <p:spPr>
          <a:xfrm>
            <a:off x="1417538" y="2050275"/>
            <a:ext cx="1327608" cy="369332"/>
          </a:xfrm>
          <a:prstGeom prst="rect">
            <a:avLst/>
          </a:prstGeom>
          <a:noFill/>
        </p:spPr>
        <p:txBody>
          <a:bodyPr wrap="none" rtlCol="0">
            <a:spAutoFit/>
          </a:bodyPr>
          <a:lstStyle/>
          <a:p>
            <a:r>
              <a:rPr lang="en-US" dirty="0"/>
              <a:t>🟢Animal 1</a:t>
            </a:r>
          </a:p>
        </p:txBody>
      </p:sp>
      <p:sp>
        <p:nvSpPr>
          <p:cNvPr id="9" name="Rectangle 8">
            <a:extLst>
              <a:ext uri="{FF2B5EF4-FFF2-40B4-BE49-F238E27FC236}">
                <a16:creationId xmlns:a16="http://schemas.microsoft.com/office/drawing/2014/main" id="{A788FFD8-DD64-A320-EEE9-06731D27769E}"/>
              </a:ext>
            </a:extLst>
          </p:cNvPr>
          <p:cNvSpPr/>
          <p:nvPr/>
        </p:nvSpPr>
        <p:spPr>
          <a:xfrm>
            <a:off x="1491267" y="5631673"/>
            <a:ext cx="5344013" cy="2543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Zoo 1 Goes here, list the habitat that it has, etc.</a:t>
            </a:r>
          </a:p>
        </p:txBody>
      </p:sp>
      <p:sp>
        <p:nvSpPr>
          <p:cNvPr id="11" name="TextBox 10">
            <a:extLst>
              <a:ext uri="{FF2B5EF4-FFF2-40B4-BE49-F238E27FC236}">
                <a16:creationId xmlns:a16="http://schemas.microsoft.com/office/drawing/2014/main" id="{CB625714-8B72-385C-E160-F170CA2E22D4}"/>
              </a:ext>
            </a:extLst>
          </p:cNvPr>
          <p:cNvSpPr txBox="1"/>
          <p:nvPr/>
        </p:nvSpPr>
        <p:spPr>
          <a:xfrm>
            <a:off x="1343820" y="4426714"/>
            <a:ext cx="6171369" cy="923330"/>
          </a:xfrm>
          <a:prstGeom prst="rect">
            <a:avLst/>
          </a:prstGeom>
          <a:noFill/>
        </p:spPr>
        <p:txBody>
          <a:bodyPr wrap="none" rtlCol="0">
            <a:spAutoFit/>
          </a:bodyPr>
          <a:lstStyle/>
          <a:p>
            <a:r>
              <a:rPr lang="en-US" dirty="0"/>
              <a:t>Main Animals by Zoo:</a:t>
            </a:r>
          </a:p>
          <a:p>
            <a:pPr marL="342900" indent="-342900">
              <a:buAutoNum type="arabicPeriod"/>
            </a:pPr>
            <a:r>
              <a:rPr lang="en-US" dirty="0"/>
              <a:t>Research Zoos available underneath to send the animals to</a:t>
            </a:r>
          </a:p>
          <a:p>
            <a:pPr marL="342900" indent="-342900">
              <a:buAutoNum type="arabicPeriod"/>
            </a:pPr>
            <a:r>
              <a:rPr lang="en-US" dirty="0"/>
              <a:t>Select the animals, send them to zoo with button (PATCH)</a:t>
            </a:r>
          </a:p>
        </p:txBody>
      </p:sp>
      <p:sp>
        <p:nvSpPr>
          <p:cNvPr id="12" name="TextBox 11">
            <a:extLst>
              <a:ext uri="{FF2B5EF4-FFF2-40B4-BE49-F238E27FC236}">
                <a16:creationId xmlns:a16="http://schemas.microsoft.com/office/drawing/2014/main" id="{CD65D318-1D81-C448-13B3-F1DDE38017AB}"/>
              </a:ext>
            </a:extLst>
          </p:cNvPr>
          <p:cNvSpPr txBox="1"/>
          <p:nvPr/>
        </p:nvSpPr>
        <p:spPr>
          <a:xfrm>
            <a:off x="7881334" y="2694368"/>
            <a:ext cx="3820148" cy="1200329"/>
          </a:xfrm>
          <a:prstGeom prst="rect">
            <a:avLst/>
          </a:prstGeom>
          <a:noFill/>
        </p:spPr>
        <p:txBody>
          <a:bodyPr wrap="none" rtlCol="0">
            <a:spAutoFit/>
          </a:bodyPr>
          <a:lstStyle/>
          <a:p>
            <a:r>
              <a:rPr lang="en-US" dirty="0"/>
              <a:t>Store:</a:t>
            </a:r>
          </a:p>
          <a:p>
            <a:pPr marL="342900" indent="-342900">
              <a:buAutoNum type="arabicPeriod"/>
            </a:pPr>
            <a:r>
              <a:rPr lang="en-US" dirty="0"/>
              <a:t>Buy their food that isn’t prey?</a:t>
            </a:r>
          </a:p>
          <a:p>
            <a:pPr marL="342900" indent="-342900">
              <a:buAutoNum type="arabicPeriod"/>
            </a:pPr>
            <a:r>
              <a:rPr lang="en-US" dirty="0"/>
              <a:t>Buy their prey by adding to the zoo</a:t>
            </a:r>
          </a:p>
          <a:p>
            <a:pPr marL="342900" indent="-342900">
              <a:buAutoNum type="arabicPeriod"/>
            </a:pPr>
            <a:endParaRPr lang="en-US" dirty="0"/>
          </a:p>
        </p:txBody>
      </p:sp>
      <p:sp>
        <p:nvSpPr>
          <p:cNvPr id="13" name="TextBox 12">
            <a:extLst>
              <a:ext uri="{FF2B5EF4-FFF2-40B4-BE49-F238E27FC236}">
                <a16:creationId xmlns:a16="http://schemas.microsoft.com/office/drawing/2014/main" id="{86BC84FA-3E1C-AA59-4330-08CE9C5ABD6A}"/>
              </a:ext>
            </a:extLst>
          </p:cNvPr>
          <p:cNvSpPr txBox="1"/>
          <p:nvPr/>
        </p:nvSpPr>
        <p:spPr>
          <a:xfrm>
            <a:off x="1171910" y="876762"/>
            <a:ext cx="4655633" cy="369332"/>
          </a:xfrm>
          <a:prstGeom prst="rect">
            <a:avLst/>
          </a:prstGeom>
          <a:noFill/>
        </p:spPr>
        <p:txBody>
          <a:bodyPr wrap="none" rtlCol="0">
            <a:spAutoFit/>
          </a:bodyPr>
          <a:lstStyle/>
          <a:p>
            <a:r>
              <a:rPr lang="en-US" dirty="0"/>
              <a:t>HQ = Home = Animals Logo here! (+ Home Link)</a:t>
            </a:r>
          </a:p>
        </p:txBody>
      </p:sp>
      <p:sp>
        <p:nvSpPr>
          <p:cNvPr id="14" name="Oval 13">
            <a:extLst>
              <a:ext uri="{FF2B5EF4-FFF2-40B4-BE49-F238E27FC236}">
                <a16:creationId xmlns:a16="http://schemas.microsoft.com/office/drawing/2014/main" id="{603CE980-FA4A-40D1-7B13-2C65B1837609}"/>
              </a:ext>
            </a:extLst>
          </p:cNvPr>
          <p:cNvSpPr/>
          <p:nvPr/>
        </p:nvSpPr>
        <p:spPr>
          <a:xfrm>
            <a:off x="448500" y="965008"/>
            <a:ext cx="690342" cy="719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926BD0-BB8A-EAF5-9258-A219CAA33CA5}"/>
              </a:ext>
            </a:extLst>
          </p:cNvPr>
          <p:cNvSpPr/>
          <p:nvPr/>
        </p:nvSpPr>
        <p:spPr>
          <a:xfrm>
            <a:off x="5118200" y="1444304"/>
            <a:ext cx="180886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Manage Zoos</a:t>
            </a:r>
          </a:p>
        </p:txBody>
      </p:sp>
      <p:sp>
        <p:nvSpPr>
          <p:cNvPr id="16" name="TextBox 15">
            <a:extLst>
              <a:ext uri="{FF2B5EF4-FFF2-40B4-BE49-F238E27FC236}">
                <a16:creationId xmlns:a16="http://schemas.microsoft.com/office/drawing/2014/main" id="{75EBE56C-436C-5FCB-DA5A-188A9FD52D6E}"/>
              </a:ext>
            </a:extLst>
          </p:cNvPr>
          <p:cNvSpPr txBox="1"/>
          <p:nvPr/>
        </p:nvSpPr>
        <p:spPr>
          <a:xfrm>
            <a:off x="7936844" y="4148728"/>
            <a:ext cx="4274696" cy="2862322"/>
          </a:xfrm>
          <a:prstGeom prst="rect">
            <a:avLst/>
          </a:prstGeom>
          <a:noFill/>
        </p:spPr>
        <p:txBody>
          <a:bodyPr wrap="none" rtlCol="0">
            <a:spAutoFit/>
          </a:bodyPr>
          <a:lstStyle/>
          <a:p>
            <a:r>
              <a:rPr lang="en-US" dirty="0"/>
              <a:t>Zoo-wise:</a:t>
            </a:r>
          </a:p>
          <a:p>
            <a:pPr marL="342900" indent="-342900">
              <a:buAutoNum type="arabicPeriod"/>
            </a:pPr>
            <a:r>
              <a:rPr lang="en-US" dirty="0"/>
              <a:t>3-4 pre built zoo’s</a:t>
            </a:r>
          </a:p>
          <a:p>
            <a:pPr marL="342900" indent="-342900">
              <a:buAutoNum type="arabicPeriod"/>
            </a:pPr>
            <a:r>
              <a:rPr lang="en-US" dirty="0"/>
              <a:t>Tutorial, demo run through with Popper</a:t>
            </a:r>
          </a:p>
          <a:p>
            <a:pPr marL="342900" indent="-342900">
              <a:buAutoNum type="arabicPeriod"/>
            </a:pPr>
            <a:r>
              <a:rPr lang="en-US" dirty="0"/>
              <a:t>10 Random animals (8 matches, 2 duds)</a:t>
            </a:r>
          </a:p>
          <a:p>
            <a:pPr marL="800100" lvl="1" indent="-342900">
              <a:buAutoNum type="arabicPeriod"/>
            </a:pPr>
            <a:r>
              <a:rPr lang="en-US" dirty="0"/>
              <a:t>Animals that have good prey</a:t>
            </a:r>
          </a:p>
          <a:p>
            <a:pPr marL="800100" lvl="1" indent="-342900">
              <a:buAutoNum type="arabicPeriod"/>
            </a:pPr>
            <a:r>
              <a:rPr lang="en-US" dirty="0"/>
              <a:t>Animals that fit territories etc.</a:t>
            </a:r>
          </a:p>
          <a:p>
            <a:pPr marL="342900" indent="-342900">
              <a:buAutoNum type="arabicPeriod"/>
            </a:pPr>
            <a:endParaRPr lang="en-US" dirty="0"/>
          </a:p>
          <a:p>
            <a:pPr marL="800100" lvl="1"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17" name="Rectangle 16">
            <a:extLst>
              <a:ext uri="{FF2B5EF4-FFF2-40B4-BE49-F238E27FC236}">
                <a16:creationId xmlns:a16="http://schemas.microsoft.com/office/drawing/2014/main" id="{31EB726A-5A1F-A277-1A83-F38D4D9C7DAE}"/>
              </a:ext>
            </a:extLst>
          </p:cNvPr>
          <p:cNvSpPr/>
          <p:nvPr/>
        </p:nvSpPr>
        <p:spPr>
          <a:xfrm>
            <a:off x="3391445" y="1434009"/>
            <a:ext cx="156177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New Zoo</a:t>
            </a:r>
          </a:p>
        </p:txBody>
      </p:sp>
      <p:sp>
        <p:nvSpPr>
          <p:cNvPr id="18" name="Rectangle 17">
            <a:extLst>
              <a:ext uri="{FF2B5EF4-FFF2-40B4-BE49-F238E27FC236}">
                <a16:creationId xmlns:a16="http://schemas.microsoft.com/office/drawing/2014/main" id="{13F17AD1-0694-CC53-DB4C-F22BDC83E252}"/>
              </a:ext>
            </a:extLst>
          </p:cNvPr>
          <p:cNvSpPr/>
          <p:nvPr/>
        </p:nvSpPr>
        <p:spPr>
          <a:xfrm>
            <a:off x="6532337" y="836223"/>
            <a:ext cx="2445169" cy="54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 Expedition (Animals by region)</a:t>
            </a:r>
          </a:p>
        </p:txBody>
      </p:sp>
      <p:sp>
        <p:nvSpPr>
          <p:cNvPr id="19" name="Rectangle 18">
            <a:extLst>
              <a:ext uri="{FF2B5EF4-FFF2-40B4-BE49-F238E27FC236}">
                <a16:creationId xmlns:a16="http://schemas.microsoft.com/office/drawing/2014/main" id="{6E54FB7D-2C4B-A066-D490-F23BCC35DD79}"/>
              </a:ext>
            </a:extLst>
          </p:cNvPr>
          <p:cNvSpPr/>
          <p:nvPr/>
        </p:nvSpPr>
        <p:spPr>
          <a:xfrm>
            <a:off x="9334775" y="942581"/>
            <a:ext cx="167636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Your Profile</a:t>
            </a:r>
          </a:p>
        </p:txBody>
      </p:sp>
      <p:sp>
        <p:nvSpPr>
          <p:cNvPr id="20" name="Oval 19">
            <a:extLst>
              <a:ext uri="{FF2B5EF4-FFF2-40B4-BE49-F238E27FC236}">
                <a16:creationId xmlns:a16="http://schemas.microsoft.com/office/drawing/2014/main" id="{433A8052-C90D-E2F2-D470-AC97803F370E}"/>
              </a:ext>
            </a:extLst>
          </p:cNvPr>
          <p:cNvSpPr/>
          <p:nvPr/>
        </p:nvSpPr>
        <p:spPr>
          <a:xfrm>
            <a:off x="11011140" y="746680"/>
            <a:ext cx="690342" cy="719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705C937-F4B0-45E7-A9D0-51731D7C86FC}"/>
              </a:ext>
            </a:extLst>
          </p:cNvPr>
          <p:cNvSpPr txBox="1"/>
          <p:nvPr/>
        </p:nvSpPr>
        <p:spPr>
          <a:xfrm>
            <a:off x="3391445" y="2050275"/>
            <a:ext cx="1183337" cy="369332"/>
          </a:xfrm>
          <a:prstGeom prst="rect">
            <a:avLst/>
          </a:prstGeom>
          <a:noFill/>
        </p:spPr>
        <p:txBody>
          <a:bodyPr wrap="none" rtlCol="0">
            <a:spAutoFit/>
          </a:bodyPr>
          <a:lstStyle/>
          <a:p>
            <a:r>
              <a:rPr lang="en-US" dirty="0"/>
              <a:t>Animal 2…</a:t>
            </a:r>
          </a:p>
        </p:txBody>
      </p:sp>
      <p:sp>
        <p:nvSpPr>
          <p:cNvPr id="2" name="Rectangle 1">
            <a:extLst>
              <a:ext uri="{FF2B5EF4-FFF2-40B4-BE49-F238E27FC236}">
                <a16:creationId xmlns:a16="http://schemas.microsoft.com/office/drawing/2014/main" id="{6BBF3CD8-DFB8-E756-FAFC-3CED877DE7A0}"/>
              </a:ext>
            </a:extLst>
          </p:cNvPr>
          <p:cNvSpPr/>
          <p:nvPr/>
        </p:nvSpPr>
        <p:spPr>
          <a:xfrm>
            <a:off x="3520344" y="2369314"/>
            <a:ext cx="1762627"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Animal Facts / Picture etc.  Pulled from random 10</a:t>
            </a:r>
          </a:p>
        </p:txBody>
      </p:sp>
      <p:cxnSp>
        <p:nvCxnSpPr>
          <p:cNvPr id="25" name="Connector: Elbow 24">
            <a:extLst>
              <a:ext uri="{FF2B5EF4-FFF2-40B4-BE49-F238E27FC236}">
                <a16:creationId xmlns:a16="http://schemas.microsoft.com/office/drawing/2014/main" id="{3E12E408-B61A-4C2D-2DC7-C613725D1E2D}"/>
              </a:ext>
            </a:extLst>
          </p:cNvPr>
          <p:cNvCxnSpPr>
            <a:cxnSpLocks/>
            <a:stCxn id="17" idx="0"/>
            <a:endCxn id="15" idx="0"/>
          </p:cNvCxnSpPr>
          <p:nvPr/>
        </p:nvCxnSpPr>
        <p:spPr>
          <a:xfrm rot="16200000" flipH="1">
            <a:off x="5092337" y="514006"/>
            <a:ext cx="10295" cy="1850300"/>
          </a:xfrm>
          <a:prstGeom prst="bentConnector3">
            <a:avLst>
              <a:gd name="adj1" fmla="val -2220495"/>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C42AA61-CB2E-5EDB-DF68-CAEAA6EF135F}"/>
              </a:ext>
            </a:extLst>
          </p:cNvPr>
          <p:cNvSpPr/>
          <p:nvPr/>
        </p:nvSpPr>
        <p:spPr>
          <a:xfrm>
            <a:off x="6999289" y="1438067"/>
            <a:ext cx="387734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 Global Market (Animals randomly)</a:t>
            </a:r>
          </a:p>
        </p:txBody>
      </p:sp>
      <p:sp>
        <p:nvSpPr>
          <p:cNvPr id="29" name="TextBox 28">
            <a:extLst>
              <a:ext uri="{FF2B5EF4-FFF2-40B4-BE49-F238E27FC236}">
                <a16:creationId xmlns:a16="http://schemas.microsoft.com/office/drawing/2014/main" id="{554021E1-4DA0-E470-6C23-8D80178406FB}"/>
              </a:ext>
            </a:extLst>
          </p:cNvPr>
          <p:cNvSpPr txBox="1"/>
          <p:nvPr/>
        </p:nvSpPr>
        <p:spPr>
          <a:xfrm>
            <a:off x="-252649" y="-87980"/>
            <a:ext cx="10224909" cy="769441"/>
          </a:xfrm>
          <a:prstGeom prst="rect">
            <a:avLst/>
          </a:prstGeom>
          <a:noFill/>
        </p:spPr>
        <p:txBody>
          <a:bodyPr wrap="square" rtlCol="0">
            <a:spAutoFit/>
          </a:bodyPr>
          <a:lstStyle/>
          <a:p>
            <a:pPr algn="ctr"/>
            <a:r>
              <a:rPr lang="en-US" sz="4400" dirty="0">
                <a:solidFill>
                  <a:schemeClr val="accent6">
                    <a:lumMod val="75000"/>
                  </a:schemeClr>
                </a:solidFill>
              </a:rPr>
              <a:t>Draft 2 - 1</a:t>
            </a:r>
            <a:r>
              <a:rPr lang="en-US" sz="4400" baseline="30000" dirty="0">
                <a:solidFill>
                  <a:schemeClr val="accent6">
                    <a:lumMod val="75000"/>
                  </a:schemeClr>
                </a:solidFill>
              </a:rPr>
              <a:t>st</a:t>
            </a:r>
            <a:r>
              <a:rPr lang="en-US" sz="4400" dirty="0">
                <a:solidFill>
                  <a:schemeClr val="accent6">
                    <a:lumMod val="75000"/>
                  </a:schemeClr>
                </a:solidFill>
              </a:rPr>
              <a:t> Goal, 2022-12-06, 10:51a</a:t>
            </a:r>
          </a:p>
        </p:txBody>
      </p:sp>
      <p:sp>
        <p:nvSpPr>
          <p:cNvPr id="30" name="Rectangle 29">
            <a:extLst>
              <a:ext uri="{FF2B5EF4-FFF2-40B4-BE49-F238E27FC236}">
                <a16:creationId xmlns:a16="http://schemas.microsoft.com/office/drawing/2014/main" id="{38FD21D9-F4EB-37CE-B5A2-3CD53CD06DF8}"/>
              </a:ext>
            </a:extLst>
          </p:cNvPr>
          <p:cNvSpPr/>
          <p:nvPr/>
        </p:nvSpPr>
        <p:spPr>
          <a:xfrm>
            <a:off x="2372580" y="5913302"/>
            <a:ext cx="2283133" cy="2543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 selected animal</a:t>
            </a:r>
          </a:p>
        </p:txBody>
      </p:sp>
      <p:sp>
        <p:nvSpPr>
          <p:cNvPr id="32" name="TextBox 31">
            <a:extLst>
              <a:ext uri="{FF2B5EF4-FFF2-40B4-BE49-F238E27FC236}">
                <a16:creationId xmlns:a16="http://schemas.microsoft.com/office/drawing/2014/main" id="{49C27E01-F839-2403-7A23-29DA43B6D4E3}"/>
              </a:ext>
            </a:extLst>
          </p:cNvPr>
          <p:cNvSpPr txBox="1"/>
          <p:nvPr/>
        </p:nvSpPr>
        <p:spPr>
          <a:xfrm>
            <a:off x="5769736" y="5855702"/>
            <a:ext cx="3876540" cy="369332"/>
          </a:xfrm>
          <a:prstGeom prst="rect">
            <a:avLst/>
          </a:prstGeom>
          <a:noFill/>
        </p:spPr>
        <p:txBody>
          <a:bodyPr wrap="square">
            <a:spAutoFit/>
          </a:bodyPr>
          <a:lstStyle/>
          <a:p>
            <a:r>
              <a:rPr lang="en-US" dirty="0">
                <a:solidFill>
                  <a:schemeClr val="tx1"/>
                </a:solidFill>
              </a:rPr>
              <a:t> (only allow 1 at a time?) animal to zoo</a:t>
            </a:r>
            <a:endParaRPr lang="en-US" dirty="0"/>
          </a:p>
        </p:txBody>
      </p:sp>
      <p:sp>
        <p:nvSpPr>
          <p:cNvPr id="34" name="TextBox 33">
            <a:extLst>
              <a:ext uri="{FF2B5EF4-FFF2-40B4-BE49-F238E27FC236}">
                <a16:creationId xmlns:a16="http://schemas.microsoft.com/office/drawing/2014/main" id="{CB1072EA-FBF7-692C-E844-37BB3491ACC3}"/>
              </a:ext>
            </a:extLst>
          </p:cNvPr>
          <p:cNvSpPr txBox="1"/>
          <p:nvPr/>
        </p:nvSpPr>
        <p:spPr>
          <a:xfrm>
            <a:off x="5656650" y="1982357"/>
            <a:ext cx="6219892" cy="369332"/>
          </a:xfrm>
          <a:prstGeom prst="rect">
            <a:avLst/>
          </a:prstGeom>
          <a:noFill/>
        </p:spPr>
        <p:txBody>
          <a:bodyPr wrap="square">
            <a:spAutoFit/>
          </a:bodyPr>
          <a:lstStyle/>
          <a:p>
            <a:r>
              <a:rPr lang="en-US" dirty="0">
                <a:solidFill>
                  <a:schemeClr val="tx1"/>
                </a:solidFill>
              </a:rPr>
              <a:t>Detail pages for the animals if desired to get more info?</a:t>
            </a:r>
            <a:endParaRPr lang="en-US" dirty="0"/>
          </a:p>
        </p:txBody>
      </p:sp>
      <p:sp>
        <p:nvSpPr>
          <p:cNvPr id="35" name="Rectangle 34">
            <a:extLst>
              <a:ext uri="{FF2B5EF4-FFF2-40B4-BE49-F238E27FC236}">
                <a16:creationId xmlns:a16="http://schemas.microsoft.com/office/drawing/2014/main" id="{302F4D90-5DA8-501D-CC7B-A7EFA6FA895B}"/>
              </a:ext>
            </a:extLst>
          </p:cNvPr>
          <p:cNvSpPr/>
          <p:nvPr/>
        </p:nvSpPr>
        <p:spPr>
          <a:xfrm>
            <a:off x="1464019" y="6222891"/>
            <a:ext cx="5344013" cy="2543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Zoo 2 Goes here, list the habitat that it has, etc.</a:t>
            </a:r>
          </a:p>
        </p:txBody>
      </p:sp>
      <p:sp>
        <p:nvSpPr>
          <p:cNvPr id="36" name="Rectangle 35">
            <a:extLst>
              <a:ext uri="{FF2B5EF4-FFF2-40B4-BE49-F238E27FC236}">
                <a16:creationId xmlns:a16="http://schemas.microsoft.com/office/drawing/2014/main" id="{0C461ABC-5905-C183-6EFF-4F1C696B1EDC}"/>
              </a:ext>
            </a:extLst>
          </p:cNvPr>
          <p:cNvSpPr/>
          <p:nvPr/>
        </p:nvSpPr>
        <p:spPr>
          <a:xfrm>
            <a:off x="2345332" y="6504520"/>
            <a:ext cx="2283133" cy="2543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Assign selected animal</a:t>
            </a:r>
          </a:p>
        </p:txBody>
      </p:sp>
      <p:sp>
        <p:nvSpPr>
          <p:cNvPr id="37" name="Rectangle 36">
            <a:extLst>
              <a:ext uri="{FF2B5EF4-FFF2-40B4-BE49-F238E27FC236}">
                <a16:creationId xmlns:a16="http://schemas.microsoft.com/office/drawing/2014/main" id="{6D020DD9-3E0F-6A23-288C-0216C0551677}"/>
              </a:ext>
            </a:extLst>
          </p:cNvPr>
          <p:cNvSpPr/>
          <p:nvPr/>
        </p:nvSpPr>
        <p:spPr>
          <a:xfrm>
            <a:off x="5453267" y="2487046"/>
            <a:ext cx="2000614" cy="280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Manage Zoos…</a:t>
            </a:r>
          </a:p>
        </p:txBody>
      </p:sp>
      <p:sp>
        <p:nvSpPr>
          <p:cNvPr id="39" name="TextBox 38">
            <a:extLst>
              <a:ext uri="{FF2B5EF4-FFF2-40B4-BE49-F238E27FC236}">
                <a16:creationId xmlns:a16="http://schemas.microsoft.com/office/drawing/2014/main" id="{4E8340ED-A8D9-16AF-7744-393936815067}"/>
              </a:ext>
            </a:extLst>
          </p:cNvPr>
          <p:cNvSpPr txBox="1"/>
          <p:nvPr/>
        </p:nvSpPr>
        <p:spPr>
          <a:xfrm>
            <a:off x="5593837" y="2736655"/>
            <a:ext cx="2211693" cy="1200329"/>
          </a:xfrm>
          <a:prstGeom prst="rect">
            <a:avLst/>
          </a:prstGeom>
          <a:noFill/>
        </p:spPr>
        <p:txBody>
          <a:bodyPr wrap="square">
            <a:spAutoFit/>
          </a:bodyPr>
          <a:lstStyle/>
          <a:p>
            <a:r>
              <a:rPr lang="en-US" dirty="0">
                <a:solidFill>
                  <a:schemeClr val="tx1"/>
                </a:solidFill>
              </a:rPr>
              <a:t>Rename zoos, renaming animals (nicknaming), adding images</a:t>
            </a:r>
            <a:endParaRPr lang="en-US" dirty="0"/>
          </a:p>
        </p:txBody>
      </p:sp>
    </p:spTree>
    <p:extLst>
      <p:ext uri="{BB962C8B-B14F-4D97-AF65-F5344CB8AC3E}">
        <p14:creationId xmlns:p14="http://schemas.microsoft.com/office/powerpoint/2010/main" val="150145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C8F7-8456-ABBE-A6FA-AEC357339451}"/>
              </a:ext>
            </a:extLst>
          </p:cNvPr>
          <p:cNvSpPr>
            <a:spLocks noGrp="1"/>
          </p:cNvSpPr>
          <p:nvPr>
            <p:ph type="title"/>
          </p:nvPr>
        </p:nvSpPr>
        <p:spPr/>
        <p:txBody>
          <a:bodyPr/>
          <a:lstStyle/>
          <a:p>
            <a:r>
              <a:rPr lang="en-US" dirty="0"/>
              <a:t>API / JSON-Server Interactions</a:t>
            </a:r>
          </a:p>
        </p:txBody>
      </p:sp>
      <p:sp>
        <p:nvSpPr>
          <p:cNvPr id="4" name="Rectangle 3">
            <a:extLst>
              <a:ext uri="{FF2B5EF4-FFF2-40B4-BE49-F238E27FC236}">
                <a16:creationId xmlns:a16="http://schemas.microsoft.com/office/drawing/2014/main" id="{4984FBAD-858E-83A0-53B7-42D07EF59557}"/>
              </a:ext>
            </a:extLst>
          </p:cNvPr>
          <p:cNvSpPr/>
          <p:nvPr/>
        </p:nvSpPr>
        <p:spPr>
          <a:xfrm>
            <a:off x="2915478" y="1517374"/>
            <a:ext cx="7043530" cy="1272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for Getting animals by habitat, name, country, etc.</a:t>
            </a:r>
          </a:p>
        </p:txBody>
      </p:sp>
      <p:sp>
        <p:nvSpPr>
          <p:cNvPr id="5" name="Rectangle 4">
            <a:extLst>
              <a:ext uri="{FF2B5EF4-FFF2-40B4-BE49-F238E27FC236}">
                <a16:creationId xmlns:a16="http://schemas.microsoft.com/office/drawing/2014/main" id="{250DBA8D-FB67-F016-3C5E-604889CC7911}"/>
              </a:ext>
            </a:extLst>
          </p:cNvPr>
          <p:cNvSpPr/>
          <p:nvPr/>
        </p:nvSpPr>
        <p:spPr>
          <a:xfrm>
            <a:off x="4668078" y="3432313"/>
            <a:ext cx="3538330" cy="1272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Our site, Zoo.io</a:t>
            </a:r>
          </a:p>
        </p:txBody>
      </p:sp>
      <p:sp>
        <p:nvSpPr>
          <p:cNvPr id="6" name="Rectangle 5">
            <a:extLst>
              <a:ext uri="{FF2B5EF4-FFF2-40B4-BE49-F238E27FC236}">
                <a16:creationId xmlns:a16="http://schemas.microsoft.com/office/drawing/2014/main" id="{26B6C3B6-7E75-08CB-B670-2672BB34E5EB}"/>
              </a:ext>
            </a:extLst>
          </p:cNvPr>
          <p:cNvSpPr/>
          <p:nvPr/>
        </p:nvSpPr>
        <p:spPr>
          <a:xfrm>
            <a:off x="2816087" y="5340626"/>
            <a:ext cx="7242313"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JSON-Server</a:t>
            </a:r>
          </a:p>
        </p:txBody>
      </p:sp>
      <p:cxnSp>
        <p:nvCxnSpPr>
          <p:cNvPr id="8" name="Connector: Elbow 7">
            <a:extLst>
              <a:ext uri="{FF2B5EF4-FFF2-40B4-BE49-F238E27FC236}">
                <a16:creationId xmlns:a16="http://schemas.microsoft.com/office/drawing/2014/main" id="{14EA9369-2E5B-E6D2-54BB-25D41728BCD8}"/>
              </a:ext>
            </a:extLst>
          </p:cNvPr>
          <p:cNvCxnSpPr>
            <a:stCxn id="5" idx="1"/>
            <a:endCxn id="4" idx="1"/>
          </p:cNvCxnSpPr>
          <p:nvPr/>
        </p:nvCxnSpPr>
        <p:spPr>
          <a:xfrm rot="10800000">
            <a:off x="2915478" y="2153480"/>
            <a:ext cx="1752600" cy="1914939"/>
          </a:xfrm>
          <a:prstGeom prst="bentConnector3">
            <a:avLst>
              <a:gd name="adj1" fmla="val 11304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89C42B6-F12F-C9EA-5A67-A50ADE247CA6}"/>
              </a:ext>
            </a:extLst>
          </p:cNvPr>
          <p:cNvSpPr txBox="1"/>
          <p:nvPr/>
        </p:nvSpPr>
        <p:spPr>
          <a:xfrm>
            <a:off x="2686931" y="2962894"/>
            <a:ext cx="1631853" cy="2308324"/>
          </a:xfrm>
          <a:prstGeom prst="rect">
            <a:avLst/>
          </a:prstGeom>
          <a:noFill/>
        </p:spPr>
        <p:txBody>
          <a:bodyPr wrap="square" rtlCol="0">
            <a:spAutoFit/>
          </a:bodyPr>
          <a:lstStyle/>
          <a:p>
            <a:r>
              <a:rPr lang="en-US" dirty="0"/>
              <a:t>2. GET </a:t>
            </a:r>
          </a:p>
          <a:p>
            <a:r>
              <a:rPr lang="en-US" dirty="0"/>
              <a:t>ALWAYS My initial 10 animal list</a:t>
            </a:r>
          </a:p>
          <a:p>
            <a:r>
              <a:rPr lang="en-US" dirty="0"/>
              <a:t>MAYBE</a:t>
            </a:r>
          </a:p>
          <a:p>
            <a:r>
              <a:rPr lang="en-US" dirty="0"/>
              <a:t>GET the initial list of animals for the zoos</a:t>
            </a:r>
          </a:p>
        </p:txBody>
      </p:sp>
      <p:sp>
        <p:nvSpPr>
          <p:cNvPr id="10" name="TextBox 9">
            <a:extLst>
              <a:ext uri="{FF2B5EF4-FFF2-40B4-BE49-F238E27FC236}">
                <a16:creationId xmlns:a16="http://schemas.microsoft.com/office/drawing/2014/main" id="{D400F037-2D35-0ABC-E435-5B445D1FC742}"/>
              </a:ext>
            </a:extLst>
          </p:cNvPr>
          <p:cNvSpPr txBox="1"/>
          <p:nvPr/>
        </p:nvSpPr>
        <p:spPr>
          <a:xfrm>
            <a:off x="6452891" y="2929595"/>
            <a:ext cx="2205774" cy="369332"/>
          </a:xfrm>
          <a:prstGeom prst="rect">
            <a:avLst/>
          </a:prstGeom>
          <a:noFill/>
        </p:spPr>
        <p:txBody>
          <a:bodyPr wrap="square" rtlCol="0">
            <a:spAutoFit/>
          </a:bodyPr>
          <a:lstStyle/>
          <a:p>
            <a:r>
              <a:rPr lang="en-US" dirty="0"/>
              <a:t>DATA in JSON format</a:t>
            </a:r>
          </a:p>
        </p:txBody>
      </p:sp>
      <p:cxnSp>
        <p:nvCxnSpPr>
          <p:cNvPr id="12" name="Straight Arrow Connector 11">
            <a:extLst>
              <a:ext uri="{FF2B5EF4-FFF2-40B4-BE49-F238E27FC236}">
                <a16:creationId xmlns:a16="http://schemas.microsoft.com/office/drawing/2014/main" id="{1B9EA108-3120-CA4D-E37A-75623CCD7BA4}"/>
              </a:ext>
            </a:extLst>
          </p:cNvPr>
          <p:cNvCxnSpPr>
            <a:stCxn id="4" idx="2"/>
            <a:endCxn id="5" idx="0"/>
          </p:cNvCxnSpPr>
          <p:nvPr/>
        </p:nvCxnSpPr>
        <p:spPr>
          <a:xfrm>
            <a:off x="6437243" y="2789583"/>
            <a:ext cx="0" cy="64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EBDD155-61B5-DCCA-93A4-5DCAD3F5FC27}"/>
              </a:ext>
            </a:extLst>
          </p:cNvPr>
          <p:cNvCxnSpPr>
            <a:cxnSpLocks/>
            <a:stCxn id="5" idx="2"/>
            <a:endCxn id="6" idx="0"/>
          </p:cNvCxnSpPr>
          <p:nvPr/>
        </p:nvCxnSpPr>
        <p:spPr>
          <a:xfrm>
            <a:off x="6437243" y="4704522"/>
            <a:ext cx="1" cy="6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F27B810-D7DC-33A1-3346-DADB05F3931A}"/>
              </a:ext>
            </a:extLst>
          </p:cNvPr>
          <p:cNvSpPr txBox="1"/>
          <p:nvPr/>
        </p:nvSpPr>
        <p:spPr>
          <a:xfrm>
            <a:off x="6452891" y="4714275"/>
            <a:ext cx="4011634" cy="646331"/>
          </a:xfrm>
          <a:prstGeom prst="rect">
            <a:avLst/>
          </a:prstGeom>
          <a:noFill/>
        </p:spPr>
        <p:txBody>
          <a:bodyPr wrap="square" rtlCol="0">
            <a:spAutoFit/>
          </a:bodyPr>
          <a:lstStyle/>
          <a:p>
            <a:r>
              <a:rPr lang="en-US" dirty="0"/>
              <a:t>POST </a:t>
            </a:r>
          </a:p>
          <a:p>
            <a:r>
              <a:rPr lang="en-US" dirty="0"/>
              <a:t>animal 1-4 to zoo 1, 5-8 to zoo 2, etc.</a:t>
            </a:r>
          </a:p>
        </p:txBody>
      </p:sp>
      <p:cxnSp>
        <p:nvCxnSpPr>
          <p:cNvPr id="23" name="Connector: Elbow 22">
            <a:extLst>
              <a:ext uri="{FF2B5EF4-FFF2-40B4-BE49-F238E27FC236}">
                <a16:creationId xmlns:a16="http://schemas.microsoft.com/office/drawing/2014/main" id="{1DDF3A72-75B6-91A9-1D02-8B3618EEF7D1}"/>
              </a:ext>
            </a:extLst>
          </p:cNvPr>
          <p:cNvCxnSpPr>
            <a:cxnSpLocks/>
            <a:stCxn id="5" idx="3"/>
            <a:endCxn id="6" idx="3"/>
          </p:cNvCxnSpPr>
          <p:nvPr/>
        </p:nvCxnSpPr>
        <p:spPr>
          <a:xfrm>
            <a:off x="8206408" y="4068418"/>
            <a:ext cx="1851992" cy="1934990"/>
          </a:xfrm>
          <a:prstGeom prst="bentConnector3">
            <a:avLst>
              <a:gd name="adj1" fmla="val 11234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5BA9C0-59CF-D267-C7E0-5883292D88E2}"/>
              </a:ext>
            </a:extLst>
          </p:cNvPr>
          <p:cNvSpPr txBox="1"/>
          <p:nvPr/>
        </p:nvSpPr>
        <p:spPr>
          <a:xfrm>
            <a:off x="10275532" y="4068417"/>
            <a:ext cx="1631853" cy="1477328"/>
          </a:xfrm>
          <a:prstGeom prst="rect">
            <a:avLst/>
          </a:prstGeom>
          <a:noFill/>
        </p:spPr>
        <p:txBody>
          <a:bodyPr wrap="square" rtlCol="0">
            <a:spAutoFit/>
          </a:bodyPr>
          <a:lstStyle/>
          <a:p>
            <a:r>
              <a:rPr lang="en-US" dirty="0"/>
              <a:t>1. GET </a:t>
            </a:r>
          </a:p>
          <a:p>
            <a:r>
              <a:rPr lang="en-US" dirty="0"/>
              <a:t>Zoos, check already configured?</a:t>
            </a:r>
          </a:p>
          <a:p>
            <a:r>
              <a:rPr lang="en-US" dirty="0"/>
              <a:t>False -&gt; 2</a:t>
            </a:r>
          </a:p>
        </p:txBody>
      </p:sp>
    </p:spTree>
    <p:extLst>
      <p:ext uri="{BB962C8B-B14F-4D97-AF65-F5344CB8AC3E}">
        <p14:creationId xmlns:p14="http://schemas.microsoft.com/office/powerpoint/2010/main" val="381908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8F18-8139-404D-D87C-527DB1C36B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0277F-3252-DAB8-D971-1177131A6EE6}"/>
              </a:ext>
            </a:extLst>
          </p:cNvPr>
          <p:cNvSpPr>
            <a:spLocks noGrp="1"/>
          </p:cNvSpPr>
          <p:nvPr>
            <p:ph idx="1"/>
          </p:nvPr>
        </p:nvSpPr>
        <p:spPr/>
        <p:txBody>
          <a:bodyPr/>
          <a:lstStyle/>
          <a:p>
            <a:r>
              <a:rPr lang="en-US" dirty="0"/>
              <a:t>1. Page loads, 3 zoos present already, 5 animals in each, flags up for NO prey predator interactions?</a:t>
            </a:r>
          </a:p>
          <a:p>
            <a:pPr lvl="1"/>
            <a:r>
              <a:rPr lang="en-US" dirty="0"/>
              <a:t>Animals NEED to eat, initial state of page</a:t>
            </a:r>
          </a:p>
          <a:p>
            <a:r>
              <a:rPr lang="en-US" dirty="0"/>
              <a:t>2. Click on zoo to get animal needed</a:t>
            </a:r>
          </a:p>
          <a:p>
            <a:pPr lvl="1"/>
            <a:r>
              <a:rPr lang="en-US" dirty="0"/>
              <a:t>May also need to get plant or bugs if smaller animal?</a:t>
            </a:r>
          </a:p>
          <a:p>
            <a:pPr lvl="1"/>
            <a:r>
              <a:rPr lang="en-US" dirty="0"/>
              <a:t>Stretch goal: store for cost of feed changes (demand based…?)</a:t>
            </a:r>
          </a:p>
          <a:p>
            <a:r>
              <a:rPr lang="en-US" dirty="0"/>
              <a:t>3. GET Animal info, PATCH animals into Zoo, DELETE animals when they are fed to others, DELETE animal if fed the wrong prey too many times, CREATE Zoo Object to store animals</a:t>
            </a:r>
          </a:p>
        </p:txBody>
      </p:sp>
    </p:spTree>
    <p:extLst>
      <p:ext uri="{BB962C8B-B14F-4D97-AF65-F5344CB8AC3E}">
        <p14:creationId xmlns:p14="http://schemas.microsoft.com/office/powerpoint/2010/main" val="315912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DB45-2947-3159-C51F-B4F8E9E070D5}"/>
              </a:ext>
            </a:extLst>
          </p:cNvPr>
          <p:cNvSpPr>
            <a:spLocks noGrp="1"/>
          </p:cNvSpPr>
          <p:nvPr>
            <p:ph type="title"/>
          </p:nvPr>
        </p:nvSpPr>
        <p:spPr/>
        <p:txBody>
          <a:bodyPr/>
          <a:lstStyle/>
          <a:p>
            <a:r>
              <a:rPr lang="en-US" dirty="0"/>
              <a:t>What is this App (Game? Edu?)</a:t>
            </a:r>
          </a:p>
        </p:txBody>
      </p:sp>
      <p:sp>
        <p:nvSpPr>
          <p:cNvPr id="3" name="Content Placeholder 2">
            <a:extLst>
              <a:ext uri="{FF2B5EF4-FFF2-40B4-BE49-F238E27FC236}">
                <a16:creationId xmlns:a16="http://schemas.microsoft.com/office/drawing/2014/main" id="{2A6F8A9F-3120-D9B6-B44C-D734BD4B17BE}"/>
              </a:ext>
            </a:extLst>
          </p:cNvPr>
          <p:cNvSpPr>
            <a:spLocks noGrp="1"/>
          </p:cNvSpPr>
          <p:nvPr>
            <p:ph idx="1"/>
          </p:nvPr>
        </p:nvSpPr>
        <p:spPr/>
        <p:txBody>
          <a:bodyPr/>
          <a:lstStyle/>
          <a:p>
            <a:r>
              <a:rPr lang="en-US" dirty="0"/>
              <a:t>Game =&gt; Could be pick the prey to fit the zoo, fitting the random set of animals given to the right zoo?</a:t>
            </a:r>
          </a:p>
          <a:p>
            <a:pPr lvl="1"/>
            <a:r>
              <a:rPr lang="en-US" dirty="0"/>
              <a:t>Refuge vs zoo, needing to have all prey / predator relationships satisfied</a:t>
            </a:r>
          </a:p>
          <a:p>
            <a:pPr lvl="1"/>
            <a:endParaRPr lang="en-US" dirty="0"/>
          </a:p>
          <a:p>
            <a:r>
              <a:rPr lang="en-US" dirty="0"/>
              <a:t>Edu =&gt; Conservation and understanding how zoo’s work</a:t>
            </a:r>
          </a:p>
          <a:p>
            <a:pPr lvl="1"/>
            <a:r>
              <a:rPr lang="en-US" dirty="0"/>
              <a:t>Fit into the right climate, buying the right habitat</a:t>
            </a:r>
          </a:p>
          <a:p>
            <a:pPr lvl="1"/>
            <a:r>
              <a:rPr lang="en-US" dirty="0"/>
              <a:t>NEW =&gt; Landing page a bunch of animal cards (show habitat etc.)</a:t>
            </a:r>
          </a:p>
          <a:p>
            <a:pPr lvl="2"/>
            <a:r>
              <a:rPr lang="en-US" dirty="0"/>
              <a:t>How would these fit together into pre-fixed 4 zoo’s, animal zoo 1 </a:t>
            </a:r>
          </a:p>
          <a:p>
            <a:pPr lvl="2"/>
            <a:r>
              <a:rPr lang="en-US" dirty="0"/>
              <a:t>The 4 zoo’s (or refuge’s) </a:t>
            </a:r>
          </a:p>
        </p:txBody>
      </p:sp>
    </p:spTree>
    <p:extLst>
      <p:ext uri="{BB962C8B-B14F-4D97-AF65-F5344CB8AC3E}">
        <p14:creationId xmlns:p14="http://schemas.microsoft.com/office/powerpoint/2010/main" val="2905097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618</Words>
  <Application>Microsoft Office PowerPoint</Application>
  <PresentationFormat>Widescreen</PresentationFormat>
  <Paragraphs>92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API / JSON-Server Interactions</vt:lpstr>
      <vt:lpstr>PowerPoint Presentation</vt:lpstr>
      <vt:lpstr>What is this App (Game? 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Merryman</dc:creator>
  <cp:lastModifiedBy>Ben Merryman</cp:lastModifiedBy>
  <cp:revision>1</cp:revision>
  <dcterms:created xsi:type="dcterms:W3CDTF">2022-12-06T15:06:12Z</dcterms:created>
  <dcterms:modified xsi:type="dcterms:W3CDTF">2022-12-06T16:15:18Z</dcterms:modified>
</cp:coreProperties>
</file>