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41"/>
  </p:notesMasterIdLst>
  <p:sldIdLst>
    <p:sldId id="256" r:id="rId4"/>
    <p:sldId id="292" r:id="rId5"/>
    <p:sldId id="384" r:id="rId6"/>
    <p:sldId id="371" r:id="rId7"/>
    <p:sldId id="385" r:id="rId8"/>
    <p:sldId id="386" r:id="rId9"/>
    <p:sldId id="387" r:id="rId10"/>
    <p:sldId id="401" r:id="rId11"/>
    <p:sldId id="402" r:id="rId12"/>
    <p:sldId id="403" r:id="rId13"/>
    <p:sldId id="404" r:id="rId14"/>
    <p:sldId id="405" r:id="rId15"/>
    <p:sldId id="407" r:id="rId16"/>
    <p:sldId id="408" r:id="rId17"/>
    <p:sldId id="409" r:id="rId18"/>
    <p:sldId id="410" r:id="rId19"/>
    <p:sldId id="412" r:id="rId20"/>
    <p:sldId id="411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1" r:id="rId39"/>
    <p:sldId id="279" r:id="rId40"/>
  </p:sldIdLst>
  <p:sldSz cx="9144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680" y="1257300"/>
            <a:ext cx="6035040" cy="33947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67840"/>
            <a:ext cx="9142200" cy="288360"/>
          </a:xfrm>
          <a:prstGeom prst="rect">
            <a:avLst/>
          </a:prstGeom>
          <a:solidFill>
            <a:srgbClr val="FFCA2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3"/>
          <a:stretch>
            <a:fillRect/>
          </a:stretch>
        </p:blipFill>
        <p:spPr>
          <a:xfrm>
            <a:off x="8416080" y="6086880"/>
            <a:ext cx="569520" cy="7693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6567840"/>
            <a:ext cx="9142200" cy="288360"/>
          </a:xfrm>
          <a:prstGeom prst="rect">
            <a:avLst/>
          </a:prstGeom>
          <a:solidFill>
            <a:srgbClr val="FFCA29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77" name="Picture 7"/>
          <p:cNvPicPr/>
          <p:nvPr/>
        </p:nvPicPr>
        <p:blipFill>
          <a:blip r:embed="rId13"/>
          <a:stretch>
            <a:fillRect/>
          </a:stretch>
        </p:blipFill>
        <p:spPr>
          <a:xfrm>
            <a:off x="8416080" y="6086880"/>
            <a:ext cx="569520" cy="769320"/>
          </a:xfrm>
          <a:prstGeom prst="rect">
            <a:avLst/>
          </a:prstGeom>
          <a:ln>
            <a:noFill/>
          </a:ln>
        </p:spPr>
      </p:pic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6.png"/><Relationship Id="rId1" Type="http://schemas.openxmlformats.org/officeDocument/2006/relationships/image" Target="../media/image7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jpeg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2.png"/><Relationship Id="rId2" Type="http://schemas.openxmlformats.org/officeDocument/2006/relationships/image" Target="../media/image24.jpeg"/><Relationship Id="rId19" Type="http://schemas.openxmlformats.org/officeDocument/2006/relationships/image" Target="../media/image41.png"/><Relationship Id="rId18" Type="http://schemas.openxmlformats.org/officeDocument/2006/relationships/image" Target="../media/image40.png"/><Relationship Id="rId17" Type="http://schemas.openxmlformats.org/officeDocument/2006/relationships/image" Target="../media/image39.png"/><Relationship Id="rId16" Type="http://schemas.openxmlformats.org/officeDocument/2006/relationships/image" Target="../media/image38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320" cy="685620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878200" y="1134720"/>
            <a:ext cx="6399000" cy="2967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92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416080" y="6086880"/>
            <a:ext cx="569520" cy="76932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106045" y="443230"/>
            <a:ext cx="8755380" cy="1209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x-none" alt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Analyzing Spammers' Social Networks for Fun  and Profit</a:t>
            </a:r>
            <a:endParaRPr lang="x-none" altLang="en-US" sz="32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24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x-none" altLang="en-US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       A Case Study of Cyber Criminal Ecosystem on </a:t>
            </a:r>
            <a:r>
              <a:rPr lang="x-none" altLang="en-US" b="1" strike="noStrike" spc="-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Twitter</a:t>
            </a:r>
            <a:endParaRPr lang="x-none" altLang="en-US" b="1" strike="noStrike" spc="-1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b="1" strike="noStrike" spc="-1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3636645" y="5927090"/>
            <a:ext cx="2779395" cy="614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x-none" altLang="en-US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Presented By:</a:t>
            </a:r>
            <a:endParaRPr lang="x-none" altLang="en-US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x-none" altLang="en-US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Muhammad Saad</a:t>
            </a:r>
            <a:endParaRPr lang="x-none" alt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5315" y="3291443"/>
            <a:ext cx="6427470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3525"/>
              </a:lnSpc>
              <a:spcBef>
                <a:spcPts val="100"/>
              </a:spcBef>
            </a:pPr>
            <a:r>
              <a:rPr lang="x-none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Authors:</a:t>
            </a:r>
            <a:endParaRPr lang="x-none" b="1" spc="-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3525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Chao Yang, </a:t>
            </a:r>
            <a:r>
              <a:rPr b="1" spc="-5" dirty="0">
                <a:solidFill>
                  <a:srgbClr val="C8DAF7"/>
                </a:solidFill>
                <a:latin typeface="Times New Roman"/>
                <a:cs typeface="Times New Roman"/>
              </a:rPr>
              <a:t>Texas A&amp;M</a:t>
            </a:r>
            <a:r>
              <a:rPr b="1" spc="-15" dirty="0">
                <a:solidFill>
                  <a:srgbClr val="C8DAF7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8DAF7"/>
                </a:solidFill>
                <a:latin typeface="Times New Roman"/>
                <a:cs typeface="Times New Roman"/>
              </a:rPr>
              <a:t>University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Robert Harkreader, </a:t>
            </a:r>
            <a:r>
              <a:rPr b="1" spc="-5" dirty="0">
                <a:solidFill>
                  <a:srgbClr val="C8DAF7"/>
                </a:solidFill>
                <a:latin typeface="Times New Roman"/>
                <a:cs typeface="Times New Roman"/>
              </a:rPr>
              <a:t>Texas A&amp;M</a:t>
            </a:r>
            <a:r>
              <a:rPr b="1" spc="-20" dirty="0">
                <a:solidFill>
                  <a:srgbClr val="C8DAF7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8DAF7"/>
                </a:solidFill>
                <a:latin typeface="Times New Roman"/>
                <a:cs typeface="Times New Roman"/>
              </a:rPr>
              <a:t>University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ts val="3525"/>
              </a:lnSpc>
            </a:pP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Jialong </a:t>
            </a:r>
            <a:r>
              <a:rPr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Zhang, </a:t>
            </a:r>
            <a:r>
              <a:rPr b="1" spc="-5" dirty="0">
                <a:solidFill>
                  <a:srgbClr val="C8DAF7"/>
                </a:solidFill>
                <a:latin typeface="Times New Roman"/>
                <a:cs typeface="Times New Roman"/>
              </a:rPr>
              <a:t>Texas A&amp;M</a:t>
            </a:r>
            <a:r>
              <a:rPr b="1" spc="5" dirty="0">
                <a:solidFill>
                  <a:srgbClr val="C8DAF7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C8DAF7"/>
                </a:solidFill>
                <a:latin typeface="Times New Roman"/>
                <a:cs typeface="Times New Roman"/>
              </a:rPr>
              <a:t>University</a:t>
            </a:r>
            <a:endParaRPr b="1" spc="-5" dirty="0">
              <a:solidFill>
                <a:srgbClr val="C8DAF7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3525"/>
              </a:lnSpc>
            </a:pPr>
            <a:r>
              <a:rPr lang="x-none" b="1" dirty="0">
                <a:solidFill>
                  <a:srgbClr val="FFFFFF"/>
                </a:solidFill>
                <a:latin typeface="Times New Roman"/>
                <a:cs typeface="Times New Roman"/>
                <a:sym typeface="+mn-ea"/>
              </a:rPr>
              <a:t>WWW-12</a:t>
            </a:r>
            <a:endParaRPr lang="x-none" b="1" dirty="0">
              <a:solidFill>
                <a:srgbClr val="FFFFFF"/>
              </a:solidFill>
              <a:latin typeface="Times New Roman"/>
              <a:cs typeface="Times New Roman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145" y="1530350"/>
            <a:ext cx="2983865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Reciprocity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6189" y="1664694"/>
            <a:ext cx="435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Number of Bidirectional</a:t>
            </a:r>
            <a:r>
              <a:rPr sz="2400" b="1" spc="-9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Links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391424" y="3306043"/>
            <a:ext cx="3895717" cy="261936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6"/>
          <p:cNvSpPr txBox="1"/>
          <p:nvPr/>
        </p:nvSpPr>
        <p:spPr>
          <a:xfrm>
            <a:off x="4691884" y="2059691"/>
            <a:ext cx="3819525" cy="37312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123190">
              <a:lnSpc>
                <a:spcPts val="2760"/>
              </a:lnSpc>
              <a:spcBef>
                <a:spcPts val="290"/>
              </a:spcBef>
            </a:pP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Reciprocity of </a:t>
            </a: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95%</a:t>
            </a:r>
            <a:r>
              <a:rPr sz="2400" b="1" spc="-7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criminal  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accounts </a:t>
            </a:r>
            <a:r>
              <a:rPr sz="24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higher than</a:t>
            </a:r>
            <a:r>
              <a:rPr sz="2400" spc="-3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0.2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 marR="243205">
              <a:lnSpc>
                <a:spcPts val="2760"/>
              </a:lnSpc>
            </a:pP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Reciprocity of </a:t>
            </a: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55% 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normal  accounts </a:t>
            </a:r>
            <a:r>
              <a:rPr sz="24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higher than</a:t>
            </a:r>
            <a:r>
              <a:rPr sz="2400" spc="-4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0.2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</a:pP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Reciprocity of around </a:t>
            </a: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20%  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criminal 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accounts are</a:t>
            </a:r>
            <a:r>
              <a:rPr sz="2400" spc="-85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nearly  1.0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2" name="object 3"/>
          <p:cNvSpPr txBox="1"/>
          <p:nvPr/>
        </p:nvSpPr>
        <p:spPr>
          <a:xfrm>
            <a:off x="397774" y="1296494"/>
            <a:ext cx="8137525" cy="168021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Average 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Shortest Path</a:t>
            </a:r>
            <a:r>
              <a:rPr sz="3600" b="1" spc="-3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Length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  <a:p>
            <a:pPr marL="1746885" marR="5080">
              <a:lnSpc>
                <a:spcPts val="2760"/>
              </a:lnSpc>
              <a:spcBef>
                <a:spcPts val="1420"/>
              </a:spcBef>
            </a:pP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Average number of steps along </a:t>
            </a:r>
            <a:r>
              <a:rPr sz="2400" b="1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the </a:t>
            </a: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shortest  paths </a:t>
            </a:r>
            <a:r>
              <a:rPr sz="2400" b="1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for </a:t>
            </a: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all possible pairs of graph</a:t>
            </a:r>
            <a:r>
              <a:rPr sz="2400" b="1" spc="-9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nodes.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graphicFrame>
        <p:nvGraphicFramePr>
          <p:cNvPr id="5" name="object 4"/>
          <p:cNvGraphicFramePr>
            <a:graphicFrameLocks noGrp="1"/>
          </p:cNvGraphicFramePr>
          <p:nvPr/>
        </p:nvGraphicFramePr>
        <p:xfrm>
          <a:off x="897110" y="3304243"/>
          <a:ext cx="7350125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9850"/>
                <a:gridCol w="3469640"/>
              </a:tblGrid>
              <a:tr h="8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A3E9"/>
                      </a:solidFill>
                      <a:prstDash val="solid"/>
                    </a:lnR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spc="-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ASPL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234950" marB="0">
                    <a:lnL w="9525">
                      <a:solidFill>
                        <a:srgbClr val="00A3E9"/>
                      </a:solidFill>
                      <a:prstDash val="solid"/>
                    </a:lnL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</a:tr>
              <a:tr h="1129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Criminal</a:t>
                      </a:r>
                      <a:r>
                        <a:rPr sz="2400" spc="-1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 </a:t>
                      </a:r>
                      <a:r>
                        <a:rPr sz="2400" spc="-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Accounts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2540" marB="0">
                    <a:lnR w="9525">
                      <a:solidFill>
                        <a:srgbClr val="00A3E9"/>
                      </a:solidFill>
                      <a:prstDash val="solid"/>
                    </a:lnR>
                    <a:lnT w="9525">
                      <a:solidFill>
                        <a:srgbClr val="00A3E9"/>
                      </a:solidFill>
                      <a:prstDash val="solid"/>
                    </a:lnT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2.60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A3E9"/>
                      </a:solidFill>
                      <a:prstDash val="solid"/>
                    </a:lnL>
                    <a:lnT w="9525">
                      <a:solidFill>
                        <a:srgbClr val="00A3E9"/>
                      </a:solidFill>
                      <a:prstDash val="solid"/>
                    </a:lnT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Legitimate</a:t>
                      </a:r>
                      <a:r>
                        <a:rPr sz="2400" spc="-20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 </a:t>
                      </a:r>
                      <a:r>
                        <a:rPr sz="2400" spc="-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Accounts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2540" marB="0">
                    <a:lnR w="9525">
                      <a:solidFill>
                        <a:srgbClr val="00A3E9"/>
                      </a:solidFill>
                      <a:prstDash val="solid"/>
                    </a:lnR>
                    <a:lnT w="9525">
                      <a:solidFill>
                        <a:srgbClr val="00A3E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4.12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A3E9"/>
                      </a:solidFill>
                      <a:prstDash val="solid"/>
                    </a:lnL>
                    <a:lnT w="9525">
                      <a:solidFill>
                        <a:srgbClr val="00A3E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04874" y="4759196"/>
            <a:ext cx="8122284" cy="16370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p>
            <a:pPr marL="12700" marR="5080">
              <a:lnSpc>
                <a:spcPts val="4140"/>
              </a:lnSpc>
              <a:spcBef>
                <a:spcPts val="385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Criminal accounts 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have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strong social  connections 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with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each</a:t>
            </a:r>
            <a:r>
              <a:rPr sz="3600" b="1" spc="-2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other. </a:t>
            </a:r>
            <a:r>
              <a:rPr lang="x-none"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REASON?</a:t>
            </a:r>
            <a:endParaRPr lang="x-none" sz="3600" b="1" spc="-5" dirty="0">
              <a:solidFill>
                <a:srgbClr val="00A3E9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714496" y="1101047"/>
            <a:ext cx="5714988" cy="34194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173" y="1258749"/>
            <a:ext cx="7365365" cy="7416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Tend </a:t>
            </a:r>
            <a:r>
              <a:rPr sz="24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to follow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many accounts without considering  </a:t>
            </a:r>
            <a:r>
              <a:rPr sz="24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those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accounts' quality</a:t>
            </a:r>
            <a:r>
              <a:rPr sz="2400" b="1" spc="-2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much.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674" y="2978293"/>
            <a:ext cx="3943342" cy="2686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93469" y="3245860"/>
            <a:ext cx="3920490" cy="19767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FQ of </a:t>
            </a: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85% 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2400" spc="-80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accounts  </a:t>
            </a:r>
            <a:r>
              <a:rPr sz="24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lower than</a:t>
            </a:r>
            <a:r>
              <a:rPr sz="2400" spc="-2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20,000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 marR="123825">
              <a:lnSpc>
                <a:spcPts val="2760"/>
              </a:lnSpc>
            </a:pP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FQ of </a:t>
            </a: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45% 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normal accounts  </a:t>
            </a:r>
            <a:r>
              <a:rPr sz="24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lower than</a:t>
            </a:r>
            <a:r>
              <a:rPr sz="2400" spc="-2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20,000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2" name="object 6"/>
          <p:cNvSpPr/>
          <p:nvPr/>
        </p:nvSpPr>
        <p:spPr>
          <a:xfrm>
            <a:off x="0" y="2266270"/>
            <a:ext cx="9121775" cy="0"/>
          </a:xfrm>
          <a:custGeom>
            <a:avLst/>
            <a:gdLst/>
            <a:ahLst/>
            <a:cxnLst/>
            <a:rect l="l" t="t" r="r" b="b"/>
            <a:pathLst>
              <a:path w="9121775">
                <a:moveTo>
                  <a:pt x="0" y="0"/>
                </a:moveTo>
                <a:lnTo>
                  <a:pt x="9121606" y="0"/>
                </a:lnTo>
              </a:path>
            </a:pathLst>
          </a:custGeom>
          <a:ln w="19049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781173" y="1221445"/>
            <a:ext cx="7316470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Criminal accounts, belonging </a:t>
            </a:r>
            <a:r>
              <a:rPr sz="24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to the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same criminal  organizations.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0" y="2266270"/>
            <a:ext cx="9121775" cy="0"/>
          </a:xfrm>
          <a:custGeom>
            <a:avLst/>
            <a:gdLst/>
            <a:ahLst/>
            <a:cxnLst/>
            <a:rect l="l" t="t" r="r" b="b"/>
            <a:pathLst>
              <a:path w="9121775">
                <a:moveTo>
                  <a:pt x="0" y="0"/>
                </a:moveTo>
                <a:lnTo>
                  <a:pt x="9121606" y="0"/>
                </a:lnTo>
              </a:path>
            </a:pathLst>
          </a:custGeom>
          <a:ln w="19049">
            <a:solidFill>
              <a:srgbClr val="00A3E9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5"/>
          <p:cNvSpPr/>
          <p:nvPr/>
        </p:nvSpPr>
        <p:spPr>
          <a:xfrm>
            <a:off x="2116770" y="2647269"/>
            <a:ext cx="4876790" cy="3657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173" y="1221445"/>
            <a:ext cx="7316470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Criminal accounts, belonging </a:t>
            </a:r>
            <a:r>
              <a:rPr sz="24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to the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same criminal  organizations.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60" y="2432050"/>
            <a:ext cx="4718685" cy="113982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56210" marR="150495" indent="-3175" algn="ctr">
              <a:lnSpc>
                <a:spcPts val="2760"/>
              </a:lnSpc>
              <a:spcBef>
                <a:spcPts val="640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Group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 into  different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 campaigns</a:t>
            </a:r>
            <a:r>
              <a:rPr sz="2400" spc="-10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by 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malicious</a:t>
            </a:r>
            <a:r>
              <a:rPr sz="2400" b="1" spc="-1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URL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266270"/>
            <a:ext cx="9121775" cy="0"/>
          </a:xfrm>
          <a:custGeom>
            <a:avLst/>
            <a:gdLst/>
            <a:ahLst/>
            <a:cxnLst/>
            <a:rect l="l" t="t" r="r" b="b"/>
            <a:pathLst>
              <a:path w="9121775">
                <a:moveTo>
                  <a:pt x="0" y="0"/>
                </a:moveTo>
                <a:lnTo>
                  <a:pt x="9121606" y="0"/>
                </a:lnTo>
              </a:path>
            </a:pathLst>
          </a:custGeom>
          <a:ln w="19049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object 6"/>
          <p:cNvSpPr txBox="1"/>
          <p:nvPr/>
        </p:nvSpPr>
        <p:spPr>
          <a:xfrm>
            <a:off x="708148" y="4242091"/>
            <a:ext cx="4514215" cy="52514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248410">
              <a:lnSpc>
                <a:spcPct val="100000"/>
              </a:lnSpc>
              <a:spcBef>
                <a:spcPts val="445"/>
              </a:spcBef>
            </a:pP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17</a:t>
            </a:r>
            <a:r>
              <a:rPr sz="2400" b="1" spc="-1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campaigns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708148" y="5386889"/>
            <a:ext cx="4514215" cy="52514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392555">
              <a:lnSpc>
                <a:spcPct val="100000"/>
              </a:lnSpc>
              <a:spcBef>
                <a:spcPts val="445"/>
              </a:spcBef>
            </a:pP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8,667</a:t>
            </a:r>
            <a:r>
              <a:rPr sz="2400" b="1" spc="-1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edges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2965194" y="3622092"/>
            <a:ext cx="0" cy="522605"/>
          </a:xfrm>
          <a:custGeom>
            <a:avLst/>
            <a:gdLst/>
            <a:ahLst/>
            <a:cxnLst/>
            <a:rect l="l" t="t" r="r" b="b"/>
            <a:pathLst>
              <a:path h="522604">
                <a:moveTo>
                  <a:pt x="0" y="0"/>
                </a:moveTo>
                <a:lnTo>
                  <a:pt x="0" y="522073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9"/>
          <p:cNvSpPr/>
          <p:nvPr/>
        </p:nvSpPr>
        <p:spPr>
          <a:xfrm>
            <a:off x="2918781" y="4097729"/>
            <a:ext cx="92824" cy="1168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0"/>
          <p:cNvSpPr/>
          <p:nvPr/>
        </p:nvSpPr>
        <p:spPr>
          <a:xfrm>
            <a:off x="2965194" y="4766790"/>
            <a:ext cx="0" cy="522605"/>
          </a:xfrm>
          <a:custGeom>
            <a:avLst/>
            <a:gdLst/>
            <a:ahLst/>
            <a:cxnLst/>
            <a:rect l="l" t="t" r="r" b="b"/>
            <a:pathLst>
              <a:path h="522604">
                <a:moveTo>
                  <a:pt x="0" y="0"/>
                </a:moveTo>
                <a:lnTo>
                  <a:pt x="0" y="522173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1"/>
          <p:cNvSpPr/>
          <p:nvPr/>
        </p:nvSpPr>
        <p:spPr>
          <a:xfrm>
            <a:off x="2918781" y="5242526"/>
            <a:ext cx="92824" cy="11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6"/>
          <p:cNvSpPr txBox="1"/>
          <p:nvPr/>
        </p:nvSpPr>
        <p:spPr>
          <a:xfrm>
            <a:off x="6440061" y="5386889"/>
            <a:ext cx="2327275" cy="52514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445"/>
              </a:spcBef>
            </a:pP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87.8</a:t>
            </a:r>
            <a:r>
              <a:rPr sz="2400" b="1" spc="-20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%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5222239" y="564923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39">
                <a:moveTo>
                  <a:pt x="0" y="0"/>
                </a:moveTo>
                <a:lnTo>
                  <a:pt x="1119897" y="0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18"/>
          <p:cNvSpPr/>
          <p:nvPr/>
        </p:nvSpPr>
        <p:spPr>
          <a:xfrm>
            <a:off x="6295724" y="5602826"/>
            <a:ext cx="116849" cy="92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877443" y="963023"/>
            <a:ext cx="7389085" cy="466561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4"/>
          <p:cNvSpPr txBox="1"/>
          <p:nvPr/>
        </p:nvSpPr>
        <p:spPr>
          <a:xfrm>
            <a:off x="363873" y="1086464"/>
            <a:ext cx="8400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Provide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followers to criminal</a:t>
            </a:r>
            <a:r>
              <a:rPr sz="3600" b="1" spc="-8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accounts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98074" y="5083716"/>
            <a:ext cx="4272280" cy="14427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89890" marR="5080" indent="-377190" defTabSz="-635">
              <a:lnSpc>
                <a:spcPts val="2760"/>
              </a:lnSpc>
              <a:spcBef>
                <a:spcPts val="290"/>
              </a:spcBef>
              <a:buAutoNum type="arabicPeriod"/>
              <a:tabLst>
                <a:tab pos="390525" algn="l"/>
              </a:tabLst>
            </a:pP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Break </a:t>
            </a:r>
            <a:r>
              <a:rPr sz="2400" b="1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the </a:t>
            </a: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Following</a:t>
            </a:r>
            <a:r>
              <a:rPr sz="2400" b="1" spc="-10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Limits  Policy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24242"/>
              </a:buClr>
              <a:buFont typeface="Arial" panose="02080604020202020204" charset="0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 marL="389890" indent="-377190" defTabSz="-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90525" algn="l"/>
              </a:tabLst>
            </a:pP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Evade spam</a:t>
            </a:r>
            <a:r>
              <a:rPr sz="2400" b="1" spc="-3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detection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82575" y="3124835"/>
            <a:ext cx="4893945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3600" b="1" spc="-9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leaves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76860" y="1322705"/>
            <a:ext cx="5054600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3600" b="1" spc="-9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hubs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272415" y="2005965"/>
            <a:ext cx="6701790" cy="7448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following leaves and acquiring their  followers’</a:t>
            </a:r>
            <a:r>
              <a:rPr sz="2400" spc="-1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information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318770" y="3917315"/>
            <a:ext cx="6212840" cy="7448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randomly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following other accounts</a:t>
            </a:r>
            <a:r>
              <a:rPr sz="2400" spc="-1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to  expect them to follow</a:t>
            </a:r>
            <a:r>
              <a:rPr sz="2400" spc="-4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back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174" y="1474328"/>
            <a:ext cx="8008620" cy="108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sz="2400" b="1" spc="-5" dirty="0">
                <a:latin typeface="Arial" panose="02080604020202020204" charset="0"/>
                <a:cs typeface="Arial" panose="02080604020202020204" charset="0"/>
              </a:rPr>
              <a:t>Finding</a:t>
            </a:r>
            <a:r>
              <a:rPr sz="2400" b="1" spc="-15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latin typeface="Arial" panose="02080604020202020204" charset="0"/>
                <a:cs typeface="Arial" panose="02080604020202020204" charset="0"/>
              </a:rPr>
              <a:t>2: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 marL="12700">
              <a:lnSpc>
                <a:spcPts val="2820"/>
              </a:lnSpc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Compared with criminal leaves, criminal hubs are</a:t>
            </a:r>
            <a:r>
              <a:rPr sz="2400" b="1" spc="-8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more inclined </a:t>
            </a:r>
            <a:r>
              <a:rPr sz="24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to follow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2400" b="1" spc="-3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accounts.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2912" y="2857389"/>
            <a:ext cx="6958161" cy="362401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58" y="2057205"/>
            <a:ext cx="3067043" cy="22859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 txBox="1"/>
          <p:nvPr/>
        </p:nvSpPr>
        <p:spPr>
          <a:xfrm>
            <a:off x="864159" y="4533805"/>
            <a:ext cx="2834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Relationship</a:t>
            </a:r>
            <a:r>
              <a:rPr sz="2400" b="1" spc="-8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Graph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8515" y="1565296"/>
            <a:ext cx="3657600" cy="80708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81280" rIns="0" bIns="0" rtlCol="0">
            <a:spAutoFit/>
          </a:bodyPr>
          <a:p>
            <a:pPr marL="85090" marR="938530">
              <a:lnSpc>
                <a:spcPts val="2760"/>
              </a:lnSpc>
              <a:spcBef>
                <a:spcPts val="640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HITS algorithm to 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calculate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hub</a:t>
            </a:r>
            <a:r>
              <a:rPr sz="2400" spc="-10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score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2" name="object 6"/>
          <p:cNvSpPr txBox="1"/>
          <p:nvPr/>
        </p:nvSpPr>
        <p:spPr>
          <a:xfrm>
            <a:off x="4868515" y="3025593"/>
            <a:ext cx="3657600" cy="80708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81280" rIns="0" bIns="0" rtlCol="0">
            <a:spAutoFit/>
          </a:bodyPr>
          <a:p>
            <a:pPr marL="85090" marR="721360">
              <a:lnSpc>
                <a:spcPts val="2760"/>
              </a:lnSpc>
              <a:spcBef>
                <a:spcPts val="640"/>
              </a:spcBef>
            </a:pP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k-means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algorithm</a:t>
            </a:r>
            <a:r>
              <a:rPr sz="2400" spc="-10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to 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cluster</a:t>
            </a:r>
            <a:r>
              <a:rPr sz="2400" spc="-1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them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868515" y="4485990"/>
            <a:ext cx="3657600" cy="80708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56515" rIns="0" bIns="0" rtlCol="0">
            <a:spAutoFit/>
          </a:bodyPr>
          <a:p>
            <a:pPr marL="85090">
              <a:lnSpc>
                <a:spcPts val="2820"/>
              </a:lnSpc>
              <a:spcBef>
                <a:spcPts val="445"/>
              </a:spcBef>
            </a:pP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hubs:</a:t>
            </a:r>
            <a:r>
              <a:rPr sz="2400" spc="-2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90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 marL="85090">
              <a:lnSpc>
                <a:spcPts val="2820"/>
              </a:lnSpc>
            </a:pP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leaf:</a:t>
            </a:r>
            <a:r>
              <a:rPr sz="2400" spc="-1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1,970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6697311" y="2371995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149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p/>
        </p:txBody>
      </p:sp>
      <p:sp>
        <p:nvSpPr>
          <p:cNvPr id="12" name="object 9"/>
          <p:cNvSpPr/>
          <p:nvPr/>
        </p:nvSpPr>
        <p:spPr>
          <a:xfrm>
            <a:off x="6635824" y="2839856"/>
            <a:ext cx="122974" cy="15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0"/>
          <p:cNvSpPr/>
          <p:nvPr/>
        </p:nvSpPr>
        <p:spPr>
          <a:xfrm>
            <a:off x="6697311" y="3832292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249"/>
                </a:lnTo>
              </a:path>
            </a:pathLst>
          </a:custGeom>
          <a:ln w="28574">
            <a:solidFill>
              <a:srgbClr val="424242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1"/>
          <p:cNvSpPr/>
          <p:nvPr/>
        </p:nvSpPr>
        <p:spPr>
          <a:xfrm>
            <a:off x="6635824" y="4300253"/>
            <a:ext cx="122974" cy="15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Outline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6580" y="152146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1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Criminal accounts on Twitter</a:t>
            </a:r>
            <a:endParaRPr lang="x-none" altLang="en-US" sz="2000" b="1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Cyber criminal ecosystem</a:t>
            </a:r>
            <a:endParaRPr lang="x-none" alt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Inner social relationship of criminal accounts</a:t>
            </a:r>
            <a:endParaRPr lang="x-none" alt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Graph density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Reciprocity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Following quality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Criminal leaves and hubs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Criminal following ratio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Shared following ratio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Outer social relationship</a:t>
            </a:r>
            <a:endParaRPr lang="x-none" alt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Criminal supporters 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Mr.SPA algorithm 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Social butterflies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Social promoters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Dummies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510148" y="2319220"/>
            <a:ext cx="3933817" cy="29146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4"/>
          <p:cNvSpPr txBox="1"/>
          <p:nvPr/>
        </p:nvSpPr>
        <p:spPr>
          <a:xfrm>
            <a:off x="4682191" y="1816589"/>
            <a:ext cx="3785235" cy="37788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p>
            <a:pPr marL="12700" marR="224790">
              <a:lnSpc>
                <a:spcPts val="2760"/>
              </a:lnSpc>
              <a:spcBef>
                <a:spcPts val="290"/>
              </a:spcBef>
            </a:pP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C</a:t>
            </a:r>
            <a:r>
              <a:rPr lang="x-none" sz="2400" spc="-5" dirty="0">
                <a:latin typeface="Arial" panose="02080604020202020204" charset="0"/>
                <a:cs typeface="Arial" panose="02080604020202020204" charset="0"/>
              </a:rPr>
              <a:t>FR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 of </a:t>
            </a: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80% 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2400" spc="-80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hubs  </a:t>
            </a:r>
            <a:r>
              <a:rPr sz="24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higher than</a:t>
            </a:r>
            <a:r>
              <a:rPr sz="2400" spc="-2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0.1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</a:pP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C</a:t>
            </a:r>
            <a:r>
              <a:rPr lang="x-none" sz="2400" spc="-5" dirty="0">
                <a:latin typeface="Arial" panose="02080604020202020204" charset="0"/>
                <a:cs typeface="Arial" panose="02080604020202020204" charset="0"/>
              </a:rPr>
              <a:t>FR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 of </a:t>
            </a: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20% 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2400" spc="-80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leaves  </a:t>
            </a:r>
            <a:r>
              <a:rPr sz="24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higher than</a:t>
            </a:r>
            <a:r>
              <a:rPr sz="2400" spc="-2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0.1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  <a:spcBef>
                <a:spcPts val="5"/>
              </a:spcBef>
            </a:pP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C</a:t>
            </a:r>
            <a:r>
              <a:rPr lang="x-none" sz="2400" spc="-5" dirty="0">
                <a:latin typeface="Arial" panose="02080604020202020204" charset="0"/>
                <a:cs typeface="Arial" panose="02080604020202020204" charset="0"/>
              </a:rPr>
              <a:t>FR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 of </a:t>
            </a: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60% 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2400" spc="-80" dirty="0"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latin typeface="Arial" panose="02080604020202020204" charset="0"/>
                <a:cs typeface="Arial" panose="02080604020202020204" charset="0"/>
              </a:rPr>
              <a:t>leaves  </a:t>
            </a:r>
            <a:r>
              <a:rPr sz="24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lower than</a:t>
            </a:r>
            <a:r>
              <a:rPr sz="2400" spc="-2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0.05</a:t>
            </a:r>
            <a:r>
              <a:rPr sz="2400" dirty="0">
                <a:latin typeface="Arial" panose="02080604020202020204" charset="0"/>
                <a:cs typeface="Arial" panose="02080604020202020204" charset="0"/>
              </a:rPr>
              <a:t>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2" name="object 4"/>
          <p:cNvSpPr/>
          <p:nvPr/>
        </p:nvSpPr>
        <p:spPr>
          <a:xfrm>
            <a:off x="1742925" y="1189684"/>
            <a:ext cx="5655945" cy="5237480"/>
          </a:xfrm>
          <a:custGeom>
            <a:avLst/>
            <a:gdLst/>
            <a:ahLst/>
            <a:cxnLst/>
            <a:rect l="l" t="t" r="r" b="b"/>
            <a:pathLst>
              <a:path w="5655945" h="5237480">
                <a:moveTo>
                  <a:pt x="514662" y="1724209"/>
                </a:moveTo>
                <a:lnTo>
                  <a:pt x="509980" y="1671460"/>
                </a:lnTo>
                <a:lnTo>
                  <a:pt x="507303" y="1618831"/>
                </a:lnTo>
                <a:lnTo>
                  <a:pt x="506603" y="1566401"/>
                </a:lnTo>
                <a:lnTo>
                  <a:pt x="507852" y="1514246"/>
                </a:lnTo>
                <a:lnTo>
                  <a:pt x="511023" y="1462443"/>
                </a:lnTo>
                <a:lnTo>
                  <a:pt x="516089" y="1411070"/>
                </a:lnTo>
                <a:lnTo>
                  <a:pt x="523021" y="1360203"/>
                </a:lnTo>
                <a:lnTo>
                  <a:pt x="531792" y="1309918"/>
                </a:lnTo>
                <a:lnTo>
                  <a:pt x="542375" y="1260294"/>
                </a:lnTo>
                <a:lnTo>
                  <a:pt x="554743" y="1211407"/>
                </a:lnTo>
                <a:lnTo>
                  <a:pt x="568867" y="1163335"/>
                </a:lnTo>
                <a:lnTo>
                  <a:pt x="584720" y="1116153"/>
                </a:lnTo>
                <a:lnTo>
                  <a:pt x="602274" y="1069940"/>
                </a:lnTo>
                <a:lnTo>
                  <a:pt x="621502" y="1024771"/>
                </a:lnTo>
                <a:lnTo>
                  <a:pt x="642377" y="980725"/>
                </a:lnTo>
                <a:lnTo>
                  <a:pt x="664871" y="937878"/>
                </a:lnTo>
                <a:lnTo>
                  <a:pt x="688956" y="896307"/>
                </a:lnTo>
                <a:lnTo>
                  <a:pt x="714604" y="856089"/>
                </a:lnTo>
                <a:lnTo>
                  <a:pt x="741789" y="817301"/>
                </a:lnTo>
                <a:lnTo>
                  <a:pt x="770483" y="780020"/>
                </a:lnTo>
                <a:lnTo>
                  <a:pt x="800658" y="744323"/>
                </a:lnTo>
                <a:lnTo>
                  <a:pt x="832286" y="710287"/>
                </a:lnTo>
                <a:lnTo>
                  <a:pt x="865341" y="677989"/>
                </a:lnTo>
                <a:lnTo>
                  <a:pt x="899794" y="647507"/>
                </a:lnTo>
                <a:lnTo>
                  <a:pt x="938631" y="616654"/>
                </a:lnTo>
                <a:lnTo>
                  <a:pt x="978402" y="588571"/>
                </a:lnTo>
                <a:lnTo>
                  <a:pt x="1019019" y="563259"/>
                </a:lnTo>
                <a:lnTo>
                  <a:pt x="1060395" y="540723"/>
                </a:lnTo>
                <a:lnTo>
                  <a:pt x="1102443" y="520964"/>
                </a:lnTo>
                <a:lnTo>
                  <a:pt x="1145078" y="503988"/>
                </a:lnTo>
                <a:lnTo>
                  <a:pt x="1188211" y="489796"/>
                </a:lnTo>
                <a:lnTo>
                  <a:pt x="1231755" y="478392"/>
                </a:lnTo>
                <a:lnTo>
                  <a:pt x="1275625" y="469779"/>
                </a:lnTo>
                <a:lnTo>
                  <a:pt x="1319733" y="463960"/>
                </a:lnTo>
                <a:lnTo>
                  <a:pt x="1363993" y="460938"/>
                </a:lnTo>
                <a:lnTo>
                  <a:pt x="1408317" y="460717"/>
                </a:lnTo>
                <a:lnTo>
                  <a:pt x="1452618" y="463300"/>
                </a:lnTo>
                <a:lnTo>
                  <a:pt x="1496811" y="468690"/>
                </a:lnTo>
                <a:lnTo>
                  <a:pt x="1540807" y="476890"/>
                </a:lnTo>
                <a:lnTo>
                  <a:pt x="1584520" y="487903"/>
                </a:lnTo>
                <a:lnTo>
                  <a:pt x="1627863" y="501733"/>
                </a:lnTo>
                <a:lnTo>
                  <a:pt x="1670750" y="518383"/>
                </a:lnTo>
                <a:lnTo>
                  <a:pt x="1713093" y="537855"/>
                </a:lnTo>
                <a:lnTo>
                  <a:pt x="1754805" y="560154"/>
                </a:lnTo>
                <a:lnTo>
                  <a:pt x="1795801" y="585281"/>
                </a:lnTo>
                <a:lnTo>
                  <a:pt x="1835992" y="613242"/>
                </a:lnTo>
                <a:lnTo>
                  <a:pt x="1857773" y="565164"/>
                </a:lnTo>
                <a:lnTo>
                  <a:pt x="1881740" y="519205"/>
                </a:lnTo>
                <a:lnTo>
                  <a:pt x="1907789" y="475455"/>
                </a:lnTo>
                <a:lnTo>
                  <a:pt x="1935821" y="434005"/>
                </a:lnTo>
                <a:lnTo>
                  <a:pt x="1965732" y="394947"/>
                </a:lnTo>
                <a:lnTo>
                  <a:pt x="1997422" y="358372"/>
                </a:lnTo>
                <a:lnTo>
                  <a:pt x="2030789" y="324370"/>
                </a:lnTo>
                <a:lnTo>
                  <a:pt x="2065731" y="293033"/>
                </a:lnTo>
                <a:lnTo>
                  <a:pt x="2102147" y="264453"/>
                </a:lnTo>
                <a:lnTo>
                  <a:pt x="2139934" y="238720"/>
                </a:lnTo>
                <a:lnTo>
                  <a:pt x="2178991" y="215925"/>
                </a:lnTo>
                <a:lnTo>
                  <a:pt x="2219218" y="196160"/>
                </a:lnTo>
                <a:lnTo>
                  <a:pt x="2260511" y="179516"/>
                </a:lnTo>
                <a:lnTo>
                  <a:pt x="2302769" y="166084"/>
                </a:lnTo>
                <a:lnTo>
                  <a:pt x="2345891" y="155955"/>
                </a:lnTo>
                <a:lnTo>
                  <a:pt x="2392541" y="148918"/>
                </a:lnTo>
                <a:lnTo>
                  <a:pt x="2439137" y="145871"/>
                </a:lnTo>
                <a:lnTo>
                  <a:pt x="2485533" y="146752"/>
                </a:lnTo>
                <a:lnTo>
                  <a:pt x="2531584" y="151504"/>
                </a:lnTo>
                <a:lnTo>
                  <a:pt x="2577143" y="160065"/>
                </a:lnTo>
                <a:lnTo>
                  <a:pt x="2622064" y="172378"/>
                </a:lnTo>
                <a:lnTo>
                  <a:pt x="2666203" y="188381"/>
                </a:lnTo>
                <a:lnTo>
                  <a:pt x="2709412" y="208016"/>
                </a:lnTo>
                <a:lnTo>
                  <a:pt x="2751546" y="231224"/>
                </a:lnTo>
                <a:lnTo>
                  <a:pt x="2792460" y="257944"/>
                </a:lnTo>
                <a:lnTo>
                  <a:pt x="2832007" y="288117"/>
                </a:lnTo>
                <a:lnTo>
                  <a:pt x="2870042" y="321684"/>
                </a:lnTo>
                <a:lnTo>
                  <a:pt x="2906418" y="358584"/>
                </a:lnTo>
                <a:lnTo>
                  <a:pt x="2940990" y="398760"/>
                </a:lnTo>
                <a:lnTo>
                  <a:pt x="2962769" y="348708"/>
                </a:lnTo>
                <a:lnTo>
                  <a:pt x="2987390" y="301394"/>
                </a:lnTo>
                <a:lnTo>
                  <a:pt x="3014686" y="256964"/>
                </a:lnTo>
                <a:lnTo>
                  <a:pt x="3044490" y="215562"/>
                </a:lnTo>
                <a:lnTo>
                  <a:pt x="3076633" y="177334"/>
                </a:lnTo>
                <a:lnTo>
                  <a:pt x="3110950" y="142423"/>
                </a:lnTo>
                <a:lnTo>
                  <a:pt x="3147272" y="110975"/>
                </a:lnTo>
                <a:lnTo>
                  <a:pt x="3185431" y="83136"/>
                </a:lnTo>
                <a:lnTo>
                  <a:pt x="3225262" y="59049"/>
                </a:lnTo>
                <a:lnTo>
                  <a:pt x="3266595" y="38860"/>
                </a:lnTo>
                <a:lnTo>
                  <a:pt x="3309264" y="22714"/>
                </a:lnTo>
                <a:lnTo>
                  <a:pt x="3353101" y="10756"/>
                </a:lnTo>
                <a:lnTo>
                  <a:pt x="3397939" y="3130"/>
                </a:lnTo>
                <a:lnTo>
                  <a:pt x="3443114" y="0"/>
                </a:lnTo>
                <a:lnTo>
                  <a:pt x="3487949" y="1361"/>
                </a:lnTo>
                <a:lnTo>
                  <a:pt x="3532259" y="7114"/>
                </a:lnTo>
                <a:lnTo>
                  <a:pt x="3575859" y="17153"/>
                </a:lnTo>
                <a:lnTo>
                  <a:pt x="3618561" y="31377"/>
                </a:lnTo>
                <a:lnTo>
                  <a:pt x="3660180" y="49683"/>
                </a:lnTo>
                <a:lnTo>
                  <a:pt x="3700531" y="71969"/>
                </a:lnTo>
                <a:lnTo>
                  <a:pt x="3739427" y="98130"/>
                </a:lnTo>
                <a:lnTo>
                  <a:pt x="3776683" y="128066"/>
                </a:lnTo>
                <a:lnTo>
                  <a:pt x="3812113" y="161672"/>
                </a:lnTo>
                <a:lnTo>
                  <a:pt x="3845531" y="198847"/>
                </a:lnTo>
                <a:lnTo>
                  <a:pt x="3876751" y="239487"/>
                </a:lnTo>
                <a:lnTo>
                  <a:pt x="3905588" y="283490"/>
                </a:lnTo>
                <a:lnTo>
                  <a:pt x="3936465" y="240857"/>
                </a:lnTo>
                <a:lnTo>
                  <a:pt x="3969383" y="201489"/>
                </a:lnTo>
                <a:lnTo>
                  <a:pt x="4004182" y="165449"/>
                </a:lnTo>
                <a:lnTo>
                  <a:pt x="4040702" y="132800"/>
                </a:lnTo>
                <a:lnTo>
                  <a:pt x="4078782" y="103605"/>
                </a:lnTo>
                <a:lnTo>
                  <a:pt x="4118262" y="77927"/>
                </a:lnTo>
                <a:lnTo>
                  <a:pt x="4158981" y="55828"/>
                </a:lnTo>
                <a:lnTo>
                  <a:pt x="4200781" y="37372"/>
                </a:lnTo>
                <a:lnTo>
                  <a:pt x="4243500" y="22622"/>
                </a:lnTo>
                <a:lnTo>
                  <a:pt x="4286978" y="11641"/>
                </a:lnTo>
                <a:lnTo>
                  <a:pt x="4331054" y="4491"/>
                </a:lnTo>
                <a:lnTo>
                  <a:pt x="4375570" y="1236"/>
                </a:lnTo>
                <a:lnTo>
                  <a:pt x="4420363" y="1939"/>
                </a:lnTo>
                <a:lnTo>
                  <a:pt x="4465275" y="6662"/>
                </a:lnTo>
                <a:lnTo>
                  <a:pt x="4510144" y="15469"/>
                </a:lnTo>
                <a:lnTo>
                  <a:pt x="4554812" y="28423"/>
                </a:lnTo>
                <a:lnTo>
                  <a:pt x="4596086" y="44278"/>
                </a:lnTo>
                <a:lnTo>
                  <a:pt x="4636060" y="63434"/>
                </a:lnTo>
                <a:lnTo>
                  <a:pt x="4674637" y="85759"/>
                </a:lnTo>
                <a:lnTo>
                  <a:pt x="4711723" y="111125"/>
                </a:lnTo>
                <a:lnTo>
                  <a:pt x="4747224" y="139403"/>
                </a:lnTo>
                <a:lnTo>
                  <a:pt x="4781045" y="170461"/>
                </a:lnTo>
                <a:lnTo>
                  <a:pt x="4813090" y="204170"/>
                </a:lnTo>
                <a:lnTo>
                  <a:pt x="4843266" y="240402"/>
                </a:lnTo>
                <a:lnTo>
                  <a:pt x="4871478" y="279025"/>
                </a:lnTo>
                <a:lnTo>
                  <a:pt x="4897630" y="319910"/>
                </a:lnTo>
                <a:lnTo>
                  <a:pt x="4921628" y="362928"/>
                </a:lnTo>
                <a:lnTo>
                  <a:pt x="4943378" y="407949"/>
                </a:lnTo>
                <a:lnTo>
                  <a:pt x="4962785" y="454843"/>
                </a:lnTo>
                <a:lnTo>
                  <a:pt x="4979754" y="503481"/>
                </a:lnTo>
                <a:lnTo>
                  <a:pt x="4994190" y="553732"/>
                </a:lnTo>
                <a:lnTo>
                  <a:pt x="5005999" y="605467"/>
                </a:lnTo>
                <a:lnTo>
                  <a:pt x="5015086" y="658557"/>
                </a:lnTo>
                <a:lnTo>
                  <a:pt x="5056299" y="674483"/>
                </a:lnTo>
                <a:lnTo>
                  <a:pt x="5096426" y="693477"/>
                </a:lnTo>
                <a:lnTo>
                  <a:pt x="5135373" y="715443"/>
                </a:lnTo>
                <a:lnTo>
                  <a:pt x="5173050" y="740283"/>
                </a:lnTo>
                <a:lnTo>
                  <a:pt x="5209365" y="767902"/>
                </a:lnTo>
                <a:lnTo>
                  <a:pt x="5244226" y="798203"/>
                </a:lnTo>
                <a:lnTo>
                  <a:pt x="5277541" y="831091"/>
                </a:lnTo>
                <a:lnTo>
                  <a:pt x="5309220" y="866469"/>
                </a:lnTo>
                <a:lnTo>
                  <a:pt x="5339170" y="904240"/>
                </a:lnTo>
                <a:lnTo>
                  <a:pt x="5367300" y="944309"/>
                </a:lnTo>
                <a:lnTo>
                  <a:pt x="5393518" y="986580"/>
                </a:lnTo>
                <a:lnTo>
                  <a:pt x="5417732" y="1030955"/>
                </a:lnTo>
                <a:lnTo>
                  <a:pt x="5439852" y="1077339"/>
                </a:lnTo>
                <a:lnTo>
                  <a:pt x="5459785" y="1125636"/>
                </a:lnTo>
                <a:lnTo>
                  <a:pt x="5476237" y="1172046"/>
                </a:lnTo>
                <a:lnTo>
                  <a:pt x="5490471" y="1219315"/>
                </a:lnTo>
                <a:lnTo>
                  <a:pt x="5502486" y="1267320"/>
                </a:lnTo>
                <a:lnTo>
                  <a:pt x="5512279" y="1315940"/>
                </a:lnTo>
                <a:lnTo>
                  <a:pt x="5519848" y="1365051"/>
                </a:lnTo>
                <a:lnTo>
                  <a:pt x="5525192" y="1414531"/>
                </a:lnTo>
                <a:lnTo>
                  <a:pt x="5528307" y="1464258"/>
                </a:lnTo>
                <a:lnTo>
                  <a:pt x="5529192" y="1514109"/>
                </a:lnTo>
                <a:lnTo>
                  <a:pt x="5527844" y="1563962"/>
                </a:lnTo>
                <a:lnTo>
                  <a:pt x="5524262" y="1613694"/>
                </a:lnTo>
                <a:lnTo>
                  <a:pt x="5518444" y="1663183"/>
                </a:lnTo>
                <a:lnTo>
                  <a:pt x="5510386" y="1712306"/>
                </a:lnTo>
                <a:lnTo>
                  <a:pt x="5500088" y="1760942"/>
                </a:lnTo>
                <a:lnTo>
                  <a:pt x="5487546" y="1808967"/>
                </a:lnTo>
                <a:lnTo>
                  <a:pt x="5472760" y="1856259"/>
                </a:lnTo>
                <a:lnTo>
                  <a:pt x="5496939" y="1897911"/>
                </a:lnTo>
                <a:lnTo>
                  <a:pt x="5519444" y="1940672"/>
                </a:lnTo>
                <a:lnTo>
                  <a:pt x="5540266" y="1984467"/>
                </a:lnTo>
                <a:lnTo>
                  <a:pt x="5559396" y="2029218"/>
                </a:lnTo>
                <a:lnTo>
                  <a:pt x="5576828" y="2074847"/>
                </a:lnTo>
                <a:lnTo>
                  <a:pt x="5592551" y="2121278"/>
                </a:lnTo>
                <a:lnTo>
                  <a:pt x="5606559" y="2168433"/>
                </a:lnTo>
                <a:lnTo>
                  <a:pt x="5618842" y="2216236"/>
                </a:lnTo>
                <a:lnTo>
                  <a:pt x="5629393" y="2264608"/>
                </a:lnTo>
                <a:lnTo>
                  <a:pt x="5638204" y="2313472"/>
                </a:lnTo>
                <a:lnTo>
                  <a:pt x="5645265" y="2362752"/>
                </a:lnTo>
                <a:lnTo>
                  <a:pt x="5650569" y="2412370"/>
                </a:lnTo>
                <a:lnTo>
                  <a:pt x="5654108" y="2462249"/>
                </a:lnTo>
                <a:lnTo>
                  <a:pt x="5655873" y="2512312"/>
                </a:lnTo>
                <a:lnTo>
                  <a:pt x="5655857" y="2562482"/>
                </a:lnTo>
                <a:lnTo>
                  <a:pt x="5654050" y="2612680"/>
                </a:lnTo>
                <a:lnTo>
                  <a:pt x="5650445" y="2662831"/>
                </a:lnTo>
                <a:lnTo>
                  <a:pt x="5645033" y="2712857"/>
                </a:lnTo>
                <a:lnTo>
                  <a:pt x="5637806" y="2762680"/>
                </a:lnTo>
                <a:lnTo>
                  <a:pt x="5628756" y="2812224"/>
                </a:lnTo>
                <a:lnTo>
                  <a:pt x="5617874" y="2861412"/>
                </a:lnTo>
                <a:lnTo>
                  <a:pt x="5605153" y="2910165"/>
                </a:lnTo>
                <a:lnTo>
                  <a:pt x="5590584" y="2958407"/>
                </a:lnTo>
                <a:lnTo>
                  <a:pt x="5572635" y="3010193"/>
                </a:lnTo>
                <a:lnTo>
                  <a:pt x="5552767" y="3060458"/>
                </a:lnTo>
                <a:lnTo>
                  <a:pt x="5531042" y="3109141"/>
                </a:lnTo>
                <a:lnTo>
                  <a:pt x="5507526" y="3156177"/>
                </a:lnTo>
                <a:lnTo>
                  <a:pt x="5482282" y="3201504"/>
                </a:lnTo>
                <a:lnTo>
                  <a:pt x="5455374" y="3245059"/>
                </a:lnTo>
                <a:lnTo>
                  <a:pt x="5426866" y="3286778"/>
                </a:lnTo>
                <a:lnTo>
                  <a:pt x="5396822" y="3326600"/>
                </a:lnTo>
                <a:lnTo>
                  <a:pt x="5365307" y="3364460"/>
                </a:lnTo>
                <a:lnTo>
                  <a:pt x="5332383" y="3400295"/>
                </a:lnTo>
                <a:lnTo>
                  <a:pt x="5298115" y="3434043"/>
                </a:lnTo>
                <a:lnTo>
                  <a:pt x="5262567" y="3465641"/>
                </a:lnTo>
                <a:lnTo>
                  <a:pt x="5225803" y="3495026"/>
                </a:lnTo>
                <a:lnTo>
                  <a:pt x="5187887" y="3522134"/>
                </a:lnTo>
                <a:lnTo>
                  <a:pt x="5148883" y="3546902"/>
                </a:lnTo>
                <a:lnTo>
                  <a:pt x="5108854" y="3569268"/>
                </a:lnTo>
                <a:lnTo>
                  <a:pt x="5067865" y="3589169"/>
                </a:lnTo>
                <a:lnTo>
                  <a:pt x="5025980" y="3606541"/>
                </a:lnTo>
                <a:lnTo>
                  <a:pt x="4983262" y="3621321"/>
                </a:lnTo>
                <a:lnTo>
                  <a:pt x="4939776" y="3633447"/>
                </a:lnTo>
                <a:lnTo>
                  <a:pt x="4895586" y="3642856"/>
                </a:lnTo>
                <a:lnTo>
                  <a:pt x="4894022" y="3697091"/>
                </a:lnTo>
                <a:lnTo>
                  <a:pt x="4890052" y="3750746"/>
                </a:lnTo>
                <a:lnTo>
                  <a:pt x="4883725" y="3803715"/>
                </a:lnTo>
                <a:lnTo>
                  <a:pt x="4875093" y="3855891"/>
                </a:lnTo>
                <a:lnTo>
                  <a:pt x="4864207" y="3907167"/>
                </a:lnTo>
                <a:lnTo>
                  <a:pt x="4851116" y="3957437"/>
                </a:lnTo>
                <a:lnTo>
                  <a:pt x="4835871" y="4006593"/>
                </a:lnTo>
                <a:lnTo>
                  <a:pt x="4818524" y="4054529"/>
                </a:lnTo>
                <a:lnTo>
                  <a:pt x="4799124" y="4101137"/>
                </a:lnTo>
                <a:lnTo>
                  <a:pt x="4777723" y="4146312"/>
                </a:lnTo>
                <a:lnTo>
                  <a:pt x="4754370" y="4189947"/>
                </a:lnTo>
                <a:lnTo>
                  <a:pt x="4729117" y="4231934"/>
                </a:lnTo>
                <a:lnTo>
                  <a:pt x="4702014" y="4272168"/>
                </a:lnTo>
                <a:lnTo>
                  <a:pt x="4673112" y="4310540"/>
                </a:lnTo>
                <a:lnTo>
                  <a:pt x="4642462" y="4346945"/>
                </a:lnTo>
                <a:lnTo>
                  <a:pt x="4610113" y="4381276"/>
                </a:lnTo>
                <a:lnTo>
                  <a:pt x="4576118" y="4413425"/>
                </a:lnTo>
                <a:lnTo>
                  <a:pt x="4540525" y="4443287"/>
                </a:lnTo>
                <a:lnTo>
                  <a:pt x="4503387" y="4470754"/>
                </a:lnTo>
                <a:lnTo>
                  <a:pt x="4460516" y="4498244"/>
                </a:lnTo>
                <a:lnTo>
                  <a:pt x="4416691" y="4522076"/>
                </a:lnTo>
                <a:lnTo>
                  <a:pt x="4372052" y="4542255"/>
                </a:lnTo>
                <a:lnTo>
                  <a:pt x="4326734" y="4558785"/>
                </a:lnTo>
                <a:lnTo>
                  <a:pt x="4280877" y="4571672"/>
                </a:lnTo>
                <a:lnTo>
                  <a:pt x="4234617" y="4580920"/>
                </a:lnTo>
                <a:lnTo>
                  <a:pt x="4188093" y="4586535"/>
                </a:lnTo>
                <a:lnTo>
                  <a:pt x="4141442" y="4588520"/>
                </a:lnTo>
                <a:lnTo>
                  <a:pt x="4094802" y="4586882"/>
                </a:lnTo>
                <a:lnTo>
                  <a:pt x="4048312" y="4581623"/>
                </a:lnTo>
                <a:lnTo>
                  <a:pt x="4002107" y="4572751"/>
                </a:lnTo>
                <a:lnTo>
                  <a:pt x="3956327" y="4560268"/>
                </a:lnTo>
                <a:lnTo>
                  <a:pt x="3911109" y="4544181"/>
                </a:lnTo>
                <a:lnTo>
                  <a:pt x="3866591" y="4524493"/>
                </a:lnTo>
                <a:lnTo>
                  <a:pt x="3822910" y="4501211"/>
                </a:lnTo>
                <a:lnTo>
                  <a:pt x="3780205" y="4474338"/>
                </a:lnTo>
                <a:lnTo>
                  <a:pt x="3738613" y="4443879"/>
                </a:lnTo>
                <a:lnTo>
                  <a:pt x="3724698" y="4497158"/>
                </a:lnTo>
                <a:lnTo>
                  <a:pt x="3708807" y="4549133"/>
                </a:lnTo>
                <a:lnTo>
                  <a:pt x="3690998" y="4599741"/>
                </a:lnTo>
                <a:lnTo>
                  <a:pt x="3671330" y="4648916"/>
                </a:lnTo>
                <a:lnTo>
                  <a:pt x="3649864" y="4696593"/>
                </a:lnTo>
                <a:lnTo>
                  <a:pt x="3626658" y="4742708"/>
                </a:lnTo>
                <a:lnTo>
                  <a:pt x="3601772" y="4787196"/>
                </a:lnTo>
                <a:lnTo>
                  <a:pt x="3575265" y="4829991"/>
                </a:lnTo>
                <a:lnTo>
                  <a:pt x="3547197" y="4871030"/>
                </a:lnTo>
                <a:lnTo>
                  <a:pt x="3517626" y="4910247"/>
                </a:lnTo>
                <a:lnTo>
                  <a:pt x="3486612" y="4947578"/>
                </a:lnTo>
                <a:lnTo>
                  <a:pt x="3454214" y="4982957"/>
                </a:lnTo>
                <a:lnTo>
                  <a:pt x="3420493" y="5016320"/>
                </a:lnTo>
                <a:lnTo>
                  <a:pt x="3385506" y="5047602"/>
                </a:lnTo>
                <a:lnTo>
                  <a:pt x="3349314" y="5076739"/>
                </a:lnTo>
                <a:lnTo>
                  <a:pt x="3311975" y="5103664"/>
                </a:lnTo>
                <a:lnTo>
                  <a:pt x="3273549" y="5128315"/>
                </a:lnTo>
                <a:lnTo>
                  <a:pt x="3234096" y="5150625"/>
                </a:lnTo>
                <a:lnTo>
                  <a:pt x="3193674" y="5170530"/>
                </a:lnTo>
                <a:lnTo>
                  <a:pt x="3152343" y="5187965"/>
                </a:lnTo>
                <a:lnTo>
                  <a:pt x="3110162" y="5202865"/>
                </a:lnTo>
                <a:lnTo>
                  <a:pt x="3067192" y="5215166"/>
                </a:lnTo>
                <a:lnTo>
                  <a:pt x="3023490" y="5224802"/>
                </a:lnTo>
                <a:lnTo>
                  <a:pt x="2977461" y="5231911"/>
                </a:lnTo>
                <a:lnTo>
                  <a:pt x="2931531" y="5235941"/>
                </a:lnTo>
                <a:lnTo>
                  <a:pt x="2885781" y="5236940"/>
                </a:lnTo>
                <a:lnTo>
                  <a:pt x="2840293" y="5234952"/>
                </a:lnTo>
                <a:lnTo>
                  <a:pt x="2795148" y="5230025"/>
                </a:lnTo>
                <a:lnTo>
                  <a:pt x="2750429" y="5222203"/>
                </a:lnTo>
                <a:lnTo>
                  <a:pt x="2706217" y="5211533"/>
                </a:lnTo>
                <a:lnTo>
                  <a:pt x="2662595" y="5198061"/>
                </a:lnTo>
                <a:lnTo>
                  <a:pt x="2619644" y="5181831"/>
                </a:lnTo>
                <a:lnTo>
                  <a:pt x="2577447" y="5162892"/>
                </a:lnTo>
                <a:lnTo>
                  <a:pt x="2536084" y="5141287"/>
                </a:lnTo>
                <a:lnTo>
                  <a:pt x="2495639" y="5117063"/>
                </a:lnTo>
                <a:lnTo>
                  <a:pt x="2456193" y="5090266"/>
                </a:lnTo>
                <a:lnTo>
                  <a:pt x="2417827" y="5060943"/>
                </a:lnTo>
                <a:lnTo>
                  <a:pt x="2380624" y="5029137"/>
                </a:lnTo>
                <a:lnTo>
                  <a:pt x="2344666" y="4994897"/>
                </a:lnTo>
                <a:lnTo>
                  <a:pt x="2310034" y="4958267"/>
                </a:lnTo>
                <a:lnTo>
                  <a:pt x="2276811" y="4919293"/>
                </a:lnTo>
                <a:lnTo>
                  <a:pt x="2245078" y="4878021"/>
                </a:lnTo>
                <a:lnTo>
                  <a:pt x="2214918" y="4834498"/>
                </a:lnTo>
                <a:lnTo>
                  <a:pt x="2186412" y="4788768"/>
                </a:lnTo>
                <a:lnTo>
                  <a:pt x="2159641" y="4740878"/>
                </a:lnTo>
                <a:lnTo>
                  <a:pt x="2118129" y="4770795"/>
                </a:lnTo>
                <a:lnTo>
                  <a:pt x="2075727" y="4798082"/>
                </a:lnTo>
                <a:lnTo>
                  <a:pt x="2032513" y="4822725"/>
                </a:lnTo>
                <a:lnTo>
                  <a:pt x="1988564" y="4844711"/>
                </a:lnTo>
                <a:lnTo>
                  <a:pt x="1943957" y="4864025"/>
                </a:lnTo>
                <a:lnTo>
                  <a:pt x="1898769" y="4880654"/>
                </a:lnTo>
                <a:lnTo>
                  <a:pt x="1853077" y="4894583"/>
                </a:lnTo>
                <a:lnTo>
                  <a:pt x="1806957" y="4905799"/>
                </a:lnTo>
                <a:lnTo>
                  <a:pt x="1760487" y="4914286"/>
                </a:lnTo>
                <a:lnTo>
                  <a:pt x="1713743" y="4920032"/>
                </a:lnTo>
                <a:lnTo>
                  <a:pt x="1666803" y="4923022"/>
                </a:lnTo>
                <a:lnTo>
                  <a:pt x="1619743" y="4923242"/>
                </a:lnTo>
                <a:lnTo>
                  <a:pt x="1572641" y="4920678"/>
                </a:lnTo>
                <a:lnTo>
                  <a:pt x="1525572" y="4915317"/>
                </a:lnTo>
                <a:lnTo>
                  <a:pt x="1478615" y="4907143"/>
                </a:lnTo>
                <a:lnTo>
                  <a:pt x="1431847" y="4896143"/>
                </a:lnTo>
                <a:lnTo>
                  <a:pt x="1385343" y="4882303"/>
                </a:lnTo>
                <a:lnTo>
                  <a:pt x="1341938" y="4866689"/>
                </a:lnTo>
                <a:lnTo>
                  <a:pt x="1299299" y="4848715"/>
                </a:lnTo>
                <a:lnTo>
                  <a:pt x="1257479" y="4828430"/>
                </a:lnTo>
                <a:lnTo>
                  <a:pt x="1216529" y="4805884"/>
                </a:lnTo>
                <a:lnTo>
                  <a:pt x="1176502" y="4781129"/>
                </a:lnTo>
                <a:lnTo>
                  <a:pt x="1137449" y="4754214"/>
                </a:lnTo>
                <a:lnTo>
                  <a:pt x="1099422" y="4725190"/>
                </a:lnTo>
                <a:lnTo>
                  <a:pt x="1062474" y="4694108"/>
                </a:lnTo>
                <a:lnTo>
                  <a:pt x="1026656" y="4661016"/>
                </a:lnTo>
                <a:lnTo>
                  <a:pt x="992021" y="4625966"/>
                </a:lnTo>
                <a:lnTo>
                  <a:pt x="958620" y="4589008"/>
                </a:lnTo>
                <a:lnTo>
                  <a:pt x="926505" y="4550193"/>
                </a:lnTo>
                <a:lnTo>
                  <a:pt x="895729" y="4509570"/>
                </a:lnTo>
                <a:lnTo>
                  <a:pt x="866343" y="4467189"/>
                </a:lnTo>
                <a:lnTo>
                  <a:pt x="838400" y="4423103"/>
                </a:lnTo>
                <a:lnTo>
                  <a:pt x="811951" y="4377359"/>
                </a:lnTo>
                <a:lnTo>
                  <a:pt x="787048" y="4330010"/>
                </a:lnTo>
                <a:lnTo>
                  <a:pt x="763744" y="4281104"/>
                </a:lnTo>
                <a:lnTo>
                  <a:pt x="719301" y="4285472"/>
                </a:lnTo>
                <a:lnTo>
                  <a:pt x="675209" y="4285489"/>
                </a:lnTo>
                <a:lnTo>
                  <a:pt x="631636" y="4281267"/>
                </a:lnTo>
                <a:lnTo>
                  <a:pt x="588748" y="4272921"/>
                </a:lnTo>
                <a:lnTo>
                  <a:pt x="546714" y="4260562"/>
                </a:lnTo>
                <a:lnTo>
                  <a:pt x="505699" y="4244304"/>
                </a:lnTo>
                <a:lnTo>
                  <a:pt x="465871" y="4224259"/>
                </a:lnTo>
                <a:lnTo>
                  <a:pt x="427397" y="4200542"/>
                </a:lnTo>
                <a:lnTo>
                  <a:pt x="390444" y="4173264"/>
                </a:lnTo>
                <a:lnTo>
                  <a:pt x="355179" y="4142540"/>
                </a:lnTo>
                <a:lnTo>
                  <a:pt x="321770" y="4108481"/>
                </a:lnTo>
                <a:lnTo>
                  <a:pt x="290383" y="4071201"/>
                </a:lnTo>
                <a:lnTo>
                  <a:pt x="261185" y="4030813"/>
                </a:lnTo>
                <a:lnTo>
                  <a:pt x="234343" y="3987430"/>
                </a:lnTo>
                <a:lnTo>
                  <a:pt x="210025" y="3941164"/>
                </a:lnTo>
                <a:lnTo>
                  <a:pt x="188398" y="3892130"/>
                </a:lnTo>
                <a:lnTo>
                  <a:pt x="171757" y="3846854"/>
                </a:lnTo>
                <a:lnTo>
                  <a:pt x="157781" y="3800704"/>
                </a:lnTo>
                <a:lnTo>
                  <a:pt x="146449" y="3753846"/>
                </a:lnTo>
                <a:lnTo>
                  <a:pt x="137745" y="3706445"/>
                </a:lnTo>
                <a:lnTo>
                  <a:pt x="131648" y="3658667"/>
                </a:lnTo>
                <a:lnTo>
                  <a:pt x="128139" y="3610679"/>
                </a:lnTo>
                <a:lnTo>
                  <a:pt x="127200" y="3562646"/>
                </a:lnTo>
                <a:lnTo>
                  <a:pt x="128812" y="3514734"/>
                </a:lnTo>
                <a:lnTo>
                  <a:pt x="132956" y="3467109"/>
                </a:lnTo>
                <a:lnTo>
                  <a:pt x="139613" y="3419937"/>
                </a:lnTo>
                <a:lnTo>
                  <a:pt x="148764" y="3373384"/>
                </a:lnTo>
                <a:lnTo>
                  <a:pt x="160391" y="3327616"/>
                </a:lnTo>
                <a:lnTo>
                  <a:pt x="174473" y="3282799"/>
                </a:lnTo>
                <a:lnTo>
                  <a:pt x="190994" y="3239099"/>
                </a:lnTo>
                <a:lnTo>
                  <a:pt x="209932" y="3196681"/>
                </a:lnTo>
                <a:lnTo>
                  <a:pt x="231270" y="3155711"/>
                </a:lnTo>
                <a:lnTo>
                  <a:pt x="254989" y="3116356"/>
                </a:lnTo>
                <a:lnTo>
                  <a:pt x="281070" y="3078782"/>
                </a:lnTo>
                <a:lnTo>
                  <a:pt x="246706" y="3051137"/>
                </a:lnTo>
                <a:lnTo>
                  <a:pt x="214322" y="3020790"/>
                </a:lnTo>
                <a:lnTo>
                  <a:pt x="183978" y="2987909"/>
                </a:lnTo>
                <a:lnTo>
                  <a:pt x="155730" y="2952660"/>
                </a:lnTo>
                <a:lnTo>
                  <a:pt x="129637" y="2915212"/>
                </a:lnTo>
                <a:lnTo>
                  <a:pt x="105757" y="2875732"/>
                </a:lnTo>
                <a:lnTo>
                  <a:pt x="84149" y="2834388"/>
                </a:lnTo>
                <a:lnTo>
                  <a:pt x="64869" y="2791346"/>
                </a:lnTo>
                <a:lnTo>
                  <a:pt x="47976" y="2746776"/>
                </a:lnTo>
                <a:lnTo>
                  <a:pt x="33529" y="2700844"/>
                </a:lnTo>
                <a:lnTo>
                  <a:pt x="21584" y="2653718"/>
                </a:lnTo>
                <a:lnTo>
                  <a:pt x="12201" y="2605566"/>
                </a:lnTo>
                <a:lnTo>
                  <a:pt x="5437" y="2556555"/>
                </a:lnTo>
                <a:lnTo>
                  <a:pt x="1351" y="2506853"/>
                </a:lnTo>
                <a:lnTo>
                  <a:pt x="0" y="2456627"/>
                </a:lnTo>
                <a:lnTo>
                  <a:pt x="1442" y="2406045"/>
                </a:lnTo>
                <a:lnTo>
                  <a:pt x="5735" y="2355274"/>
                </a:lnTo>
                <a:lnTo>
                  <a:pt x="12938" y="2304483"/>
                </a:lnTo>
                <a:lnTo>
                  <a:pt x="23645" y="2251575"/>
                </a:lnTo>
                <a:lnTo>
                  <a:pt x="37306" y="2200409"/>
                </a:lnTo>
                <a:lnTo>
                  <a:pt x="53794" y="2151130"/>
                </a:lnTo>
                <a:lnTo>
                  <a:pt x="72980" y="2103883"/>
                </a:lnTo>
                <a:lnTo>
                  <a:pt x="94738" y="2058812"/>
                </a:lnTo>
                <a:lnTo>
                  <a:pt x="118939" y="2016063"/>
                </a:lnTo>
                <a:lnTo>
                  <a:pt x="145456" y="1975781"/>
                </a:lnTo>
                <a:lnTo>
                  <a:pt x="174162" y="1938110"/>
                </a:lnTo>
                <a:lnTo>
                  <a:pt x="204927" y="1903196"/>
                </a:lnTo>
                <a:lnTo>
                  <a:pt x="237626" y="1871184"/>
                </a:lnTo>
                <a:lnTo>
                  <a:pt x="272129" y="1842217"/>
                </a:lnTo>
                <a:lnTo>
                  <a:pt x="308310" y="1816442"/>
                </a:lnTo>
                <a:lnTo>
                  <a:pt x="346040" y="1794003"/>
                </a:lnTo>
                <a:lnTo>
                  <a:pt x="385193" y="1775046"/>
                </a:lnTo>
                <a:lnTo>
                  <a:pt x="425639" y="1759714"/>
                </a:lnTo>
                <a:lnTo>
                  <a:pt x="467253" y="1748154"/>
                </a:lnTo>
                <a:lnTo>
                  <a:pt x="509905" y="1740509"/>
                </a:lnTo>
                <a:lnTo>
                  <a:pt x="514662" y="1724209"/>
                </a:lnTo>
                <a:close/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5" name="object 5"/>
          <p:cNvSpPr/>
          <p:nvPr/>
        </p:nvSpPr>
        <p:spPr>
          <a:xfrm>
            <a:off x="2024055" y="4268441"/>
            <a:ext cx="331470" cy="99060"/>
          </a:xfrm>
          <a:custGeom>
            <a:avLst/>
            <a:gdLst/>
            <a:ahLst/>
            <a:cxnLst/>
            <a:rect l="l" t="t" r="r" b="b"/>
            <a:pathLst>
              <a:path w="331469" h="99060">
                <a:moveTo>
                  <a:pt x="0" y="0"/>
                </a:moveTo>
                <a:lnTo>
                  <a:pt x="43784" y="29343"/>
                </a:lnTo>
                <a:lnTo>
                  <a:pt x="89198" y="53637"/>
                </a:lnTo>
                <a:lnTo>
                  <a:pt x="135971" y="72800"/>
                </a:lnTo>
                <a:lnTo>
                  <a:pt x="183831" y="86755"/>
                </a:lnTo>
                <a:lnTo>
                  <a:pt x="232507" y="95422"/>
                </a:lnTo>
                <a:lnTo>
                  <a:pt x="281728" y="98721"/>
                </a:lnTo>
                <a:lnTo>
                  <a:pt x="331221" y="96574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3" name="object 6"/>
          <p:cNvSpPr/>
          <p:nvPr/>
        </p:nvSpPr>
        <p:spPr>
          <a:xfrm>
            <a:off x="2506669" y="5424564"/>
            <a:ext cx="145415" cy="46355"/>
          </a:xfrm>
          <a:custGeom>
            <a:avLst/>
            <a:gdLst/>
            <a:ahLst/>
            <a:cxnLst/>
            <a:rect l="l" t="t" r="r" b="b"/>
            <a:pathLst>
              <a:path w="145414" h="46354">
                <a:moveTo>
                  <a:pt x="0" y="46224"/>
                </a:moveTo>
                <a:lnTo>
                  <a:pt x="37086" y="39185"/>
                </a:lnTo>
                <a:lnTo>
                  <a:pt x="73681" y="29112"/>
                </a:lnTo>
                <a:lnTo>
                  <a:pt x="109666" y="16039"/>
                </a:lnTo>
                <a:lnTo>
                  <a:pt x="144924" y="0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3815192" y="5719688"/>
            <a:ext cx="87630" cy="211454"/>
          </a:xfrm>
          <a:custGeom>
            <a:avLst/>
            <a:gdLst/>
            <a:ahLst/>
            <a:cxnLst/>
            <a:rect l="l" t="t" r="r" b="b"/>
            <a:pathLst>
              <a:path w="87629" h="211454">
                <a:moveTo>
                  <a:pt x="87324" y="210849"/>
                </a:moveTo>
                <a:lnTo>
                  <a:pt x="67027" y="170626"/>
                </a:lnTo>
                <a:lnTo>
                  <a:pt x="48122" y="129372"/>
                </a:lnTo>
                <a:lnTo>
                  <a:pt x="30633" y="87146"/>
                </a:lnTo>
                <a:lnTo>
                  <a:pt x="14584" y="44003"/>
                </a:lnTo>
                <a:lnTo>
                  <a:pt x="0" y="0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5481539" y="5402164"/>
            <a:ext cx="34925" cy="231775"/>
          </a:xfrm>
          <a:custGeom>
            <a:avLst/>
            <a:gdLst/>
            <a:ahLst/>
            <a:cxnLst/>
            <a:rect l="l" t="t" r="r" b="b"/>
            <a:pathLst>
              <a:path w="34925" h="231775">
                <a:moveTo>
                  <a:pt x="0" y="231374"/>
                </a:moveTo>
                <a:lnTo>
                  <a:pt x="10054" y="185910"/>
                </a:lnTo>
                <a:lnTo>
                  <a:pt x="18579" y="139980"/>
                </a:lnTo>
                <a:lnTo>
                  <a:pt x="25565" y="93644"/>
                </a:lnTo>
                <a:lnTo>
                  <a:pt x="31000" y="46963"/>
                </a:lnTo>
                <a:lnTo>
                  <a:pt x="34874" y="0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6213337" y="3967841"/>
            <a:ext cx="425450" cy="864869"/>
          </a:xfrm>
          <a:custGeom>
            <a:avLst/>
            <a:gdLst/>
            <a:ahLst/>
            <a:cxnLst/>
            <a:rect l="l" t="t" r="r" b="b"/>
            <a:pathLst>
              <a:path w="425450" h="864870">
                <a:moveTo>
                  <a:pt x="425149" y="864698"/>
                </a:moveTo>
                <a:lnTo>
                  <a:pt x="424347" y="812439"/>
                </a:lnTo>
                <a:lnTo>
                  <a:pt x="421310" y="760695"/>
                </a:lnTo>
                <a:lnTo>
                  <a:pt x="416083" y="709560"/>
                </a:lnTo>
                <a:lnTo>
                  <a:pt x="408712" y="659128"/>
                </a:lnTo>
                <a:lnTo>
                  <a:pt x="399244" y="609492"/>
                </a:lnTo>
                <a:lnTo>
                  <a:pt x="387723" y="560746"/>
                </a:lnTo>
                <a:lnTo>
                  <a:pt x="374197" y="512984"/>
                </a:lnTo>
                <a:lnTo>
                  <a:pt x="358711" y="466298"/>
                </a:lnTo>
                <a:lnTo>
                  <a:pt x="341311" y="420783"/>
                </a:lnTo>
                <a:lnTo>
                  <a:pt x="322044" y="376533"/>
                </a:lnTo>
                <a:lnTo>
                  <a:pt x="300954" y="333641"/>
                </a:lnTo>
                <a:lnTo>
                  <a:pt x="278090" y="292200"/>
                </a:lnTo>
                <a:lnTo>
                  <a:pt x="253495" y="252304"/>
                </a:lnTo>
                <a:lnTo>
                  <a:pt x="227218" y="214047"/>
                </a:lnTo>
                <a:lnTo>
                  <a:pt x="199302" y="177523"/>
                </a:lnTo>
                <a:lnTo>
                  <a:pt x="169795" y="142824"/>
                </a:lnTo>
                <a:lnTo>
                  <a:pt x="138743" y="110046"/>
                </a:lnTo>
                <a:lnTo>
                  <a:pt x="106191" y="79280"/>
                </a:lnTo>
                <a:lnTo>
                  <a:pt x="72186" y="50622"/>
                </a:lnTo>
                <a:lnTo>
                  <a:pt x="36773" y="24163"/>
                </a:lnTo>
                <a:lnTo>
                  <a:pt x="0" y="0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7026335" y="3045993"/>
            <a:ext cx="189865" cy="324485"/>
          </a:xfrm>
          <a:custGeom>
            <a:avLst/>
            <a:gdLst/>
            <a:ahLst/>
            <a:cxnLst/>
            <a:rect l="l" t="t" r="r" b="b"/>
            <a:pathLst>
              <a:path w="189865" h="324485">
                <a:moveTo>
                  <a:pt x="189299" y="0"/>
                </a:moveTo>
                <a:lnTo>
                  <a:pt x="172344" y="46233"/>
                </a:lnTo>
                <a:lnTo>
                  <a:pt x="153354" y="91040"/>
                </a:lnTo>
                <a:lnTo>
                  <a:pt x="132390" y="134319"/>
                </a:lnTo>
                <a:lnTo>
                  <a:pt x="109509" y="175968"/>
                </a:lnTo>
                <a:lnTo>
                  <a:pt x="84770" y="215885"/>
                </a:lnTo>
                <a:lnTo>
                  <a:pt x="58233" y="253968"/>
                </a:lnTo>
                <a:lnTo>
                  <a:pt x="29957" y="290115"/>
                </a:lnTo>
                <a:lnTo>
                  <a:pt x="0" y="324224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6757986" y="1848241"/>
            <a:ext cx="10160" cy="153670"/>
          </a:xfrm>
          <a:custGeom>
            <a:avLst/>
            <a:gdLst/>
            <a:ahLst/>
            <a:cxnLst/>
            <a:rect l="l" t="t" r="r" b="b"/>
            <a:pathLst>
              <a:path w="10159" h="153669">
                <a:moveTo>
                  <a:pt x="0" y="0"/>
                </a:moveTo>
                <a:lnTo>
                  <a:pt x="4691" y="38022"/>
                </a:lnTo>
                <a:lnTo>
                  <a:pt x="7924" y="76262"/>
                </a:lnTo>
                <a:lnTo>
                  <a:pt x="9696" y="114654"/>
                </a:lnTo>
                <a:lnTo>
                  <a:pt x="9999" y="153129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5551538" y="1473192"/>
            <a:ext cx="97155" cy="195580"/>
          </a:xfrm>
          <a:custGeom>
            <a:avLst/>
            <a:gdLst/>
            <a:ahLst/>
            <a:cxnLst/>
            <a:rect l="l" t="t" r="r" b="b"/>
            <a:pathLst>
              <a:path w="97154" h="195580">
                <a:moveTo>
                  <a:pt x="96974" y="0"/>
                </a:moveTo>
                <a:lnTo>
                  <a:pt x="68561" y="45411"/>
                </a:lnTo>
                <a:lnTo>
                  <a:pt x="42862" y="93223"/>
                </a:lnTo>
                <a:lnTo>
                  <a:pt x="19975" y="143245"/>
                </a:lnTo>
                <a:lnTo>
                  <a:pt x="0" y="195284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4636940" y="1588431"/>
            <a:ext cx="46990" cy="168910"/>
          </a:xfrm>
          <a:custGeom>
            <a:avLst/>
            <a:gdLst/>
            <a:ahLst/>
            <a:cxnLst/>
            <a:rect l="l" t="t" r="r" b="b"/>
            <a:pathLst>
              <a:path w="46989" h="168910">
                <a:moveTo>
                  <a:pt x="46974" y="0"/>
                </a:moveTo>
                <a:lnTo>
                  <a:pt x="32139" y="40661"/>
                </a:lnTo>
                <a:lnTo>
                  <a:pt x="19343" y="82367"/>
                </a:lnTo>
                <a:lnTo>
                  <a:pt x="8619" y="124994"/>
                </a:lnTo>
                <a:lnTo>
                  <a:pt x="0" y="168422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3569332" y="1788633"/>
            <a:ext cx="193822" cy="1871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2257587" y="2913894"/>
            <a:ext cx="29845" cy="172085"/>
          </a:xfrm>
          <a:custGeom>
            <a:avLst/>
            <a:gdLst/>
            <a:ahLst/>
            <a:cxnLst/>
            <a:rect l="l" t="t" r="r" b="b"/>
            <a:pathLst>
              <a:path w="29844" h="172085">
                <a:moveTo>
                  <a:pt x="0" y="0"/>
                </a:moveTo>
                <a:lnTo>
                  <a:pt x="5389" y="43506"/>
                </a:lnTo>
                <a:lnTo>
                  <a:pt x="12134" y="86693"/>
                </a:lnTo>
                <a:lnTo>
                  <a:pt x="20228" y="129515"/>
                </a:lnTo>
                <a:lnTo>
                  <a:pt x="29662" y="171924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3023743" y="2121898"/>
            <a:ext cx="1781551" cy="1037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2940419" y="4197169"/>
            <a:ext cx="1781551" cy="1037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4721990" y="3271396"/>
            <a:ext cx="1781551" cy="1037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86740" y="1659255"/>
            <a:ext cx="8209915" cy="1711960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supporters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  <a:p>
            <a:pPr marL="12700" marR="5080">
              <a:lnSpc>
                <a:spcPts val="2760"/>
              </a:lnSpc>
              <a:spcBef>
                <a:spcPts val="1535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 outside the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 community,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who have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close 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"follow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relationships"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with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2400" spc="-3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324" y="1031746"/>
            <a:ext cx="867283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Malicious Relevance 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Score Propagation 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Algorithm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(Mr.SPA)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672" y="2748351"/>
            <a:ext cx="582866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MR</a:t>
            </a:r>
            <a:r>
              <a:rPr sz="2400" spc="-1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score: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  <a:spcBef>
                <a:spcPts val="5"/>
              </a:spcBef>
            </a:pP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measuring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how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closely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this account</a:t>
            </a:r>
            <a:r>
              <a:rPr sz="2400" spc="-10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follows 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2400" spc="-1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4647" y="5284472"/>
            <a:ext cx="1116582" cy="6500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object 6"/>
          <p:cNvSpPr/>
          <p:nvPr/>
        </p:nvSpPr>
        <p:spPr>
          <a:xfrm>
            <a:off x="6588139" y="5227909"/>
            <a:ext cx="921676" cy="709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7"/>
          <p:cNvSpPr/>
          <p:nvPr/>
        </p:nvSpPr>
        <p:spPr>
          <a:xfrm>
            <a:off x="2933969" y="5677613"/>
            <a:ext cx="3343275" cy="0"/>
          </a:xfrm>
          <a:custGeom>
            <a:avLst/>
            <a:gdLst/>
            <a:ahLst/>
            <a:cxnLst/>
            <a:rect l="l" t="t" r="r" b="b"/>
            <a:pathLst>
              <a:path w="3343275">
                <a:moveTo>
                  <a:pt x="0" y="0"/>
                </a:moveTo>
                <a:lnTo>
                  <a:pt x="3343193" y="0"/>
                </a:lnTo>
              </a:path>
            </a:pathLst>
          </a:custGeom>
          <a:ln w="38099">
            <a:solidFill>
              <a:srgbClr val="00A3E9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8"/>
          <p:cNvSpPr/>
          <p:nvPr/>
        </p:nvSpPr>
        <p:spPr>
          <a:xfrm>
            <a:off x="2742019" y="5595638"/>
            <a:ext cx="210999" cy="16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9"/>
          <p:cNvSpPr/>
          <p:nvPr/>
        </p:nvSpPr>
        <p:spPr>
          <a:xfrm>
            <a:off x="6258112" y="5595638"/>
            <a:ext cx="210999" cy="163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10"/>
          <p:cNvSpPr txBox="1"/>
          <p:nvPr/>
        </p:nvSpPr>
        <p:spPr>
          <a:xfrm>
            <a:off x="3975100" y="5283200"/>
            <a:ext cx="2694305" cy="28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MR</a:t>
            </a:r>
            <a:r>
              <a:rPr sz="1800" spc="-9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18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score</a:t>
            </a:r>
            <a:endParaRPr sz="180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96324" y="1031746"/>
            <a:ext cx="867283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Malicious Relevance 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Score Propagation 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Algorithm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(Mr.SPA)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135255" y="2759075"/>
            <a:ext cx="8517255" cy="323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44170" indent="-331470" defTabSz="-635">
              <a:lnSpc>
                <a:spcPts val="2820"/>
              </a:lnSpc>
              <a:spcBef>
                <a:spcPts val="100"/>
              </a:spcBef>
              <a:buAutoNum type="arabicPeriod"/>
              <a:tabLst>
                <a:tab pos="344805" algn="l"/>
              </a:tabLst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the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more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 followed, the</a:t>
            </a:r>
            <a:r>
              <a:rPr sz="2400" spc="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higher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 marL="344170">
              <a:lnSpc>
                <a:spcPts val="2820"/>
              </a:lnSpc>
            </a:pP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score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44170" indent="-331470" defTabSz="-635">
              <a:lnSpc>
                <a:spcPts val="2820"/>
              </a:lnSpc>
              <a:buAutoNum type="arabicPeriod" startAt="2"/>
              <a:tabLst>
                <a:tab pos="344805" algn="l"/>
              </a:tabLst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the </a:t>
            </a:r>
            <a:r>
              <a:rPr sz="24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further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away from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 criminal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account,</a:t>
            </a:r>
            <a:r>
              <a:rPr sz="2400" spc="-5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the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 marL="344170">
              <a:lnSpc>
                <a:spcPts val="2820"/>
              </a:lnSpc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lower</a:t>
            </a:r>
            <a:r>
              <a:rPr sz="24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score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344170" marR="5080" indent="-331470" defTabSz="-635">
              <a:lnSpc>
                <a:spcPts val="2760"/>
              </a:lnSpc>
              <a:buAutoNum type="arabicPeriod" startAt="3"/>
              <a:tabLst>
                <a:tab pos="344805" algn="l"/>
              </a:tabLst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the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closer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the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support relationship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between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 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Twitter account and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 criminal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account, the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higher </a:t>
            </a: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score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324" y="1031746"/>
            <a:ext cx="867283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Malicious Relevance 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Score Propagation 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Algorithm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(Mr.SPA)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045" y="2429510"/>
            <a:ext cx="8478520" cy="221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24242"/>
                </a:solidFill>
                <a:latin typeface="Georgia"/>
                <a:cs typeface="Georgia"/>
              </a:rPr>
              <a:t>Malicious </a:t>
            </a:r>
            <a:r>
              <a:rPr sz="2400" spc="20" dirty="0">
                <a:solidFill>
                  <a:srgbClr val="424242"/>
                </a:solidFill>
                <a:latin typeface="Georgia"/>
                <a:cs typeface="Georgia"/>
              </a:rPr>
              <a:t>Relevance </a:t>
            </a:r>
            <a:r>
              <a:rPr sz="2400" spc="5" dirty="0">
                <a:solidFill>
                  <a:srgbClr val="424242"/>
                </a:solidFill>
                <a:latin typeface="Georgia"/>
                <a:cs typeface="Georgia"/>
              </a:rPr>
              <a:t>Graph, </a:t>
            </a:r>
            <a:r>
              <a:rPr sz="2400" spc="-204" dirty="0">
                <a:solidFill>
                  <a:srgbClr val="424242"/>
                </a:solidFill>
                <a:latin typeface="Georgia"/>
                <a:cs typeface="Georgia"/>
              </a:rPr>
              <a:t>G </a:t>
            </a:r>
            <a:r>
              <a:rPr sz="2400" spc="-260" dirty="0">
                <a:solidFill>
                  <a:srgbClr val="424242"/>
                </a:solidFill>
                <a:latin typeface="Georgia"/>
                <a:cs typeface="Georgia"/>
              </a:rPr>
              <a:t>=</a:t>
            </a:r>
            <a:r>
              <a:rPr sz="2400" spc="-325" dirty="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Georgia"/>
                <a:cs typeface="Georgia"/>
              </a:rPr>
              <a:t>(V,E,W)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20" dirty="0">
                <a:solidFill>
                  <a:srgbClr val="424242"/>
                </a:solidFill>
                <a:latin typeface="Georgia"/>
                <a:cs typeface="Georgia"/>
              </a:rPr>
              <a:t>V: </a:t>
            </a:r>
            <a:r>
              <a:rPr sz="2400" spc="65" dirty="0">
                <a:solidFill>
                  <a:srgbClr val="424242"/>
                </a:solidFill>
                <a:latin typeface="Georgia"/>
                <a:cs typeface="Georgia"/>
              </a:rPr>
              <a:t>all</a:t>
            </a:r>
            <a:r>
              <a:rPr sz="2400" spc="-85" dirty="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Georgia"/>
                <a:cs typeface="Georgia"/>
              </a:rPr>
              <a:t>accounts</a:t>
            </a:r>
            <a:endParaRPr sz="2400">
              <a:latin typeface="Georgia"/>
              <a:cs typeface="Georgia"/>
            </a:endParaRPr>
          </a:p>
          <a:p>
            <a:pPr marL="12700" marR="28575">
              <a:lnSpc>
                <a:spcPts val="3260"/>
              </a:lnSpc>
              <a:spcBef>
                <a:spcPts val="170"/>
              </a:spcBef>
            </a:pPr>
            <a:r>
              <a:rPr sz="2400" spc="-229" dirty="0">
                <a:solidFill>
                  <a:srgbClr val="424242"/>
                </a:solidFill>
                <a:latin typeface="Georgia"/>
                <a:cs typeface="Georgia"/>
              </a:rPr>
              <a:t>E: </a:t>
            </a:r>
            <a:r>
              <a:rPr sz="2400" spc="65" dirty="0">
                <a:solidFill>
                  <a:srgbClr val="424242"/>
                </a:solidFill>
                <a:latin typeface="Georgia"/>
                <a:cs typeface="Georgia"/>
              </a:rPr>
              <a:t>all </a:t>
            </a:r>
            <a:r>
              <a:rPr sz="2400" spc="40" dirty="0">
                <a:solidFill>
                  <a:srgbClr val="424242"/>
                </a:solidFill>
                <a:latin typeface="Georgia"/>
                <a:cs typeface="Georgia"/>
              </a:rPr>
              <a:t>follow </a:t>
            </a:r>
            <a:r>
              <a:rPr sz="2400" spc="30" dirty="0">
                <a:solidFill>
                  <a:srgbClr val="424242"/>
                </a:solidFill>
                <a:latin typeface="Georgia"/>
                <a:cs typeface="Georgia"/>
              </a:rPr>
              <a:t>relationship, </a:t>
            </a:r>
            <a:r>
              <a:rPr sz="2400" spc="25" dirty="0">
                <a:solidFill>
                  <a:srgbClr val="424242"/>
                </a:solidFill>
                <a:latin typeface="Georgia"/>
                <a:cs typeface="Georgia"/>
              </a:rPr>
              <a:t>directed</a:t>
            </a:r>
            <a:r>
              <a:rPr sz="2400" spc="-434" dirty="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Georgia"/>
                <a:cs typeface="Georgia"/>
              </a:rPr>
              <a:t>edge  </a:t>
            </a:r>
            <a:r>
              <a:rPr sz="2400" spc="-215" dirty="0">
                <a:solidFill>
                  <a:srgbClr val="424242"/>
                </a:solidFill>
                <a:latin typeface="Georgia"/>
                <a:cs typeface="Georgia"/>
              </a:rPr>
              <a:t>W: </a:t>
            </a:r>
            <a:r>
              <a:rPr sz="2400" spc="55" dirty="0">
                <a:solidFill>
                  <a:srgbClr val="424242"/>
                </a:solidFill>
                <a:latin typeface="Georgia"/>
                <a:cs typeface="Georgia"/>
              </a:rPr>
              <a:t>weight </a:t>
            </a:r>
            <a:r>
              <a:rPr sz="2400" spc="65" dirty="0">
                <a:solidFill>
                  <a:srgbClr val="424242"/>
                </a:solidFill>
                <a:latin typeface="Georgia"/>
                <a:cs typeface="Georgia"/>
              </a:rPr>
              <a:t>for </a:t>
            </a:r>
            <a:r>
              <a:rPr sz="2400" spc="55" dirty="0">
                <a:solidFill>
                  <a:srgbClr val="424242"/>
                </a:solidFill>
                <a:latin typeface="Georgia"/>
                <a:cs typeface="Georgia"/>
              </a:rPr>
              <a:t>each </a:t>
            </a:r>
            <a:r>
              <a:rPr sz="2400" dirty="0">
                <a:solidFill>
                  <a:srgbClr val="424242"/>
                </a:solidFill>
                <a:latin typeface="Georgia"/>
                <a:cs typeface="Georgia"/>
              </a:rPr>
              <a:t>edge, </a:t>
            </a:r>
            <a:r>
              <a:rPr sz="2400" spc="20" dirty="0">
                <a:solidFill>
                  <a:srgbClr val="424242"/>
                </a:solidFill>
                <a:latin typeface="Georgia"/>
                <a:cs typeface="Georgia"/>
              </a:rPr>
              <a:t>closeness </a:t>
            </a:r>
            <a:r>
              <a:rPr sz="2400" spc="40" dirty="0">
                <a:solidFill>
                  <a:srgbClr val="424242"/>
                </a:solidFill>
                <a:latin typeface="Georgia"/>
                <a:cs typeface="Georgia"/>
              </a:rPr>
              <a:t>of  </a:t>
            </a:r>
            <a:r>
              <a:rPr sz="2400" spc="35" dirty="0">
                <a:solidFill>
                  <a:srgbClr val="424242"/>
                </a:solidFill>
                <a:latin typeface="Georgia"/>
                <a:cs typeface="Georgia"/>
              </a:rPr>
              <a:t>relationship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22605" y="1416685"/>
            <a:ext cx="3297555" cy="37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After </a:t>
            </a:r>
            <a:r>
              <a:rPr sz="24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Mr.</a:t>
            </a:r>
            <a:r>
              <a:rPr sz="2400" b="1" spc="-9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SPA...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48749" y="2172970"/>
            <a:ext cx="3680460" cy="146240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53340" rIns="0" bIns="0" rtlCol="0">
            <a:spAutoFit/>
          </a:bodyPr>
          <a:p>
            <a:pPr marL="85725" marR="133350">
              <a:lnSpc>
                <a:spcPts val="2760"/>
              </a:lnSpc>
              <a:spcBef>
                <a:spcPts val="420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use </a:t>
            </a:r>
            <a:r>
              <a:rPr sz="2400" b="1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x-means algorithm 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to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cluster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</a:t>
            </a:r>
            <a:r>
              <a:rPr sz="2400" spc="-10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based  on their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MR</a:t>
            </a:r>
            <a:r>
              <a:rPr sz="2400" spc="-3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scores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48749" y="3858742"/>
            <a:ext cx="3680460" cy="152844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58419" rIns="0" bIns="0" rtlCol="0">
            <a:spAutoFit/>
          </a:bodyPr>
          <a:p>
            <a:pPr marL="85725" marR="183515">
              <a:lnSpc>
                <a:spcPts val="2760"/>
              </a:lnSpc>
              <a:spcBef>
                <a:spcPts val="460"/>
              </a:spcBef>
            </a:pP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most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 have 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relatively small scores 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and are grouped into</a:t>
            </a:r>
            <a:r>
              <a:rPr sz="2400" spc="-8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one 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single</a:t>
            </a:r>
            <a:r>
              <a:rPr sz="2400" spc="-1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cluster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4817965" y="3858742"/>
            <a:ext cx="3680460" cy="152844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58419" rIns="0" bIns="0" rtlCol="0">
            <a:spAutoFit/>
          </a:bodyPr>
          <a:p>
            <a:pPr marL="85090" marR="114935">
              <a:lnSpc>
                <a:spcPts val="2760"/>
              </a:lnSpc>
              <a:spcBef>
                <a:spcPts val="460"/>
              </a:spcBef>
            </a:pP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most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 do not  have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very close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follow 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relationships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with</a:t>
            </a:r>
            <a:r>
              <a:rPr sz="2400" spc="-10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 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817965" y="2184165"/>
            <a:ext cx="3680460" cy="115633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270" rIns="0" bIns="0" rtlCol="0">
            <a:spAutoFit/>
          </a:bodyPr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5,924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2400" spc="-5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supporters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2281325" y="3544738"/>
            <a:ext cx="0" cy="347345"/>
          </a:xfrm>
          <a:custGeom>
            <a:avLst/>
            <a:gdLst/>
            <a:ahLst/>
            <a:cxnLst/>
            <a:rect l="l" t="t" r="r" b="b"/>
            <a:pathLst>
              <a:path h="347345">
                <a:moveTo>
                  <a:pt x="0" y="0"/>
                </a:moveTo>
                <a:lnTo>
                  <a:pt x="0" y="347024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9"/>
          <p:cNvSpPr/>
          <p:nvPr/>
        </p:nvSpPr>
        <p:spPr>
          <a:xfrm>
            <a:off x="2221745" y="3756825"/>
            <a:ext cx="122969" cy="1582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0"/>
          <p:cNvSpPr/>
          <p:nvPr/>
        </p:nvSpPr>
        <p:spPr>
          <a:xfrm>
            <a:off x="4129141" y="462284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0" y="0"/>
                </a:moveTo>
                <a:lnTo>
                  <a:pt x="517373" y="0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1"/>
          <p:cNvSpPr/>
          <p:nvPr/>
        </p:nvSpPr>
        <p:spPr>
          <a:xfrm>
            <a:off x="4632228" y="4561353"/>
            <a:ext cx="158249" cy="12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2"/>
          <p:cNvSpPr/>
          <p:nvPr/>
        </p:nvSpPr>
        <p:spPr>
          <a:xfrm>
            <a:off x="6658161" y="3511817"/>
            <a:ext cx="0" cy="347345"/>
          </a:xfrm>
          <a:custGeom>
            <a:avLst/>
            <a:gdLst/>
            <a:ahLst/>
            <a:cxnLst/>
            <a:rect l="l" t="t" r="r" b="b"/>
            <a:pathLst>
              <a:path h="347345">
                <a:moveTo>
                  <a:pt x="0" y="346924"/>
                </a:moveTo>
                <a:lnTo>
                  <a:pt x="0" y="0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p/>
        </p:txBody>
      </p:sp>
      <p:sp>
        <p:nvSpPr>
          <p:cNvPr id="17" name="object 13"/>
          <p:cNvSpPr/>
          <p:nvPr/>
        </p:nvSpPr>
        <p:spPr>
          <a:xfrm>
            <a:off x="6596674" y="3367855"/>
            <a:ext cx="122974" cy="15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749" y="1084812"/>
            <a:ext cx="8322945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Social</a:t>
            </a:r>
            <a:r>
              <a:rPr sz="3600" b="1" spc="-2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Butterflies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  <a:p>
            <a:pPr marL="796925" marR="5080">
              <a:lnSpc>
                <a:spcPct val="110000"/>
              </a:lnSpc>
              <a:spcBef>
                <a:spcPts val="1710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Those accounts that have extraordinarily large numbers  of followers and</a:t>
            </a:r>
            <a:r>
              <a:rPr sz="2400" spc="-2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followings.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990" y="2733675"/>
            <a:ext cx="4772025" cy="83248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24460" rIns="0" bIns="0" rtlCol="0">
            <a:spAutoFit/>
          </a:bodyPr>
          <a:p>
            <a:pPr marL="85725" marR="301625">
              <a:lnSpc>
                <a:spcPts val="2760"/>
              </a:lnSpc>
              <a:spcBef>
                <a:spcPts val="980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use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2,000</a:t>
            </a:r>
            <a:r>
              <a:rPr sz="2400" b="1" spc="-9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following  as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</a:t>
            </a:r>
            <a:r>
              <a:rPr sz="2400" spc="-2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threshold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60" y="4369435"/>
            <a:ext cx="4867275" cy="48196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24460" rIns="0" bIns="0" rtlCol="0">
            <a:spAutoFit/>
          </a:bodyPr>
          <a:p>
            <a:pPr marL="85725" marR="1280160">
              <a:lnSpc>
                <a:spcPts val="2760"/>
              </a:lnSpc>
              <a:spcBef>
                <a:spcPts val="980"/>
              </a:spcBef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3,818</a:t>
            </a:r>
            <a:r>
              <a:rPr sz="2400" b="1" spc="-9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social 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butterflies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2" name="object 7"/>
          <p:cNvSpPr/>
          <p:nvPr/>
        </p:nvSpPr>
        <p:spPr>
          <a:xfrm>
            <a:off x="1885046" y="354849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48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p/>
        </p:txBody>
      </p:sp>
      <p:sp>
        <p:nvSpPr>
          <p:cNvPr id="18" name="object 8"/>
          <p:cNvSpPr/>
          <p:nvPr/>
        </p:nvSpPr>
        <p:spPr>
          <a:xfrm>
            <a:off x="1821021" y="4134052"/>
            <a:ext cx="122969" cy="1582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9" name="object 4"/>
          <p:cNvSpPr txBox="1"/>
          <p:nvPr/>
        </p:nvSpPr>
        <p:spPr>
          <a:xfrm>
            <a:off x="-211216" y="4669387"/>
            <a:ext cx="7799070" cy="187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>
              <a:latin typeface="Arial" panose="02080604020202020204" charset="0"/>
              <a:cs typeface="Arial" panose="02080604020202020204" charset="0"/>
            </a:endParaRPr>
          </a:p>
          <a:p>
            <a:pPr marL="796925" marR="5080">
              <a:lnSpc>
                <a:spcPct val="110000"/>
              </a:lnSpc>
              <a:spcBef>
                <a:spcPts val="1710"/>
              </a:spcBef>
            </a:pPr>
            <a:r>
              <a:rPr sz="20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The </a:t>
            </a:r>
            <a:r>
              <a:rPr sz="20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reason </a:t>
            </a:r>
            <a:r>
              <a:rPr sz="20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why </a:t>
            </a:r>
            <a:r>
              <a:rPr sz="20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social </a:t>
            </a:r>
            <a:r>
              <a:rPr sz="20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butterflies tend to have </a:t>
            </a:r>
            <a:r>
              <a:rPr sz="20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close  </a:t>
            </a:r>
            <a:r>
              <a:rPr sz="20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friendships with </a:t>
            </a:r>
            <a:r>
              <a:rPr sz="20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criminals </a:t>
            </a:r>
            <a:r>
              <a:rPr sz="20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is </a:t>
            </a:r>
            <a:r>
              <a:rPr sz="20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mainly </a:t>
            </a:r>
            <a:r>
              <a:rPr sz="20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because </a:t>
            </a:r>
            <a:r>
              <a:rPr sz="20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most </a:t>
            </a:r>
            <a:r>
              <a:rPr sz="20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of  them usually follow back the users who follow them  without </a:t>
            </a:r>
            <a:r>
              <a:rPr sz="20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careful</a:t>
            </a:r>
            <a:r>
              <a:rPr sz="2000" spc="-1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0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examinations.</a:t>
            </a:r>
            <a:endParaRPr sz="200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749" y="1084812"/>
            <a:ext cx="827278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Social</a:t>
            </a:r>
            <a:r>
              <a:rPr sz="3600" b="1" spc="-2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Promoters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  <a:p>
            <a:pPr marL="796925" marR="5080">
              <a:lnSpc>
                <a:spcPct val="110000"/>
              </a:lnSpc>
              <a:spcBef>
                <a:spcPts val="1710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Those accounts that have large following-follower 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ratios,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larger following numbers and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relatively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high URL 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ratios.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4724" y="3724392"/>
            <a:ext cx="5175885" cy="141033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0" rIns="0" bIns="0" rtlCol="0">
            <a:spAutoFit/>
          </a:bodyPr>
          <a:p>
            <a:pPr marL="85725">
              <a:lnSpc>
                <a:spcPts val="2625"/>
              </a:lnSpc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whose URL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ratios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are higher</a:t>
            </a:r>
            <a:r>
              <a:rPr sz="2400" spc="-4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than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 marL="85725" marR="382905">
              <a:lnSpc>
                <a:spcPts val="2760"/>
              </a:lnSpc>
              <a:spcBef>
                <a:spcPts val="130"/>
              </a:spcBef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0.1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, and following numbers and  following-follower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ratios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are both</a:t>
            </a:r>
            <a:r>
              <a:rPr sz="2400" spc="-1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at  the top</a:t>
            </a:r>
            <a:r>
              <a:rPr sz="2400" spc="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10-percentile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24724" y="5443989"/>
            <a:ext cx="5176520" cy="95948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274955" rIns="0" bIns="0" rtlCol="0">
            <a:spAutoFit/>
          </a:bodyPr>
          <a:p>
            <a:pPr marL="85725">
              <a:lnSpc>
                <a:spcPct val="100000"/>
              </a:lnSpc>
              <a:spcBef>
                <a:spcPts val="2165"/>
              </a:spcBef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508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social</a:t>
            </a:r>
            <a:r>
              <a:rPr sz="2400" spc="-1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promoters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851156" y="5134689"/>
            <a:ext cx="122974" cy="28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2" name="object 3"/>
          <p:cNvSpPr txBox="1"/>
          <p:nvPr/>
        </p:nvSpPr>
        <p:spPr>
          <a:xfrm>
            <a:off x="398145" y="1084580"/>
            <a:ext cx="9850755" cy="158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Dummies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  <a:p>
            <a:pPr marL="796925" marR="5080">
              <a:lnSpc>
                <a:spcPct val="110000"/>
              </a:lnSpc>
              <a:spcBef>
                <a:spcPts val="1710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Those accounts who post few tweets but have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many 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followers.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8010" y="2959100"/>
            <a:ext cx="5353685" cy="106362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0" rIns="0" bIns="0" rtlCol="0">
            <a:spAutoFit/>
          </a:bodyPr>
          <a:p>
            <a:pPr marL="85725">
              <a:lnSpc>
                <a:spcPts val="2230"/>
              </a:lnSpc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post fewer than </a:t>
            </a:r>
            <a:r>
              <a:rPr sz="24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5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tweets</a:t>
            </a:r>
            <a:r>
              <a:rPr sz="2400" spc="-3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and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 marL="85725" marR="374650">
              <a:lnSpc>
                <a:spcPts val="2760"/>
              </a:lnSpc>
              <a:spcBef>
                <a:spcPts val="130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whose follower numbers</a:t>
            </a:r>
            <a:r>
              <a:rPr sz="2400" spc="-9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are  at the top</a:t>
            </a:r>
            <a:r>
              <a:rPr sz="2400" spc="-1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10-percentile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090" y="4678680"/>
            <a:ext cx="5340350" cy="64071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274955" rIns="0" bIns="0" rtlCol="0">
            <a:spAutoFit/>
          </a:bodyPr>
          <a:p>
            <a:pPr marL="85090">
              <a:lnSpc>
                <a:spcPct val="100000"/>
              </a:lnSpc>
              <a:spcBef>
                <a:spcPts val="2165"/>
              </a:spcBef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81</a:t>
            </a:r>
            <a:r>
              <a:rPr sz="24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dummies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6055" y="3954780"/>
            <a:ext cx="7620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9048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7"/>
          <p:cNvSpPr/>
          <p:nvPr/>
        </p:nvSpPr>
        <p:spPr>
          <a:xfrm>
            <a:off x="3933825" y="4493260"/>
            <a:ext cx="154305" cy="1581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Outline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0" indent="0">
              <a:buFont typeface="Arial" panose="02080604020202020204" charset="0"/>
              <a:buNone/>
            </a:pPr>
            <a:endParaRPr lang="x-none" altLang="en-US" sz="1600"/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Inferring criminal accounts</a:t>
            </a:r>
            <a:endParaRPr lang="x-none" alt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CIA algorithm 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and results 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buFont typeface="Arial" panose="02080604020202020204" charset="0"/>
              <a:buChar char="•"/>
            </a:pPr>
            <a:r>
              <a:rPr lang="x-none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Limitations of work</a:t>
            </a:r>
            <a:endParaRPr lang="x-none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Arial" panose="02080604020202020204" charset="0"/>
              <a:buNone/>
            </a:pPr>
            <a:endParaRPr lang="x-none" altLang="en-US" sz="1400"/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and discussion </a:t>
            </a:r>
            <a:endParaRPr lang="x-none" alt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Inferring Criminal Accounts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94419" y="1327656"/>
            <a:ext cx="816864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Criminal account 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Inference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Algorithm  </a:t>
            </a:r>
            <a:r>
              <a:rPr sz="36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(CIA)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208280" y="2926715"/>
            <a:ext cx="8785860" cy="14611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p>
            <a:pPr marL="417195" marR="328930" indent="-404495" defTabSz="-635">
              <a:lnSpc>
                <a:spcPts val="2760"/>
              </a:lnSpc>
              <a:spcBef>
                <a:spcPts val="290"/>
              </a:spcBef>
              <a:buAutoNum type="arabicPeriod"/>
              <a:tabLst>
                <a:tab pos="417195" algn="l"/>
                <a:tab pos="417830" algn="l"/>
              </a:tabLst>
            </a:pP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 tend to be</a:t>
            </a:r>
            <a:r>
              <a:rPr sz="2400" spc="-1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socially  connected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  <a:buClr>
                <a:srgbClr val="424242"/>
              </a:buClr>
              <a:buFont typeface="Arial" panose="02080604020202020204" charset="0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417195" marR="5080" indent="-404495" defTabSz="-635">
              <a:lnSpc>
                <a:spcPts val="2760"/>
              </a:lnSpc>
              <a:buAutoNum type="arabicPeriod"/>
              <a:tabLst>
                <a:tab pos="417195" algn="l"/>
                <a:tab pos="417830" algn="l"/>
              </a:tabLst>
            </a:pP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 usually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share</a:t>
            </a:r>
            <a:r>
              <a:rPr sz="2400" spc="-1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similar 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topics, thus having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strong semantic  coordinations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among</a:t>
            </a:r>
            <a:r>
              <a:rPr sz="2400" spc="-2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them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Inferring Criminal Accounts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2" name="object 3"/>
          <p:cNvSpPr txBox="1"/>
          <p:nvPr/>
        </p:nvSpPr>
        <p:spPr>
          <a:xfrm>
            <a:off x="196324" y="1031746"/>
            <a:ext cx="816864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Criminal account </a:t>
            </a: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Inference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Algorithm  </a:t>
            </a:r>
            <a:r>
              <a:rPr sz="3600" b="1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(CIA)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185" y="2434590"/>
            <a:ext cx="8754110" cy="221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24242"/>
                </a:solidFill>
                <a:latin typeface="Georgia"/>
                <a:cs typeface="Georgia"/>
              </a:rPr>
              <a:t>Malicious </a:t>
            </a:r>
            <a:r>
              <a:rPr sz="2400" spc="20" dirty="0">
                <a:solidFill>
                  <a:srgbClr val="424242"/>
                </a:solidFill>
                <a:latin typeface="Georgia"/>
                <a:cs typeface="Georgia"/>
              </a:rPr>
              <a:t>Relevance </a:t>
            </a:r>
            <a:r>
              <a:rPr sz="2400" spc="5" dirty="0">
                <a:solidFill>
                  <a:srgbClr val="424242"/>
                </a:solidFill>
                <a:latin typeface="Georgia"/>
                <a:cs typeface="Georgia"/>
              </a:rPr>
              <a:t>Graph, </a:t>
            </a:r>
            <a:r>
              <a:rPr sz="2400" spc="-204" dirty="0">
                <a:solidFill>
                  <a:srgbClr val="424242"/>
                </a:solidFill>
                <a:latin typeface="Georgia"/>
                <a:cs typeface="Georgia"/>
              </a:rPr>
              <a:t>G </a:t>
            </a:r>
            <a:r>
              <a:rPr sz="2400" spc="-260" dirty="0">
                <a:solidFill>
                  <a:srgbClr val="424242"/>
                </a:solidFill>
                <a:latin typeface="Georgia"/>
                <a:cs typeface="Georgia"/>
              </a:rPr>
              <a:t>=</a:t>
            </a:r>
            <a:r>
              <a:rPr sz="2400" spc="-325" dirty="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sz="2400" spc="-125" dirty="0">
                <a:solidFill>
                  <a:srgbClr val="424242"/>
                </a:solidFill>
                <a:latin typeface="Georgia"/>
                <a:cs typeface="Georgia"/>
              </a:rPr>
              <a:t>(V,E,W)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20" dirty="0">
                <a:solidFill>
                  <a:srgbClr val="424242"/>
                </a:solidFill>
                <a:latin typeface="Georgia"/>
                <a:cs typeface="Georgia"/>
              </a:rPr>
              <a:t>V: </a:t>
            </a:r>
            <a:r>
              <a:rPr sz="2400" spc="65" dirty="0">
                <a:solidFill>
                  <a:srgbClr val="424242"/>
                </a:solidFill>
                <a:latin typeface="Georgia"/>
                <a:cs typeface="Georgia"/>
              </a:rPr>
              <a:t>all</a:t>
            </a:r>
            <a:r>
              <a:rPr sz="2400" spc="-85" dirty="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Georgia"/>
                <a:cs typeface="Georgia"/>
              </a:rPr>
              <a:t>accounts</a:t>
            </a:r>
            <a:endParaRPr sz="2400">
              <a:latin typeface="Georgia"/>
              <a:cs typeface="Georgia"/>
            </a:endParaRPr>
          </a:p>
          <a:p>
            <a:pPr marL="12700" marR="28575">
              <a:lnSpc>
                <a:spcPts val="3260"/>
              </a:lnSpc>
              <a:spcBef>
                <a:spcPts val="170"/>
              </a:spcBef>
            </a:pPr>
            <a:r>
              <a:rPr sz="2400" spc="-229" dirty="0">
                <a:solidFill>
                  <a:srgbClr val="424242"/>
                </a:solidFill>
                <a:latin typeface="Georgia"/>
                <a:cs typeface="Georgia"/>
              </a:rPr>
              <a:t>E: </a:t>
            </a:r>
            <a:r>
              <a:rPr sz="2400" spc="65" dirty="0">
                <a:solidFill>
                  <a:srgbClr val="424242"/>
                </a:solidFill>
                <a:latin typeface="Georgia"/>
                <a:cs typeface="Georgia"/>
              </a:rPr>
              <a:t>all </a:t>
            </a:r>
            <a:r>
              <a:rPr sz="2400" spc="40" dirty="0">
                <a:solidFill>
                  <a:srgbClr val="424242"/>
                </a:solidFill>
                <a:latin typeface="Georgia"/>
                <a:cs typeface="Georgia"/>
              </a:rPr>
              <a:t>follow </a:t>
            </a:r>
            <a:r>
              <a:rPr sz="2400" spc="30" dirty="0">
                <a:solidFill>
                  <a:srgbClr val="424242"/>
                </a:solidFill>
                <a:latin typeface="Georgia"/>
                <a:cs typeface="Georgia"/>
              </a:rPr>
              <a:t>relationship, </a:t>
            </a:r>
            <a:r>
              <a:rPr sz="2400" spc="25" dirty="0">
                <a:solidFill>
                  <a:srgbClr val="424242"/>
                </a:solidFill>
                <a:latin typeface="Georgia"/>
                <a:cs typeface="Georgia"/>
              </a:rPr>
              <a:t>directed</a:t>
            </a:r>
            <a:r>
              <a:rPr sz="2400" spc="-434" dirty="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Georgia"/>
                <a:cs typeface="Georgia"/>
              </a:rPr>
              <a:t>edge  </a:t>
            </a:r>
            <a:r>
              <a:rPr sz="2400" spc="-215" dirty="0">
                <a:solidFill>
                  <a:srgbClr val="424242"/>
                </a:solidFill>
                <a:latin typeface="Georgia"/>
                <a:cs typeface="Georgia"/>
              </a:rPr>
              <a:t>W: </a:t>
            </a:r>
            <a:r>
              <a:rPr sz="2400" spc="55" dirty="0">
                <a:solidFill>
                  <a:srgbClr val="424242"/>
                </a:solidFill>
                <a:latin typeface="Georgia"/>
                <a:cs typeface="Georgia"/>
              </a:rPr>
              <a:t>weight </a:t>
            </a:r>
            <a:r>
              <a:rPr sz="2400" spc="65" dirty="0">
                <a:solidFill>
                  <a:srgbClr val="424242"/>
                </a:solidFill>
                <a:latin typeface="Georgia"/>
                <a:cs typeface="Georgia"/>
              </a:rPr>
              <a:t>for </a:t>
            </a:r>
            <a:r>
              <a:rPr sz="2400" spc="55" dirty="0">
                <a:solidFill>
                  <a:srgbClr val="424242"/>
                </a:solidFill>
                <a:latin typeface="Georgia"/>
                <a:cs typeface="Georgia"/>
              </a:rPr>
              <a:t>each</a:t>
            </a:r>
            <a:r>
              <a:rPr sz="2400" spc="-409" dirty="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242"/>
                </a:solidFill>
                <a:latin typeface="Georgia"/>
                <a:cs typeface="Georgia"/>
              </a:rPr>
              <a:t>edge, </a:t>
            </a:r>
            <a:r>
              <a:rPr sz="2400" spc="-90" dirty="0">
                <a:solidFill>
                  <a:srgbClr val="424242"/>
                </a:solidFill>
                <a:latin typeface="Georgia"/>
                <a:cs typeface="Georgia"/>
              </a:rPr>
              <a:t>WS(i,j)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2929" y="5013921"/>
            <a:ext cx="3629267" cy="9433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Inferring Criminal Accounts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96215" y="1044575"/>
            <a:ext cx="6116320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Evaluation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of</a:t>
            </a:r>
            <a:r>
              <a:rPr sz="3600" b="1" spc="-1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CIA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80340" y="2190115"/>
            <a:ext cx="8180070" cy="21621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227330">
              <a:lnSpc>
                <a:spcPts val="2760"/>
              </a:lnSpc>
              <a:spcBef>
                <a:spcPts val="290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Dataset I: around half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million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 from previous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study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760"/>
              </a:lnSpc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Dataset II: another new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crawled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30,000 accounts  by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starting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from 10 newly identified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criminal 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accounts and using BFS</a:t>
            </a:r>
            <a:r>
              <a:rPr sz="2400" spc="-2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strategy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Inferring Criminal Accounts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850" y="1044575"/>
            <a:ext cx="5286375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Evaluation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of</a:t>
            </a:r>
            <a:r>
              <a:rPr sz="3600" b="1" spc="-1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CIA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024" y="2544019"/>
            <a:ext cx="3933817" cy="26384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03305" y="2504796"/>
            <a:ext cx="3962400" cy="68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85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CA</a:t>
            </a:r>
            <a:r>
              <a:rPr sz="22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: Criminal</a:t>
            </a:r>
            <a:r>
              <a:rPr sz="2200" spc="-2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2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Account</a:t>
            </a:r>
            <a:endParaRPr sz="2200">
              <a:latin typeface="Arial" panose="02080604020202020204" charset="0"/>
              <a:cs typeface="Arial" panose="02080604020202020204" charset="0"/>
            </a:endParaRPr>
          </a:p>
          <a:p>
            <a:pPr marL="12700">
              <a:lnSpc>
                <a:spcPts val="2585"/>
              </a:lnSpc>
            </a:pPr>
            <a:r>
              <a:rPr sz="22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MA</a:t>
            </a:r>
            <a:r>
              <a:rPr sz="22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: </a:t>
            </a:r>
            <a:r>
              <a:rPr sz="22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Malicious </a:t>
            </a:r>
            <a:r>
              <a:rPr sz="22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Affected</a:t>
            </a:r>
            <a:r>
              <a:rPr sz="2200" spc="-1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2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Account</a:t>
            </a:r>
            <a:endParaRPr sz="22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585" y="5137785"/>
            <a:ext cx="5547995" cy="13766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Selection</a:t>
            </a:r>
            <a:r>
              <a:rPr sz="2400" spc="-3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Strategies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 marL="12700" marR="5080" algn="ctr">
              <a:lnSpc>
                <a:spcPts val="2760"/>
              </a:lnSpc>
              <a:spcBef>
                <a:spcPts val="1265"/>
              </a:spcBef>
            </a:pP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100 seeds, select</a:t>
            </a:r>
            <a:r>
              <a:rPr sz="2400" b="1" spc="-90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4,000  accounts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9240" y="2044700"/>
            <a:ext cx="2362200" cy="37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424242"/>
                </a:solidFill>
                <a:latin typeface="Times New Roman"/>
                <a:cs typeface="Times New Roman"/>
              </a:rPr>
              <a:t>Dataset</a:t>
            </a:r>
            <a:r>
              <a:rPr sz="2400" b="1" spc="-13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400" b="1" spc="-95" dirty="0">
                <a:solidFill>
                  <a:srgbClr val="424242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Inferring Criminal Accounts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2" name="object 3"/>
          <p:cNvSpPr txBox="1"/>
          <p:nvPr/>
        </p:nvSpPr>
        <p:spPr>
          <a:xfrm>
            <a:off x="196324" y="1044840"/>
            <a:ext cx="3799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Evaluation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of</a:t>
            </a:r>
            <a:r>
              <a:rPr sz="3600" b="1" spc="-1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CIA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603305" y="2504796"/>
            <a:ext cx="3962400" cy="68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85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CA</a:t>
            </a:r>
            <a:r>
              <a:rPr sz="22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: Criminal</a:t>
            </a:r>
            <a:r>
              <a:rPr sz="2200" spc="-2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2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Account</a:t>
            </a:r>
            <a:endParaRPr sz="2200">
              <a:latin typeface="Arial" panose="02080604020202020204" charset="0"/>
              <a:cs typeface="Arial" panose="02080604020202020204" charset="0"/>
            </a:endParaRPr>
          </a:p>
          <a:p>
            <a:pPr marL="12700">
              <a:lnSpc>
                <a:spcPts val="2585"/>
              </a:lnSpc>
            </a:pPr>
            <a:r>
              <a:rPr sz="22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MA</a:t>
            </a:r>
            <a:r>
              <a:rPr sz="22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: </a:t>
            </a:r>
            <a:r>
              <a:rPr sz="22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Malicious </a:t>
            </a:r>
            <a:r>
              <a:rPr sz="22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Affected</a:t>
            </a:r>
            <a:r>
              <a:rPr sz="2200" spc="-10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200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Account</a:t>
            </a:r>
            <a:endParaRPr sz="22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73974" y="5137703"/>
            <a:ext cx="3192145" cy="13804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85979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Seed</a:t>
            </a:r>
            <a:r>
              <a:rPr sz="2400" spc="-20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spc="-5" dirty="0">
                <a:solidFill>
                  <a:srgbClr val="424242"/>
                </a:solidFill>
                <a:latin typeface="Arial" panose="02080604020202020204" charset="0"/>
                <a:cs typeface="Arial" panose="02080604020202020204" charset="0"/>
              </a:rPr>
              <a:t>Type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  <a:p>
            <a:pPr marL="12700" marR="5080" algn="ctr">
              <a:lnSpc>
                <a:spcPts val="2760"/>
              </a:lnSpc>
              <a:spcBef>
                <a:spcPts val="1265"/>
              </a:spcBef>
            </a:pP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10 seeds, select</a:t>
            </a:r>
            <a:r>
              <a:rPr sz="2400" b="1" spc="-90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4,000  accounts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1485900" y="2006600"/>
            <a:ext cx="2499360" cy="37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424242"/>
                </a:solidFill>
                <a:latin typeface="Times New Roman"/>
                <a:cs typeface="Times New Roman"/>
              </a:rPr>
              <a:t>Dataset</a:t>
            </a:r>
            <a:r>
              <a:rPr sz="2400" b="1" spc="-13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400" b="1" spc="-100" dirty="0">
                <a:solidFill>
                  <a:srgbClr val="424242"/>
                </a:solidFill>
                <a:latin typeface="Times New Roman"/>
                <a:cs typeface="Times New Roman"/>
              </a:rPr>
              <a:t>II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304592" y="2972009"/>
            <a:ext cx="3905242" cy="26669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Limitations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0" indent="0">
              <a:buFont typeface="Arial" panose="02080604020202020204" charset="0"/>
              <a:buNone/>
            </a:pPr>
            <a:endParaRPr lang="x-none" altLang="en-US" sz="16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0">
                <a:solidFill>
                  <a:schemeClr val="tx1">
                    <a:lumMod val="65000"/>
                    <a:lumOff val="35000"/>
                  </a:schemeClr>
                </a:solidFill>
              </a:rPr>
              <a:t>Data set may have bias</a:t>
            </a: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0">
                <a:solidFill>
                  <a:schemeClr val="tx1">
                    <a:lumMod val="65000"/>
                    <a:lumOff val="35000"/>
                  </a:schemeClr>
                </a:solidFill>
              </a:rPr>
              <a:t>The number of criminal accounts analyzed are a lower bound of the actual criminal accounts</a:t>
            </a: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other types of accounts supporting criminal accounts </a:t>
            </a: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Conclusion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7380" y="1742440"/>
            <a:ext cx="7886700" cy="4351338"/>
          </a:xfrm>
        </p:spPr>
        <p:txBody>
          <a:bodyPr/>
          <a:p>
            <a:pPr marL="0" indent="0">
              <a:buFont typeface="Arial" panose="02080604020202020204" charset="0"/>
              <a:buNone/>
            </a:pPr>
            <a:endParaRPr lang="x-none" altLang="en-US" sz="16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0">
                <a:solidFill>
                  <a:schemeClr val="tx1">
                    <a:lumMod val="65000"/>
                    <a:lumOff val="35000"/>
                  </a:schemeClr>
                </a:solidFill>
              </a:rPr>
              <a:t>Emperical study of cyber criminal ecosystem on Twitter</a:t>
            </a: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of inner an outer relationships of criminal accounts</a:t>
            </a: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0">
                <a:solidFill>
                  <a:schemeClr val="tx1">
                    <a:lumMod val="65000"/>
                    <a:lumOff val="35000"/>
                  </a:schemeClr>
                </a:solidFill>
              </a:rPr>
              <a:t>Effective algorithms to catch criminal accounts </a:t>
            </a: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0">
                <a:solidFill>
                  <a:schemeClr val="tx1">
                    <a:lumMod val="65000"/>
                    <a:lumOff val="35000"/>
                  </a:schemeClr>
                </a:solidFill>
              </a:rPr>
              <a:t>The design is composable for accounts generating fake news, fake likes, and forming collusion networks</a:t>
            </a: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2000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9320" cy="6856200"/>
          </a:xfrm>
          <a:prstGeom prst="rect">
            <a:avLst/>
          </a:prstGeom>
          <a:ln>
            <a:noFill/>
          </a:ln>
        </p:spPr>
      </p:pic>
      <p:sp>
        <p:nvSpPr>
          <p:cNvPr id="248" name="CustomShape 1"/>
          <p:cNvSpPr/>
          <p:nvPr/>
        </p:nvSpPr>
        <p:spPr>
          <a:xfrm>
            <a:off x="4757040" y="2741760"/>
            <a:ext cx="3840840" cy="67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4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416080" y="6086880"/>
            <a:ext cx="569520" cy="76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Criminal Accounts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45669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1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Behavior</a:t>
            </a:r>
            <a:endParaRPr lang="x-none" altLang="en-US" sz="2000" b="1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 b="1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800100" lvl="1" indent="-342900">
              <a:buClrTx/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Send spam in tweets</a:t>
            </a:r>
            <a:endParaRPr lang="x-none" altLang="en-US" sz="1600">
              <a:sym typeface="+mn-ea"/>
            </a:endParaRPr>
          </a:p>
          <a:p>
            <a:pPr marL="800100" lvl="1" indent="-342900">
              <a:buClrTx/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Malicious urls</a:t>
            </a:r>
            <a:endParaRPr lang="x-none" altLang="en-US" sz="1600">
              <a:sym typeface="+mn-ea"/>
            </a:endParaRPr>
          </a:p>
          <a:p>
            <a:pPr marL="800100" lvl="1" indent="-342900">
              <a:buClrTx/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Phishing </a:t>
            </a:r>
            <a:endParaRPr lang="x-none" altLang="en-US" sz="1600">
              <a:sym typeface="+mn-ea"/>
            </a:endParaRPr>
          </a:p>
          <a:p>
            <a:pPr marL="457200" lvl="1" indent="0">
              <a:buClrTx/>
              <a:buFont typeface="+mj-lt"/>
              <a:buNone/>
            </a:pPr>
            <a:endParaRPr lang="x-none" altLang="en-US" sz="160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 b="1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Twitter policy</a:t>
            </a:r>
            <a:endParaRPr lang="x-none" altLang="en-US" sz="2000" b="1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800100" lvl="1" indent="-342900">
              <a:buClrTx/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Blocks spam accounts</a:t>
            </a:r>
            <a:endParaRPr lang="x-none" altLang="en-US" sz="1600">
              <a:sym typeface="+mn-ea"/>
            </a:endParaRPr>
          </a:p>
          <a:p>
            <a:pPr marL="800100" lvl="1" indent="-342900">
              <a:buClrTx/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If account has few followers and follows many accounts</a:t>
            </a:r>
            <a:endParaRPr lang="x-none" altLang="en-US" sz="1600">
              <a:sym typeface="+mn-ea"/>
            </a:endParaRPr>
          </a:p>
          <a:p>
            <a:pPr marL="1085850" lvl="2" indent="-171450">
              <a:buFont typeface="Arial" panose="02080604020202020204" charset="0"/>
              <a:buChar char="•"/>
            </a:pPr>
            <a:endParaRPr lang="x-none" altLang="en-US" sz="2000" b="1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2000" b="1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Problem </a:t>
            </a:r>
            <a:endParaRPr lang="x-none" altLang="en-US" sz="2000" b="1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600">
              <a:sym typeface="+mn-ea"/>
            </a:endParaRPr>
          </a:p>
          <a:p>
            <a:pPr marL="800100" lvl="1" indent="-342900">
              <a:buClrTx/>
              <a:buFont typeface="+mj-lt"/>
              <a:buAutoNum type="alphaLcParenR"/>
            </a:pPr>
            <a:r>
              <a:rPr lang="x-none" altLang="en-US" sz="1600">
                <a:sym typeface="+mn-ea"/>
              </a:rPr>
              <a:t>Criminal accounts still exist</a:t>
            </a:r>
            <a:endParaRPr lang="x-none" altLang="en-US" sz="1600">
              <a:sym typeface="+mn-ea"/>
            </a:endParaRPr>
          </a:p>
          <a:p>
            <a:pPr marL="800100" lvl="1" indent="-342900">
              <a:buClrTx/>
              <a:buFont typeface="+mj-lt"/>
              <a:buAutoNum type="alphaLcParenR"/>
            </a:pPr>
            <a:r>
              <a:rPr lang="x-none" altLang="en-US" sz="1600"/>
              <a:t>Evade policies of Twitter</a:t>
            </a:r>
            <a:endParaRPr lang="x-none" altLang="en-US" sz="1600"/>
          </a:p>
          <a:p>
            <a:pPr marL="800100" lvl="1" indent="-342900">
              <a:buClrTx/>
              <a:buFont typeface="+mj-lt"/>
              <a:buAutoNum type="alphaLcParenR"/>
            </a:pPr>
            <a:r>
              <a:rPr lang="x-none" altLang="en-US" sz="1600"/>
              <a:t>Blend in the normal accounts</a:t>
            </a:r>
            <a:endParaRPr lang="x-none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Objectives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7380" y="1442720"/>
            <a:ext cx="7886700" cy="4351338"/>
          </a:xfrm>
        </p:spPr>
        <p:txBody>
          <a:bodyPr/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 how criminal accounts survive </a:t>
            </a: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Identify their ecosystem </a:t>
            </a: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 characteristics </a:t>
            </a: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Study their distribution</a:t>
            </a: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Develop huristic models to spot criminal accounts</a:t>
            </a: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80604020202020204" charset="0"/>
              <a:buNone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Present countermeasures </a:t>
            </a: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endParaRPr lang="x-none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Cyber Criminal Ecosystem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5375275" y="3445510"/>
            <a:ext cx="3399790" cy="3127375"/>
          </a:xfrm>
          <a:custGeom>
            <a:avLst/>
            <a:gdLst/>
            <a:ahLst/>
            <a:cxnLst/>
            <a:rect l="l" t="t" r="r" b="b"/>
            <a:pathLst>
              <a:path w="3545204" h="3282315">
                <a:moveTo>
                  <a:pt x="322522" y="1080452"/>
                </a:moveTo>
                <a:lnTo>
                  <a:pt x="318431" y="1027586"/>
                </a:lnTo>
                <a:lnTo>
                  <a:pt x="317529" y="974988"/>
                </a:lnTo>
                <a:lnTo>
                  <a:pt x="319747" y="922858"/>
                </a:lnTo>
                <a:lnTo>
                  <a:pt x="325013" y="871391"/>
                </a:lnTo>
                <a:lnTo>
                  <a:pt x="333256" y="820787"/>
                </a:lnTo>
                <a:lnTo>
                  <a:pt x="344407" y="771242"/>
                </a:lnTo>
                <a:lnTo>
                  <a:pt x="358394" y="722954"/>
                </a:lnTo>
                <a:lnTo>
                  <a:pt x="375146" y="676121"/>
                </a:lnTo>
                <a:lnTo>
                  <a:pt x="394592" y="630941"/>
                </a:lnTo>
                <a:lnTo>
                  <a:pt x="416663" y="587610"/>
                </a:lnTo>
                <a:lnTo>
                  <a:pt x="441286" y="546328"/>
                </a:lnTo>
                <a:lnTo>
                  <a:pt x="468392" y="507291"/>
                </a:lnTo>
                <a:lnTo>
                  <a:pt x="497910" y="470697"/>
                </a:lnTo>
                <a:lnTo>
                  <a:pt x="529768" y="436743"/>
                </a:lnTo>
                <a:lnTo>
                  <a:pt x="563897" y="405628"/>
                </a:lnTo>
                <a:lnTo>
                  <a:pt x="605435" y="373918"/>
                </a:lnTo>
                <a:lnTo>
                  <a:pt x="648541" y="347183"/>
                </a:lnTo>
                <a:lnTo>
                  <a:pt x="692950" y="325432"/>
                </a:lnTo>
                <a:lnTo>
                  <a:pt x="738399" y="308674"/>
                </a:lnTo>
                <a:lnTo>
                  <a:pt x="784622" y="296920"/>
                </a:lnTo>
                <a:lnTo>
                  <a:pt x="831357" y="290179"/>
                </a:lnTo>
                <a:lnTo>
                  <a:pt x="878339" y="288460"/>
                </a:lnTo>
                <a:lnTo>
                  <a:pt x="925305" y="291773"/>
                </a:lnTo>
                <a:lnTo>
                  <a:pt x="971990" y="300128"/>
                </a:lnTo>
                <a:lnTo>
                  <a:pt x="1018130" y="313534"/>
                </a:lnTo>
                <a:lnTo>
                  <a:pt x="1063462" y="332000"/>
                </a:lnTo>
                <a:lnTo>
                  <a:pt x="1107722" y="355537"/>
                </a:lnTo>
                <a:lnTo>
                  <a:pt x="1150645" y="384153"/>
                </a:lnTo>
                <a:lnTo>
                  <a:pt x="1174169" y="334662"/>
                </a:lnTo>
                <a:lnTo>
                  <a:pt x="1201375" y="288966"/>
                </a:lnTo>
                <a:lnTo>
                  <a:pt x="1231971" y="247328"/>
                </a:lnTo>
                <a:lnTo>
                  <a:pt x="1265662" y="210013"/>
                </a:lnTo>
                <a:lnTo>
                  <a:pt x="1302154" y="177287"/>
                </a:lnTo>
                <a:lnTo>
                  <a:pt x="1341152" y="149413"/>
                </a:lnTo>
                <a:lnTo>
                  <a:pt x="1382363" y="126657"/>
                </a:lnTo>
                <a:lnTo>
                  <a:pt x="1425492" y="109282"/>
                </a:lnTo>
                <a:lnTo>
                  <a:pt x="1470245" y="97554"/>
                </a:lnTo>
                <a:lnTo>
                  <a:pt x="1515716" y="91775"/>
                </a:lnTo>
                <a:lnTo>
                  <a:pt x="1560984" y="91995"/>
                </a:lnTo>
                <a:lnTo>
                  <a:pt x="1605703" y="98073"/>
                </a:lnTo>
                <a:lnTo>
                  <a:pt x="1649530" y="109870"/>
                </a:lnTo>
                <a:lnTo>
                  <a:pt x="1692119" y="127246"/>
                </a:lnTo>
                <a:lnTo>
                  <a:pt x="1733128" y="150059"/>
                </a:lnTo>
                <a:lnTo>
                  <a:pt x="1772210" y="178171"/>
                </a:lnTo>
                <a:lnTo>
                  <a:pt x="1809022" y="211441"/>
                </a:lnTo>
                <a:lnTo>
                  <a:pt x="1843219" y="249729"/>
                </a:lnTo>
                <a:lnTo>
                  <a:pt x="1866315" y="199618"/>
                </a:lnTo>
                <a:lnTo>
                  <a:pt x="1893942" y="154188"/>
                </a:lnTo>
                <a:lnTo>
                  <a:pt x="1925648" y="113829"/>
                </a:lnTo>
                <a:lnTo>
                  <a:pt x="1960984" y="78932"/>
                </a:lnTo>
                <a:lnTo>
                  <a:pt x="1999500" y="49886"/>
                </a:lnTo>
                <a:lnTo>
                  <a:pt x="2040744" y="27081"/>
                </a:lnTo>
                <a:lnTo>
                  <a:pt x="2084267" y="10907"/>
                </a:lnTo>
                <a:lnTo>
                  <a:pt x="2129618" y="1754"/>
                </a:lnTo>
                <a:lnTo>
                  <a:pt x="2175524" y="0"/>
                </a:lnTo>
                <a:lnTo>
                  <a:pt x="2220677" y="5576"/>
                </a:lnTo>
                <a:lnTo>
                  <a:pt x="2264577" y="18206"/>
                </a:lnTo>
                <a:lnTo>
                  <a:pt x="2306724" y="37614"/>
                </a:lnTo>
                <a:lnTo>
                  <a:pt x="2346620" y="63521"/>
                </a:lnTo>
                <a:lnTo>
                  <a:pt x="2383763" y="95653"/>
                </a:lnTo>
                <a:lnTo>
                  <a:pt x="2417654" y="133731"/>
                </a:lnTo>
                <a:lnTo>
                  <a:pt x="2447793" y="177479"/>
                </a:lnTo>
                <a:lnTo>
                  <a:pt x="2479371" y="135705"/>
                </a:lnTo>
                <a:lnTo>
                  <a:pt x="2514072" y="99230"/>
                </a:lnTo>
                <a:lnTo>
                  <a:pt x="2551483" y="68215"/>
                </a:lnTo>
                <a:lnTo>
                  <a:pt x="2591194" y="42824"/>
                </a:lnTo>
                <a:lnTo>
                  <a:pt x="2632792" y="23217"/>
                </a:lnTo>
                <a:lnTo>
                  <a:pt x="2675867" y="9555"/>
                </a:lnTo>
                <a:lnTo>
                  <a:pt x="2720005" y="2002"/>
                </a:lnTo>
                <a:lnTo>
                  <a:pt x="2764797" y="718"/>
                </a:lnTo>
                <a:lnTo>
                  <a:pt x="2809830" y="5865"/>
                </a:lnTo>
                <a:lnTo>
                  <a:pt x="2854692" y="17604"/>
                </a:lnTo>
                <a:lnTo>
                  <a:pt x="2894334" y="33840"/>
                </a:lnTo>
                <a:lnTo>
                  <a:pt x="2931949" y="54910"/>
                </a:lnTo>
                <a:lnTo>
                  <a:pt x="2967318" y="80514"/>
                </a:lnTo>
                <a:lnTo>
                  <a:pt x="3000224" y="110352"/>
                </a:lnTo>
                <a:lnTo>
                  <a:pt x="3030446" y="144124"/>
                </a:lnTo>
                <a:lnTo>
                  <a:pt x="3057766" y="181530"/>
                </a:lnTo>
                <a:lnTo>
                  <a:pt x="3081964" y="222269"/>
                </a:lnTo>
                <a:lnTo>
                  <a:pt x="3102823" y="266041"/>
                </a:lnTo>
                <a:lnTo>
                  <a:pt x="3120122" y="312546"/>
                </a:lnTo>
                <a:lnTo>
                  <a:pt x="3133643" y="361483"/>
                </a:lnTo>
                <a:lnTo>
                  <a:pt x="3143166" y="412553"/>
                </a:lnTo>
                <a:lnTo>
                  <a:pt x="3187928" y="431286"/>
                </a:lnTo>
                <a:lnTo>
                  <a:pt x="3230469" y="455768"/>
                </a:lnTo>
                <a:lnTo>
                  <a:pt x="3270483" y="485676"/>
                </a:lnTo>
                <a:lnTo>
                  <a:pt x="3307663" y="520688"/>
                </a:lnTo>
                <a:lnTo>
                  <a:pt x="3341701" y="560479"/>
                </a:lnTo>
                <a:lnTo>
                  <a:pt x="3372290" y="604728"/>
                </a:lnTo>
                <a:lnTo>
                  <a:pt x="3399122" y="653110"/>
                </a:lnTo>
                <a:lnTo>
                  <a:pt x="3421891" y="705303"/>
                </a:lnTo>
                <a:lnTo>
                  <a:pt x="3438296" y="754081"/>
                </a:lnTo>
                <a:lnTo>
                  <a:pt x="3450841" y="804214"/>
                </a:lnTo>
                <a:lnTo>
                  <a:pt x="3459520" y="855346"/>
                </a:lnTo>
                <a:lnTo>
                  <a:pt x="3464324" y="907122"/>
                </a:lnTo>
                <a:lnTo>
                  <a:pt x="3465249" y="959186"/>
                </a:lnTo>
                <a:lnTo>
                  <a:pt x="3462287" y="1011184"/>
                </a:lnTo>
                <a:lnTo>
                  <a:pt x="3455432" y="1062760"/>
                </a:lnTo>
                <a:lnTo>
                  <a:pt x="3444677" y="1113559"/>
                </a:lnTo>
                <a:lnTo>
                  <a:pt x="3430016" y="1163227"/>
                </a:lnTo>
                <a:lnTo>
                  <a:pt x="3452820" y="1203542"/>
                </a:lnTo>
                <a:lnTo>
                  <a:pt x="3473151" y="1245433"/>
                </a:lnTo>
                <a:lnTo>
                  <a:pt x="3490991" y="1288724"/>
                </a:lnTo>
                <a:lnTo>
                  <a:pt x="3506319" y="1333241"/>
                </a:lnTo>
                <a:lnTo>
                  <a:pt x="3519118" y="1378811"/>
                </a:lnTo>
                <a:lnTo>
                  <a:pt x="3529368" y="1425258"/>
                </a:lnTo>
                <a:lnTo>
                  <a:pt x="3537052" y="1472408"/>
                </a:lnTo>
                <a:lnTo>
                  <a:pt x="3542150" y="1520087"/>
                </a:lnTo>
                <a:lnTo>
                  <a:pt x="3544643" y="1568120"/>
                </a:lnTo>
                <a:lnTo>
                  <a:pt x="3544514" y="1616333"/>
                </a:lnTo>
                <a:lnTo>
                  <a:pt x="3541743" y="1664553"/>
                </a:lnTo>
                <a:lnTo>
                  <a:pt x="3536311" y="1712603"/>
                </a:lnTo>
                <a:lnTo>
                  <a:pt x="3528200" y="1760311"/>
                </a:lnTo>
                <a:lnTo>
                  <a:pt x="3517391" y="1807502"/>
                </a:lnTo>
                <a:lnTo>
                  <a:pt x="3503866" y="1854001"/>
                </a:lnTo>
                <a:lnTo>
                  <a:pt x="3485091" y="1905961"/>
                </a:lnTo>
                <a:lnTo>
                  <a:pt x="3463241" y="1955372"/>
                </a:lnTo>
                <a:lnTo>
                  <a:pt x="3438486" y="2002066"/>
                </a:lnTo>
                <a:lnTo>
                  <a:pt x="3410993" y="2045876"/>
                </a:lnTo>
                <a:lnTo>
                  <a:pt x="3380932" y="2086637"/>
                </a:lnTo>
                <a:lnTo>
                  <a:pt x="3348471" y="2124182"/>
                </a:lnTo>
                <a:lnTo>
                  <a:pt x="3313781" y="2158345"/>
                </a:lnTo>
                <a:lnTo>
                  <a:pt x="3277029" y="2188959"/>
                </a:lnTo>
                <a:lnTo>
                  <a:pt x="3238385" y="2215858"/>
                </a:lnTo>
                <a:lnTo>
                  <a:pt x="3198018" y="2238875"/>
                </a:lnTo>
                <a:lnTo>
                  <a:pt x="3156096" y="2257845"/>
                </a:lnTo>
                <a:lnTo>
                  <a:pt x="3112790" y="2272600"/>
                </a:lnTo>
                <a:lnTo>
                  <a:pt x="3068267" y="2282975"/>
                </a:lnTo>
                <a:lnTo>
                  <a:pt x="3066014" y="2336628"/>
                </a:lnTo>
                <a:lnTo>
                  <a:pt x="3060028" y="2389274"/>
                </a:lnTo>
                <a:lnTo>
                  <a:pt x="3050434" y="2440647"/>
                </a:lnTo>
                <a:lnTo>
                  <a:pt x="3037357" y="2490481"/>
                </a:lnTo>
                <a:lnTo>
                  <a:pt x="3020924" y="2538510"/>
                </a:lnTo>
                <a:lnTo>
                  <a:pt x="3001260" y="2584468"/>
                </a:lnTo>
                <a:lnTo>
                  <a:pt x="2978491" y="2628090"/>
                </a:lnTo>
                <a:lnTo>
                  <a:pt x="2952743" y="2669109"/>
                </a:lnTo>
                <a:lnTo>
                  <a:pt x="2924140" y="2707261"/>
                </a:lnTo>
                <a:lnTo>
                  <a:pt x="2892810" y="2742278"/>
                </a:lnTo>
                <a:lnTo>
                  <a:pt x="2858877" y="2773896"/>
                </a:lnTo>
                <a:lnTo>
                  <a:pt x="2822467" y="2801849"/>
                </a:lnTo>
                <a:lnTo>
                  <a:pt x="2780680" y="2827513"/>
                </a:lnTo>
                <a:lnTo>
                  <a:pt x="2737579" y="2847704"/>
                </a:lnTo>
                <a:lnTo>
                  <a:pt x="2693484" y="2862434"/>
                </a:lnTo>
                <a:lnTo>
                  <a:pt x="2648713" y="2871714"/>
                </a:lnTo>
                <a:lnTo>
                  <a:pt x="2603585" y="2875555"/>
                </a:lnTo>
                <a:lnTo>
                  <a:pt x="2558418" y="2873968"/>
                </a:lnTo>
                <a:lnTo>
                  <a:pt x="2513530" y="2866966"/>
                </a:lnTo>
                <a:lnTo>
                  <a:pt x="2469240" y="2854559"/>
                </a:lnTo>
                <a:lnTo>
                  <a:pt x="2425867" y="2836758"/>
                </a:lnTo>
                <a:lnTo>
                  <a:pt x="2383728" y="2813576"/>
                </a:lnTo>
                <a:lnTo>
                  <a:pt x="2343143" y="2785024"/>
                </a:lnTo>
                <a:lnTo>
                  <a:pt x="2329260" y="2835892"/>
                </a:lnTo>
                <a:lnTo>
                  <a:pt x="2312512" y="2884789"/>
                </a:lnTo>
                <a:lnTo>
                  <a:pt x="2293031" y="2931569"/>
                </a:lnTo>
                <a:lnTo>
                  <a:pt x="2270952" y="2976084"/>
                </a:lnTo>
                <a:lnTo>
                  <a:pt x="2246409" y="3018190"/>
                </a:lnTo>
                <a:lnTo>
                  <a:pt x="2219536" y="3057739"/>
                </a:lnTo>
                <a:lnTo>
                  <a:pt x="2190466" y="3094584"/>
                </a:lnTo>
                <a:lnTo>
                  <a:pt x="2159334" y="3128581"/>
                </a:lnTo>
                <a:lnTo>
                  <a:pt x="2126274" y="3159581"/>
                </a:lnTo>
                <a:lnTo>
                  <a:pt x="2091419" y="3187439"/>
                </a:lnTo>
                <a:lnTo>
                  <a:pt x="2054904" y="3212009"/>
                </a:lnTo>
                <a:lnTo>
                  <a:pt x="2016863" y="3233144"/>
                </a:lnTo>
                <a:lnTo>
                  <a:pt x="1977429" y="3250697"/>
                </a:lnTo>
                <a:lnTo>
                  <a:pt x="1936736" y="3264522"/>
                </a:lnTo>
                <a:lnTo>
                  <a:pt x="1894919" y="3274473"/>
                </a:lnTo>
                <a:lnTo>
                  <a:pt x="1849611" y="3280603"/>
                </a:lnTo>
                <a:lnTo>
                  <a:pt x="1804528" y="3282011"/>
                </a:lnTo>
                <a:lnTo>
                  <a:pt x="1759868" y="3278809"/>
                </a:lnTo>
                <a:lnTo>
                  <a:pt x="1715831" y="3271107"/>
                </a:lnTo>
                <a:lnTo>
                  <a:pt x="1672616" y="3259018"/>
                </a:lnTo>
                <a:lnTo>
                  <a:pt x="1630422" y="3242653"/>
                </a:lnTo>
                <a:lnTo>
                  <a:pt x="1589448" y="3222123"/>
                </a:lnTo>
                <a:lnTo>
                  <a:pt x="1549893" y="3197540"/>
                </a:lnTo>
                <a:lnTo>
                  <a:pt x="1511956" y="3169015"/>
                </a:lnTo>
                <a:lnTo>
                  <a:pt x="1475837" y="3136661"/>
                </a:lnTo>
                <a:lnTo>
                  <a:pt x="1441735" y="3100588"/>
                </a:lnTo>
                <a:lnTo>
                  <a:pt x="1409849" y="3060908"/>
                </a:lnTo>
                <a:lnTo>
                  <a:pt x="1380377" y="3017733"/>
                </a:lnTo>
                <a:lnTo>
                  <a:pt x="1353520" y="2971173"/>
                </a:lnTo>
                <a:lnTo>
                  <a:pt x="1313070" y="2999456"/>
                </a:lnTo>
                <a:lnTo>
                  <a:pt x="1271353" y="3023791"/>
                </a:lnTo>
                <a:lnTo>
                  <a:pt x="1228546" y="3044146"/>
                </a:lnTo>
                <a:lnTo>
                  <a:pt x="1184828" y="3060488"/>
                </a:lnTo>
                <a:lnTo>
                  <a:pt x="1140375" y="3072786"/>
                </a:lnTo>
                <a:lnTo>
                  <a:pt x="1095368" y="3081005"/>
                </a:lnTo>
                <a:lnTo>
                  <a:pt x="1049982" y="3085115"/>
                </a:lnTo>
                <a:lnTo>
                  <a:pt x="1004397" y="3085081"/>
                </a:lnTo>
                <a:lnTo>
                  <a:pt x="958789" y="3080872"/>
                </a:lnTo>
                <a:lnTo>
                  <a:pt x="913338" y="3072456"/>
                </a:lnTo>
                <a:lnTo>
                  <a:pt x="868221" y="3059798"/>
                </a:lnTo>
                <a:lnTo>
                  <a:pt x="823953" y="3043016"/>
                </a:lnTo>
                <a:lnTo>
                  <a:pt x="781027" y="3022324"/>
                </a:lnTo>
                <a:lnTo>
                  <a:pt x="739586" y="2997861"/>
                </a:lnTo>
                <a:lnTo>
                  <a:pt x="699771" y="2969766"/>
                </a:lnTo>
                <a:lnTo>
                  <a:pt x="661726" y="2938176"/>
                </a:lnTo>
                <a:lnTo>
                  <a:pt x="625594" y="2903230"/>
                </a:lnTo>
                <a:lnTo>
                  <a:pt x="591518" y="2865066"/>
                </a:lnTo>
                <a:lnTo>
                  <a:pt x="559639" y="2823823"/>
                </a:lnTo>
                <a:lnTo>
                  <a:pt x="530102" y="2779639"/>
                </a:lnTo>
                <a:lnTo>
                  <a:pt x="503049" y="2732651"/>
                </a:lnTo>
                <a:lnTo>
                  <a:pt x="478622" y="2682999"/>
                </a:lnTo>
                <a:lnTo>
                  <a:pt x="434156" y="2686066"/>
                </a:lnTo>
                <a:lnTo>
                  <a:pt x="390415" y="2682260"/>
                </a:lnTo>
                <a:lnTo>
                  <a:pt x="347827" y="2671872"/>
                </a:lnTo>
                <a:lnTo>
                  <a:pt x="306821" y="2655192"/>
                </a:lnTo>
                <a:lnTo>
                  <a:pt x="267825" y="2632508"/>
                </a:lnTo>
                <a:lnTo>
                  <a:pt x="231270" y="2604112"/>
                </a:lnTo>
                <a:lnTo>
                  <a:pt x="197583" y="2570293"/>
                </a:lnTo>
                <a:lnTo>
                  <a:pt x="167194" y="2531342"/>
                </a:lnTo>
                <a:lnTo>
                  <a:pt x="140531" y="2487547"/>
                </a:lnTo>
                <a:lnTo>
                  <a:pt x="118023" y="2439199"/>
                </a:lnTo>
                <a:lnTo>
                  <a:pt x="101829" y="2392475"/>
                </a:lnTo>
                <a:lnTo>
                  <a:pt x="90086" y="2344459"/>
                </a:lnTo>
                <a:lnTo>
                  <a:pt x="82741" y="2295609"/>
                </a:lnTo>
                <a:lnTo>
                  <a:pt x="79744" y="2246380"/>
                </a:lnTo>
                <a:lnTo>
                  <a:pt x="81042" y="2197227"/>
                </a:lnTo>
                <a:lnTo>
                  <a:pt x="86583" y="2148607"/>
                </a:lnTo>
                <a:lnTo>
                  <a:pt x="96315" y="2100975"/>
                </a:lnTo>
                <a:lnTo>
                  <a:pt x="110187" y="2054788"/>
                </a:lnTo>
                <a:lnTo>
                  <a:pt x="128147" y="2010501"/>
                </a:lnTo>
                <a:lnTo>
                  <a:pt x="150143" y="1968570"/>
                </a:lnTo>
                <a:lnTo>
                  <a:pt x="176122" y="1929450"/>
                </a:lnTo>
                <a:lnTo>
                  <a:pt x="141518" y="1900208"/>
                </a:lnTo>
                <a:lnTo>
                  <a:pt x="110300" y="1866609"/>
                </a:lnTo>
                <a:lnTo>
                  <a:pt x="82629" y="1829115"/>
                </a:lnTo>
                <a:lnTo>
                  <a:pt x="58664" y="1788184"/>
                </a:lnTo>
                <a:lnTo>
                  <a:pt x="38564" y="1744279"/>
                </a:lnTo>
                <a:lnTo>
                  <a:pt x="22488" y="1697858"/>
                </a:lnTo>
                <a:lnTo>
                  <a:pt x="10596" y="1649381"/>
                </a:lnTo>
                <a:lnTo>
                  <a:pt x="3047" y="1599310"/>
                </a:lnTo>
                <a:lnTo>
                  <a:pt x="0" y="1548104"/>
                </a:lnTo>
                <a:lnTo>
                  <a:pt x="1613" y="1496222"/>
                </a:lnTo>
                <a:lnTo>
                  <a:pt x="8048" y="1444126"/>
                </a:lnTo>
                <a:lnTo>
                  <a:pt x="19209" y="1393335"/>
                </a:lnTo>
                <a:lnTo>
                  <a:pt x="34686" y="1345270"/>
                </a:lnTo>
                <a:lnTo>
                  <a:pt x="54185" y="1300266"/>
                </a:lnTo>
                <a:lnTo>
                  <a:pt x="77410" y="1258660"/>
                </a:lnTo>
                <a:lnTo>
                  <a:pt x="104066" y="1220785"/>
                </a:lnTo>
                <a:lnTo>
                  <a:pt x="133857" y="1186977"/>
                </a:lnTo>
                <a:lnTo>
                  <a:pt x="166490" y="1157572"/>
                </a:lnTo>
                <a:lnTo>
                  <a:pt x="201668" y="1132904"/>
                </a:lnTo>
                <a:lnTo>
                  <a:pt x="239096" y="1113309"/>
                </a:lnTo>
                <a:lnTo>
                  <a:pt x="278479" y="1099122"/>
                </a:lnTo>
                <a:lnTo>
                  <a:pt x="319522" y="1090677"/>
                </a:lnTo>
                <a:lnTo>
                  <a:pt x="322522" y="1080452"/>
                </a:lnTo>
                <a:close/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5551363" y="5374264"/>
            <a:ext cx="207645" cy="60960"/>
          </a:xfrm>
          <a:custGeom>
            <a:avLst/>
            <a:gdLst/>
            <a:ahLst/>
            <a:cxnLst/>
            <a:rect l="l" t="t" r="r" b="b"/>
            <a:pathLst>
              <a:path w="207645" h="60960">
                <a:moveTo>
                  <a:pt x="0" y="0"/>
                </a:moveTo>
                <a:lnTo>
                  <a:pt x="48700" y="30100"/>
                </a:lnTo>
                <a:lnTo>
                  <a:pt x="100143" y="50399"/>
                </a:lnTo>
                <a:lnTo>
                  <a:pt x="153414" y="60630"/>
                </a:lnTo>
                <a:lnTo>
                  <a:pt x="207599" y="60524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4"/>
          <p:cNvSpPr/>
          <p:nvPr/>
        </p:nvSpPr>
        <p:spPr>
          <a:xfrm>
            <a:off x="5853863" y="6098862"/>
            <a:ext cx="91440" cy="29209"/>
          </a:xfrm>
          <a:custGeom>
            <a:avLst/>
            <a:gdLst/>
            <a:ahLst/>
            <a:cxnLst/>
            <a:rect l="l" t="t" r="r" b="b"/>
            <a:pathLst>
              <a:path w="91439" h="29210">
                <a:moveTo>
                  <a:pt x="0" y="28974"/>
                </a:moveTo>
                <a:lnTo>
                  <a:pt x="23233" y="24563"/>
                </a:lnTo>
                <a:lnTo>
                  <a:pt x="46162" y="18246"/>
                </a:lnTo>
                <a:lnTo>
                  <a:pt x="68716" y="10050"/>
                </a:lnTo>
                <a:lnTo>
                  <a:pt x="90824" y="0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5"/>
          <p:cNvSpPr/>
          <p:nvPr/>
        </p:nvSpPr>
        <p:spPr>
          <a:xfrm>
            <a:off x="6673961" y="6283837"/>
            <a:ext cx="55244" cy="132715"/>
          </a:xfrm>
          <a:custGeom>
            <a:avLst/>
            <a:gdLst/>
            <a:ahLst/>
            <a:cxnLst/>
            <a:rect l="l" t="t" r="r" b="b"/>
            <a:pathLst>
              <a:path w="55245" h="132714">
                <a:moveTo>
                  <a:pt x="54724" y="132149"/>
                </a:moveTo>
                <a:lnTo>
                  <a:pt x="38970" y="100539"/>
                </a:lnTo>
                <a:lnTo>
                  <a:pt x="24578" y="67931"/>
                </a:lnTo>
                <a:lnTo>
                  <a:pt x="11577" y="34394"/>
                </a:lnTo>
                <a:lnTo>
                  <a:pt x="0" y="0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6"/>
          <p:cNvSpPr/>
          <p:nvPr/>
        </p:nvSpPr>
        <p:spPr>
          <a:xfrm>
            <a:off x="7718359" y="6084837"/>
            <a:ext cx="22225" cy="145415"/>
          </a:xfrm>
          <a:custGeom>
            <a:avLst/>
            <a:gdLst/>
            <a:ahLst/>
            <a:cxnLst/>
            <a:rect l="l" t="t" r="r" b="b"/>
            <a:pathLst>
              <a:path w="22225" h="145414">
                <a:moveTo>
                  <a:pt x="0" y="144999"/>
                </a:moveTo>
                <a:lnTo>
                  <a:pt x="7727" y="109335"/>
                </a:lnTo>
                <a:lnTo>
                  <a:pt x="13953" y="73231"/>
                </a:lnTo>
                <a:lnTo>
                  <a:pt x="18664" y="36760"/>
                </a:lnTo>
                <a:lnTo>
                  <a:pt x="21849" y="0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7"/>
          <p:cNvSpPr/>
          <p:nvPr/>
        </p:nvSpPr>
        <p:spPr>
          <a:xfrm>
            <a:off x="8177008" y="5185864"/>
            <a:ext cx="266700" cy="542290"/>
          </a:xfrm>
          <a:custGeom>
            <a:avLst/>
            <a:gdLst/>
            <a:ahLst/>
            <a:cxnLst/>
            <a:rect l="l" t="t" r="r" b="b"/>
            <a:pathLst>
              <a:path w="266700" h="542289">
                <a:moveTo>
                  <a:pt x="266449" y="541948"/>
                </a:moveTo>
                <a:lnTo>
                  <a:pt x="264943" y="489194"/>
                </a:lnTo>
                <a:lnTo>
                  <a:pt x="259826" y="437377"/>
                </a:lnTo>
                <a:lnTo>
                  <a:pt x="251219" y="386744"/>
                </a:lnTo>
                <a:lnTo>
                  <a:pt x="239244" y="337544"/>
                </a:lnTo>
                <a:lnTo>
                  <a:pt x="224023" y="290022"/>
                </a:lnTo>
                <a:lnTo>
                  <a:pt x="205677" y="244428"/>
                </a:lnTo>
                <a:lnTo>
                  <a:pt x="184329" y="201007"/>
                </a:lnTo>
                <a:lnTo>
                  <a:pt x="160100" y="160009"/>
                </a:lnTo>
                <a:lnTo>
                  <a:pt x="133111" y="121679"/>
                </a:lnTo>
                <a:lnTo>
                  <a:pt x="103485" y="86266"/>
                </a:lnTo>
                <a:lnTo>
                  <a:pt x="71344" y="54017"/>
                </a:lnTo>
                <a:lnTo>
                  <a:pt x="36808" y="25179"/>
                </a:lnTo>
                <a:lnTo>
                  <a:pt x="0" y="0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0" name="object 8"/>
          <p:cNvSpPr/>
          <p:nvPr/>
        </p:nvSpPr>
        <p:spPr>
          <a:xfrm>
            <a:off x="8686557" y="4608090"/>
            <a:ext cx="118745" cy="203200"/>
          </a:xfrm>
          <a:custGeom>
            <a:avLst/>
            <a:gdLst/>
            <a:ahLst/>
            <a:cxnLst/>
            <a:rect l="l" t="t" r="r" b="b"/>
            <a:pathLst>
              <a:path w="118745" h="203200">
                <a:moveTo>
                  <a:pt x="118649" y="0"/>
                </a:moveTo>
                <a:lnTo>
                  <a:pt x="101032" y="45934"/>
                </a:lnTo>
                <a:lnTo>
                  <a:pt x="80204" y="89483"/>
                </a:lnTo>
                <a:lnTo>
                  <a:pt x="56319" y="130384"/>
                </a:lnTo>
                <a:lnTo>
                  <a:pt x="29533" y="168377"/>
                </a:lnTo>
                <a:lnTo>
                  <a:pt x="0" y="203199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9"/>
          <p:cNvSpPr/>
          <p:nvPr/>
        </p:nvSpPr>
        <p:spPr>
          <a:xfrm>
            <a:off x="8518357" y="3857392"/>
            <a:ext cx="6350" cy="96520"/>
          </a:xfrm>
          <a:custGeom>
            <a:avLst/>
            <a:gdLst/>
            <a:ahLst/>
            <a:cxnLst/>
            <a:rect l="l" t="t" r="r" b="b"/>
            <a:pathLst>
              <a:path w="6350" h="96520">
                <a:moveTo>
                  <a:pt x="0" y="0"/>
                </a:moveTo>
                <a:lnTo>
                  <a:pt x="2952" y="23823"/>
                </a:lnTo>
                <a:lnTo>
                  <a:pt x="4984" y="47790"/>
                </a:lnTo>
                <a:lnTo>
                  <a:pt x="6092" y="71855"/>
                </a:lnTo>
                <a:lnTo>
                  <a:pt x="6274" y="95974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2" name="object 10"/>
          <p:cNvSpPr/>
          <p:nvPr/>
        </p:nvSpPr>
        <p:spPr>
          <a:xfrm>
            <a:off x="7762209" y="3622317"/>
            <a:ext cx="60960" cy="122555"/>
          </a:xfrm>
          <a:custGeom>
            <a:avLst/>
            <a:gdLst/>
            <a:ahLst/>
            <a:cxnLst/>
            <a:rect l="l" t="t" r="r" b="b"/>
            <a:pathLst>
              <a:path w="60959" h="122554">
                <a:moveTo>
                  <a:pt x="60799" y="0"/>
                </a:moveTo>
                <a:lnTo>
                  <a:pt x="42992" y="28465"/>
                </a:lnTo>
                <a:lnTo>
                  <a:pt x="26884" y="58434"/>
                </a:lnTo>
                <a:lnTo>
                  <a:pt x="12533" y="89785"/>
                </a:lnTo>
                <a:lnTo>
                  <a:pt x="0" y="122399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1"/>
          <p:cNvSpPr/>
          <p:nvPr/>
        </p:nvSpPr>
        <p:spPr>
          <a:xfrm>
            <a:off x="7189010" y="3694542"/>
            <a:ext cx="29845" cy="106045"/>
          </a:xfrm>
          <a:custGeom>
            <a:avLst/>
            <a:gdLst/>
            <a:ahLst/>
            <a:cxnLst/>
            <a:rect l="l" t="t" r="r" b="b"/>
            <a:pathLst>
              <a:path w="29845" h="106045">
                <a:moveTo>
                  <a:pt x="29424" y="0"/>
                </a:moveTo>
                <a:lnTo>
                  <a:pt x="20123" y="25492"/>
                </a:lnTo>
                <a:lnTo>
                  <a:pt x="12106" y="51634"/>
                </a:lnTo>
                <a:lnTo>
                  <a:pt x="5392" y="78352"/>
                </a:lnTo>
                <a:lnTo>
                  <a:pt x="0" y="105574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2"/>
          <p:cNvSpPr/>
          <p:nvPr/>
        </p:nvSpPr>
        <p:spPr>
          <a:xfrm>
            <a:off x="6525862" y="3828992"/>
            <a:ext cx="106680" cy="102870"/>
          </a:xfrm>
          <a:custGeom>
            <a:avLst/>
            <a:gdLst/>
            <a:ahLst/>
            <a:cxnLst/>
            <a:rect l="l" t="t" r="r" b="b"/>
            <a:pathLst>
              <a:path w="106679" h="102870">
                <a:moveTo>
                  <a:pt x="0" y="0"/>
                </a:moveTo>
                <a:lnTo>
                  <a:pt x="28446" y="22507"/>
                </a:lnTo>
                <a:lnTo>
                  <a:pt x="55728" y="47121"/>
                </a:lnTo>
                <a:lnTo>
                  <a:pt x="81776" y="73775"/>
                </a:lnTo>
                <a:lnTo>
                  <a:pt x="106524" y="102399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3"/>
          <p:cNvSpPr/>
          <p:nvPr/>
        </p:nvSpPr>
        <p:spPr>
          <a:xfrm>
            <a:off x="5697738" y="4525290"/>
            <a:ext cx="19050" cy="107950"/>
          </a:xfrm>
          <a:custGeom>
            <a:avLst/>
            <a:gdLst/>
            <a:ahLst/>
            <a:cxnLst/>
            <a:rect l="l" t="t" r="r" b="b"/>
            <a:pathLst>
              <a:path w="19050" h="107950">
                <a:moveTo>
                  <a:pt x="0" y="0"/>
                </a:moveTo>
                <a:lnTo>
                  <a:pt x="3373" y="27266"/>
                </a:lnTo>
                <a:lnTo>
                  <a:pt x="7599" y="54334"/>
                </a:lnTo>
                <a:lnTo>
                  <a:pt x="12670" y="81172"/>
                </a:lnTo>
                <a:lnTo>
                  <a:pt x="18574" y="107749"/>
                </a:lnTo>
              </a:path>
            </a:pathLst>
          </a:custGeom>
          <a:ln w="28574">
            <a:solidFill>
              <a:srgbClr val="44808E"/>
            </a:solidFill>
          </a:ln>
        </p:spPr>
        <p:txBody>
          <a:bodyPr wrap="square" lIns="0" tIns="0" rIns="0" bIns="0" rtlCol="0"/>
          <a:p/>
        </p:txBody>
      </p:sp>
      <p:sp>
        <p:nvSpPr>
          <p:cNvPr id="18" name="object 16"/>
          <p:cNvSpPr/>
          <p:nvPr/>
        </p:nvSpPr>
        <p:spPr>
          <a:xfrm>
            <a:off x="2410961" y="4049742"/>
            <a:ext cx="1022127" cy="7857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7"/>
          <p:cNvSpPr/>
          <p:nvPr/>
        </p:nvSpPr>
        <p:spPr>
          <a:xfrm>
            <a:off x="897374" y="4049742"/>
            <a:ext cx="1022127" cy="785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18"/>
          <p:cNvSpPr/>
          <p:nvPr/>
        </p:nvSpPr>
        <p:spPr>
          <a:xfrm>
            <a:off x="1608320" y="5356114"/>
            <a:ext cx="1022127" cy="785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19"/>
          <p:cNvSpPr/>
          <p:nvPr/>
        </p:nvSpPr>
        <p:spPr>
          <a:xfrm>
            <a:off x="357731" y="3545618"/>
            <a:ext cx="3759835" cy="3079115"/>
          </a:xfrm>
          <a:custGeom>
            <a:avLst/>
            <a:gdLst/>
            <a:ahLst/>
            <a:cxnLst/>
            <a:rect l="l" t="t" r="r" b="b"/>
            <a:pathLst>
              <a:path w="3759835" h="3079115">
                <a:moveTo>
                  <a:pt x="342024" y="1013622"/>
                </a:moveTo>
                <a:lnTo>
                  <a:pt x="337686" y="964027"/>
                </a:lnTo>
                <a:lnTo>
                  <a:pt x="336730" y="914683"/>
                </a:lnTo>
                <a:lnTo>
                  <a:pt x="339083" y="865777"/>
                </a:lnTo>
                <a:lnTo>
                  <a:pt x="344668" y="817494"/>
                </a:lnTo>
                <a:lnTo>
                  <a:pt x="353411" y="770019"/>
                </a:lnTo>
                <a:lnTo>
                  <a:pt x="365237" y="723538"/>
                </a:lnTo>
                <a:lnTo>
                  <a:pt x="380070" y="678236"/>
                </a:lnTo>
                <a:lnTo>
                  <a:pt x="397837" y="634299"/>
                </a:lnTo>
                <a:lnTo>
                  <a:pt x="418461" y="591912"/>
                </a:lnTo>
                <a:lnTo>
                  <a:pt x="441868" y="551260"/>
                </a:lnTo>
                <a:lnTo>
                  <a:pt x="467983" y="512529"/>
                </a:lnTo>
                <a:lnTo>
                  <a:pt x="496732" y="475905"/>
                </a:lnTo>
                <a:lnTo>
                  <a:pt x="528038" y="441572"/>
                </a:lnTo>
                <a:lnTo>
                  <a:pt x="561826" y="409717"/>
                </a:lnTo>
                <a:lnTo>
                  <a:pt x="598023" y="380524"/>
                </a:lnTo>
                <a:lnTo>
                  <a:pt x="638869" y="352747"/>
                </a:lnTo>
                <a:lnTo>
                  <a:pt x="681166" y="328993"/>
                </a:lnTo>
                <a:lnTo>
                  <a:pt x="724689" y="309269"/>
                </a:lnTo>
                <a:lnTo>
                  <a:pt x="769214" y="293583"/>
                </a:lnTo>
                <a:lnTo>
                  <a:pt x="814518" y="281941"/>
                </a:lnTo>
                <a:lnTo>
                  <a:pt x="860375" y="274351"/>
                </a:lnTo>
                <a:lnTo>
                  <a:pt x="906563" y="270821"/>
                </a:lnTo>
                <a:lnTo>
                  <a:pt x="952856" y="271356"/>
                </a:lnTo>
                <a:lnTo>
                  <a:pt x="999031" y="275966"/>
                </a:lnTo>
                <a:lnTo>
                  <a:pt x="1044864" y="284656"/>
                </a:lnTo>
                <a:lnTo>
                  <a:pt x="1090129" y="297435"/>
                </a:lnTo>
                <a:lnTo>
                  <a:pt x="1134604" y="314309"/>
                </a:lnTo>
                <a:lnTo>
                  <a:pt x="1178064" y="335286"/>
                </a:lnTo>
                <a:lnTo>
                  <a:pt x="1220285" y="360374"/>
                </a:lnTo>
                <a:lnTo>
                  <a:pt x="1245226" y="313953"/>
                </a:lnTo>
                <a:lnTo>
                  <a:pt x="1274076" y="271090"/>
                </a:lnTo>
                <a:lnTo>
                  <a:pt x="1306523" y="232032"/>
                </a:lnTo>
                <a:lnTo>
                  <a:pt x="1342253" y="197028"/>
                </a:lnTo>
                <a:lnTo>
                  <a:pt x="1380954" y="166326"/>
                </a:lnTo>
                <a:lnTo>
                  <a:pt x="1422313" y="140174"/>
                </a:lnTo>
                <a:lnTo>
                  <a:pt x="1466017" y="118820"/>
                </a:lnTo>
                <a:lnTo>
                  <a:pt x="1511753" y="102512"/>
                </a:lnTo>
                <a:lnTo>
                  <a:pt x="1559209" y="91499"/>
                </a:lnTo>
                <a:lnTo>
                  <a:pt x="1607434" y="86082"/>
                </a:lnTo>
                <a:lnTo>
                  <a:pt x="1655442" y="86292"/>
                </a:lnTo>
                <a:lnTo>
                  <a:pt x="1702869" y="91998"/>
                </a:lnTo>
                <a:lnTo>
                  <a:pt x="1749349" y="103069"/>
                </a:lnTo>
                <a:lnTo>
                  <a:pt x="1794517" y="119371"/>
                </a:lnTo>
                <a:lnTo>
                  <a:pt x="1838009" y="140775"/>
                </a:lnTo>
                <a:lnTo>
                  <a:pt x="1879458" y="167148"/>
                </a:lnTo>
                <a:lnTo>
                  <a:pt x="1918500" y="198358"/>
                </a:lnTo>
                <a:lnTo>
                  <a:pt x="1954771" y="234274"/>
                </a:lnTo>
                <a:lnTo>
                  <a:pt x="1979261" y="187261"/>
                </a:lnTo>
                <a:lnTo>
                  <a:pt x="2008557" y="144640"/>
                </a:lnTo>
                <a:lnTo>
                  <a:pt x="2042179" y="106778"/>
                </a:lnTo>
                <a:lnTo>
                  <a:pt x="2079652" y="74040"/>
                </a:lnTo>
                <a:lnTo>
                  <a:pt x="2120496" y="46792"/>
                </a:lnTo>
                <a:lnTo>
                  <a:pt x="2164235" y="25400"/>
                </a:lnTo>
                <a:lnTo>
                  <a:pt x="2210392" y="10231"/>
                </a:lnTo>
                <a:lnTo>
                  <a:pt x="2258488" y="1649"/>
                </a:lnTo>
                <a:lnTo>
                  <a:pt x="2307175" y="0"/>
                </a:lnTo>
                <a:lnTo>
                  <a:pt x="2355064" y="5227"/>
                </a:lnTo>
                <a:lnTo>
                  <a:pt x="2401624" y="17073"/>
                </a:lnTo>
                <a:lnTo>
                  <a:pt x="2446325" y="35277"/>
                </a:lnTo>
                <a:lnTo>
                  <a:pt x="2488635" y="59582"/>
                </a:lnTo>
                <a:lnTo>
                  <a:pt x="2528023" y="89726"/>
                </a:lnTo>
                <a:lnTo>
                  <a:pt x="2563959" y="125452"/>
                </a:lnTo>
                <a:lnTo>
                  <a:pt x="2595912" y="166499"/>
                </a:lnTo>
                <a:lnTo>
                  <a:pt x="2629408" y="127309"/>
                </a:lnTo>
                <a:lnTo>
                  <a:pt x="2666214" y="93091"/>
                </a:lnTo>
                <a:lnTo>
                  <a:pt x="2705894" y="63995"/>
                </a:lnTo>
                <a:lnTo>
                  <a:pt x="2748012" y="40174"/>
                </a:lnTo>
                <a:lnTo>
                  <a:pt x="2792130" y="21781"/>
                </a:lnTo>
                <a:lnTo>
                  <a:pt x="2837813" y="8965"/>
                </a:lnTo>
                <a:lnTo>
                  <a:pt x="2884625" y="1880"/>
                </a:lnTo>
                <a:lnTo>
                  <a:pt x="2932127" y="677"/>
                </a:lnTo>
                <a:lnTo>
                  <a:pt x="2979885" y="5508"/>
                </a:lnTo>
                <a:lnTo>
                  <a:pt x="3027461" y="16524"/>
                </a:lnTo>
                <a:lnTo>
                  <a:pt x="3073590" y="33529"/>
                </a:lnTo>
                <a:lnTo>
                  <a:pt x="3117091" y="55987"/>
                </a:lnTo>
                <a:lnTo>
                  <a:pt x="3157654" y="83525"/>
                </a:lnTo>
                <a:lnTo>
                  <a:pt x="3194971" y="115768"/>
                </a:lnTo>
                <a:lnTo>
                  <a:pt x="3228732" y="152340"/>
                </a:lnTo>
                <a:lnTo>
                  <a:pt x="3258629" y="192866"/>
                </a:lnTo>
                <a:lnTo>
                  <a:pt x="3284352" y="236973"/>
                </a:lnTo>
                <a:lnTo>
                  <a:pt x="3305592" y="284285"/>
                </a:lnTo>
                <a:lnTo>
                  <a:pt x="3322039" y="334426"/>
                </a:lnTo>
                <a:lnTo>
                  <a:pt x="3333385" y="387024"/>
                </a:lnTo>
                <a:lnTo>
                  <a:pt x="3380853" y="404597"/>
                </a:lnTo>
                <a:lnTo>
                  <a:pt x="3425968" y="427565"/>
                </a:lnTo>
                <a:lnTo>
                  <a:pt x="3468406" y="455623"/>
                </a:lnTo>
                <a:lnTo>
                  <a:pt x="3507838" y="488470"/>
                </a:lnTo>
                <a:lnTo>
                  <a:pt x="3543939" y="525802"/>
                </a:lnTo>
                <a:lnTo>
                  <a:pt x="3576381" y="567315"/>
                </a:lnTo>
                <a:lnTo>
                  <a:pt x="3604839" y="612706"/>
                </a:lnTo>
                <a:lnTo>
                  <a:pt x="3628985" y="661673"/>
                </a:lnTo>
                <a:lnTo>
                  <a:pt x="3646388" y="707436"/>
                </a:lnTo>
                <a:lnTo>
                  <a:pt x="3659695" y="754469"/>
                </a:lnTo>
                <a:lnTo>
                  <a:pt x="3668899" y="802439"/>
                </a:lnTo>
                <a:lnTo>
                  <a:pt x="3673993" y="851013"/>
                </a:lnTo>
                <a:lnTo>
                  <a:pt x="3674972" y="899858"/>
                </a:lnTo>
                <a:lnTo>
                  <a:pt x="3671829" y="948639"/>
                </a:lnTo>
                <a:lnTo>
                  <a:pt x="3664559" y="997024"/>
                </a:lnTo>
                <a:lnTo>
                  <a:pt x="3653154" y="1044680"/>
                </a:lnTo>
                <a:lnTo>
                  <a:pt x="3637610" y="1091272"/>
                </a:lnTo>
                <a:lnTo>
                  <a:pt x="3663422" y="1131856"/>
                </a:lnTo>
                <a:lnTo>
                  <a:pt x="3686222" y="1174122"/>
                </a:lnTo>
                <a:lnTo>
                  <a:pt x="3705984" y="1217870"/>
                </a:lnTo>
                <a:lnTo>
                  <a:pt x="3722684" y="1262898"/>
                </a:lnTo>
                <a:lnTo>
                  <a:pt x="3736298" y="1309006"/>
                </a:lnTo>
                <a:lnTo>
                  <a:pt x="3746801" y="1355991"/>
                </a:lnTo>
                <a:lnTo>
                  <a:pt x="3754169" y="1403653"/>
                </a:lnTo>
                <a:lnTo>
                  <a:pt x="3758377" y="1451790"/>
                </a:lnTo>
                <a:lnTo>
                  <a:pt x="3759402" y="1500201"/>
                </a:lnTo>
                <a:lnTo>
                  <a:pt x="3757218" y="1548684"/>
                </a:lnTo>
                <a:lnTo>
                  <a:pt x="3751801" y="1597040"/>
                </a:lnTo>
                <a:lnTo>
                  <a:pt x="3743127" y="1645065"/>
                </a:lnTo>
                <a:lnTo>
                  <a:pt x="3731172" y="1692559"/>
                </a:lnTo>
                <a:lnTo>
                  <a:pt x="3715910" y="1739321"/>
                </a:lnTo>
                <a:lnTo>
                  <a:pt x="3696000" y="1788069"/>
                </a:lnTo>
                <a:lnTo>
                  <a:pt x="3672830" y="1834424"/>
                </a:lnTo>
                <a:lnTo>
                  <a:pt x="3646577" y="1878230"/>
                </a:lnTo>
                <a:lnTo>
                  <a:pt x="3617422" y="1919331"/>
                </a:lnTo>
                <a:lnTo>
                  <a:pt x="3585543" y="1957572"/>
                </a:lnTo>
                <a:lnTo>
                  <a:pt x="3551120" y="1992795"/>
                </a:lnTo>
                <a:lnTo>
                  <a:pt x="3514331" y="2024845"/>
                </a:lnTo>
                <a:lnTo>
                  <a:pt x="3475356" y="2053566"/>
                </a:lnTo>
                <a:lnTo>
                  <a:pt x="3434375" y="2078802"/>
                </a:lnTo>
                <a:lnTo>
                  <a:pt x="3391565" y="2100396"/>
                </a:lnTo>
                <a:lnTo>
                  <a:pt x="3347107" y="2118193"/>
                </a:lnTo>
                <a:lnTo>
                  <a:pt x="3301179" y="2132036"/>
                </a:lnTo>
                <a:lnTo>
                  <a:pt x="3253961" y="2141770"/>
                </a:lnTo>
                <a:lnTo>
                  <a:pt x="3251573" y="2192105"/>
                </a:lnTo>
                <a:lnTo>
                  <a:pt x="3245226" y="2241496"/>
                </a:lnTo>
                <a:lnTo>
                  <a:pt x="3235052" y="2289692"/>
                </a:lnTo>
                <a:lnTo>
                  <a:pt x="3221184" y="2336444"/>
                </a:lnTo>
                <a:lnTo>
                  <a:pt x="3203756" y="2381503"/>
                </a:lnTo>
                <a:lnTo>
                  <a:pt x="3182901" y="2424619"/>
                </a:lnTo>
                <a:lnTo>
                  <a:pt x="3158754" y="2465545"/>
                </a:lnTo>
                <a:lnTo>
                  <a:pt x="3131446" y="2504029"/>
                </a:lnTo>
                <a:lnTo>
                  <a:pt x="3101112" y="2539822"/>
                </a:lnTo>
                <a:lnTo>
                  <a:pt x="3067885" y="2572677"/>
                </a:lnTo>
                <a:lnTo>
                  <a:pt x="3031899" y="2602342"/>
                </a:lnTo>
                <a:lnTo>
                  <a:pt x="2993286" y="2628569"/>
                </a:lnTo>
                <a:lnTo>
                  <a:pt x="2948970" y="2652644"/>
                </a:lnTo>
                <a:lnTo>
                  <a:pt x="2903262" y="2671585"/>
                </a:lnTo>
                <a:lnTo>
                  <a:pt x="2856498" y="2685402"/>
                </a:lnTo>
                <a:lnTo>
                  <a:pt x="2809017" y="2694107"/>
                </a:lnTo>
                <a:lnTo>
                  <a:pt x="2761157" y="2697709"/>
                </a:lnTo>
                <a:lnTo>
                  <a:pt x="2713254" y="2696220"/>
                </a:lnTo>
                <a:lnTo>
                  <a:pt x="2665648" y="2689649"/>
                </a:lnTo>
                <a:lnTo>
                  <a:pt x="2618675" y="2678008"/>
                </a:lnTo>
                <a:lnTo>
                  <a:pt x="2572674" y="2661308"/>
                </a:lnTo>
                <a:lnTo>
                  <a:pt x="2527982" y="2639558"/>
                </a:lnTo>
                <a:lnTo>
                  <a:pt x="2484937" y="2612769"/>
                </a:lnTo>
                <a:lnTo>
                  <a:pt x="2470215" y="2660490"/>
                </a:lnTo>
                <a:lnTo>
                  <a:pt x="2452453" y="2706363"/>
                </a:lnTo>
                <a:lnTo>
                  <a:pt x="2431793" y="2750249"/>
                </a:lnTo>
                <a:lnTo>
                  <a:pt x="2408378" y="2792012"/>
                </a:lnTo>
                <a:lnTo>
                  <a:pt x="2382349" y="2831514"/>
                </a:lnTo>
                <a:lnTo>
                  <a:pt x="2353849" y="2868617"/>
                </a:lnTo>
                <a:lnTo>
                  <a:pt x="2323021" y="2903185"/>
                </a:lnTo>
                <a:lnTo>
                  <a:pt x="2290005" y="2935079"/>
                </a:lnTo>
                <a:lnTo>
                  <a:pt x="2254945" y="2964163"/>
                </a:lnTo>
                <a:lnTo>
                  <a:pt x="2217982" y="2990298"/>
                </a:lnTo>
                <a:lnTo>
                  <a:pt x="2179259" y="3013348"/>
                </a:lnTo>
                <a:lnTo>
                  <a:pt x="2138917" y="3033175"/>
                </a:lnTo>
                <a:lnTo>
                  <a:pt x="2097100" y="3049641"/>
                </a:lnTo>
                <a:lnTo>
                  <a:pt x="2053949" y="3062610"/>
                </a:lnTo>
                <a:lnTo>
                  <a:pt x="2009606" y="3071943"/>
                </a:lnTo>
                <a:lnTo>
                  <a:pt x="1961554" y="3077696"/>
                </a:lnTo>
                <a:lnTo>
                  <a:pt x="1913740" y="3079018"/>
                </a:lnTo>
                <a:lnTo>
                  <a:pt x="1866376" y="3076014"/>
                </a:lnTo>
                <a:lnTo>
                  <a:pt x="1819672" y="3068787"/>
                </a:lnTo>
                <a:lnTo>
                  <a:pt x="1773840" y="3057445"/>
                </a:lnTo>
                <a:lnTo>
                  <a:pt x="1729090" y="3042090"/>
                </a:lnTo>
                <a:lnTo>
                  <a:pt x="1685635" y="3022828"/>
                </a:lnTo>
                <a:lnTo>
                  <a:pt x="1643685" y="2999763"/>
                </a:lnTo>
                <a:lnTo>
                  <a:pt x="1603451" y="2973001"/>
                </a:lnTo>
                <a:lnTo>
                  <a:pt x="1565145" y="2942646"/>
                </a:lnTo>
                <a:lnTo>
                  <a:pt x="1528978" y="2908803"/>
                </a:lnTo>
                <a:lnTo>
                  <a:pt x="1495162" y="2871577"/>
                </a:lnTo>
                <a:lnTo>
                  <a:pt x="1463907" y="2831072"/>
                </a:lnTo>
                <a:lnTo>
                  <a:pt x="1435424" y="2787394"/>
                </a:lnTo>
                <a:lnTo>
                  <a:pt x="1392526" y="2813929"/>
                </a:lnTo>
                <a:lnTo>
                  <a:pt x="1348284" y="2836761"/>
                </a:lnTo>
                <a:lnTo>
                  <a:pt x="1302887" y="2855859"/>
                </a:lnTo>
                <a:lnTo>
                  <a:pt x="1256523" y="2871192"/>
                </a:lnTo>
                <a:lnTo>
                  <a:pt x="1209381" y="2882729"/>
                </a:lnTo>
                <a:lnTo>
                  <a:pt x="1161651" y="2890441"/>
                </a:lnTo>
                <a:lnTo>
                  <a:pt x="1113519" y="2894297"/>
                </a:lnTo>
                <a:lnTo>
                  <a:pt x="1065175" y="2894265"/>
                </a:lnTo>
                <a:lnTo>
                  <a:pt x="1016808" y="2890316"/>
                </a:lnTo>
                <a:lnTo>
                  <a:pt x="968606" y="2882419"/>
                </a:lnTo>
                <a:lnTo>
                  <a:pt x="920758" y="2870544"/>
                </a:lnTo>
                <a:lnTo>
                  <a:pt x="873810" y="2854798"/>
                </a:lnTo>
                <a:lnTo>
                  <a:pt x="828286" y="2835386"/>
                </a:lnTo>
                <a:lnTo>
                  <a:pt x="784336" y="2812436"/>
                </a:lnTo>
                <a:lnTo>
                  <a:pt x="742111" y="2786078"/>
                </a:lnTo>
                <a:lnTo>
                  <a:pt x="701764" y="2756441"/>
                </a:lnTo>
                <a:lnTo>
                  <a:pt x="663446" y="2723657"/>
                </a:lnTo>
                <a:lnTo>
                  <a:pt x="627308" y="2687853"/>
                </a:lnTo>
                <a:lnTo>
                  <a:pt x="593502" y="2649160"/>
                </a:lnTo>
                <a:lnTo>
                  <a:pt x="562179" y="2607708"/>
                </a:lnTo>
                <a:lnTo>
                  <a:pt x="533491" y="2563626"/>
                </a:lnTo>
                <a:lnTo>
                  <a:pt x="507589" y="2517044"/>
                </a:lnTo>
                <a:lnTo>
                  <a:pt x="460428" y="2519918"/>
                </a:lnTo>
                <a:lnTo>
                  <a:pt x="414035" y="2516345"/>
                </a:lnTo>
                <a:lnTo>
                  <a:pt x="368867" y="2506597"/>
                </a:lnTo>
                <a:lnTo>
                  <a:pt x="325377" y="2490947"/>
                </a:lnTo>
                <a:lnTo>
                  <a:pt x="284021" y="2469666"/>
                </a:lnTo>
                <a:lnTo>
                  <a:pt x="245253" y="2443027"/>
                </a:lnTo>
                <a:lnTo>
                  <a:pt x="209529" y="2411300"/>
                </a:lnTo>
                <a:lnTo>
                  <a:pt x="177302" y="2374759"/>
                </a:lnTo>
                <a:lnTo>
                  <a:pt x="149028" y="2333675"/>
                </a:lnTo>
                <a:lnTo>
                  <a:pt x="125162" y="2288320"/>
                </a:lnTo>
                <a:lnTo>
                  <a:pt x="107985" y="2244488"/>
                </a:lnTo>
                <a:lnTo>
                  <a:pt x="95529" y="2199444"/>
                </a:lnTo>
                <a:lnTo>
                  <a:pt x="87738" y="2153617"/>
                </a:lnTo>
                <a:lnTo>
                  <a:pt x="84558" y="2107434"/>
                </a:lnTo>
                <a:lnTo>
                  <a:pt x="85932" y="2061322"/>
                </a:lnTo>
                <a:lnTo>
                  <a:pt x="91807" y="2015709"/>
                </a:lnTo>
                <a:lnTo>
                  <a:pt x="102127" y="1971023"/>
                </a:lnTo>
                <a:lnTo>
                  <a:pt x="116838" y="1927691"/>
                </a:lnTo>
                <a:lnTo>
                  <a:pt x="135883" y="1886141"/>
                </a:lnTo>
                <a:lnTo>
                  <a:pt x="159209" y="1846800"/>
                </a:lnTo>
                <a:lnTo>
                  <a:pt x="186759" y="1810096"/>
                </a:lnTo>
                <a:lnTo>
                  <a:pt x="150066" y="1782661"/>
                </a:lnTo>
                <a:lnTo>
                  <a:pt x="116964" y="1751141"/>
                </a:lnTo>
                <a:lnTo>
                  <a:pt x="87621" y="1715967"/>
                </a:lnTo>
                <a:lnTo>
                  <a:pt x="62209" y="1677570"/>
                </a:lnTo>
                <a:lnTo>
                  <a:pt x="40894" y="1636383"/>
                </a:lnTo>
                <a:lnTo>
                  <a:pt x="23847" y="1592836"/>
                </a:lnTo>
                <a:lnTo>
                  <a:pt x="11236" y="1547362"/>
                </a:lnTo>
                <a:lnTo>
                  <a:pt x="3230" y="1500392"/>
                </a:lnTo>
                <a:lnTo>
                  <a:pt x="0" y="1452357"/>
                </a:lnTo>
                <a:lnTo>
                  <a:pt x="1712" y="1403690"/>
                </a:lnTo>
                <a:lnTo>
                  <a:pt x="8537" y="1354822"/>
                </a:lnTo>
                <a:lnTo>
                  <a:pt x="20369" y="1307170"/>
                </a:lnTo>
                <a:lnTo>
                  <a:pt x="36780" y="1262076"/>
                </a:lnTo>
                <a:lnTo>
                  <a:pt x="57458" y="1219854"/>
                </a:lnTo>
                <a:lnTo>
                  <a:pt x="82088" y="1180818"/>
                </a:lnTo>
                <a:lnTo>
                  <a:pt x="110358" y="1145282"/>
                </a:lnTo>
                <a:lnTo>
                  <a:pt x="141954" y="1113562"/>
                </a:lnTo>
                <a:lnTo>
                  <a:pt x="176562" y="1085971"/>
                </a:lnTo>
                <a:lnTo>
                  <a:pt x="213871" y="1062825"/>
                </a:lnTo>
                <a:lnTo>
                  <a:pt x="253566" y="1044437"/>
                </a:lnTo>
                <a:lnTo>
                  <a:pt x="295334" y="1031123"/>
                </a:lnTo>
                <a:lnTo>
                  <a:pt x="338861" y="1023197"/>
                </a:lnTo>
                <a:lnTo>
                  <a:pt x="342024" y="1013622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0"/>
          <p:cNvSpPr/>
          <p:nvPr/>
        </p:nvSpPr>
        <p:spPr>
          <a:xfrm>
            <a:off x="534937" y="5341401"/>
            <a:ext cx="234655" cy="86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1"/>
          <p:cNvSpPr/>
          <p:nvPr/>
        </p:nvSpPr>
        <p:spPr>
          <a:xfrm>
            <a:off x="865325" y="6035487"/>
            <a:ext cx="96520" cy="27305"/>
          </a:xfrm>
          <a:custGeom>
            <a:avLst/>
            <a:gdLst/>
            <a:ahLst/>
            <a:cxnLst/>
            <a:rect l="l" t="t" r="r" b="b"/>
            <a:pathLst>
              <a:path w="96519" h="27304">
                <a:moveTo>
                  <a:pt x="0" y="27174"/>
                </a:moveTo>
                <a:lnTo>
                  <a:pt x="24644" y="23034"/>
                </a:lnTo>
                <a:lnTo>
                  <a:pt x="48965" y="17112"/>
                </a:lnTo>
                <a:lnTo>
                  <a:pt x="72885" y="9428"/>
                </a:lnTo>
                <a:lnTo>
                  <a:pt x="96324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2"/>
          <p:cNvSpPr/>
          <p:nvPr/>
        </p:nvSpPr>
        <p:spPr>
          <a:xfrm>
            <a:off x="1735076" y="6209012"/>
            <a:ext cx="58419" cy="124460"/>
          </a:xfrm>
          <a:custGeom>
            <a:avLst/>
            <a:gdLst/>
            <a:ahLst/>
            <a:cxnLst/>
            <a:rect l="l" t="t" r="r" b="b"/>
            <a:pathLst>
              <a:path w="58419" h="124460">
                <a:moveTo>
                  <a:pt x="58037" y="123974"/>
                </a:moveTo>
                <a:lnTo>
                  <a:pt x="41323" y="94324"/>
                </a:lnTo>
                <a:lnTo>
                  <a:pt x="26058" y="63731"/>
                </a:lnTo>
                <a:lnTo>
                  <a:pt x="12273" y="32266"/>
                </a:lnTo>
                <a:lnTo>
                  <a:pt x="0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3"/>
          <p:cNvSpPr/>
          <p:nvPr/>
        </p:nvSpPr>
        <p:spPr>
          <a:xfrm>
            <a:off x="2842669" y="6022313"/>
            <a:ext cx="23495" cy="136525"/>
          </a:xfrm>
          <a:custGeom>
            <a:avLst/>
            <a:gdLst/>
            <a:ahLst/>
            <a:cxnLst/>
            <a:rect l="l" t="t" r="r" b="b"/>
            <a:pathLst>
              <a:path w="23494" h="136525">
                <a:moveTo>
                  <a:pt x="0" y="136049"/>
                </a:moveTo>
                <a:lnTo>
                  <a:pt x="8201" y="102589"/>
                </a:lnTo>
                <a:lnTo>
                  <a:pt x="14803" y="68709"/>
                </a:lnTo>
                <a:lnTo>
                  <a:pt x="19796" y="34487"/>
                </a:lnTo>
                <a:lnTo>
                  <a:pt x="23174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4"/>
          <p:cNvSpPr/>
          <p:nvPr/>
        </p:nvSpPr>
        <p:spPr>
          <a:xfrm>
            <a:off x="3329068" y="5178939"/>
            <a:ext cx="283210" cy="508634"/>
          </a:xfrm>
          <a:custGeom>
            <a:avLst/>
            <a:gdLst/>
            <a:ahLst/>
            <a:cxnLst/>
            <a:rect l="l" t="t" r="r" b="b"/>
            <a:pathLst>
              <a:path w="283210" h="508635">
                <a:moveTo>
                  <a:pt x="282599" y="508448"/>
                </a:moveTo>
                <a:lnTo>
                  <a:pt x="280999" y="458954"/>
                </a:lnTo>
                <a:lnTo>
                  <a:pt x="275571" y="410340"/>
                </a:lnTo>
                <a:lnTo>
                  <a:pt x="266442" y="362838"/>
                </a:lnTo>
                <a:lnTo>
                  <a:pt x="253742" y="316681"/>
                </a:lnTo>
                <a:lnTo>
                  <a:pt x="237600" y="272100"/>
                </a:lnTo>
                <a:lnTo>
                  <a:pt x="218145" y="229326"/>
                </a:lnTo>
                <a:lnTo>
                  <a:pt x="195505" y="188592"/>
                </a:lnTo>
                <a:lnTo>
                  <a:pt x="169808" y="150129"/>
                </a:lnTo>
                <a:lnTo>
                  <a:pt x="141185" y="114170"/>
                </a:lnTo>
                <a:lnTo>
                  <a:pt x="109764" y="80945"/>
                </a:lnTo>
                <a:lnTo>
                  <a:pt x="75673" y="50688"/>
                </a:lnTo>
                <a:lnTo>
                  <a:pt x="39042" y="23628"/>
                </a:lnTo>
                <a:lnTo>
                  <a:pt x="0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5"/>
          <p:cNvSpPr/>
          <p:nvPr/>
        </p:nvSpPr>
        <p:spPr>
          <a:xfrm>
            <a:off x="3869467" y="4636915"/>
            <a:ext cx="126364" cy="191135"/>
          </a:xfrm>
          <a:custGeom>
            <a:avLst/>
            <a:gdLst/>
            <a:ahLst/>
            <a:cxnLst/>
            <a:rect l="l" t="t" r="r" b="b"/>
            <a:pathLst>
              <a:path w="126364" h="191135">
                <a:moveTo>
                  <a:pt x="125824" y="0"/>
                </a:moveTo>
                <a:lnTo>
                  <a:pt x="107146" y="43093"/>
                </a:lnTo>
                <a:lnTo>
                  <a:pt x="85062" y="83949"/>
                </a:lnTo>
                <a:lnTo>
                  <a:pt x="59734" y="122324"/>
                </a:lnTo>
                <a:lnTo>
                  <a:pt x="31325" y="157972"/>
                </a:lnTo>
                <a:lnTo>
                  <a:pt x="0" y="190649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6"/>
          <p:cNvSpPr/>
          <p:nvPr/>
        </p:nvSpPr>
        <p:spPr>
          <a:xfrm>
            <a:off x="3691117" y="3932642"/>
            <a:ext cx="6985" cy="90170"/>
          </a:xfrm>
          <a:custGeom>
            <a:avLst/>
            <a:gdLst/>
            <a:ahLst/>
            <a:cxnLst/>
            <a:rect l="l" t="t" r="r" b="b"/>
            <a:pathLst>
              <a:path w="6985" h="90170">
                <a:moveTo>
                  <a:pt x="0" y="0"/>
                </a:moveTo>
                <a:lnTo>
                  <a:pt x="3116" y="22356"/>
                </a:lnTo>
                <a:lnTo>
                  <a:pt x="5262" y="44846"/>
                </a:lnTo>
                <a:lnTo>
                  <a:pt x="6433" y="67426"/>
                </a:lnTo>
                <a:lnTo>
                  <a:pt x="6624" y="90049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7"/>
          <p:cNvSpPr/>
          <p:nvPr/>
        </p:nvSpPr>
        <p:spPr>
          <a:xfrm>
            <a:off x="2889194" y="3712117"/>
            <a:ext cx="64769" cy="114935"/>
          </a:xfrm>
          <a:custGeom>
            <a:avLst/>
            <a:gdLst/>
            <a:ahLst/>
            <a:cxnLst/>
            <a:rect l="l" t="t" r="r" b="b"/>
            <a:pathLst>
              <a:path w="64769" h="114935">
                <a:moveTo>
                  <a:pt x="64449" y="0"/>
                </a:moveTo>
                <a:lnTo>
                  <a:pt x="45569" y="26709"/>
                </a:lnTo>
                <a:lnTo>
                  <a:pt x="28493" y="54824"/>
                </a:lnTo>
                <a:lnTo>
                  <a:pt x="13283" y="84234"/>
                </a:lnTo>
                <a:lnTo>
                  <a:pt x="0" y="11482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28"/>
          <p:cNvSpPr/>
          <p:nvPr/>
        </p:nvSpPr>
        <p:spPr>
          <a:xfrm>
            <a:off x="2281280" y="3779892"/>
            <a:ext cx="31750" cy="99060"/>
          </a:xfrm>
          <a:custGeom>
            <a:avLst/>
            <a:gdLst/>
            <a:ahLst/>
            <a:cxnLst/>
            <a:rect l="l" t="t" r="r" b="b"/>
            <a:pathLst>
              <a:path w="31750" h="99060">
                <a:moveTo>
                  <a:pt x="31222" y="0"/>
                </a:moveTo>
                <a:lnTo>
                  <a:pt x="21359" y="23903"/>
                </a:lnTo>
                <a:lnTo>
                  <a:pt x="12853" y="48424"/>
                </a:lnTo>
                <a:lnTo>
                  <a:pt x="5725" y="73490"/>
                </a:lnTo>
                <a:lnTo>
                  <a:pt x="0" y="9902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29"/>
          <p:cNvSpPr/>
          <p:nvPr/>
        </p:nvSpPr>
        <p:spPr>
          <a:xfrm>
            <a:off x="1578006" y="3905992"/>
            <a:ext cx="113030" cy="96520"/>
          </a:xfrm>
          <a:custGeom>
            <a:avLst/>
            <a:gdLst/>
            <a:ahLst/>
            <a:cxnLst/>
            <a:rect l="l" t="t" r="r" b="b"/>
            <a:pathLst>
              <a:path w="113030" h="96520">
                <a:moveTo>
                  <a:pt x="0" y="0"/>
                </a:moveTo>
                <a:lnTo>
                  <a:pt x="30165" y="21114"/>
                </a:lnTo>
                <a:lnTo>
                  <a:pt x="59102" y="44212"/>
                </a:lnTo>
                <a:lnTo>
                  <a:pt x="86731" y="69222"/>
                </a:lnTo>
                <a:lnTo>
                  <a:pt x="112974" y="960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0"/>
          <p:cNvSpPr/>
          <p:nvPr/>
        </p:nvSpPr>
        <p:spPr>
          <a:xfrm>
            <a:off x="699756" y="4559240"/>
            <a:ext cx="20320" cy="101600"/>
          </a:xfrm>
          <a:custGeom>
            <a:avLst/>
            <a:gdLst/>
            <a:ahLst/>
            <a:cxnLst/>
            <a:rect l="l" t="t" r="r" b="b"/>
            <a:pathLst>
              <a:path w="20320" h="101600">
                <a:moveTo>
                  <a:pt x="0" y="0"/>
                </a:moveTo>
                <a:lnTo>
                  <a:pt x="3582" y="25583"/>
                </a:lnTo>
                <a:lnTo>
                  <a:pt x="8066" y="50978"/>
                </a:lnTo>
                <a:lnTo>
                  <a:pt x="13446" y="76151"/>
                </a:lnTo>
                <a:lnTo>
                  <a:pt x="19717" y="1010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1"/>
          <p:cNvSpPr/>
          <p:nvPr/>
        </p:nvSpPr>
        <p:spPr>
          <a:xfrm>
            <a:off x="6177912" y="4028899"/>
            <a:ext cx="1116582" cy="650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2"/>
          <p:cNvSpPr/>
          <p:nvPr/>
        </p:nvSpPr>
        <p:spPr>
          <a:xfrm>
            <a:off x="6125712" y="5329571"/>
            <a:ext cx="1116582" cy="650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3"/>
          <p:cNvSpPr/>
          <p:nvPr/>
        </p:nvSpPr>
        <p:spPr>
          <a:xfrm>
            <a:off x="7242285" y="4749348"/>
            <a:ext cx="1116582" cy="6500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4"/>
          <p:cNvSpPr/>
          <p:nvPr/>
        </p:nvSpPr>
        <p:spPr>
          <a:xfrm>
            <a:off x="4594240" y="1337922"/>
            <a:ext cx="677053" cy="553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5"/>
          <p:cNvSpPr/>
          <p:nvPr/>
        </p:nvSpPr>
        <p:spPr>
          <a:xfrm>
            <a:off x="3109166" y="866230"/>
            <a:ext cx="3646170" cy="2797175"/>
          </a:xfrm>
          <a:custGeom>
            <a:avLst/>
            <a:gdLst/>
            <a:ahLst/>
            <a:cxnLst/>
            <a:rect l="l" t="t" r="r" b="b"/>
            <a:pathLst>
              <a:path w="3646170" h="2797175">
                <a:moveTo>
                  <a:pt x="331501" y="920800"/>
                </a:moveTo>
                <a:lnTo>
                  <a:pt x="327117" y="872536"/>
                </a:lnTo>
                <a:lnTo>
                  <a:pt x="326493" y="824548"/>
                </a:lnTo>
                <a:lnTo>
                  <a:pt x="329541" y="777044"/>
                </a:lnTo>
                <a:lnTo>
                  <a:pt x="336171" y="730231"/>
                </a:lnTo>
                <a:lnTo>
                  <a:pt x="346293" y="684316"/>
                </a:lnTo>
                <a:lnTo>
                  <a:pt x="359818" y="639506"/>
                </a:lnTo>
                <a:lnTo>
                  <a:pt x="376657" y="596009"/>
                </a:lnTo>
                <a:lnTo>
                  <a:pt x="396721" y="554032"/>
                </a:lnTo>
                <a:lnTo>
                  <a:pt x="419919" y="513782"/>
                </a:lnTo>
                <a:lnTo>
                  <a:pt x="446162" y="475465"/>
                </a:lnTo>
                <a:lnTo>
                  <a:pt x="475361" y="439290"/>
                </a:lnTo>
                <a:lnTo>
                  <a:pt x="507427" y="405463"/>
                </a:lnTo>
                <a:lnTo>
                  <a:pt x="542270" y="374192"/>
                </a:lnTo>
                <a:lnTo>
                  <a:pt x="579801" y="345684"/>
                </a:lnTo>
                <a:lnTo>
                  <a:pt x="622525" y="318662"/>
                </a:lnTo>
                <a:lnTo>
                  <a:pt x="666863" y="295878"/>
                </a:lnTo>
                <a:lnTo>
                  <a:pt x="712542" y="277342"/>
                </a:lnTo>
                <a:lnTo>
                  <a:pt x="759291" y="263061"/>
                </a:lnTo>
                <a:lnTo>
                  <a:pt x="806839" y="253043"/>
                </a:lnTo>
                <a:lnTo>
                  <a:pt x="854913" y="247298"/>
                </a:lnTo>
                <a:lnTo>
                  <a:pt x="903242" y="245832"/>
                </a:lnTo>
                <a:lnTo>
                  <a:pt x="951554" y="248655"/>
                </a:lnTo>
                <a:lnTo>
                  <a:pt x="999577" y="255774"/>
                </a:lnTo>
                <a:lnTo>
                  <a:pt x="1047040" y="267199"/>
                </a:lnTo>
                <a:lnTo>
                  <a:pt x="1093671" y="282936"/>
                </a:lnTo>
                <a:lnTo>
                  <a:pt x="1139198" y="302994"/>
                </a:lnTo>
                <a:lnTo>
                  <a:pt x="1183350" y="327382"/>
                </a:lnTo>
                <a:lnTo>
                  <a:pt x="1207545" y="285207"/>
                </a:lnTo>
                <a:lnTo>
                  <a:pt x="1235531" y="246265"/>
                </a:lnTo>
                <a:lnTo>
                  <a:pt x="1267003" y="210781"/>
                </a:lnTo>
                <a:lnTo>
                  <a:pt x="1301659" y="178981"/>
                </a:lnTo>
                <a:lnTo>
                  <a:pt x="1339197" y="151090"/>
                </a:lnTo>
                <a:lnTo>
                  <a:pt x="1379312" y="127333"/>
                </a:lnTo>
                <a:lnTo>
                  <a:pt x="1421703" y="107936"/>
                </a:lnTo>
                <a:lnTo>
                  <a:pt x="1466066" y="93125"/>
                </a:lnTo>
                <a:lnTo>
                  <a:pt x="1512099" y="83125"/>
                </a:lnTo>
                <a:lnTo>
                  <a:pt x="1558871" y="78201"/>
                </a:lnTo>
                <a:lnTo>
                  <a:pt x="1605435" y="78390"/>
                </a:lnTo>
                <a:lnTo>
                  <a:pt x="1651437" y="83572"/>
                </a:lnTo>
                <a:lnTo>
                  <a:pt x="1696521" y="93627"/>
                </a:lnTo>
                <a:lnTo>
                  <a:pt x="1740333" y="108436"/>
                </a:lnTo>
                <a:lnTo>
                  <a:pt x="1782519" y="127880"/>
                </a:lnTo>
                <a:lnTo>
                  <a:pt x="1822724" y="151837"/>
                </a:lnTo>
                <a:lnTo>
                  <a:pt x="1860593" y="180189"/>
                </a:lnTo>
                <a:lnTo>
                  <a:pt x="1895773" y="212817"/>
                </a:lnTo>
                <a:lnTo>
                  <a:pt x="1919521" y="170111"/>
                </a:lnTo>
                <a:lnTo>
                  <a:pt x="1947932" y="131395"/>
                </a:lnTo>
                <a:lnTo>
                  <a:pt x="1980541" y="97001"/>
                </a:lnTo>
                <a:lnTo>
                  <a:pt x="2016885" y="67262"/>
                </a:lnTo>
                <a:lnTo>
                  <a:pt x="2056502" y="42510"/>
                </a:lnTo>
                <a:lnTo>
                  <a:pt x="2098927" y="23076"/>
                </a:lnTo>
                <a:lnTo>
                  <a:pt x="2143696" y="9294"/>
                </a:lnTo>
                <a:lnTo>
                  <a:pt x="2190347" y="1495"/>
                </a:lnTo>
                <a:lnTo>
                  <a:pt x="2237570" y="0"/>
                </a:lnTo>
                <a:lnTo>
                  <a:pt x="2284020" y="4751"/>
                </a:lnTo>
                <a:lnTo>
                  <a:pt x="2329182" y="15513"/>
                </a:lnTo>
                <a:lnTo>
                  <a:pt x="2372541" y="32051"/>
                </a:lnTo>
                <a:lnTo>
                  <a:pt x="2413582" y="54128"/>
                </a:lnTo>
                <a:lnTo>
                  <a:pt x="2451790" y="81510"/>
                </a:lnTo>
                <a:lnTo>
                  <a:pt x="2486650" y="113962"/>
                </a:lnTo>
                <a:lnTo>
                  <a:pt x="2517647" y="151247"/>
                </a:lnTo>
                <a:lnTo>
                  <a:pt x="2550135" y="115647"/>
                </a:lnTo>
                <a:lnTo>
                  <a:pt x="2585833" y="84563"/>
                </a:lnTo>
                <a:lnTo>
                  <a:pt x="2624318" y="58133"/>
                </a:lnTo>
                <a:lnTo>
                  <a:pt x="2665167" y="36495"/>
                </a:lnTo>
                <a:lnTo>
                  <a:pt x="2707956" y="19786"/>
                </a:lnTo>
                <a:lnTo>
                  <a:pt x="2752262" y="8144"/>
                </a:lnTo>
                <a:lnTo>
                  <a:pt x="2797662" y="1707"/>
                </a:lnTo>
                <a:lnTo>
                  <a:pt x="2843733" y="613"/>
                </a:lnTo>
                <a:lnTo>
                  <a:pt x="2890052" y="5000"/>
                </a:lnTo>
                <a:lnTo>
                  <a:pt x="2936196" y="15005"/>
                </a:lnTo>
                <a:lnTo>
                  <a:pt x="2980937" y="30455"/>
                </a:lnTo>
                <a:lnTo>
                  <a:pt x="3023131" y="50860"/>
                </a:lnTo>
                <a:lnTo>
                  <a:pt x="3062478" y="75878"/>
                </a:lnTo>
                <a:lnTo>
                  <a:pt x="3098676" y="105169"/>
                </a:lnTo>
                <a:lnTo>
                  <a:pt x="3131427" y="138392"/>
                </a:lnTo>
                <a:lnTo>
                  <a:pt x="3160429" y="175208"/>
                </a:lnTo>
                <a:lnTo>
                  <a:pt x="3185382" y="215276"/>
                </a:lnTo>
                <a:lnTo>
                  <a:pt x="3205986" y="258255"/>
                </a:lnTo>
                <a:lnTo>
                  <a:pt x="3221940" y="303805"/>
                </a:lnTo>
                <a:lnTo>
                  <a:pt x="3232945" y="351586"/>
                </a:lnTo>
                <a:lnTo>
                  <a:pt x="3278983" y="367552"/>
                </a:lnTo>
                <a:lnTo>
                  <a:pt x="3322742" y="388418"/>
                </a:lnTo>
                <a:lnTo>
                  <a:pt x="3363904" y="413907"/>
                </a:lnTo>
                <a:lnTo>
                  <a:pt x="3402151" y="443745"/>
                </a:lnTo>
                <a:lnTo>
                  <a:pt x="3437167" y="477657"/>
                </a:lnTo>
                <a:lnTo>
                  <a:pt x="3468632" y="515365"/>
                </a:lnTo>
                <a:lnTo>
                  <a:pt x="3496231" y="556596"/>
                </a:lnTo>
                <a:lnTo>
                  <a:pt x="3519645" y="601073"/>
                </a:lnTo>
                <a:lnTo>
                  <a:pt x="3538358" y="647932"/>
                </a:lnTo>
                <a:lnTo>
                  <a:pt x="3552042" y="696202"/>
                </a:lnTo>
                <a:lnTo>
                  <a:pt x="3560687" y="745453"/>
                </a:lnTo>
                <a:lnTo>
                  <a:pt x="3564285" y="795254"/>
                </a:lnTo>
                <a:lnTo>
                  <a:pt x="3562827" y="845173"/>
                </a:lnTo>
                <a:lnTo>
                  <a:pt x="3556302" y="894781"/>
                </a:lnTo>
                <a:lnTo>
                  <a:pt x="3544703" y="943645"/>
                </a:lnTo>
                <a:lnTo>
                  <a:pt x="3528020" y="991335"/>
                </a:lnTo>
                <a:lnTo>
                  <a:pt x="3554862" y="1031103"/>
                </a:lnTo>
                <a:lnTo>
                  <a:pt x="3578312" y="1072627"/>
                </a:lnTo>
                <a:lnTo>
                  <a:pt x="3598340" y="1115681"/>
                </a:lnTo>
                <a:lnTo>
                  <a:pt x="3614918" y="1160034"/>
                </a:lnTo>
                <a:lnTo>
                  <a:pt x="3628014" y="1205459"/>
                </a:lnTo>
                <a:lnTo>
                  <a:pt x="3637601" y="1251728"/>
                </a:lnTo>
                <a:lnTo>
                  <a:pt x="3643649" y="1298611"/>
                </a:lnTo>
                <a:lnTo>
                  <a:pt x="3646129" y="1345881"/>
                </a:lnTo>
                <a:lnTo>
                  <a:pt x="3645010" y="1393309"/>
                </a:lnTo>
                <a:lnTo>
                  <a:pt x="3640264" y="1440667"/>
                </a:lnTo>
                <a:lnTo>
                  <a:pt x="3631862" y="1487726"/>
                </a:lnTo>
                <a:lnTo>
                  <a:pt x="3619773" y="1534258"/>
                </a:lnTo>
                <a:lnTo>
                  <a:pt x="3603970" y="1580034"/>
                </a:lnTo>
                <a:lnTo>
                  <a:pt x="3582904" y="1627913"/>
                </a:lnTo>
                <a:lnTo>
                  <a:pt x="3558144" y="1673227"/>
                </a:lnTo>
                <a:lnTo>
                  <a:pt x="3529908" y="1715796"/>
                </a:lnTo>
                <a:lnTo>
                  <a:pt x="3498419" y="1755439"/>
                </a:lnTo>
                <a:lnTo>
                  <a:pt x="3463897" y="1791977"/>
                </a:lnTo>
                <a:lnTo>
                  <a:pt x="3426564" y="1825229"/>
                </a:lnTo>
                <a:lnTo>
                  <a:pt x="3386640" y="1855014"/>
                </a:lnTo>
                <a:lnTo>
                  <a:pt x="3344346" y="1881153"/>
                </a:lnTo>
                <a:lnTo>
                  <a:pt x="3299904" y="1903465"/>
                </a:lnTo>
                <a:lnTo>
                  <a:pt x="3253534" y="1921770"/>
                </a:lnTo>
                <a:lnTo>
                  <a:pt x="3205458" y="1935888"/>
                </a:lnTo>
                <a:lnTo>
                  <a:pt x="3155896" y="1945638"/>
                </a:lnTo>
                <a:lnTo>
                  <a:pt x="3153178" y="1995483"/>
                </a:lnTo>
                <a:lnTo>
                  <a:pt x="3145903" y="2044280"/>
                </a:lnTo>
                <a:lnTo>
                  <a:pt x="3134236" y="2091735"/>
                </a:lnTo>
                <a:lnTo>
                  <a:pt x="3118348" y="2137556"/>
                </a:lnTo>
                <a:lnTo>
                  <a:pt x="3098406" y="2181448"/>
                </a:lnTo>
                <a:lnTo>
                  <a:pt x="3074579" y="2223117"/>
                </a:lnTo>
                <a:lnTo>
                  <a:pt x="3047034" y="2262269"/>
                </a:lnTo>
                <a:lnTo>
                  <a:pt x="3015940" y="2298611"/>
                </a:lnTo>
                <a:lnTo>
                  <a:pt x="2981465" y="2331849"/>
                </a:lnTo>
                <a:lnTo>
                  <a:pt x="2943778" y="2361689"/>
                </a:lnTo>
                <a:lnTo>
                  <a:pt x="2903046" y="2387837"/>
                </a:lnTo>
                <a:lnTo>
                  <a:pt x="2860064" y="2409707"/>
                </a:lnTo>
                <a:lnTo>
                  <a:pt x="2815731" y="2426914"/>
                </a:lnTo>
                <a:lnTo>
                  <a:pt x="2770374" y="2439468"/>
                </a:lnTo>
                <a:lnTo>
                  <a:pt x="2724322" y="2447377"/>
                </a:lnTo>
                <a:lnTo>
                  <a:pt x="2677902" y="2450651"/>
                </a:lnTo>
                <a:lnTo>
                  <a:pt x="2631441" y="2449300"/>
                </a:lnTo>
                <a:lnTo>
                  <a:pt x="2585267" y="2443332"/>
                </a:lnTo>
                <a:lnTo>
                  <a:pt x="2539709" y="2432758"/>
                </a:lnTo>
                <a:lnTo>
                  <a:pt x="2495092" y="2417586"/>
                </a:lnTo>
                <a:lnTo>
                  <a:pt x="2451746" y="2397826"/>
                </a:lnTo>
                <a:lnTo>
                  <a:pt x="2409997" y="2373487"/>
                </a:lnTo>
                <a:lnTo>
                  <a:pt x="2394583" y="2419878"/>
                </a:lnTo>
                <a:lnTo>
                  <a:pt x="2375795" y="2464328"/>
                </a:lnTo>
                <a:lnTo>
                  <a:pt x="2353804" y="2506686"/>
                </a:lnTo>
                <a:lnTo>
                  <a:pt x="2328779" y="2546797"/>
                </a:lnTo>
                <a:lnTo>
                  <a:pt x="2300889" y="2584508"/>
                </a:lnTo>
                <a:lnTo>
                  <a:pt x="2270304" y="2619666"/>
                </a:lnTo>
                <a:lnTo>
                  <a:pt x="2237194" y="2652118"/>
                </a:lnTo>
                <a:lnTo>
                  <a:pt x="2201728" y="2681710"/>
                </a:lnTo>
                <a:lnTo>
                  <a:pt x="2164075" y="2708288"/>
                </a:lnTo>
                <a:lnTo>
                  <a:pt x="2124406" y="2731700"/>
                </a:lnTo>
                <a:lnTo>
                  <a:pt x="2082889" y="2751791"/>
                </a:lnTo>
                <a:lnTo>
                  <a:pt x="2039694" y="2768409"/>
                </a:lnTo>
                <a:lnTo>
                  <a:pt x="1994990" y="2781401"/>
                </a:lnTo>
                <a:lnTo>
                  <a:pt x="1948948" y="2790612"/>
                </a:lnTo>
                <a:lnTo>
                  <a:pt x="1902340" y="2795842"/>
                </a:lnTo>
                <a:lnTo>
                  <a:pt x="1855963" y="2797046"/>
                </a:lnTo>
                <a:lnTo>
                  <a:pt x="1810021" y="2794320"/>
                </a:lnTo>
                <a:lnTo>
                  <a:pt x="1764721" y="2787758"/>
                </a:lnTo>
                <a:lnTo>
                  <a:pt x="1720265" y="2777456"/>
                </a:lnTo>
                <a:lnTo>
                  <a:pt x="1676861" y="2763509"/>
                </a:lnTo>
                <a:lnTo>
                  <a:pt x="1634711" y="2746012"/>
                </a:lnTo>
                <a:lnTo>
                  <a:pt x="1594022" y="2725060"/>
                </a:lnTo>
                <a:lnTo>
                  <a:pt x="1554998" y="2700749"/>
                </a:lnTo>
                <a:lnTo>
                  <a:pt x="1517844" y="2673174"/>
                </a:lnTo>
                <a:lnTo>
                  <a:pt x="1482764" y="2642430"/>
                </a:lnTo>
                <a:lnTo>
                  <a:pt x="1449965" y="2608613"/>
                </a:lnTo>
                <a:lnTo>
                  <a:pt x="1419650" y="2571816"/>
                </a:lnTo>
                <a:lnTo>
                  <a:pt x="1392024" y="2532137"/>
                </a:lnTo>
                <a:lnTo>
                  <a:pt x="1350416" y="2556243"/>
                </a:lnTo>
                <a:lnTo>
                  <a:pt x="1307505" y="2576985"/>
                </a:lnTo>
                <a:lnTo>
                  <a:pt x="1263472" y="2594334"/>
                </a:lnTo>
                <a:lnTo>
                  <a:pt x="1218503" y="2608263"/>
                </a:lnTo>
                <a:lnTo>
                  <a:pt x="1172778" y="2618745"/>
                </a:lnTo>
                <a:lnTo>
                  <a:pt x="1126482" y="2625751"/>
                </a:lnTo>
                <a:lnTo>
                  <a:pt x="1079797" y="2629254"/>
                </a:lnTo>
                <a:lnTo>
                  <a:pt x="1032906" y="2629227"/>
                </a:lnTo>
                <a:lnTo>
                  <a:pt x="985991" y="2625642"/>
                </a:lnTo>
                <a:lnTo>
                  <a:pt x="939237" y="2618471"/>
                </a:lnTo>
                <a:lnTo>
                  <a:pt x="892825" y="2607687"/>
                </a:lnTo>
                <a:lnTo>
                  <a:pt x="847293" y="2593377"/>
                </a:lnTo>
                <a:lnTo>
                  <a:pt x="803140" y="2575737"/>
                </a:lnTo>
                <a:lnTo>
                  <a:pt x="760514" y="2554886"/>
                </a:lnTo>
                <a:lnTo>
                  <a:pt x="719560" y="2530941"/>
                </a:lnTo>
                <a:lnTo>
                  <a:pt x="680426" y="2504019"/>
                </a:lnTo>
                <a:lnTo>
                  <a:pt x="643260" y="2474237"/>
                </a:lnTo>
                <a:lnTo>
                  <a:pt x="608207" y="2441712"/>
                </a:lnTo>
                <a:lnTo>
                  <a:pt x="575416" y="2406563"/>
                </a:lnTo>
                <a:lnTo>
                  <a:pt x="545032" y="2368906"/>
                </a:lnTo>
                <a:lnTo>
                  <a:pt x="517203" y="2328858"/>
                </a:lnTo>
                <a:lnTo>
                  <a:pt x="492076" y="2286538"/>
                </a:lnTo>
                <a:lnTo>
                  <a:pt x="446334" y="2289152"/>
                </a:lnTo>
                <a:lnTo>
                  <a:pt x="401338" y="2285910"/>
                </a:lnTo>
                <a:lnTo>
                  <a:pt x="357529" y="2277059"/>
                </a:lnTo>
                <a:lnTo>
                  <a:pt x="315348" y="2262845"/>
                </a:lnTo>
                <a:lnTo>
                  <a:pt x="275236" y="2243516"/>
                </a:lnTo>
                <a:lnTo>
                  <a:pt x="237634" y="2219319"/>
                </a:lnTo>
                <a:lnTo>
                  <a:pt x="202983" y="2190500"/>
                </a:lnTo>
                <a:lnTo>
                  <a:pt x="171725" y="2157307"/>
                </a:lnTo>
                <a:lnTo>
                  <a:pt x="144301" y="2119988"/>
                </a:lnTo>
                <a:lnTo>
                  <a:pt x="121152" y="2078788"/>
                </a:lnTo>
                <a:lnTo>
                  <a:pt x="103078" y="2034911"/>
                </a:lnTo>
                <a:lnTo>
                  <a:pt x="90538" y="1989753"/>
                </a:lnTo>
                <a:lnTo>
                  <a:pt x="83461" y="1943830"/>
                </a:lnTo>
                <a:lnTo>
                  <a:pt x="81776" y="1897660"/>
                </a:lnTo>
                <a:lnTo>
                  <a:pt x="85411" y="1851757"/>
                </a:lnTo>
                <a:lnTo>
                  <a:pt x="94296" y="1806639"/>
                </a:lnTo>
                <a:lnTo>
                  <a:pt x="108358" y="1762822"/>
                </a:lnTo>
                <a:lnTo>
                  <a:pt x="127528" y="1720822"/>
                </a:lnTo>
                <a:lnTo>
                  <a:pt x="151732" y="1681156"/>
                </a:lnTo>
                <a:lnTo>
                  <a:pt x="180902" y="1644339"/>
                </a:lnTo>
                <a:lnTo>
                  <a:pt x="141937" y="1616714"/>
                </a:lnTo>
                <a:lnTo>
                  <a:pt x="107209" y="1584645"/>
                </a:lnTo>
                <a:lnTo>
                  <a:pt x="76935" y="1548654"/>
                </a:lnTo>
                <a:lnTo>
                  <a:pt x="51333" y="1509262"/>
                </a:lnTo>
                <a:lnTo>
                  <a:pt x="30621" y="1466992"/>
                </a:lnTo>
                <a:lnTo>
                  <a:pt x="15016" y="1422367"/>
                </a:lnTo>
                <a:lnTo>
                  <a:pt x="4736" y="1375907"/>
                </a:lnTo>
                <a:lnTo>
                  <a:pt x="0" y="1328135"/>
                </a:lnTo>
                <a:lnTo>
                  <a:pt x="1024" y="1279574"/>
                </a:lnTo>
                <a:lnTo>
                  <a:pt x="8027" y="1230745"/>
                </a:lnTo>
                <a:lnTo>
                  <a:pt x="20903" y="1183252"/>
                </a:lnTo>
                <a:lnTo>
                  <a:pt x="39116" y="1138605"/>
                </a:lnTo>
                <a:lnTo>
                  <a:pt x="62263" y="1097184"/>
                </a:lnTo>
                <a:lnTo>
                  <a:pt x="89938" y="1059369"/>
                </a:lnTo>
                <a:lnTo>
                  <a:pt x="121736" y="1025541"/>
                </a:lnTo>
                <a:lnTo>
                  <a:pt x="157254" y="996080"/>
                </a:lnTo>
                <a:lnTo>
                  <a:pt x="196086" y="971366"/>
                </a:lnTo>
                <a:lnTo>
                  <a:pt x="237829" y="951779"/>
                </a:lnTo>
                <a:lnTo>
                  <a:pt x="282077" y="937699"/>
                </a:lnTo>
                <a:lnTo>
                  <a:pt x="328426" y="929508"/>
                </a:lnTo>
                <a:lnTo>
                  <a:pt x="331501" y="920800"/>
                </a:lnTo>
                <a:close/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6"/>
          <p:cNvSpPr/>
          <p:nvPr/>
        </p:nvSpPr>
        <p:spPr>
          <a:xfrm>
            <a:off x="3290093" y="2510545"/>
            <a:ext cx="213995" cy="52069"/>
          </a:xfrm>
          <a:custGeom>
            <a:avLst/>
            <a:gdLst/>
            <a:ahLst/>
            <a:cxnLst/>
            <a:rect l="l" t="t" r="r" b="b"/>
            <a:pathLst>
              <a:path w="213995" h="52069">
                <a:moveTo>
                  <a:pt x="0" y="0"/>
                </a:moveTo>
                <a:lnTo>
                  <a:pt x="50097" y="25668"/>
                </a:lnTo>
                <a:lnTo>
                  <a:pt x="103015" y="42974"/>
                </a:lnTo>
                <a:lnTo>
                  <a:pt x="157812" y="51693"/>
                </a:lnTo>
                <a:lnTo>
                  <a:pt x="213549" y="51599"/>
                </a:lnTo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7"/>
          <p:cNvSpPr/>
          <p:nvPr/>
        </p:nvSpPr>
        <p:spPr>
          <a:xfrm>
            <a:off x="3601242" y="3128093"/>
            <a:ext cx="93980" cy="24765"/>
          </a:xfrm>
          <a:custGeom>
            <a:avLst/>
            <a:gdLst/>
            <a:ahLst/>
            <a:cxnLst/>
            <a:rect l="l" t="t" r="r" b="b"/>
            <a:pathLst>
              <a:path w="93979" h="24764">
                <a:moveTo>
                  <a:pt x="0" y="24674"/>
                </a:moveTo>
                <a:lnTo>
                  <a:pt x="23907" y="20928"/>
                </a:lnTo>
                <a:lnTo>
                  <a:pt x="47503" y="15553"/>
                </a:lnTo>
                <a:lnTo>
                  <a:pt x="70709" y="8569"/>
                </a:lnTo>
                <a:lnTo>
                  <a:pt x="93449" y="0"/>
                </a:lnTo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38"/>
          <p:cNvSpPr/>
          <p:nvPr/>
        </p:nvSpPr>
        <p:spPr>
          <a:xfrm>
            <a:off x="4444865" y="3285718"/>
            <a:ext cx="56515" cy="113030"/>
          </a:xfrm>
          <a:custGeom>
            <a:avLst/>
            <a:gdLst/>
            <a:ahLst/>
            <a:cxnLst/>
            <a:rect l="l" t="t" r="r" b="b"/>
            <a:pathLst>
              <a:path w="56514" h="113029">
                <a:moveTo>
                  <a:pt x="56299" y="112624"/>
                </a:moveTo>
                <a:lnTo>
                  <a:pt x="40081" y="85686"/>
                </a:lnTo>
                <a:lnTo>
                  <a:pt x="25271" y="57896"/>
                </a:lnTo>
                <a:lnTo>
                  <a:pt x="11901" y="29315"/>
                </a:lnTo>
                <a:lnTo>
                  <a:pt x="0" y="0"/>
                </a:lnTo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39"/>
          <p:cNvSpPr/>
          <p:nvPr/>
        </p:nvSpPr>
        <p:spPr>
          <a:xfrm>
            <a:off x="5519163" y="3116118"/>
            <a:ext cx="22860" cy="123825"/>
          </a:xfrm>
          <a:custGeom>
            <a:avLst/>
            <a:gdLst/>
            <a:ahLst/>
            <a:cxnLst/>
            <a:rect l="l" t="t" r="r" b="b"/>
            <a:pathLst>
              <a:path w="22860" h="123825">
                <a:moveTo>
                  <a:pt x="0" y="123599"/>
                </a:moveTo>
                <a:lnTo>
                  <a:pt x="7948" y="93202"/>
                </a:lnTo>
                <a:lnTo>
                  <a:pt x="14349" y="62427"/>
                </a:lnTo>
                <a:lnTo>
                  <a:pt x="19195" y="31339"/>
                </a:lnTo>
                <a:lnTo>
                  <a:pt x="22474" y="0"/>
                </a:lnTo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0"/>
          <p:cNvSpPr/>
          <p:nvPr/>
        </p:nvSpPr>
        <p:spPr>
          <a:xfrm>
            <a:off x="5990937" y="2349987"/>
            <a:ext cx="274320" cy="462280"/>
          </a:xfrm>
          <a:custGeom>
            <a:avLst/>
            <a:gdLst/>
            <a:ahLst/>
            <a:cxnLst/>
            <a:rect l="l" t="t" r="r" b="b"/>
            <a:pathLst>
              <a:path w="274320" h="462280">
                <a:moveTo>
                  <a:pt x="274099" y="461881"/>
                </a:moveTo>
                <a:lnTo>
                  <a:pt x="272253" y="413208"/>
                </a:lnTo>
                <a:lnTo>
                  <a:pt x="266059" y="365494"/>
                </a:lnTo>
                <a:lnTo>
                  <a:pt x="255676" y="319005"/>
                </a:lnTo>
                <a:lnTo>
                  <a:pt x="241264" y="274011"/>
                </a:lnTo>
                <a:lnTo>
                  <a:pt x="222981" y="230778"/>
                </a:lnTo>
                <a:lnTo>
                  <a:pt x="200987" y="189576"/>
                </a:lnTo>
                <a:lnTo>
                  <a:pt x="175440" y="150672"/>
                </a:lnTo>
                <a:lnTo>
                  <a:pt x="146501" y="114333"/>
                </a:lnTo>
                <a:lnTo>
                  <a:pt x="114328" y="80829"/>
                </a:lnTo>
                <a:lnTo>
                  <a:pt x="79081" y="50426"/>
                </a:lnTo>
                <a:lnTo>
                  <a:pt x="40918" y="23394"/>
                </a:lnTo>
                <a:lnTo>
                  <a:pt x="0" y="0"/>
                </a:lnTo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1"/>
          <p:cNvSpPr/>
          <p:nvPr/>
        </p:nvSpPr>
        <p:spPr>
          <a:xfrm>
            <a:off x="6515086" y="1857583"/>
            <a:ext cx="122555" cy="173355"/>
          </a:xfrm>
          <a:custGeom>
            <a:avLst/>
            <a:gdLst/>
            <a:ahLst/>
            <a:cxnLst/>
            <a:rect l="l" t="t" r="r" b="b"/>
            <a:pathLst>
              <a:path w="122554" h="173355">
                <a:moveTo>
                  <a:pt x="122049" y="0"/>
                </a:moveTo>
                <a:lnTo>
                  <a:pt x="98883" y="48631"/>
                </a:lnTo>
                <a:lnTo>
                  <a:pt x="70615" y="93997"/>
                </a:lnTo>
                <a:lnTo>
                  <a:pt x="37551" y="135662"/>
                </a:lnTo>
                <a:lnTo>
                  <a:pt x="0" y="173189"/>
                </a:lnTo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2"/>
          <p:cNvSpPr/>
          <p:nvPr/>
        </p:nvSpPr>
        <p:spPr>
          <a:xfrm>
            <a:off x="6342087" y="1217817"/>
            <a:ext cx="6985" cy="81915"/>
          </a:xfrm>
          <a:custGeom>
            <a:avLst/>
            <a:gdLst/>
            <a:ahLst/>
            <a:cxnLst/>
            <a:rect l="l" t="t" r="r" b="b"/>
            <a:pathLst>
              <a:path w="6985" h="81915">
                <a:moveTo>
                  <a:pt x="0" y="0"/>
                </a:moveTo>
                <a:lnTo>
                  <a:pt x="3032" y="20309"/>
                </a:lnTo>
                <a:lnTo>
                  <a:pt x="5118" y="40735"/>
                </a:lnTo>
                <a:lnTo>
                  <a:pt x="6257" y="61242"/>
                </a:lnTo>
                <a:lnTo>
                  <a:pt x="6449" y="81794"/>
                </a:lnTo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3"/>
          <p:cNvSpPr/>
          <p:nvPr/>
        </p:nvSpPr>
        <p:spPr>
          <a:xfrm>
            <a:off x="5564288" y="1017487"/>
            <a:ext cx="62865" cy="104775"/>
          </a:xfrm>
          <a:custGeom>
            <a:avLst/>
            <a:gdLst/>
            <a:ahLst/>
            <a:cxnLst/>
            <a:rect l="l" t="t" r="r" b="b"/>
            <a:pathLst>
              <a:path w="62864" h="104775">
                <a:moveTo>
                  <a:pt x="62524" y="0"/>
                </a:moveTo>
                <a:lnTo>
                  <a:pt x="44201" y="24255"/>
                </a:lnTo>
                <a:lnTo>
                  <a:pt x="27634" y="49794"/>
                </a:lnTo>
                <a:lnTo>
                  <a:pt x="12880" y="76513"/>
                </a:lnTo>
                <a:lnTo>
                  <a:pt x="0" y="104309"/>
                </a:lnTo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4"/>
          <p:cNvSpPr/>
          <p:nvPr/>
        </p:nvSpPr>
        <p:spPr>
          <a:xfrm>
            <a:off x="4974640" y="1079042"/>
            <a:ext cx="30480" cy="90170"/>
          </a:xfrm>
          <a:custGeom>
            <a:avLst/>
            <a:gdLst/>
            <a:ahLst/>
            <a:cxnLst/>
            <a:rect l="l" t="t" r="r" b="b"/>
            <a:pathLst>
              <a:path w="30479" h="90169">
                <a:moveTo>
                  <a:pt x="30299" y="0"/>
                </a:moveTo>
                <a:lnTo>
                  <a:pt x="20731" y="21718"/>
                </a:lnTo>
                <a:lnTo>
                  <a:pt x="12478" y="43995"/>
                </a:lnTo>
                <a:lnTo>
                  <a:pt x="5560" y="66764"/>
                </a:lnTo>
                <a:lnTo>
                  <a:pt x="0" y="89959"/>
                </a:lnTo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5"/>
          <p:cNvSpPr/>
          <p:nvPr/>
        </p:nvSpPr>
        <p:spPr>
          <a:xfrm>
            <a:off x="4292516" y="1193610"/>
            <a:ext cx="109855" cy="87630"/>
          </a:xfrm>
          <a:custGeom>
            <a:avLst/>
            <a:gdLst/>
            <a:ahLst/>
            <a:cxnLst/>
            <a:rect l="l" t="t" r="r" b="b"/>
            <a:pathLst>
              <a:path w="109854" h="87630">
                <a:moveTo>
                  <a:pt x="0" y="0"/>
                </a:moveTo>
                <a:lnTo>
                  <a:pt x="29260" y="19181"/>
                </a:lnTo>
                <a:lnTo>
                  <a:pt x="57328" y="40162"/>
                </a:lnTo>
                <a:lnTo>
                  <a:pt x="84125" y="62881"/>
                </a:lnTo>
                <a:lnTo>
                  <a:pt x="109574" y="87277"/>
                </a:lnTo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6"/>
          <p:cNvSpPr/>
          <p:nvPr/>
        </p:nvSpPr>
        <p:spPr>
          <a:xfrm>
            <a:off x="3440667" y="1787031"/>
            <a:ext cx="19685" cy="92075"/>
          </a:xfrm>
          <a:custGeom>
            <a:avLst/>
            <a:gdLst/>
            <a:ahLst/>
            <a:cxnLst/>
            <a:rect l="l" t="t" r="r" b="b"/>
            <a:pathLst>
              <a:path w="19685" h="92075">
                <a:moveTo>
                  <a:pt x="0" y="0"/>
                </a:moveTo>
                <a:lnTo>
                  <a:pt x="3473" y="23239"/>
                </a:lnTo>
                <a:lnTo>
                  <a:pt x="7818" y="46308"/>
                </a:lnTo>
                <a:lnTo>
                  <a:pt x="13035" y="69178"/>
                </a:lnTo>
                <a:lnTo>
                  <a:pt x="19124" y="91824"/>
                </a:lnTo>
              </a:path>
            </a:pathLst>
          </a:custGeom>
          <a:ln w="28574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7"/>
          <p:cNvSpPr/>
          <p:nvPr/>
        </p:nvSpPr>
        <p:spPr>
          <a:xfrm>
            <a:off x="3917192" y="2189365"/>
            <a:ext cx="677053" cy="5531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48"/>
          <p:cNvSpPr/>
          <p:nvPr/>
        </p:nvSpPr>
        <p:spPr>
          <a:xfrm>
            <a:off x="5141839" y="2189365"/>
            <a:ext cx="677053" cy="553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49"/>
          <p:cNvSpPr/>
          <p:nvPr/>
        </p:nvSpPr>
        <p:spPr>
          <a:xfrm>
            <a:off x="2049725" y="4467866"/>
            <a:ext cx="377190" cy="8890"/>
          </a:xfrm>
          <a:custGeom>
            <a:avLst/>
            <a:gdLst/>
            <a:ahLst/>
            <a:cxnLst/>
            <a:rect l="l" t="t" r="r" b="b"/>
            <a:pathLst>
              <a:path w="377189" h="8889">
                <a:moveTo>
                  <a:pt x="0" y="8474"/>
                </a:moveTo>
                <a:lnTo>
                  <a:pt x="376759" y="0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0"/>
          <p:cNvSpPr/>
          <p:nvPr/>
        </p:nvSpPr>
        <p:spPr>
          <a:xfrm>
            <a:off x="2012298" y="4454441"/>
            <a:ext cx="59690" cy="43180"/>
          </a:xfrm>
          <a:custGeom>
            <a:avLst/>
            <a:gdLst/>
            <a:ahLst/>
            <a:cxnLst/>
            <a:rect l="l" t="t" r="r" b="b"/>
            <a:pathLst>
              <a:path w="59689" h="43179">
                <a:moveTo>
                  <a:pt x="59327" y="42824"/>
                </a:moveTo>
                <a:lnTo>
                  <a:pt x="0" y="22724"/>
                </a:lnTo>
                <a:lnTo>
                  <a:pt x="58362" y="0"/>
                </a:lnTo>
                <a:lnTo>
                  <a:pt x="37427" y="21899"/>
                </a:lnTo>
                <a:lnTo>
                  <a:pt x="59327" y="4282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1"/>
          <p:cNvSpPr/>
          <p:nvPr/>
        </p:nvSpPr>
        <p:spPr>
          <a:xfrm>
            <a:off x="2139298" y="4581440"/>
            <a:ext cx="59690" cy="43180"/>
          </a:xfrm>
          <a:custGeom>
            <a:avLst/>
            <a:gdLst/>
            <a:ahLst/>
            <a:cxnLst/>
            <a:rect l="l" t="t" r="r" b="b"/>
            <a:pathLst>
              <a:path w="59689" h="43179">
                <a:moveTo>
                  <a:pt x="37427" y="21899"/>
                </a:moveTo>
                <a:lnTo>
                  <a:pt x="58362" y="0"/>
                </a:lnTo>
                <a:lnTo>
                  <a:pt x="0" y="22724"/>
                </a:lnTo>
                <a:lnTo>
                  <a:pt x="59327" y="42824"/>
                </a:lnTo>
                <a:lnTo>
                  <a:pt x="37427" y="218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2"/>
          <p:cNvSpPr/>
          <p:nvPr/>
        </p:nvSpPr>
        <p:spPr>
          <a:xfrm>
            <a:off x="2404587" y="4446916"/>
            <a:ext cx="59690" cy="43180"/>
          </a:xfrm>
          <a:custGeom>
            <a:avLst/>
            <a:gdLst/>
            <a:ahLst/>
            <a:cxnLst/>
            <a:rect l="l" t="t" r="r" b="b"/>
            <a:pathLst>
              <a:path w="59689" h="43179">
                <a:moveTo>
                  <a:pt x="962" y="42849"/>
                </a:moveTo>
                <a:lnTo>
                  <a:pt x="21897" y="20949"/>
                </a:lnTo>
                <a:lnTo>
                  <a:pt x="0" y="0"/>
                </a:lnTo>
                <a:lnTo>
                  <a:pt x="59324" y="20099"/>
                </a:lnTo>
                <a:lnTo>
                  <a:pt x="962" y="428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3"/>
          <p:cNvSpPr/>
          <p:nvPr/>
        </p:nvSpPr>
        <p:spPr>
          <a:xfrm>
            <a:off x="2531587" y="4573916"/>
            <a:ext cx="59690" cy="43180"/>
          </a:xfrm>
          <a:custGeom>
            <a:avLst/>
            <a:gdLst/>
            <a:ahLst/>
            <a:cxnLst/>
            <a:rect l="l" t="t" r="r" b="b"/>
            <a:pathLst>
              <a:path w="59689" h="43179">
                <a:moveTo>
                  <a:pt x="21897" y="20949"/>
                </a:moveTo>
                <a:lnTo>
                  <a:pt x="962" y="42849"/>
                </a:lnTo>
                <a:lnTo>
                  <a:pt x="59324" y="20099"/>
                </a:lnTo>
                <a:lnTo>
                  <a:pt x="0" y="0"/>
                </a:lnTo>
                <a:lnTo>
                  <a:pt x="21897" y="2094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4"/>
          <p:cNvSpPr/>
          <p:nvPr/>
        </p:nvSpPr>
        <p:spPr>
          <a:xfrm>
            <a:off x="1510277" y="5045114"/>
            <a:ext cx="283210" cy="304800"/>
          </a:xfrm>
          <a:custGeom>
            <a:avLst/>
            <a:gdLst/>
            <a:ahLst/>
            <a:cxnLst/>
            <a:rect l="l" t="t" r="r" b="b"/>
            <a:pathLst>
              <a:path w="283210" h="304800">
                <a:moveTo>
                  <a:pt x="0" y="0"/>
                </a:moveTo>
                <a:lnTo>
                  <a:pt x="283066" y="304299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5"/>
          <p:cNvSpPr/>
          <p:nvPr/>
        </p:nvSpPr>
        <p:spPr>
          <a:xfrm>
            <a:off x="1475254" y="5008190"/>
            <a:ext cx="74824" cy="76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6"/>
          <p:cNvSpPr/>
          <p:nvPr/>
        </p:nvSpPr>
        <p:spPr>
          <a:xfrm>
            <a:off x="1753541" y="5309614"/>
            <a:ext cx="74827" cy="76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7"/>
          <p:cNvSpPr/>
          <p:nvPr/>
        </p:nvSpPr>
        <p:spPr>
          <a:xfrm>
            <a:off x="2587069" y="4975114"/>
            <a:ext cx="193040" cy="412115"/>
          </a:xfrm>
          <a:custGeom>
            <a:avLst/>
            <a:gdLst/>
            <a:ahLst/>
            <a:cxnLst/>
            <a:rect l="l" t="t" r="r" b="b"/>
            <a:pathLst>
              <a:path w="193039" h="412114">
                <a:moveTo>
                  <a:pt x="0" y="411549"/>
                </a:moveTo>
                <a:lnTo>
                  <a:pt x="192499" y="0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58"/>
          <p:cNvSpPr/>
          <p:nvPr/>
        </p:nvSpPr>
        <p:spPr>
          <a:xfrm>
            <a:off x="2571219" y="5358164"/>
            <a:ext cx="44450" cy="62865"/>
          </a:xfrm>
          <a:custGeom>
            <a:avLst/>
            <a:gdLst/>
            <a:ahLst/>
            <a:cxnLst/>
            <a:rect l="l" t="t" r="r" b="b"/>
            <a:pathLst>
              <a:path w="44450" h="62864">
                <a:moveTo>
                  <a:pt x="0" y="62399"/>
                </a:moveTo>
                <a:lnTo>
                  <a:pt x="5524" y="0"/>
                </a:lnTo>
                <a:lnTo>
                  <a:pt x="15849" y="28499"/>
                </a:lnTo>
                <a:lnTo>
                  <a:pt x="33976" y="28499"/>
                </a:lnTo>
                <a:lnTo>
                  <a:pt x="0" y="62399"/>
                </a:lnTo>
                <a:close/>
              </a:path>
              <a:path w="44450" h="62864">
                <a:moveTo>
                  <a:pt x="33976" y="28499"/>
                </a:moveTo>
                <a:lnTo>
                  <a:pt x="15849" y="28499"/>
                </a:lnTo>
                <a:lnTo>
                  <a:pt x="44349" y="18149"/>
                </a:lnTo>
                <a:lnTo>
                  <a:pt x="33976" y="284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59"/>
          <p:cNvSpPr/>
          <p:nvPr/>
        </p:nvSpPr>
        <p:spPr>
          <a:xfrm>
            <a:off x="2698219" y="5485164"/>
            <a:ext cx="44450" cy="62865"/>
          </a:xfrm>
          <a:custGeom>
            <a:avLst/>
            <a:gdLst/>
            <a:ahLst/>
            <a:cxnLst/>
            <a:rect l="l" t="t" r="r" b="b"/>
            <a:pathLst>
              <a:path w="44450" h="62864">
                <a:moveTo>
                  <a:pt x="15849" y="28499"/>
                </a:moveTo>
                <a:lnTo>
                  <a:pt x="5524" y="0"/>
                </a:lnTo>
                <a:lnTo>
                  <a:pt x="0" y="62399"/>
                </a:lnTo>
                <a:lnTo>
                  <a:pt x="44349" y="18149"/>
                </a:lnTo>
                <a:lnTo>
                  <a:pt x="15849" y="284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0"/>
          <p:cNvSpPr/>
          <p:nvPr/>
        </p:nvSpPr>
        <p:spPr>
          <a:xfrm>
            <a:off x="2751069" y="4941215"/>
            <a:ext cx="44450" cy="62865"/>
          </a:xfrm>
          <a:custGeom>
            <a:avLst/>
            <a:gdLst/>
            <a:ahLst/>
            <a:cxnLst/>
            <a:rect l="l" t="t" r="r" b="b"/>
            <a:pathLst>
              <a:path w="44450" h="62864">
                <a:moveTo>
                  <a:pt x="0" y="44249"/>
                </a:moveTo>
                <a:lnTo>
                  <a:pt x="44349" y="0"/>
                </a:lnTo>
                <a:lnTo>
                  <a:pt x="41348" y="33899"/>
                </a:lnTo>
                <a:lnTo>
                  <a:pt x="28499" y="33899"/>
                </a:lnTo>
                <a:lnTo>
                  <a:pt x="0" y="44249"/>
                </a:lnTo>
                <a:close/>
              </a:path>
              <a:path w="44450" h="62864">
                <a:moveTo>
                  <a:pt x="38824" y="62399"/>
                </a:moveTo>
                <a:lnTo>
                  <a:pt x="28499" y="33899"/>
                </a:lnTo>
                <a:lnTo>
                  <a:pt x="41348" y="33899"/>
                </a:lnTo>
                <a:lnTo>
                  <a:pt x="38824" y="623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1"/>
          <p:cNvSpPr/>
          <p:nvPr/>
        </p:nvSpPr>
        <p:spPr>
          <a:xfrm>
            <a:off x="2878069" y="5068215"/>
            <a:ext cx="44450" cy="62865"/>
          </a:xfrm>
          <a:custGeom>
            <a:avLst/>
            <a:gdLst/>
            <a:ahLst/>
            <a:cxnLst/>
            <a:rect l="l" t="t" r="r" b="b"/>
            <a:pathLst>
              <a:path w="44450" h="62864">
                <a:moveTo>
                  <a:pt x="28499" y="33899"/>
                </a:moveTo>
                <a:lnTo>
                  <a:pt x="38824" y="62399"/>
                </a:lnTo>
                <a:lnTo>
                  <a:pt x="44349" y="0"/>
                </a:lnTo>
                <a:lnTo>
                  <a:pt x="0" y="44249"/>
                </a:lnTo>
                <a:lnTo>
                  <a:pt x="28499" y="338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2"/>
          <p:cNvSpPr txBox="1"/>
          <p:nvPr/>
        </p:nvSpPr>
        <p:spPr>
          <a:xfrm>
            <a:off x="380704" y="1295377"/>
            <a:ext cx="2361565" cy="624205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7556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595"/>
              </a:spcBef>
            </a:pPr>
            <a:r>
              <a:rPr sz="1800" b="1" spc="-5" dirty="0">
                <a:solidFill>
                  <a:srgbClr val="FFFFFF"/>
                </a:solidFill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1800" b="1" spc="-25" dirty="0">
                <a:solidFill>
                  <a:srgbClr val="FFFFFF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 panose="02080604020202020204" charset="0"/>
                <a:cs typeface="Arial" panose="02080604020202020204" charset="0"/>
              </a:rPr>
              <a:t>account</a:t>
            </a:r>
            <a:endParaRPr sz="18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5" name="object 63"/>
          <p:cNvSpPr txBox="1"/>
          <p:nvPr/>
        </p:nvSpPr>
        <p:spPr>
          <a:xfrm>
            <a:off x="380704" y="1980905"/>
            <a:ext cx="2361565" cy="624205"/>
          </a:xfrm>
          <a:prstGeom prst="rect">
            <a:avLst/>
          </a:prstGeom>
          <a:solidFill>
            <a:srgbClr val="44808E"/>
          </a:solidFill>
        </p:spPr>
        <p:txBody>
          <a:bodyPr vert="horz" wrap="square" lIns="0" tIns="7556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595"/>
              </a:spcBef>
            </a:pPr>
            <a:r>
              <a:rPr sz="1800" b="1" spc="-5" dirty="0">
                <a:solidFill>
                  <a:srgbClr val="FFFFFF"/>
                </a:solidFill>
                <a:latin typeface="Arial" panose="02080604020202020204" charset="0"/>
                <a:cs typeface="Arial" panose="02080604020202020204" charset="0"/>
              </a:rPr>
              <a:t>criminal</a:t>
            </a:r>
            <a:r>
              <a:rPr sz="1800" b="1" spc="-30" dirty="0">
                <a:solidFill>
                  <a:srgbClr val="FFFFFF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 panose="02080604020202020204" charset="0"/>
                <a:cs typeface="Arial" panose="02080604020202020204" charset="0"/>
              </a:rPr>
              <a:t>supporter</a:t>
            </a:r>
            <a:endParaRPr sz="18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6" name="object 64"/>
          <p:cNvSpPr txBox="1"/>
          <p:nvPr/>
        </p:nvSpPr>
        <p:spPr>
          <a:xfrm>
            <a:off x="380704" y="2667065"/>
            <a:ext cx="2361565" cy="624205"/>
          </a:xfrm>
          <a:prstGeom prst="rect">
            <a:avLst/>
          </a:prstGeom>
          <a:solidFill>
            <a:srgbClr val="00A3E9"/>
          </a:solidFill>
        </p:spPr>
        <p:txBody>
          <a:bodyPr vert="horz" wrap="square" lIns="0" tIns="7556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595"/>
              </a:spcBef>
            </a:pPr>
            <a:r>
              <a:rPr sz="1800" b="1" spc="-5" dirty="0">
                <a:solidFill>
                  <a:srgbClr val="FFFFFF"/>
                </a:solidFill>
                <a:latin typeface="Arial" panose="02080604020202020204" charset="0"/>
                <a:cs typeface="Arial" panose="02080604020202020204" charset="0"/>
              </a:rPr>
              <a:t>legitimate</a:t>
            </a:r>
            <a:r>
              <a:rPr sz="1800" b="1" spc="-30" dirty="0">
                <a:solidFill>
                  <a:srgbClr val="FFFFFF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 panose="02080604020202020204" charset="0"/>
                <a:cs typeface="Arial" panose="02080604020202020204" charset="0"/>
              </a:rPr>
              <a:t>account</a:t>
            </a:r>
            <a:endParaRPr sz="18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7" name="object 65"/>
          <p:cNvSpPr/>
          <p:nvPr/>
        </p:nvSpPr>
        <p:spPr>
          <a:xfrm>
            <a:off x="3484617" y="3134443"/>
            <a:ext cx="433070" cy="530860"/>
          </a:xfrm>
          <a:custGeom>
            <a:avLst/>
            <a:gdLst/>
            <a:ahLst/>
            <a:cxnLst/>
            <a:rect l="l" t="t" r="r" b="b"/>
            <a:pathLst>
              <a:path w="433070" h="530860">
                <a:moveTo>
                  <a:pt x="432574" y="0"/>
                </a:moveTo>
                <a:lnTo>
                  <a:pt x="0" y="530498"/>
                </a:lnTo>
              </a:path>
            </a:pathLst>
          </a:custGeom>
          <a:ln w="76199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6"/>
          <p:cNvSpPr/>
          <p:nvPr/>
        </p:nvSpPr>
        <p:spPr>
          <a:xfrm>
            <a:off x="3389993" y="3544392"/>
            <a:ext cx="215199" cy="236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7"/>
          <p:cNvSpPr/>
          <p:nvPr/>
        </p:nvSpPr>
        <p:spPr>
          <a:xfrm>
            <a:off x="3389993" y="3544392"/>
            <a:ext cx="215265" cy="236854"/>
          </a:xfrm>
          <a:custGeom>
            <a:avLst/>
            <a:gdLst/>
            <a:ahLst/>
            <a:cxnLst/>
            <a:rect l="l" t="t" r="r" b="b"/>
            <a:pathLst>
              <a:path w="215264" h="236854">
                <a:moveTo>
                  <a:pt x="94624" y="120549"/>
                </a:moveTo>
                <a:lnTo>
                  <a:pt x="82374" y="0"/>
                </a:lnTo>
                <a:lnTo>
                  <a:pt x="0" y="236624"/>
                </a:lnTo>
                <a:lnTo>
                  <a:pt x="215199" y="108299"/>
                </a:lnTo>
                <a:lnTo>
                  <a:pt x="94624" y="120549"/>
                </a:lnTo>
                <a:close/>
              </a:path>
            </a:pathLst>
          </a:custGeom>
          <a:ln w="76199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68"/>
          <p:cNvSpPr/>
          <p:nvPr/>
        </p:nvSpPr>
        <p:spPr>
          <a:xfrm>
            <a:off x="5806588" y="3111893"/>
            <a:ext cx="382270" cy="623570"/>
          </a:xfrm>
          <a:custGeom>
            <a:avLst/>
            <a:gdLst/>
            <a:ahLst/>
            <a:cxnLst/>
            <a:rect l="l" t="t" r="r" b="b"/>
            <a:pathLst>
              <a:path w="382270" h="623570">
                <a:moveTo>
                  <a:pt x="0" y="0"/>
                </a:moveTo>
                <a:lnTo>
                  <a:pt x="382174" y="623098"/>
                </a:lnTo>
              </a:path>
            </a:pathLst>
          </a:custGeom>
          <a:ln w="76199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69"/>
          <p:cNvSpPr/>
          <p:nvPr/>
        </p:nvSpPr>
        <p:spPr>
          <a:xfrm>
            <a:off x="6070912" y="3617142"/>
            <a:ext cx="196124" cy="2454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0"/>
          <p:cNvSpPr/>
          <p:nvPr/>
        </p:nvSpPr>
        <p:spPr>
          <a:xfrm>
            <a:off x="6138857" y="3742237"/>
            <a:ext cx="196215" cy="245745"/>
          </a:xfrm>
          <a:custGeom>
            <a:avLst/>
            <a:gdLst/>
            <a:ahLst/>
            <a:cxnLst/>
            <a:rect l="l" t="t" r="r" b="b"/>
            <a:pathLst>
              <a:path w="196214" h="245745">
                <a:moveTo>
                  <a:pt x="117849" y="117849"/>
                </a:moveTo>
                <a:lnTo>
                  <a:pt x="0" y="89599"/>
                </a:lnTo>
                <a:lnTo>
                  <a:pt x="196124" y="245499"/>
                </a:lnTo>
                <a:lnTo>
                  <a:pt x="146074" y="0"/>
                </a:lnTo>
                <a:lnTo>
                  <a:pt x="117849" y="117849"/>
                </a:lnTo>
                <a:close/>
              </a:path>
            </a:pathLst>
          </a:custGeom>
          <a:ln w="76199">
            <a:solidFill>
              <a:srgbClr val="00A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1"/>
          <p:cNvSpPr/>
          <p:nvPr/>
        </p:nvSpPr>
        <p:spPr>
          <a:xfrm>
            <a:off x="4128591" y="5074389"/>
            <a:ext cx="1701164" cy="0"/>
          </a:xfrm>
          <a:custGeom>
            <a:avLst/>
            <a:gdLst/>
            <a:ahLst/>
            <a:cxnLst/>
            <a:rect l="l" t="t" r="r" b="b"/>
            <a:pathLst>
              <a:path w="1701164">
                <a:moveTo>
                  <a:pt x="1700546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480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2"/>
          <p:cNvSpPr/>
          <p:nvPr/>
        </p:nvSpPr>
        <p:spPr>
          <a:xfrm>
            <a:off x="3978842" y="4988690"/>
            <a:ext cx="235585" cy="171450"/>
          </a:xfrm>
          <a:custGeom>
            <a:avLst/>
            <a:gdLst/>
            <a:ahLst/>
            <a:cxnLst/>
            <a:rect l="l" t="t" r="r" b="b"/>
            <a:pathLst>
              <a:path w="235585" h="171450">
                <a:moveTo>
                  <a:pt x="235424" y="171399"/>
                </a:moveTo>
                <a:lnTo>
                  <a:pt x="0" y="85699"/>
                </a:lnTo>
                <a:lnTo>
                  <a:pt x="235424" y="0"/>
                </a:lnTo>
                <a:lnTo>
                  <a:pt x="149749" y="85699"/>
                </a:lnTo>
                <a:lnTo>
                  <a:pt x="235424" y="171399"/>
                </a:lnTo>
                <a:close/>
              </a:path>
            </a:pathLst>
          </a:custGeom>
          <a:solidFill>
            <a:srgbClr val="4480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3"/>
          <p:cNvSpPr/>
          <p:nvPr/>
        </p:nvSpPr>
        <p:spPr>
          <a:xfrm>
            <a:off x="3949632" y="5009645"/>
            <a:ext cx="235585" cy="171450"/>
          </a:xfrm>
          <a:custGeom>
            <a:avLst/>
            <a:gdLst/>
            <a:ahLst/>
            <a:cxnLst/>
            <a:rect l="l" t="t" r="r" b="b"/>
            <a:pathLst>
              <a:path w="235585" h="171450">
                <a:moveTo>
                  <a:pt x="149749" y="85699"/>
                </a:moveTo>
                <a:lnTo>
                  <a:pt x="235424" y="0"/>
                </a:lnTo>
                <a:lnTo>
                  <a:pt x="0" y="85699"/>
                </a:lnTo>
                <a:lnTo>
                  <a:pt x="235424" y="171399"/>
                </a:lnTo>
                <a:lnTo>
                  <a:pt x="149749" y="85699"/>
                </a:lnTo>
                <a:close/>
              </a:path>
            </a:pathLst>
          </a:custGeom>
          <a:ln w="76199">
            <a:solidFill>
              <a:srgbClr val="4480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4"/>
          <p:cNvSpPr txBox="1"/>
          <p:nvPr/>
        </p:nvSpPr>
        <p:spPr>
          <a:xfrm>
            <a:off x="1751965" y="4761230"/>
            <a:ext cx="983615" cy="37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 panose="02080604020202020204" charset="0"/>
                <a:cs typeface="Arial" panose="02080604020202020204" charset="0"/>
              </a:rPr>
              <a:t>inner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77" name="object 75"/>
          <p:cNvSpPr txBox="1"/>
          <p:nvPr/>
        </p:nvSpPr>
        <p:spPr>
          <a:xfrm>
            <a:off x="4454525" y="4629150"/>
            <a:ext cx="1200150" cy="37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4808E"/>
                </a:solidFill>
                <a:latin typeface="Arial" panose="02080604020202020204" charset="0"/>
                <a:cs typeface="Arial" panose="02080604020202020204" charset="0"/>
              </a:rPr>
              <a:t>outer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78" name="object 76"/>
          <p:cNvSpPr txBox="1"/>
          <p:nvPr/>
        </p:nvSpPr>
        <p:spPr>
          <a:xfrm>
            <a:off x="4395470" y="2838450"/>
            <a:ext cx="1130935" cy="37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victim</a:t>
            </a:r>
            <a:endParaRPr sz="240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object 3"/>
          <p:cNvSpPr txBox="1"/>
          <p:nvPr/>
        </p:nvSpPr>
        <p:spPr>
          <a:xfrm>
            <a:off x="1378447" y="4244617"/>
            <a:ext cx="5302885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4" dirty="0">
                <a:solidFill>
                  <a:srgbClr val="424242"/>
                </a:solidFill>
                <a:latin typeface="Georgia"/>
                <a:cs typeface="Georgia"/>
              </a:rPr>
              <a:t>G </a:t>
            </a:r>
            <a:r>
              <a:rPr sz="2400" spc="-260" dirty="0">
                <a:solidFill>
                  <a:srgbClr val="424242"/>
                </a:solidFill>
                <a:latin typeface="Georgia"/>
                <a:cs typeface="Georgia"/>
              </a:rPr>
              <a:t>=</a:t>
            </a:r>
            <a:r>
              <a:rPr sz="2400" dirty="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sz="2400" spc="-114" dirty="0">
                <a:solidFill>
                  <a:srgbClr val="424242"/>
                </a:solidFill>
                <a:latin typeface="Georgia"/>
                <a:cs typeface="Georgia"/>
              </a:rPr>
              <a:t>(V,E)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20" dirty="0">
                <a:solidFill>
                  <a:srgbClr val="424242"/>
                </a:solidFill>
                <a:latin typeface="Georgia"/>
                <a:cs typeface="Georgia"/>
              </a:rPr>
              <a:t>V: </a:t>
            </a:r>
            <a:r>
              <a:rPr sz="2400" spc="65" dirty="0">
                <a:solidFill>
                  <a:srgbClr val="424242"/>
                </a:solidFill>
                <a:latin typeface="Georgia"/>
                <a:cs typeface="Georgia"/>
              </a:rPr>
              <a:t>all </a:t>
            </a:r>
            <a:r>
              <a:rPr sz="2400" spc="40" dirty="0">
                <a:solidFill>
                  <a:srgbClr val="424242"/>
                </a:solidFill>
                <a:latin typeface="Georgia"/>
                <a:cs typeface="Georgia"/>
              </a:rPr>
              <a:t>criminal</a:t>
            </a:r>
            <a:r>
              <a:rPr sz="2400" spc="-250" dirty="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Georgia"/>
                <a:cs typeface="Georgia"/>
              </a:rPr>
              <a:t>accounts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spc="-229" dirty="0">
                <a:solidFill>
                  <a:srgbClr val="424242"/>
                </a:solidFill>
                <a:latin typeface="Georgia"/>
                <a:cs typeface="Georgia"/>
              </a:rPr>
              <a:t>E: </a:t>
            </a:r>
            <a:r>
              <a:rPr sz="2400" spc="65" dirty="0">
                <a:solidFill>
                  <a:srgbClr val="424242"/>
                </a:solidFill>
                <a:latin typeface="Georgia"/>
                <a:cs typeface="Georgia"/>
              </a:rPr>
              <a:t>all </a:t>
            </a:r>
            <a:r>
              <a:rPr sz="2400" spc="40" dirty="0">
                <a:solidFill>
                  <a:srgbClr val="424242"/>
                </a:solidFill>
                <a:latin typeface="Georgia"/>
                <a:cs typeface="Georgia"/>
              </a:rPr>
              <a:t>follow </a:t>
            </a:r>
            <a:r>
              <a:rPr sz="2400" spc="30" dirty="0">
                <a:solidFill>
                  <a:srgbClr val="424242"/>
                </a:solidFill>
                <a:latin typeface="Georgia"/>
                <a:cs typeface="Georgia"/>
              </a:rPr>
              <a:t>relationship, </a:t>
            </a:r>
            <a:r>
              <a:rPr sz="2400" spc="25" dirty="0">
                <a:solidFill>
                  <a:srgbClr val="424242"/>
                </a:solidFill>
                <a:latin typeface="Georgia"/>
                <a:cs typeface="Georgia"/>
              </a:rPr>
              <a:t>directed</a:t>
            </a:r>
            <a:r>
              <a:rPr sz="2400" spc="-430" dirty="0">
                <a:solidFill>
                  <a:srgbClr val="424242"/>
                </a:solidFill>
                <a:latin typeface="Georgia"/>
                <a:cs typeface="Georgia"/>
              </a:rPr>
              <a:t> </a:t>
            </a:r>
            <a:r>
              <a:rPr sz="2400" spc="15" dirty="0">
                <a:solidFill>
                  <a:srgbClr val="424242"/>
                </a:solidFill>
                <a:latin typeface="Georgia"/>
                <a:cs typeface="Georgia"/>
              </a:rPr>
              <a:t>edge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9" name="object 4"/>
          <p:cNvSpPr/>
          <p:nvPr/>
        </p:nvSpPr>
        <p:spPr>
          <a:xfrm>
            <a:off x="572653" y="2435347"/>
            <a:ext cx="767051" cy="5906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5"/>
          <p:cNvSpPr/>
          <p:nvPr/>
        </p:nvSpPr>
        <p:spPr>
          <a:xfrm>
            <a:off x="1916918" y="1725023"/>
            <a:ext cx="767051" cy="590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6"/>
          <p:cNvSpPr/>
          <p:nvPr/>
        </p:nvSpPr>
        <p:spPr>
          <a:xfrm>
            <a:off x="1916918" y="3231820"/>
            <a:ext cx="767051" cy="590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7"/>
          <p:cNvSpPr/>
          <p:nvPr/>
        </p:nvSpPr>
        <p:spPr>
          <a:xfrm>
            <a:off x="3814737" y="1725023"/>
            <a:ext cx="767051" cy="590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"/>
          <p:cNvSpPr/>
          <p:nvPr/>
        </p:nvSpPr>
        <p:spPr>
          <a:xfrm>
            <a:off x="3814737" y="3231820"/>
            <a:ext cx="767051" cy="5906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9"/>
          <p:cNvSpPr/>
          <p:nvPr/>
        </p:nvSpPr>
        <p:spPr>
          <a:xfrm>
            <a:off x="2816719" y="2261845"/>
            <a:ext cx="1006755" cy="981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10"/>
          <p:cNvSpPr/>
          <p:nvPr/>
        </p:nvSpPr>
        <p:spPr>
          <a:xfrm>
            <a:off x="5343059" y="2435347"/>
            <a:ext cx="767051" cy="5906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11"/>
          <p:cNvSpPr/>
          <p:nvPr/>
        </p:nvSpPr>
        <p:spPr>
          <a:xfrm>
            <a:off x="1299682" y="3044243"/>
            <a:ext cx="420370" cy="247015"/>
          </a:xfrm>
          <a:custGeom>
            <a:avLst/>
            <a:gdLst/>
            <a:ahLst/>
            <a:cxnLst/>
            <a:rect l="l" t="t" r="r" b="b"/>
            <a:pathLst>
              <a:path w="420369" h="247014">
                <a:moveTo>
                  <a:pt x="0" y="0"/>
                </a:moveTo>
                <a:lnTo>
                  <a:pt x="420129" y="246624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12"/>
          <p:cNvSpPr/>
          <p:nvPr/>
        </p:nvSpPr>
        <p:spPr>
          <a:xfrm>
            <a:off x="1694356" y="3254218"/>
            <a:ext cx="109532" cy="89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13"/>
          <p:cNvSpPr/>
          <p:nvPr/>
        </p:nvSpPr>
        <p:spPr>
          <a:xfrm>
            <a:off x="1378607" y="2311185"/>
            <a:ext cx="368935" cy="158115"/>
          </a:xfrm>
          <a:custGeom>
            <a:avLst/>
            <a:gdLst/>
            <a:ahLst/>
            <a:cxnLst/>
            <a:rect l="l" t="t" r="r" b="b"/>
            <a:pathLst>
              <a:path w="368935" h="158114">
                <a:moveTo>
                  <a:pt x="0" y="158034"/>
                </a:moveTo>
                <a:lnTo>
                  <a:pt x="368356" y="0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14"/>
          <p:cNvSpPr/>
          <p:nvPr/>
        </p:nvSpPr>
        <p:spPr>
          <a:xfrm>
            <a:off x="1725034" y="2267575"/>
            <a:ext cx="110902" cy="82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15"/>
          <p:cNvSpPr/>
          <p:nvPr/>
        </p:nvSpPr>
        <p:spPr>
          <a:xfrm>
            <a:off x="2675219" y="2232445"/>
            <a:ext cx="363220" cy="203835"/>
          </a:xfrm>
          <a:custGeom>
            <a:avLst/>
            <a:gdLst/>
            <a:ahLst/>
            <a:cxnLst/>
            <a:rect l="l" t="t" r="r" b="b"/>
            <a:pathLst>
              <a:path w="363219" h="203835">
                <a:moveTo>
                  <a:pt x="0" y="0"/>
                </a:moveTo>
                <a:lnTo>
                  <a:pt x="362599" y="203302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16"/>
          <p:cNvSpPr/>
          <p:nvPr/>
        </p:nvSpPr>
        <p:spPr>
          <a:xfrm>
            <a:off x="3012919" y="2398775"/>
            <a:ext cx="109849" cy="887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17"/>
          <p:cNvSpPr/>
          <p:nvPr/>
        </p:nvSpPr>
        <p:spPr>
          <a:xfrm>
            <a:off x="2856169" y="2016145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198" y="0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18"/>
          <p:cNvSpPr/>
          <p:nvPr/>
        </p:nvSpPr>
        <p:spPr>
          <a:xfrm>
            <a:off x="3633842" y="1975155"/>
            <a:ext cx="105499" cy="819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19"/>
          <p:cNvSpPr/>
          <p:nvPr/>
        </p:nvSpPr>
        <p:spPr>
          <a:xfrm>
            <a:off x="2856169" y="3574167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898" y="0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20"/>
          <p:cNvSpPr/>
          <p:nvPr/>
        </p:nvSpPr>
        <p:spPr>
          <a:xfrm>
            <a:off x="3543543" y="3533168"/>
            <a:ext cx="105499" cy="8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21"/>
          <p:cNvSpPr/>
          <p:nvPr/>
        </p:nvSpPr>
        <p:spPr>
          <a:xfrm>
            <a:off x="3936167" y="2723794"/>
            <a:ext cx="1113790" cy="0"/>
          </a:xfrm>
          <a:custGeom>
            <a:avLst/>
            <a:gdLst/>
            <a:ahLst/>
            <a:cxnLst/>
            <a:rect l="l" t="t" r="r" b="b"/>
            <a:pathLst>
              <a:path w="1113789">
                <a:moveTo>
                  <a:pt x="0" y="0"/>
                </a:moveTo>
                <a:lnTo>
                  <a:pt x="1113297" y="0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22"/>
          <p:cNvSpPr/>
          <p:nvPr/>
        </p:nvSpPr>
        <p:spPr>
          <a:xfrm>
            <a:off x="5039939" y="2682794"/>
            <a:ext cx="105499" cy="81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23"/>
          <p:cNvSpPr/>
          <p:nvPr/>
        </p:nvSpPr>
        <p:spPr>
          <a:xfrm>
            <a:off x="4648315" y="2187345"/>
            <a:ext cx="670560" cy="243204"/>
          </a:xfrm>
          <a:custGeom>
            <a:avLst/>
            <a:gdLst/>
            <a:ahLst/>
            <a:cxnLst/>
            <a:rect l="l" t="t" r="r" b="b"/>
            <a:pathLst>
              <a:path w="670560" h="243205">
                <a:moveTo>
                  <a:pt x="0" y="0"/>
                </a:moveTo>
                <a:lnTo>
                  <a:pt x="670448" y="243044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24"/>
          <p:cNvSpPr/>
          <p:nvPr/>
        </p:nvSpPr>
        <p:spPr>
          <a:xfrm>
            <a:off x="5298514" y="2391282"/>
            <a:ext cx="111049" cy="782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25"/>
          <p:cNvSpPr/>
          <p:nvPr/>
        </p:nvSpPr>
        <p:spPr>
          <a:xfrm>
            <a:off x="4793215" y="3072193"/>
            <a:ext cx="625475" cy="361315"/>
          </a:xfrm>
          <a:custGeom>
            <a:avLst/>
            <a:gdLst/>
            <a:ahLst/>
            <a:cxnLst/>
            <a:rect l="l" t="t" r="r" b="b"/>
            <a:pathLst>
              <a:path w="625475" h="361314">
                <a:moveTo>
                  <a:pt x="625198" y="0"/>
                </a:moveTo>
                <a:lnTo>
                  <a:pt x="0" y="361049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26"/>
          <p:cNvSpPr/>
          <p:nvPr/>
        </p:nvSpPr>
        <p:spPr>
          <a:xfrm>
            <a:off x="4708815" y="3396468"/>
            <a:ext cx="109649" cy="89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27"/>
          <p:cNvSpPr/>
          <p:nvPr/>
        </p:nvSpPr>
        <p:spPr>
          <a:xfrm>
            <a:off x="4040566" y="2829019"/>
            <a:ext cx="1091565" cy="0"/>
          </a:xfrm>
          <a:custGeom>
            <a:avLst/>
            <a:gdLst/>
            <a:ahLst/>
            <a:cxnLst/>
            <a:rect l="l" t="t" r="r" b="b"/>
            <a:pathLst>
              <a:path w="1091564">
                <a:moveTo>
                  <a:pt x="1091097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28"/>
          <p:cNvSpPr/>
          <p:nvPr/>
        </p:nvSpPr>
        <p:spPr>
          <a:xfrm>
            <a:off x="3944592" y="2788044"/>
            <a:ext cx="105499" cy="819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29"/>
          <p:cNvSpPr/>
          <p:nvPr/>
        </p:nvSpPr>
        <p:spPr>
          <a:xfrm>
            <a:off x="2911819" y="2897669"/>
            <a:ext cx="2289175" cy="408940"/>
          </a:xfrm>
          <a:custGeom>
            <a:avLst/>
            <a:gdLst/>
            <a:ahLst/>
            <a:cxnLst/>
            <a:rect l="l" t="t" r="r" b="b"/>
            <a:pathLst>
              <a:path w="2289175" h="408939">
                <a:moveTo>
                  <a:pt x="2288970" y="0"/>
                </a:moveTo>
                <a:lnTo>
                  <a:pt x="0" y="408324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30"/>
          <p:cNvSpPr/>
          <p:nvPr/>
        </p:nvSpPr>
        <p:spPr>
          <a:xfrm>
            <a:off x="2817194" y="3265493"/>
            <a:ext cx="109674" cy="809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31"/>
          <p:cNvSpPr/>
          <p:nvPr/>
        </p:nvSpPr>
        <p:spPr>
          <a:xfrm>
            <a:off x="1517879" y="2356470"/>
            <a:ext cx="379730" cy="159385"/>
          </a:xfrm>
          <a:custGeom>
            <a:avLst/>
            <a:gdLst/>
            <a:ahLst/>
            <a:cxnLst/>
            <a:rect l="l" t="t" r="r" b="b"/>
            <a:pathLst>
              <a:path w="379730" h="159385">
                <a:moveTo>
                  <a:pt x="379376" y="0"/>
                </a:moveTo>
                <a:lnTo>
                  <a:pt x="0" y="158924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32"/>
          <p:cNvSpPr/>
          <p:nvPr/>
        </p:nvSpPr>
        <p:spPr>
          <a:xfrm>
            <a:off x="1428617" y="2476857"/>
            <a:ext cx="110944" cy="814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33"/>
          <p:cNvSpPr/>
          <p:nvPr/>
        </p:nvSpPr>
        <p:spPr>
          <a:xfrm>
            <a:off x="2969793" y="2121015"/>
            <a:ext cx="788035" cy="10160"/>
          </a:xfrm>
          <a:custGeom>
            <a:avLst/>
            <a:gdLst/>
            <a:ahLst/>
            <a:cxnLst/>
            <a:rect l="l" t="t" r="r" b="b"/>
            <a:pathLst>
              <a:path w="788035" h="10160">
                <a:moveTo>
                  <a:pt x="787798" y="9954"/>
                </a:moveTo>
                <a:lnTo>
                  <a:pt x="0" y="0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34"/>
          <p:cNvSpPr/>
          <p:nvPr/>
        </p:nvSpPr>
        <p:spPr>
          <a:xfrm>
            <a:off x="2873819" y="2080025"/>
            <a:ext cx="105899" cy="8197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35"/>
          <p:cNvSpPr/>
          <p:nvPr/>
        </p:nvSpPr>
        <p:spPr>
          <a:xfrm>
            <a:off x="2992518" y="3686917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>
                <a:moveTo>
                  <a:pt x="663598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36"/>
          <p:cNvSpPr/>
          <p:nvPr/>
        </p:nvSpPr>
        <p:spPr>
          <a:xfrm>
            <a:off x="2896544" y="3645917"/>
            <a:ext cx="105499" cy="819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174" y="1474328"/>
            <a:ext cx="83185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rPr>
              <a:t>Finding</a:t>
            </a:r>
            <a:r>
              <a:rPr sz="2400" b="1" spc="-15" dirty="0"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rPr>
              <a:t>1:</a:t>
            </a:r>
            <a:endParaRPr sz="2400" b="1" spc="-5" dirty="0">
              <a:solidFill>
                <a:schemeClr val="tx1"/>
              </a:solidFill>
              <a:latin typeface="Arial" panose="02080604020202020204" charset="0"/>
              <a:cs typeface="Arial" panose="02080604020202020204" charset="0"/>
            </a:endParaRPr>
          </a:p>
          <a:p>
            <a:pPr marL="12700" marR="5080">
              <a:lnSpc>
                <a:spcPts val="2760"/>
              </a:lnSpc>
              <a:spcBef>
                <a:spcPts val="130"/>
              </a:spcBef>
            </a:pPr>
            <a:r>
              <a:rPr sz="2400" b="1" spc="-5" dirty="0"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rPr>
              <a:t>Criminal accounts </a:t>
            </a:r>
            <a:r>
              <a:rPr sz="2400" b="1" dirty="0"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rPr>
              <a:t>tend to </a:t>
            </a:r>
            <a:r>
              <a:rPr sz="2400" b="1" spc="-5" dirty="0"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rPr>
              <a:t>be socially connected, </a:t>
            </a:r>
            <a:r>
              <a:rPr sz="2400" b="1" dirty="0"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rPr>
              <a:t>forming  a </a:t>
            </a:r>
            <a:r>
              <a:rPr sz="2400" b="1" spc="-5" dirty="0"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rPr>
              <a:t>small-world</a:t>
            </a:r>
            <a:r>
              <a:rPr sz="2400" b="1" spc="-15" dirty="0"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2400" b="1" spc="-5" dirty="0"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rPr>
              <a:t>network.</a:t>
            </a:r>
            <a:endParaRPr sz="2400" b="1" spc="-5" dirty="0">
              <a:solidFill>
                <a:schemeClr val="tx1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1846" y="2994043"/>
            <a:ext cx="5038714" cy="3238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424815" y="175260"/>
            <a:ext cx="7886700" cy="825500"/>
          </a:xfrm>
        </p:spPr>
        <p:txBody>
          <a:bodyPr/>
          <a:p>
            <a:r>
              <a:rPr lang="x-none" altLang="en-US" sz="3600" b="1">
                <a:latin typeface="Arial" panose="02080604020202020204" charset="0"/>
              </a:rPr>
              <a:t>Inner Social Relationship</a:t>
            </a:r>
            <a:endParaRPr lang="x-none" altLang="en-US" sz="3600" b="1">
              <a:latin typeface="Arial" panose="02080604020202020204" charset="0"/>
            </a:endParaRPr>
          </a:p>
        </p:txBody>
      </p:sp>
      <p:sp>
        <p:nvSpPr>
          <p:cNvPr id="2" name="object 3"/>
          <p:cNvSpPr txBox="1"/>
          <p:nvPr/>
        </p:nvSpPr>
        <p:spPr>
          <a:xfrm>
            <a:off x="397774" y="1530233"/>
            <a:ext cx="3145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Graph</a:t>
            </a:r>
            <a:r>
              <a:rPr sz="3600" b="1" spc="-90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sz="3600" b="1" spc="-5" dirty="0">
                <a:solidFill>
                  <a:srgbClr val="00A3E9"/>
                </a:solidFill>
                <a:latin typeface="Arial" panose="02080604020202020204" charset="0"/>
                <a:cs typeface="Arial" panose="02080604020202020204" charset="0"/>
              </a:rPr>
              <a:t>Density</a:t>
            </a:r>
            <a:endParaRPr sz="360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301916" y="1420522"/>
            <a:ext cx="2295520" cy="8572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aphicFrame>
        <p:nvGraphicFramePr>
          <p:cNvPr id="6" name="object 5"/>
          <p:cNvGraphicFramePr>
            <a:graphicFrameLocks noGrp="1"/>
          </p:cNvGraphicFramePr>
          <p:nvPr/>
        </p:nvGraphicFramePr>
        <p:xfrm>
          <a:off x="949325" y="2696845"/>
          <a:ext cx="7633335" cy="3602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715"/>
                <a:gridCol w="1703705"/>
                <a:gridCol w="2036445"/>
                <a:gridCol w="1982470"/>
              </a:tblGrid>
              <a:tr h="112966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A3E9"/>
                      </a:solidFill>
                      <a:prstDash val="solid"/>
                    </a:lnR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Account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A3E9"/>
                      </a:solidFill>
                      <a:prstDash val="solid"/>
                    </a:lnL>
                    <a:lnR w="9525">
                      <a:solidFill>
                        <a:srgbClr val="00A3E9"/>
                      </a:solidFill>
                      <a:prstDash val="solid"/>
                    </a:lnR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8270" marR="120015" indent="398145">
                        <a:lnSpc>
                          <a:spcPts val="2760"/>
                        </a:lnSpc>
                        <a:spcBef>
                          <a:spcPts val="1670"/>
                        </a:spcBef>
                      </a:pPr>
                      <a:r>
                        <a:rPr sz="2400" spc="-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Follow  Relationship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212090" marB="0">
                    <a:lnL w="9525">
                      <a:solidFill>
                        <a:srgbClr val="00A3E9"/>
                      </a:solidFill>
                      <a:prstDash val="solid"/>
                    </a:lnL>
                    <a:lnR w="9525">
                      <a:solidFill>
                        <a:srgbClr val="00A3E9"/>
                      </a:solidFill>
                      <a:prstDash val="solid"/>
                    </a:lnR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Density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A3E9"/>
                      </a:solidFill>
                      <a:prstDash val="solid"/>
                    </a:lnL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</a:tr>
              <a:tr h="1233805">
                <a:tc>
                  <a:txBody>
                    <a:bodyPr/>
                    <a:p>
                      <a:pPr marL="316230" marR="307340" indent="33655" algn="just">
                        <a:lnSpc>
                          <a:spcPts val="2760"/>
                        </a:lnSpc>
                        <a:spcBef>
                          <a:spcPts val="685"/>
                        </a:spcBef>
                      </a:pPr>
                      <a:r>
                        <a:rPr sz="2400" spc="-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Criminal  Space</a:t>
                      </a:r>
                      <a:r>
                        <a:rPr sz="2400" spc="-10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 </a:t>
                      </a:r>
                      <a:r>
                        <a:rPr sz="2400" spc="-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in  Sample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86995" marB="0">
                    <a:lnR w="9525">
                      <a:solidFill>
                        <a:srgbClr val="00A3E9"/>
                      </a:solidFill>
                      <a:prstDash val="solid"/>
                    </a:lnR>
                    <a:lnT w="9525">
                      <a:solidFill>
                        <a:srgbClr val="00A3E9"/>
                      </a:solidFill>
                      <a:prstDash val="solid"/>
                    </a:lnT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2,060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A3E9"/>
                      </a:solidFill>
                      <a:prstDash val="solid"/>
                    </a:lnL>
                    <a:lnR w="9525">
                      <a:solidFill>
                        <a:srgbClr val="00A3E9"/>
                      </a:solidFill>
                      <a:prstDash val="solid"/>
                    </a:lnR>
                    <a:lnT w="9525">
                      <a:solidFill>
                        <a:srgbClr val="00A3E9"/>
                      </a:solidFill>
                      <a:prstDash val="solid"/>
                    </a:lnT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9,868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A3E9"/>
                      </a:solidFill>
                      <a:prstDash val="solid"/>
                    </a:lnL>
                    <a:lnR w="9525">
                      <a:solidFill>
                        <a:srgbClr val="00A3E9"/>
                      </a:solidFill>
                      <a:prstDash val="solid"/>
                    </a:lnR>
                    <a:lnT w="9525">
                      <a:solidFill>
                        <a:srgbClr val="00A3E9"/>
                      </a:solidFill>
                      <a:prstDash val="solid"/>
                    </a:lnT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2.33 </a:t>
                      </a:r>
                      <a:r>
                        <a:rPr sz="2400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×</a:t>
                      </a:r>
                      <a:r>
                        <a:rPr sz="2400" spc="-40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10</a:t>
                      </a:r>
                      <a:r>
                        <a:rPr sz="2400" b="1" spc="-7" baseline="31000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-3</a:t>
                      </a:r>
                      <a:endParaRPr sz="2400" baseline="310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635" marB="0">
                    <a:lnL w="9525">
                      <a:solidFill>
                        <a:srgbClr val="00A3E9"/>
                      </a:solidFill>
                      <a:prstDash val="solid"/>
                    </a:lnL>
                    <a:lnT w="9525">
                      <a:solidFill>
                        <a:srgbClr val="00A3E9"/>
                      </a:solidFill>
                      <a:prstDash val="solid"/>
                    </a:lnT>
                    <a:lnB w="9525">
                      <a:solidFill>
                        <a:srgbClr val="00A3E9"/>
                      </a:solidFill>
                      <a:prstDash val="solid"/>
                    </a:lnB>
                  </a:tcPr>
                </a:tc>
              </a:tr>
              <a:tr h="1238885">
                <a:tc>
                  <a:txBody>
                    <a:bodyPr/>
                    <a:p>
                      <a:pPr marL="452120" marR="443230" indent="59055" algn="just">
                        <a:lnSpc>
                          <a:spcPts val="2760"/>
                        </a:lnSpc>
                        <a:spcBef>
                          <a:spcPts val="685"/>
                        </a:spcBef>
                      </a:pPr>
                      <a:r>
                        <a:rPr sz="2400" spc="-5" dirty="0">
                          <a:solidFill>
                            <a:srgbClr val="424242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Entire  Twitter  Space</a:t>
                      </a:r>
                      <a:endParaRPr sz="24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86995" marB="0">
                    <a:lnR w="9525">
                      <a:solidFill>
                        <a:srgbClr val="00A3E9"/>
                      </a:solidFill>
                      <a:prstDash val="solid"/>
                    </a:lnR>
                    <a:lnT w="9525">
                      <a:solidFill>
                        <a:srgbClr val="00A3E9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41.7 </a:t>
                      </a:r>
                      <a:r>
                        <a:rPr sz="2400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×</a:t>
                      </a:r>
                      <a:r>
                        <a:rPr sz="2400" spc="-5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10</a:t>
                      </a:r>
                      <a:r>
                        <a:rPr sz="2400" b="1" spc="-7" baseline="31000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6</a:t>
                      </a:r>
                      <a:endParaRPr sz="2400" baseline="310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635" marB="0">
                    <a:lnL w="9525">
                      <a:solidFill>
                        <a:srgbClr val="00A3E9"/>
                      </a:solidFill>
                      <a:prstDash val="solid"/>
                    </a:lnL>
                    <a:lnR w="9525">
                      <a:solidFill>
                        <a:srgbClr val="00A3E9"/>
                      </a:solidFill>
                      <a:prstDash val="solid"/>
                    </a:lnR>
                    <a:lnT w="9525">
                      <a:solidFill>
                        <a:srgbClr val="00A3E9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1.47 </a:t>
                      </a:r>
                      <a:r>
                        <a:rPr sz="2400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×</a:t>
                      </a:r>
                      <a:r>
                        <a:rPr sz="2400" spc="-3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10</a:t>
                      </a:r>
                      <a:r>
                        <a:rPr sz="2400" b="1" spc="-7" baseline="31000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9</a:t>
                      </a:r>
                      <a:endParaRPr sz="2400" baseline="310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635" marB="0">
                    <a:lnL w="9525">
                      <a:solidFill>
                        <a:srgbClr val="00A3E9"/>
                      </a:solidFill>
                      <a:prstDash val="solid"/>
                    </a:lnL>
                    <a:lnR w="9525">
                      <a:solidFill>
                        <a:srgbClr val="00A3E9"/>
                      </a:solidFill>
                      <a:prstDash val="solid"/>
                    </a:lnR>
                    <a:lnT w="9525">
                      <a:solidFill>
                        <a:srgbClr val="00A3E9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8.45 </a:t>
                      </a:r>
                      <a:r>
                        <a:rPr sz="2400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×</a:t>
                      </a:r>
                      <a:r>
                        <a:rPr sz="2400" spc="-40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10</a:t>
                      </a:r>
                      <a:r>
                        <a:rPr sz="2400" b="1" spc="-7" baseline="31000" dirty="0">
                          <a:solidFill>
                            <a:srgbClr val="00A3E9"/>
                          </a:solidFill>
                          <a:latin typeface="Arial" panose="02080604020202020204" charset="0"/>
                          <a:cs typeface="Arial" panose="02080604020202020204" charset="0"/>
                        </a:rPr>
                        <a:t>-7</a:t>
                      </a:r>
                      <a:endParaRPr sz="2400" baseline="31000">
                        <a:latin typeface="Arial" panose="02080604020202020204" charset="0"/>
                        <a:cs typeface="Arial" panose="02080604020202020204" charset="0"/>
                      </a:endParaRPr>
                    </a:p>
                  </a:txBody>
                  <a:tcPr marL="0" marR="0" marT="635" marB="0">
                    <a:lnL w="9525">
                      <a:solidFill>
                        <a:srgbClr val="00A3E9"/>
                      </a:solidFill>
                      <a:prstDash val="solid"/>
                    </a:lnL>
                    <a:lnT w="9525">
                      <a:solidFill>
                        <a:srgbClr val="00A3E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6799</Words>
  <Application>Kingsoft Office WPP</Application>
  <PresentationFormat/>
  <Paragraphs>394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PowerPoint 演示文稿</vt:lpstr>
      <vt:lpstr>Outline</vt:lpstr>
      <vt:lpstr>Outline</vt:lpstr>
      <vt:lpstr>Criminal Accounts</vt:lpstr>
      <vt:lpstr>Objectives</vt:lpstr>
      <vt:lpstr>Cyber Criminal Ecosystem</vt:lpstr>
      <vt:lpstr>Inner Social Relationship</vt:lpstr>
      <vt:lpstr>Inner Social Relationship</vt:lpstr>
      <vt:lpstr>Inner Social Relationship</vt:lpstr>
      <vt:lpstr>Inner Social Relationship</vt:lpstr>
      <vt:lpstr>Inner Social Relationship</vt:lpstr>
      <vt:lpstr>Inner Social Relationship</vt:lpstr>
      <vt:lpstr>Inner Social Relationship</vt:lpstr>
      <vt:lpstr>Inner Social Relationship</vt:lpstr>
      <vt:lpstr>Inner Social Relationship</vt:lpstr>
      <vt:lpstr>Inner Social Relationship</vt:lpstr>
      <vt:lpstr>Inner Social Relationship</vt:lpstr>
      <vt:lpstr>Inner Social Relationship</vt:lpstr>
      <vt:lpstr>Inner Social Relationship</vt:lpstr>
      <vt:lpstr>Inner Social Relationship</vt:lpstr>
      <vt:lpstr>Outer Social Relationship</vt:lpstr>
      <vt:lpstr>Outer Social Relationship</vt:lpstr>
      <vt:lpstr>Outer Social Relationship</vt:lpstr>
      <vt:lpstr>Outer Social Relationship</vt:lpstr>
      <vt:lpstr>Outer Social Relationship</vt:lpstr>
      <vt:lpstr>Outer Social Relationship</vt:lpstr>
      <vt:lpstr>Outer Social Relationship</vt:lpstr>
      <vt:lpstr>Outer Social Relationship</vt:lpstr>
      <vt:lpstr>Outer Social Relationship</vt:lpstr>
      <vt:lpstr>Inferring Criminal Accounts</vt:lpstr>
      <vt:lpstr>Inferring Criminal Accounts</vt:lpstr>
      <vt:lpstr>Inferring Criminal Accounts</vt:lpstr>
      <vt:lpstr>Inferring Criminal Accounts</vt:lpstr>
      <vt:lpstr>Inferring Criminal Accounts</vt:lpstr>
      <vt:lpstr>Limitations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student</cp:lastModifiedBy>
  <cp:revision>166</cp:revision>
  <dcterms:created xsi:type="dcterms:W3CDTF">2018-03-26T15:35:15Z</dcterms:created>
  <dcterms:modified xsi:type="dcterms:W3CDTF">2018-03-26T15:35:15Z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  <property fmtid="{D5CDD505-2E9C-101B-9397-08002B2CF9AE}" pid="12" name="KSOProductBuildVer">
    <vt:lpwstr>1033-10.1.0.5707</vt:lpwstr>
  </property>
</Properties>
</file>