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27"/>
  </p:handoutMasterIdLst>
  <p:sldIdLst>
    <p:sldId id="256" r:id="rId3"/>
    <p:sldId id="417" r:id="rId4"/>
    <p:sldId id="418" r:id="rId5"/>
    <p:sldId id="434" r:id="rId6"/>
    <p:sldId id="410" r:id="rId7"/>
    <p:sldId id="412" r:id="rId8"/>
    <p:sldId id="413" r:id="rId9"/>
    <p:sldId id="414" r:id="rId10"/>
    <p:sldId id="429" r:id="rId11"/>
    <p:sldId id="419" r:id="rId12"/>
    <p:sldId id="435" r:id="rId13"/>
    <p:sldId id="422" r:id="rId14"/>
    <p:sldId id="423" r:id="rId15"/>
    <p:sldId id="407" r:id="rId16"/>
    <p:sldId id="424" r:id="rId18"/>
    <p:sldId id="425" r:id="rId19"/>
    <p:sldId id="426" r:id="rId20"/>
    <p:sldId id="428" r:id="rId21"/>
    <p:sldId id="431" r:id="rId22"/>
    <p:sldId id="432" r:id="rId23"/>
    <p:sldId id="433" r:id="rId24"/>
    <p:sldId id="427" r:id="rId25"/>
    <p:sldId id="399" r:id="rId26"/>
  </p:sldIdLst>
  <p:sldSz cx="9144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2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561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2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680" y="1257300"/>
            <a:ext cx="6035040" cy="33947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67840"/>
            <a:ext cx="9142200" cy="288360"/>
          </a:xfrm>
          <a:prstGeom prst="rect">
            <a:avLst/>
          </a:prstGeom>
          <a:solidFill>
            <a:srgbClr val="FFCA2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416080" y="6086880"/>
            <a:ext cx="569520" cy="7693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320" cy="685620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878200" y="1134720"/>
            <a:ext cx="6399000" cy="296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92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416080" y="6086880"/>
            <a:ext cx="569520" cy="76932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1102360" y="1995805"/>
            <a:ext cx="7426325" cy="9105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x-none" alt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REVIVE: Rebalancing Off Blockchain Payment Networks</a:t>
            </a:r>
            <a:endParaRPr lang="x-none" altLang="en-US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124960" y="5005070"/>
            <a:ext cx="5229860" cy="614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x-none" alt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Authors:</a:t>
            </a:r>
            <a:endParaRPr lang="x-none" altLang="en-US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x-none" alt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Rami Khalil and Arthur Gervais </a:t>
            </a:r>
            <a:endParaRPr lang="x-none" altLang="en-US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x-none" alt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ETH Zurich, Switzerland	</a:t>
            </a:r>
            <a:endParaRPr lang="x-none" altLang="en-US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1083310" y="2931160"/>
            <a:ext cx="6628765" cy="614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x-none" alt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Published in ACM CCS 2017</a:t>
            </a:r>
            <a:endParaRPr lang="x-none" altLang="en-US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115435" y="5779135"/>
            <a:ext cx="5229860" cy="614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x-none" alt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Presented By:</a:t>
            </a:r>
            <a:endParaRPr lang="x-none" altLang="en-US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x-none" alt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Muhammad Saad	</a:t>
            </a:r>
            <a:endParaRPr lang="x-none" altLang="en-US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Ledger Rebalancing Scheme (cont)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Skewed Network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Over time, use of payment routes introduces skewness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Limits the capability of bi-directional payments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System Model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Blockchain as root of trust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Smart contracts execution environment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Off-chain payment network pegged to the on-chain smart contract.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Sum of two off-chain balances can not exceed on-chain balance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x-none" altLang="en-US" sz="1600">
                <a:sym typeface="+mn-ea"/>
              </a:rPr>
              <a:t> 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 b="1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" y="1471295"/>
            <a:ext cx="7910830" cy="4463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Ledger Rebalancing Scheme (cont)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Skewed Network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Over time, use of payment routes introduces skewness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Limits the capability of bi-directional payments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System Model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Blockchain as root of trust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Smart contracts execution environment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Off-chain payment network pegged to the on-chain smart contract.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Sum of two off-chain balances can not exceed on-chain balance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x-none" altLang="en-US" sz="1600">
                <a:sym typeface="+mn-ea"/>
              </a:rPr>
              <a:t> 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 b="1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1456690"/>
            <a:ext cx="7839075" cy="4463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447800"/>
            <a:ext cx="7839075" cy="4463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3450" y="2424430"/>
            <a:ext cx="829310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3930" y="3728085"/>
            <a:ext cx="829310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5540" y="5497830"/>
            <a:ext cx="829310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94300" y="2456180"/>
            <a:ext cx="829310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14490" y="3806825"/>
            <a:ext cx="829310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70805" y="5428615"/>
            <a:ext cx="829310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636520" y="2179955"/>
            <a:ext cx="528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50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963930" y="4152265"/>
            <a:ext cx="528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50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742440" y="5677535"/>
            <a:ext cx="528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50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226175" y="5576570"/>
            <a:ext cx="528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50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5687060" y="2221230"/>
            <a:ext cx="528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50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968490" y="4290695"/>
            <a:ext cx="528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50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Ledger Rebalancing Scheme (cont)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 Payment Network Topology 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Each channel owner expected to make outgoing payment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Compensated by incoming payment 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Users can be modeled as nodes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Payment channels as edges 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No reblancing in a graph with no cycles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 Adaptability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Rebalancing algorithm independent from enforcement mechanism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REVIVE is adaptable to any Blockchain application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1433830"/>
            <a:ext cx="8326120" cy="3951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Rebalancing Protocol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 Leader Election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Point of synchronization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Calculate rebalancing transactions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Leadership rotation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 Protocol Sequence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Triggering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Participation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Transaction set generation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Consensus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Dispute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" y="27940"/>
            <a:ext cx="6850380" cy="647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Rebalancing Objectives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Notations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Maximum balance shift between nodes u and v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Balance that node u will gain from v 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Linear Programming Model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Maximize the amount of funds moved between channels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Total balance is conserved at the end 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Rebalancing objectives are met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Keep losses negligible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Maintain fairness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775" y="1977390"/>
            <a:ext cx="557530" cy="313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254250"/>
            <a:ext cx="485775" cy="259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Optimality and Enforceability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Optimality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The objective is to minimize skewness in payment channels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Instead of global rebalancing scheme, run local schemes at sub-networks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More effective until a high degree of global coordination is achieved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In such a case, REVIVE will make a trade-off in optimality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Atomic Enforceability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Before on-chain execution, latest agreed-upon balances of all peers must be broadcast to the network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Once a participant commits for a round, it authorizes enforcement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If outgoing funds are enforceable, incoming funds must follow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On-chain state update is costly. Can be solved with collaborative pre-broadcasting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1180465"/>
            <a:ext cx="7933055" cy="492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Security Analysis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Objectives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Honest participants are not cheated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Disputes resolved locally to avoid on-chain cost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Threat Model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Adversary can be leader or participant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Willing to lose some or all his funds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Can abort prematurely 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x-none" altLang="en-US" sz="1600">
                <a:sym typeface="+mn-ea"/>
              </a:rPr>
              <a:t> 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Guarantees for Honest Parties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Balance Conservation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Set of transactions is sent to every participant to commit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Participants can verify conservation of funds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All the transaction amounts related to a channel must sum to zero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Participants can avoid being part of dishonest transactions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Objective Satisfiability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A malicious leader can manipulate balances to cause unfairness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The manipulation might favor some peers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Can be solved by leader committing to randomness seed prior to requesting channel balance information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Participants can use the same seed and solve the linear program to verify objective function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Guarantees for Honest Parties (cont)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Delayed Propagation Immunity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The adversary can withhold fully signed commitment from peers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Denial-of-service attack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Can be solved by issuing on-chain availability challenge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If challenge is not responded within time, rebalancing aborted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Privacy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Leader knows balance of every peer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Public broadcast of state of each channel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REVIVE provides no privacy guarantees 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One proposed improvement can be a transaction set that reveals the balance changes rather than total balance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Usability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Context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REVIVE be employed in trust-worthy settings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Despite its guarantees, it is vulnerable to malfunctioning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Scaling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As more users join, more disputes might occur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On-chain dispute resolving costs money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Ethereum has gas limit per block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On Ethereum, REVIVE can be executed with 300 participants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Authors recommend the estimation of on-chain cost of verification before entering a reblanacing scheme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Solution for linear programs take time as complexity increases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REVIVE is optimal for upto 1000 channels 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Outline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3720" y="159512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Introduction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 b="0">
                <a:sym typeface="+mn-ea"/>
              </a:rPr>
              <a:t>Payment Channels and Payment Networks</a:t>
            </a:r>
            <a:endParaRPr lang="x-none" altLang="en-US" sz="1600" b="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 b="0">
                <a:sym typeface="+mn-ea"/>
              </a:rPr>
              <a:t>Design and Operations</a:t>
            </a:r>
            <a:endParaRPr lang="x-none" altLang="en-US" sz="1600" b="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 b="0">
                <a:sym typeface="+mn-ea"/>
              </a:rPr>
              <a:t>Existing Payment Channels</a:t>
            </a:r>
            <a:endParaRPr lang="x-none" altLang="en-US" sz="1600" b="1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Ledger Rebalancing Scheme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System Model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Rebalancing Protocol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Optimality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Atomic Enforceablity 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Security Analysis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Threat Model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Guarantees for Honest Parties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Privacy</a:t>
            </a:r>
            <a:endParaRPr lang="x-none" altLang="en-US" sz="1600">
              <a:sym typeface="+mn-ea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Simulation Cases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Proof of Concept Implementation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Test Blockchain network and some participants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Modified Sprites payment channel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Three participants in simulation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Two test cases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On-Chain Update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REVIVE produced valid rebalancing signed by everyone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No participant signed transactions relevant to their channel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Resorted to on-chain verification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The test case highlighted the need for off-chain collaboration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Availability Challenge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Full signature set is made available to one participant 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The other issues on-chain challenge 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The test case highlighted that honest parties are incentivized to answer challenge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Simulation Cases (cont)</a:t>
            </a:r>
            <a:endParaRPr lang="x-none" altLang="en-US" sz="3600" b="1">
              <a:latin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1046480"/>
            <a:ext cx="6371590" cy="518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Conclusion and Discussion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>
                <a:sym typeface="+mn-ea"/>
              </a:rPr>
              <a:t>Payment networks address scalability challenges of Blockchains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>
                <a:sym typeface="+mn-ea"/>
              </a:rPr>
              <a:t>Their major caveat is skewness 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0">
                <a:sym typeface="+mn-ea"/>
              </a:rPr>
              <a:t>REVIVE </a:t>
            </a:r>
            <a:r>
              <a:rPr lang="x-none" altLang="en-US" sz="1600">
                <a:sym typeface="+mn-ea"/>
              </a:rPr>
              <a:t>addresses that by rebalancing payment networks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0">
                <a:sym typeface="+mn-ea"/>
              </a:rPr>
              <a:t>REVIVE</a:t>
            </a:r>
            <a:r>
              <a:rPr lang="x-none" altLang="en-US" sz="1600">
                <a:sym typeface="+mn-ea"/>
              </a:rPr>
              <a:t> uses linear programming to find optimal solution for rebalancing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>
                <a:sym typeface="+mn-ea"/>
              </a:rPr>
              <a:t>Minimizes the on-chain transactions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>
                <a:sym typeface="+mn-ea"/>
              </a:rPr>
              <a:t>Best suited for trustworthy systems 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>
                <a:sym typeface="+mn-ea"/>
              </a:rPr>
              <a:t>Limitations include scalability challenges, privacy leaks, restricted network design, and disputes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lang="en-US"/>
          </a:p>
        </p:txBody>
      </p:sp>
      <p:pic>
        <p:nvPicPr>
          <p:cNvPr id="24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320" cy="6856200"/>
          </a:xfrm>
          <a:prstGeom prst="rect">
            <a:avLst/>
          </a:prstGeom>
          <a:ln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4950080" y="2898605"/>
            <a:ext cx="38408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Outline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7055" y="1548765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Usability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Context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Scaling and Cost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Implementation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Simulation Cases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Model Solution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Conclusion and Discussion</a:t>
            </a:r>
            <a:endParaRPr lang="x-none" altLang="en-US" sz="1600" b="1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Introduction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7055" y="1548765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Payment Channels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Peer-to-peer off-chain transactions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Two party ledger 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Address throughput limitations of major Blockchain applications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Limitations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No refunding on channels after closure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Expensive on-chain transactions</a:t>
            </a:r>
            <a:endParaRPr lang="x-none" altLang="en-US" sz="1600"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Payment Networks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Group of payment channels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Transactions can be routed through different channels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Constant re-use of channels introduces skewness</a:t>
            </a:r>
            <a:endParaRPr lang="x-none" altLang="en-US" sz="1600" b="1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Payment Channels</a:t>
            </a:r>
            <a:endParaRPr lang="x-none" altLang="en-US" sz="3600" b="1">
              <a:latin typeface="Arial" panose="0208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3447415"/>
            <a:ext cx="1690370" cy="169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85" y="4225925"/>
            <a:ext cx="1022985" cy="1022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05" y="3498215"/>
            <a:ext cx="1784985" cy="1784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40" y="1170940"/>
            <a:ext cx="1957705" cy="1957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585" y="4419600"/>
            <a:ext cx="836295" cy="8362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62050" y="5382895"/>
            <a:ext cx="1534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Bob</a:t>
            </a:r>
            <a:endParaRPr lang="x-none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6429375" y="5483860"/>
            <a:ext cx="1906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Coffee Shop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5093970" y="1405890"/>
            <a:ext cx="3381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Blockchain Application</a:t>
            </a:r>
            <a:endParaRPr lang="x-none" altLang="en-US" b="1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24735" y="2903220"/>
            <a:ext cx="1076960" cy="77724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26685" y="2611755"/>
            <a:ext cx="1294765" cy="932180"/>
          </a:xfrm>
          <a:prstGeom prst="straightConnector1">
            <a:avLst/>
          </a:prstGeom>
          <a:ln w="539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81275" y="4290695"/>
            <a:ext cx="3696335" cy="6985"/>
          </a:xfrm>
          <a:prstGeom prst="straightConnector1">
            <a:avLst/>
          </a:prstGeom>
          <a:ln w="730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792 0.002130 L -0.374792 0.00213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681 0.000000 L 0.388681 0.000000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Payment Channels (cont)</a:t>
            </a:r>
            <a:endParaRPr lang="x-none" altLang="en-US" sz="3600" b="1">
              <a:latin typeface="Arial" panose="0208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3447415"/>
            <a:ext cx="1690370" cy="169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85" y="4225925"/>
            <a:ext cx="1022985" cy="1022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05" y="3498215"/>
            <a:ext cx="1784985" cy="1784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40" y="1170940"/>
            <a:ext cx="1957705" cy="1957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585" y="4419600"/>
            <a:ext cx="836295" cy="8362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62050" y="5382895"/>
            <a:ext cx="1534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Bob</a:t>
            </a:r>
            <a:endParaRPr lang="x-none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6429375" y="5483860"/>
            <a:ext cx="1906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Coffee Shop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5093970" y="1405890"/>
            <a:ext cx="3381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Blockchain Application</a:t>
            </a:r>
            <a:endParaRPr lang="x-none" altLang="en-US" b="1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24735" y="2903220"/>
            <a:ext cx="1076960" cy="77724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26685" y="2611755"/>
            <a:ext cx="1294765" cy="932180"/>
          </a:xfrm>
          <a:prstGeom prst="straightConnector1">
            <a:avLst/>
          </a:prstGeom>
          <a:ln w="539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81275" y="4290695"/>
            <a:ext cx="3696335" cy="6985"/>
          </a:xfrm>
          <a:prstGeom prst="straightConnector1">
            <a:avLst/>
          </a:prstGeom>
          <a:ln w="730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9444 -0.235185 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222 -0.234907 L 0.387778 -0.136204 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431 0.044444 L -0.405069 0.044444 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Payment Channels (cont)</a:t>
            </a:r>
            <a:endParaRPr lang="x-none" altLang="en-US" sz="3600" b="1">
              <a:latin typeface="Arial" panose="0208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3447415"/>
            <a:ext cx="1690370" cy="169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85" y="4225925"/>
            <a:ext cx="1022985" cy="1022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05" y="3498215"/>
            <a:ext cx="1784985" cy="1784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585" y="4419600"/>
            <a:ext cx="836295" cy="8362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62050" y="5382895"/>
            <a:ext cx="1534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Bob</a:t>
            </a:r>
            <a:endParaRPr lang="x-none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6429375" y="5483860"/>
            <a:ext cx="1906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Coffee Shop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4977765" y="1507490"/>
            <a:ext cx="3381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Contract</a:t>
            </a:r>
            <a:endParaRPr lang="x-none" altLang="en-US" b="1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23465" y="2903220"/>
            <a:ext cx="1076960" cy="777240"/>
          </a:xfrm>
          <a:prstGeom prst="straightConnector1">
            <a:avLst/>
          </a:prstGeom>
          <a:ln w="603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26685" y="2622550"/>
            <a:ext cx="1294765" cy="932180"/>
          </a:xfrm>
          <a:prstGeom prst="straightConnector1">
            <a:avLst/>
          </a:prstGeom>
          <a:ln w="603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81275" y="4290695"/>
            <a:ext cx="3696335" cy="6985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800" y="1170940"/>
            <a:ext cx="1643380" cy="16433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99130" y="3898900"/>
            <a:ext cx="3381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Payment Channel</a:t>
            </a:r>
            <a:endParaRPr lang="x-none" altLang="en-US" b="1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" y="1254125"/>
            <a:ext cx="1382395" cy="138239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470660" y="1769745"/>
            <a:ext cx="2104390" cy="190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140" y="4424680"/>
            <a:ext cx="855980" cy="8559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85" y="4406265"/>
            <a:ext cx="855980" cy="8559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5835" y="5309235"/>
            <a:ext cx="836295" cy="8362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2125" y="5304790"/>
            <a:ext cx="1022985" cy="1022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236 -0.003056 L 0.400347 -0.00305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903 0.015000 L -0.327917 0.015000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98 -0.015278 L 0.367709 -0.015278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903 -0.020092 L -0.321875 -0.020092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0385" y="17589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Payment Network</a:t>
            </a:r>
            <a:endParaRPr lang="x-none" altLang="en-US" sz="3600" b="1">
              <a:latin typeface="Arial" panose="0208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3401060"/>
            <a:ext cx="1690370" cy="1690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405" y="3498215"/>
            <a:ext cx="1784985" cy="178498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212975" y="5286375"/>
            <a:ext cx="1534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Bob</a:t>
            </a:r>
            <a:endParaRPr lang="x-none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6429375" y="5483860"/>
            <a:ext cx="1906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Coffee Shop</a:t>
            </a:r>
            <a:endParaRPr lang="x-none" altLang="en-US" b="1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74390" y="4281805"/>
            <a:ext cx="2903220" cy="15875"/>
          </a:xfrm>
          <a:prstGeom prst="straightConnector1">
            <a:avLst/>
          </a:prstGeom>
          <a:ln w="730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60" y="678180"/>
            <a:ext cx="1323340" cy="132334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480300" y="2203450"/>
            <a:ext cx="5715" cy="1381125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042025" y="954405"/>
            <a:ext cx="1534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Alice</a:t>
            </a:r>
            <a:endParaRPr lang="x-none" altLang="en-US" b="1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795" y="995680"/>
            <a:ext cx="1436370" cy="143637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549525" y="2562860"/>
            <a:ext cx="14605" cy="80518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33425" y="1484630"/>
            <a:ext cx="1534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Charlie</a:t>
            </a:r>
            <a:endParaRPr lang="x-none" altLang="en-US" b="1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16630" y="1755775"/>
            <a:ext cx="2903220" cy="15875"/>
          </a:xfrm>
          <a:prstGeom prst="straightConnector1">
            <a:avLst/>
          </a:prstGeom>
          <a:ln w="730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Existing Payment Networks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Duplex Micropayment Channel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Time lock functionality of Bitcoin (BIP 68)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Supports routed payments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Lightning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Off-chain Bitcoin payments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Uses punishment to ensure transparency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Raiden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Similar to Lightning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For Ethereum Blockchain</a:t>
            </a:r>
            <a:endParaRPr lang="x-none" altLang="en-US" sz="1600">
              <a:sym typeface="+mn-ea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600" b="1">
                <a:sym typeface="+mn-ea"/>
              </a:rPr>
              <a:t>Sprites</a:t>
            </a:r>
            <a:endParaRPr lang="x-none" altLang="en-US" sz="1600" b="1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Similar to Raiden</a:t>
            </a:r>
            <a:endParaRPr lang="x-none" altLang="en-US" sz="1600">
              <a:sym typeface="+mn-ea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Reduces worst-case collateral cost </a:t>
            </a: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endParaRPr lang="x-none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6426</Words>
  <Application>Kingsoft Office WPP</Application>
  <PresentationFormat/>
  <Paragraphs>453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PowerPoint 演示文稿</vt:lpstr>
      <vt:lpstr>Outline</vt:lpstr>
      <vt:lpstr>Outline</vt:lpstr>
      <vt:lpstr>Introduction</vt:lpstr>
      <vt:lpstr>Payment Channels</vt:lpstr>
      <vt:lpstr>Payment Channels (cont)</vt:lpstr>
      <vt:lpstr>Payment Channels (cont)</vt:lpstr>
      <vt:lpstr>Payment Network</vt:lpstr>
      <vt:lpstr>Existing Payment Networks</vt:lpstr>
      <vt:lpstr>Ledger Rebalancing Scheme (cont)</vt:lpstr>
      <vt:lpstr>Ledger Rebalancing Scheme (cont)</vt:lpstr>
      <vt:lpstr>Ledger Rebalancing Scheme (cont)</vt:lpstr>
      <vt:lpstr>Rebalancing Protocol</vt:lpstr>
      <vt:lpstr>Rebalancing Objectives</vt:lpstr>
      <vt:lpstr>Optimality and Enforceability</vt:lpstr>
      <vt:lpstr>Security Analysis</vt:lpstr>
      <vt:lpstr>Guarantees for Honest Parties</vt:lpstr>
      <vt:lpstr>Guarantees for Honest Parties (cont)</vt:lpstr>
      <vt:lpstr>Usability</vt:lpstr>
      <vt:lpstr>Simulation Cases</vt:lpstr>
      <vt:lpstr>Simulation Cases (cont)</vt:lpstr>
      <vt:lpstr>Conclusion and Discussion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leviathan</cp:lastModifiedBy>
  <cp:revision>170</cp:revision>
  <dcterms:created xsi:type="dcterms:W3CDTF">2018-03-09T18:02:48Z</dcterms:created>
  <dcterms:modified xsi:type="dcterms:W3CDTF">2018-03-09T18:02:48Z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  <property fmtid="{D5CDD505-2E9C-101B-9397-08002B2CF9AE}" pid="12" name="KSOProductBuildVer">
    <vt:lpwstr>1033-10.1.0.5707</vt:lpwstr>
  </property>
</Properties>
</file>