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Franklin Gothic"/>
      <p:bold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ranklinGothic-bold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04b7a71d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704b7a71de_2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– </a:t>
            </a:r>
            <a:r>
              <a:rPr lang="en-US"/>
              <a:t>The OpenFlow switch is an OpenFlow-enabled switch. OpenFlow refers to an open communication protocol which allows the control plane to disconnect and interact with the forwarding plane of multiple devices from a central point.</a:t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04ae2ab1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04ae2ab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704ae2ab1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Authentication is done using inbuilt hardware in device therefore increasing the cost of device.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Its easy to jailbreak the authentication system in the primitive architecture due to potential vulnerabilities in the device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Every device of a particular kind has its own authentication mechanism and this requires a change in Application layer inputs , so we require different Applications for different devices.</a:t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04ae2ab17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04ae2ab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2. </a:t>
            </a:r>
            <a:r>
              <a:rPr lang="en-US" sz="1600"/>
              <a:t>Separates the control plane from the data plane in network devices, allowing increased control and programmability.</a:t>
            </a:r>
            <a:endParaRPr/>
          </a:p>
        </p:txBody>
      </p:sp>
      <p:sp>
        <p:nvSpPr>
          <p:cNvPr id="94" name="Google Shape;94;g2704ae2ab17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04ae2ab17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04ae2ab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704ae2ab17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04b7a71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704b7a71de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04b7a71de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704b7a71de_2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rgbClr val="17365D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ROORKEE</a:t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7895" y="-1281"/>
            <a:ext cx="755828" cy="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3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80654" y="1132413"/>
            <a:ext cx="4288604" cy="480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180654" y="1613043"/>
            <a:ext cx="4288604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4"/>
          <p:cNvSpPr txBox="1"/>
          <p:nvPr>
            <p:ph idx="3" type="body"/>
          </p:nvPr>
        </p:nvSpPr>
        <p:spPr>
          <a:xfrm>
            <a:off x="4645025" y="1125166"/>
            <a:ext cx="4242121" cy="487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4"/>
          <p:cNvSpPr txBox="1"/>
          <p:nvPr>
            <p:ph idx="4" type="body"/>
          </p:nvPr>
        </p:nvSpPr>
        <p:spPr>
          <a:xfrm>
            <a:off x="4645025" y="1613043"/>
            <a:ext cx="4242121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4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4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" name="Google Shape;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3595524" y="3619535"/>
            <a:ext cx="2009553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6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6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" name="Google Shape;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beingnoble03/block-sd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eeexplore.ieee.org/stamp/stamp.jsp?tp=&amp;arnumber=10078389&amp;tag=1" TargetMode="External"/><Relationship Id="rId4" Type="http://schemas.openxmlformats.org/officeDocument/2006/relationships/hyperlink" Target="https://www.researchgate.net/publication/368409052_Authentication-Chains_Blockchain-Inspired_Lightweight_Authentication_Protocol_for_IoT_Network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4294967295" type="title"/>
          </p:nvPr>
        </p:nvSpPr>
        <p:spPr>
          <a:xfrm>
            <a:off x="1069520" y="1180407"/>
            <a:ext cx="7247166" cy="989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Unified Authentication using blockchain based Software Defined Networks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 txBox="1"/>
          <p:nvPr>
            <p:ph idx="4294967295" type="body"/>
          </p:nvPr>
        </p:nvSpPr>
        <p:spPr>
          <a:xfrm>
            <a:off x="838500" y="2285550"/>
            <a:ext cx="26715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</a:rPr>
              <a:t>Prabhat Verma  </a:t>
            </a:r>
            <a:br>
              <a:rPr b="1" i="1" lang="en-US" sz="1800" u="none" cap="none" strike="noStrike">
                <a:solidFill>
                  <a:schemeClr val="dk1"/>
                </a:solidFill>
              </a:rPr>
            </a:br>
            <a:r>
              <a:rPr b="1" i="1" lang="en-US" sz="1800" u="none" cap="none" strike="noStrike">
                <a:solidFill>
                  <a:schemeClr val="dk1"/>
                </a:solidFill>
              </a:rPr>
              <a:t>21116071</a:t>
            </a:r>
            <a:endParaRPr b="1" i="1"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/>
              <a:t>Dept. of Electronics and Communications Engineering</a:t>
            </a:r>
            <a:b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780300" y="4116650"/>
            <a:ext cx="2787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Noble Mittal</a:t>
            </a:r>
            <a:b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21116066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Electronics and Communications Engineering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5775950" y="2915800"/>
            <a:ext cx="27414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 by :</a:t>
            </a:r>
            <a:endParaRPr b="1"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Sandeep Kumar Singh</a:t>
            </a:r>
            <a:br>
              <a:rPr b="1"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Electronics and Communications Engineering</a:t>
            </a:r>
            <a:endParaRPr b="1"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IIT Roorkee</a:t>
            </a:r>
            <a:endParaRPr b="1"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 of Block-SDN Architecture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822960" y="1587731"/>
            <a:ext cx="785552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 mechanism has been moved to blockchain ledger which provides more security compared to traditional architecture.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eases the hardware load on the devices since now authentication hardware is not required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 NOS handles the different mechanism for different device authentication mechanism , single application is enough to authenticate the devices.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Scope of Work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332509" y="1413164"/>
            <a:ext cx="856210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initial authentication setup process for a new device takes a long time because of the block confirmation and this increases the time in comparison with the traditional architecture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after the device has been authenticated , the data packets have to go through NOS which increases the latency of the data transmission in comparison to traditional architecture.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Demonstration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443425" y="1357323"/>
            <a:ext cx="6697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whole codebase is available at: </a:t>
            </a:r>
            <a:r>
              <a:rPr lang="en-US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https://github.com/beingnoble03/block-sdn</a:t>
            </a:r>
            <a:endParaRPr sz="18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It’s demo time!</a:t>
            </a:r>
            <a:br>
              <a:rPr i="0" lang="en-US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i="0" sz="18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443425" y="1357323"/>
            <a:ext cx="6697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i="0" lang="en-US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A Promising Integration of SDN and Blockchain for IoT Networks: A Survey </a:t>
            </a:r>
            <a:endParaRPr i="0" sz="18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Authentication-Chains: Blockchain-Inspired Lightweight Authentication Protocol for IoT Networks</a:t>
            </a:r>
            <a:br>
              <a:rPr i="0" lang="en-US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i="0" lang="en-US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i="0" sz="18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345650" y="2971801"/>
            <a:ext cx="2452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Motivation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Primitive Architecture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Disadvantages of Primitive Architecture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What do we mean by SDN and blockchain?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Block-SDN Architecture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Workflow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Advantages of Block-SDN architecture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Future Scope of Work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Demonstration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180650" y="1452175"/>
            <a:ext cx="5842800" cy="80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333333"/>
                </a:solidFill>
                <a:highlight>
                  <a:srgbClr val="FFFFFF"/>
                </a:highlight>
              </a:rPr>
              <a:t>Every month, there are, on average, 5,200 cyber-attacks on IoT devices.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4114050" y="2656375"/>
            <a:ext cx="4506900" cy="94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333333"/>
                </a:solidFill>
                <a:highlight>
                  <a:srgbClr val="FFFFFF"/>
                </a:highlight>
              </a:rPr>
              <a:t>47% of hacked at-home devices are cameras.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304050" y="3934075"/>
            <a:ext cx="4971600" cy="103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333333"/>
                </a:solidFill>
                <a:highlight>
                  <a:srgbClr val="FFFFFF"/>
                </a:highlight>
              </a:rPr>
              <a:t>On average, IoT devices can be hacked in just 5 minutes.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2778275" y="5304775"/>
            <a:ext cx="5842800" cy="94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333333"/>
                </a:solidFill>
                <a:highlight>
                  <a:srgbClr val="FFFFFF"/>
                </a:highlight>
              </a:rPr>
              <a:t>Unpatchable vulnerability in Apple chips leaks secret encryption keys</a:t>
            </a:r>
            <a:endParaRPr sz="3000">
              <a:solidFill>
                <a:schemeClr val="dk1"/>
              </a:solidFill>
              <a:highlight>
                <a:srgbClr val="F0F1F2"/>
              </a:highlight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304050" y="6392700"/>
            <a:ext cx="70974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: https://thrivemyway.com/hacking-statistics/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Primitive Architecture</a:t>
            </a:r>
            <a:endParaRPr/>
          </a:p>
        </p:txBody>
      </p:sp>
      <p:pic>
        <p:nvPicPr>
          <p:cNvPr descr="A cell phone from a pink sign&#10;&#10;Description automatically generated" id="81" name="Google Shape;81;p1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603" y="1338704"/>
            <a:ext cx="3661800" cy="47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4717150" y="1258650"/>
            <a:ext cx="3651300" cy="1621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data packets are being sent from application layer to the authenticating device directly with credentials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717150" y="4456350"/>
            <a:ext cx="3651300" cy="1558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authentication algorithm is directly hardcoded in the device itself with associated hardware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Disadvantages of Primitive Architecture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369075" y="1300550"/>
            <a:ext cx="82488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 is done using inbuilt hardware in device therefore increasing the cost of device.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easy to jailbreak the authentication system in the primitive architecture due to potential vulnerabilities in the device.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less scalable due to hardware hardcoding.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450" y="3629525"/>
            <a:ext cx="5063649" cy="27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Defined Networks</a:t>
            </a:r>
            <a:endParaRPr/>
          </a:p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50" y="1173975"/>
            <a:ext cx="4419324" cy="52232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/>
          <p:nvPr/>
        </p:nvSpPr>
        <p:spPr>
          <a:xfrm>
            <a:off x="4776150" y="1173975"/>
            <a:ext cx="4077300" cy="5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approach to networking that uses software-based controllers or application programming interfaces (APIs) to communicate with underlying hardware infrastructure and direct traffic on a network.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3 layers.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administrators can dynamically manage traffic flow, optimize resource utilization, and implement policies across the network. So, SDN enhances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flexibility.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 </a:t>
            </a:r>
            <a:endParaRPr/>
          </a:p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10921" l="0" r="0" t="0"/>
          <a:stretch/>
        </p:blipFill>
        <p:spPr>
          <a:xfrm>
            <a:off x="703950" y="1069450"/>
            <a:ext cx="7396351" cy="29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559600" y="3610800"/>
            <a:ext cx="8258700" cy="26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distributed ledger technology that records transactions across multiple computers in a tamper-resistant and transparent manner.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block in the blockchain contains a cryptographic hash of the previous block, creating a chain of blocks that ensu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 the integrity of the data.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 algorithms like Proof of Work or Proof of Stake are used to validate and add new blocks to the chain, ensuring agreement among network participants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decentralized and trustless transactions, eliminating the need for intermediaries and providing immutability, security, and transparency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Block-SDN architecture</a:t>
            </a:r>
            <a:endParaRPr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350" y="1042600"/>
            <a:ext cx="4968450" cy="566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Block-SDN workflow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00" y="1522426"/>
            <a:ext cx="8469975" cy="40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TR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