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4" r:id="rId4"/>
    <p:sldId id="295" r:id="rId5"/>
    <p:sldId id="259" r:id="rId6"/>
    <p:sldId id="296" r:id="rId7"/>
    <p:sldId id="261" r:id="rId8"/>
    <p:sldId id="298" r:id="rId9"/>
    <p:sldId id="299" r:id="rId10"/>
    <p:sldId id="300" r:id="rId11"/>
    <p:sldId id="301" r:id="rId12"/>
    <p:sldId id="302" r:id="rId13"/>
    <p:sldId id="297" r:id="rId14"/>
    <p:sldId id="304" r:id="rId15"/>
    <p:sldId id="303" r:id="rId16"/>
    <p:sldId id="306" r:id="rId17"/>
    <p:sldId id="305" r:id="rId18"/>
    <p:sldId id="308" r:id="rId19"/>
    <p:sldId id="307" r:id="rId20"/>
    <p:sldId id="309" r:id="rId21"/>
    <p:sldId id="25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0F41C71-2ABE-4D09-8C2A-E4CBA9EB2F5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ADFAFEB-F076-4A0C-8F44-9F52D2802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27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1C71-2ABE-4D09-8C2A-E4CBA9EB2F5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FEB-F076-4A0C-8F44-9F52D2802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69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1C71-2ABE-4D09-8C2A-E4CBA9EB2F5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FEB-F076-4A0C-8F44-9F52D2802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196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1C71-2ABE-4D09-8C2A-E4CBA9EB2F5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FEB-F076-4A0C-8F44-9F52D2802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96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1C71-2ABE-4D09-8C2A-E4CBA9EB2F5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FEB-F076-4A0C-8F44-9F52D2802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31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1C71-2ABE-4D09-8C2A-E4CBA9EB2F5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FEB-F076-4A0C-8F44-9F52D2802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335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1C71-2ABE-4D09-8C2A-E4CBA9EB2F5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FEB-F076-4A0C-8F44-9F52D2802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96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1C71-2ABE-4D09-8C2A-E4CBA9EB2F5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FEB-F076-4A0C-8F44-9F52D280275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3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1C71-2ABE-4D09-8C2A-E4CBA9EB2F5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FEB-F076-4A0C-8F44-9F52D2802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11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1C71-2ABE-4D09-8C2A-E4CBA9EB2F5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FEB-F076-4A0C-8F44-9F52D2802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45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1C71-2ABE-4D09-8C2A-E4CBA9EB2F5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FEB-F076-4A0C-8F44-9F52D2802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59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1C71-2ABE-4D09-8C2A-E4CBA9EB2F5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FEB-F076-4A0C-8F44-9F52D2802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7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1C71-2ABE-4D09-8C2A-E4CBA9EB2F5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FEB-F076-4A0C-8F44-9F52D2802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77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1C71-2ABE-4D09-8C2A-E4CBA9EB2F5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FEB-F076-4A0C-8F44-9F52D2802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9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1C71-2ABE-4D09-8C2A-E4CBA9EB2F5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FEB-F076-4A0C-8F44-9F52D2802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32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1C71-2ABE-4D09-8C2A-E4CBA9EB2F5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FEB-F076-4A0C-8F44-9F52D2802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28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1C71-2ABE-4D09-8C2A-E4CBA9EB2F5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FEB-F076-4A0C-8F44-9F52D2802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0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F41C71-2ABE-4D09-8C2A-E4CBA9EB2F56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DFAFEB-F076-4A0C-8F44-9F52D2802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572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98CD-FFC1-9E0F-38B0-2F158D562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0" y="1964267"/>
            <a:ext cx="7502525" cy="2421464"/>
          </a:xfrm>
        </p:spPr>
        <p:txBody>
          <a:bodyPr/>
          <a:lstStyle/>
          <a:p>
            <a:r>
              <a:rPr lang="en-US" dirty="0"/>
              <a:t>Lending Club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46BEC-67FF-DBBD-9B36-EA78C9E84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97622"/>
            <a:ext cx="9244614" cy="905523"/>
          </a:xfrm>
        </p:spPr>
        <p:txBody>
          <a:bodyPr/>
          <a:lstStyle/>
          <a:p>
            <a:r>
              <a:rPr lang="en-US" dirty="0" err="1"/>
              <a:t>Athira</a:t>
            </a:r>
            <a:r>
              <a:rPr lang="en-US" dirty="0"/>
              <a:t> S Menon</a:t>
            </a:r>
          </a:p>
          <a:p>
            <a:r>
              <a:rPr lang="en-US" dirty="0"/>
              <a:t>Pooja Dalvi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107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0F40-704E-C2FF-B378-1EDB927F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– Univariant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F919-0C9B-4CEA-E4FD-A532B9CB9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1286933"/>
          </a:xfrm>
        </p:spPr>
        <p:txBody>
          <a:bodyPr/>
          <a:lstStyle/>
          <a:p>
            <a:pPr algn="just"/>
            <a:r>
              <a:rPr lang="en-US" dirty="0"/>
              <a:t>Most of them living in rented home or mortgaged their home has charged off is high too.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92AF3-45AB-01D3-4F3D-F452482F0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1018383"/>
          </a:xfrm>
        </p:spPr>
        <p:txBody>
          <a:bodyPr/>
          <a:lstStyle/>
          <a:p>
            <a:pPr algn="just"/>
            <a:r>
              <a:rPr lang="en-US" dirty="0"/>
              <a:t>Most of the loans were taken for the purpose of debt consolidation &amp; paying credit card bill.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B9C97-E24A-05EF-EBAB-1FDB4CFBE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17" y="3505200"/>
            <a:ext cx="4333082" cy="298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940AFF-1A3E-19CB-9A57-BBBFCD21D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820" y="3505200"/>
            <a:ext cx="5860189" cy="306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9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B0A0-B40B-E306-7E90-34F8C35C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– Univariant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E38B-1108-4110-1FF0-ACE90E036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1195937"/>
          </a:xfrm>
        </p:spPr>
        <p:txBody>
          <a:bodyPr/>
          <a:lstStyle/>
          <a:p>
            <a:pPr algn="just"/>
            <a:r>
              <a:rPr lang="en-US" dirty="0"/>
              <a:t>When loan status is Not verified chance of defaulting loan is more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E36E6-AD1F-EB2F-D5C0-32F8899AF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1195937"/>
          </a:xfrm>
        </p:spPr>
        <p:txBody>
          <a:bodyPr/>
          <a:lstStyle/>
          <a:p>
            <a:pPr algn="just"/>
            <a:r>
              <a:rPr lang="en-US" dirty="0"/>
              <a:t>Applicants having number of derogatory public records is 0 are more likely to be defaulters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EF8FA3-7941-C014-AC0E-6803BE41B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21" y="3428999"/>
            <a:ext cx="3928150" cy="3149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5E27B3-165D-4D77-70E1-82BB591E9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65" y="3429000"/>
            <a:ext cx="4791269" cy="314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1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D1C7B3-C0B7-2F28-5EA2-DDB033FC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– Univariant Analysis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DF73E2-084D-1DDB-7350-30084E120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8"/>
            <a:ext cx="4995334" cy="84083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Employee having more year of experience greater than 10 years are more like to default loan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E35B9-1587-8711-B2EB-CF1E46F48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2142068"/>
            <a:ext cx="4995332" cy="67215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Applicants with annual income in range of 31k to 58k are more likely to be defaulters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CBEBAD-0EB4-62D9-A9FE-A2A5D50E5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58" y="3169328"/>
            <a:ext cx="4965005" cy="3270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0A1362-872D-A154-5602-F27D71205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375" y="3169329"/>
            <a:ext cx="5365250" cy="327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9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F52A-49E9-0E70-3108-8A30AD05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810" y="365125"/>
            <a:ext cx="10323990" cy="1325563"/>
          </a:xfrm>
        </p:spPr>
        <p:txBody>
          <a:bodyPr/>
          <a:lstStyle/>
          <a:p>
            <a:r>
              <a:rPr lang="en-US" dirty="0"/>
              <a:t>Observations from Univariant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4908-B037-ED65-3E84-DB112523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90688"/>
            <a:ext cx="10131425" cy="1238944"/>
          </a:xfrm>
        </p:spPr>
        <p:txBody>
          <a:bodyPr/>
          <a:lstStyle/>
          <a:p>
            <a:pPr algn="just"/>
            <a:r>
              <a:rPr lang="en-US" dirty="0"/>
              <a:t>Loan amount is between 5429 - 10357 applicants are more likely to be defaulters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8C44C-2FBF-3AE8-70BC-F4A48024A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57" y="2929632"/>
            <a:ext cx="7775725" cy="35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5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BC5F-E543-CC2D-9913-9A969E03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from Univariant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6115-3A10-31B7-A548-6DF4EEF3F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805319"/>
          </a:xfrm>
        </p:spPr>
        <p:txBody>
          <a:bodyPr/>
          <a:lstStyle/>
          <a:p>
            <a:pPr algn="just"/>
            <a:r>
              <a:rPr lang="en-US" dirty="0"/>
              <a:t>DTI is between 12-18 applicants are more likely to be defaulters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8D7CD-1EF0-5C34-9949-B855ECB46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02" y="3195961"/>
            <a:ext cx="5303531" cy="329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9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C9FE-E863-B104-83E5-2AC432FA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– Bivariant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A93D6-9917-BC07-A6EE-E7E981A5B4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 </a:t>
            </a:r>
            <a:r>
              <a:rPr lang="en-US" sz="2400" dirty="0"/>
              <a:t>Though the number of loans applied and defaulted are the highest in number for "</a:t>
            </a:r>
            <a:r>
              <a:rPr lang="en-US" sz="2400" dirty="0" err="1"/>
              <a:t>debt_consolation</a:t>
            </a:r>
            <a:r>
              <a:rPr lang="en-US" sz="2400" dirty="0"/>
              <a:t>", the annual income of those who applied isn't the highest.</a:t>
            </a:r>
          </a:p>
          <a:p>
            <a:pPr algn="just"/>
            <a:r>
              <a:rPr lang="en-US" sz="2400" dirty="0"/>
              <a:t>Applicants with higher salary mostly applied loans for "</a:t>
            </a:r>
            <a:r>
              <a:rPr lang="en-US" sz="2400" dirty="0" err="1"/>
              <a:t>home_improvment</a:t>
            </a:r>
            <a:r>
              <a:rPr lang="en-US" sz="2400" dirty="0"/>
              <a:t>", "house", "</a:t>
            </a:r>
            <a:r>
              <a:rPr lang="en-US" sz="2400" dirty="0" err="1"/>
              <a:t>renewable_energy</a:t>
            </a:r>
            <a:r>
              <a:rPr lang="en-US" sz="2400" dirty="0"/>
              <a:t>" and "</a:t>
            </a:r>
            <a:r>
              <a:rPr lang="en-US" sz="2400" dirty="0" err="1"/>
              <a:t>small_businesses</a:t>
            </a:r>
            <a:r>
              <a:rPr lang="en-US" sz="2400" dirty="0"/>
              <a:t>"</a:t>
            </a:r>
          </a:p>
          <a:p>
            <a:pPr algn="just"/>
            <a:r>
              <a:rPr lang="en-US" sz="2400" dirty="0"/>
              <a:t>Applicants taking loan for 'home improvement' and have income of 60k -70k are more likely to be defaulters</a:t>
            </a: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9C0EDF1-0112-050C-3ADC-D09D31AAE2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480" y="1917577"/>
            <a:ext cx="5344717" cy="4136993"/>
          </a:xfrm>
        </p:spPr>
      </p:pic>
    </p:spTree>
    <p:extLst>
      <p:ext uri="{BB962C8B-B14F-4D97-AF65-F5344CB8AC3E}">
        <p14:creationId xmlns:p14="http://schemas.microsoft.com/office/powerpoint/2010/main" val="270288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C9FE-E863-B104-83E5-2AC432FA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– Bivariant Analysis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1B91A-A211-AF7C-55C3-7A47CE8E20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Applicants whose home ownership is 'MORTGAGE and have income of 60-70k are more likely to be defaulters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E435C6-3E11-B155-F59D-BF784FC214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15" y="1997476"/>
            <a:ext cx="4915769" cy="4403324"/>
          </a:xfrm>
        </p:spPr>
      </p:pic>
    </p:spTree>
    <p:extLst>
      <p:ext uri="{BB962C8B-B14F-4D97-AF65-F5344CB8AC3E}">
        <p14:creationId xmlns:p14="http://schemas.microsoft.com/office/powerpoint/2010/main" val="417737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C9FE-E863-B104-83E5-2AC432FA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– Bivariant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A93D6-9917-BC07-A6EE-E7E981A5B4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 Applicants who receive interest at the rate of 21-24% and have an income of 70k-80k are more likely to be defaulters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883E7C-4A54-6231-1361-38E4437143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825624"/>
            <a:ext cx="5200093" cy="4422775"/>
          </a:xfrm>
        </p:spPr>
      </p:pic>
    </p:spTree>
    <p:extLst>
      <p:ext uri="{BB962C8B-B14F-4D97-AF65-F5344CB8AC3E}">
        <p14:creationId xmlns:p14="http://schemas.microsoft.com/office/powerpoint/2010/main" val="776466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6E82-B39E-6161-D866-B86BF617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– Bivariant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B7E5-32E5-68E0-0AE8-92683A5647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The interest rate for charged off loans is pretty high than that of fully paid loans in all the </a:t>
            </a:r>
            <a:r>
              <a:rPr lang="en-US" dirty="0" err="1"/>
              <a:t>loan_amount</a:t>
            </a:r>
            <a:r>
              <a:rPr lang="en-US" dirty="0"/>
              <a:t> groups.</a:t>
            </a:r>
          </a:p>
          <a:p>
            <a:pPr algn="just"/>
            <a:r>
              <a:rPr lang="en-US" dirty="0"/>
              <a:t>This can be a pretty strong driving factor for loan defaulting.</a:t>
            </a:r>
          </a:p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DBFB028-11CF-25F1-7EA0-5FA0B4C3E9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4617" y="2141538"/>
            <a:ext cx="4729353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38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29FF-037E-DDB2-6891-77CF2EB5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– Bivariant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8048-C969-8FBB-B7D5-9A9DB6DD18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Applicants who applied and defaulted have no significant difference in </a:t>
            </a:r>
            <a:r>
              <a:rPr lang="en-US" dirty="0" err="1"/>
              <a:t>loan_amounts</a:t>
            </a:r>
            <a:endParaRPr lang="en-US" dirty="0"/>
          </a:p>
          <a:p>
            <a:pPr algn="just"/>
            <a:r>
              <a:rPr lang="en-US" dirty="0"/>
              <a:t>Which means that applicants applying for long term has applied for more loan.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CE7136-B240-FA84-71F5-AF3E5B2EDF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84" y="2141538"/>
            <a:ext cx="4537820" cy="3649662"/>
          </a:xfrm>
        </p:spPr>
      </p:pic>
    </p:spTree>
    <p:extLst>
      <p:ext uri="{BB962C8B-B14F-4D97-AF65-F5344CB8AC3E}">
        <p14:creationId xmlns:p14="http://schemas.microsoft.com/office/powerpoint/2010/main" val="145193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2390-662D-7212-4760-98100E73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F790-5145-0CD7-6AE3-7E83C0442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53087"/>
            <a:ext cx="10131425" cy="429531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-apple-system"/>
              </a:rPr>
              <a:t>Background : </a:t>
            </a:r>
          </a:p>
          <a:p>
            <a:pPr algn="just"/>
            <a:r>
              <a:rPr lang="en-US" b="0" i="0" dirty="0">
                <a:effectLst/>
                <a:latin typeface="-apple-system"/>
              </a:rPr>
              <a:t>Lending Club is a consumer finance company which specializes in lending various types of loans to urban customers. </a:t>
            </a:r>
          </a:p>
          <a:p>
            <a:pPr algn="just"/>
            <a:r>
              <a:rPr lang="en-US" b="0" i="0" dirty="0">
                <a:effectLst/>
                <a:latin typeface="-apple-system"/>
              </a:rPr>
              <a:t>When the company receives a loan application, the company has to make a decision for loan approval based on the applicant’s profile. </a:t>
            </a:r>
          </a:p>
          <a:p>
            <a:pPr algn="just"/>
            <a:r>
              <a:rPr lang="en-US" b="0" i="0" dirty="0">
                <a:effectLst/>
                <a:latin typeface="-apple-system"/>
              </a:rPr>
              <a:t>Two types of risks are associated with the bank’s decision: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If the applicant is likely to repay the loan, then not approving the loan results in a loss of business to the company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If the applicant is not likely to repay the loan, i.e. he/she is likely to default, then approving the loan may lead to a financial loss for the company.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-apple-system"/>
              </a:rPr>
              <a:t>Objective : </a:t>
            </a:r>
            <a:endParaRPr lang="en-US" dirty="0">
              <a:latin typeface="-apple-system"/>
            </a:endParaRPr>
          </a:p>
          <a:p>
            <a:pPr algn="just"/>
            <a:r>
              <a:rPr lang="en-US" dirty="0">
                <a:latin typeface="-apple-system"/>
              </a:rPr>
              <a:t>A</a:t>
            </a:r>
            <a:r>
              <a:rPr lang="en-US" b="0" i="0" dirty="0">
                <a:effectLst/>
                <a:latin typeface="-apple-system"/>
              </a:rPr>
              <a:t>ble to identify risky loan applicants</a:t>
            </a:r>
            <a:r>
              <a:rPr lang="en-US" dirty="0">
                <a:latin typeface="-apple-system"/>
              </a:rPr>
              <a:t> so that </a:t>
            </a:r>
            <a:r>
              <a:rPr lang="en-US" b="0" i="0" dirty="0">
                <a:effectLst/>
                <a:latin typeface="-apple-system"/>
              </a:rPr>
              <a:t>such loans can be reduced thereby cutting down the amount of credit loss. </a:t>
            </a:r>
          </a:p>
          <a:p>
            <a:pPr algn="just"/>
            <a:r>
              <a:rPr lang="en-US" b="0" i="0" dirty="0">
                <a:effectLst/>
                <a:latin typeface="-apple-system"/>
              </a:rPr>
              <a:t>Identification of such applicants using EDA is the aim of this case study.</a:t>
            </a:r>
          </a:p>
          <a:p>
            <a:pPr algn="just"/>
            <a:r>
              <a:rPr lang="en-US" b="0" i="0" dirty="0">
                <a:effectLst/>
                <a:latin typeface="-apple-system"/>
              </a:rPr>
              <a:t>Perform an analysis to understand the driving factors (or driver variables) behind loan default, i.e. the variables which are strong indicators of default.</a:t>
            </a:r>
          </a:p>
          <a:p>
            <a:pPr algn="just"/>
            <a:r>
              <a:rPr lang="en-US" b="0" i="0" dirty="0">
                <a:effectLst/>
                <a:latin typeface="-apple-system"/>
              </a:rPr>
              <a:t>So </a:t>
            </a:r>
            <a:r>
              <a:rPr lang="en-US" dirty="0">
                <a:latin typeface="-apple-system"/>
              </a:rPr>
              <a:t>t</a:t>
            </a:r>
            <a:r>
              <a:rPr lang="en-US" b="0" i="0" dirty="0">
                <a:effectLst/>
                <a:latin typeface="-apple-system"/>
              </a:rPr>
              <a:t>hat company can utilize this knowledge for its portfolio and risk assessment.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93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4DC429-B03F-DA47-11FC-E5BE3A7F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FE5EB-A360-E804-09C5-1F4CD572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Major driving factors for to predict chance of defaulters are grades, verification status, annual income, DTI, </a:t>
            </a:r>
            <a:r>
              <a:rPr lang="en-US" dirty="0" err="1"/>
              <a:t>pub_rec</a:t>
            </a:r>
            <a:endParaRPr lang="en-US" dirty="0"/>
          </a:p>
          <a:p>
            <a:pPr algn="just"/>
            <a:r>
              <a:rPr lang="en-US" dirty="0"/>
              <a:t>Other factors such as borrowers having annual income in the range 50000-100000, Burrowers with working experience 10+ years are more likely to be defaulters.</a:t>
            </a:r>
          </a:p>
          <a:p>
            <a:pPr algn="just"/>
            <a:r>
              <a:rPr lang="en-US" dirty="0"/>
              <a:t>Applicants whose home ownership is 'MORTGAGE’ are more likely to be defaulters</a:t>
            </a:r>
          </a:p>
          <a:p>
            <a:pPr algn="just"/>
            <a:r>
              <a:rPr lang="en-US" dirty="0"/>
              <a:t>Increased interest rate is a strong factor for </a:t>
            </a:r>
            <a:r>
              <a:rPr lang="en-US" dirty="0" err="1"/>
              <a:t>deafulting</a:t>
            </a:r>
            <a:r>
              <a:rPr lang="en-US" dirty="0"/>
              <a:t> loan amount.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907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E4339C-55D9-71C1-A623-F10AC849BA0D}"/>
              </a:ext>
            </a:extLst>
          </p:cNvPr>
          <p:cNvSpPr/>
          <p:nvPr/>
        </p:nvSpPr>
        <p:spPr>
          <a:xfrm>
            <a:off x="4406210" y="2967335"/>
            <a:ext cx="3379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99469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56C9-44C2-BF98-BE73-BE34F537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Analysis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F09F-15A8-96AF-665C-EA4D1CC5B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Data Exploration :</a:t>
            </a:r>
          </a:p>
          <a:p>
            <a:pPr lvl="1" algn="just"/>
            <a:r>
              <a:rPr lang="en-US" dirty="0"/>
              <a:t>Understanding the metadata</a:t>
            </a:r>
          </a:p>
          <a:p>
            <a:pPr lvl="1" algn="just"/>
            <a:r>
              <a:rPr lang="en-US" dirty="0"/>
              <a:t>Checking for presence of null value or duplicate rows</a:t>
            </a:r>
          </a:p>
          <a:p>
            <a:pPr algn="just"/>
            <a:r>
              <a:rPr lang="en-US" dirty="0"/>
              <a:t>Data Cleaning</a:t>
            </a:r>
          </a:p>
          <a:p>
            <a:pPr lvl="1" algn="just"/>
            <a:r>
              <a:rPr lang="en-US" dirty="0"/>
              <a:t>Perform imputation techniques for missing value. </a:t>
            </a:r>
          </a:p>
          <a:p>
            <a:pPr lvl="1" algn="just"/>
            <a:r>
              <a:rPr lang="en-US" dirty="0"/>
              <a:t>Dropping irrelevant columns</a:t>
            </a:r>
          </a:p>
          <a:p>
            <a:pPr lvl="1" algn="just"/>
            <a:r>
              <a:rPr lang="en-US" dirty="0"/>
              <a:t>Standardizing values </a:t>
            </a:r>
          </a:p>
          <a:p>
            <a:pPr lvl="1" algn="just"/>
            <a:r>
              <a:rPr lang="en-US" dirty="0"/>
              <a:t>Removing columns with single value</a:t>
            </a:r>
          </a:p>
        </p:txBody>
      </p:sp>
    </p:spTree>
    <p:extLst>
      <p:ext uri="{BB962C8B-B14F-4D97-AF65-F5344CB8AC3E}">
        <p14:creationId xmlns:p14="http://schemas.microsoft.com/office/powerpoint/2010/main" val="221920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1943-09DC-41C2-86D3-BE79E863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B7EC-6B09-2673-43BB-6C567A36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Univariant analysis</a:t>
            </a:r>
          </a:p>
          <a:p>
            <a:pPr lvl="1" algn="just"/>
            <a:r>
              <a:rPr lang="en-US" dirty="0"/>
              <a:t>Understand the statistics of each column with describe() function in pandas</a:t>
            </a:r>
          </a:p>
          <a:p>
            <a:pPr lvl="1" algn="just"/>
            <a:r>
              <a:rPr lang="en-US" dirty="0"/>
              <a:t>Plot box plot and distribution chart to understand data distribution.</a:t>
            </a:r>
          </a:p>
          <a:p>
            <a:pPr lvl="1" algn="just"/>
            <a:r>
              <a:rPr lang="en-US" dirty="0"/>
              <a:t>Identify outliers: Outliers values are removed from data. </a:t>
            </a:r>
          </a:p>
          <a:p>
            <a:pPr lvl="1" algn="just"/>
            <a:r>
              <a:rPr lang="en-US" dirty="0"/>
              <a:t>Plot count plot for each column and observations are noted for both categorical and continuous variables</a:t>
            </a:r>
          </a:p>
          <a:p>
            <a:pPr algn="just"/>
            <a:r>
              <a:rPr lang="en-US" dirty="0"/>
              <a:t>Bivariant Analysis</a:t>
            </a:r>
          </a:p>
          <a:p>
            <a:pPr lvl="1" algn="just"/>
            <a:r>
              <a:rPr lang="en-US" dirty="0"/>
              <a:t>Correlation matrix is used to understand the correlation among data variables.</a:t>
            </a:r>
          </a:p>
          <a:p>
            <a:pPr lvl="1" algn="just"/>
            <a:r>
              <a:rPr lang="en-US" dirty="0"/>
              <a:t>Analyze annual income with other column using </a:t>
            </a:r>
            <a:r>
              <a:rPr lang="en-US" dirty="0" err="1"/>
              <a:t>barplot</a:t>
            </a:r>
            <a:r>
              <a:rPr lang="en-US" dirty="0"/>
              <a:t> for more insights</a:t>
            </a:r>
          </a:p>
          <a:p>
            <a:pPr lvl="1" algn="just"/>
            <a:r>
              <a:rPr lang="en-US" dirty="0"/>
              <a:t>Analyze loan amount with other column using </a:t>
            </a:r>
            <a:r>
              <a:rPr lang="en-US" dirty="0" err="1"/>
              <a:t>barplot</a:t>
            </a:r>
            <a:r>
              <a:rPr lang="en-US" dirty="0"/>
              <a:t> for more insights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6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816C-D5BC-56C6-9586-A1B3D78E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– Data Exploration &amp; 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488CD-55AF-0739-8A06-0B6F51607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Total no. of attributes : 111</a:t>
            </a:r>
          </a:p>
          <a:p>
            <a:pPr marL="0" indent="0" algn="just">
              <a:buNone/>
            </a:pPr>
            <a:r>
              <a:rPr lang="en-US" dirty="0"/>
              <a:t>Total no. of rows : 39717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No. of Duplicate rows : 0</a:t>
            </a:r>
          </a:p>
          <a:p>
            <a:pPr marL="0" indent="0" algn="just">
              <a:buNone/>
            </a:pPr>
            <a:r>
              <a:rPr lang="en-US" dirty="0"/>
              <a:t>No. of Columns having all null values : 54</a:t>
            </a:r>
          </a:p>
          <a:p>
            <a:pPr marL="0" indent="0" algn="just">
              <a:buNone/>
            </a:pPr>
            <a:r>
              <a:rPr lang="en-US" dirty="0"/>
              <a:t>No. of Columns having single value : 9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Final shape of data after removing irrelevant data  : (39717, 21)</a:t>
            </a:r>
          </a:p>
        </p:txBody>
      </p:sp>
    </p:spTree>
    <p:extLst>
      <p:ext uri="{BB962C8B-B14F-4D97-AF65-F5344CB8AC3E}">
        <p14:creationId xmlns:p14="http://schemas.microsoft.com/office/powerpoint/2010/main" val="170547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D872-FB8C-CF73-ED4C-8329E455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Observation– Univariant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E69F-58E7-42FB-5FD8-9353FF6A1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Boxplot of column ‘</a:t>
            </a:r>
            <a:r>
              <a:rPr lang="en-US" dirty="0" err="1"/>
              <a:t>annual_inc</a:t>
            </a:r>
            <a:r>
              <a:rPr lang="en-US" dirty="0"/>
              <a:t>’ reveals presence of outlier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F5307-34BF-CEF9-D9B1-7697C1E44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31" y="2539014"/>
            <a:ext cx="4252405" cy="3445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FA4426-F0F2-12BE-EF5E-096B38083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35" y="2636668"/>
            <a:ext cx="4814656" cy="33481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AEF0C1-D955-6E2A-4E28-36913CC3598C}"/>
              </a:ext>
            </a:extLst>
          </p:cNvPr>
          <p:cNvSpPr txBox="1"/>
          <p:nvPr/>
        </p:nvSpPr>
        <p:spPr>
          <a:xfrm>
            <a:off x="1482571" y="6107837"/>
            <a:ext cx="284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plot with outlier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E7052-9C81-1152-DEA0-30087B3618DD}"/>
              </a:ext>
            </a:extLst>
          </p:cNvPr>
          <p:cNvSpPr txBox="1"/>
          <p:nvPr/>
        </p:nvSpPr>
        <p:spPr>
          <a:xfrm>
            <a:off x="7057748" y="6107837"/>
            <a:ext cx="317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plot after removing outlier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60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5383-9E8C-1972-386F-9B6FFCE7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 – Univariant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6B43-0788-1952-202B-EA893143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97477"/>
            <a:ext cx="10131425" cy="2032985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dirty="0"/>
              <a:t>Distribution plot of loan amount, funded amount and funded amount Inv. Reveals that data distribution is same for all three variables hence analysis is done only on loan amount.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05ACCC-166A-ACBD-96CD-423CFC828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2" y="3133818"/>
            <a:ext cx="11097795" cy="35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5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6530-22D4-62DF-8293-91343474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 – Correlation matrix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CC81D4-6A30-80F1-1AA0-248A985AFE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91908"/>
            <a:ext cx="4995863" cy="334892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68017-81CD-5E64-F8A9-DE18B992BA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 algn="just"/>
            <a:r>
              <a:rPr lang="en-US" dirty="0"/>
              <a:t>Loan amount, investor amount, funding amount are strongly correlated.</a:t>
            </a:r>
          </a:p>
          <a:p>
            <a:pPr algn="just"/>
            <a:r>
              <a:rPr lang="en-US" dirty="0"/>
              <a:t>Annual income with DTI(Debt-to-income ratio) is negatively correlated.</a:t>
            </a:r>
          </a:p>
          <a:p>
            <a:pPr algn="just"/>
            <a:r>
              <a:rPr lang="en-US" dirty="0"/>
              <a:t>Debt income ratio is the percentage of a consumer's monthly gross income that goes toward paying debts. That means when annual income is low DTI is high &amp; vice versa.</a:t>
            </a:r>
          </a:p>
          <a:p>
            <a:pPr algn="just"/>
            <a:r>
              <a:rPr lang="en-US" dirty="0"/>
              <a:t>Positive correlation between annual income and employment </a:t>
            </a:r>
            <a:r>
              <a:rPr lang="en-US" dirty="0" err="1"/>
              <a:t>years.That</a:t>
            </a:r>
            <a:r>
              <a:rPr lang="en-US" dirty="0"/>
              <a:t> means income increases with work experience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85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2364-6767-F629-28C8-8132A890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– Univariant Analysis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A87BE7-027B-1336-104A-7257BC369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35585"/>
            <a:ext cx="10131425" cy="883328"/>
          </a:xfrm>
        </p:spPr>
        <p:txBody>
          <a:bodyPr/>
          <a:lstStyle/>
          <a:p>
            <a:pPr algn="just"/>
            <a:r>
              <a:rPr lang="en-US" b="0" i="0" dirty="0">
                <a:effectLst/>
                <a:latin typeface="Roboto" panose="02000000000000000000" pitchFamily="2" charset="0"/>
              </a:rPr>
              <a:t>Most borrowers fall under B grades and sub grade as 5 are likely to be defaulters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818D8-1D00-960A-D7D7-6FA9433D4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78" y="2982897"/>
            <a:ext cx="9189738" cy="334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48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841</TotalTime>
  <Words>972</Words>
  <Application>Microsoft Office PowerPoint</Application>
  <PresentationFormat>Widescreen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Roboto</vt:lpstr>
      <vt:lpstr>Celestial</vt:lpstr>
      <vt:lpstr>Lending Club Case Study</vt:lpstr>
      <vt:lpstr>Problem Statement</vt:lpstr>
      <vt:lpstr>Analysis Approach</vt:lpstr>
      <vt:lpstr>Analysis Approach</vt:lpstr>
      <vt:lpstr>Observations – Data Exploration &amp; Data Cleaning</vt:lpstr>
      <vt:lpstr>Observation– Univariant Analysis</vt:lpstr>
      <vt:lpstr>Observation  – Univariant Analysis</vt:lpstr>
      <vt:lpstr>Observation  – Correlation matrix</vt:lpstr>
      <vt:lpstr>Observation – Univariant Analysis</vt:lpstr>
      <vt:lpstr>Observation – Univariant Analysis</vt:lpstr>
      <vt:lpstr>Observation – Univariant Analysis</vt:lpstr>
      <vt:lpstr>Observation – Univariant Analysis</vt:lpstr>
      <vt:lpstr>Observations from Univariant Analysis</vt:lpstr>
      <vt:lpstr>Observations from Univariant Analysis</vt:lpstr>
      <vt:lpstr>Observation – Bivariant Analysis</vt:lpstr>
      <vt:lpstr>Observation – Bivariant Analysis</vt:lpstr>
      <vt:lpstr>Observation – Bivariant Analysis</vt:lpstr>
      <vt:lpstr>Observation – Bivariant Analysis</vt:lpstr>
      <vt:lpstr>Observation – Bivariant Analysis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Athira S Menon</dc:creator>
  <cp:lastModifiedBy>Athira S Menon</cp:lastModifiedBy>
  <cp:revision>9</cp:revision>
  <dcterms:created xsi:type="dcterms:W3CDTF">2023-10-07T18:33:03Z</dcterms:created>
  <dcterms:modified xsi:type="dcterms:W3CDTF">2023-10-08T17:33:44Z</dcterms:modified>
</cp:coreProperties>
</file>