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7" r:id="rId4"/>
  </p:sldMasterIdLst>
  <p:notesMasterIdLst>
    <p:notesMasterId r:id="rId6"/>
  </p:notesMasterIdLst>
  <p:handoutMasterIdLst>
    <p:handoutMasterId r:id="rId7"/>
  </p:handoutMasterIdLst>
  <p:sldIdLst>
    <p:sldId id="1440" r:id="rId5"/>
  </p:sldIdLst>
  <p:sldSz cx="9902825" cy="6858000"/>
  <p:notesSz cx="9906000" cy="1295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27">
          <p15:clr>
            <a:srgbClr val="A4A3A4"/>
          </p15:clr>
        </p15:guide>
        <p15:guide id="2" orient="horz" pos="3934">
          <p15:clr>
            <a:srgbClr val="A4A3A4"/>
          </p15:clr>
        </p15:guide>
        <p15:guide id="3" pos="3127">
          <p15:clr>
            <a:srgbClr val="A4A3A4"/>
          </p15:clr>
        </p15:guide>
        <p15:guide id="4" pos="5996">
          <p15:clr>
            <a:srgbClr val="A4A3A4"/>
          </p15:clr>
        </p15:guide>
        <p15:guide id="5" pos="11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080">
          <p15:clr>
            <a:srgbClr val="A4A3A4"/>
          </p15:clr>
        </p15:guide>
        <p15:guide id="2" pos="3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D97AF"/>
    <a:srgbClr val="006666"/>
    <a:srgbClr val="B72C00"/>
    <a:srgbClr val="E2E1C0"/>
    <a:srgbClr val="E2C0C6"/>
    <a:srgbClr val="800000"/>
    <a:srgbClr val="CD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9E122-A3A5-456F-8835-D889D71B6AF6}" v="5" dt="2020-01-13T16:10:18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484" autoAdjust="0"/>
    <p:restoredTop sz="99830" autoAdjust="0"/>
  </p:normalViewPr>
  <p:slideViewPr>
    <p:cSldViewPr>
      <p:cViewPr varScale="1">
        <p:scale>
          <a:sx n="67" d="100"/>
          <a:sy n="67" d="100"/>
        </p:scale>
        <p:origin x="356" y="48"/>
      </p:cViewPr>
      <p:guideLst>
        <p:guide orient="horz" pos="827"/>
        <p:guide orient="horz" pos="3934"/>
        <p:guide pos="3127"/>
        <p:guide pos="5996"/>
        <p:guide pos="1107"/>
      </p:guideLst>
    </p:cSldViewPr>
  </p:slideViewPr>
  <p:outlineViewPr>
    <p:cViewPr>
      <p:scale>
        <a:sx n="33" d="100"/>
        <a:sy n="33" d="100"/>
      </p:scale>
      <p:origin x="36" y="20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22" y="-72"/>
      </p:cViewPr>
      <p:guideLst>
        <p:guide orient="horz" pos="4080"/>
        <p:guide pos="3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ika Gupta" userId="S::geetika.gupta@mu-sigma.com::1dc8e70d-2378-4602-81f2-46fbbed11fd2" providerId="AD" clId="Web-{4689E122-A3A5-456F-8835-D889D71B6AF6}"/>
    <pc:docChg chg="modSld">
      <pc:chgData name="Geetika Gupta" userId="S::geetika.gupta@mu-sigma.com::1dc8e70d-2378-4602-81f2-46fbbed11fd2" providerId="AD" clId="Web-{4689E122-A3A5-456F-8835-D889D71B6AF6}" dt="2020-01-13T16:10:16.729" v="3" actId="20577"/>
      <pc:docMkLst>
        <pc:docMk/>
      </pc:docMkLst>
      <pc:sldChg chg="modSp">
        <pc:chgData name="Geetika Gupta" userId="S::geetika.gupta@mu-sigma.com::1dc8e70d-2378-4602-81f2-46fbbed11fd2" providerId="AD" clId="Web-{4689E122-A3A5-456F-8835-D889D71B6AF6}" dt="2020-01-13T16:10:16.729" v="3" actId="20577"/>
        <pc:sldMkLst>
          <pc:docMk/>
          <pc:sldMk cId="0" sldId="1440"/>
        </pc:sldMkLst>
        <pc:spChg chg="mod">
          <ac:chgData name="Geetika Gupta" userId="S::geetika.gupta@mu-sigma.com::1dc8e70d-2378-4602-81f2-46fbbed11fd2" providerId="AD" clId="Web-{4689E122-A3A5-456F-8835-D889D71B6AF6}" dt="2020-01-13T16:10:16.729" v="3" actId="20577"/>
          <ac:spMkLst>
            <pc:docMk/>
            <pc:sldMk cId="0" sldId="1440"/>
            <ac:spMk id="43213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309100" y="12679363"/>
            <a:ext cx="531813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301648" eaLnBrk="0" hangingPunct="0">
              <a:spcBef>
                <a:spcPct val="0"/>
              </a:spcBef>
              <a:buClr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2A4842C0-C41C-4325-A117-70C3B323C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3600" y="6156325"/>
            <a:ext cx="8107363" cy="639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30569" tIns="64139" rIns="130569" bIns="64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2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300038"/>
            <a:ext cx="7969250" cy="5519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9517063" y="12703175"/>
            <a:ext cx="323850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301648" eaLnBrk="0" hangingPunct="0">
              <a:spcBef>
                <a:spcPct val="0"/>
              </a:spcBef>
              <a:buClr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655818B4-A115-459A-892E-C7B21498F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3450" y="298450"/>
            <a:ext cx="7972425" cy="5521325"/>
          </a:xfrm>
          <a:ln/>
        </p:spPr>
      </p:sp>
      <p:sp>
        <p:nvSpPr>
          <p:cNvPr id="433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lIns="130540" tIns="64125" rIns="130540" bIns="64125"/>
          <a:lstStyle/>
          <a:p>
            <a:endParaRPr lang="en-US"/>
          </a:p>
        </p:txBody>
      </p:sp>
      <p:sp>
        <p:nvSpPr>
          <p:cNvPr id="433156" name="Slide Number Placeholder 3"/>
          <p:cNvSpPr txBox="1">
            <a:spLocks noGrp="1"/>
          </p:cNvSpPr>
          <p:nvPr/>
        </p:nvSpPr>
        <p:spPr bwMode="auto">
          <a:xfrm>
            <a:off x="9515475" y="12703175"/>
            <a:ext cx="325438" cy="19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defTabSz="1301750" eaLnBrk="0" hangingPunct="0"/>
            <a:fld id="{4857F1E0-C9B8-4CC5-AD5F-17358F234C54}" type="slidenum">
              <a:rPr lang="en-US" sz="1100"/>
              <a:pPr algn="r" defTabSz="1301750" eaLnBrk="0" hangingPunct="0"/>
              <a:t>0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525000" y="6715125"/>
            <a:ext cx="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hangingPunct="0">
              <a:defRPr/>
            </a:pPr>
            <a:endParaRPr lang="en-US" sz="900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8969375" y="6488113"/>
            <a:ext cx="933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marL="234950" indent="-234950" algn="ctr" eaLnBrk="0" hangingPunct="0">
              <a:spcBef>
                <a:spcPct val="5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endParaRPr lang="en-US" sz="1100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999538" y="6515100"/>
            <a:ext cx="9032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 algn="ctr" eaLnBrk="0" hangingPunct="0">
              <a:spcBef>
                <a:spcPct val="5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fld id="{52426082-5AD9-4AE6-BC2E-28B199E28582}" type="slidenum">
              <a:rPr lang="en-US" sz="1100"/>
              <a:pPr marL="234950" indent="-234950" algn="ctr" eaLnBrk="0" hangingPunct="0">
                <a:spcBef>
                  <a:spcPct val="50000"/>
                </a:spcBef>
                <a:buClr>
                  <a:srgbClr val="0B1F65"/>
                </a:buClr>
                <a:buFont typeface="Webdings" pitchFamily="18" charset="2"/>
                <a:buNone/>
                <a:defRPr/>
              </a:pPr>
              <a:t>‹#›</a:t>
            </a:fld>
            <a:endParaRPr lang="en-US" sz="1100" dirty="0"/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9113838" y="114300"/>
          <a:ext cx="612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5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838" y="114300"/>
                        <a:ext cx="6127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76238" y="6715125"/>
            <a:ext cx="330200" cy="1365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6138" y="381001"/>
            <a:ext cx="2246312" cy="5191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0" y="381001"/>
            <a:ext cx="6586539" cy="5191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6113" y="1381125"/>
            <a:ext cx="43053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3815" y="1381125"/>
            <a:ext cx="43053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6113" y="3552825"/>
            <a:ext cx="43053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5" y="3552825"/>
            <a:ext cx="43053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46123" y="1381125"/>
            <a:ext cx="8763001" cy="41910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6123" y="1381125"/>
            <a:ext cx="8763001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23" y="3552825"/>
            <a:ext cx="8763001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2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5" y="1381125"/>
            <a:ext cx="4305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11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92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92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7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2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2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24" y="4800600"/>
            <a:ext cx="594042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24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24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1026" name="Object 113"/>
          <p:cNvGraphicFramePr>
            <a:graphicFrameLocks noChangeAspect="1"/>
          </p:cNvGraphicFramePr>
          <p:nvPr/>
        </p:nvGraphicFramePr>
        <p:xfrm>
          <a:off x="9113838" y="114300"/>
          <a:ext cx="612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17" imgW="971686" imgH="895238" progId="PBrush">
                  <p:embed/>
                </p:oleObj>
              </mc:Choice>
              <mc:Fallback>
                <p:oleObj r:id="rId17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3838" y="114300"/>
                        <a:ext cx="6127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7107" name="Text Box 115"/>
          <p:cNvSpPr txBox="1">
            <a:spLocks noChangeArrowheads="1"/>
          </p:cNvSpPr>
          <p:nvPr/>
        </p:nvSpPr>
        <p:spPr bwMode="auto">
          <a:xfrm>
            <a:off x="8999538" y="6515100"/>
            <a:ext cx="9032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 algn="ctr" eaLnBrk="0" hangingPunct="0">
              <a:spcBef>
                <a:spcPct val="50000"/>
              </a:spcBef>
              <a:buClr>
                <a:srgbClr val="0B1F65"/>
              </a:buClr>
              <a:buFont typeface="Webdings" pitchFamily="18" charset="2"/>
              <a:buNone/>
              <a:defRPr/>
            </a:pPr>
            <a:fld id="{93A6FF2B-2C1A-4286-925B-E2A6FFF9A0AE}" type="slidenum">
              <a:rPr lang="en-US" sz="1100"/>
              <a:pPr marL="234950" indent="-234950" algn="ctr" eaLnBrk="0" hangingPunct="0">
                <a:spcBef>
                  <a:spcPct val="50000"/>
                </a:spcBef>
                <a:buClr>
                  <a:srgbClr val="0B1F65"/>
                </a:buClr>
                <a:buFont typeface="Webdings" pitchFamily="18" charset="2"/>
                <a:buNone/>
                <a:defRPr/>
              </a:pPr>
              <a:t>‹#›</a:t>
            </a:fld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  <p:sldLayoutId id="2147483660" r:id="rId13"/>
    <p:sldLayoutId id="2147483659" r:id="rId14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100000"/>
        </a:spcBef>
        <a:spcAft>
          <a:spcPct val="0"/>
        </a:spcAft>
        <a:buClr>
          <a:srgbClr val="0B1F65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Char char="–"/>
        <a:defRPr sz="1600">
          <a:solidFill>
            <a:schemeClr val="tx1"/>
          </a:solidFill>
          <a:latin typeface="+mn-lt"/>
        </a:defRPr>
      </a:lvl2pPr>
      <a:lvl3pPr marL="2278063" indent="1111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Webdings" pitchFamily="18" charset="2"/>
        <a:buChar char="•"/>
        <a:defRPr sz="1600">
          <a:solidFill>
            <a:schemeClr val="tx1"/>
          </a:solidFill>
          <a:latin typeface="+mn-lt"/>
        </a:defRPr>
      </a:lvl3pPr>
      <a:lvl4pPr marL="2403475" indent="-10318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Char char="–"/>
        <a:defRPr sz="1600">
          <a:solidFill>
            <a:schemeClr val="tx1"/>
          </a:solidFill>
          <a:latin typeface="+mn-lt"/>
        </a:defRPr>
      </a:lvl4pPr>
      <a:lvl5pPr marL="2517775" indent="-6889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9749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0" fontAlgn="base" hangingPunct="0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3"/>
          <p:cNvSpPr>
            <a:spLocks noChangeArrowheads="1"/>
          </p:cNvSpPr>
          <p:nvPr/>
        </p:nvSpPr>
        <p:spPr bwMode="auto">
          <a:xfrm>
            <a:off x="457200" y="381000"/>
            <a:ext cx="9236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lnSpc>
                <a:spcPct val="90000"/>
              </a:lnSpc>
            </a:pPr>
            <a:r>
              <a:rPr lang="en-US" sz="2200" b="1" dirty="0">
                <a:latin typeface="Arial"/>
                <a:cs typeface="Times New Roman"/>
              </a:rPr>
              <a:t>For a packaged food company, we simulated the launch of a new product</a:t>
            </a: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blackWhite">
          <a:xfrm>
            <a:off x="500063" y="1408113"/>
            <a:ext cx="4262437" cy="3651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3" name="Rectangle 61"/>
          <p:cNvSpPr>
            <a:spLocks noChangeArrowheads="1"/>
          </p:cNvSpPr>
          <p:nvPr/>
        </p:nvSpPr>
        <p:spPr bwMode="auto">
          <a:xfrm>
            <a:off x="500063" y="1760538"/>
            <a:ext cx="4262437" cy="2295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45720" rIns="45720"/>
          <a:lstStyle/>
          <a:p>
            <a:pPr marL="266700" indent="-266700" eaLnBrk="0" hangingPunct="0">
              <a:lnSpc>
                <a:spcPct val="11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A packaged food company planned to launch a new product in the domain of family health drinks. It was very important for the company to access how the product will perform. 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The company wanted to analyze how it should position the product in the market. Also, the company wanted to estimate the amount of advertisement budget it will involve to attain a target revenue in the first year itself. The allocation of budget was required at a channel and geographic level.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blackWhite">
          <a:xfrm>
            <a:off x="5081588" y="4151313"/>
            <a:ext cx="4259262" cy="3651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Business Impact </a:t>
            </a: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5081588" y="4481513"/>
            <a:ext cx="4259262" cy="228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45720" rIns="45720"/>
          <a:lstStyle/>
          <a:p>
            <a:pPr marL="266700" indent="-266700" eaLnBrk="0" hangingPunct="0">
              <a:lnSpc>
                <a:spcPct val="11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The product was successfully accepted by the target population segment. The product sales touched the initial target sales.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The success in the area of generic health drinks paved the road for more introduction of more differentiated product in the market. </a:t>
            </a:r>
          </a:p>
        </p:txBody>
      </p:sp>
      <p:sp>
        <p:nvSpPr>
          <p:cNvPr id="2" name="Rectangle 33"/>
          <p:cNvSpPr>
            <a:spLocks noChangeArrowheads="1"/>
          </p:cNvSpPr>
          <p:nvPr/>
        </p:nvSpPr>
        <p:spPr bwMode="blackWhite">
          <a:xfrm>
            <a:off x="5072063" y="1408113"/>
            <a:ext cx="4262437" cy="3651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3" name="Rectangle 61"/>
          <p:cNvSpPr>
            <a:spLocks noChangeArrowheads="1"/>
          </p:cNvSpPr>
          <p:nvPr/>
        </p:nvSpPr>
        <p:spPr bwMode="auto">
          <a:xfrm>
            <a:off x="5072063" y="1760538"/>
            <a:ext cx="4262437" cy="2295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45720" rIns="45720"/>
          <a:lstStyle/>
          <a:p>
            <a:pPr marL="266700" indent="-266700" eaLnBrk="0" hangingPunct="0">
              <a:lnSpc>
                <a:spcPct val="11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A set of techniques were applied to estimate the target population. 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The efficiency of different advertisement channels in each of the target segments was estimated. 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The ad spend and the duration of marketing campaigns required to achieve the desired level of penetration in the target segments was estimated. 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endParaRPr lang="en-US" dirty="0">
              <a:latin typeface="Arial" pitchFamily="34" charset="0"/>
            </a:endParaRPr>
          </a:p>
          <a:p>
            <a:pPr marL="266700" indent="-266700" eaLnBrk="0" hangingPunct="0">
              <a:lnSpc>
                <a:spcPct val="11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blackWhite">
          <a:xfrm>
            <a:off x="458788" y="4151313"/>
            <a:ext cx="4259262" cy="3651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Solution 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458788" y="4481513"/>
            <a:ext cx="4259262" cy="228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45720" rIns="45720"/>
          <a:lstStyle/>
          <a:p>
            <a:pPr marL="266700" indent="-266700" eaLnBrk="0" hangingPunct="0">
              <a:lnSpc>
                <a:spcPct val="9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A secondary research was carried out to understand the needs of the target population. Another research did a competitive product positioning study and came out with a set of need gaps that competitive products did not fulfill. Product positioning was worked out based upon the research findings.</a:t>
            </a:r>
          </a:p>
          <a:p>
            <a:pPr marL="266700" indent="-266700" eaLnBrk="0" hangingPunct="0">
              <a:lnSpc>
                <a:spcPct val="90000"/>
              </a:lnSpc>
              <a:spcBef>
                <a:spcPct val="80000"/>
              </a:spcBef>
              <a:buClr>
                <a:srgbClr val="0B1F65"/>
              </a:buClr>
              <a:buFont typeface="Webdings" pitchFamily="18" charset="2"/>
              <a:buChar char="4"/>
              <a:defRPr/>
            </a:pPr>
            <a:r>
              <a:rPr lang="en-US" dirty="0">
                <a:latin typeface="Arial" pitchFamily="34" charset="0"/>
              </a:rPr>
              <a:t>A schedule of incremental advertisement spend was worked out across multiple channels.  A test mechanism was worked out to determine the incremental impact of overall advertisement spend.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Sourcing KickoffSection 4-Project Approach v5">
  <a:themeElements>
    <a:clrScheme name="Global Sourcing KickoffSection 4-Project Approach v5 8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4950" marR="0" indent="-234950" algn="l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Char char="4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4950" marR="0" indent="-234950" algn="l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Char char="4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wrap="none">
        <a:spAutoFit/>
      </a:bodyPr>
      <a:lstStyle>
        <a:defPPr>
          <a:buFont typeface="Webdings" pitchFamily="18" charset="2"/>
          <a:buNone/>
          <a:defRPr i="1" dirty="0">
            <a:solidFill>
              <a:srgbClr val="777777"/>
            </a:solidFill>
            <a:latin typeface="Arial Black" pitchFamily="34" charset="0"/>
          </a:defRPr>
        </a:defPPr>
      </a:lstStyle>
    </a:tx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A863FE-44EE-4CDD-8252-D7C3FC840E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70ABE5-FC2D-4C37-BEB3-9CF8A2046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A63B6A-DA6D-4619-A200-BE4885ACC23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60897</TotalTime>
  <Pages>8</Pages>
  <Words>280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Global Sourcing KickoffSection 4-Project Approach v5</vt:lpstr>
      <vt:lpstr>PowerPoint Presentation</vt:lpstr>
    </vt:vector>
  </TitlesOfParts>
  <Company>Mu Sigma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USAA Discussion Document</dc:title>
  <dc:subject>Allstate QRA</dc:subject>
  <dc:creator>Sumit Bajaj</dc:creator>
  <cp:lastModifiedBy>Adam Alfred Zweig</cp:lastModifiedBy>
  <cp:revision>8531</cp:revision>
  <cp:lastPrinted>2001-09-28T15:01:44Z</cp:lastPrinted>
  <dcterms:created xsi:type="dcterms:W3CDTF">2004-01-23T15:19:12Z</dcterms:created>
  <dcterms:modified xsi:type="dcterms:W3CDTF">2020-01-13T16:10:21Z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